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3"/>
  </p:notesMasterIdLst>
  <p:handoutMasterIdLst>
    <p:handoutMasterId r:id="rId14"/>
  </p:handoutMasterIdLst>
  <p:sldIdLst>
    <p:sldId id="256" r:id="rId2"/>
    <p:sldId id="257" r:id="rId3"/>
    <p:sldId id="258" r:id="rId4"/>
    <p:sldId id="279" r:id="rId5"/>
    <p:sldId id="276" r:id="rId6"/>
    <p:sldId id="280" r:id="rId7"/>
    <p:sldId id="278" r:id="rId8"/>
    <p:sldId id="262" r:id="rId9"/>
    <p:sldId id="268" r:id="rId10"/>
    <p:sldId id="274" r:id="rId11"/>
    <p:sldId id="275"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787"/>
    <p:restoredTop sz="90929"/>
  </p:normalViewPr>
  <p:slideViewPr>
    <p:cSldViewPr>
      <p:cViewPr varScale="1">
        <p:scale>
          <a:sx n="116" d="100"/>
          <a:sy n="116" d="100"/>
        </p:scale>
        <p:origin x="-145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F8F504E8-292D-48BD-A8D6-6E95ED4F3BEF}" type="datetimeFigureOut">
              <a:rPr lang="en-US"/>
              <a:pPr>
                <a:defRPr/>
              </a:pPr>
              <a:t>12/13/2015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C03CE098-B69B-4813-B919-726D6AF208D8}"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9728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728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728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9728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F8533A16-EE2F-4BD8-AC39-FC1C3BD4CAD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BE22AA9A-A298-4F82-A031-2E7F2BA94A54}" type="slidenum">
              <a:rPr lang="en-US" altLang="en-US"/>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3DF059A-D2B3-4D34-B2CD-3AC8C4258F7C}" type="slidenum">
              <a:rPr lang="en-US" altLang="en-US"/>
              <a:pPr/>
              <a:t>2</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0237A561-BE37-4A67-B705-F88322C157A7}" type="slidenum">
              <a:rPr lang="en-US" altLang="en-US"/>
              <a:pPr/>
              <a:t>3</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C6A79CD3-E4C7-470A-B7F9-207636476BE2}" type="slidenum">
              <a:rPr lang="en-US" altLang="en-US"/>
              <a:pPr/>
              <a:t>4</a:t>
            </a:fld>
            <a:endParaRPr lang="en-US" altLang="en-US"/>
          </a:p>
        </p:txBody>
      </p:sp>
      <p:sp>
        <p:nvSpPr>
          <p:cNvPr id="12291" name="Rectangle 1026"/>
          <p:cNvSpPr>
            <a:spLocks noGrp="1" noRot="1" noChangeAspect="1" noChangeArrowheads="1" noTextEdit="1"/>
          </p:cNvSpPr>
          <p:nvPr>
            <p:ph type="sldImg"/>
          </p:nvPr>
        </p:nvSpPr>
        <p:spPr>
          <a:ln/>
        </p:spPr>
      </p:sp>
      <p:sp>
        <p:nvSpPr>
          <p:cNvPr id="12292" name="Rectangle 1027"/>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2BE0FA4D-DA3E-4173-AD22-3EC9CB48FB63}" type="slidenum">
              <a:rPr lang="en-US" altLang="en-US"/>
              <a:pPr/>
              <a:t>5</a:t>
            </a:fld>
            <a:endParaRPr lang="en-US" altLang="en-US"/>
          </a:p>
        </p:txBody>
      </p:sp>
      <p:sp>
        <p:nvSpPr>
          <p:cNvPr id="14339" name="Rectangle 1026"/>
          <p:cNvSpPr>
            <a:spLocks noGrp="1" noRot="1" noChangeAspect="1" noChangeArrowheads="1" noTextEdit="1"/>
          </p:cNvSpPr>
          <p:nvPr>
            <p:ph type="sldImg"/>
          </p:nvPr>
        </p:nvSpPr>
        <p:spPr>
          <a:ln/>
        </p:spPr>
      </p:sp>
      <p:sp>
        <p:nvSpPr>
          <p:cNvPr id="14340" name="Rectangle 1027"/>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20A2FFC-2E23-47B0-82C6-B10D18A6D768}" type="slidenum">
              <a:rPr lang="en-US" altLang="en-US"/>
              <a:pPr/>
              <a:t>6</a:t>
            </a:fld>
            <a:endParaRPr lang="en-US" altLang="en-US"/>
          </a:p>
        </p:txBody>
      </p:sp>
      <p:sp>
        <p:nvSpPr>
          <p:cNvPr id="16387" name="Rectangle 1026"/>
          <p:cNvSpPr>
            <a:spLocks noGrp="1" noRot="1" noChangeAspect="1" noChangeArrowheads="1" noTextEdit="1"/>
          </p:cNvSpPr>
          <p:nvPr>
            <p:ph type="sldImg"/>
          </p:nvPr>
        </p:nvSpPr>
        <p:spPr>
          <a:ln/>
        </p:spPr>
      </p:sp>
      <p:sp>
        <p:nvSpPr>
          <p:cNvPr id="16388" name="Rectangle 1027"/>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9C71CA36-F6E4-433E-B3B4-6EA30BB85F66}" type="slidenum">
              <a:rPr lang="en-US" altLang="en-US"/>
              <a:pPr/>
              <a:t>7</a:t>
            </a:fld>
            <a:endParaRPr lang="en-US" altLang="en-US"/>
          </a:p>
        </p:txBody>
      </p:sp>
      <p:sp>
        <p:nvSpPr>
          <p:cNvPr id="18435" name="Rectangle 1026"/>
          <p:cNvSpPr>
            <a:spLocks noGrp="1" noRot="1" noChangeAspect="1" noChangeArrowheads="1" noTextEdit="1"/>
          </p:cNvSpPr>
          <p:nvPr>
            <p:ph type="sldImg"/>
          </p:nvPr>
        </p:nvSpPr>
        <p:spPr>
          <a:ln/>
        </p:spPr>
      </p:sp>
      <p:sp>
        <p:nvSpPr>
          <p:cNvPr id="18436" name="Rectangle 1027"/>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49D6A937-9FA3-47A3-8EA6-18D1BB25111F}" type="slidenum">
              <a:rPr lang="en-US" altLang="en-US"/>
              <a:pPr/>
              <a:t>8</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7CB0C5C-E368-4121-9968-20977B8FAFF5}" type="slidenum">
              <a:rPr lang="en-US" altLang="en-US"/>
              <a:pPr/>
              <a:t>9</a:t>
            </a:fld>
            <a:endParaRPr lang="en-US"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eaLnBrk="1" hangingPunct="1"/>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eaLnBrk="1" hangingPunct="1"/>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eaLnBrk="1" hangingPunct="1"/>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eaLnBrk="1" hangingPunct="1"/>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eaLnBrk="1" hangingPunct="1"/>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eaLnBrk="1" hangingPunct="1"/>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eaLnBrk="1" hangingPunct="1"/>
              <a:endParaRPr lang="en-US"/>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55471280-916C-4F13-813C-EC54DF27556E}" type="slidenum">
              <a:rPr lang="en-US" altLang="en-US"/>
              <a:pPr/>
              <a:t>‹#›</a:t>
            </a:fld>
            <a:endParaRPr lang="en-US" alt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2CFBDE33-F9EF-469F-BC68-C685B4CCBAEF}" type="slidenum">
              <a:rPr lang="en-US" altLang="en-US"/>
              <a:pPr/>
              <a:t>‹#›</a:t>
            </a:fld>
            <a:endParaRPr lang="en-US" alt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A4B0A4F4-4A31-436D-9483-E69C5DA3503E}" type="slidenum">
              <a:rPr lang="en-US" altLang="en-US"/>
              <a:pPr/>
              <a:t>‹#›</a:t>
            </a:fld>
            <a:endParaRPr lang="en-US" alt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EE5DF1DC-C664-4737-B18C-27368E4D99F7}" type="slidenum">
              <a:rPr lang="en-US" altLang="en-US"/>
              <a:pPr/>
              <a:t>‹#›</a:t>
            </a:fld>
            <a:endParaRPr lang="en-US" alt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645915F6-4845-462D-B065-2AB8A0F043C2}" type="slidenum">
              <a:rPr lang="en-US" altLang="en-US"/>
              <a:pPr/>
              <a:t>‹#›</a:t>
            </a:fld>
            <a:endParaRPr lang="en-US" alt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C4DC6DE4-4EFE-4D50-A73E-741092543D39}" type="slidenum">
              <a:rPr lang="en-US" altLang="en-US"/>
              <a:pPr/>
              <a:t>‹#›</a:t>
            </a:fld>
            <a:endParaRPr lang="en-US" alt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649F2447-5ECA-4859-9807-9F7077BB1B60}" type="slidenum">
              <a:rPr lang="en-US" altLang="en-US"/>
              <a:pPr/>
              <a:t>‹#›</a:t>
            </a:fld>
            <a:endParaRPr lang="en-US" alt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9D2A1D70-3B06-40F6-830F-15E1D56C25D9}" type="slidenum">
              <a:rPr lang="en-US" altLang="en-US"/>
              <a:pPr/>
              <a:t>‹#›</a:t>
            </a:fld>
            <a:endParaRPr lang="en-US" alt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457ED269-B559-4091-A16A-EFF35B252B27}" type="slidenum">
              <a:rPr lang="en-US" altLang="en-US"/>
              <a:pPr/>
              <a:t>‹#›</a:t>
            </a:fld>
            <a:endParaRPr lang="en-US" alt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5B6412AE-3B77-492F-AA8A-4E38E958BB04}" type="slidenum">
              <a:rPr lang="en-US" altLang="en-US"/>
              <a:pPr/>
              <a:t>‹#›</a:t>
            </a:fld>
            <a:endParaRPr lang="en-US" alt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A59FA193-D98C-4BC8-A80D-8873702D0347}" type="slidenum">
              <a:rPr lang="en-US" altLang="en-US"/>
              <a:pPr/>
              <a:t>‹#›</a:t>
            </a:fld>
            <a:endParaRPr lang="en-US" alt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eaLnBrk="1" hangingPunct="1"/>
            <a:endParaRPr kumimoji="1" lang="en-US"/>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eaLnBrk="1" hangingPunct="1"/>
            <a:endParaRPr kumimoji="1" lang="en-US"/>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eaLnBrk="1" hangingPunct="1"/>
            <a:endParaRPr kumimoji="1" lang="en-US"/>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eaLnBrk="1" hangingPunct="1"/>
            <a:endParaRPr kumimoji="1" lang="en-US"/>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eaLnBrk="1" hangingPunct="1"/>
            <a:endParaRPr kumimoji="1" lang="en-US"/>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eaLnBrk="1" hangingPunct="1"/>
            <a:endParaRPr kumimoji="1" lang="en-US"/>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eaLnBrk="1" hangingPunct="1"/>
            <a:endParaRPr kumimoji="1" lang="en-US"/>
          </a:p>
        </p:txBody>
      </p:sp>
      <p:sp>
        <p:nvSpPr>
          <p:cNvPr id="1033" name="Rectangle 9"/>
          <p:cNvSpPr>
            <a:spLocks noGrp="1" noChangeArrowheads="1"/>
          </p:cNvSpPr>
          <p:nvPr>
            <p:ph type="title"/>
          </p:nvPr>
        </p:nvSpPr>
        <p:spPr bwMode="auto">
          <a:xfrm>
            <a:off x="1150938" y="617538"/>
            <a:ext cx="779303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C5E02AB5-23DB-4386-95BF-4711E23A8A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ransition>
    <p:random/>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F:\BACKUP\Clute\Development%20of%20EI\Clute\NEW%20NORMAL_PPT_Rivero_Or256-0.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57-0.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58.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79.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76.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80.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78.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audio" Target="file:///F:\BACKUP\Clute\Development%20of%20EI\Clute\NEW%20NORMAL_PPT_Rivero_Or262.wav"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0" y="152400"/>
            <a:ext cx="9144000" cy="3276600"/>
          </a:xfrm>
        </p:spPr>
        <p:txBody>
          <a:bodyPr/>
          <a:lstStyle/>
          <a:p>
            <a:r>
              <a:rPr lang="en-US" altLang="en-US" sz="4800" b="1" smtClean="0"/>
              <a:t>New Normal Initiatives Prompts US Business Schools To Enhance Curricula</a:t>
            </a:r>
            <a:endParaRPr lang="en-US" altLang="en-US" sz="4800" smtClean="0"/>
          </a:p>
          <a:p>
            <a:endParaRPr lang="en-US" altLang="en-US" sz="4800" b="1" smtClean="0"/>
          </a:p>
        </p:txBody>
      </p:sp>
      <p:sp>
        <p:nvSpPr>
          <p:cNvPr id="5123" name="Text Box 4"/>
          <p:cNvSpPr txBox="1">
            <a:spLocks noChangeArrowheads="1"/>
          </p:cNvSpPr>
          <p:nvPr/>
        </p:nvSpPr>
        <p:spPr bwMode="auto">
          <a:xfrm>
            <a:off x="3200400" y="6096000"/>
            <a:ext cx="2687638" cy="457200"/>
          </a:xfrm>
          <a:prstGeom prst="rect">
            <a:avLst/>
          </a:prstGeom>
          <a:noFill/>
          <a:ln w="9525">
            <a:noFill/>
            <a:miter lim="800000"/>
            <a:headEnd/>
            <a:tailEnd/>
          </a:ln>
        </p:spPr>
        <p:txBody>
          <a:bodyPr wrap="none">
            <a:spAutoFit/>
          </a:bodyPr>
          <a:lstStyle/>
          <a:p>
            <a:pPr eaLnBrk="1" hangingPunct="1"/>
            <a:r>
              <a:rPr lang="en-US" altLang="en-US"/>
              <a:t>Dr. Orlando Rivero</a:t>
            </a:r>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9" name="NEW NORMAL_PPT_Rivero_Or256-0.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15774">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9"/>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en-US" altLang="en-US" sz="4000" smtClean="0"/>
              <a:t>References</a:t>
            </a:r>
          </a:p>
        </p:txBody>
      </p:sp>
      <p:sp>
        <p:nvSpPr>
          <p:cNvPr id="23555" name="Content Placeholder 2"/>
          <p:cNvSpPr>
            <a:spLocks noGrp="1"/>
          </p:cNvSpPr>
          <p:nvPr>
            <p:ph idx="1"/>
          </p:nvPr>
        </p:nvSpPr>
        <p:spPr>
          <a:xfrm>
            <a:off x="1752600" y="1905000"/>
            <a:ext cx="6781800" cy="4611688"/>
          </a:xfrm>
        </p:spPr>
        <p:txBody>
          <a:bodyPr/>
          <a:lstStyle/>
          <a:p>
            <a:pPr>
              <a:buFont typeface="Wingdings" pitchFamily="2" charset="2"/>
              <a:buNone/>
            </a:pPr>
            <a:endParaRPr lang="en-US" altLang="en-US" sz="1100" smtClean="0"/>
          </a:p>
          <a:p>
            <a:r>
              <a:rPr lang="en-US" altLang="en-US" sz="1200" smtClean="0"/>
              <a:t>Bennis, W. G., &amp; O’Toole, J. (2005). How business schools lost their way. </a:t>
            </a:r>
            <a:r>
              <a:rPr lang="en-US" altLang="en-US" sz="1200" i="1" smtClean="0"/>
              <a:t>Harvard business 	review</a:t>
            </a:r>
            <a:r>
              <a:rPr lang="en-US" altLang="en-US" sz="1200" smtClean="0"/>
              <a:t>, </a:t>
            </a:r>
            <a:r>
              <a:rPr lang="en-US" altLang="en-US" sz="1200" i="1" smtClean="0"/>
              <a:t>83</a:t>
            </a:r>
            <a:r>
              <a:rPr lang="en-US" altLang="en-US" sz="1200" smtClean="0"/>
              <a:t>(5), 96-104.</a:t>
            </a:r>
          </a:p>
          <a:p>
            <a:r>
              <a:rPr lang="en-US" altLang="en-US" sz="1200" smtClean="0"/>
              <a:t>Elmore, B. (2010, Spring). Keeping the MBA relevant. Baylor Business Review, 28(2), 19-23. Retrieved</a:t>
            </a:r>
          </a:p>
          <a:p>
            <a:pPr>
              <a:buFont typeface="Wingdings" pitchFamily="2" charset="2"/>
              <a:buNone/>
            </a:pPr>
            <a:r>
              <a:rPr lang="en-US" altLang="en-US" sz="1200" smtClean="0"/>
              <a:t> </a:t>
            </a:r>
          </a:p>
          <a:p>
            <a:r>
              <a:rPr lang="en-US" altLang="en-US" sz="1200" smtClean="0"/>
              <a:t>El-Erian, M. A. (2010). New Normal. </a:t>
            </a:r>
            <a:r>
              <a:rPr lang="en-US" altLang="en-US" sz="1200" i="1" smtClean="0"/>
              <a:t>Finance &amp; Development</a:t>
            </a:r>
            <a:r>
              <a:rPr lang="en-US" altLang="en-US" sz="1200" smtClean="0"/>
              <a:t>, 45.</a:t>
            </a:r>
          </a:p>
          <a:p>
            <a:pPr>
              <a:buFont typeface="Wingdings" pitchFamily="2" charset="2"/>
              <a:buNone/>
            </a:pPr>
            <a:r>
              <a:rPr lang="en-US" altLang="en-US" sz="1200" smtClean="0"/>
              <a:t> </a:t>
            </a:r>
          </a:p>
          <a:p>
            <a:r>
              <a:rPr lang="en-US" altLang="en-US" sz="1200" smtClean="0"/>
              <a:t>Goleman, D. (2011). Leadership: The power of emotional intelligence. Northampton, MA: More  Than Sound.</a:t>
            </a:r>
          </a:p>
          <a:p>
            <a:pPr>
              <a:buFont typeface="Wingdings" pitchFamily="2" charset="2"/>
              <a:buNone/>
            </a:pPr>
            <a:endParaRPr lang="en-US" altLang="en-US" sz="1200" smtClean="0"/>
          </a:p>
          <a:p>
            <a:r>
              <a:rPr lang="en-US" altLang="en-US" sz="1200" smtClean="0"/>
              <a:t>Hornstein, H. A. (1996). </a:t>
            </a:r>
            <a:r>
              <a:rPr lang="en-US" altLang="en-US" sz="1200" i="1" smtClean="0"/>
              <a:t>Brutal bosses and their prey: How to identify and overcome abuse in  the workplace</a:t>
            </a:r>
            <a:r>
              <a:rPr lang="en-US" altLang="en-US" sz="1200" smtClean="0"/>
              <a:t>. New York: Riverhead Books.</a:t>
            </a:r>
          </a:p>
          <a:p>
            <a:endParaRPr lang="en-US" altLang="en-US" sz="1200" smtClean="0"/>
          </a:p>
          <a:p>
            <a:r>
              <a:rPr lang="en-US" altLang="en-US" sz="1200" smtClean="0"/>
              <a:t>Joyner, F. F., &amp; Mann, D. T. (2011). Developing emotional intelligence in MBA students: A 	case study of one program’s success. </a:t>
            </a:r>
            <a:r>
              <a:rPr lang="en-US" altLang="en-US" sz="1200" i="1" smtClean="0"/>
              <a:t>American Journal of Business Education (AJBE)</a:t>
            </a:r>
            <a:r>
              <a:rPr lang="en-US" altLang="en-US" sz="1200" smtClean="0"/>
              <a:t>, 	</a:t>
            </a:r>
            <a:r>
              <a:rPr lang="en-US" altLang="en-US" sz="1200" i="1" smtClean="0"/>
              <a:t>4</a:t>
            </a:r>
            <a:r>
              <a:rPr lang="en-US" altLang="en-US" sz="1200" smtClean="0"/>
              <a:t>(10), 59-72.</a:t>
            </a:r>
          </a:p>
          <a:p>
            <a:pPr>
              <a:buFont typeface="Wingdings" pitchFamily="2" charset="2"/>
              <a:buNone/>
            </a:pPr>
            <a:endParaRPr lang="en-US" altLang="en-US" sz="1200" smtClean="0"/>
          </a:p>
          <a:p>
            <a:r>
              <a:rPr lang="en-US" altLang="en-US" sz="1200" smtClean="0"/>
              <a:t>Matthew, C. T. (2009). Leader creativity as a predictor of leading change in organizations.</a:t>
            </a:r>
          </a:p>
          <a:p>
            <a:pPr>
              <a:buFont typeface="Wingdings" pitchFamily="2" charset="2"/>
              <a:buNone/>
            </a:pPr>
            <a:r>
              <a:rPr lang="en-US" altLang="en-US" sz="1200" smtClean="0"/>
              <a:t> </a:t>
            </a:r>
          </a:p>
          <a:p>
            <a:r>
              <a:rPr lang="en-US" altLang="en-US" sz="1200" i="1" smtClean="0"/>
              <a:t>Journal of Applied Social Psychology, 39</a:t>
            </a:r>
            <a:r>
              <a:rPr lang="en-US" altLang="en-US" sz="1200" smtClean="0"/>
              <a:t>(1), 1-41.   </a:t>
            </a:r>
          </a:p>
          <a:p>
            <a:endParaRPr lang="en-US" altLang="en-US" sz="1200" smtClean="0"/>
          </a:p>
          <a:p>
            <a:pPr>
              <a:buFont typeface="Wingdings" pitchFamily="2" charset="2"/>
              <a:buNone/>
            </a:pPr>
            <a:endParaRPr lang="en-US" altLang="en-US" sz="1200" smtClean="0"/>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066800" y="617538"/>
            <a:ext cx="7793038" cy="1143000"/>
          </a:xfrm>
        </p:spPr>
        <p:txBody>
          <a:bodyPr/>
          <a:lstStyle/>
          <a:p>
            <a:pPr algn="ctr"/>
            <a:r>
              <a:rPr lang="en-US" altLang="en-US" sz="4000" smtClean="0"/>
              <a:t>References</a:t>
            </a:r>
          </a:p>
        </p:txBody>
      </p:sp>
      <p:sp>
        <p:nvSpPr>
          <p:cNvPr id="24579" name="Content Placeholder 2"/>
          <p:cNvSpPr>
            <a:spLocks noGrp="1"/>
          </p:cNvSpPr>
          <p:nvPr>
            <p:ph idx="1"/>
          </p:nvPr>
        </p:nvSpPr>
        <p:spPr>
          <a:xfrm>
            <a:off x="1600200" y="2133600"/>
            <a:ext cx="7010400" cy="4267200"/>
          </a:xfrm>
        </p:spPr>
        <p:txBody>
          <a:bodyPr/>
          <a:lstStyle/>
          <a:p>
            <a:r>
              <a:rPr lang="en-US" altLang="en-US" sz="1200" smtClean="0"/>
              <a:t>Dunphy, D. C., Griffiths, A., &amp; Benn, S. (2007). </a:t>
            </a:r>
            <a:r>
              <a:rPr lang="en-US" altLang="en-US" sz="1200" i="1" smtClean="0"/>
              <a:t>Organizational change for corporate sustainability: Aguide for leaders and change agents of the future</a:t>
            </a:r>
            <a:r>
              <a:rPr lang="en-US" altLang="en-US" sz="1200" smtClean="0"/>
              <a:t>. New York: Routledge.</a:t>
            </a:r>
          </a:p>
          <a:p>
            <a:endParaRPr lang="en-US" altLang="en-US" sz="1200" smtClean="0"/>
          </a:p>
          <a:p>
            <a:r>
              <a:rPr lang="en-US" altLang="en-US" sz="1200" smtClean="0"/>
              <a:t>Ford, J. D., Ford, L.W., &amp; D’Amelio A. (2008).Resistance to change: The rest of the story.</a:t>
            </a:r>
          </a:p>
          <a:p>
            <a:r>
              <a:rPr lang="en-US" altLang="en-US" sz="1200" smtClean="0"/>
              <a:t>Academy of Management Review, 33(2), 362-377.</a:t>
            </a:r>
          </a:p>
          <a:p>
            <a:pPr>
              <a:buFont typeface="Wingdings" pitchFamily="2" charset="2"/>
              <a:buNone/>
            </a:pPr>
            <a:r>
              <a:rPr lang="en-US" altLang="en-US" sz="1200" smtClean="0"/>
              <a:t> </a:t>
            </a:r>
          </a:p>
          <a:p>
            <a:r>
              <a:rPr lang="en-US" altLang="en-US" sz="1200" smtClean="0"/>
              <a:t>Goleman, D. (2011). Leadership: The power of emotional. Northampton, MA: More Than Sound.</a:t>
            </a:r>
          </a:p>
          <a:p>
            <a:pPr>
              <a:buFont typeface="Wingdings" pitchFamily="2" charset="2"/>
              <a:buNone/>
            </a:pPr>
            <a:r>
              <a:rPr lang="en-US" altLang="en-US" sz="1200" smtClean="0"/>
              <a:t> </a:t>
            </a:r>
          </a:p>
          <a:p>
            <a:r>
              <a:rPr lang="en-US" altLang="en-US" sz="1200" smtClean="0"/>
              <a:t>Heintz, J., &amp; Perry, R. (2014). College accounting (21</a:t>
            </a:r>
            <a:r>
              <a:rPr lang="en-US" altLang="en-US" sz="1200" baseline="30000" smtClean="0"/>
              <a:t>st</a:t>
            </a:r>
            <a:r>
              <a:rPr lang="en-US" altLang="en-US" sz="1200" smtClean="0"/>
              <a:t> ed.)Mason, OH: Cengage Learning</a:t>
            </a:r>
          </a:p>
          <a:p>
            <a:pPr>
              <a:buFont typeface="Wingdings" pitchFamily="2" charset="2"/>
              <a:buNone/>
            </a:pPr>
            <a:r>
              <a:rPr lang="en-US" altLang="en-US" sz="1200" smtClean="0"/>
              <a:t> </a:t>
            </a:r>
          </a:p>
          <a:p>
            <a:r>
              <a:rPr lang="en-US" altLang="en-US" sz="1200" smtClean="0"/>
              <a:t>Hoel, H., &amp; Einarsen, S. (2009). Shortcomings of an anti-bullying relations:  The case of Sweden.  European Journal of Work and Organizational Psychology, in press. </a:t>
            </a:r>
          </a:p>
          <a:p>
            <a:endParaRPr lang="en-US" altLang="en-US" sz="1200" smtClean="0"/>
          </a:p>
          <a:p>
            <a:r>
              <a:rPr lang="en-US" altLang="en-US" sz="1200" smtClean="0"/>
              <a:t>Hornstein, H. A. (1996). </a:t>
            </a:r>
            <a:r>
              <a:rPr lang="en-US" altLang="en-US" sz="1200" i="1" smtClean="0"/>
              <a:t>Brutal bosses and their prey: How to identify and overcome abuse in the workplace</a:t>
            </a:r>
            <a:r>
              <a:rPr lang="en-US" altLang="en-US" sz="1200" smtClean="0"/>
              <a:t>. New York: Riverhead Books.</a:t>
            </a:r>
          </a:p>
          <a:p>
            <a:endParaRPr lang="en-US" altLang="en-US" sz="1200" smtClean="0"/>
          </a:p>
          <a:p>
            <a:r>
              <a:rPr lang="en-US" altLang="en-US" sz="1200" smtClean="0"/>
              <a:t>Hutchinson, M., Vickers, M. H., Jackson, D., &amp; Wilkes, L. (2005). " I'm gonna do what I wanna do." Organizational change as a legitimized vehicle for bullies. </a:t>
            </a:r>
            <a:r>
              <a:rPr lang="en-US" altLang="en-US" sz="1200" i="1" smtClean="0"/>
              <a:t>Health Care Management Review</a:t>
            </a:r>
            <a:r>
              <a:rPr lang="en-US" altLang="en-US" sz="1200" smtClean="0"/>
              <a:t>, </a:t>
            </a:r>
            <a:r>
              <a:rPr lang="en-US" altLang="en-US" sz="1200" i="1" smtClean="0"/>
              <a:t>30</a:t>
            </a:r>
            <a:r>
              <a:rPr lang="en-US" altLang="en-US" sz="1200" smtClean="0"/>
              <a:t>(4), 331-336.</a:t>
            </a:r>
          </a:p>
          <a:p>
            <a:endParaRPr lang="en-US" altLang="en-US" sz="1200" smtClean="0"/>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en-US" altLang="en-US" sz="5400" smtClean="0"/>
              <a:t>Overview</a:t>
            </a:r>
          </a:p>
        </p:txBody>
      </p:sp>
      <p:sp>
        <p:nvSpPr>
          <p:cNvPr id="7171" name="Rectangle 3"/>
          <p:cNvSpPr>
            <a:spLocks noGrp="1" noChangeArrowheads="1"/>
          </p:cNvSpPr>
          <p:nvPr>
            <p:ph type="body" idx="1"/>
          </p:nvPr>
        </p:nvSpPr>
        <p:spPr>
          <a:xfrm>
            <a:off x="457200" y="2362200"/>
            <a:ext cx="8497888" cy="4038600"/>
          </a:xfrm>
        </p:spPr>
        <p:txBody>
          <a:bodyPr/>
          <a:lstStyle/>
          <a:p>
            <a:r>
              <a:rPr lang="en-US" altLang="en-US" sz="2400" smtClean="0"/>
              <a:t>Misguided Organizational Change</a:t>
            </a:r>
          </a:p>
          <a:p>
            <a:pPr>
              <a:lnSpc>
                <a:spcPct val="200000"/>
              </a:lnSpc>
            </a:pPr>
            <a:r>
              <a:rPr lang="en-US" altLang="en-US" sz="2400" smtClean="0"/>
              <a:t>Corporate Sustainability</a:t>
            </a:r>
          </a:p>
          <a:p>
            <a:pPr>
              <a:lnSpc>
                <a:spcPct val="200000"/>
              </a:lnSpc>
            </a:pPr>
            <a:r>
              <a:rPr lang="en-US" altLang="en-US" sz="2400" smtClean="0"/>
              <a:t>US Colleges/Universities</a:t>
            </a:r>
          </a:p>
          <a:p>
            <a:pPr>
              <a:lnSpc>
                <a:spcPct val="200000"/>
              </a:lnSpc>
            </a:pPr>
            <a:r>
              <a:rPr lang="en-US" altLang="en-US" sz="2400" smtClean="0"/>
              <a:t>New Normal Initiatives</a:t>
            </a:r>
          </a:p>
          <a:p>
            <a:pPr>
              <a:lnSpc>
                <a:spcPct val="200000"/>
              </a:lnSpc>
            </a:pPr>
            <a:r>
              <a:rPr lang="en-US" altLang="en-US" sz="2400" smtClean="0"/>
              <a:t>Recommendations</a:t>
            </a:r>
            <a:endParaRPr lang="en-US" altLang="en-US" sz="2800" smtClean="0"/>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6" name="NEW NORMAL_PPT_Rivero_Or257-0.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35514">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6"/>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43000" y="304800"/>
            <a:ext cx="7848600" cy="1143000"/>
          </a:xfrm>
        </p:spPr>
        <p:txBody>
          <a:bodyPr/>
          <a:lstStyle/>
          <a:p>
            <a:r>
              <a:rPr lang="en-US" altLang="en-US" sz="4000" smtClean="0"/>
              <a:t>Misguided Organizational Change</a:t>
            </a:r>
          </a:p>
        </p:txBody>
      </p:sp>
      <p:sp>
        <p:nvSpPr>
          <p:cNvPr id="9219" name="Rectangle 3"/>
          <p:cNvSpPr>
            <a:spLocks noGrp="1" noChangeArrowheads="1"/>
          </p:cNvSpPr>
          <p:nvPr>
            <p:ph type="body" idx="1"/>
          </p:nvPr>
        </p:nvSpPr>
        <p:spPr>
          <a:xfrm>
            <a:off x="228600" y="2057400"/>
            <a:ext cx="8610600" cy="4572000"/>
          </a:xfrm>
        </p:spPr>
        <p:txBody>
          <a:bodyPr/>
          <a:lstStyle/>
          <a:p>
            <a:pPr eaLnBrk="1" hangingPunct="1"/>
            <a:r>
              <a:rPr lang="en-US" altLang="en-US" sz="2000" smtClean="0"/>
              <a:t>Organizational leaders are faced with challenges due to scarce resources. The competitive nature of industry standards have led to misguided organizational change. </a:t>
            </a:r>
          </a:p>
          <a:p>
            <a:pPr eaLnBrk="1" hangingPunct="1">
              <a:buFont typeface="Wingdings" pitchFamily="2" charset="2"/>
              <a:buNone/>
            </a:pPr>
            <a:endParaRPr lang="en-US" altLang="en-US" sz="2000" smtClean="0"/>
          </a:p>
          <a:p>
            <a:pPr eaLnBrk="1" hangingPunct="1"/>
            <a:r>
              <a:rPr lang="en-US" altLang="en-US" sz="2000" smtClean="0"/>
              <a:t>In some cases, certain organizations are promoting misguided organizational change.</a:t>
            </a:r>
          </a:p>
          <a:p>
            <a:pPr eaLnBrk="1" hangingPunct="1">
              <a:buFont typeface="Wingdings" pitchFamily="2" charset="2"/>
              <a:buNone/>
            </a:pPr>
            <a:endParaRPr lang="en-US" altLang="en-US" sz="2000" smtClean="0"/>
          </a:p>
          <a:p>
            <a:pPr eaLnBrk="1" hangingPunct="1"/>
            <a:r>
              <a:rPr lang="en-US" altLang="en-US" sz="2000" smtClean="0"/>
              <a:t>According to Kotter (2008), “….it is estimated that 70 percent of needed change either fails to be launched or completed” (p.12).</a:t>
            </a:r>
          </a:p>
          <a:p>
            <a:pPr eaLnBrk="1" hangingPunct="1"/>
            <a:endParaRPr lang="en-US" altLang="en-US" sz="2000" smtClean="0"/>
          </a:p>
          <a:p>
            <a:pPr eaLnBrk="1" hangingPunct="1"/>
            <a:r>
              <a:rPr lang="en-US" altLang="en-US" sz="2000" smtClean="0"/>
              <a:t>In recent times, Emotional Intelligence (EI) has become an important piece of reforming the landscape of organizational behavior practices to support corporate sustainability.</a:t>
            </a:r>
          </a:p>
          <a:p>
            <a:pPr eaLnBrk="1" hangingPunct="1"/>
            <a:endParaRPr lang="en-US" altLang="en-US" sz="2000" smtClean="0"/>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5" name="NEW NORMAL_PPT_Rivero_Or258.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97674">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66800" y="381000"/>
            <a:ext cx="8077200" cy="1143000"/>
          </a:xfrm>
        </p:spPr>
        <p:txBody>
          <a:bodyPr/>
          <a:lstStyle/>
          <a:p>
            <a:pPr eaLnBrk="1" hangingPunct="1"/>
            <a:r>
              <a:rPr lang="en-US" altLang="en-US" sz="3600" smtClean="0"/>
              <a:t> Corporate Sustainability</a:t>
            </a:r>
          </a:p>
        </p:txBody>
      </p:sp>
      <p:sp>
        <p:nvSpPr>
          <p:cNvPr id="11267" name="Rectangle 3"/>
          <p:cNvSpPr>
            <a:spLocks noGrp="1" noChangeArrowheads="1"/>
          </p:cNvSpPr>
          <p:nvPr>
            <p:ph type="body" idx="1"/>
          </p:nvPr>
        </p:nvSpPr>
        <p:spPr>
          <a:xfrm>
            <a:off x="304800" y="2209800"/>
            <a:ext cx="8650288" cy="4648200"/>
          </a:xfrm>
        </p:spPr>
        <p:txBody>
          <a:bodyPr/>
          <a:lstStyle/>
          <a:p>
            <a:pPr eaLnBrk="1" hangingPunct="1">
              <a:lnSpc>
                <a:spcPct val="90000"/>
              </a:lnSpc>
              <a:buFont typeface="Wingdings" pitchFamily="2" charset="2"/>
              <a:buNone/>
            </a:pPr>
            <a:r>
              <a:rPr lang="en-US" altLang="en-US" sz="2000" smtClean="0"/>
              <a:t> </a:t>
            </a:r>
          </a:p>
          <a:p>
            <a:pPr eaLnBrk="1" hangingPunct="1">
              <a:lnSpc>
                <a:spcPct val="90000"/>
              </a:lnSpc>
            </a:pPr>
            <a:r>
              <a:rPr lang="en-US" altLang="en-US" sz="1800" smtClean="0"/>
              <a:t>Corporate sustainability is concerned with the ecological system, human survival and of other species, the development of humane society and the creation of a work environment that provides dignity and self-fulfillment for those parties involved (Dunphy, Griffths, &amp; Benn, 2007).  </a:t>
            </a:r>
          </a:p>
          <a:p>
            <a:pPr eaLnBrk="1" hangingPunct="1">
              <a:lnSpc>
                <a:spcPct val="90000"/>
              </a:lnSpc>
            </a:pPr>
            <a:endParaRPr lang="en-US" altLang="en-US" sz="1800" smtClean="0"/>
          </a:p>
          <a:p>
            <a:pPr eaLnBrk="1" hangingPunct="1">
              <a:lnSpc>
                <a:spcPct val="90000"/>
              </a:lnSpc>
            </a:pPr>
            <a:r>
              <a:rPr lang="en-US" altLang="en-US" sz="1800" smtClean="0"/>
              <a:t>From an external environmental perspective, organizations are concerned with the ecological and sociological areas.  For example, an organization would be concerned with government legislation, or the physical environment that may have an effect on overall operations. </a:t>
            </a:r>
          </a:p>
          <a:p>
            <a:pPr eaLnBrk="1" hangingPunct="1">
              <a:lnSpc>
                <a:spcPct val="90000"/>
              </a:lnSpc>
            </a:pPr>
            <a:endParaRPr lang="en-US" altLang="en-US" sz="1800" smtClean="0"/>
          </a:p>
          <a:p>
            <a:pPr eaLnBrk="1" hangingPunct="1">
              <a:lnSpc>
                <a:spcPct val="90000"/>
              </a:lnSpc>
            </a:pPr>
            <a:r>
              <a:rPr lang="en-US" altLang="en-US" sz="1800" smtClean="0"/>
              <a:t>Rivero &amp; Theodore (2014) further suggest, from a corporate sustainability perspective, that " . . .  internal environment in which the organization is concerned with the equitable treatment of the human factor in every level of the organizational hierarchy" (p. 2).</a:t>
            </a:r>
          </a:p>
          <a:p>
            <a:pPr eaLnBrk="1" hangingPunct="1">
              <a:lnSpc>
                <a:spcPct val="90000"/>
              </a:lnSpc>
            </a:pPr>
            <a:endParaRPr lang="en-US" altLang="en-US" sz="2000" smtClean="0"/>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5" name="NEW NORMAL_PPT_Rivero_Or279.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66955">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38200" y="228600"/>
            <a:ext cx="8305800" cy="1143000"/>
          </a:xfrm>
        </p:spPr>
        <p:txBody>
          <a:bodyPr/>
          <a:lstStyle/>
          <a:p>
            <a:pPr eaLnBrk="1" hangingPunct="1"/>
            <a:r>
              <a:rPr lang="en-US" altLang="en-US" sz="4000" smtClean="0"/>
              <a:t/>
            </a:r>
            <a:br>
              <a:rPr lang="en-US" altLang="en-US" sz="4000" smtClean="0"/>
            </a:br>
            <a:r>
              <a:rPr lang="en-US" altLang="en-US" sz="4000" smtClean="0"/>
              <a:t>   Emotional Intelligence (EI)</a:t>
            </a:r>
          </a:p>
        </p:txBody>
      </p:sp>
      <p:sp>
        <p:nvSpPr>
          <p:cNvPr id="13315" name="Rectangle 3"/>
          <p:cNvSpPr>
            <a:spLocks noGrp="1" noChangeArrowheads="1"/>
          </p:cNvSpPr>
          <p:nvPr>
            <p:ph type="body" idx="1"/>
          </p:nvPr>
        </p:nvSpPr>
        <p:spPr>
          <a:xfrm>
            <a:off x="304800" y="2057400"/>
            <a:ext cx="8650288" cy="4495800"/>
          </a:xfrm>
        </p:spPr>
        <p:txBody>
          <a:bodyPr/>
          <a:lstStyle/>
          <a:p>
            <a:pPr eaLnBrk="1" hangingPunct="1">
              <a:lnSpc>
                <a:spcPct val="90000"/>
              </a:lnSpc>
            </a:pPr>
            <a:r>
              <a:rPr lang="en-US" altLang="en-US" sz="2000" smtClean="0"/>
              <a:t>Leaders should portray a good attitude among subordinates, which will eventually lead to trustworthiness in the workplace. By doing so, this practice will establish an open dialogue among management and staff (Rivero, 2013a). </a:t>
            </a:r>
          </a:p>
          <a:p>
            <a:pPr eaLnBrk="1" hangingPunct="1">
              <a:lnSpc>
                <a:spcPct val="90000"/>
              </a:lnSpc>
              <a:buFont typeface="Wingdings" pitchFamily="2" charset="2"/>
              <a:buNone/>
            </a:pPr>
            <a:endParaRPr lang="en-US" altLang="en-US" sz="2000" smtClean="0"/>
          </a:p>
          <a:p>
            <a:pPr eaLnBrk="1" hangingPunct="1">
              <a:lnSpc>
                <a:spcPct val="90000"/>
              </a:lnSpc>
            </a:pPr>
            <a:r>
              <a:rPr lang="en-US" altLang="en-US" sz="2000" smtClean="0"/>
              <a:t>Highly effective EI leaders are most likely to have a good attitude toward their employees, which can eventually lead to trustworthiness in the workplace (Fehd, 2001; Goleman, 2004).</a:t>
            </a:r>
          </a:p>
          <a:p>
            <a:pPr eaLnBrk="1" hangingPunct="1">
              <a:lnSpc>
                <a:spcPct val="90000"/>
              </a:lnSpc>
              <a:buFont typeface="Wingdings" pitchFamily="2" charset="2"/>
              <a:buNone/>
            </a:pPr>
            <a:endParaRPr lang="en-US" altLang="en-US" sz="2000" smtClean="0"/>
          </a:p>
          <a:p>
            <a:pPr eaLnBrk="1" hangingPunct="1">
              <a:lnSpc>
                <a:spcPct val="90000"/>
              </a:lnSpc>
            </a:pPr>
            <a:r>
              <a:rPr lang="en-US" altLang="en-US" sz="2000" smtClean="0"/>
              <a:t>In another similar research, it is suggested that leaders with a high level of EI are most often self-aware, self-managed, portray empathy and have good social skills (Goleman, 2011, p. 11). </a:t>
            </a:r>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5" name="NEW NORMAL_PPT_Rivero_Or276.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32812">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66800" y="381000"/>
            <a:ext cx="8077200" cy="1143000"/>
          </a:xfrm>
        </p:spPr>
        <p:txBody>
          <a:bodyPr/>
          <a:lstStyle/>
          <a:p>
            <a:pPr eaLnBrk="1" hangingPunct="1"/>
            <a:r>
              <a:rPr lang="en-US" altLang="en-US" sz="3600" smtClean="0"/>
              <a:t> New Normal – Modern Management</a:t>
            </a:r>
          </a:p>
        </p:txBody>
      </p:sp>
      <p:sp>
        <p:nvSpPr>
          <p:cNvPr id="15363" name="Rectangle 3"/>
          <p:cNvSpPr>
            <a:spLocks noGrp="1" noChangeArrowheads="1"/>
          </p:cNvSpPr>
          <p:nvPr>
            <p:ph type="body" idx="1"/>
          </p:nvPr>
        </p:nvSpPr>
        <p:spPr>
          <a:xfrm>
            <a:off x="304800" y="2209800"/>
            <a:ext cx="8650288" cy="4648200"/>
          </a:xfrm>
        </p:spPr>
        <p:txBody>
          <a:bodyPr/>
          <a:lstStyle/>
          <a:p>
            <a:pPr eaLnBrk="1" hangingPunct="1">
              <a:lnSpc>
                <a:spcPct val="90000"/>
              </a:lnSpc>
              <a:buFont typeface="Wingdings" pitchFamily="2" charset="2"/>
              <a:buNone/>
            </a:pPr>
            <a:r>
              <a:rPr lang="en-US" altLang="en-US" sz="2000" smtClean="0"/>
              <a:t> </a:t>
            </a:r>
          </a:p>
          <a:p>
            <a:pPr eaLnBrk="1" hangingPunct="1">
              <a:lnSpc>
                <a:spcPct val="90000"/>
              </a:lnSpc>
            </a:pPr>
            <a:r>
              <a:rPr lang="en-US" altLang="en-US" sz="1800" smtClean="0"/>
              <a:t>According to Granter &amp; McCann,  “It is impossible, therefore to provide an absolute definition of what constitutes extreme, one always  imagine a more hazarded task or outrageously risky cultures and behaviors” (2015, p. 446). </a:t>
            </a:r>
          </a:p>
          <a:p>
            <a:pPr eaLnBrk="1" hangingPunct="1">
              <a:lnSpc>
                <a:spcPct val="90000"/>
              </a:lnSpc>
              <a:buFont typeface="Wingdings" pitchFamily="2" charset="2"/>
              <a:buNone/>
            </a:pPr>
            <a:endParaRPr lang="en-US" altLang="en-US" sz="1800" smtClean="0"/>
          </a:p>
          <a:p>
            <a:pPr eaLnBrk="1" hangingPunct="1">
              <a:lnSpc>
                <a:spcPct val="90000"/>
              </a:lnSpc>
            </a:pPr>
            <a:r>
              <a:rPr lang="en-US" altLang="en-US" sz="1800" smtClean="0"/>
              <a:t>Similarly, this has evolved the term commonly accepted as the extreme becomes the norm. </a:t>
            </a:r>
          </a:p>
          <a:p>
            <a:pPr eaLnBrk="1" hangingPunct="1">
              <a:lnSpc>
                <a:spcPct val="90000"/>
              </a:lnSpc>
              <a:buFont typeface="Wingdings" pitchFamily="2" charset="2"/>
              <a:buNone/>
            </a:pPr>
            <a:endParaRPr lang="en-US" altLang="en-US" sz="1800" smtClean="0"/>
          </a:p>
          <a:p>
            <a:pPr eaLnBrk="1" hangingPunct="1">
              <a:lnSpc>
                <a:spcPct val="90000"/>
              </a:lnSpc>
            </a:pPr>
            <a:r>
              <a:rPr lang="en-US" altLang="en-US" sz="1800" smtClean="0"/>
              <a:t>From there, the “New Normal” theory evolved, which is commonly referred as organizations working in with minimal resources, but promoting misguided organizational change. </a:t>
            </a:r>
          </a:p>
          <a:p>
            <a:pPr eaLnBrk="1" hangingPunct="1">
              <a:lnSpc>
                <a:spcPct val="90000"/>
              </a:lnSpc>
            </a:pPr>
            <a:endParaRPr lang="en-US" altLang="en-US" sz="1800" smtClean="0"/>
          </a:p>
          <a:p>
            <a:pPr eaLnBrk="1" hangingPunct="1">
              <a:lnSpc>
                <a:spcPct val="90000"/>
              </a:lnSpc>
            </a:pPr>
            <a:r>
              <a:rPr lang="en-US" altLang="en-US" sz="1800" smtClean="0"/>
              <a:t>For example, from a local government point of view, it is expected that local government is able to operate efficiently with less resources, but be held accountable in achieving expectations.  (Thompson, 2012, p.19). </a:t>
            </a:r>
          </a:p>
          <a:p>
            <a:pPr eaLnBrk="1" hangingPunct="1">
              <a:lnSpc>
                <a:spcPct val="90000"/>
              </a:lnSpc>
              <a:buFont typeface="Wingdings" pitchFamily="2" charset="2"/>
              <a:buNone/>
            </a:pPr>
            <a:endParaRPr lang="en-US" altLang="en-US" sz="1800" smtClean="0"/>
          </a:p>
          <a:p>
            <a:pPr eaLnBrk="1" hangingPunct="1">
              <a:lnSpc>
                <a:spcPct val="90000"/>
              </a:lnSpc>
            </a:pPr>
            <a:endParaRPr lang="en-US" altLang="en-US" sz="1800" smtClean="0"/>
          </a:p>
          <a:p>
            <a:pPr eaLnBrk="1" hangingPunct="1">
              <a:lnSpc>
                <a:spcPct val="90000"/>
              </a:lnSpc>
              <a:buFont typeface="Wingdings" pitchFamily="2" charset="2"/>
              <a:buNone/>
            </a:pPr>
            <a:endParaRPr lang="en-US" altLang="en-US" sz="1800" smtClean="0"/>
          </a:p>
          <a:p>
            <a:pPr eaLnBrk="1" hangingPunct="1">
              <a:lnSpc>
                <a:spcPct val="90000"/>
              </a:lnSpc>
            </a:pPr>
            <a:endParaRPr lang="en-US" altLang="en-US" sz="2000" smtClean="0"/>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5" name="NEW NORMAL_PPT_Rivero_Or280.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124505">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66800" y="381000"/>
            <a:ext cx="8077200" cy="1143000"/>
          </a:xfrm>
        </p:spPr>
        <p:txBody>
          <a:bodyPr/>
          <a:lstStyle/>
          <a:p>
            <a:pPr eaLnBrk="1" hangingPunct="1"/>
            <a:r>
              <a:rPr lang="en-US" altLang="en-US" sz="3600" smtClean="0"/>
              <a:t> US Colleges/Universites </a:t>
            </a:r>
          </a:p>
        </p:txBody>
      </p:sp>
      <p:sp>
        <p:nvSpPr>
          <p:cNvPr id="17411" name="Rectangle 3"/>
          <p:cNvSpPr>
            <a:spLocks noGrp="1" noChangeArrowheads="1"/>
          </p:cNvSpPr>
          <p:nvPr>
            <p:ph type="body" idx="1"/>
          </p:nvPr>
        </p:nvSpPr>
        <p:spPr>
          <a:xfrm>
            <a:off x="304800" y="2209800"/>
            <a:ext cx="8650288" cy="4648200"/>
          </a:xfrm>
        </p:spPr>
        <p:txBody>
          <a:bodyPr/>
          <a:lstStyle/>
          <a:p>
            <a:pPr eaLnBrk="1" hangingPunct="1">
              <a:lnSpc>
                <a:spcPct val="90000"/>
              </a:lnSpc>
              <a:buFont typeface="Wingdings" pitchFamily="2" charset="2"/>
              <a:buNone/>
            </a:pPr>
            <a:r>
              <a:rPr lang="en-US" altLang="en-US" sz="2000" smtClean="0"/>
              <a:t> </a:t>
            </a:r>
          </a:p>
          <a:p>
            <a:pPr eaLnBrk="1" hangingPunct="1">
              <a:lnSpc>
                <a:spcPct val="90000"/>
              </a:lnSpc>
            </a:pPr>
            <a:r>
              <a:rPr lang="en-US" altLang="en-US" sz="1800" smtClean="0"/>
              <a:t>Most US College/University systems are reevaluating most of its MBA curricula to meet the needs of the new normal. </a:t>
            </a:r>
          </a:p>
          <a:p>
            <a:pPr eaLnBrk="1" hangingPunct="1">
              <a:lnSpc>
                <a:spcPct val="90000"/>
              </a:lnSpc>
              <a:buFont typeface="Wingdings" pitchFamily="2" charset="2"/>
              <a:buNone/>
            </a:pPr>
            <a:endParaRPr lang="en-US" altLang="en-US" sz="1800" smtClean="0"/>
          </a:p>
          <a:p>
            <a:pPr eaLnBrk="1" hangingPunct="1">
              <a:lnSpc>
                <a:spcPct val="90000"/>
              </a:lnSpc>
            </a:pPr>
            <a:r>
              <a:rPr lang="en-US" altLang="en-US" sz="1800" smtClean="0"/>
              <a:t>Equally important is the preparedness of MBA learners to adapt to modern management theories and practices (Rivero &amp; Edel, 2014, p. 49). </a:t>
            </a:r>
          </a:p>
          <a:p>
            <a:pPr eaLnBrk="1" hangingPunct="1">
              <a:lnSpc>
                <a:spcPct val="90000"/>
              </a:lnSpc>
              <a:buFont typeface="Wingdings" pitchFamily="2" charset="2"/>
              <a:buNone/>
            </a:pPr>
            <a:endParaRPr lang="en-US" altLang="en-US" sz="1800" smtClean="0"/>
          </a:p>
          <a:p>
            <a:pPr eaLnBrk="1" hangingPunct="1">
              <a:lnSpc>
                <a:spcPct val="90000"/>
              </a:lnSpc>
            </a:pPr>
            <a:r>
              <a:rPr lang="en-US" altLang="en-US" sz="1800" smtClean="0"/>
              <a:t>According to Bennis &amp; O'Toole "....business schools are graduating students who are ill-equipped to wrangle with complex issues“</a:t>
            </a:r>
          </a:p>
          <a:p>
            <a:pPr eaLnBrk="1" hangingPunct="1">
              <a:lnSpc>
                <a:spcPct val="90000"/>
              </a:lnSpc>
            </a:pPr>
            <a:endParaRPr lang="en-US" altLang="en-US" sz="1800" smtClean="0"/>
          </a:p>
          <a:p>
            <a:pPr eaLnBrk="1" hangingPunct="1">
              <a:lnSpc>
                <a:spcPct val="90000"/>
              </a:lnSpc>
            </a:pPr>
            <a:r>
              <a:rPr lang="en-US" altLang="en-US" sz="1800" smtClean="0"/>
              <a:t>Most importantly, this will further develop upcoming leaders of the harsh reality of a corporate setting (non-scientific model) as opposed to relying on the scientific model that is outdated for common management practices and purposes in corporate environment.   </a:t>
            </a:r>
          </a:p>
          <a:p>
            <a:pPr eaLnBrk="1" hangingPunct="1">
              <a:lnSpc>
                <a:spcPct val="90000"/>
              </a:lnSpc>
              <a:buFont typeface="Wingdings" pitchFamily="2" charset="2"/>
              <a:buNone/>
            </a:pPr>
            <a:endParaRPr lang="en-US" altLang="en-US" sz="1800" smtClean="0"/>
          </a:p>
          <a:p>
            <a:pPr eaLnBrk="1" hangingPunct="1">
              <a:lnSpc>
                <a:spcPct val="90000"/>
              </a:lnSpc>
            </a:pPr>
            <a:endParaRPr lang="en-US" altLang="en-US" sz="2000" smtClean="0"/>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5" name="NEW NORMAL_PPT_Rivero_Or278.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124981">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295400" y="381000"/>
            <a:ext cx="7848600" cy="1143000"/>
          </a:xfrm>
        </p:spPr>
        <p:txBody>
          <a:bodyPr/>
          <a:lstStyle/>
          <a:p>
            <a:pPr algn="ctr" eaLnBrk="1" hangingPunct="1"/>
            <a:r>
              <a:rPr lang="en-US" altLang="en-US" sz="4000" smtClean="0"/>
              <a:t>Recommendations</a:t>
            </a:r>
          </a:p>
        </p:txBody>
      </p:sp>
      <p:sp>
        <p:nvSpPr>
          <p:cNvPr id="10243" name="Rectangle 3"/>
          <p:cNvSpPr>
            <a:spLocks noGrp="1" noChangeArrowheads="1"/>
          </p:cNvSpPr>
          <p:nvPr>
            <p:ph type="body" idx="1"/>
          </p:nvPr>
        </p:nvSpPr>
        <p:spPr>
          <a:xfrm>
            <a:off x="685800" y="2209800"/>
            <a:ext cx="8077200" cy="4419600"/>
          </a:xfrm>
        </p:spPr>
        <p:txBody>
          <a:bodyPr/>
          <a:lstStyle/>
          <a:p>
            <a:pPr>
              <a:defRPr/>
            </a:pPr>
            <a:r>
              <a:rPr lang="en-US" altLang="en-US" sz="1800" dirty="0" smtClean="0"/>
              <a:t>Organizations should reconsider hiring managers who are trained and able to deal with the New Normal dilemmas associated with organizational change. </a:t>
            </a:r>
          </a:p>
          <a:p>
            <a:pPr>
              <a:buFont typeface="Wingdings" pitchFamily="2" charset="2"/>
              <a:buNone/>
              <a:defRPr/>
            </a:pPr>
            <a:endParaRPr lang="en-US" altLang="en-US" sz="1800" dirty="0" smtClean="0"/>
          </a:p>
          <a:p>
            <a:pPr>
              <a:defRPr/>
            </a:pPr>
            <a:r>
              <a:rPr lang="en-US" altLang="en-US" sz="1800" dirty="0" smtClean="0"/>
              <a:t>It is suggested that firms start promoting the new normal initiatives so that existing employees are aware of the new changes in their respective industry from a corporate sustainability perspective. </a:t>
            </a:r>
          </a:p>
          <a:p>
            <a:pPr>
              <a:buFont typeface="Wingdings" pitchFamily="2" charset="2"/>
              <a:buNone/>
              <a:defRPr/>
            </a:pPr>
            <a:endParaRPr lang="en-US" altLang="en-US" sz="1800" dirty="0" smtClean="0"/>
          </a:p>
          <a:p>
            <a:pPr>
              <a:defRPr/>
            </a:pPr>
            <a:r>
              <a:rPr lang="en-US" altLang="en-US" sz="1800" dirty="0" smtClean="0"/>
              <a:t>College and University Administrators should continue to evolve their business curricula by including EI components to better prepare their graduates.</a:t>
            </a:r>
          </a:p>
          <a:p>
            <a:pPr marL="0" indent="0">
              <a:buFont typeface="Wingdings" pitchFamily="2" charset="2"/>
              <a:buNone/>
              <a:defRPr/>
            </a:pPr>
            <a:endParaRPr lang="en-US" altLang="en-US" sz="1800" dirty="0" smtClean="0"/>
          </a:p>
          <a:p>
            <a:pPr>
              <a:defRPr/>
            </a:pPr>
            <a:r>
              <a:rPr lang="en-US" altLang="en-US" sz="1800" dirty="0" smtClean="0"/>
              <a:t>Organizations should promote soft skill initiatives and retrain employees, particularly those who hold management positions.  </a:t>
            </a:r>
          </a:p>
          <a:p>
            <a:pPr>
              <a:defRPr/>
            </a:pPr>
            <a:endParaRPr lang="en-US" altLang="en-US" sz="1800" dirty="0" smtClean="0"/>
          </a:p>
        </p:txBody>
      </p:sp>
      <p:pic>
        <p:nvPicPr>
          <p:cNvPr id="2" name="Audio 1">
            <a:hlinkClick r:id="" action="ppaction://media"/>
          </p:cNvPr>
          <p:cNvPicPr>
            <a:picLocks noChangeAspect="1"/>
          </p:cNvPicPr>
          <p:nvPr/>
        </p:nvPicPr>
        <p:blipFill>
          <a:blip r:embed="rId4" cstate="print"/>
          <a:srcRect/>
          <a:stretch>
            <a:fillRect/>
          </a:stretch>
        </p:blipFill>
        <p:spPr bwMode="auto">
          <a:xfrm>
            <a:off x="8382000" y="6096000"/>
            <a:ext cx="609600" cy="609600"/>
          </a:xfrm>
          <a:prstGeom prst="rect">
            <a:avLst/>
          </a:prstGeom>
          <a:noFill/>
          <a:ln w="9525">
            <a:noFill/>
            <a:miter lim="800000"/>
            <a:headEnd/>
            <a:tailEnd/>
          </a:ln>
        </p:spPr>
      </p:pic>
      <p:pic>
        <p:nvPicPr>
          <p:cNvPr id="5" name="NEW NORMAL_PPT_Rivero_Or262.wav">
            <a:hlinkClick r:id="" action="ppaction://media"/>
          </p:cNvPr>
          <p:cNvPicPr>
            <a:picLocks noRot="1" noChangeAspect="1"/>
          </p:cNvPicPr>
          <p:nvPr>
            <a:audioFile r:link="rId1"/>
          </p:nvPr>
        </p:nvPicPr>
        <p:blipFill>
          <a:blip r:embed="rId5" cstate="print"/>
          <a:stretch>
            <a:fillRect/>
          </a:stretch>
        </p:blipFill>
        <p:spPr>
          <a:xfrm>
            <a:off x="8737600" y="6451600"/>
            <a:ext cx="304800" cy="304800"/>
          </a:xfrm>
          <a:prstGeom prst="rect">
            <a:avLst/>
          </a:prstGeom>
        </p:spPr>
      </p:pic>
    </p:spTree>
  </p:cSld>
  <p:clrMapOvr>
    <a:masterClrMapping/>
  </p:clrMapOvr>
  <p:transition advTm="164007">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07963" y="2819400"/>
            <a:ext cx="8783637" cy="1143000"/>
          </a:xfrm>
        </p:spPr>
        <p:txBody>
          <a:bodyPr/>
          <a:lstStyle/>
          <a:p>
            <a:pPr algn="ctr" eaLnBrk="1" hangingPunct="1"/>
            <a:r>
              <a:rPr lang="en-US" altLang="en-US" sz="6000" b="1" smtClean="0"/>
              <a:t>Questions &amp; Answers</a:t>
            </a:r>
          </a:p>
        </p:txBody>
      </p:sp>
      <p:pic>
        <p:nvPicPr>
          <p:cNvPr id="2" name="Audio 1">
            <a:hlinkClick r:id="" action="ppaction://media"/>
          </p:cNvPr>
          <p:cNvPicPr>
            <a:picLocks noChangeAspect="1"/>
          </p:cNvPicPr>
          <p:nvPr/>
        </p:nvPicPr>
        <p:blipFill>
          <a:blip r:embed="rId3" cstate="print"/>
          <a:srcRect/>
          <a:stretch>
            <a:fillRect/>
          </a:stretch>
        </p:blipFill>
        <p:spPr bwMode="auto">
          <a:xfrm>
            <a:off x="8382000" y="6096000"/>
            <a:ext cx="609600" cy="609600"/>
          </a:xfrm>
          <a:prstGeom prst="rect">
            <a:avLst/>
          </a:prstGeom>
          <a:noFill/>
          <a:ln w="9525">
            <a:noFill/>
            <a:miter lim="800000"/>
            <a:headEnd/>
            <a:tailEnd/>
          </a:ln>
        </p:spPr>
      </p:pic>
    </p:spTree>
  </p:cSld>
  <p:clrMapOvr>
    <a:masterClrMapping/>
  </p:clrMapOvr>
  <p:transition advTm="12943">
    <p:random/>
  </p:transition>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601</TotalTime>
  <Words>825</Words>
  <Application>Microsoft Office PowerPoint</Application>
  <PresentationFormat>On-screen Show (4:3)</PresentationFormat>
  <Paragraphs>98</Paragraphs>
  <Slides>11</Slides>
  <Notes>9</Notes>
  <HiddenSlides>0</HiddenSlides>
  <MMClips>8</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Blends</vt:lpstr>
      <vt:lpstr>Slide 1</vt:lpstr>
      <vt:lpstr>Overview</vt:lpstr>
      <vt:lpstr>Misguided Organizational Change</vt:lpstr>
      <vt:lpstr> Corporate Sustainability</vt:lpstr>
      <vt:lpstr>    Emotional Intelligence (EI)</vt:lpstr>
      <vt:lpstr> New Normal – Modern Management</vt:lpstr>
      <vt:lpstr> US Colleges/Universites </vt:lpstr>
      <vt:lpstr>Recommendations</vt:lpstr>
      <vt:lpstr>Questions &amp; Answers</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Orlando Rivero</dc:creator>
  <cp:lastModifiedBy>Orlando Rivero</cp:lastModifiedBy>
  <cp:revision>74</cp:revision>
  <cp:lastPrinted>1601-01-01T00:00:00Z</cp:lastPrinted>
  <dcterms:created xsi:type="dcterms:W3CDTF">2007-05-28T20:24:28Z</dcterms:created>
  <dcterms:modified xsi:type="dcterms:W3CDTF">2015-12-14T00:43:58Z</dcterms:modified>
</cp:coreProperties>
</file>