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2"/>
  </p:sldMasterIdLst>
  <p:notesMasterIdLst>
    <p:notesMasterId r:id="rId12"/>
  </p:notesMasterIdLst>
  <p:handoutMasterIdLst>
    <p:handoutMasterId r:id="rId13"/>
  </p:handoutMasterIdLst>
  <p:sldIdLst>
    <p:sldId id="270" r:id="rId3"/>
    <p:sldId id="257" r:id="rId4"/>
    <p:sldId id="272" r:id="rId5"/>
    <p:sldId id="288" r:id="rId6"/>
    <p:sldId id="285" r:id="rId7"/>
    <p:sldId id="282" r:id="rId8"/>
    <p:sldId id="277" r:id="rId9"/>
    <p:sldId id="281" r:id="rId10"/>
    <p:sldId id="287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45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92" userDrawn="1">
          <p15:clr>
            <a:srgbClr val="A4A3A4"/>
          </p15:clr>
        </p15:guide>
        <p15:guide id="5" orient="horz" pos="1072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704" userDrawn="1">
          <p15:clr>
            <a:srgbClr val="A4A3A4"/>
          </p15:clr>
        </p15:guide>
        <p15:guide id="8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73" autoAdjust="0"/>
    <p:restoredTop sz="86410" autoAdjust="0"/>
  </p:normalViewPr>
  <p:slideViewPr>
    <p:cSldViewPr snapToGrid="0">
      <p:cViewPr varScale="1">
        <p:scale>
          <a:sx n="145" d="100"/>
          <a:sy n="145" d="100"/>
        </p:scale>
        <p:origin x="396" y="114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1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7" d="100"/>
          <a:sy n="127" d="100"/>
        </p:scale>
        <p:origin x="4908" y="1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53465" y="333176"/>
            <a:ext cx="192405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spcBef>
                <a:spcPts val="0"/>
              </a:spcBef>
            </a:pPr>
            <a:r>
              <a:rPr lang="nb-NO" b="1" dirty="0">
                <a:solidFill>
                  <a:srgbClr val="215E6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Osloskolen</a:t>
            </a:r>
            <a:endParaRPr lang="nb-NO" sz="2000" b="1" dirty="0">
              <a:solidFill>
                <a:srgbClr val="215E6B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b-NO" sz="1000" dirty="0">
                <a:solidFill>
                  <a:srgbClr val="215E6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Oslo VO Rosenhof</a:t>
            </a:r>
          </a:p>
          <a:p>
            <a:endParaRPr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4001" y="561579"/>
            <a:ext cx="1213802" cy="2287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AFEF4-68E4-4962-837B-247831C10AA6}" type="datetime1">
              <a:rPr lang="nb-NO" sz="100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28.05.2019</a:t>
            </a:fld>
            <a:endParaRPr sz="10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1511" y="8618306"/>
            <a:ext cx="5353836" cy="31010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nb-NO" sz="1000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Utviklet av Oslo VO Rosenhof, publisert med støtte fra IMDI                           www.språkstøtte.no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983827" y="8618306"/>
            <a:ext cx="500218" cy="4572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FD77566-CD65-4859-9FA1-43956DC85B8C}" type="slidenum">
              <a: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‹#›</a:t>
            </a:fld>
            <a:endParaRPr sz="100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0" y="123827"/>
            <a:ext cx="771951" cy="851103"/>
          </a:xfrm>
          <a:prstGeom prst="rect">
            <a:avLst/>
          </a:prstGeom>
        </p:spPr>
      </p:pic>
      <p:cxnSp>
        <p:nvCxnSpPr>
          <p:cNvPr id="7" name="Rett linje 6"/>
          <p:cNvCxnSpPr/>
          <p:nvPr/>
        </p:nvCxnSpPr>
        <p:spPr>
          <a:xfrm>
            <a:off x="1023461" y="151830"/>
            <a:ext cx="0" cy="819897"/>
          </a:xfrm>
          <a:prstGeom prst="line">
            <a:avLst/>
          </a:prstGeom>
          <a:ln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74420" y="207750"/>
            <a:ext cx="19812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b="1"/>
              <a:t>Osloskolen</a:t>
            </a:r>
          </a:p>
          <a:p>
            <a:r>
              <a:rPr lang="nb-NO" sz="1050"/>
              <a:t>Oslo VO Rosenhof</a:t>
            </a:r>
          </a:p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4999" y="332475"/>
            <a:ext cx="1034733" cy="207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3E6CE4C-0DAB-4DFB-A612-D80C5A222C3E}" type="datetime1">
              <a:rPr lang="nb-NO" smtClean="0"/>
              <a:t>28.05.2019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1231262"/>
            <a:ext cx="6096000" cy="349839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034458"/>
            <a:ext cx="5486400" cy="34237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0999" y="8666357"/>
            <a:ext cx="5333999" cy="310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dirty="0"/>
              <a:t>Utviklet av Oslo VO Rosenhof, publisert med støtte fra IMDI                           www.språkstøtte.no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06790" y="8614319"/>
            <a:ext cx="531541" cy="310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B8796F01-7154-41E0-B48B-A6921757531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11" y="31648"/>
            <a:ext cx="802431" cy="851103"/>
          </a:xfrm>
          <a:prstGeom prst="rect">
            <a:avLst/>
          </a:prstGeom>
        </p:spPr>
      </p:pic>
      <p:cxnSp>
        <p:nvCxnSpPr>
          <p:cNvPr id="9" name="Rett linje 8"/>
          <p:cNvCxnSpPr/>
          <p:nvPr/>
        </p:nvCxnSpPr>
        <p:spPr>
          <a:xfrm>
            <a:off x="1027642" y="59651"/>
            <a:ext cx="0" cy="819897"/>
          </a:xfrm>
          <a:prstGeom prst="line">
            <a:avLst/>
          </a:prstGeom>
          <a:ln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2263" y="1231900"/>
            <a:ext cx="6213475" cy="34972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DB15-1658-4A63-9696-F5259EF5C81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399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29554"/>
            <a:ext cx="12188825" cy="1928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341" y="5177214"/>
            <a:ext cx="9225798" cy="67558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063" indent="0" algn="ctr">
              <a:buNone/>
              <a:defRPr sz="2800"/>
            </a:lvl2pPr>
            <a:lvl3pPr marL="914126" indent="0" algn="ctr">
              <a:buNone/>
              <a:defRPr sz="2400"/>
            </a:lvl3pPr>
            <a:lvl4pPr marL="1371189" indent="0" algn="ctr">
              <a:buNone/>
              <a:defRPr sz="2000"/>
            </a:lvl4pPr>
            <a:lvl5pPr marL="1828249" indent="0" algn="ctr">
              <a:buNone/>
              <a:defRPr sz="2000"/>
            </a:lvl5pPr>
            <a:lvl6pPr marL="2285314" indent="0" algn="ctr">
              <a:buNone/>
              <a:defRPr sz="2000"/>
            </a:lvl6pPr>
            <a:lvl7pPr marL="2742377" indent="0" algn="ctr">
              <a:buNone/>
              <a:defRPr sz="2000"/>
            </a:lvl7pPr>
            <a:lvl8pPr marL="3199440" indent="0" algn="ctr">
              <a:buNone/>
              <a:defRPr sz="2000"/>
            </a:lvl8pPr>
            <a:lvl9pPr marL="3656503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03504" y="1670702"/>
            <a:ext cx="10782300" cy="2919636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9503" spc="-120" baseline="0">
                <a:solidFill>
                  <a:srgbClr val="37757F"/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109599" y="374255"/>
            <a:ext cx="1869780" cy="470695"/>
          </a:xfrm>
          <a:prstGeom prst="rect">
            <a:avLst/>
          </a:prstGeom>
        </p:spPr>
        <p:txBody>
          <a:bodyPr vert="horz" lIns="91464" tIns="45732" rIns="91464" bIns="45732" rtlCol="0">
            <a:normAutofit lnSpcReduction="10000"/>
          </a:bodyPr>
          <a:lstStyle>
            <a:lvl1pPr marL="0" indent="0" algn="l" defTabSz="914126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nb-NO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Osloskolen</a:t>
            </a:r>
          </a:p>
          <a:p>
            <a:pPr>
              <a:spcBef>
                <a:spcPts val="0"/>
              </a:spcBef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Oslo VO Rosenhof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62" y="151256"/>
            <a:ext cx="788557" cy="916688"/>
          </a:xfrm>
          <a:prstGeom prst="rect">
            <a:avLst/>
          </a:prstGeom>
        </p:spPr>
      </p:pic>
      <p:cxnSp>
        <p:nvCxnSpPr>
          <p:cNvPr id="13" name="Rett linje 12"/>
          <p:cNvCxnSpPr/>
          <p:nvPr userDrawn="1"/>
        </p:nvCxnSpPr>
        <p:spPr>
          <a:xfrm>
            <a:off x="1062959" y="203886"/>
            <a:ext cx="0" cy="864058"/>
          </a:xfrm>
          <a:prstGeom prst="line">
            <a:avLst/>
          </a:prstGeom>
          <a:ln w="6350"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9738976" y="6489185"/>
            <a:ext cx="702424" cy="228600"/>
          </a:xfrm>
        </p:spPr>
        <p:txBody>
          <a:bodyPr/>
          <a:lstStyle>
            <a:lvl1pPr>
              <a:defRPr sz="10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nb-NO"/>
              <a:t>2019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622039" y="6489185"/>
            <a:ext cx="7222881" cy="228600"/>
          </a:xfrm>
        </p:spPr>
        <p:txBody>
          <a:bodyPr/>
          <a:lstStyle>
            <a:lvl1pPr>
              <a:defRPr sz="1000" cap="none" baseline="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en-US" dirty="0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11252463" y="6489185"/>
            <a:ext cx="505556" cy="228600"/>
          </a:xfrm>
        </p:spPr>
        <p:txBody>
          <a:bodyPr/>
          <a:lstStyle>
            <a:lvl1pPr>
              <a:defRPr sz="900">
                <a:solidFill>
                  <a:schemeClr val="bg1">
                    <a:alpha val="25000"/>
                  </a:schemeClr>
                </a:solidFill>
              </a:defRPr>
            </a:lvl1pPr>
          </a:lstStyle>
          <a:p>
            <a:fld id="{EB37DED6-D4C7-42EE-AB49-D2E39E64FD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7" name="TekstSylinder 16"/>
          <p:cNvSpPr txBox="1"/>
          <p:nvPr userDrawn="1"/>
        </p:nvSpPr>
        <p:spPr>
          <a:xfrm rot="5400000">
            <a:off x="10769232" y="1125752"/>
            <a:ext cx="212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www.språkstøtte.no</a:t>
            </a:r>
          </a:p>
        </p:txBody>
      </p:sp>
    </p:spTree>
    <p:extLst>
      <p:ext uri="{BB962C8B-B14F-4D97-AF65-F5344CB8AC3E}">
        <p14:creationId xmlns:p14="http://schemas.microsoft.com/office/powerpoint/2010/main" val="2048888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nnBlåVenstreTittelNedeH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61800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03" y="794583"/>
            <a:ext cx="6496762" cy="39476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DB410625-9F44-490E-8D6D-E70C8755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591" y="4849472"/>
            <a:ext cx="8759497" cy="1550993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5573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øyreInnhold loddrett str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9610" y="2628958"/>
            <a:ext cx="3623563" cy="1658198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4872038" y="2289152"/>
            <a:ext cx="5480050" cy="2659085"/>
          </a:xfrm>
        </p:spPr>
        <p:txBody>
          <a:bodyPr anchor="ctr"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EBFD11EB-5211-46B0-8B96-45C3A0EF878E}"/>
              </a:ext>
            </a:extLst>
          </p:cNvPr>
          <p:cNvCxnSpPr/>
          <p:nvPr userDrawn="1"/>
        </p:nvCxnSpPr>
        <p:spPr>
          <a:xfrm>
            <a:off x="4319752" y="2017986"/>
            <a:ext cx="0" cy="273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480" y="1998134"/>
            <a:ext cx="4662226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9764" y="1998134"/>
            <a:ext cx="4662226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72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480" y="2040467"/>
            <a:ext cx="4662226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49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480" y="2753084"/>
            <a:ext cx="4662226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6043" y="2038435"/>
            <a:ext cx="4662226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49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6043" y="2750990"/>
            <a:ext cx="4662226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50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8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04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057" y="5418672"/>
            <a:ext cx="10777969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" y="0"/>
            <a:ext cx="12188825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2800"/>
            </a:lvl2pPr>
            <a:lvl3pPr marL="914126" indent="0">
              <a:buNone/>
              <a:defRPr sz="2400"/>
            </a:lvl3pPr>
            <a:lvl4pPr marL="1371189" indent="0">
              <a:buNone/>
              <a:defRPr sz="2000"/>
            </a:lvl4pPr>
            <a:lvl5pPr marL="1828249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82" y="5909735"/>
            <a:ext cx="9226941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49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nb-NO"/>
              <a:t>2019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DFBB78A-01B4-41F2-96B0-677A4A282832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557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450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1673" y="695325"/>
            <a:ext cx="2628215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324" y="714380"/>
            <a:ext cx="7732286" cy="540067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4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65571" y="6510049"/>
            <a:ext cx="472179" cy="228600"/>
          </a:xfrm>
        </p:spPr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482" y="6505874"/>
            <a:ext cx="7546812" cy="2286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07891" y="6505874"/>
            <a:ext cx="733897" cy="228599"/>
          </a:xfrm>
        </p:spPr>
        <p:txBody>
          <a:bodyPr/>
          <a:lstStyle>
            <a:lvl1pPr>
              <a:defRPr sz="900">
                <a:solidFill>
                  <a:schemeClr val="tx2">
                    <a:lumMod val="75000"/>
                    <a:lumOff val="25000"/>
                    <a:alpha val="25000"/>
                  </a:schemeClr>
                </a:solidFill>
              </a:defRPr>
            </a:lvl1pPr>
          </a:lstStyle>
          <a:p>
            <a:fld id="{DA60BA0E-20D0-4E7C-B286-26C960A6788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150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øyre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9610" y="2628958"/>
            <a:ext cx="3623563" cy="1658198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4872038" y="2282846"/>
            <a:ext cx="5480050" cy="2665391"/>
          </a:xfrm>
        </p:spPr>
        <p:txBody>
          <a:bodyPr anchor="ctr"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189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øyreInnhold loddrett str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9610" y="2628958"/>
            <a:ext cx="3623563" cy="1658198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4872038" y="2289152"/>
            <a:ext cx="5480050" cy="2659085"/>
          </a:xfrm>
        </p:spPr>
        <p:txBody>
          <a:bodyPr anchor="ctr"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EBFD11EB-5211-46B0-8B96-45C3A0EF878E}"/>
              </a:ext>
            </a:extLst>
          </p:cNvPr>
          <p:cNvCxnSpPr/>
          <p:nvPr userDrawn="1"/>
        </p:nvCxnSpPr>
        <p:spPr>
          <a:xfrm>
            <a:off x="4319752" y="2017986"/>
            <a:ext cx="0" cy="273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86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ldeOg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763" y="499533"/>
            <a:ext cx="5417259" cy="1658198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480" y="1072282"/>
            <a:ext cx="4662226" cy="4693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9764" y="2434014"/>
            <a:ext cx="4662226" cy="3331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04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g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65" y="480615"/>
            <a:ext cx="6047704" cy="1658198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94400" y="1015526"/>
            <a:ext cx="4662226" cy="4693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416" y="2377258"/>
            <a:ext cx="5587297" cy="3331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22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736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190015" y="2326939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44" y="882870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666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HøyreMed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736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190015" y="296349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44" y="882870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281149-4D21-4EF4-A916-C35D2850182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17740" y="2396358"/>
            <a:ext cx="3619010" cy="38972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8606" y="2099915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03" y="794583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400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053" y="499533"/>
            <a:ext cx="10769970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482" y="2011680"/>
            <a:ext cx="107509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0342" y="6521807"/>
            <a:ext cx="85372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75000"/>
                    <a:lumOff val="25000"/>
                    <a:alpha val="80000"/>
                  </a:schemeClr>
                </a:solidFill>
              </a:defRPr>
            </a:lvl1pPr>
          </a:lstStyle>
          <a:p>
            <a:r>
              <a:rPr lang="nb-NO"/>
              <a:t>2019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621" y="6521807"/>
            <a:ext cx="653498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chemeClr val="tx2">
                    <a:lumMod val="75000"/>
                    <a:lumOff val="25000"/>
                    <a:alpha val="80000"/>
                  </a:schemeClr>
                </a:solidFill>
              </a:defRPr>
            </a:lvl1pPr>
          </a:lstStyle>
          <a:p>
            <a:r>
              <a:rPr lang="nb-NO" dirty="0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8842" y="6521807"/>
            <a:ext cx="4381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0">
                <a:ln>
                  <a:noFill/>
                </a:ln>
                <a:solidFill>
                  <a:schemeClr val="tx2">
                    <a:lumMod val="75000"/>
                    <a:lumOff val="25000"/>
                    <a:alpha val="25000"/>
                  </a:schemeClr>
                </a:solidFill>
                <a:latin typeface="+mn-lt"/>
              </a:defRPr>
            </a:lvl1pPr>
          </a:lstStyle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520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707" r:id="rId3"/>
    <p:sldLayoutId id="2147483711" r:id="rId4"/>
    <p:sldLayoutId id="2147483704" r:id="rId5"/>
    <p:sldLayoutId id="2147483706" r:id="rId6"/>
    <p:sldLayoutId id="2147483705" r:id="rId7"/>
    <p:sldLayoutId id="2147483710" r:id="rId8"/>
    <p:sldLayoutId id="2147483708" r:id="rId9"/>
    <p:sldLayoutId id="2147483709" r:id="rId10"/>
    <p:sldLayoutId id="2147483712" r:id="rId11"/>
    <p:sldLayoutId id="2147483696" r:id="rId12"/>
    <p:sldLayoutId id="2147483697" r:id="rId13"/>
    <p:sldLayoutId id="2147483698" r:id="rId14"/>
    <p:sldLayoutId id="2147483699" r:id="rId15"/>
    <p:sldLayoutId id="2147483701" r:id="rId16"/>
    <p:sldLayoutId id="2147483702" r:id="rId17"/>
    <p:sldLayoutId id="2147483703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368" indent="-342797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475" indent="-548475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713" indent="-822713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51" indent="-109695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9964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9958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9952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9946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4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nakker.no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E3D8DD8A-9F77-4B9F-B455-284D447904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Kurs 7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35B429B-3819-411C-88E0-5139B59F5A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Workshop </a:t>
            </a:r>
            <a:br>
              <a:rPr lang="nb-NO" dirty="0"/>
            </a:br>
            <a:r>
              <a:rPr lang="nb-NO" dirty="0"/>
              <a:t>læremidler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F6827C7B-10C4-4CD1-80BB-3DB5576ED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2019</a:t>
            </a:r>
          </a:p>
        </p:txBody>
      </p:sp>
      <p:sp>
        <p:nvSpPr>
          <p:cNvPr id="11" name="Plassholder for bunntekst 10">
            <a:extLst>
              <a:ext uri="{FF2B5EF4-FFF2-40B4-BE49-F238E27FC236}">
                <a16:creationId xmlns:a16="http://schemas.microsoft.com/office/drawing/2014/main" id="{213A4DA2-18C7-4BCA-9C84-7C1BEB9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Utviklet av Oslo VO Rosenhof, publisert med støtte fra IMDI                                                                            www.språkstøtte.no</a:t>
            </a:r>
            <a:endParaRPr lang="en-US" dirty="0"/>
          </a:p>
        </p:txBody>
      </p:sp>
      <p:sp>
        <p:nvSpPr>
          <p:cNvPr id="12" name="Plassholder for lysbildenummer 11">
            <a:extLst>
              <a:ext uri="{FF2B5EF4-FFF2-40B4-BE49-F238E27FC236}">
                <a16:creationId xmlns:a16="http://schemas.microsoft.com/office/drawing/2014/main" id="{76F00139-98BA-4DD5-8032-58543BDA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143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53741" y="780445"/>
            <a:ext cx="6496762" cy="41928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</a:pPr>
            <a:r>
              <a:rPr lang="nb-NO" dirty="0"/>
              <a:t>- Oppfølging av observasjon</a:t>
            </a:r>
          </a:p>
          <a:p>
            <a:pPr>
              <a:lnSpc>
                <a:spcPct val="95000"/>
              </a:lnSpc>
            </a:pPr>
            <a:r>
              <a:rPr lang="nb-NO" dirty="0"/>
              <a:t>- Oppsummering og dagens ord</a:t>
            </a:r>
          </a:p>
          <a:p>
            <a:pPr>
              <a:lnSpc>
                <a:spcPct val="95000"/>
              </a:lnSpc>
            </a:pPr>
            <a:r>
              <a:rPr lang="nb-NO" dirty="0"/>
              <a:t>- Bildekort</a:t>
            </a:r>
          </a:p>
          <a:p>
            <a:pPr>
              <a:lnSpc>
                <a:spcPct val="95000"/>
              </a:lnSpc>
            </a:pPr>
            <a:r>
              <a:rPr lang="nb-NO" dirty="0"/>
              <a:t>- </a:t>
            </a:r>
            <a:r>
              <a:rPr lang="nb-NO" dirty="0" err="1"/>
              <a:t>iPad</a:t>
            </a:r>
            <a:r>
              <a:rPr lang="nb-NO" dirty="0"/>
              <a:t> og visnakker.no</a:t>
            </a:r>
          </a:p>
          <a:p>
            <a:pPr>
              <a:lnSpc>
                <a:spcPct val="95000"/>
              </a:lnSpc>
            </a:pPr>
            <a:r>
              <a:rPr lang="nb-NO" dirty="0"/>
              <a:t>- Lesebøker</a:t>
            </a:r>
          </a:p>
          <a:p>
            <a:pPr>
              <a:lnSpc>
                <a:spcPct val="95000"/>
              </a:lnSpc>
            </a:pPr>
            <a:r>
              <a:rPr lang="nb-NO" dirty="0"/>
              <a:t>- Lærebøker</a:t>
            </a:r>
          </a:p>
          <a:p>
            <a:pPr>
              <a:lnSpc>
                <a:spcPct val="95000"/>
              </a:lnSpc>
            </a:pPr>
            <a:r>
              <a:rPr lang="nb-NO" dirty="0"/>
              <a:t>- Ordlister og ordbøker</a:t>
            </a:r>
          </a:p>
          <a:p>
            <a:pPr>
              <a:lnSpc>
                <a:spcPct val="95000"/>
              </a:lnSpc>
            </a:pPr>
            <a:r>
              <a:rPr lang="nb-NO" dirty="0"/>
              <a:t>- Hva har vi snakket om i dag?</a:t>
            </a:r>
          </a:p>
          <a:p>
            <a:pPr>
              <a:lnSpc>
                <a:spcPct val="95000"/>
              </a:lnSpc>
            </a:pPr>
            <a:endParaRPr lang="nb-NO" dirty="0"/>
          </a:p>
        </p:txBody>
      </p:sp>
      <p:sp>
        <p:nvSpPr>
          <p:cNvPr id="9" name="Plassholder for dato 8">
            <a:extLst>
              <a:ext uri="{FF2B5EF4-FFF2-40B4-BE49-F238E27FC236}">
                <a16:creationId xmlns:a16="http://schemas.microsoft.com/office/drawing/2014/main" id="{E4ACFB87-AC36-4158-AD69-3E394CF7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id="{73D4FFA5-5517-4B3F-B28E-BDE07A41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9BAC1480-D94D-494E-ADA3-A82213F84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Plan for dagen</a:t>
            </a:r>
          </a:p>
        </p:txBody>
      </p:sp>
    </p:spTree>
    <p:extLst>
      <p:ext uri="{BB962C8B-B14F-4D97-AF65-F5344CB8AC3E}">
        <p14:creationId xmlns:p14="http://schemas.microsoft.com/office/powerpoint/2010/main" val="155255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2F0CF5-07B1-43EB-88BB-7B1A0D39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</a:t>
            </a:r>
          </a:p>
        </p:txBody>
      </p:sp>
      <p:pic>
        <p:nvPicPr>
          <p:cNvPr id="14" name="Plassholder for innhold 13">
            <a:extLst>
              <a:ext uri="{FF2B5EF4-FFF2-40B4-BE49-F238E27FC236}">
                <a16:creationId xmlns:a16="http://schemas.microsoft.com/office/drawing/2014/main" id="{26FBA58E-2EE3-4C48-85C6-222B418578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513" y="1031081"/>
            <a:ext cx="4662487" cy="4662487"/>
          </a:xfrm>
        </p:spPr>
      </p:pic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ACA64F83-34E9-4DAF-9DB2-B1587759F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2416" y="2042160"/>
            <a:ext cx="5587297" cy="3666546"/>
          </a:xfrm>
        </p:spPr>
        <p:txBody>
          <a:bodyPr>
            <a:normAutofit lnSpcReduction="10000"/>
          </a:bodyPr>
          <a:lstStyle/>
          <a:p>
            <a:r>
              <a:rPr lang="nb-NO" dirty="0"/>
              <a:t>Hvem passer materiellet for?</a:t>
            </a:r>
          </a:p>
          <a:p>
            <a:r>
              <a:rPr lang="nb-NO" dirty="0"/>
              <a:t>Hvorfor? </a:t>
            </a:r>
          </a:p>
          <a:p>
            <a:endParaRPr lang="nb-NO" dirty="0"/>
          </a:p>
          <a:p>
            <a:r>
              <a:rPr lang="nb-NO" dirty="0"/>
              <a:t>Er dette læremidlet nyttig for elevene?</a:t>
            </a:r>
          </a:p>
          <a:p>
            <a:r>
              <a:rPr lang="nb-NO" dirty="0"/>
              <a:t>Hvorfor?</a:t>
            </a:r>
          </a:p>
          <a:p>
            <a:endParaRPr lang="nb-NO" dirty="0"/>
          </a:p>
          <a:p>
            <a:r>
              <a:rPr lang="nb-NO" dirty="0"/>
              <a:t>Passer dette læremidlet for voksne?</a:t>
            </a:r>
          </a:p>
          <a:p>
            <a:r>
              <a:rPr lang="nb-NO" dirty="0"/>
              <a:t>Hvorfor?</a:t>
            </a:r>
          </a:p>
        </p:txBody>
      </p:sp>
      <p:sp>
        <p:nvSpPr>
          <p:cNvPr id="9" name="Plassholder for dato 8">
            <a:extLst>
              <a:ext uri="{FF2B5EF4-FFF2-40B4-BE49-F238E27FC236}">
                <a16:creationId xmlns:a16="http://schemas.microsoft.com/office/drawing/2014/main" id="{5F26F79C-7738-47D5-A673-345A6280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id="{0F306FB1-569C-40AC-98B8-2EBEEEA9D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D4E8546E-0A2A-4A04-976E-7B715A72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39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7183DE-4EC5-4C92-AC6A-EBCDE6FD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Bildekort</a:t>
            </a:r>
          </a:p>
        </p:txBody>
      </p:sp>
      <p:pic>
        <p:nvPicPr>
          <p:cNvPr id="19" name="Plassholder for innhold 18">
            <a:extLst>
              <a:ext uri="{FF2B5EF4-FFF2-40B4-BE49-F238E27FC236}">
                <a16:creationId xmlns:a16="http://schemas.microsoft.com/office/drawing/2014/main" id="{57288602-8566-4332-A2DE-52D5F402D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06" y="958850"/>
            <a:ext cx="5202238" cy="5202238"/>
          </a:xfrm>
        </p:spPr>
      </p:pic>
      <p:sp>
        <p:nvSpPr>
          <p:cNvPr id="9" name="Plassholder for dato 8">
            <a:extLst>
              <a:ext uri="{FF2B5EF4-FFF2-40B4-BE49-F238E27FC236}">
                <a16:creationId xmlns:a16="http://schemas.microsoft.com/office/drawing/2014/main" id="{4CB5B7CC-375C-427C-96AD-220E6AD0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id="{FFDCC080-EEA0-4FAE-BE69-4259D173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12" name="Plassholder for lysbildenummer 11">
            <a:extLst>
              <a:ext uri="{FF2B5EF4-FFF2-40B4-BE49-F238E27FC236}">
                <a16:creationId xmlns:a16="http://schemas.microsoft.com/office/drawing/2014/main" id="{3F511121-567B-4B61-B370-F74AEF3E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5F2CAF55-998C-4C50-81A8-25400895F19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17740" y="1855114"/>
            <a:ext cx="3619010" cy="443848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nb-NO" sz="2600" dirty="0"/>
              <a:t>Hvem passer materiellet for?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nb-NO" sz="2300" i="1" dirty="0"/>
              <a:t>Hvorfor? 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b-NO" sz="2600" dirty="0"/>
              <a:t>Er dette læremidlet nyttig for elevene?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nb-NO" sz="2300" i="1" dirty="0"/>
              <a:t>Hvorfor?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b-NO" sz="2600" dirty="0"/>
              <a:t>Passer dette læremidlet for voksne?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nb-NO" sz="2300" i="1" dirty="0"/>
              <a:t>Hvorfor?</a:t>
            </a:r>
          </a:p>
          <a:p>
            <a:pPr marL="0" indent="0">
              <a:lnSpc>
                <a:spcPct val="120000"/>
              </a:lnSpc>
              <a:buNone/>
            </a:pPr>
            <a:endParaRPr lang="nb-NO" dirty="0"/>
          </a:p>
          <a:p>
            <a:pPr>
              <a:lnSpc>
                <a:spcPct val="120000"/>
              </a:lnSpc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613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62B5D9-2315-4FEE-9FC4-BE4291E5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015" y="430887"/>
            <a:ext cx="3382399" cy="1059817"/>
          </a:xfrm>
        </p:spPr>
        <p:txBody>
          <a:bodyPr/>
          <a:lstStyle/>
          <a:p>
            <a:r>
              <a:rPr lang="nb-NO" dirty="0" err="1"/>
              <a:t>iPad</a:t>
            </a:r>
            <a:endParaRPr lang="nb-NO" dirty="0"/>
          </a:p>
        </p:txBody>
      </p:sp>
      <p:pic>
        <p:nvPicPr>
          <p:cNvPr id="14" name="Plassholder for innhold 13">
            <a:extLst>
              <a:ext uri="{FF2B5EF4-FFF2-40B4-BE49-F238E27FC236}">
                <a16:creationId xmlns:a16="http://schemas.microsoft.com/office/drawing/2014/main" id="{0E464F66-9449-4666-BFF7-0EA5C1D71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885349"/>
            <a:ext cx="6496050" cy="5196840"/>
          </a:xfrm>
        </p:spPr>
      </p:pic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72C35644-E593-419F-9EB9-0A01EE0D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id="{1748A4A1-D36C-4BD3-8C2E-4FC3274B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83DC3975-556A-4B46-9991-06A9F8AD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C6AB7575-8552-4666-B232-BEA043F7BC1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17740" y="1585398"/>
            <a:ext cx="3619010" cy="484171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www.visnakker.no</a:t>
            </a:r>
            <a:br>
              <a:rPr lang="en-US" sz="340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</a:b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Skoleskrift</a:t>
            </a:r>
            <a:endParaRPr lang="nb-NO" sz="3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nb-NO" dirty="0"/>
              <a:t>Hvem passer materiellet for?</a:t>
            </a:r>
            <a:endParaRPr lang="en-US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 </a:t>
            </a:r>
            <a:endParaRPr lang="en-US" sz="2600" i="1" dirty="0"/>
          </a:p>
          <a:p>
            <a:pPr marL="0" indent="0">
              <a:lnSpc>
                <a:spcPct val="120000"/>
              </a:lnSpc>
              <a:buNone/>
            </a:pPr>
            <a:r>
              <a:rPr lang="nb-NO" dirty="0"/>
              <a:t>Er dette læremidlet nyttig for elevene?</a:t>
            </a:r>
            <a:endParaRPr lang="en-US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</a:t>
            </a:r>
            <a:endParaRPr lang="en-US" sz="2600" i="1" dirty="0"/>
          </a:p>
          <a:p>
            <a:pPr marL="0" indent="0">
              <a:lnSpc>
                <a:spcPct val="120000"/>
              </a:lnSpc>
              <a:buNone/>
            </a:pPr>
            <a:r>
              <a:rPr lang="nb-NO" dirty="0"/>
              <a:t>Passer dette læremidlet for voksne?</a:t>
            </a:r>
            <a:endParaRPr lang="en-US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</a:t>
            </a:r>
            <a:endParaRPr lang="en-US" sz="2600" i="1" dirty="0"/>
          </a:p>
          <a:p>
            <a:pPr indent="0">
              <a:lnSpc>
                <a:spcPct val="120000"/>
              </a:lnSpc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432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32E7B3-146C-4BE7-90A2-12B2D9F1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015" y="464820"/>
            <a:ext cx="3382399" cy="1356360"/>
          </a:xfrm>
        </p:spPr>
        <p:txBody>
          <a:bodyPr/>
          <a:lstStyle/>
          <a:p>
            <a:r>
              <a:rPr lang="nb-NO" dirty="0"/>
              <a:t>Lesebøker</a:t>
            </a:r>
          </a:p>
        </p:txBody>
      </p:sp>
      <p:pic>
        <p:nvPicPr>
          <p:cNvPr id="15" name="Plassholder for innhold 14">
            <a:extLst>
              <a:ext uri="{FF2B5EF4-FFF2-40B4-BE49-F238E27FC236}">
                <a16:creationId xmlns:a16="http://schemas.microsoft.com/office/drawing/2014/main" id="{7244685E-BAFF-4081-8A62-94CFC99B9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06" y="882650"/>
            <a:ext cx="5202238" cy="5202238"/>
          </a:xfrm>
        </p:spPr>
      </p:pic>
      <p:sp>
        <p:nvSpPr>
          <p:cNvPr id="9" name="Plassholder for dato 8">
            <a:extLst>
              <a:ext uri="{FF2B5EF4-FFF2-40B4-BE49-F238E27FC236}">
                <a16:creationId xmlns:a16="http://schemas.microsoft.com/office/drawing/2014/main" id="{A30BBB41-A6AB-4D71-9DB0-466444EE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11" name="Plassholder for bunntekst 10">
            <a:extLst>
              <a:ext uri="{FF2B5EF4-FFF2-40B4-BE49-F238E27FC236}">
                <a16:creationId xmlns:a16="http://schemas.microsoft.com/office/drawing/2014/main" id="{5D261EB5-0ECB-4AF1-95FA-4639EC23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12" name="Plassholder for lysbildenummer 11">
            <a:extLst>
              <a:ext uri="{FF2B5EF4-FFF2-40B4-BE49-F238E27FC236}">
                <a16:creationId xmlns:a16="http://schemas.microsoft.com/office/drawing/2014/main" id="{746435EC-A557-4210-B986-58652A7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CF2C9A0C-5E65-488F-87E8-F604773F4DA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17740" y="1943100"/>
            <a:ext cx="3730420" cy="42748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Far ser mor</a:t>
            </a:r>
            <a:br>
              <a:rPr lang="nb-NO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Leseforståelse 1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nb-NO" sz="3100" dirty="0"/>
              <a:t>Hvem passer materiellet for?</a:t>
            </a:r>
            <a:endParaRPr lang="en-US" sz="3100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 </a:t>
            </a:r>
            <a:endParaRPr lang="en-US" sz="2600" i="1" dirty="0"/>
          </a:p>
          <a:p>
            <a:pPr marL="0" indent="0">
              <a:spcBef>
                <a:spcPts val="1800"/>
              </a:spcBef>
              <a:buNone/>
            </a:pPr>
            <a:r>
              <a:rPr lang="nb-NO" sz="3100" dirty="0"/>
              <a:t>Er dette læremidlet nyttig for elevene?</a:t>
            </a:r>
            <a:endParaRPr lang="en-US" sz="3100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</a:t>
            </a:r>
            <a:endParaRPr lang="en-US" sz="2600" i="1" dirty="0"/>
          </a:p>
          <a:p>
            <a:pPr marL="0" indent="0">
              <a:spcBef>
                <a:spcPts val="1800"/>
              </a:spcBef>
              <a:buNone/>
            </a:pPr>
            <a:r>
              <a:rPr lang="nb-NO" sz="2800" dirty="0"/>
              <a:t>Passer dette læremidlet for voksne?</a:t>
            </a:r>
            <a:endParaRPr lang="en-US" sz="2800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</a:t>
            </a:r>
          </a:p>
        </p:txBody>
      </p:sp>
    </p:spTree>
    <p:extLst>
      <p:ext uri="{BB962C8B-B14F-4D97-AF65-F5344CB8AC3E}">
        <p14:creationId xmlns:p14="http://schemas.microsoft.com/office/powerpoint/2010/main" val="129912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32E7B3-146C-4BE7-90A2-12B2D9F1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Lærebøker</a:t>
            </a:r>
          </a:p>
        </p:txBody>
      </p:sp>
      <p:pic>
        <p:nvPicPr>
          <p:cNvPr id="15" name="Plassholder for innhold 14">
            <a:extLst>
              <a:ext uri="{FF2B5EF4-FFF2-40B4-BE49-F238E27FC236}">
                <a16:creationId xmlns:a16="http://schemas.microsoft.com/office/drawing/2014/main" id="{0B412FDD-9F35-4C56-9673-783A934441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66" y="905510"/>
            <a:ext cx="5202238" cy="5202238"/>
          </a:xfrm>
        </p:spPr>
      </p:pic>
      <p:sp>
        <p:nvSpPr>
          <p:cNvPr id="9" name="Plassholder for dato 8">
            <a:extLst>
              <a:ext uri="{FF2B5EF4-FFF2-40B4-BE49-F238E27FC236}">
                <a16:creationId xmlns:a16="http://schemas.microsoft.com/office/drawing/2014/main" id="{98A68F85-288D-42E3-AB3F-2FA704B85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id="{1E853FA1-14EA-4BFA-9744-D673DC0B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83D510AD-C694-4819-8FCB-0A6FF7A0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FC00C59F-250A-43FD-B71D-80E2BBAADC0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17740" y="1914318"/>
            <a:ext cx="3619010" cy="446016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ts val="2900"/>
              </a:lnSpc>
              <a:buNone/>
            </a:pP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Sesam</a:t>
            </a:r>
            <a:br>
              <a:rPr lang="nb-NO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Godt sagt</a:t>
            </a:r>
            <a:br>
              <a:rPr lang="nb-NO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Ord</a:t>
            </a:r>
            <a:br>
              <a:rPr lang="nb-NO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Ny i Norge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b-NO" sz="3100" dirty="0"/>
              <a:t>Hvem passer materiellet for?</a:t>
            </a:r>
            <a:endParaRPr lang="en-US" sz="3100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</a:t>
            </a:r>
            <a:r>
              <a:rPr lang="nb-NO" dirty="0"/>
              <a:t> 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nb-NO" dirty="0"/>
              <a:t>Er dette læremidlet nyttig for elevene?</a:t>
            </a:r>
            <a:endParaRPr lang="en-US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</a:t>
            </a:r>
            <a:endParaRPr lang="en-US" sz="2600" i="1" dirty="0"/>
          </a:p>
          <a:p>
            <a:pPr marL="0" indent="0">
              <a:spcBef>
                <a:spcPts val="1800"/>
              </a:spcBef>
              <a:buNone/>
            </a:pPr>
            <a:r>
              <a:rPr lang="nb-NO" sz="3100" dirty="0"/>
              <a:t>Passer dette læremidlet for voksne?</a:t>
            </a:r>
            <a:endParaRPr lang="en-US" sz="3100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</a:t>
            </a:r>
          </a:p>
        </p:txBody>
      </p:sp>
    </p:spTree>
    <p:extLst>
      <p:ext uri="{BB962C8B-B14F-4D97-AF65-F5344CB8AC3E}">
        <p14:creationId xmlns:p14="http://schemas.microsoft.com/office/powerpoint/2010/main" val="205599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32E7B3-146C-4BE7-90A2-12B2D9F1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Ordlister</a:t>
            </a:r>
          </a:p>
        </p:txBody>
      </p:sp>
      <p:pic>
        <p:nvPicPr>
          <p:cNvPr id="14" name="Bilde 5">
            <a:extLst>
              <a:ext uri="{FF2B5EF4-FFF2-40B4-BE49-F238E27FC236}">
                <a16:creationId xmlns:a16="http://schemas.microsoft.com/office/drawing/2014/main" id="{700F792C-9BF6-4F49-88B0-CFE6EF5978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2" b="10995"/>
          <a:stretch/>
        </p:blipFill>
        <p:spPr>
          <a:xfrm>
            <a:off x="1049425" y="882650"/>
            <a:ext cx="5844999" cy="5202238"/>
          </a:xfrm>
        </p:spPr>
      </p:pic>
      <p:sp>
        <p:nvSpPr>
          <p:cNvPr id="9" name="Plassholder for dato 8">
            <a:extLst>
              <a:ext uri="{FF2B5EF4-FFF2-40B4-BE49-F238E27FC236}">
                <a16:creationId xmlns:a16="http://schemas.microsoft.com/office/drawing/2014/main" id="{115EA787-9263-44F5-828C-A321BFBA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11" name="Plassholder for bunntekst 10">
            <a:extLst>
              <a:ext uri="{FF2B5EF4-FFF2-40B4-BE49-F238E27FC236}">
                <a16:creationId xmlns:a16="http://schemas.microsoft.com/office/drawing/2014/main" id="{5E536BE7-F065-495C-AFF6-7C6258543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12" name="Plassholder for lysbildenummer 11">
            <a:extLst>
              <a:ext uri="{FF2B5EF4-FFF2-40B4-BE49-F238E27FC236}">
                <a16:creationId xmlns:a16="http://schemas.microsoft.com/office/drawing/2014/main" id="{126EEC25-D067-47A6-9C63-EC782130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8</a:t>
            </a:fld>
            <a:endParaRPr lang="nb-NO"/>
          </a:p>
        </p:txBody>
      </p: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2262504C-CA38-4B17-A340-47B59F2803B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17740" y="1901163"/>
            <a:ext cx="3619010" cy="439243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ts val="2700"/>
              </a:lnSpc>
              <a:buNone/>
            </a:pP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Visuell ordbok</a:t>
            </a:r>
            <a:br>
              <a:rPr lang="nb-NO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Internettordliste</a:t>
            </a:r>
            <a:br>
              <a:rPr lang="nb-NO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Bokmålsordliste</a:t>
            </a:r>
            <a:br>
              <a:rPr lang="nb-NO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Bildeordbok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b-NO" sz="3100" dirty="0"/>
              <a:t>Hvem passer materiellet for?</a:t>
            </a:r>
            <a:endParaRPr lang="en-US" sz="3100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 </a:t>
            </a:r>
            <a:endParaRPr lang="en-US" sz="2600" i="1" dirty="0"/>
          </a:p>
          <a:p>
            <a:pPr marL="0" indent="0">
              <a:spcBef>
                <a:spcPts val="1800"/>
              </a:spcBef>
              <a:buNone/>
            </a:pPr>
            <a:r>
              <a:rPr lang="nb-NO" sz="3100" dirty="0"/>
              <a:t>Er dette læremidlet nyttig for elevene?</a:t>
            </a:r>
            <a:endParaRPr lang="en-US" sz="3100" dirty="0"/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b-NO" sz="3100" dirty="0"/>
              <a:t>Passer dette læremidlet for voksne?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nb-NO" sz="2600" i="1" dirty="0"/>
              <a:t>Hvorfor?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80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36702" y="1414360"/>
            <a:ext cx="8565099" cy="2611631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Hva har vi snakket om i dag? </a:t>
            </a:r>
          </a:p>
          <a:p>
            <a:r>
              <a:rPr lang="nb-NO" dirty="0"/>
              <a:t>Husk på dagens ord og oppsummering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43FE4E7C-4915-40BC-B673-84825CD5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3E5BB403-C4E5-40EC-8FE8-16DAEFE7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385B61A9-6998-4BCA-B7EF-EDA38A4B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har vi snakket om i dag?</a:t>
            </a:r>
          </a:p>
        </p:txBody>
      </p:sp>
    </p:spTree>
    <p:extLst>
      <p:ext uri="{BB962C8B-B14F-4D97-AF65-F5344CB8AC3E}">
        <p14:creationId xmlns:p14="http://schemas.microsoft.com/office/powerpoint/2010/main" val="2454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politt">
  <a:themeElements>
    <a:clrScheme name="Metropolitt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F97639-FC6E-4259-AE35-3C2DBBE636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Metropolitt</Template>
  <TotalTime>0</TotalTime>
  <Words>214</Words>
  <Application>Microsoft Office PowerPoint</Application>
  <PresentationFormat>Egendefinert</PresentationFormat>
  <Paragraphs>91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 Light</vt:lpstr>
      <vt:lpstr>Century Gothic</vt:lpstr>
      <vt:lpstr>Metropolitt</vt:lpstr>
      <vt:lpstr>Workshop  læremidler</vt:lpstr>
      <vt:lpstr>Plan for dagen</vt:lpstr>
      <vt:lpstr>Oppgave</vt:lpstr>
      <vt:lpstr>Bildekort</vt:lpstr>
      <vt:lpstr>iPad</vt:lpstr>
      <vt:lpstr>Lesebøker</vt:lpstr>
      <vt:lpstr>Lærebøker</vt:lpstr>
      <vt:lpstr>Ordlister</vt:lpstr>
      <vt:lpstr>Hva har vi snakket om i dag?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 du bli språkhjelper?</dc:title>
  <dc:creator/>
  <cp:lastModifiedBy/>
  <cp:revision>10</cp:revision>
  <dcterms:modified xsi:type="dcterms:W3CDTF">2019-05-28T12:52:06Z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