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79" r:id="rId3"/>
    <p:sldId id="257" r:id="rId4"/>
    <p:sldId id="275" r:id="rId5"/>
    <p:sldId id="276" r:id="rId6"/>
    <p:sldId id="278" r:id="rId7"/>
    <p:sldId id="274" r:id="rId8"/>
    <p:sldId id="280" r:id="rId9"/>
    <p:sldId id="259" r:id="rId10"/>
    <p:sldId id="260" r:id="rId11"/>
    <p:sldId id="261" r:id="rId12"/>
    <p:sldId id="262" r:id="rId13"/>
    <p:sldId id="263" r:id="rId14"/>
    <p:sldId id="269" r:id="rId15"/>
    <p:sldId id="270" r:id="rId16"/>
    <p:sldId id="273" r:id="rId17"/>
    <p:sldId id="271" r:id="rId18"/>
    <p:sldId id="272" r:id="rId19"/>
    <p:sldId id="281" r:id="rId20"/>
    <p:sldId id="282" r:id="rId21"/>
    <p:sldId id="285" r:id="rId22"/>
    <p:sldId id="283" r:id="rId23"/>
    <p:sldId id="284" r:id="rId24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518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07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72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03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65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57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251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841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33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61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21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668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62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5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45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376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931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1748-F0EA-44A8-B272-388AF35EE244}" type="datetimeFigureOut">
              <a:rPr lang="en-IE" smtClean="0"/>
              <a:t>08/12/2016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E23B87-20A6-4D60-84B0-B621EE735D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97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Physics </a:t>
            </a:r>
            <a:r>
              <a:rPr lang="en-IE" dirty="0" smtClean="0">
                <a:latin typeface="Comic Sans MS" panose="030F0702030302020204" pitchFamily="66" charset="0"/>
              </a:rPr>
              <a:t>coursework Title</a:t>
            </a:r>
            <a:br>
              <a:rPr lang="en-IE" dirty="0" smtClean="0">
                <a:latin typeface="Comic Sans MS" panose="030F0702030302020204" pitchFamily="66" charset="0"/>
              </a:rPr>
            </a:br>
            <a:r>
              <a:rPr lang="en-IE" dirty="0" smtClean="0">
                <a:latin typeface="Comic Sans MS" panose="030F0702030302020204" pitchFamily="66" charset="0"/>
              </a:rPr>
              <a:t>				</a:t>
            </a:r>
            <a:r>
              <a:rPr lang="en-IE" dirty="0" smtClean="0">
                <a:latin typeface="Comic Sans MS" panose="030F0702030302020204" pitchFamily="66" charset="0"/>
              </a:rPr>
              <a:t>2017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2800" dirty="0">
                <a:latin typeface="Comic Sans MS" panose="030F0702030302020204" pitchFamily="66" charset="0"/>
              </a:rPr>
              <a:t>Using conductors made of children’s play (modelling) dough, investigate quantitatively the effect on </a:t>
            </a:r>
          </a:p>
          <a:p>
            <a:pPr marL="0" indent="0">
              <a:buNone/>
            </a:pPr>
            <a:r>
              <a:rPr lang="en-IE" sz="2800" dirty="0">
                <a:latin typeface="Comic Sans MS" panose="030F0702030302020204" pitchFamily="66" charset="0"/>
              </a:rPr>
              <a:t>resistance, calculated from measurements of voltage across and current through the conductors, of </a:t>
            </a:r>
          </a:p>
          <a:p>
            <a:pPr marL="0" indent="0">
              <a:buNone/>
            </a:pPr>
            <a:r>
              <a:rPr lang="en-IE" sz="2800" dirty="0">
                <a:latin typeface="Comic Sans MS" panose="030F0702030302020204" pitchFamily="66" charset="0"/>
              </a:rPr>
              <a:t>changing the conductor length and obtain data to establish whether dough colour has an effect on </a:t>
            </a:r>
          </a:p>
          <a:p>
            <a:pPr marL="0" indent="0">
              <a:buNone/>
            </a:pPr>
            <a:r>
              <a:rPr lang="en-IE" sz="2800" dirty="0">
                <a:latin typeface="Comic Sans MS" panose="030F0702030302020204" pitchFamily="66" charset="0"/>
              </a:rPr>
              <a:t>its resistance.</a:t>
            </a:r>
          </a:p>
        </p:txBody>
      </p:sp>
    </p:spTree>
    <p:extLst>
      <p:ext uri="{BB962C8B-B14F-4D97-AF65-F5344CB8AC3E}">
        <p14:creationId xmlns:p14="http://schemas.microsoft.com/office/powerpoint/2010/main" val="19130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Tasks: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latin typeface="Comic Sans MS" panose="030F0702030302020204" pitchFamily="66" charset="0"/>
              </a:rPr>
              <a:t>This is the list of jobs that need to be </a:t>
            </a:r>
            <a:r>
              <a:rPr lang="en-IN" sz="2000" dirty="0" smtClean="0">
                <a:latin typeface="Comic Sans MS" panose="030F0702030302020204" pitchFamily="66" charset="0"/>
              </a:rPr>
              <a:t>done in order. (Like a to-do list)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Use bullet </a:t>
            </a:r>
            <a:r>
              <a:rPr lang="en-US" sz="2000" dirty="0" smtClean="0">
                <a:latin typeface="Comic Sans MS" panose="030F0702030302020204" pitchFamily="66" charset="0"/>
              </a:rPr>
              <a:t>points 4 points needed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Eg</a:t>
            </a:r>
            <a:r>
              <a:rPr lang="en-US" sz="2000" dirty="0" smtClean="0"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M</a:t>
            </a:r>
            <a:r>
              <a:rPr lang="en-US" sz="2000" dirty="0" smtClean="0">
                <a:latin typeface="Comic Sans MS" panose="030F0702030302020204" pitchFamily="66" charset="0"/>
              </a:rPr>
              <a:t>easure out  the lengths of our play dough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Record and </a:t>
            </a:r>
            <a:r>
              <a:rPr lang="en-US" sz="2000" dirty="0" err="1" smtClean="0">
                <a:latin typeface="Comic Sans MS" panose="030F0702030302020204" pitchFamily="66" charset="0"/>
              </a:rPr>
              <a:t>analyse</a:t>
            </a:r>
            <a:r>
              <a:rPr lang="en-US" sz="2000" dirty="0" smtClean="0">
                <a:latin typeface="Comic Sans MS" panose="030F0702030302020204" pitchFamily="66" charset="0"/>
              </a:rPr>
              <a:t> results</a:t>
            </a:r>
          </a:p>
          <a:p>
            <a:endParaRPr lang="en-IN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 3 (</a:t>
            </a:r>
            <a:r>
              <a:rPr lang="fr-FR" dirty="0" err="1"/>
              <a:t>Procedures</a:t>
            </a:r>
            <a:r>
              <a:rPr lang="fr-FR" dirty="0"/>
              <a:t>, </a:t>
            </a:r>
            <a:r>
              <a:rPr lang="fr-FR" dirty="0" err="1"/>
              <a:t>apparatus</a:t>
            </a:r>
            <a:r>
              <a:rPr lang="fr-FR" dirty="0"/>
              <a:t> etc</a:t>
            </a:r>
            <a:r>
              <a:rPr lang="fr-FR" dirty="0" smtClean="0"/>
              <a:t>.)</a:t>
            </a:r>
            <a:br>
              <a:rPr lang="fr-FR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(</a:t>
            </a:r>
            <a:r>
              <a:rPr lang="en-IN" sz="2400" dirty="0" err="1">
                <a:latin typeface="Comic Sans MS" panose="030F0702030302020204" pitchFamily="66" charset="0"/>
              </a:rPr>
              <a:t>i</a:t>
            </a:r>
            <a:r>
              <a:rPr lang="en-IN" sz="2400" dirty="0">
                <a:latin typeface="Comic Sans MS" panose="030F0702030302020204" pitchFamily="66" charset="0"/>
              </a:rPr>
              <a:t>) Safety </a:t>
            </a:r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r>
              <a:rPr lang="en-IN" sz="2400" dirty="0">
                <a:latin typeface="Comic Sans MS" panose="030F0702030302020204" pitchFamily="66" charset="0"/>
              </a:rPr>
              <a:t>(You need at least two safety precautions) </a:t>
            </a:r>
            <a:endParaRPr lang="en-IN" sz="2400" dirty="0" smtClean="0">
              <a:latin typeface="Comic Sans MS" panose="030F0702030302020204" pitchFamily="66" charset="0"/>
            </a:endParaRPr>
          </a:p>
          <a:p>
            <a:r>
              <a:rPr lang="en-IN" sz="2400" dirty="0" smtClean="0">
                <a:latin typeface="Comic Sans MS" panose="030F0702030302020204" pitchFamily="66" charset="0"/>
              </a:rPr>
              <a:t>These must be specific to this project not general lab rules such as </a:t>
            </a:r>
            <a:r>
              <a:rPr lang="en-IN" sz="2400" smtClean="0">
                <a:latin typeface="Comic Sans MS" panose="030F0702030302020204" pitchFamily="66" charset="0"/>
              </a:rPr>
              <a:t>bags outside lab.</a:t>
            </a:r>
            <a:endParaRPr lang="en-IN" sz="2400" dirty="0" smtClean="0">
              <a:latin typeface="Comic Sans MS" panose="030F0702030302020204" pitchFamily="66" charset="0"/>
            </a:endParaRPr>
          </a:p>
          <a:p>
            <a:r>
              <a:rPr lang="en-IN" sz="2400" dirty="0" err="1" smtClean="0">
                <a:latin typeface="Comic Sans MS" panose="030F0702030302020204" pitchFamily="66" charset="0"/>
              </a:rPr>
              <a:t>Eg</a:t>
            </a:r>
            <a:r>
              <a:rPr lang="en-IN" sz="2400" dirty="0" smtClean="0">
                <a:latin typeface="Comic Sans MS" panose="030F0702030302020204" pitchFamily="66" charset="0"/>
              </a:rPr>
              <a:t> set up circuit away from water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Disconnect the circuit after each measurement to prevent it from getting hot.</a:t>
            </a:r>
            <a:endParaRPr lang="en-I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</a:t>
            </a:r>
            <a:r>
              <a:rPr lang="en-IN" dirty="0">
                <a:latin typeface="Comic Sans MS" panose="030F0702030302020204" pitchFamily="66" charset="0"/>
              </a:rPr>
              <a:t>ii + iii) Procedure with diagram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  <a:r>
              <a:rPr lang="en-IN" sz="2800" dirty="0">
                <a:latin typeface="Comic Sans MS" panose="030F0702030302020204" pitchFamily="66" charset="0"/>
              </a:rPr>
              <a:t>- The best advice I can give is to write it like a recipe if a person cannot copy the experiment using what you have written its no good and you need to do it again </a:t>
            </a:r>
            <a:endParaRPr lang="en-IN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You could divide experiment into 2 sections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Part 1: Changing play dough length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Part 2: Changing play dough </a:t>
            </a:r>
            <a:r>
              <a:rPr lang="en-US" sz="2800" dirty="0" err="1" smtClean="0">
                <a:latin typeface="Comic Sans MS" panose="030F0702030302020204" pitchFamily="66" charset="0"/>
              </a:rPr>
              <a:t>colour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Number your steps</a:t>
            </a:r>
            <a:r>
              <a:rPr lang="en-US" sz="2800" dirty="0" smtClean="0">
                <a:latin typeface="Comic Sans MS" panose="030F0702030302020204" pitchFamily="66" charset="0"/>
              </a:rPr>
              <a:t>. There must be 7 steps at least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Label all parts in your diagram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16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66" y="145960"/>
            <a:ext cx="8596668" cy="1320800"/>
          </a:xfrm>
        </p:spPr>
        <p:txBody>
          <a:bodyPr/>
          <a:lstStyle/>
          <a:p>
            <a:r>
              <a:rPr lang="en-IN" dirty="0">
                <a:latin typeface="Comic Sans MS" panose="030F0702030302020204" pitchFamily="66" charset="0"/>
              </a:rPr>
              <a:t>(iv) Data and observations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6" y="772733"/>
            <a:ext cx="8596668" cy="5628068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Comic Sans MS" panose="030F0702030302020204" pitchFamily="66" charset="0"/>
              </a:rPr>
              <a:t> Decide </a:t>
            </a:r>
            <a:r>
              <a:rPr lang="en-IN" sz="2000" dirty="0">
                <a:latin typeface="Comic Sans MS" panose="030F0702030302020204" pitchFamily="66" charset="0"/>
              </a:rPr>
              <a:t>what results you are going to take and when you are going to take them before the experiment. Make up a data table before you start your experiment so you can record your measurements </a:t>
            </a:r>
            <a:r>
              <a:rPr lang="en-IN" sz="2000" dirty="0" smtClean="0">
                <a:latin typeface="Comic Sans MS" panose="030F0702030302020204" pitchFamily="66" charset="0"/>
              </a:rPr>
              <a:t>as soon </a:t>
            </a:r>
            <a:r>
              <a:rPr lang="en-IN" sz="2000" dirty="0">
                <a:latin typeface="Comic Sans MS" panose="030F0702030302020204" pitchFamily="66" charset="0"/>
              </a:rPr>
              <a:t>as you observe them. This will ensure that you are consistent in the way that you record your results and it will also make it easier to </a:t>
            </a:r>
            <a:r>
              <a:rPr lang="en-IN" sz="2000" dirty="0" smtClean="0">
                <a:latin typeface="Comic Sans MS" panose="030F0702030302020204" pitchFamily="66" charset="0"/>
              </a:rPr>
              <a:t>analyse</a:t>
            </a:r>
          </a:p>
          <a:p>
            <a:r>
              <a:rPr lang="en-IN" sz="2000" dirty="0" smtClean="0">
                <a:latin typeface="Comic Sans MS" panose="030F0702030302020204" pitchFamily="66" charset="0"/>
              </a:rPr>
              <a:t> </a:t>
            </a:r>
            <a:r>
              <a:rPr lang="en-IN" sz="2000" dirty="0">
                <a:latin typeface="Comic Sans MS" panose="030F0702030302020204" pitchFamily="66" charset="0"/>
              </a:rPr>
              <a:t>Measurements should be clearly laid out in a graph and/or table form. </a:t>
            </a:r>
            <a:endParaRPr lang="en-IN" sz="2000" dirty="0" smtClean="0">
              <a:latin typeface="Comic Sans MS" panose="030F0702030302020204" pitchFamily="66" charset="0"/>
            </a:endParaRPr>
          </a:p>
          <a:p>
            <a:r>
              <a:rPr lang="en-IN" sz="2000" dirty="0" smtClean="0">
                <a:latin typeface="Comic Sans MS" panose="030F0702030302020204" pitchFamily="66" charset="0"/>
              </a:rPr>
              <a:t>Was </a:t>
            </a:r>
            <a:r>
              <a:rPr lang="en-IN" sz="2000" dirty="0">
                <a:latin typeface="Comic Sans MS" panose="030F0702030302020204" pitchFamily="66" charset="0"/>
              </a:rPr>
              <a:t>there anything else you noticed when doing the experiment whatever it is no matter how small, include it</a:t>
            </a:r>
            <a:r>
              <a:rPr lang="en-IN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IN" sz="2000" dirty="0" smtClean="0">
                <a:latin typeface="Comic Sans MS" panose="030F0702030302020204" pitchFamily="66" charset="0"/>
              </a:rPr>
              <a:t> </a:t>
            </a:r>
            <a:r>
              <a:rPr lang="en-IN" sz="2000" dirty="0">
                <a:latin typeface="Comic Sans MS" panose="030F0702030302020204" pitchFamily="66" charset="0"/>
              </a:rPr>
              <a:t>Other observations to note include · Did you encounter any problems with the experimental method? · Did you notice any interesting patterns happening</a:t>
            </a:r>
            <a:r>
              <a:rPr lang="en-IN" sz="2000" dirty="0" smtClean="0">
                <a:latin typeface="Comic Sans MS" panose="030F0702030302020204" pitchFamily="66" charset="0"/>
              </a:rPr>
              <a:t>?</a:t>
            </a:r>
            <a:endParaRPr lang="en-I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Sample Table : </a:t>
            </a:r>
            <a:br>
              <a:rPr lang="en-IE" dirty="0" smtClean="0"/>
            </a:br>
            <a:r>
              <a:rPr lang="en-IE" dirty="0" smtClean="0"/>
              <a:t>Results part 1 : Changing play dough length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470141"/>
              </p:ext>
            </p:extLst>
          </p:nvPr>
        </p:nvGraphicFramePr>
        <p:xfrm>
          <a:off x="1" y="2160584"/>
          <a:ext cx="12192004" cy="5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</a:tblGrid>
              <a:tr h="1546009">
                <a:tc>
                  <a:txBody>
                    <a:bodyPr/>
                    <a:lstStyle/>
                    <a:p>
                      <a:r>
                        <a:rPr lang="en-IE" dirty="0" smtClean="0"/>
                        <a:t>Play</a:t>
                      </a:r>
                    </a:p>
                    <a:p>
                      <a:r>
                        <a:rPr lang="en-IE" dirty="0" smtClean="0"/>
                        <a:t>Dough</a:t>
                      </a:r>
                    </a:p>
                    <a:p>
                      <a:r>
                        <a:rPr lang="en-IE" dirty="0" smtClean="0"/>
                        <a:t>Length cm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Current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endParaRPr lang="en-IE" baseline="0" dirty="0" smtClean="0"/>
                    </a:p>
                    <a:p>
                      <a:r>
                        <a:rPr lang="en-IE" baseline="0" dirty="0" smtClean="0"/>
                        <a:t>T1</a:t>
                      </a:r>
                    </a:p>
                    <a:p>
                      <a:r>
                        <a:rPr lang="en-IE" baseline="0" dirty="0" smtClean="0"/>
                        <a:t>Amps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Voltage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T1</a:t>
                      </a:r>
                    </a:p>
                    <a:p>
                      <a:r>
                        <a:rPr lang="en-IE" dirty="0" smtClean="0"/>
                        <a:t>Volts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Resistance</a:t>
                      </a:r>
                    </a:p>
                    <a:p>
                      <a:r>
                        <a:rPr lang="en-IE" dirty="0" smtClean="0"/>
                        <a:t>T1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Current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endParaRPr lang="en-IE" baseline="0" dirty="0" smtClean="0"/>
                    </a:p>
                    <a:p>
                      <a:r>
                        <a:rPr lang="en-IE" baseline="0" dirty="0" smtClean="0"/>
                        <a:t>T2</a:t>
                      </a:r>
                      <a:endParaRPr lang="en-IE" dirty="0" smtClean="0"/>
                    </a:p>
                    <a:p>
                      <a:r>
                        <a:rPr lang="en-IE" baseline="0" dirty="0" smtClean="0"/>
                        <a:t>Amps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Voltage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T2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Volts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Resistance</a:t>
                      </a:r>
                    </a:p>
                    <a:p>
                      <a:r>
                        <a:rPr lang="en-IE" dirty="0" smtClean="0"/>
                        <a:t>T2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Current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endParaRPr lang="en-IE" baseline="0" dirty="0" smtClean="0"/>
                    </a:p>
                    <a:p>
                      <a:r>
                        <a:rPr lang="en-IE" baseline="0" dirty="0" smtClean="0"/>
                        <a:t>T3</a:t>
                      </a:r>
                      <a:endParaRPr lang="en-IE" dirty="0" smtClean="0"/>
                    </a:p>
                    <a:p>
                      <a:r>
                        <a:rPr lang="en-IE" baseline="0" dirty="0" smtClean="0"/>
                        <a:t>Amps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Voltage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T3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Volts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Resistance</a:t>
                      </a:r>
                    </a:p>
                    <a:p>
                      <a:r>
                        <a:rPr lang="en-IE" dirty="0" smtClean="0"/>
                        <a:t>T3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Average  Resistance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</a:tr>
              <a:tr h="787852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787852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787852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787852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787852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9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graph Part 1</a:t>
            </a:r>
            <a:br>
              <a:rPr lang="en-IE" dirty="0" smtClean="0"/>
            </a:br>
            <a:r>
              <a:rPr lang="en-IE" dirty="0" smtClean="0"/>
              <a:t>Changing Dough length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6" y="2147455"/>
            <a:ext cx="9767454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Or Resistance can be calculated by reading values from a voltage vs current graph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8" y="2160588"/>
            <a:ext cx="798021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table 2</a:t>
            </a:r>
            <a:br>
              <a:rPr lang="en-IE" dirty="0" smtClean="0"/>
            </a:br>
            <a:r>
              <a:rPr lang="en-IE" dirty="0" smtClean="0"/>
              <a:t>Results: Changing Dough colour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865794"/>
              </p:ext>
            </p:extLst>
          </p:nvPr>
        </p:nvGraphicFramePr>
        <p:xfrm>
          <a:off x="0" y="2160587"/>
          <a:ext cx="12053459" cy="376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9"/>
                <a:gridCol w="1095769"/>
                <a:gridCol w="1095769"/>
                <a:gridCol w="1095769"/>
                <a:gridCol w="1095769"/>
                <a:gridCol w="1095769"/>
                <a:gridCol w="1095769"/>
                <a:gridCol w="1095769"/>
                <a:gridCol w="1095769"/>
                <a:gridCol w="1095769"/>
                <a:gridCol w="1095769"/>
              </a:tblGrid>
              <a:tr h="1676773">
                <a:tc>
                  <a:txBody>
                    <a:bodyPr/>
                    <a:lstStyle/>
                    <a:p>
                      <a:r>
                        <a:rPr lang="en-IE" dirty="0" smtClean="0"/>
                        <a:t>Dough Colour</a:t>
                      </a:r>
                      <a:r>
                        <a:rPr lang="en-IE" baseline="0" dirty="0" smtClean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Current 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T1</a:t>
                      </a:r>
                    </a:p>
                    <a:p>
                      <a:r>
                        <a:rPr lang="en-IE" dirty="0" smtClean="0"/>
                        <a:t>Amps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Voltage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endParaRPr lang="en-IE" baseline="0" dirty="0" smtClean="0"/>
                    </a:p>
                    <a:p>
                      <a:r>
                        <a:rPr lang="en-IE" baseline="0" dirty="0" smtClean="0"/>
                        <a:t>T1</a:t>
                      </a:r>
                    </a:p>
                    <a:p>
                      <a:r>
                        <a:rPr lang="en-IE" baseline="0" dirty="0" smtClean="0"/>
                        <a:t>Volts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Resistance</a:t>
                      </a:r>
                    </a:p>
                    <a:p>
                      <a:r>
                        <a:rPr lang="en-IE" dirty="0" smtClean="0"/>
                        <a:t>T1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Current 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T2</a:t>
                      </a:r>
                    </a:p>
                    <a:p>
                      <a:r>
                        <a:rPr lang="en-IE" dirty="0" smtClean="0"/>
                        <a:t>Amps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Voltage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endParaRPr lang="en-IE" baseline="0" dirty="0" smtClean="0"/>
                    </a:p>
                    <a:p>
                      <a:r>
                        <a:rPr lang="en-IE" baseline="0" dirty="0" smtClean="0"/>
                        <a:t>T2</a:t>
                      </a:r>
                    </a:p>
                    <a:p>
                      <a:r>
                        <a:rPr lang="en-IE" baseline="0" dirty="0" smtClean="0"/>
                        <a:t>Volts</a:t>
                      </a:r>
                      <a:endParaRPr lang="en-IE" dirty="0" smtClean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Resistance</a:t>
                      </a:r>
                    </a:p>
                    <a:p>
                      <a:r>
                        <a:rPr lang="en-IE" dirty="0" smtClean="0"/>
                        <a:t>T3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Current 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T3</a:t>
                      </a:r>
                    </a:p>
                    <a:p>
                      <a:r>
                        <a:rPr lang="en-IE" dirty="0" smtClean="0"/>
                        <a:t>Amps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Voltage</a:t>
                      </a:r>
                      <a:r>
                        <a:rPr lang="en-IE" baseline="0" dirty="0" smtClean="0"/>
                        <a:t> </a:t>
                      </a:r>
                    </a:p>
                    <a:p>
                      <a:endParaRPr lang="en-IE" baseline="0" dirty="0" smtClean="0"/>
                    </a:p>
                    <a:p>
                      <a:r>
                        <a:rPr lang="en-IE" baseline="0" dirty="0" smtClean="0"/>
                        <a:t>T3</a:t>
                      </a:r>
                    </a:p>
                    <a:p>
                      <a:r>
                        <a:rPr lang="en-IE" baseline="0" dirty="0" smtClean="0"/>
                        <a:t>Volts</a:t>
                      </a:r>
                      <a:endParaRPr lang="en-IE" dirty="0" smtClean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Resistance</a:t>
                      </a:r>
                    </a:p>
                    <a:p>
                      <a:r>
                        <a:rPr lang="en-IE" dirty="0" smtClean="0"/>
                        <a:t>T3</a:t>
                      </a:r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AverageResistance</a:t>
                      </a:r>
                      <a:endParaRPr lang="en-IE" dirty="0" smtClean="0"/>
                    </a:p>
                    <a:p>
                      <a:r>
                        <a:rPr lang="en-IE" dirty="0" smtClean="0"/>
                        <a:t>Ohms</a:t>
                      </a:r>
                      <a:endParaRPr lang="en-IE" dirty="0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2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Sample bar chart for graphing results in Part 2 Changing Dough colour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60588"/>
            <a:ext cx="7495729" cy="3881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8044" y="5543904"/>
            <a:ext cx="17000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Play dough </a:t>
            </a:r>
            <a:r>
              <a:rPr lang="en-US" b="1" dirty="0" err="1" smtClean="0"/>
              <a:t>colour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90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Comic Sans MS" panose="030F0702030302020204" pitchFamily="66" charset="0"/>
              </a:rPr>
              <a:t>Part 4 (Analysis) THIS IS A VERY IMPORTANT </a:t>
            </a:r>
            <a:r>
              <a:rPr lang="en-IN" sz="2800" dirty="0" smtClean="0">
                <a:latin typeface="Comic Sans MS" panose="030F0702030302020204" pitchFamily="66" charset="0"/>
              </a:rPr>
              <a:t>SECTION</a:t>
            </a:r>
            <a:endParaRPr lang="en-IN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>
                <a:latin typeface="Comic Sans MS" panose="030F0702030302020204" pitchFamily="66" charset="0"/>
              </a:rPr>
              <a:t>(</a:t>
            </a:r>
            <a:r>
              <a:rPr lang="en-IN" sz="2000" dirty="0" err="1">
                <a:latin typeface="Comic Sans MS" panose="030F0702030302020204" pitchFamily="66" charset="0"/>
              </a:rPr>
              <a:t>i</a:t>
            </a:r>
            <a:r>
              <a:rPr lang="en-IN" sz="2000" dirty="0">
                <a:latin typeface="Comic Sans MS" panose="030F0702030302020204" pitchFamily="66" charset="0"/>
              </a:rPr>
              <a:t>) Calculations and Data Analysis </a:t>
            </a:r>
            <a:r>
              <a:rPr lang="en-IN" sz="2000" dirty="0" smtClean="0">
                <a:latin typeface="Comic Sans MS" panose="030F0702030302020204" pitchFamily="66" charset="0"/>
              </a:rPr>
              <a:t>– </a:t>
            </a:r>
          </a:p>
          <a:p>
            <a:r>
              <a:rPr lang="en-IN" sz="2000" dirty="0" smtClean="0">
                <a:latin typeface="Comic Sans MS" panose="030F0702030302020204" pitchFamily="66" charset="0"/>
              </a:rPr>
              <a:t>Make </a:t>
            </a:r>
            <a:r>
              <a:rPr lang="en-IN" sz="2000" dirty="0">
                <a:latin typeface="Comic Sans MS" panose="030F0702030302020204" pitchFamily="66" charset="0"/>
              </a:rPr>
              <a:t>sure you outline any calculations or formulae that you used</a:t>
            </a:r>
            <a:r>
              <a:rPr lang="en-IN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Eg</a:t>
            </a:r>
            <a:r>
              <a:rPr lang="en-US" sz="2000" dirty="0" smtClean="0">
                <a:latin typeface="Comic Sans MS" panose="030F0702030302020204" pitchFamily="66" charset="0"/>
              </a:rPr>
              <a:t> : formula for calculating resistance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How did you find average values?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Did you round off any numbers ?</a:t>
            </a:r>
            <a:endParaRPr lang="en-IN" sz="2000" dirty="0" smtClean="0">
              <a:latin typeface="Comic Sans MS" panose="030F0702030302020204" pitchFamily="66" charset="0"/>
            </a:endParaRPr>
          </a:p>
          <a:p>
            <a:endParaRPr lang="en-IN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N" sz="2000" dirty="0" smtClean="0">
                <a:latin typeface="Comic Sans MS" panose="030F0702030302020204" pitchFamily="66" charset="0"/>
              </a:rPr>
              <a:t> </a:t>
            </a:r>
            <a:r>
              <a:rPr lang="en-IN" sz="2000" dirty="0">
                <a:latin typeface="Comic Sans MS" panose="030F0702030302020204" pitchFamily="66" charset="0"/>
              </a:rPr>
              <a:t>Some useful sentence starters in this section are: · I can see from my results that ………………………….. · When I changed ………………….., ………………….. changed by………………….. · From the graph I can see that …………………………………………….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27529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latin typeface="Comic Sans MS" panose="030F0702030302020204" pitchFamily="66" charset="0"/>
              </a:rPr>
              <a:t>Part 1 (Introduction)</a:t>
            </a:r>
            <a:br>
              <a:rPr lang="en-IE" b="1" dirty="0">
                <a:latin typeface="Comic Sans MS" panose="030F0702030302020204" pitchFamily="66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037"/>
            <a:ext cx="8596668" cy="4711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b="1" dirty="0" smtClean="0">
                <a:latin typeface="Comic Sans MS" panose="030F0702030302020204" pitchFamily="66" charset="0"/>
              </a:rPr>
              <a:t>(</a:t>
            </a:r>
            <a:r>
              <a:rPr lang="en-IE" sz="1400" b="1" dirty="0" err="1">
                <a:latin typeface="Comic Sans MS" panose="030F0702030302020204" pitchFamily="66" charset="0"/>
              </a:rPr>
              <a:t>i</a:t>
            </a:r>
            <a:r>
              <a:rPr lang="en-IE" sz="1400" b="1" dirty="0">
                <a:latin typeface="Comic Sans MS" panose="030F0702030302020204" pitchFamily="66" charset="0"/>
              </a:rPr>
              <a:t>) </a:t>
            </a:r>
            <a:r>
              <a:rPr lang="en-IE" b="1" dirty="0">
                <a:latin typeface="Comic Sans MS" panose="030F0702030302020204" pitchFamily="66" charset="0"/>
              </a:rPr>
              <a:t>Statement or problem to be investigated </a:t>
            </a:r>
            <a:r>
              <a:rPr lang="en-IE" dirty="0">
                <a:latin typeface="Comic Sans MS" panose="030F0702030302020204" pitchFamily="66" charset="0"/>
              </a:rPr>
              <a:t>What</a:t>
            </a:r>
          </a:p>
          <a:p>
            <a:r>
              <a:rPr lang="en-IE" dirty="0">
                <a:latin typeface="Comic Sans MS" panose="030F0702030302020204" pitchFamily="66" charset="0"/>
              </a:rPr>
              <a:t>you are going to do </a:t>
            </a:r>
            <a:r>
              <a:rPr lang="en-IE" b="1" dirty="0">
                <a:latin typeface="Comic Sans MS" panose="030F0702030302020204" pitchFamily="66" charset="0"/>
              </a:rPr>
              <a:t>in your own words</a:t>
            </a:r>
          </a:p>
          <a:p>
            <a:r>
              <a:rPr lang="en-IE" b="1" dirty="0">
                <a:latin typeface="Comic Sans MS" panose="030F0702030302020204" pitchFamily="66" charset="0"/>
              </a:rPr>
              <a:t>(ii) Background research undertaken </a:t>
            </a:r>
            <a:r>
              <a:rPr lang="en-IE" dirty="0">
                <a:latin typeface="Comic Sans MS" panose="030F0702030302020204" pitchFamily="66" charset="0"/>
              </a:rPr>
              <a:t>You</a:t>
            </a:r>
          </a:p>
          <a:p>
            <a:r>
              <a:rPr lang="en-IE" dirty="0">
                <a:latin typeface="Comic Sans MS" panose="030F0702030302020204" pitchFamily="66" charset="0"/>
              </a:rPr>
              <a:t>will have to look up a few websites and books to</a:t>
            </a:r>
          </a:p>
          <a:p>
            <a:r>
              <a:rPr lang="en-IE" dirty="0">
                <a:latin typeface="Comic Sans MS" panose="030F0702030302020204" pitchFamily="66" charset="0"/>
              </a:rPr>
              <a:t>find information for your investigation. You may even have to ask your teacher or someone at</a:t>
            </a:r>
          </a:p>
          <a:p>
            <a:r>
              <a:rPr lang="en-IE" dirty="0">
                <a:latin typeface="Comic Sans MS" panose="030F0702030302020204" pitchFamily="66" charset="0"/>
              </a:rPr>
              <a:t>home for information. This is your background research you will need to give </a:t>
            </a:r>
            <a:r>
              <a:rPr lang="en-IE" b="1" dirty="0">
                <a:latin typeface="Comic Sans MS" panose="030F0702030302020204" pitchFamily="66" charset="0"/>
              </a:rPr>
              <a:t>at least 2 </a:t>
            </a:r>
            <a:r>
              <a:rPr lang="en-IE" b="1" dirty="0" smtClean="0">
                <a:latin typeface="Comic Sans MS" panose="030F0702030302020204" pitchFamily="66" charset="0"/>
              </a:rPr>
              <a:t>pieces .Refer to questions sheet</a:t>
            </a:r>
            <a:endParaRPr lang="en-IE" b="1" dirty="0">
              <a:latin typeface="Comic Sans MS" panose="030F0702030302020204" pitchFamily="66" charset="0"/>
            </a:endParaRPr>
          </a:p>
          <a:p>
            <a:r>
              <a:rPr lang="en-IE" b="1" dirty="0" smtClean="0">
                <a:latin typeface="Comic Sans MS" panose="030F0702030302020204" pitchFamily="66" charset="0"/>
              </a:rPr>
              <a:t>Internet</a:t>
            </a:r>
            <a:endParaRPr lang="en-IE" b="1" dirty="0">
              <a:latin typeface="Comic Sans MS" panose="030F0702030302020204" pitchFamily="66" charset="0"/>
            </a:endParaRPr>
          </a:p>
          <a:p>
            <a:r>
              <a:rPr lang="en-IE" b="1" dirty="0">
                <a:latin typeface="Comic Sans MS" panose="030F0702030302020204" pitchFamily="66" charset="0"/>
              </a:rPr>
              <a:t>(Give full link!)</a:t>
            </a:r>
          </a:p>
          <a:p>
            <a:r>
              <a:rPr lang="en-IE" b="1" dirty="0">
                <a:latin typeface="Comic Sans MS" panose="030F0702030302020204" pitchFamily="66" charset="0"/>
              </a:rPr>
              <a:t>Books</a:t>
            </a:r>
          </a:p>
          <a:p>
            <a:r>
              <a:rPr lang="en-IE" b="1" dirty="0">
                <a:latin typeface="Comic Sans MS" panose="030F0702030302020204" pitchFamily="66" charset="0"/>
              </a:rPr>
              <a:t>(Author and Publisher</a:t>
            </a:r>
          </a:p>
          <a:p>
            <a:r>
              <a:rPr lang="en-IE" b="1" dirty="0">
                <a:latin typeface="Comic Sans MS" panose="030F0702030302020204" pitchFamily="66" charset="0"/>
              </a:rPr>
              <a:t>Page and Details)</a:t>
            </a:r>
            <a:endParaRPr lang="en-I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>
                <a:latin typeface="Comic Sans MS" panose="030F0702030302020204" pitchFamily="66" charset="0"/>
              </a:rPr>
              <a:t>(ii) Conclusion and Evaluation of </a:t>
            </a:r>
            <a:r>
              <a:rPr lang="en-IN" sz="2800" dirty="0" smtClean="0">
                <a:latin typeface="Comic Sans MS" panose="030F0702030302020204" pitchFamily="66" charset="0"/>
              </a:rPr>
              <a:t>results. Answer </a:t>
            </a:r>
            <a:r>
              <a:rPr lang="en-IN" sz="2800" dirty="0">
                <a:latin typeface="Comic Sans MS" panose="030F0702030302020204" pitchFamily="66" charset="0"/>
              </a:rPr>
              <a:t>some of the following questions in your written report.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r>
              <a:rPr lang="en-IN" sz="2400" dirty="0">
                <a:latin typeface="Comic Sans MS" panose="030F0702030302020204" pitchFamily="66" charset="0"/>
              </a:rPr>
              <a:t>Do your results answer the question you were asking at the start?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When you changed the play dough length/</a:t>
            </a:r>
            <a:r>
              <a:rPr lang="en-US" sz="2400" dirty="0" err="1" smtClean="0">
                <a:latin typeface="Comic Sans MS" panose="030F0702030302020204" pitchFamily="66" charset="0"/>
              </a:rPr>
              <a:t>colour</a:t>
            </a:r>
            <a:r>
              <a:rPr lang="en-US" sz="2400" dirty="0" smtClean="0">
                <a:latin typeface="Comic Sans MS" panose="030F0702030302020204" pitchFamily="66" charset="0"/>
              </a:rPr>
              <a:t> did it affect the resistance?</a:t>
            </a:r>
            <a:endParaRPr lang="en-IN" sz="2400" dirty="0" smtClean="0">
              <a:latin typeface="Comic Sans MS" panose="030F0702030302020204" pitchFamily="66" charset="0"/>
            </a:endParaRPr>
          </a:p>
          <a:p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r>
              <a:rPr lang="en-IN" sz="2400" dirty="0">
                <a:latin typeface="Comic Sans MS" panose="030F0702030302020204" pitchFamily="66" charset="0"/>
              </a:rPr>
              <a:t>Were the results what you were expecting</a:t>
            </a:r>
            <a:r>
              <a:rPr lang="en-IN" sz="24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  </a:t>
            </a:r>
            <a:r>
              <a:rPr lang="en-IN" sz="2400" dirty="0">
                <a:latin typeface="Comic Sans MS" panose="030F0702030302020204" pitchFamily="66" charset="0"/>
              </a:rPr>
              <a:t>Is there a trend in your results or did anything unusual </a:t>
            </a:r>
            <a:r>
              <a:rPr lang="en-IN" sz="2400" dirty="0" smtClean="0">
                <a:latin typeface="Comic Sans MS" panose="030F0702030302020204" pitchFamily="66" charset="0"/>
              </a:rPr>
              <a:t>happen ?Can you explain it if so ?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If </a:t>
            </a:r>
            <a:r>
              <a:rPr lang="en-IN" sz="2400" dirty="0">
                <a:latin typeface="Comic Sans MS" panose="030F0702030302020204" pitchFamily="66" charset="0"/>
              </a:rPr>
              <a:t>you drew a graph did you get a straight line or a curve – what does this show? </a:t>
            </a:r>
          </a:p>
        </p:txBody>
      </p:sp>
    </p:spTree>
    <p:extLst>
      <p:ext uri="{BB962C8B-B14F-4D97-AF65-F5344CB8AC3E}">
        <p14:creationId xmlns:p14="http://schemas.microsoft.com/office/powerpoint/2010/main" val="39144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Resistance should be greater in small thick pieces of play </a:t>
            </a:r>
            <a:r>
              <a:rPr lang="en-IE" dirty="0" err="1" smtClean="0"/>
              <a:t>doh</a:t>
            </a:r>
            <a:r>
              <a:rPr lang="en-IE" dirty="0" smtClean="0"/>
              <a:t> than longer thinner pieces of play </a:t>
            </a:r>
            <a:r>
              <a:rPr lang="en-IE" dirty="0" err="1" smtClean="0"/>
              <a:t>doh</a:t>
            </a:r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The resistance of play </a:t>
            </a:r>
            <a:r>
              <a:rPr lang="en-IE" dirty="0" err="1" smtClean="0"/>
              <a:t>doh</a:t>
            </a:r>
            <a:r>
              <a:rPr lang="en-IE" dirty="0" smtClean="0"/>
              <a:t> increases with increased length once other factors that affect resistance are kept constant such as temperature, diameter of play </a:t>
            </a:r>
            <a:r>
              <a:rPr lang="en-IE" dirty="0" err="1" smtClean="0"/>
              <a:t>doh</a:t>
            </a:r>
            <a:r>
              <a:rPr lang="en-IE" dirty="0" smtClean="0"/>
              <a:t> etc.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Resistance seems to vary between different colours of play dough .This may be due to the chemicals that are added to the play </a:t>
            </a:r>
            <a:r>
              <a:rPr lang="en-IE" dirty="0" err="1" smtClean="0"/>
              <a:t>doh</a:t>
            </a:r>
            <a:r>
              <a:rPr lang="en-IE" dirty="0" smtClean="0"/>
              <a:t> to create the different dyes.</a:t>
            </a:r>
            <a:endParaRPr lang="en-IE" dirty="0"/>
          </a:p>
          <a:p>
            <a:pPr marL="0" indent="0">
              <a:buNone/>
            </a:pPr>
            <a:r>
              <a:rPr lang="en-IE" dirty="0" smtClean="0"/>
              <a:t>If your results did not show this trend can you explain why ?</a:t>
            </a:r>
          </a:p>
        </p:txBody>
      </p:sp>
    </p:spTree>
    <p:extLst>
      <p:ext uri="{BB962C8B-B14F-4D97-AF65-F5344CB8AC3E}">
        <p14:creationId xmlns:p14="http://schemas.microsoft.com/office/powerpoint/2010/main" val="33033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Comic Sans MS" panose="030F0702030302020204" pitchFamily="66" charset="0"/>
              </a:rPr>
              <a:t>Part 5 (comments) (</a:t>
            </a:r>
            <a:r>
              <a:rPr lang="en-IN" sz="2800" dirty="0" err="1">
                <a:latin typeface="Comic Sans MS" panose="030F0702030302020204" pitchFamily="66" charset="0"/>
              </a:rPr>
              <a:t>i</a:t>
            </a:r>
            <a:r>
              <a:rPr lang="en-IN" sz="2800" dirty="0">
                <a:latin typeface="Comic Sans MS" panose="030F0702030302020204" pitchFamily="66" charset="0"/>
              </a:rPr>
              <a:t>) Refinements, extensions and sources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>
                <a:latin typeface="Comic Sans MS" panose="030F0702030302020204" pitchFamily="66" charset="0"/>
              </a:rPr>
              <a:t>Were </a:t>
            </a:r>
            <a:r>
              <a:rPr lang="en-IN" sz="2400" dirty="0">
                <a:latin typeface="Comic Sans MS" panose="030F0702030302020204" pitchFamily="66" charset="0"/>
              </a:rPr>
              <a:t>you surprised by these </a:t>
            </a:r>
            <a:r>
              <a:rPr lang="en-IN" sz="2400" dirty="0" smtClean="0">
                <a:latin typeface="Comic Sans MS" panose="030F0702030302020204" pitchFamily="66" charset="0"/>
              </a:rPr>
              <a:t>results?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  </a:t>
            </a:r>
            <a:r>
              <a:rPr lang="en-IN" sz="2400" dirty="0">
                <a:latin typeface="Comic Sans MS" panose="030F0702030302020204" pitchFamily="66" charset="0"/>
              </a:rPr>
              <a:t>Was there anything that might have affected your </a:t>
            </a:r>
            <a:r>
              <a:rPr lang="en-IN" sz="2400" dirty="0" smtClean="0">
                <a:latin typeface="Comic Sans MS" panose="030F0702030302020204" pitchFamily="66" charset="0"/>
              </a:rPr>
              <a:t>results? </a:t>
            </a:r>
            <a:r>
              <a:rPr lang="en-IN" sz="2400" dirty="0" err="1" smtClean="0">
                <a:latin typeface="Comic Sans MS" panose="030F0702030302020204" pitchFamily="66" charset="0"/>
              </a:rPr>
              <a:t>Eg</a:t>
            </a:r>
            <a:r>
              <a:rPr lang="en-IN" sz="2400" dirty="0" smtClean="0">
                <a:latin typeface="Comic Sans MS" panose="030F0702030302020204" pitchFamily="66" charset="0"/>
              </a:rPr>
              <a:t>: </a:t>
            </a:r>
            <a:r>
              <a:rPr lang="en-IN" sz="2400" dirty="0" err="1" smtClean="0">
                <a:latin typeface="Comic Sans MS" panose="030F0702030302020204" pitchFamily="66" charset="0"/>
              </a:rPr>
              <a:t>multimeter</a:t>
            </a:r>
            <a:r>
              <a:rPr lang="en-IN" sz="2400" dirty="0" smtClean="0">
                <a:latin typeface="Comic Sans MS" panose="030F0702030302020204" pitchFamily="66" charset="0"/>
              </a:rPr>
              <a:t> readings </a:t>
            </a:r>
            <a:r>
              <a:rPr lang="en-IN" sz="2400" dirty="0" smtClean="0">
                <a:latin typeface="Comic Sans MS" panose="030F0702030302020204" pitchFamily="66" charset="0"/>
              </a:rPr>
              <a:t>fluctuating –loose connections in </a:t>
            </a:r>
            <a:r>
              <a:rPr lang="en-IN" sz="2400" dirty="0" err="1" smtClean="0">
                <a:latin typeface="Comic Sans MS" panose="030F0702030302020204" pitchFamily="66" charset="0"/>
              </a:rPr>
              <a:t>wires,cracks</a:t>
            </a:r>
            <a:r>
              <a:rPr lang="en-IN" sz="2400" dirty="0" smtClean="0">
                <a:latin typeface="Comic Sans MS" panose="030F0702030302020204" pitchFamily="66" charset="0"/>
              </a:rPr>
              <a:t> in play </a:t>
            </a:r>
            <a:r>
              <a:rPr lang="en-IN" sz="2400" dirty="0" err="1" smtClean="0">
                <a:latin typeface="Comic Sans MS" panose="030F0702030302020204" pitchFamily="66" charset="0"/>
              </a:rPr>
              <a:t>doh</a:t>
            </a:r>
            <a:r>
              <a:rPr lang="en-IN" sz="2400" dirty="0" smtClean="0">
                <a:latin typeface="Comic Sans MS" panose="030F0702030302020204" pitchFamily="66" charset="0"/>
              </a:rPr>
              <a:t>, play </a:t>
            </a:r>
            <a:r>
              <a:rPr lang="en-IN" sz="2400" dirty="0" err="1" smtClean="0">
                <a:latin typeface="Comic Sans MS" panose="030F0702030302020204" pitchFamily="66" charset="0"/>
              </a:rPr>
              <a:t>doh</a:t>
            </a:r>
            <a:r>
              <a:rPr lang="en-IN" sz="2400" dirty="0" smtClean="0">
                <a:latin typeface="Comic Sans MS" panose="030F0702030302020204" pitchFamily="66" charset="0"/>
              </a:rPr>
              <a:t> dried out.</a:t>
            </a:r>
            <a:endParaRPr lang="en-IN" sz="2400" dirty="0" smtClean="0">
              <a:latin typeface="Comic Sans MS" panose="030F0702030302020204" pitchFamily="66" charset="0"/>
            </a:endParaRPr>
          </a:p>
          <a:p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r>
              <a:rPr lang="en-IN" sz="2400" dirty="0">
                <a:latin typeface="Comic Sans MS" panose="030F0702030302020204" pitchFamily="66" charset="0"/>
              </a:rPr>
              <a:t>Are there any changes you would make if you could do the experiment </a:t>
            </a:r>
            <a:r>
              <a:rPr lang="en-IN" sz="2400" dirty="0" smtClean="0">
                <a:latin typeface="Comic Sans MS" panose="030F0702030302020204" pitchFamily="66" charset="0"/>
              </a:rPr>
              <a:t>again? </a:t>
            </a:r>
            <a:r>
              <a:rPr lang="en-IN" sz="2400" dirty="0">
                <a:latin typeface="Comic Sans MS" panose="030F0702030302020204" pitchFamily="66" charset="0"/>
              </a:rPr>
              <a:t>Is there any way of making it more </a:t>
            </a:r>
            <a:r>
              <a:rPr lang="en-IN" sz="2400" dirty="0" smtClean="0">
                <a:latin typeface="Comic Sans MS" panose="030F0702030302020204" pitchFamily="66" charset="0"/>
              </a:rPr>
              <a:t>accurate?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 Does </a:t>
            </a:r>
            <a:r>
              <a:rPr lang="en-IN" sz="2400" dirty="0">
                <a:latin typeface="Comic Sans MS" panose="030F0702030302020204" pitchFamily="66" charset="0"/>
              </a:rPr>
              <a:t>your investigation have any real life </a:t>
            </a:r>
            <a:r>
              <a:rPr lang="en-IN" sz="2400" dirty="0" smtClean="0">
                <a:latin typeface="Comic Sans MS" panose="030F0702030302020204" pitchFamily="66" charset="0"/>
              </a:rPr>
              <a:t>applications? 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r>
              <a:rPr lang="en-IN" sz="2400" dirty="0">
                <a:latin typeface="Comic Sans MS" panose="030F0702030302020204" pitchFamily="66" charset="0"/>
              </a:rPr>
              <a:t>Could you develop your experiment further, how?</a:t>
            </a:r>
          </a:p>
        </p:txBody>
      </p:sp>
    </p:spTree>
    <p:extLst>
      <p:ext uri="{BB962C8B-B14F-4D97-AF65-F5344CB8AC3E}">
        <p14:creationId xmlns:p14="http://schemas.microsoft.com/office/powerpoint/2010/main" val="29477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4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Background on project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3" y="1667828"/>
            <a:ext cx="6677892" cy="816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It turns out that play dough conducts </a:t>
            </a:r>
            <a:r>
              <a:rPr lang="en-IE" sz="2800" b="1" dirty="0" smtClean="0"/>
              <a:t>electricity</a:t>
            </a:r>
          </a:p>
          <a:p>
            <a:pPr marL="0" indent="0">
              <a:buNone/>
            </a:pPr>
            <a:r>
              <a:rPr lang="en-IE" sz="2800" dirty="0"/>
              <a:t>Play dough is made of flour, water, salt and borax( this stops the play dough developing mould</a:t>
            </a:r>
            <a:r>
              <a:rPr lang="en-IE" sz="2800" dirty="0" smtClean="0"/>
              <a:t>),dye.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b="1" dirty="0" smtClean="0"/>
          </a:p>
          <a:p>
            <a:pPr marL="0" indent="0">
              <a:buNone/>
            </a:pPr>
            <a:endParaRPr lang="en-IE" sz="2800" b="1" dirty="0" smtClean="0"/>
          </a:p>
        </p:txBody>
      </p:sp>
      <p:pic>
        <p:nvPicPr>
          <p:cNvPr id="2050" name="Picture 2" descr="Image result for playdough resistance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67828"/>
            <a:ext cx="3810000" cy="26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65975" cy="132080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8559" y="2160588"/>
            <a:ext cx="9444750" cy="44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4836" y="973932"/>
            <a:ext cx="545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8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4" y="0"/>
            <a:ext cx="11346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7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674" y="817417"/>
            <a:ext cx="9463666" cy="545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D9FFE-0A53-435D-BB20-C07677A7CB89}" type="slidenum">
              <a:rPr lang="en-IE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10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656" y="263236"/>
            <a:ext cx="11042072" cy="61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6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Part 2 (Preparation and Planning</a:t>
            </a:r>
            <a:r>
              <a:rPr lang="en-IN" dirty="0" smtClean="0"/>
              <a:t>) (5 needed)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7965"/>
            <a:ext cx="8596668" cy="4323398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(</a:t>
            </a:r>
            <a:r>
              <a:rPr lang="en-IN" sz="3100" dirty="0" err="1">
                <a:latin typeface="Comic Sans MS" panose="030F0702030302020204" pitchFamily="66" charset="0"/>
              </a:rPr>
              <a:t>i</a:t>
            </a:r>
            <a:r>
              <a:rPr lang="en-IN" sz="3100" dirty="0">
                <a:latin typeface="Comic Sans MS" panose="030F0702030302020204" pitchFamily="66" charset="0"/>
              </a:rPr>
              <a:t>) Variables1. The Independent Variable (what I will change - 1 thing</a:t>
            </a:r>
            <a:r>
              <a:rPr lang="en-IN" sz="3100" dirty="0" smtClean="0">
                <a:latin typeface="Comic Sans MS" panose="030F0702030302020204" pitchFamily="66" charset="0"/>
              </a:rPr>
              <a:t>)*</a:t>
            </a:r>
          </a:p>
          <a:p>
            <a:r>
              <a:rPr lang="en-US" sz="3100" dirty="0" smtClean="0">
                <a:latin typeface="Comic Sans MS" panose="030F0702030302020204" pitchFamily="66" charset="0"/>
              </a:rPr>
              <a:t>Part </a:t>
            </a:r>
            <a:r>
              <a:rPr lang="en-US" sz="3100" dirty="0" smtClean="0">
                <a:latin typeface="Comic Sans MS" panose="030F0702030302020204" pitchFamily="66" charset="0"/>
              </a:rPr>
              <a:t>1:playdough length</a:t>
            </a:r>
            <a:endParaRPr lang="en-US" sz="3100" dirty="0" smtClean="0">
              <a:latin typeface="Comic Sans MS" panose="030F0702030302020204" pitchFamily="66" charset="0"/>
            </a:endParaRPr>
          </a:p>
          <a:p>
            <a:r>
              <a:rPr lang="en-US" sz="3100" dirty="0" smtClean="0">
                <a:latin typeface="Comic Sans MS" panose="030F0702030302020204" pitchFamily="66" charset="0"/>
              </a:rPr>
              <a:t>Part2:playdough </a:t>
            </a:r>
            <a:r>
              <a:rPr lang="en-US" sz="3100" dirty="0" err="1" smtClean="0">
                <a:latin typeface="Comic Sans MS" panose="030F0702030302020204" pitchFamily="66" charset="0"/>
              </a:rPr>
              <a:t>colour</a:t>
            </a:r>
            <a:endParaRPr lang="en-IN" sz="3100" dirty="0" smtClean="0">
              <a:latin typeface="Comic Sans MS" panose="030F0702030302020204" pitchFamily="66" charset="0"/>
            </a:endParaRPr>
          </a:p>
          <a:p>
            <a:endParaRPr lang="en-IN" sz="3100" dirty="0">
              <a:latin typeface="Comic Sans MS" panose="030F0702030302020204" pitchFamily="66" charset="0"/>
            </a:endParaRPr>
          </a:p>
          <a:p>
            <a:r>
              <a:rPr lang="en-IN" sz="3100" dirty="0" smtClean="0">
                <a:latin typeface="Comic Sans MS" panose="030F0702030302020204" pitchFamily="66" charset="0"/>
              </a:rPr>
              <a:t> </a:t>
            </a:r>
            <a:r>
              <a:rPr lang="en-IN" sz="3100" dirty="0">
                <a:latin typeface="Comic Sans MS" panose="030F0702030302020204" pitchFamily="66" charset="0"/>
              </a:rPr>
              <a:t>2. The Dependent Variable (what I will measure - 1 thing</a:t>
            </a:r>
            <a:r>
              <a:rPr lang="en-IN" sz="3100" dirty="0" smtClean="0">
                <a:latin typeface="Comic Sans MS" panose="030F0702030302020204" pitchFamily="66" charset="0"/>
              </a:rPr>
              <a:t>)*</a:t>
            </a:r>
          </a:p>
          <a:p>
            <a:r>
              <a:rPr lang="en-IN" sz="3100" dirty="0" smtClean="0">
                <a:latin typeface="Comic Sans MS" panose="030F0702030302020204" pitchFamily="66" charset="0"/>
              </a:rPr>
              <a:t>Resistance  </a:t>
            </a:r>
            <a:endParaRPr lang="en-IN" sz="3100" dirty="0">
              <a:latin typeface="Comic Sans MS" panose="030F0702030302020204" pitchFamily="66" charset="0"/>
            </a:endParaRPr>
          </a:p>
          <a:p>
            <a:r>
              <a:rPr lang="en-IN" sz="3100" dirty="0" smtClean="0">
                <a:latin typeface="Comic Sans MS" panose="030F0702030302020204" pitchFamily="66" charset="0"/>
              </a:rPr>
              <a:t> </a:t>
            </a:r>
            <a:r>
              <a:rPr lang="en-IN" sz="3100" dirty="0">
                <a:latin typeface="Comic Sans MS" panose="030F0702030302020204" pitchFamily="66" charset="0"/>
              </a:rPr>
              <a:t>3. The controlled Variable (what </a:t>
            </a:r>
            <a:r>
              <a:rPr lang="en-IN" sz="3100" dirty="0" err="1">
                <a:latin typeface="Comic Sans MS" panose="030F0702030302020204" pitchFamily="66" charset="0"/>
              </a:rPr>
              <a:t>i</a:t>
            </a:r>
            <a:r>
              <a:rPr lang="en-IN" sz="3100" dirty="0">
                <a:latin typeface="Comic Sans MS" panose="030F0702030302020204" pitchFamily="66" charset="0"/>
              </a:rPr>
              <a:t> will keep the same - as many as you can!) </a:t>
            </a:r>
            <a:endParaRPr lang="en-IN" sz="3100" dirty="0" smtClean="0">
              <a:latin typeface="Comic Sans MS" panose="030F0702030302020204" pitchFamily="66" charset="0"/>
            </a:endParaRPr>
          </a:p>
          <a:p>
            <a:r>
              <a:rPr lang="en-US" sz="3100" dirty="0" err="1" smtClean="0">
                <a:latin typeface="Comic Sans MS" panose="030F0702030302020204" pitchFamily="66" charset="0"/>
              </a:rPr>
              <a:t>Eg</a:t>
            </a:r>
            <a:r>
              <a:rPr lang="en-US" sz="3100" dirty="0" smtClean="0">
                <a:latin typeface="Comic Sans MS" panose="030F0702030302020204" pitchFamily="66" charset="0"/>
              </a:rPr>
              <a:t> :  Use Same </a:t>
            </a:r>
            <a:r>
              <a:rPr lang="en-US" sz="3100" dirty="0" err="1" smtClean="0">
                <a:latin typeface="Comic Sans MS" panose="030F0702030302020204" pitchFamily="66" charset="0"/>
              </a:rPr>
              <a:t>multimeter</a:t>
            </a:r>
            <a:r>
              <a:rPr lang="en-US" sz="3100" dirty="0" smtClean="0">
                <a:latin typeface="Comic Sans MS" panose="030F0702030302020204" pitchFamily="66" charset="0"/>
              </a:rPr>
              <a:t> each </a:t>
            </a:r>
            <a:r>
              <a:rPr lang="en-US" sz="3100" dirty="0" smtClean="0">
                <a:latin typeface="Comic Sans MS" panose="030F0702030302020204" pitchFamily="66" charset="0"/>
              </a:rPr>
              <a:t>time</a:t>
            </a:r>
          </a:p>
          <a:p>
            <a:r>
              <a:rPr lang="en-US" sz="3100" dirty="0" smtClean="0">
                <a:latin typeface="Comic Sans MS" panose="030F0702030302020204" pitchFamily="66" charset="0"/>
              </a:rPr>
              <a:t>Same room temperature </a:t>
            </a:r>
          </a:p>
          <a:p>
            <a:r>
              <a:rPr lang="en-US" sz="3100" dirty="0" smtClean="0">
                <a:latin typeface="Comic Sans MS" panose="030F0702030302020204" pitchFamily="66" charset="0"/>
              </a:rPr>
              <a:t>Same uniform cross section of playdough</a:t>
            </a:r>
          </a:p>
          <a:p>
            <a:r>
              <a:rPr lang="en-US" sz="3100" dirty="0" smtClean="0">
                <a:latin typeface="Comic Sans MS" panose="030F0702030302020204" pitchFamily="66" charset="0"/>
              </a:rPr>
              <a:t>Same brand of play dough </a:t>
            </a:r>
            <a:endParaRPr lang="en-US" sz="3100" dirty="0" smtClean="0">
              <a:latin typeface="Comic Sans MS" panose="030F0702030302020204" pitchFamily="66" charset="0"/>
            </a:endParaRPr>
          </a:p>
          <a:p>
            <a:endParaRPr lang="en-IN" sz="31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Comic Sans MS" panose="030F0702030302020204" pitchFamily="66" charset="0"/>
              </a:rPr>
              <a:t>Equipment: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N" sz="3100" dirty="0">
                <a:latin typeface="Comic Sans MS" panose="030F0702030302020204" pitchFamily="66" charset="0"/>
              </a:rPr>
              <a:t>Be sure to list every piece of equipment you use, leave nothing out! </a:t>
            </a:r>
            <a:endParaRPr lang="en-IE" sz="31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2355274"/>
            <a:ext cx="3740728" cy="36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laydough resistance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105891"/>
            <a:ext cx="6982691" cy="4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</TotalTime>
  <Words>1036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Comic Sans MS</vt:lpstr>
      <vt:lpstr>Trebuchet MS</vt:lpstr>
      <vt:lpstr>Wingdings 3</vt:lpstr>
      <vt:lpstr>Facet</vt:lpstr>
      <vt:lpstr>Physics coursework Title     2017</vt:lpstr>
      <vt:lpstr>Part 1 (Introduction) </vt:lpstr>
      <vt:lpstr>Background on project</vt:lpstr>
      <vt:lpstr>PowerPoint Presentation</vt:lpstr>
      <vt:lpstr>PowerPoint Presentation</vt:lpstr>
      <vt:lpstr>PowerPoint Presentation</vt:lpstr>
      <vt:lpstr>PowerPoint Presentation</vt:lpstr>
      <vt:lpstr>Part 2 (Preparation and Planning) (5 needed) </vt:lpstr>
      <vt:lpstr>Equipment: Be sure to list every piece of equipment you use, leave nothing out! </vt:lpstr>
      <vt:lpstr>Tasks:</vt:lpstr>
      <vt:lpstr>Part 3 (Procedures, apparatus etc.) </vt:lpstr>
      <vt:lpstr>(ii + iii) Procedure with diagram</vt:lpstr>
      <vt:lpstr>(iv) Data and observations</vt:lpstr>
      <vt:lpstr>Sample Table :  Results part 1 : Changing play dough length </vt:lpstr>
      <vt:lpstr>Sample graph Part 1 Changing Dough length </vt:lpstr>
      <vt:lpstr>Or Resistance can be calculated by reading values from a voltage vs current graph</vt:lpstr>
      <vt:lpstr>Sample table 2 Results: Changing Dough colour</vt:lpstr>
      <vt:lpstr>Sample bar chart for graphing results in Part 2 Changing Dough colour </vt:lpstr>
      <vt:lpstr>Part 4 (Analysis) THIS IS A VERY IMPORTANT SECTION</vt:lpstr>
      <vt:lpstr>(ii) Conclusion and Evaluation of results. Answer some of the following questions in your written report.</vt:lpstr>
      <vt:lpstr>PowerPoint Presentation</vt:lpstr>
      <vt:lpstr>Part 5 (comments) (i) Refinements, extensions and sources of error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coursework</dc:title>
  <dc:creator>Sarah Kavanagh</dc:creator>
  <cp:lastModifiedBy>Sarah Kavanagh</cp:lastModifiedBy>
  <cp:revision>21</cp:revision>
  <cp:lastPrinted>2016-11-20T16:28:15Z</cp:lastPrinted>
  <dcterms:created xsi:type="dcterms:W3CDTF">2016-11-20T15:35:27Z</dcterms:created>
  <dcterms:modified xsi:type="dcterms:W3CDTF">2016-12-08T20:18:56Z</dcterms:modified>
</cp:coreProperties>
</file>