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7"/>
  </p:handoutMasterIdLst>
  <p:sldIdLst>
    <p:sldId id="301" r:id="rId2"/>
    <p:sldId id="258" r:id="rId3"/>
    <p:sldId id="259" r:id="rId4"/>
    <p:sldId id="262" r:id="rId5"/>
    <p:sldId id="305" r:id="rId6"/>
    <p:sldId id="312" r:id="rId7"/>
    <p:sldId id="306" r:id="rId8"/>
    <p:sldId id="307" r:id="rId9"/>
    <p:sldId id="308" r:id="rId10"/>
    <p:sldId id="309" r:id="rId11"/>
    <p:sldId id="310" r:id="rId12"/>
    <p:sldId id="311" r:id="rId13"/>
    <p:sldId id="303" r:id="rId14"/>
    <p:sldId id="281" r:id="rId15"/>
    <p:sldId id="30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 snapToObjects="1">
      <p:cViewPr varScale="1">
        <p:scale>
          <a:sx n="78" d="100"/>
          <a:sy n="78" d="100"/>
        </p:scale>
        <p:origin x="67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CA8A67-0606-48E2-BA3D-F3E45965FE7E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4E5445-F3E8-4112-8761-7ED53D572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82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64970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152971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3A08E-5580-974A-9F20-13A6DCBBB8B2}"/>
              </a:ext>
            </a:extLst>
          </p:cNvPr>
          <p:cNvGrpSpPr>
            <a:grpSpLocks noChangeAspect="1"/>
          </p:cNvGrpSpPr>
          <p:nvPr/>
        </p:nvGrpSpPr>
        <p:grpSpPr>
          <a:xfrm>
            <a:off x="5183237" y="4557650"/>
            <a:ext cx="1408176" cy="1538935"/>
            <a:chOff x="2751337" y="1414797"/>
            <a:chExt cx="1865562" cy="20363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A4E3E-3863-6443-A774-1878C228FB0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058983-82B9-E54D-AEC7-441D8B758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2E2459-DAC3-8641-AC87-20628A2AE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508" y="6206201"/>
            <a:ext cx="4160520" cy="59436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3009501"/>
            <a:ext cx="6233583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470502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470502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79D0B7-8287-5C4F-BABF-8970B3680353}"/>
              </a:ext>
            </a:extLst>
          </p:cNvPr>
          <p:cNvCxnSpPr/>
          <p:nvPr/>
        </p:nvCxnSpPr>
        <p:spPr>
          <a:xfrm>
            <a:off x="6090139" y="3444125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95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551" y="2107019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51" y="2604238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51" y="3101457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51" y="359867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551" y="4095895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1" y="459311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820552" y="978794"/>
            <a:ext cx="810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176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1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4391187" y="0"/>
            <a:ext cx="7800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4240260" y="0"/>
            <a:ext cx="4428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729" y="510442"/>
            <a:ext cx="6700299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4115" y="1598800"/>
            <a:ext cx="5514661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9509" y="2494696"/>
            <a:ext cx="5083876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409" y="2932977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7406" y="3865608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6914890" y="3706773"/>
            <a:ext cx="32959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333699-7EF5-C043-B733-918C12342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04034" y="4680383"/>
            <a:ext cx="1548994" cy="1692830"/>
            <a:chOff x="2751337" y="1414797"/>
            <a:chExt cx="1865562" cy="203631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516C31E-8813-5B4A-BD8E-EAF384850E45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10816BD-0780-C848-99BE-273BA6FE5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1F694C3-04A0-3E4D-8A90-3C943B3CD4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97714" y="6232884"/>
            <a:ext cx="416052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7699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96499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816316"/>
            <a:ext cx="6233583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277317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277317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/>
          <p:nvPr/>
        </p:nvCxnSpPr>
        <p:spPr>
          <a:xfrm>
            <a:off x="6090139" y="3263890"/>
            <a:ext cx="0" cy="70584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9E1E6-61DD-7045-9F96-7E44783520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15642" y="4210745"/>
            <a:ext cx="1548994" cy="1692830"/>
            <a:chOff x="2751337" y="1414797"/>
            <a:chExt cx="1865562" cy="20363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72715C-EC8C-0547-AC20-788B7B234099}"/>
                </a:ext>
              </a:extLst>
            </p:cNvPr>
            <p:cNvSpPr/>
            <p:nvPr/>
          </p:nvSpPr>
          <p:spPr>
            <a:xfrm>
              <a:off x="2751337" y="1414797"/>
              <a:ext cx="1865562" cy="20363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4C49D-C18A-A84B-8E9D-721A1F61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09900" y="1676401"/>
              <a:ext cx="1341129" cy="150468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C419736-60F6-B842-9479-9C13741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296" y="6062393"/>
            <a:ext cx="4576572" cy="4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805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9794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758249"/>
            <a:ext cx="12192000" cy="10997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75C1D0-9CBE-A14B-AD80-9C3A28792A6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7562" y="5919726"/>
            <a:ext cx="692363" cy="776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AC54CE-DA90-FF4C-9A76-E1C6BE47F1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92348" y="6083349"/>
            <a:ext cx="3146856" cy="44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upolice.com/storm-ready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7E27E-9874-7F4B-A774-3A0D6C53E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Youth Program Training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3C6D18-A2B2-9342-973F-0CD550E0D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3:  PERSON-IN-CHARGE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6E00AC-45CE-0C4F-91E7-60A972FA1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Name Here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8D71A-4D24-D046-A39A-6CE90B81E2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Your College Name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AECF6C-426B-4B48-996A-4CDCE7B775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Your Program Name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Water Safety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/>
          </a:bodyPr>
          <a:lstStyle/>
          <a:p>
            <a:r>
              <a:rPr lang="en-US" dirty="0" smtClean="0"/>
              <a:t>Know swimming ability of participants</a:t>
            </a:r>
          </a:p>
          <a:p>
            <a:r>
              <a:rPr lang="en-US" dirty="0" smtClean="0"/>
              <a:t>Have/use appropriate safety equipment</a:t>
            </a:r>
          </a:p>
          <a:p>
            <a:r>
              <a:rPr lang="en-US" dirty="0" smtClean="0"/>
              <a:t>Trained lifeguard recommended on duty if swimming is taking place</a:t>
            </a:r>
          </a:p>
          <a:p>
            <a:r>
              <a:rPr lang="en-US" dirty="0" smtClean="0"/>
              <a:t>Water can create slip hazards – use caution</a:t>
            </a:r>
          </a:p>
          <a:p>
            <a:r>
              <a:rPr lang="en-US" dirty="0" smtClean="0"/>
              <a:t>Ensure there is no “horseplay” in the water that can lead to accidents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Transportation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/>
          </a:bodyPr>
          <a:lstStyle/>
          <a:p>
            <a:r>
              <a:rPr lang="en-US" dirty="0" smtClean="0"/>
              <a:t>Program participants may not be transported in non-NMSU owned or leased vehicles </a:t>
            </a:r>
            <a:r>
              <a:rPr lang="en-US" b="1" i="1" dirty="0" smtClean="0"/>
              <a:t>unless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Verification and copies of driver license and insurance by PIC or Program Director</a:t>
            </a:r>
          </a:p>
          <a:p>
            <a:pPr lvl="1"/>
            <a:r>
              <a:rPr lang="en-US" dirty="0" smtClean="0"/>
              <a:t>Copies of documentation need to be kept in the program files</a:t>
            </a:r>
          </a:p>
          <a:p>
            <a:r>
              <a:rPr lang="en-US" dirty="0" smtClean="0"/>
              <a:t>All drivers of NMSU owned or leased vehicles must have NMSU driving permit</a:t>
            </a:r>
          </a:p>
          <a:p>
            <a:r>
              <a:rPr lang="en-US" dirty="0" smtClean="0"/>
              <a:t>When participants and drivers are assigned, avoid One-On-One issues</a:t>
            </a:r>
          </a:p>
          <a:p>
            <a:r>
              <a:rPr lang="en-US" dirty="0" smtClean="0"/>
              <a:t>Does not apply to golf carts on golf course premises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Mandatory Reporting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Accommodations:  </a:t>
            </a:r>
            <a:r>
              <a:rPr lang="en-US" dirty="0" smtClean="0"/>
              <a:t>Office of Institutional Equity</a:t>
            </a:r>
          </a:p>
          <a:p>
            <a:r>
              <a:rPr lang="en-US" b="1" dirty="0" smtClean="0"/>
              <a:t>Discrimination:  </a:t>
            </a:r>
            <a:r>
              <a:rPr lang="en-US" dirty="0" smtClean="0"/>
              <a:t>Office of Institutional Equity</a:t>
            </a:r>
          </a:p>
          <a:p>
            <a:r>
              <a:rPr lang="en-US" b="1" dirty="0" smtClean="0"/>
              <a:t>Child Abuse:  </a:t>
            </a:r>
            <a:r>
              <a:rPr lang="en-US" dirty="0" smtClean="0"/>
              <a:t>NMSU Police </a:t>
            </a:r>
            <a:r>
              <a:rPr lang="en-US" dirty="0" smtClean="0"/>
              <a:t>and/or </a:t>
            </a:r>
            <a:r>
              <a:rPr lang="en-US" dirty="0" smtClean="0"/>
              <a:t>local law enforcement agency</a:t>
            </a:r>
          </a:p>
          <a:p>
            <a:r>
              <a:rPr lang="en-US" b="1" dirty="0" smtClean="0"/>
              <a:t>Sexual harassment, sexual assault, domestic violence, dating violence, stalking:  </a:t>
            </a:r>
            <a:r>
              <a:rPr lang="en-US" dirty="0" smtClean="0"/>
              <a:t>Office of Institutional Equity </a:t>
            </a:r>
            <a:r>
              <a:rPr lang="en-US" dirty="0" smtClean="0"/>
              <a:t>and </a:t>
            </a:r>
            <a:r>
              <a:rPr lang="en-US" dirty="0" smtClean="0"/>
              <a:t>local law </a:t>
            </a:r>
            <a:r>
              <a:rPr lang="en-US" dirty="0" smtClean="0"/>
              <a:t>enforcement</a:t>
            </a:r>
            <a:endParaRPr lang="en-US" dirty="0" smtClean="0"/>
          </a:p>
          <a:p>
            <a:r>
              <a:rPr lang="en-US" b="1" dirty="0" smtClean="0"/>
              <a:t>Injury, misconduct, or complaint:  </a:t>
            </a:r>
            <a:r>
              <a:rPr lang="en-US" dirty="0" smtClean="0"/>
              <a:t>Cognizant Vice President or Dean</a:t>
            </a:r>
          </a:p>
          <a:p>
            <a:r>
              <a:rPr lang="en-US" b="1" dirty="0" smtClean="0"/>
              <a:t>Facility Safety:  </a:t>
            </a:r>
            <a:r>
              <a:rPr lang="en-US" dirty="0" smtClean="0"/>
              <a:t>Program Director (and NMSU Emergency Dispatch, if appropriate)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5382530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QUESTIONS</a:t>
            </a:r>
            <a:br>
              <a:rPr lang="en-US" sz="8000" dirty="0" smtClean="0"/>
            </a:br>
            <a:r>
              <a:rPr lang="en-US" sz="8000" dirty="0" smtClean="0"/>
              <a:t>&amp; </a:t>
            </a:r>
            <a:br>
              <a:rPr lang="en-US" sz="8000" dirty="0" smtClean="0"/>
            </a:br>
            <a:r>
              <a:rPr lang="en-US" sz="8000" dirty="0" smtClean="0"/>
              <a:t>ANSWERS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Congratulations!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10515600" cy="38279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You have completed </a:t>
            </a:r>
            <a:r>
              <a:rPr lang="en-US" sz="4000" b="1" u="sng" dirty="0" smtClean="0"/>
              <a:t>Module 3: Person-In-Charge </a:t>
            </a:r>
            <a:r>
              <a:rPr lang="en-US" sz="4000" b="1" dirty="0" smtClean="0"/>
              <a:t>training and are ready to help keep program </a:t>
            </a:r>
            <a:br>
              <a:rPr lang="en-US" sz="4000" b="1" dirty="0" smtClean="0"/>
            </a:br>
            <a:r>
              <a:rPr lang="en-US" sz="4000" b="1" dirty="0" smtClean="0"/>
              <a:t>participants safe.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If you have questions or suggestions related to this topic, please contact __________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57BC8-1E8A-9A47-8F20-498F88FED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384C0D-CD9E-F147-AB2B-7FA46AFB4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College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7441C-B00B-894D-B31A-E8EBA45330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Department or Program Name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FFAA68-7486-D84C-9AC4-0E3B5F98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704D4-8510-BD4B-98FE-4CB6AFBA2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Phone Number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8A0772-4F4A-9B45-93DD-6012EBDF5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E-Mail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1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F05FB-68E1-2C4E-A627-67E8635E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This Training?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1EC60-CEEA-3F44-97D4-A22CA7E4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will be the Person-In-Charge during at least part of the program, so knowing what to do in various situations is critical for helping ensure participant safety.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1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What Will We Cover?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MODULE 3:  Person-In-Charge</a:t>
            </a:r>
          </a:p>
          <a:p>
            <a:r>
              <a:rPr lang="en-US" dirty="0" smtClean="0"/>
              <a:t>Emergency Responsibilities</a:t>
            </a:r>
          </a:p>
          <a:p>
            <a:r>
              <a:rPr lang="en-US" dirty="0" smtClean="0"/>
              <a:t>Site and Activity Safety</a:t>
            </a:r>
          </a:p>
          <a:p>
            <a:r>
              <a:rPr lang="en-US" dirty="0" smtClean="0"/>
              <a:t>Weather Hazards</a:t>
            </a:r>
          </a:p>
          <a:p>
            <a:r>
              <a:rPr lang="en-US" dirty="0" smtClean="0"/>
              <a:t>One-On-One Contact (details)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821270"/>
            <a:ext cx="5181600" cy="3692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Overnight Programs</a:t>
            </a:r>
          </a:p>
          <a:p>
            <a:r>
              <a:rPr lang="en-US" dirty="0" smtClean="0"/>
              <a:t>Water Safety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Mandatory Reporting</a:t>
            </a:r>
          </a:p>
        </p:txBody>
      </p:sp>
    </p:spTree>
    <p:extLst>
      <p:ext uri="{BB962C8B-B14F-4D97-AF65-F5344CB8AC3E}">
        <p14:creationId xmlns:p14="http://schemas.microsoft.com/office/powerpoint/2010/main" val="198008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Emergency Responsibilities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709366" cy="39220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As the Person-In-Charge (PIC), you are responsible for:</a:t>
            </a:r>
          </a:p>
          <a:p>
            <a:r>
              <a:rPr lang="en-US" dirty="0" smtClean="0"/>
              <a:t>Being physically present until relieved by another properly trained and designated PIC</a:t>
            </a:r>
          </a:p>
          <a:p>
            <a:r>
              <a:rPr lang="en-US" dirty="0" smtClean="0"/>
              <a:t>Ensuring activities are conducted safely, and appropriate safety equipment is in place and used</a:t>
            </a:r>
          </a:p>
          <a:p>
            <a:r>
              <a:rPr lang="en-US" dirty="0" smtClean="0"/>
              <a:t>Having emergency contact information with you while acting as PIC</a:t>
            </a:r>
          </a:p>
          <a:p>
            <a:r>
              <a:rPr lang="en-US" dirty="0" smtClean="0"/>
              <a:t>Calling for help and making necessary notifications in an emergency</a:t>
            </a:r>
          </a:p>
          <a:p>
            <a:r>
              <a:rPr lang="en-US" sz="2800" dirty="0" smtClean="0"/>
              <a:t>911 for serious injury or imminent serious risk to health/safety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Site &amp; Activity Safety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Before the start of the day, and before each activity:</a:t>
            </a:r>
          </a:p>
          <a:p>
            <a:r>
              <a:rPr lang="en-US" dirty="0" smtClean="0"/>
              <a:t>Perform safety briefings with other program leaders/staff at the beginning of each day, covering activities and possible hazards</a:t>
            </a:r>
          </a:p>
          <a:p>
            <a:r>
              <a:rPr lang="en-US" dirty="0" smtClean="0"/>
              <a:t>Ensure a safety check of equipment, tools, and locations is conducted</a:t>
            </a:r>
          </a:p>
          <a:p>
            <a:r>
              <a:rPr lang="en-US" dirty="0" smtClean="0"/>
              <a:t>If safety hazards are found, have them fixed, notify appropriate people, and/or make sure participants are kept away</a:t>
            </a:r>
          </a:p>
          <a:p>
            <a:r>
              <a:rPr lang="en-US" dirty="0" smtClean="0"/>
              <a:t>If engaging in potentially dangerous activities, make sure proper protective equipment is used and participants are properly briefed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Site &amp; Activity Safety, cont.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/>
          </a:bodyPr>
          <a:lstStyle/>
          <a:p>
            <a:r>
              <a:rPr lang="en-US" dirty="0" smtClean="0"/>
              <a:t>Ensure adequate supervision at all times (as required in policy)</a:t>
            </a:r>
          </a:p>
          <a:p>
            <a:r>
              <a:rPr lang="en-US" dirty="0" smtClean="0"/>
              <a:t>Monitor for changes in environment</a:t>
            </a:r>
          </a:p>
          <a:p>
            <a:r>
              <a:rPr lang="en-US" dirty="0" smtClean="0"/>
              <a:t>If safety hazards are found, have them fixed, notify appropriate people, and/or make sure participants are kept away</a:t>
            </a:r>
          </a:p>
          <a:p>
            <a:r>
              <a:rPr lang="en-US" dirty="0" smtClean="0"/>
              <a:t>If engaging in potentially dangerous activities, make sure proper protective equipment is used and participants are properly briefed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Weather Hazards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Know the weather forecast.  Common hazardous weather includes:</a:t>
            </a:r>
          </a:p>
          <a:p>
            <a:r>
              <a:rPr lang="en-US" dirty="0" smtClean="0"/>
              <a:t>Lightning </a:t>
            </a:r>
            <a:r>
              <a:rPr lang="en-US" sz="2400" dirty="0" smtClean="0"/>
              <a:t>(if you can hear thunder, you can be struck – get participants indoors immediately)</a:t>
            </a:r>
            <a:endParaRPr lang="en-US" dirty="0" smtClean="0"/>
          </a:p>
          <a:p>
            <a:r>
              <a:rPr lang="en-US" dirty="0" smtClean="0"/>
              <a:t>Temperature extremes can affect people, equipment temperatures</a:t>
            </a:r>
          </a:p>
          <a:p>
            <a:r>
              <a:rPr lang="en-US" dirty="0" smtClean="0"/>
              <a:t>Dehydration from exertion and high temperatures and/or humidity</a:t>
            </a:r>
          </a:p>
          <a:p>
            <a:r>
              <a:rPr lang="en-US" dirty="0" smtClean="0"/>
              <a:t>High winds can topple trees, launch </a:t>
            </a:r>
            <a:r>
              <a:rPr lang="en-US" dirty="0" err="1" smtClean="0"/>
              <a:t>inflatables</a:t>
            </a:r>
            <a:r>
              <a:rPr lang="en-US" dirty="0" smtClean="0"/>
              <a:t>, and blow debris</a:t>
            </a:r>
          </a:p>
          <a:p>
            <a:r>
              <a:rPr lang="en-US" dirty="0" smtClean="0"/>
              <a:t>Learn more about specific weather hazards at: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http://www.nmsupolice.com/storm-ready/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More on One-On-One Contact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As the PIC, you are responsible for:</a:t>
            </a:r>
          </a:p>
          <a:p>
            <a:r>
              <a:rPr lang="en-US" dirty="0" smtClean="0"/>
              <a:t>Ensuring program participants are accounted for, especially after moving from one place to another</a:t>
            </a:r>
          </a:p>
          <a:p>
            <a:r>
              <a:rPr lang="en-US" dirty="0" smtClean="0"/>
              <a:t>Identifying (in advance) and addressing situations that might place a leader in One-On-One contact with a participant</a:t>
            </a:r>
          </a:p>
          <a:p>
            <a:r>
              <a:rPr lang="en-US" dirty="0" smtClean="0"/>
              <a:t>Spotting leaders who are engaging in One-On-One contact and getting the participant to safety while you call for help</a:t>
            </a:r>
          </a:p>
          <a:p>
            <a:r>
              <a:rPr lang="en-US" dirty="0" smtClean="0"/>
              <a:t>Ensuring there are adequate and separate restroom, shower, sleeping, etc. accommodations for leaders and participants</a:t>
            </a:r>
          </a:p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Overnight Programs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10515600" cy="3948156"/>
          </a:xfrm>
        </p:spPr>
        <p:txBody>
          <a:bodyPr>
            <a:normAutofit/>
          </a:bodyPr>
          <a:lstStyle/>
          <a:p>
            <a:r>
              <a:rPr lang="en-US" dirty="0" smtClean="0"/>
              <a:t>Applies to any program that is 16 or more continuous hours long without being returned to their parents</a:t>
            </a:r>
          </a:p>
          <a:p>
            <a:r>
              <a:rPr lang="en-US" dirty="0" smtClean="0"/>
              <a:t>Off-campus lodging requires specific approval of the relevant Dean or Campus President, and parents must consent to the arrangements</a:t>
            </a:r>
          </a:p>
          <a:p>
            <a:r>
              <a:rPr lang="en-US" dirty="0" smtClean="0"/>
              <a:t>Chaperones for overnight programs must be at least 25-years old</a:t>
            </a:r>
          </a:p>
          <a:p>
            <a:r>
              <a:rPr lang="en-US" dirty="0" smtClean="0"/>
              <a:t>At least one chaperone must be on premises at the overnight facility</a:t>
            </a:r>
          </a:p>
          <a:p>
            <a:r>
              <a:rPr lang="en-US" dirty="0" smtClean="0"/>
              <a:t>Two chaperones are required at all times if more than 8 participants</a:t>
            </a:r>
          </a:p>
          <a:p>
            <a:r>
              <a:rPr lang="en-US" dirty="0" smtClean="0"/>
              <a:t>If more than one housing facility, chaperones at each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9176" y="6508957"/>
            <a:ext cx="1556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Version 2019-01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709</TotalTime>
  <Words>786</Words>
  <Application>Microsoft Office PowerPoint</Application>
  <PresentationFormat>Widescreen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Tahoma</vt:lpstr>
      <vt:lpstr>NMSU_2019</vt:lpstr>
      <vt:lpstr>Youth Program Training</vt:lpstr>
      <vt:lpstr>Why This Training?</vt:lpstr>
      <vt:lpstr>What Will We Cover?</vt:lpstr>
      <vt:lpstr>Emergency Responsibilities</vt:lpstr>
      <vt:lpstr>Site &amp; Activity Safety</vt:lpstr>
      <vt:lpstr>Site &amp; Activity Safety, cont.</vt:lpstr>
      <vt:lpstr>Weather Hazards</vt:lpstr>
      <vt:lpstr>More on One-On-One Contact</vt:lpstr>
      <vt:lpstr>Overnight Programs</vt:lpstr>
      <vt:lpstr>Water Safety</vt:lpstr>
      <vt:lpstr>Transportation</vt:lpstr>
      <vt:lpstr>Mandatory Reporting</vt:lpstr>
      <vt:lpstr>QUESTIONS &amp;  ANSWERS</vt:lpstr>
      <vt:lpstr>Congratulations!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Stephen Lopez</cp:lastModifiedBy>
  <cp:revision>113</cp:revision>
  <cp:lastPrinted>2019-05-02T23:08:32Z</cp:lastPrinted>
  <dcterms:created xsi:type="dcterms:W3CDTF">2018-09-13T15:10:43Z</dcterms:created>
  <dcterms:modified xsi:type="dcterms:W3CDTF">2019-05-08T18:10:03Z</dcterms:modified>
</cp:coreProperties>
</file>