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rade Gothic" charset="1" panose="020B0806000000000000"/>
      <p:regular r:id="rId10"/>
    </p:embeddedFont>
    <p:embeddedFont>
      <p:font typeface="FrontageCondensed-Bold" charset="1" panose="000005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notesSlides/notesSlide2.xml" Type="http://schemas.openxmlformats.org/officeDocument/2006/relationships/notesSlide"/><Relationship Id="rId27" Target="notesSlides/notesSlide3.xml" Type="http://schemas.openxmlformats.org/officeDocument/2006/relationships/notesSlide"/><Relationship Id="rId28" Target="notesSlides/notesSlide4.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 Love Your School believes that every child deserves to have access to the K-12 education environment that best meets their unique needs. If parents are worried about their child’s education, we’re here to help them know their options, and guide them step-by-step through the process of knowing their rights, access to education evaluations and special education services, and finding a school they love. </a:t>
            </a:r>
          </a:p>
          <a:p>
            <a:pPr lvl="0"/>
            <a:r>
              <a:rPr lang="en-US"/>
              <a:t/>
            </a:r>
          </a:p>
          <a:p>
            <a:pPr lvl="0"/>
            <a:r>
              <a:rPr lang="en-US"/>
              <a:t>2.  We have found that mass approaches can neglect the nuances of real life, leaving real families in terrible situations (offer a story/example 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 Popularly held that it takes someone 10,000 hours to become an absolute master at something.</a:t>
            </a:r>
          </a:p>
          <a:p>
            <a:pPr lvl="0"/>
            <a:r>
              <a:rPr lang="en-US"/>
              <a:t>B. That means every single kid in Arizona is an absolute master at being in school.</a:t>
            </a:r>
          </a:p>
          <a:p>
            <a:pPr lvl="0"/>
            <a:r>
              <a:rPr lang="en-US"/>
              <a:t>C. Therefore, any approach to child welfare without a focus directly on how the child spends his days at school is missing a</a:t>
            </a:r>
          </a:p>
          <a:p>
            <a:pPr lvl="0"/>
            <a:r>
              <a:rPr lang="en-US"/>
              <a:t>HUGE piece of the puzzle. Children develop physically, socially, and psychologically throughout their K-12 education experience.</a:t>
            </a:r>
          </a:p>
          <a:p>
            <a:pPr lvl="0"/>
            <a:r>
              <a:rPr lang="en-US"/>
              <a:t/>
            </a:r>
          </a:p>
          <a:p>
            <a:pPr lvl="0"/>
            <a:r>
              <a:rPr lang="en-US"/>
              <a:t/>
            </a:r>
          </a:p>
          <a:p>
            <a:pPr lvl="0"/>
            <a:r>
              <a:rPr lang="en-US"/>
              <a:t>I. This is partially why we started. Love Your School discovered many Arizona families were unaware of their education options and when their child was struggling, they weren’t sure where to go for help.</a:t>
            </a:r>
          </a:p>
          <a:p>
            <a:pPr lvl="0"/>
            <a:r>
              <a:rPr lang="en-US"/>
              <a:t/>
            </a:r>
          </a:p>
          <a:p>
            <a:pPr lvl="0"/>
            <a:r>
              <a:rPr lang="en-US"/>
              <a:t>Time: Working full-time, single parent, etc.</a:t>
            </a:r>
          </a:p>
          <a:p>
            <a:pPr lvl="0"/>
            <a:r>
              <a:rPr lang="en-US"/>
              <a:t/>
            </a:r>
          </a:p>
          <a:p>
            <a:pPr lvl="0"/>
            <a:r>
              <a:rPr lang="en-US"/>
              <a:t>Money: Low-income jobs, etc</a:t>
            </a:r>
          </a:p>
          <a:p>
            <a:pPr lvl="0"/>
            <a:r>
              <a:rPr lang="en-US"/>
              <a:t/>
            </a:r>
          </a:p>
          <a:p>
            <a:pPr lvl="0"/>
            <a:r>
              <a:rPr lang="en-US"/>
              <a:t>Awareness: They still don’t know what is out there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support families directly by helping them navigate a variety of issues related to their child’s well-being when it comes to their education. Our priority when we support a new family is to listen to their concerns, identify areas that need to be addressed like possible educational evaluations, and then discuss goals for the family like a new school, or improvements to their current school situation, and more.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 In addition, in Arizona, low-income and ESL families are at a disadvantage. Schools will not diagnose dyslexia, so families who are able to afford the $2500 evaluation fees at a private neuropsychologist. It’s also difficult for families who are not used to navigating the system to know what their rights are and how to help their children. </a:t>
            </a:r>
          </a:p>
          <a:p>
            <a:pPr lvl="0"/>
            <a:r>
              <a:rPr lang="en-US"/>
              <a:t>b. Families are also not aware of the Arizona Empowerment Scholarship Account (ESA) program - which has operated in our state for 11 years, and allows families who have a struggling learner, or who are at a D or F rated school (along with other categories) to qualify to take their education dollars to a school that better meets their needs. The funds can also be used for tutoring, curriculum, and home education if a parent chooses. </a:t>
            </a:r>
          </a:p>
          <a:p>
            <a:pPr lvl="0"/>
            <a:r>
              <a:rPr lang="en-US"/>
              <a:t/>
            </a:r>
          </a:p>
          <a:p>
            <a:pPr lvl="0"/>
            <a:r>
              <a:rPr lang="en-US"/>
              <a:t>We know that 3rd grade reading is a strong predictor of high school graduation and college attendance. We also know that reading is foundational to learning all other subjects. In 2021 - only 35% of Arizona kids passed the English Language Arts section of the state assessment. (can we use the chart below designed ourself and source? - may not need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 Id="rId4" Target="../media/image13.png" Type="http://schemas.openxmlformats.org/officeDocument/2006/relationships/image"/><Relationship Id="rId5"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1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 Id="rId4"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6671512" cy="3752725"/>
          </a:xfrm>
        </p:grpSpPr>
        <p:sp>
          <p:nvSpPr>
            <p:cNvPr name="Freeform 3" id="3"/>
            <p:cNvSpPr/>
            <p:nvPr/>
          </p:nvSpPr>
          <p:spPr>
            <a:xfrm>
              <a:off x="0" y="0"/>
              <a:ext cx="6671512" cy="3752726"/>
            </a:xfrm>
            <a:custGeom>
              <a:avLst/>
              <a:gdLst/>
              <a:ahLst/>
              <a:cxnLst/>
              <a:rect r="r" b="b" t="t" l="l"/>
              <a:pathLst>
                <a:path h="3752726" w="6671512">
                  <a:moveTo>
                    <a:pt x="0" y="0"/>
                  </a:moveTo>
                  <a:lnTo>
                    <a:pt x="6671512" y="0"/>
                  </a:lnTo>
                  <a:lnTo>
                    <a:pt x="6671512" y="3752726"/>
                  </a:lnTo>
                  <a:lnTo>
                    <a:pt x="0" y="3752726"/>
                  </a:lnTo>
                  <a:close/>
                </a:path>
              </a:pathLst>
            </a:custGeom>
            <a:solidFill>
              <a:srgbClr val="FFF4FA"/>
            </a:solidFill>
          </p:spPr>
        </p:sp>
      </p:grpSp>
      <p:pic>
        <p:nvPicPr>
          <p:cNvPr name="Picture 4" id="4"/>
          <p:cNvPicPr>
            <a:picLocks noChangeAspect="true"/>
          </p:cNvPicPr>
          <p:nvPr/>
        </p:nvPicPr>
        <p:blipFill>
          <a:blip r:embed="rId2"/>
          <a:srcRect l="0" t="86" r="0" b="86"/>
          <a:stretch>
            <a:fillRect/>
          </a:stretch>
        </p:blipFill>
        <p:spPr>
          <a:xfrm flipH="false" flipV="false" rot="-2067211">
            <a:off x="15938940" y="168188"/>
            <a:ext cx="13018955" cy="6238249"/>
          </a:xfrm>
          <a:prstGeom prst="rect">
            <a:avLst/>
          </a:prstGeom>
        </p:spPr>
      </p:pic>
      <p:pic>
        <p:nvPicPr>
          <p:cNvPr name="Picture 5" id="5"/>
          <p:cNvPicPr>
            <a:picLocks noChangeAspect="true"/>
          </p:cNvPicPr>
          <p:nvPr/>
        </p:nvPicPr>
        <p:blipFill>
          <a:blip r:embed="rId2"/>
          <a:srcRect l="0" t="86" r="0" b="86"/>
          <a:stretch>
            <a:fillRect/>
          </a:stretch>
        </p:blipFill>
        <p:spPr>
          <a:xfrm flipH="false" flipV="false" rot="0">
            <a:off x="2150704" y="2496936"/>
            <a:ext cx="12361322" cy="5923133"/>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6505771" y="2496936"/>
            <a:ext cx="5276457" cy="5293129"/>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9186398" y="-1757198"/>
            <a:ext cx="13018955" cy="6238249"/>
          </a:xfrm>
          <a:prstGeom prst="rect">
            <a:avLst/>
          </a:prstGeom>
        </p:spPr>
      </p:pic>
      <p:pic>
        <p:nvPicPr>
          <p:cNvPr name="Picture 8" id="8"/>
          <p:cNvPicPr>
            <a:picLocks noChangeAspect="true"/>
          </p:cNvPicPr>
          <p:nvPr/>
        </p:nvPicPr>
        <p:blipFill>
          <a:blip r:embed="rId4"/>
          <a:srcRect l="2724" t="0" r="2724" b="0"/>
          <a:stretch>
            <a:fillRect/>
          </a:stretch>
        </p:blipFill>
        <p:spPr>
          <a:xfrm flipH="false" flipV="false" rot="10590294">
            <a:off x="2108233" y="9190296"/>
            <a:ext cx="13018955" cy="6597813"/>
          </a:xfrm>
          <a:prstGeom prst="rect">
            <a:avLst/>
          </a:prstGeom>
        </p:spPr>
      </p:pic>
      <p:grpSp>
        <p:nvGrpSpPr>
          <p:cNvPr name="Group 9" id="9"/>
          <p:cNvGrpSpPr/>
          <p:nvPr/>
        </p:nvGrpSpPr>
        <p:grpSpPr>
          <a:xfrm rot="0">
            <a:off x="1302905" y="7790064"/>
            <a:ext cx="15682190" cy="2118858"/>
            <a:chOff x="0" y="0"/>
            <a:chExt cx="20909587" cy="2825144"/>
          </a:xfrm>
        </p:grpSpPr>
        <p:sp>
          <p:nvSpPr>
            <p:cNvPr name="TextBox 10" id="10"/>
            <p:cNvSpPr txBox="true"/>
            <p:nvPr/>
          </p:nvSpPr>
          <p:spPr>
            <a:xfrm rot="0">
              <a:off x="0" y="-228600"/>
              <a:ext cx="20909587" cy="3053744"/>
            </a:xfrm>
            <a:prstGeom prst="rect">
              <a:avLst/>
            </a:prstGeom>
          </p:spPr>
          <p:txBody>
            <a:bodyPr anchor="t" rtlCol="false" tIns="0" lIns="0" bIns="0" rIns="0">
              <a:spAutoFit/>
            </a:bodyPr>
            <a:lstStyle/>
            <a:p>
              <a:pPr>
                <a:lnSpc>
                  <a:spcPts val="6607"/>
                </a:lnSpc>
              </a:pPr>
            </a:p>
            <a:p>
              <a:pPr algn="ctr">
                <a:lnSpc>
                  <a:spcPts val="5517"/>
                </a:lnSpc>
              </a:pPr>
              <a:r>
                <a:rPr lang="en-US" sz="3940">
                  <a:solidFill>
                    <a:srgbClr val="545454"/>
                  </a:solidFill>
                  <a:latin typeface="Trade Gothic"/>
                </a:rPr>
                <a:t> @loveyourschoolaz             @iheartmyschool           @loveyourschoolaz</a:t>
              </a:r>
            </a:p>
            <a:p>
              <a:pPr>
                <a:lnSpc>
                  <a:spcPts val="5517"/>
                </a:lnSpc>
              </a:pPr>
            </a:p>
          </p:txBody>
        </p:sp>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71754" y="833396"/>
              <a:ext cx="1124251" cy="1124251"/>
            </a:xfrm>
            <a:prstGeom prst="rect">
              <a:avLst/>
            </a:prstGeom>
          </p:spPr>
        </p:pic>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302762" y="888439"/>
              <a:ext cx="1069208" cy="1069208"/>
            </a:xfrm>
            <a:prstGeom prst="rect">
              <a:avLst/>
            </a:prstGeom>
          </p:spPr>
        </p:pic>
        <p:pic>
          <p:nvPicPr>
            <p:cNvPr name="Picture 13" id="13"/>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158744" y="778354"/>
              <a:ext cx="1179294" cy="1179294"/>
            </a:xfrm>
            <a:prstGeom prst="rect">
              <a:avLst/>
            </a:prstGeom>
          </p:spPr>
        </p:pic>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69736" y="8442073"/>
            <a:ext cx="1155117" cy="1158767"/>
          </a:xfrm>
          <a:prstGeom prst="rect">
            <a:avLst/>
          </a:prstGeom>
        </p:spPr>
      </p:pic>
      <p:pic>
        <p:nvPicPr>
          <p:cNvPr name="Picture 3" id="3"/>
          <p:cNvPicPr>
            <a:picLocks noChangeAspect="true"/>
          </p:cNvPicPr>
          <p:nvPr/>
        </p:nvPicPr>
        <p:blipFill>
          <a:blip r:embed="rId3"/>
          <a:srcRect l="0" t="5740" r="49999" b="5740"/>
          <a:stretch>
            <a:fillRect/>
          </a:stretch>
        </p:blipFill>
        <p:spPr>
          <a:xfrm flipH="false" flipV="false" rot="0">
            <a:off x="-3025296" y="-342900"/>
            <a:ext cx="9294022" cy="10972800"/>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7613029" y="0"/>
            <a:ext cx="6249410" cy="3569975"/>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361908" y="1294627"/>
            <a:ext cx="5509791" cy="5509791"/>
          </a:xfrm>
          <a:prstGeom prst="rect">
            <a:avLst/>
          </a:prstGeom>
        </p:spPr>
      </p:pic>
      <p:sp>
        <p:nvSpPr>
          <p:cNvPr name="TextBox 6" id="6"/>
          <p:cNvSpPr txBox="true"/>
          <p:nvPr/>
        </p:nvSpPr>
        <p:spPr>
          <a:xfrm rot="0">
            <a:off x="7613029" y="3465200"/>
            <a:ext cx="8357006" cy="4756775"/>
          </a:xfrm>
          <a:prstGeom prst="rect">
            <a:avLst/>
          </a:prstGeom>
        </p:spPr>
        <p:txBody>
          <a:bodyPr anchor="t" rtlCol="false" tIns="0" lIns="0" bIns="0" rIns="0">
            <a:spAutoFit/>
          </a:bodyPr>
          <a:lstStyle/>
          <a:p>
            <a:pPr>
              <a:lnSpc>
                <a:spcPts val="11879"/>
              </a:lnSpc>
            </a:pPr>
            <a:r>
              <a:rPr lang="en-US" sz="10799">
                <a:solidFill>
                  <a:srgbClr val="EC008C"/>
                </a:solidFill>
                <a:latin typeface="FrontageCondensed-Bold"/>
              </a:rPr>
              <a:t>JOIN US IN SERVING FAMILIES!  </a:t>
            </a:r>
          </a:p>
        </p:txBody>
      </p:sp>
      <p:sp>
        <p:nvSpPr>
          <p:cNvPr name="TextBox 7" id="7"/>
          <p:cNvSpPr txBox="true"/>
          <p:nvPr/>
        </p:nvSpPr>
        <p:spPr>
          <a:xfrm rot="0">
            <a:off x="884036" y="9103201"/>
            <a:ext cx="12420899" cy="795254"/>
          </a:xfrm>
          <a:prstGeom prst="rect">
            <a:avLst/>
          </a:prstGeom>
        </p:spPr>
        <p:txBody>
          <a:bodyPr anchor="t" rtlCol="false" tIns="0" lIns="0" bIns="0" rIns="0">
            <a:spAutoFit/>
          </a:bodyPr>
          <a:lstStyle/>
          <a:p>
            <a:pPr>
              <a:lnSpc>
                <a:spcPts val="5517"/>
              </a:lnSpc>
            </a:pPr>
            <a:r>
              <a:rPr lang="en-US" sz="3940">
                <a:solidFill>
                  <a:srgbClr val="545454"/>
                </a:solidFill>
                <a:latin typeface="Trade Gothic"/>
              </a:rPr>
              <a:t>www.loveyourschool.org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6671512" cy="3752725"/>
          </a:xfrm>
        </p:grpSpPr>
        <p:sp>
          <p:nvSpPr>
            <p:cNvPr name="Freeform 3" id="3"/>
            <p:cNvSpPr/>
            <p:nvPr/>
          </p:nvSpPr>
          <p:spPr>
            <a:xfrm>
              <a:off x="0" y="0"/>
              <a:ext cx="6671512" cy="3752726"/>
            </a:xfrm>
            <a:custGeom>
              <a:avLst/>
              <a:gdLst/>
              <a:ahLst/>
              <a:cxnLst/>
              <a:rect r="r" b="b" t="t" l="l"/>
              <a:pathLst>
                <a:path h="3752726" w="6671512">
                  <a:moveTo>
                    <a:pt x="0" y="0"/>
                  </a:moveTo>
                  <a:lnTo>
                    <a:pt x="6671512" y="0"/>
                  </a:lnTo>
                  <a:lnTo>
                    <a:pt x="6671512" y="3752726"/>
                  </a:lnTo>
                  <a:lnTo>
                    <a:pt x="0" y="3752726"/>
                  </a:lnTo>
                  <a:close/>
                </a:path>
              </a:pathLst>
            </a:custGeom>
            <a:solidFill>
              <a:srgbClr val="FFF4FA"/>
            </a:solidFill>
          </p:spPr>
        </p:sp>
      </p:grpSp>
      <p:pic>
        <p:nvPicPr>
          <p:cNvPr name="Picture 4" id="4"/>
          <p:cNvPicPr>
            <a:picLocks noChangeAspect="true"/>
          </p:cNvPicPr>
          <p:nvPr/>
        </p:nvPicPr>
        <p:blipFill>
          <a:blip r:embed="rId2"/>
          <a:srcRect l="0" t="86" r="0" b="86"/>
          <a:stretch>
            <a:fillRect/>
          </a:stretch>
        </p:blipFill>
        <p:spPr>
          <a:xfrm flipH="false" flipV="false" rot="-2067211">
            <a:off x="15938940" y="168188"/>
            <a:ext cx="13018955" cy="6238249"/>
          </a:xfrm>
          <a:prstGeom prst="rect">
            <a:avLst/>
          </a:prstGeom>
        </p:spPr>
      </p:pic>
      <p:pic>
        <p:nvPicPr>
          <p:cNvPr name="Picture 5" id="5"/>
          <p:cNvPicPr>
            <a:picLocks noChangeAspect="true"/>
          </p:cNvPicPr>
          <p:nvPr/>
        </p:nvPicPr>
        <p:blipFill>
          <a:blip r:embed="rId2"/>
          <a:srcRect l="0" t="86" r="0" b="86"/>
          <a:stretch>
            <a:fillRect/>
          </a:stretch>
        </p:blipFill>
        <p:spPr>
          <a:xfrm flipH="false" flipV="false" rot="0">
            <a:off x="2150704" y="2496936"/>
            <a:ext cx="12361322" cy="5923133"/>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6505771" y="2496936"/>
            <a:ext cx="5276457" cy="5293129"/>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9186398" y="-1757198"/>
            <a:ext cx="13018955" cy="6238249"/>
          </a:xfrm>
          <a:prstGeom prst="rect">
            <a:avLst/>
          </a:prstGeom>
        </p:spPr>
      </p:pic>
      <p:pic>
        <p:nvPicPr>
          <p:cNvPr name="Picture 8" id="8"/>
          <p:cNvPicPr>
            <a:picLocks noChangeAspect="true"/>
          </p:cNvPicPr>
          <p:nvPr/>
        </p:nvPicPr>
        <p:blipFill>
          <a:blip r:embed="rId4"/>
          <a:srcRect l="2724" t="0" r="2724" b="0"/>
          <a:stretch>
            <a:fillRect/>
          </a:stretch>
        </p:blipFill>
        <p:spPr>
          <a:xfrm flipH="false" flipV="false" rot="10590294">
            <a:off x="2108233" y="9190296"/>
            <a:ext cx="13018955" cy="6597813"/>
          </a:xfrm>
          <a:prstGeom prst="rect">
            <a:avLst/>
          </a:prstGeom>
        </p:spPr>
      </p:pic>
      <p:grpSp>
        <p:nvGrpSpPr>
          <p:cNvPr name="Group 9" id="9"/>
          <p:cNvGrpSpPr/>
          <p:nvPr/>
        </p:nvGrpSpPr>
        <p:grpSpPr>
          <a:xfrm rot="0">
            <a:off x="1302905" y="7790064"/>
            <a:ext cx="15682190" cy="2118858"/>
            <a:chOff x="0" y="0"/>
            <a:chExt cx="20909587" cy="2825144"/>
          </a:xfrm>
        </p:grpSpPr>
        <p:sp>
          <p:nvSpPr>
            <p:cNvPr name="TextBox 10" id="10"/>
            <p:cNvSpPr txBox="true"/>
            <p:nvPr/>
          </p:nvSpPr>
          <p:spPr>
            <a:xfrm rot="0">
              <a:off x="0" y="-228600"/>
              <a:ext cx="20909587" cy="3053744"/>
            </a:xfrm>
            <a:prstGeom prst="rect">
              <a:avLst/>
            </a:prstGeom>
          </p:spPr>
          <p:txBody>
            <a:bodyPr anchor="t" rtlCol="false" tIns="0" lIns="0" bIns="0" rIns="0">
              <a:spAutoFit/>
            </a:bodyPr>
            <a:lstStyle/>
            <a:p>
              <a:pPr>
                <a:lnSpc>
                  <a:spcPts val="6607"/>
                </a:lnSpc>
              </a:pPr>
            </a:p>
            <a:p>
              <a:pPr algn="ctr">
                <a:lnSpc>
                  <a:spcPts val="5517"/>
                </a:lnSpc>
              </a:pPr>
              <a:r>
                <a:rPr lang="en-US" sz="3940">
                  <a:solidFill>
                    <a:srgbClr val="545454"/>
                  </a:solidFill>
                  <a:latin typeface="Trade Gothic"/>
                </a:rPr>
                <a:t> @loveyourschoolaz             @iheartmyschool           @loveyourschoolaz</a:t>
              </a:r>
            </a:p>
            <a:p>
              <a:pPr>
                <a:lnSpc>
                  <a:spcPts val="5517"/>
                </a:lnSpc>
              </a:pPr>
            </a:p>
          </p:txBody>
        </p:sp>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71754" y="833396"/>
              <a:ext cx="1124251" cy="1124251"/>
            </a:xfrm>
            <a:prstGeom prst="rect">
              <a:avLst/>
            </a:prstGeom>
          </p:spPr>
        </p:pic>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302762" y="888439"/>
              <a:ext cx="1069208" cy="1069208"/>
            </a:xfrm>
            <a:prstGeom prst="rect">
              <a:avLst/>
            </a:prstGeom>
          </p:spPr>
        </p:pic>
        <p:pic>
          <p:nvPicPr>
            <p:cNvPr name="Picture 13" id="13"/>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158744" y="778354"/>
              <a:ext cx="1179294" cy="1179294"/>
            </a:xfrm>
            <a:prstGeom prst="rect">
              <a:avLst/>
            </a:prstGeom>
          </p:spPr>
        </p:pic>
      </p:grpSp>
      <p:sp>
        <p:nvSpPr>
          <p:cNvPr name="TextBox 14" id="14"/>
          <p:cNvSpPr txBox="true"/>
          <p:nvPr/>
        </p:nvSpPr>
        <p:spPr>
          <a:xfrm rot="0">
            <a:off x="6353923" y="233446"/>
            <a:ext cx="12420899" cy="795254"/>
          </a:xfrm>
          <a:prstGeom prst="rect">
            <a:avLst/>
          </a:prstGeom>
        </p:spPr>
        <p:txBody>
          <a:bodyPr anchor="t" rtlCol="false" tIns="0" lIns="0" bIns="0" rIns="0">
            <a:spAutoFit/>
          </a:bodyPr>
          <a:lstStyle/>
          <a:p>
            <a:pPr>
              <a:lnSpc>
                <a:spcPts val="5517"/>
              </a:lnSpc>
            </a:pPr>
            <a:r>
              <a:rPr lang="en-US" sz="3940">
                <a:solidFill>
                  <a:srgbClr val="545454"/>
                </a:solidFill>
                <a:latin typeface="Trade Gothic"/>
              </a:rPr>
              <a:t>www.loveyourschool.org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769736" y="8442073"/>
            <a:ext cx="1155117" cy="1158767"/>
          </a:xfrm>
          <a:prstGeom prst="rect">
            <a:avLst/>
          </a:prstGeom>
        </p:spPr>
      </p:pic>
      <p:pic>
        <p:nvPicPr>
          <p:cNvPr name="Picture 3" id="3"/>
          <p:cNvPicPr>
            <a:picLocks noChangeAspect="true"/>
          </p:cNvPicPr>
          <p:nvPr/>
        </p:nvPicPr>
        <p:blipFill>
          <a:blip r:embed="rId4"/>
          <a:srcRect l="0" t="5740" r="49999" b="5740"/>
          <a:stretch>
            <a:fillRect/>
          </a:stretch>
        </p:blipFill>
        <p:spPr>
          <a:xfrm flipH="false" flipV="false" rot="0">
            <a:off x="-3025296" y="-342900"/>
            <a:ext cx="9294022" cy="10972800"/>
          </a:xfrm>
          <a:prstGeom prst="rect">
            <a:avLst/>
          </a:prstGeom>
        </p:spPr>
      </p:pic>
      <p:sp>
        <p:nvSpPr>
          <p:cNvPr name="TextBox 4" id="4"/>
          <p:cNvSpPr txBox="true"/>
          <p:nvPr/>
        </p:nvSpPr>
        <p:spPr>
          <a:xfrm rot="0">
            <a:off x="884036" y="1721162"/>
            <a:ext cx="5384690" cy="3251825"/>
          </a:xfrm>
          <a:prstGeom prst="rect">
            <a:avLst/>
          </a:prstGeom>
        </p:spPr>
        <p:txBody>
          <a:bodyPr anchor="t" rtlCol="false" tIns="0" lIns="0" bIns="0" rIns="0">
            <a:spAutoFit/>
          </a:bodyPr>
          <a:lstStyle/>
          <a:p>
            <a:pPr>
              <a:lnSpc>
                <a:spcPts val="11879"/>
              </a:lnSpc>
            </a:pPr>
            <a:r>
              <a:rPr lang="en-US" sz="10799">
                <a:solidFill>
                  <a:srgbClr val="EC008C"/>
                </a:solidFill>
                <a:latin typeface="FrontageCondensed-Bold"/>
              </a:rPr>
              <a:t>WHO </a:t>
            </a:r>
          </a:p>
          <a:p>
            <a:pPr>
              <a:lnSpc>
                <a:spcPts val="11879"/>
              </a:lnSpc>
            </a:pPr>
            <a:r>
              <a:rPr lang="en-US" sz="10799">
                <a:solidFill>
                  <a:srgbClr val="EC008C"/>
                </a:solidFill>
                <a:latin typeface="FrontageCondensed-Bold"/>
              </a:rPr>
              <a:t>WE ARE</a:t>
            </a:r>
          </a:p>
        </p:txBody>
      </p:sp>
      <p:sp>
        <p:nvSpPr>
          <p:cNvPr name="TextBox 5" id="5"/>
          <p:cNvSpPr txBox="true"/>
          <p:nvPr/>
        </p:nvSpPr>
        <p:spPr>
          <a:xfrm rot="0">
            <a:off x="7305897" y="1597337"/>
            <a:ext cx="12420899" cy="2365909"/>
          </a:xfrm>
          <a:prstGeom prst="rect">
            <a:avLst/>
          </a:prstGeom>
        </p:spPr>
        <p:txBody>
          <a:bodyPr anchor="t" rtlCol="false" tIns="0" lIns="0" bIns="0" rIns="0">
            <a:spAutoFit/>
          </a:bodyPr>
          <a:lstStyle/>
          <a:p>
            <a:pPr>
              <a:lnSpc>
                <a:spcPts val="6606"/>
              </a:lnSpc>
            </a:pPr>
            <a:r>
              <a:rPr lang="en-US" sz="4719">
                <a:solidFill>
                  <a:srgbClr val="00AEEF"/>
                </a:solidFill>
                <a:latin typeface="Trade Gothic Bold"/>
              </a:rPr>
              <a:t>Our Vision: </a:t>
            </a:r>
          </a:p>
          <a:p>
            <a:pPr>
              <a:lnSpc>
                <a:spcPts val="5584"/>
              </a:lnSpc>
            </a:pPr>
            <a:r>
              <a:rPr lang="en-US" sz="3988">
                <a:solidFill>
                  <a:srgbClr val="545454"/>
                </a:solidFill>
                <a:latin typeface="Trade Gothic"/>
              </a:rPr>
              <a:t>Every family should be able to answer the question, </a:t>
            </a:r>
          </a:p>
          <a:p>
            <a:pPr>
              <a:lnSpc>
                <a:spcPts val="5584"/>
              </a:lnSpc>
            </a:pPr>
            <a:r>
              <a:rPr lang="en-US" sz="3988">
                <a:solidFill>
                  <a:srgbClr val="EC008C"/>
                </a:solidFill>
                <a:latin typeface="Trade Gothic"/>
              </a:rPr>
              <a:t>“Do You Love Your School?”</a:t>
            </a:r>
            <a:r>
              <a:rPr lang="en-US" sz="3988">
                <a:solidFill>
                  <a:srgbClr val="545454"/>
                </a:solidFill>
                <a:latin typeface="Trade Gothic"/>
              </a:rPr>
              <a:t> with a resounding, “YES!”</a:t>
            </a:r>
          </a:p>
        </p:txBody>
      </p:sp>
      <p:sp>
        <p:nvSpPr>
          <p:cNvPr name="TextBox 6" id="6"/>
          <p:cNvSpPr txBox="true"/>
          <p:nvPr/>
        </p:nvSpPr>
        <p:spPr>
          <a:xfrm rot="0">
            <a:off x="7305897" y="5793646"/>
            <a:ext cx="12420899" cy="2347458"/>
          </a:xfrm>
          <a:prstGeom prst="rect">
            <a:avLst/>
          </a:prstGeom>
        </p:spPr>
        <p:txBody>
          <a:bodyPr anchor="t" rtlCol="false" tIns="0" lIns="0" bIns="0" rIns="0">
            <a:spAutoFit/>
          </a:bodyPr>
          <a:lstStyle/>
          <a:p>
            <a:pPr>
              <a:lnSpc>
                <a:spcPts val="6607"/>
              </a:lnSpc>
            </a:pPr>
            <a:r>
              <a:rPr lang="en-US" sz="4719">
                <a:solidFill>
                  <a:srgbClr val="00AEEF"/>
                </a:solidFill>
                <a:latin typeface="Trade Gothic Bold"/>
              </a:rPr>
              <a:t>Our Work</a:t>
            </a:r>
          </a:p>
          <a:p>
            <a:pPr>
              <a:lnSpc>
                <a:spcPts val="5517"/>
              </a:lnSpc>
            </a:pPr>
            <a:r>
              <a:rPr lang="en-US" sz="3940">
                <a:solidFill>
                  <a:srgbClr val="545454"/>
                </a:solidFill>
                <a:latin typeface="FrontageCondensed-Bold"/>
              </a:rPr>
              <a:t>Our work deals with </a:t>
            </a:r>
            <a:r>
              <a:rPr lang="en-US" sz="3940">
                <a:solidFill>
                  <a:srgbClr val="EC008C"/>
                </a:solidFill>
                <a:latin typeface="FrontageCondensed-Bold"/>
              </a:rPr>
              <a:t>unique</a:t>
            </a:r>
            <a:r>
              <a:rPr lang="en-US" sz="3940">
                <a:solidFill>
                  <a:srgbClr val="545454"/>
                </a:solidFill>
                <a:latin typeface="FrontageCondensed-Bold"/>
              </a:rPr>
              <a:t> families, </a:t>
            </a:r>
            <a:r>
              <a:rPr lang="en-US" sz="3940">
                <a:solidFill>
                  <a:srgbClr val="EC008C"/>
                </a:solidFill>
                <a:latin typeface="FrontageCondensed-Bold"/>
              </a:rPr>
              <a:t>unique</a:t>
            </a:r>
            <a:r>
              <a:rPr lang="en-US" sz="3940">
                <a:solidFill>
                  <a:srgbClr val="545454"/>
                </a:solidFill>
                <a:latin typeface="FrontageCondensed-Bold"/>
              </a:rPr>
              <a:t> children, </a:t>
            </a:r>
          </a:p>
          <a:p>
            <a:pPr>
              <a:lnSpc>
                <a:spcPts val="5517"/>
              </a:lnSpc>
            </a:pPr>
            <a:r>
              <a:rPr lang="en-US" sz="3940">
                <a:solidFill>
                  <a:srgbClr val="545454"/>
                </a:solidFill>
                <a:latin typeface="FrontageCondensed-Bold"/>
              </a:rPr>
              <a:t>and </a:t>
            </a:r>
            <a:r>
              <a:rPr lang="en-US" sz="3940">
                <a:solidFill>
                  <a:srgbClr val="EC008C"/>
                </a:solidFill>
                <a:latin typeface="FrontageCondensed-Bold"/>
              </a:rPr>
              <a:t>unique</a:t>
            </a:r>
            <a:r>
              <a:rPr lang="en-US" sz="3940">
                <a:solidFill>
                  <a:srgbClr val="545454"/>
                </a:solidFill>
                <a:latin typeface="FrontageCondensed-Bold"/>
              </a:rPr>
              <a:t> situations.</a:t>
            </a:r>
          </a:p>
        </p:txBody>
      </p:sp>
      <p:sp>
        <p:nvSpPr>
          <p:cNvPr name="TextBox 7" id="7"/>
          <p:cNvSpPr txBox="true"/>
          <p:nvPr/>
        </p:nvSpPr>
        <p:spPr>
          <a:xfrm rot="0">
            <a:off x="884036" y="9103201"/>
            <a:ext cx="12420899" cy="795254"/>
          </a:xfrm>
          <a:prstGeom prst="rect">
            <a:avLst/>
          </a:prstGeom>
        </p:spPr>
        <p:txBody>
          <a:bodyPr anchor="t" rtlCol="false" tIns="0" lIns="0" bIns="0" rIns="0">
            <a:spAutoFit/>
          </a:bodyPr>
          <a:lstStyle/>
          <a:p>
            <a:pPr>
              <a:lnSpc>
                <a:spcPts val="5517"/>
              </a:lnSpc>
            </a:pPr>
            <a:r>
              <a:rPr lang="en-US" sz="3940">
                <a:solidFill>
                  <a:srgbClr val="545454"/>
                </a:solidFill>
                <a:latin typeface="Trade Gothic"/>
              </a:rPr>
              <a:t>www.loveyourschool.org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0" y="-8543973"/>
            <a:ext cx="18474738" cy="11084843"/>
          </a:xfrm>
          <a:prstGeom prst="rect">
            <a:avLst/>
          </a:prstGeom>
        </p:spPr>
      </p:pic>
      <p:sp>
        <p:nvSpPr>
          <p:cNvPr name="TextBox 3" id="3"/>
          <p:cNvSpPr txBox="true"/>
          <p:nvPr/>
        </p:nvSpPr>
        <p:spPr>
          <a:xfrm rot="0">
            <a:off x="1465006" y="885825"/>
            <a:ext cx="14929244" cy="1064246"/>
          </a:xfrm>
          <a:prstGeom prst="rect">
            <a:avLst/>
          </a:prstGeom>
        </p:spPr>
        <p:txBody>
          <a:bodyPr anchor="t" rtlCol="false" tIns="0" lIns="0" bIns="0" rIns="0">
            <a:spAutoFit/>
          </a:bodyPr>
          <a:lstStyle/>
          <a:p>
            <a:pPr algn="ctr">
              <a:lnSpc>
                <a:spcPts val="7203"/>
              </a:lnSpc>
            </a:pPr>
            <a:r>
              <a:rPr lang="en-US" sz="6548">
                <a:solidFill>
                  <a:srgbClr val="EC008C"/>
                </a:solidFill>
                <a:latin typeface="FrontageCondensed-Bold"/>
              </a:rPr>
              <a:t>OUR APPROACH TO A CHILD’S WELLBEING</a:t>
            </a:r>
          </a:p>
        </p:txBody>
      </p:sp>
      <p:sp>
        <p:nvSpPr>
          <p:cNvPr name="TextBox 4" id="4"/>
          <p:cNvSpPr txBox="true"/>
          <p:nvPr/>
        </p:nvSpPr>
        <p:spPr>
          <a:xfrm rot="0">
            <a:off x="1028700" y="2884795"/>
            <a:ext cx="15014039" cy="633095"/>
          </a:xfrm>
          <a:prstGeom prst="rect">
            <a:avLst/>
          </a:prstGeom>
        </p:spPr>
        <p:txBody>
          <a:bodyPr anchor="t" rtlCol="false" tIns="0" lIns="0" bIns="0" rIns="0">
            <a:spAutoFit/>
          </a:bodyPr>
          <a:lstStyle/>
          <a:p>
            <a:pPr>
              <a:lnSpc>
                <a:spcPts val="4480"/>
              </a:lnSpc>
              <a:spcBef>
                <a:spcPct val="0"/>
              </a:spcBef>
            </a:pPr>
            <a:r>
              <a:rPr lang="en-US" sz="3200">
                <a:solidFill>
                  <a:srgbClr val="EC008C"/>
                </a:solidFill>
                <a:latin typeface="Trade Gothic"/>
              </a:rPr>
              <a:t>Kids spend </a:t>
            </a:r>
            <a:r>
              <a:rPr lang="en-US" u="sng" sz="3200">
                <a:solidFill>
                  <a:srgbClr val="EC008C"/>
                </a:solidFill>
                <a:latin typeface="Trade Gothic"/>
              </a:rPr>
              <a:t>180</a:t>
            </a:r>
            <a:r>
              <a:rPr lang="en-US" sz="3200">
                <a:solidFill>
                  <a:srgbClr val="EC008C"/>
                </a:solidFill>
                <a:latin typeface="Trade Gothic"/>
              </a:rPr>
              <a:t> days a year in school for </a:t>
            </a:r>
            <a:r>
              <a:rPr lang="en-US" u="sng" sz="3200">
                <a:solidFill>
                  <a:srgbClr val="EC008C"/>
                </a:solidFill>
                <a:latin typeface="Trade Gothic"/>
              </a:rPr>
              <a:t>13</a:t>
            </a:r>
            <a:r>
              <a:rPr lang="en-US" sz="3200">
                <a:solidFill>
                  <a:srgbClr val="EC008C"/>
                </a:solidFill>
                <a:latin typeface="Trade Gothic"/>
              </a:rPr>
              <a:t> years. With a </a:t>
            </a:r>
            <a:r>
              <a:rPr lang="en-US" u="sng" sz="3200">
                <a:solidFill>
                  <a:srgbClr val="EC008C"/>
                </a:solidFill>
                <a:latin typeface="Trade Gothic"/>
              </a:rPr>
              <a:t>6.5</a:t>
            </a:r>
            <a:r>
              <a:rPr lang="en-US" sz="3200">
                <a:solidFill>
                  <a:srgbClr val="EC008C"/>
                </a:solidFill>
                <a:latin typeface="Trade Gothic"/>
              </a:rPr>
              <a:t> hour school day, that’s</a:t>
            </a:r>
          </a:p>
        </p:txBody>
      </p:sp>
      <p:sp>
        <p:nvSpPr>
          <p:cNvPr name="TextBox 5" id="5"/>
          <p:cNvSpPr txBox="true"/>
          <p:nvPr/>
        </p:nvSpPr>
        <p:spPr>
          <a:xfrm rot="0">
            <a:off x="5193536" y="4255134"/>
            <a:ext cx="7900928" cy="888366"/>
          </a:xfrm>
          <a:prstGeom prst="rect">
            <a:avLst/>
          </a:prstGeom>
        </p:spPr>
        <p:txBody>
          <a:bodyPr anchor="t" rtlCol="false" tIns="0" lIns="0" bIns="0" rIns="0">
            <a:spAutoFit/>
          </a:bodyPr>
          <a:lstStyle/>
          <a:p>
            <a:pPr algn="ctr">
              <a:lnSpc>
                <a:spcPts val="6159"/>
              </a:lnSpc>
              <a:spcBef>
                <a:spcPct val="0"/>
              </a:spcBef>
            </a:pPr>
            <a:r>
              <a:rPr lang="en-US" sz="4399">
                <a:solidFill>
                  <a:srgbClr val="EC008C"/>
                </a:solidFill>
                <a:latin typeface="Trade Gothic"/>
              </a:rPr>
              <a:t>PARENTS KNOW THEIR KIDS THE BEST! </a:t>
            </a:r>
          </a:p>
        </p:txBody>
      </p:sp>
      <p:sp>
        <p:nvSpPr>
          <p:cNvPr name="TextBox 6" id="6"/>
          <p:cNvSpPr txBox="true"/>
          <p:nvPr/>
        </p:nvSpPr>
        <p:spPr>
          <a:xfrm rot="0">
            <a:off x="1028700" y="5413958"/>
            <a:ext cx="7523651" cy="1195070"/>
          </a:xfrm>
          <a:prstGeom prst="rect">
            <a:avLst/>
          </a:prstGeom>
        </p:spPr>
        <p:txBody>
          <a:bodyPr anchor="t" rtlCol="false" tIns="0" lIns="0" bIns="0" rIns="0">
            <a:spAutoFit/>
          </a:bodyPr>
          <a:lstStyle/>
          <a:p>
            <a:pPr>
              <a:lnSpc>
                <a:spcPts val="4479"/>
              </a:lnSpc>
              <a:spcBef>
                <a:spcPct val="0"/>
              </a:spcBef>
            </a:pPr>
            <a:r>
              <a:rPr lang="en-US" sz="3199">
                <a:solidFill>
                  <a:srgbClr val="545454"/>
                </a:solidFill>
                <a:latin typeface="Trade Gothic"/>
              </a:rPr>
              <a:t>We believe parents themselves are the best judges of what their child needs!</a:t>
            </a:r>
          </a:p>
        </p:txBody>
      </p:sp>
      <p:sp>
        <p:nvSpPr>
          <p:cNvPr name="TextBox 7" id="7"/>
          <p:cNvSpPr txBox="true"/>
          <p:nvPr/>
        </p:nvSpPr>
        <p:spPr>
          <a:xfrm rot="0">
            <a:off x="9144000" y="5413958"/>
            <a:ext cx="7481253" cy="1757045"/>
          </a:xfrm>
          <a:prstGeom prst="rect">
            <a:avLst/>
          </a:prstGeom>
        </p:spPr>
        <p:txBody>
          <a:bodyPr anchor="t" rtlCol="false" tIns="0" lIns="0" bIns="0" rIns="0">
            <a:spAutoFit/>
          </a:bodyPr>
          <a:lstStyle/>
          <a:p>
            <a:pPr>
              <a:lnSpc>
                <a:spcPts val="4479"/>
              </a:lnSpc>
              <a:spcBef>
                <a:spcPct val="0"/>
              </a:spcBef>
            </a:pPr>
            <a:r>
              <a:rPr lang="en-US" sz="3199">
                <a:solidFill>
                  <a:srgbClr val="545454"/>
                </a:solidFill>
                <a:latin typeface="Trade Gothic"/>
              </a:rPr>
              <a:t>We love to work with families who know their child needs help, needs something different, or they're curious about other education options.</a:t>
            </a:r>
          </a:p>
        </p:txBody>
      </p:sp>
      <p:sp>
        <p:nvSpPr>
          <p:cNvPr name="TextBox 8" id="8"/>
          <p:cNvSpPr txBox="true"/>
          <p:nvPr/>
        </p:nvSpPr>
        <p:spPr>
          <a:xfrm rot="0">
            <a:off x="9237369" y="8037779"/>
            <a:ext cx="1489815" cy="888312"/>
          </a:xfrm>
          <a:prstGeom prst="rect">
            <a:avLst/>
          </a:prstGeom>
        </p:spPr>
        <p:txBody>
          <a:bodyPr anchor="t" rtlCol="false" tIns="0" lIns="0" bIns="0" rIns="0">
            <a:spAutoFit/>
          </a:bodyPr>
          <a:lstStyle/>
          <a:p>
            <a:pPr>
              <a:lnSpc>
                <a:spcPts val="6162"/>
              </a:lnSpc>
              <a:spcBef>
                <a:spcPct val="0"/>
              </a:spcBef>
            </a:pPr>
            <a:r>
              <a:rPr lang="en-US" sz="4402">
                <a:solidFill>
                  <a:srgbClr val="00AEEF"/>
                </a:solidFill>
                <a:latin typeface="Trade Gothic"/>
              </a:rPr>
              <a:t>TIME</a:t>
            </a:r>
          </a:p>
        </p:txBody>
      </p:sp>
      <p:sp>
        <p:nvSpPr>
          <p:cNvPr name="TextBox 9" id="9"/>
          <p:cNvSpPr txBox="true"/>
          <p:nvPr/>
        </p:nvSpPr>
        <p:spPr>
          <a:xfrm rot="0">
            <a:off x="13698775" y="2741602"/>
            <a:ext cx="4674950" cy="862330"/>
          </a:xfrm>
          <a:prstGeom prst="rect">
            <a:avLst/>
          </a:prstGeom>
        </p:spPr>
        <p:txBody>
          <a:bodyPr anchor="t" rtlCol="false" tIns="0" lIns="0" bIns="0" rIns="0">
            <a:spAutoFit/>
          </a:bodyPr>
          <a:lstStyle/>
          <a:p>
            <a:pPr>
              <a:lnSpc>
                <a:spcPts val="6019"/>
              </a:lnSpc>
              <a:spcBef>
                <a:spcPct val="0"/>
              </a:spcBef>
            </a:pPr>
            <a:r>
              <a:rPr lang="en-US" sz="4299">
                <a:solidFill>
                  <a:srgbClr val="00AEEF"/>
                </a:solidFill>
                <a:latin typeface="Trade Gothic"/>
              </a:rPr>
              <a:t>15,210 hours!</a:t>
            </a:r>
          </a:p>
        </p:txBody>
      </p:sp>
      <p:sp>
        <p:nvSpPr>
          <p:cNvPr name="TextBox 10" id="10"/>
          <p:cNvSpPr txBox="true"/>
          <p:nvPr/>
        </p:nvSpPr>
        <p:spPr>
          <a:xfrm rot="0">
            <a:off x="11306414" y="8037779"/>
            <a:ext cx="1578213" cy="888312"/>
          </a:xfrm>
          <a:prstGeom prst="rect">
            <a:avLst/>
          </a:prstGeom>
        </p:spPr>
        <p:txBody>
          <a:bodyPr anchor="t" rtlCol="false" tIns="0" lIns="0" bIns="0" rIns="0">
            <a:spAutoFit/>
          </a:bodyPr>
          <a:lstStyle/>
          <a:p>
            <a:pPr>
              <a:lnSpc>
                <a:spcPts val="6162"/>
              </a:lnSpc>
              <a:spcBef>
                <a:spcPct val="0"/>
              </a:spcBef>
            </a:pPr>
            <a:r>
              <a:rPr lang="en-US" sz="4402">
                <a:solidFill>
                  <a:srgbClr val="00AEEF"/>
                </a:solidFill>
                <a:latin typeface="Trade Gothic"/>
              </a:rPr>
              <a:t>MONEY</a:t>
            </a:r>
          </a:p>
        </p:txBody>
      </p:sp>
      <p:sp>
        <p:nvSpPr>
          <p:cNvPr name="TextBox 11" id="11"/>
          <p:cNvSpPr txBox="true"/>
          <p:nvPr/>
        </p:nvSpPr>
        <p:spPr>
          <a:xfrm rot="0">
            <a:off x="13761527" y="8037779"/>
            <a:ext cx="2632724" cy="888312"/>
          </a:xfrm>
          <a:prstGeom prst="rect">
            <a:avLst/>
          </a:prstGeom>
        </p:spPr>
        <p:txBody>
          <a:bodyPr anchor="t" rtlCol="false" tIns="0" lIns="0" bIns="0" rIns="0">
            <a:spAutoFit/>
          </a:bodyPr>
          <a:lstStyle/>
          <a:p>
            <a:pPr>
              <a:lnSpc>
                <a:spcPts val="6162"/>
              </a:lnSpc>
              <a:spcBef>
                <a:spcPct val="0"/>
              </a:spcBef>
            </a:pPr>
            <a:r>
              <a:rPr lang="en-US" sz="4402">
                <a:solidFill>
                  <a:srgbClr val="00AEEF"/>
                </a:solidFill>
                <a:latin typeface="Trade Gothic"/>
              </a:rPr>
              <a:t>AWARENESS</a:t>
            </a:r>
          </a:p>
        </p:txBody>
      </p:sp>
      <p:sp>
        <p:nvSpPr>
          <p:cNvPr name="TextBox 12" id="12"/>
          <p:cNvSpPr txBox="true"/>
          <p:nvPr/>
        </p:nvSpPr>
        <p:spPr>
          <a:xfrm rot="0">
            <a:off x="1028700" y="6690308"/>
            <a:ext cx="7481253" cy="1195070"/>
          </a:xfrm>
          <a:prstGeom prst="rect">
            <a:avLst/>
          </a:prstGeom>
        </p:spPr>
        <p:txBody>
          <a:bodyPr anchor="t" rtlCol="false" tIns="0" lIns="0" bIns="0" rIns="0">
            <a:spAutoFit/>
          </a:bodyPr>
          <a:lstStyle/>
          <a:p>
            <a:pPr>
              <a:lnSpc>
                <a:spcPts val="4479"/>
              </a:lnSpc>
              <a:spcBef>
                <a:spcPct val="0"/>
              </a:spcBef>
            </a:pPr>
            <a:r>
              <a:rPr lang="en-US" sz="3199">
                <a:solidFill>
                  <a:srgbClr val="545454"/>
                </a:solidFill>
                <a:latin typeface="Trade Gothic"/>
              </a:rPr>
              <a:t>One major hindrance to education is </a:t>
            </a:r>
            <a:r>
              <a:rPr lang="en-US" sz="3199">
                <a:solidFill>
                  <a:srgbClr val="EC008C"/>
                </a:solidFill>
                <a:latin typeface="Trade Gothic"/>
              </a:rPr>
              <a:t>Options</a:t>
            </a:r>
            <a:r>
              <a:rPr lang="en-US" sz="3199">
                <a:solidFill>
                  <a:srgbClr val="545454"/>
                </a:solidFill>
                <a:latin typeface="Trade Gothic"/>
              </a:rPr>
              <a:t> and </a:t>
            </a:r>
            <a:r>
              <a:rPr lang="en-US" sz="3199">
                <a:solidFill>
                  <a:srgbClr val="EC008C"/>
                </a:solidFill>
                <a:latin typeface="Trade Gothic"/>
              </a:rPr>
              <a:t> Complexity navigating systems.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02870"/>
            <a:ext cx="7278860" cy="10389870"/>
            <a:chOff x="0" y="0"/>
            <a:chExt cx="2655348" cy="3790253"/>
          </a:xfrm>
        </p:grpSpPr>
        <p:sp>
          <p:nvSpPr>
            <p:cNvPr name="Freeform 3" id="3"/>
            <p:cNvSpPr/>
            <p:nvPr/>
          </p:nvSpPr>
          <p:spPr>
            <a:xfrm>
              <a:off x="0" y="0"/>
              <a:ext cx="2655348" cy="3790253"/>
            </a:xfrm>
            <a:custGeom>
              <a:avLst/>
              <a:gdLst/>
              <a:ahLst/>
              <a:cxnLst/>
              <a:rect r="r" b="b" t="t" l="l"/>
              <a:pathLst>
                <a:path h="3790253" w="2655348">
                  <a:moveTo>
                    <a:pt x="0" y="0"/>
                  </a:moveTo>
                  <a:lnTo>
                    <a:pt x="2655348" y="0"/>
                  </a:lnTo>
                  <a:lnTo>
                    <a:pt x="2655348" y="3790253"/>
                  </a:lnTo>
                  <a:lnTo>
                    <a:pt x="0" y="3790253"/>
                  </a:lnTo>
                  <a:close/>
                </a:path>
              </a:pathLst>
            </a:custGeom>
            <a:solidFill>
              <a:srgbClr val="00AEEF"/>
            </a:solidFill>
          </p:spPr>
        </p:sp>
      </p:grpSp>
      <p:sp>
        <p:nvSpPr>
          <p:cNvPr name="TextBox 4" id="4"/>
          <p:cNvSpPr txBox="true"/>
          <p:nvPr/>
        </p:nvSpPr>
        <p:spPr>
          <a:xfrm rot="0">
            <a:off x="1028700" y="962025"/>
            <a:ext cx="5120868" cy="2893046"/>
          </a:xfrm>
          <a:prstGeom prst="rect">
            <a:avLst/>
          </a:prstGeom>
        </p:spPr>
        <p:txBody>
          <a:bodyPr anchor="t" rtlCol="false" tIns="0" lIns="0" bIns="0" rIns="0">
            <a:spAutoFit/>
          </a:bodyPr>
          <a:lstStyle/>
          <a:p>
            <a:pPr>
              <a:lnSpc>
                <a:spcPts val="7203"/>
              </a:lnSpc>
            </a:pPr>
            <a:r>
              <a:rPr lang="en-US" sz="6548">
                <a:solidFill>
                  <a:srgbClr val="FFF4FA"/>
                </a:solidFill>
                <a:latin typeface="FrontageCondensed-Bold"/>
              </a:rPr>
              <a:t>SPECIAL EDUCATION &amp; EVALUATIONS</a:t>
            </a:r>
          </a:p>
        </p:txBody>
      </p:sp>
      <p:sp>
        <p:nvSpPr>
          <p:cNvPr name="TextBox 5" id="5"/>
          <p:cNvSpPr txBox="true"/>
          <p:nvPr/>
        </p:nvSpPr>
        <p:spPr>
          <a:xfrm rot="0">
            <a:off x="8699545" y="1037607"/>
            <a:ext cx="8115300" cy="8532496"/>
          </a:xfrm>
          <a:prstGeom prst="rect">
            <a:avLst/>
          </a:prstGeom>
        </p:spPr>
        <p:txBody>
          <a:bodyPr anchor="t" rtlCol="false" tIns="0" lIns="0" bIns="0" rIns="0">
            <a:spAutoFit/>
          </a:bodyPr>
          <a:lstStyle/>
          <a:p>
            <a:pPr>
              <a:lnSpc>
                <a:spcPts val="4199"/>
              </a:lnSpc>
            </a:pPr>
            <a:r>
              <a:rPr lang="en-US" sz="2999">
                <a:solidFill>
                  <a:srgbClr val="545454"/>
                </a:solidFill>
                <a:latin typeface="Trade Gothic"/>
              </a:rPr>
              <a:t>Data indicates that around 14% of children ages 3 - 21 </a:t>
            </a:r>
            <a:r>
              <a:rPr lang="en-US" sz="2999">
                <a:solidFill>
                  <a:srgbClr val="EC008C"/>
                </a:solidFill>
                <a:latin typeface="Trade Gothic"/>
              </a:rPr>
              <a:t>have a learning disability</a:t>
            </a:r>
            <a:r>
              <a:rPr lang="en-US" sz="2999">
                <a:solidFill>
                  <a:srgbClr val="545454"/>
                </a:solidFill>
                <a:latin typeface="Trade Gothic"/>
              </a:rPr>
              <a:t>. In Arizona, that would be around 154,000 of our public school children.</a:t>
            </a:r>
            <a:r>
              <a:rPr lang="en-US" sz="2999">
                <a:solidFill>
                  <a:srgbClr val="545454"/>
                </a:solidFill>
                <a:latin typeface="Trade Gothic"/>
              </a:rPr>
              <a:t> </a:t>
            </a:r>
          </a:p>
          <a:p>
            <a:pPr>
              <a:lnSpc>
                <a:spcPts val="4199"/>
              </a:lnSpc>
            </a:pPr>
            <a:r>
              <a:rPr lang="en-US" sz="2999">
                <a:solidFill>
                  <a:srgbClr val="545454"/>
                </a:solidFill>
                <a:latin typeface="Trade Gothic"/>
              </a:rPr>
              <a:t> </a:t>
            </a:r>
          </a:p>
          <a:p>
            <a:pPr>
              <a:lnSpc>
                <a:spcPts val="4199"/>
              </a:lnSpc>
            </a:pPr>
            <a:r>
              <a:rPr lang="en-US" sz="2999">
                <a:solidFill>
                  <a:srgbClr val="545454"/>
                </a:solidFill>
                <a:latin typeface="Trade Gothic"/>
              </a:rPr>
              <a:t>Of those 154,000 children (and growing), many come from families who </a:t>
            </a:r>
            <a:r>
              <a:rPr lang="en-US" sz="2999">
                <a:solidFill>
                  <a:srgbClr val="EC008C"/>
                </a:solidFill>
                <a:latin typeface="Trade Gothic"/>
              </a:rPr>
              <a:t>may not be aware that their child might have a learning disability, like dyslexia, or qualify for a service plan in school.</a:t>
            </a:r>
          </a:p>
          <a:p>
            <a:pPr>
              <a:lnSpc>
                <a:spcPts val="4199"/>
              </a:lnSpc>
            </a:pPr>
            <a:r>
              <a:rPr lang="en-US" sz="2999">
                <a:solidFill>
                  <a:srgbClr val="545454"/>
                </a:solidFill>
                <a:latin typeface="Trade Gothic"/>
              </a:rPr>
              <a:t> </a:t>
            </a:r>
          </a:p>
          <a:p>
            <a:pPr>
              <a:lnSpc>
                <a:spcPts val="5039"/>
              </a:lnSpc>
            </a:pPr>
            <a:r>
              <a:rPr lang="en-US" sz="3599">
                <a:solidFill>
                  <a:srgbClr val="545454"/>
                </a:solidFill>
                <a:latin typeface="Trade Gothic"/>
              </a:rPr>
              <a:t>Unfortunately, with this unawareness, the social, psychological, and emotional impact on a child who is struggling in school – </a:t>
            </a:r>
            <a:r>
              <a:rPr lang="en-US" sz="3599">
                <a:solidFill>
                  <a:srgbClr val="EC008C"/>
                </a:solidFill>
                <a:latin typeface="Trade Gothic"/>
              </a:rPr>
              <a:t>with no clear route to a solution</a:t>
            </a:r>
            <a:r>
              <a:rPr lang="en-US" sz="3599">
                <a:solidFill>
                  <a:srgbClr val="545454"/>
                </a:solidFill>
                <a:latin typeface="Trade Gothic"/>
              </a:rPr>
              <a:t> - can grow deep and wide very fast.</a:t>
            </a:r>
          </a:p>
          <a:p>
            <a:pPr>
              <a:lnSpc>
                <a:spcPts val="4199"/>
              </a:lnSpc>
            </a:pPr>
          </a:p>
          <a:p>
            <a:pPr>
              <a:lnSpc>
                <a:spcPts val="5459"/>
              </a:lnSpc>
              <a:spcBef>
                <a:spcPct val="0"/>
              </a:spcBef>
            </a:pPr>
          </a:p>
        </p:txBody>
      </p:sp>
      <p:grpSp>
        <p:nvGrpSpPr>
          <p:cNvPr name="Group 6" id="6"/>
          <p:cNvGrpSpPr/>
          <p:nvPr/>
        </p:nvGrpSpPr>
        <p:grpSpPr>
          <a:xfrm rot="0">
            <a:off x="0" y="4621875"/>
            <a:ext cx="5927934" cy="1334756"/>
            <a:chOff x="0" y="0"/>
            <a:chExt cx="2162526" cy="486923"/>
          </a:xfrm>
        </p:grpSpPr>
        <p:sp>
          <p:nvSpPr>
            <p:cNvPr name="Freeform 7" id="7"/>
            <p:cNvSpPr/>
            <p:nvPr/>
          </p:nvSpPr>
          <p:spPr>
            <a:xfrm>
              <a:off x="0" y="0"/>
              <a:ext cx="2162526" cy="486923"/>
            </a:xfrm>
            <a:custGeom>
              <a:avLst/>
              <a:gdLst/>
              <a:ahLst/>
              <a:cxnLst/>
              <a:rect r="r" b="b" t="t" l="l"/>
              <a:pathLst>
                <a:path h="486923" w="2162526">
                  <a:moveTo>
                    <a:pt x="0" y="0"/>
                  </a:moveTo>
                  <a:lnTo>
                    <a:pt x="2162526" y="0"/>
                  </a:lnTo>
                  <a:lnTo>
                    <a:pt x="2162526" y="486923"/>
                  </a:lnTo>
                  <a:lnTo>
                    <a:pt x="0" y="486923"/>
                  </a:lnTo>
                  <a:close/>
                </a:path>
              </a:pathLst>
            </a:custGeom>
            <a:solidFill>
              <a:srgbClr val="FFF4FA"/>
            </a:solidFill>
          </p:spPr>
        </p:sp>
      </p:grpSp>
      <p:sp>
        <p:nvSpPr>
          <p:cNvPr name="TextBox 8" id="8"/>
          <p:cNvSpPr txBox="true"/>
          <p:nvPr/>
        </p:nvSpPr>
        <p:spPr>
          <a:xfrm rot="0">
            <a:off x="1028700" y="4498050"/>
            <a:ext cx="5779557" cy="1573511"/>
          </a:xfrm>
          <a:prstGeom prst="rect">
            <a:avLst/>
          </a:prstGeom>
        </p:spPr>
        <p:txBody>
          <a:bodyPr anchor="t" rtlCol="false" tIns="0" lIns="0" bIns="0" rIns="0">
            <a:spAutoFit/>
          </a:bodyPr>
          <a:lstStyle/>
          <a:p>
            <a:pPr>
              <a:lnSpc>
                <a:spcPts val="10063"/>
              </a:lnSpc>
            </a:pPr>
            <a:r>
              <a:rPr lang="en-US" sz="9148">
                <a:solidFill>
                  <a:srgbClr val="00AEEF"/>
                </a:solidFill>
                <a:latin typeface="Trade Gothic"/>
              </a:rPr>
              <a:t>EVALS</a:t>
            </a:r>
          </a:p>
        </p:txBody>
      </p:sp>
      <p:sp>
        <p:nvSpPr>
          <p:cNvPr name="TextBox 9" id="9"/>
          <p:cNvSpPr txBox="true"/>
          <p:nvPr/>
        </p:nvSpPr>
        <p:spPr>
          <a:xfrm rot="0">
            <a:off x="1028700" y="6466993"/>
            <a:ext cx="5225634" cy="205295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Trade Gothic"/>
              </a:rPr>
              <a:t>The families we serve are often ignored or marginalized when they ask for support, request evaluations, or are curious about their education options.  </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02870"/>
            <a:ext cx="7278860" cy="10389870"/>
            <a:chOff x="0" y="0"/>
            <a:chExt cx="2655348" cy="3790253"/>
          </a:xfrm>
        </p:grpSpPr>
        <p:sp>
          <p:nvSpPr>
            <p:cNvPr name="Freeform 3" id="3"/>
            <p:cNvSpPr/>
            <p:nvPr/>
          </p:nvSpPr>
          <p:spPr>
            <a:xfrm>
              <a:off x="0" y="0"/>
              <a:ext cx="2655348" cy="3790253"/>
            </a:xfrm>
            <a:custGeom>
              <a:avLst/>
              <a:gdLst/>
              <a:ahLst/>
              <a:cxnLst/>
              <a:rect r="r" b="b" t="t" l="l"/>
              <a:pathLst>
                <a:path h="3790253" w="2655348">
                  <a:moveTo>
                    <a:pt x="0" y="0"/>
                  </a:moveTo>
                  <a:lnTo>
                    <a:pt x="2655348" y="0"/>
                  </a:lnTo>
                  <a:lnTo>
                    <a:pt x="2655348" y="3790253"/>
                  </a:lnTo>
                  <a:lnTo>
                    <a:pt x="0" y="3790253"/>
                  </a:lnTo>
                  <a:close/>
                </a:path>
              </a:pathLst>
            </a:custGeom>
            <a:solidFill>
              <a:srgbClr val="EC008C"/>
            </a:solidFill>
          </p:spPr>
        </p:sp>
      </p:grpSp>
      <p:grpSp>
        <p:nvGrpSpPr>
          <p:cNvPr name="Group 4" id="4"/>
          <p:cNvGrpSpPr/>
          <p:nvPr/>
        </p:nvGrpSpPr>
        <p:grpSpPr>
          <a:xfrm rot="0">
            <a:off x="0" y="4621875"/>
            <a:ext cx="5563670" cy="1334756"/>
            <a:chOff x="0" y="0"/>
            <a:chExt cx="2029642" cy="486923"/>
          </a:xfrm>
        </p:grpSpPr>
        <p:sp>
          <p:nvSpPr>
            <p:cNvPr name="Freeform 5" id="5"/>
            <p:cNvSpPr/>
            <p:nvPr/>
          </p:nvSpPr>
          <p:spPr>
            <a:xfrm>
              <a:off x="0" y="0"/>
              <a:ext cx="2029642" cy="486923"/>
            </a:xfrm>
            <a:custGeom>
              <a:avLst/>
              <a:gdLst/>
              <a:ahLst/>
              <a:cxnLst/>
              <a:rect r="r" b="b" t="t" l="l"/>
              <a:pathLst>
                <a:path h="486923" w="2029642">
                  <a:moveTo>
                    <a:pt x="0" y="0"/>
                  </a:moveTo>
                  <a:lnTo>
                    <a:pt x="2029642" y="0"/>
                  </a:lnTo>
                  <a:lnTo>
                    <a:pt x="2029642" y="486923"/>
                  </a:lnTo>
                  <a:lnTo>
                    <a:pt x="0" y="486923"/>
                  </a:lnTo>
                  <a:close/>
                </a:path>
              </a:pathLst>
            </a:custGeom>
            <a:solidFill>
              <a:srgbClr val="FFF4FA"/>
            </a:solidFill>
          </p:spPr>
        </p:sp>
      </p:grpSp>
      <p:sp>
        <p:nvSpPr>
          <p:cNvPr name="TextBox 6" id="6"/>
          <p:cNvSpPr txBox="true"/>
          <p:nvPr/>
        </p:nvSpPr>
        <p:spPr>
          <a:xfrm rot="0">
            <a:off x="1028700" y="6466993"/>
            <a:ext cx="5225634" cy="205295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Trade Gothic"/>
              </a:rPr>
              <a:t>Every family has access to evaluations through the public school district. It's the law!  Homeschoolers and private school kids - this is for you, too!</a:t>
            </a:r>
          </a:p>
        </p:txBody>
      </p:sp>
      <p:sp>
        <p:nvSpPr>
          <p:cNvPr name="TextBox 7" id="7"/>
          <p:cNvSpPr txBox="true"/>
          <p:nvPr/>
        </p:nvSpPr>
        <p:spPr>
          <a:xfrm rot="0">
            <a:off x="1028700" y="971550"/>
            <a:ext cx="5048784" cy="3330562"/>
          </a:xfrm>
          <a:prstGeom prst="rect">
            <a:avLst/>
          </a:prstGeom>
        </p:spPr>
        <p:txBody>
          <a:bodyPr anchor="t" rtlCol="false" tIns="0" lIns="0" bIns="0" rIns="0">
            <a:spAutoFit/>
          </a:bodyPr>
          <a:lstStyle/>
          <a:p>
            <a:pPr>
              <a:lnSpc>
                <a:spcPts val="6323"/>
              </a:lnSpc>
            </a:pPr>
            <a:r>
              <a:rPr lang="en-US" sz="5748">
                <a:solidFill>
                  <a:srgbClr val="FFF4FA"/>
                </a:solidFill>
                <a:latin typeface="FrontageCondensed-Bold"/>
              </a:rPr>
              <a:t>MY CHILD IS STRUGGLING. WHAT ARE MY OPTIONS?</a:t>
            </a:r>
          </a:p>
        </p:txBody>
      </p:sp>
      <p:sp>
        <p:nvSpPr>
          <p:cNvPr name="TextBox 8" id="8"/>
          <p:cNvSpPr txBox="true"/>
          <p:nvPr/>
        </p:nvSpPr>
        <p:spPr>
          <a:xfrm rot="0">
            <a:off x="1028700" y="4498050"/>
            <a:ext cx="5779557" cy="1573511"/>
          </a:xfrm>
          <a:prstGeom prst="rect">
            <a:avLst/>
          </a:prstGeom>
        </p:spPr>
        <p:txBody>
          <a:bodyPr anchor="t" rtlCol="false" tIns="0" lIns="0" bIns="0" rIns="0">
            <a:spAutoFit/>
          </a:bodyPr>
          <a:lstStyle/>
          <a:p>
            <a:pPr>
              <a:lnSpc>
                <a:spcPts val="10063"/>
              </a:lnSpc>
            </a:pPr>
            <a:r>
              <a:rPr lang="en-US" sz="9148">
                <a:solidFill>
                  <a:srgbClr val="EC008C"/>
                </a:solidFill>
                <a:latin typeface="Trade Gothic"/>
              </a:rPr>
              <a:t>EVALS</a:t>
            </a:r>
          </a:p>
        </p:txBody>
      </p:sp>
      <p:sp>
        <p:nvSpPr>
          <p:cNvPr name="TextBox 9" id="9"/>
          <p:cNvSpPr txBox="true"/>
          <p:nvPr/>
        </p:nvSpPr>
        <p:spPr>
          <a:xfrm rot="0">
            <a:off x="8833143" y="560972"/>
            <a:ext cx="8115300" cy="9966325"/>
          </a:xfrm>
          <a:prstGeom prst="rect">
            <a:avLst/>
          </a:prstGeom>
        </p:spPr>
        <p:txBody>
          <a:bodyPr anchor="t" rtlCol="false" tIns="0" lIns="0" bIns="0" rIns="0">
            <a:spAutoFit/>
          </a:bodyPr>
          <a:lstStyle/>
          <a:p>
            <a:pPr>
              <a:lnSpc>
                <a:spcPts val="5599"/>
              </a:lnSpc>
            </a:pPr>
            <a:r>
              <a:rPr lang="en-US" sz="3999">
                <a:solidFill>
                  <a:srgbClr val="545454"/>
                </a:solidFill>
                <a:latin typeface="Trade Gothic"/>
              </a:rPr>
              <a:t>If your child is struggling - you need to request an evaluation. </a:t>
            </a:r>
          </a:p>
          <a:p>
            <a:pPr>
              <a:lnSpc>
                <a:spcPts val="5599"/>
              </a:lnSpc>
            </a:pPr>
          </a:p>
          <a:p>
            <a:pPr>
              <a:lnSpc>
                <a:spcPts val="5599"/>
              </a:lnSpc>
            </a:pPr>
            <a:r>
              <a:rPr lang="en-US" sz="3999">
                <a:solidFill>
                  <a:srgbClr val="545454"/>
                </a:solidFill>
                <a:latin typeface="Trade Gothic"/>
              </a:rPr>
              <a:t>Don't settle for just a conversation. If interventions are happening, then a plan needs to be in place. </a:t>
            </a:r>
          </a:p>
          <a:p>
            <a:pPr>
              <a:lnSpc>
                <a:spcPts val="5599"/>
              </a:lnSpc>
            </a:pPr>
            <a:r>
              <a:rPr lang="en-US" sz="3999">
                <a:solidFill>
                  <a:srgbClr val="545454"/>
                </a:solidFill>
                <a:latin typeface="Arimo"/>
              </a:rPr>
              <a:t> </a:t>
            </a:r>
          </a:p>
          <a:p>
            <a:pPr>
              <a:lnSpc>
                <a:spcPts val="5599"/>
              </a:lnSpc>
            </a:pPr>
            <a:r>
              <a:rPr lang="en-US" sz="3999">
                <a:solidFill>
                  <a:srgbClr val="545454"/>
                </a:solidFill>
                <a:latin typeface="Trade Gothic"/>
              </a:rPr>
              <a:t>The school has 15 school days to schedule a RED (review of existing data) meeting to discuss your request to evaluate.  </a:t>
            </a:r>
          </a:p>
          <a:p>
            <a:pPr>
              <a:lnSpc>
                <a:spcPts val="5599"/>
              </a:lnSpc>
            </a:pPr>
            <a:r>
              <a:rPr lang="en-US" sz="3999">
                <a:solidFill>
                  <a:srgbClr val="545454"/>
                </a:solidFill>
                <a:latin typeface="Arimo"/>
              </a:rPr>
              <a:t> </a:t>
            </a:r>
          </a:p>
          <a:p>
            <a:pPr>
              <a:lnSpc>
                <a:spcPts val="5599"/>
              </a:lnSpc>
            </a:pPr>
            <a:r>
              <a:rPr lang="en-US" sz="3999">
                <a:solidFill>
                  <a:srgbClr val="545454"/>
                </a:solidFill>
                <a:latin typeface="Trade Gothic"/>
              </a:rPr>
              <a:t>In that meeting - they decide with you whether to move forward to a MET / Eval.</a:t>
            </a:r>
          </a:p>
          <a:p>
            <a:pPr>
              <a:lnSpc>
                <a:spcPts val="559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02870"/>
            <a:ext cx="7278860" cy="10389870"/>
            <a:chOff x="0" y="0"/>
            <a:chExt cx="2655348" cy="3790253"/>
          </a:xfrm>
        </p:grpSpPr>
        <p:sp>
          <p:nvSpPr>
            <p:cNvPr name="Freeform 3" id="3"/>
            <p:cNvSpPr/>
            <p:nvPr/>
          </p:nvSpPr>
          <p:spPr>
            <a:xfrm>
              <a:off x="0" y="0"/>
              <a:ext cx="2655348" cy="3790253"/>
            </a:xfrm>
            <a:custGeom>
              <a:avLst/>
              <a:gdLst/>
              <a:ahLst/>
              <a:cxnLst/>
              <a:rect r="r" b="b" t="t" l="l"/>
              <a:pathLst>
                <a:path h="3790253" w="2655348">
                  <a:moveTo>
                    <a:pt x="0" y="0"/>
                  </a:moveTo>
                  <a:lnTo>
                    <a:pt x="2655348" y="0"/>
                  </a:lnTo>
                  <a:lnTo>
                    <a:pt x="2655348" y="3790253"/>
                  </a:lnTo>
                  <a:lnTo>
                    <a:pt x="0" y="3790253"/>
                  </a:lnTo>
                  <a:close/>
                </a:path>
              </a:pathLst>
            </a:custGeom>
            <a:solidFill>
              <a:srgbClr val="EC008C"/>
            </a:solidFill>
          </p:spPr>
        </p:sp>
      </p:grpSp>
      <p:grpSp>
        <p:nvGrpSpPr>
          <p:cNvPr name="Group 4" id="4"/>
          <p:cNvGrpSpPr/>
          <p:nvPr/>
        </p:nvGrpSpPr>
        <p:grpSpPr>
          <a:xfrm rot="0">
            <a:off x="0" y="4621875"/>
            <a:ext cx="5563670" cy="1334756"/>
            <a:chOff x="0" y="0"/>
            <a:chExt cx="2029642" cy="486923"/>
          </a:xfrm>
        </p:grpSpPr>
        <p:sp>
          <p:nvSpPr>
            <p:cNvPr name="Freeform 5" id="5"/>
            <p:cNvSpPr/>
            <p:nvPr/>
          </p:nvSpPr>
          <p:spPr>
            <a:xfrm>
              <a:off x="0" y="0"/>
              <a:ext cx="2029642" cy="486923"/>
            </a:xfrm>
            <a:custGeom>
              <a:avLst/>
              <a:gdLst/>
              <a:ahLst/>
              <a:cxnLst/>
              <a:rect r="r" b="b" t="t" l="l"/>
              <a:pathLst>
                <a:path h="486923" w="2029642">
                  <a:moveTo>
                    <a:pt x="0" y="0"/>
                  </a:moveTo>
                  <a:lnTo>
                    <a:pt x="2029642" y="0"/>
                  </a:lnTo>
                  <a:lnTo>
                    <a:pt x="2029642" y="486923"/>
                  </a:lnTo>
                  <a:lnTo>
                    <a:pt x="0" y="486923"/>
                  </a:lnTo>
                  <a:close/>
                </a:path>
              </a:pathLst>
            </a:custGeom>
            <a:solidFill>
              <a:srgbClr val="FFF4FA"/>
            </a:solidFill>
          </p:spPr>
        </p:sp>
      </p:grpSp>
      <p:sp>
        <p:nvSpPr>
          <p:cNvPr name="TextBox 6" id="6"/>
          <p:cNvSpPr txBox="true"/>
          <p:nvPr/>
        </p:nvSpPr>
        <p:spPr>
          <a:xfrm rot="0">
            <a:off x="1028700" y="6466993"/>
            <a:ext cx="5225634" cy="304355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Trade Gothic"/>
              </a:rPr>
              <a:t>verbal conversations can not be proven. You should always communicate in writing with the school during this process. You should always record all zoom and in person meetings. It's okay to do this!  </a:t>
            </a:r>
          </a:p>
        </p:txBody>
      </p:sp>
      <p:sp>
        <p:nvSpPr>
          <p:cNvPr name="TextBox 7" id="7"/>
          <p:cNvSpPr txBox="true"/>
          <p:nvPr/>
        </p:nvSpPr>
        <p:spPr>
          <a:xfrm rot="0">
            <a:off x="1028700" y="971550"/>
            <a:ext cx="5048784" cy="2530462"/>
          </a:xfrm>
          <a:prstGeom prst="rect">
            <a:avLst/>
          </a:prstGeom>
        </p:spPr>
        <p:txBody>
          <a:bodyPr anchor="t" rtlCol="false" tIns="0" lIns="0" bIns="0" rIns="0">
            <a:spAutoFit/>
          </a:bodyPr>
          <a:lstStyle/>
          <a:p>
            <a:pPr>
              <a:lnSpc>
                <a:spcPts val="6323"/>
              </a:lnSpc>
            </a:pPr>
            <a:r>
              <a:rPr lang="en-US" sz="5748">
                <a:solidFill>
                  <a:srgbClr val="FFF4FA"/>
                </a:solidFill>
                <a:latin typeface="FrontageCondensed-Bold"/>
              </a:rPr>
              <a:t>EVALUATION STEPS CONTINUED</a:t>
            </a:r>
          </a:p>
        </p:txBody>
      </p:sp>
      <p:sp>
        <p:nvSpPr>
          <p:cNvPr name="TextBox 8" id="8"/>
          <p:cNvSpPr txBox="true"/>
          <p:nvPr/>
        </p:nvSpPr>
        <p:spPr>
          <a:xfrm rot="0">
            <a:off x="1028700" y="4498050"/>
            <a:ext cx="5779557" cy="1573511"/>
          </a:xfrm>
          <a:prstGeom prst="rect">
            <a:avLst/>
          </a:prstGeom>
        </p:spPr>
        <p:txBody>
          <a:bodyPr anchor="t" rtlCol="false" tIns="0" lIns="0" bIns="0" rIns="0">
            <a:spAutoFit/>
          </a:bodyPr>
          <a:lstStyle/>
          <a:p>
            <a:pPr>
              <a:lnSpc>
                <a:spcPts val="10063"/>
              </a:lnSpc>
            </a:pPr>
            <a:r>
              <a:rPr lang="en-US" sz="9148">
                <a:solidFill>
                  <a:srgbClr val="EC008C"/>
                </a:solidFill>
                <a:latin typeface="Trade Gothic"/>
              </a:rPr>
              <a:t>EVALS</a:t>
            </a:r>
          </a:p>
        </p:txBody>
      </p:sp>
      <p:sp>
        <p:nvSpPr>
          <p:cNvPr name="TextBox 9" id="9"/>
          <p:cNvSpPr txBox="true"/>
          <p:nvPr/>
        </p:nvSpPr>
        <p:spPr>
          <a:xfrm rot="0">
            <a:off x="8833143" y="560972"/>
            <a:ext cx="8115300" cy="9966325"/>
          </a:xfrm>
          <a:prstGeom prst="rect">
            <a:avLst/>
          </a:prstGeom>
        </p:spPr>
        <p:txBody>
          <a:bodyPr anchor="t" rtlCol="false" tIns="0" lIns="0" bIns="0" rIns="0">
            <a:spAutoFit/>
          </a:bodyPr>
          <a:lstStyle/>
          <a:p>
            <a:pPr>
              <a:lnSpc>
                <a:spcPts val="5599"/>
              </a:lnSpc>
            </a:pPr>
            <a:r>
              <a:rPr lang="en-US" sz="3999">
                <a:solidFill>
                  <a:srgbClr val="545454"/>
                </a:solidFill>
                <a:latin typeface="Trade Gothic"/>
              </a:rPr>
              <a:t>If they say "yes" to evaluating, then they have 60 calendar days to complete the evaluation. </a:t>
            </a:r>
          </a:p>
          <a:p>
            <a:pPr>
              <a:lnSpc>
                <a:spcPts val="5599"/>
              </a:lnSpc>
            </a:pPr>
            <a:r>
              <a:rPr lang="en-US" sz="3999">
                <a:solidFill>
                  <a:srgbClr val="545454"/>
                </a:solidFill>
                <a:latin typeface="Trade Gothic"/>
              </a:rPr>
              <a:t> </a:t>
            </a:r>
          </a:p>
          <a:p>
            <a:pPr>
              <a:lnSpc>
                <a:spcPts val="5599"/>
              </a:lnSpc>
            </a:pPr>
            <a:r>
              <a:rPr lang="en-US" sz="3999">
                <a:solidFill>
                  <a:srgbClr val="545454"/>
                </a:solidFill>
                <a:latin typeface="Trade Gothic"/>
              </a:rPr>
              <a:t>If they say "no" to evaluating, you can disagree and request a due-process hearing. This is not scary! And it should be done if you feel unjustly denied an eval.</a:t>
            </a:r>
          </a:p>
          <a:p>
            <a:pPr>
              <a:lnSpc>
                <a:spcPts val="5599"/>
              </a:lnSpc>
            </a:pPr>
            <a:r>
              <a:rPr lang="en-US" sz="3999">
                <a:solidFill>
                  <a:srgbClr val="545454"/>
                </a:solidFill>
                <a:latin typeface="Arimo"/>
              </a:rPr>
              <a:t> </a:t>
            </a:r>
          </a:p>
          <a:p>
            <a:pPr>
              <a:lnSpc>
                <a:spcPts val="5599"/>
              </a:lnSpc>
            </a:pPr>
            <a:r>
              <a:rPr lang="en-US" sz="3999">
                <a:solidFill>
                  <a:srgbClr val="545454"/>
                </a:solidFill>
                <a:latin typeface="Trade Gothic"/>
              </a:rPr>
              <a:t>If a school has violated the 15 days to a RED meeting or the 60 days to evaluation, you should file a complaint with ADE Exceptional Student Services.  </a:t>
            </a:r>
          </a:p>
          <a:p>
            <a:pPr>
              <a:lnSpc>
                <a:spcPts val="559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02870"/>
            <a:ext cx="7278860" cy="10389870"/>
            <a:chOff x="0" y="0"/>
            <a:chExt cx="2655348" cy="3790253"/>
          </a:xfrm>
        </p:grpSpPr>
        <p:sp>
          <p:nvSpPr>
            <p:cNvPr name="Freeform 3" id="3"/>
            <p:cNvSpPr/>
            <p:nvPr/>
          </p:nvSpPr>
          <p:spPr>
            <a:xfrm>
              <a:off x="0" y="0"/>
              <a:ext cx="2655348" cy="3790253"/>
            </a:xfrm>
            <a:custGeom>
              <a:avLst/>
              <a:gdLst/>
              <a:ahLst/>
              <a:cxnLst/>
              <a:rect r="r" b="b" t="t" l="l"/>
              <a:pathLst>
                <a:path h="3790253" w="2655348">
                  <a:moveTo>
                    <a:pt x="0" y="0"/>
                  </a:moveTo>
                  <a:lnTo>
                    <a:pt x="2655348" y="0"/>
                  </a:lnTo>
                  <a:lnTo>
                    <a:pt x="2655348" y="3790253"/>
                  </a:lnTo>
                  <a:lnTo>
                    <a:pt x="0" y="3790253"/>
                  </a:lnTo>
                  <a:close/>
                </a:path>
              </a:pathLst>
            </a:custGeom>
            <a:solidFill>
              <a:srgbClr val="00AEEF"/>
            </a:solidFill>
          </p:spPr>
        </p:sp>
      </p:grpSp>
      <p:sp>
        <p:nvSpPr>
          <p:cNvPr name="TextBox 4" id="4"/>
          <p:cNvSpPr txBox="true"/>
          <p:nvPr/>
        </p:nvSpPr>
        <p:spPr>
          <a:xfrm rot="0">
            <a:off x="1028700" y="962025"/>
            <a:ext cx="5120868" cy="1978646"/>
          </a:xfrm>
          <a:prstGeom prst="rect">
            <a:avLst/>
          </a:prstGeom>
        </p:spPr>
        <p:txBody>
          <a:bodyPr anchor="t" rtlCol="false" tIns="0" lIns="0" bIns="0" rIns="0">
            <a:spAutoFit/>
          </a:bodyPr>
          <a:lstStyle/>
          <a:p>
            <a:pPr>
              <a:lnSpc>
                <a:spcPts val="7203"/>
              </a:lnSpc>
            </a:pPr>
            <a:r>
              <a:rPr lang="en-US" sz="6548">
                <a:solidFill>
                  <a:srgbClr val="FFF4FA"/>
                </a:solidFill>
                <a:latin typeface="FrontageCondensed-Bold"/>
              </a:rPr>
              <a:t>A QUICK NOTE ON AUTISM:</a:t>
            </a:r>
          </a:p>
        </p:txBody>
      </p:sp>
      <p:sp>
        <p:nvSpPr>
          <p:cNvPr name="TextBox 5" id="5"/>
          <p:cNvSpPr txBox="true"/>
          <p:nvPr/>
        </p:nvSpPr>
        <p:spPr>
          <a:xfrm rot="0">
            <a:off x="8658263" y="399745"/>
            <a:ext cx="8115300" cy="10970896"/>
          </a:xfrm>
          <a:prstGeom prst="rect">
            <a:avLst/>
          </a:prstGeom>
        </p:spPr>
        <p:txBody>
          <a:bodyPr anchor="t" rtlCol="false" tIns="0" lIns="0" bIns="0" rIns="0">
            <a:spAutoFit/>
          </a:bodyPr>
          <a:lstStyle/>
          <a:p>
            <a:pPr>
              <a:lnSpc>
                <a:spcPts val="4199"/>
              </a:lnSpc>
            </a:pPr>
            <a:r>
              <a:rPr lang="en-US" sz="2999">
                <a:solidFill>
                  <a:srgbClr val="545454"/>
                </a:solidFill>
                <a:latin typeface="Trade Gothic"/>
              </a:rPr>
              <a:t>Many families who receive an autism diagnosis end up struggling to get the school to put autism on their evaluation or special education paperwork like a MET or IEP - why?</a:t>
            </a:r>
          </a:p>
          <a:p>
            <a:pPr>
              <a:lnSpc>
                <a:spcPts val="4199"/>
              </a:lnSpc>
            </a:pPr>
          </a:p>
          <a:p>
            <a:pPr>
              <a:lnSpc>
                <a:spcPts val="4199"/>
              </a:lnSpc>
            </a:pPr>
            <a:r>
              <a:rPr lang="en-US" sz="2999">
                <a:solidFill>
                  <a:srgbClr val="545454"/>
                </a:solidFill>
                <a:latin typeface="Trade Gothic"/>
              </a:rPr>
              <a:t> </a:t>
            </a:r>
            <a:r>
              <a:rPr lang="en-US" sz="2999">
                <a:solidFill>
                  <a:srgbClr val="EC008C"/>
                </a:solidFill>
                <a:latin typeface="Trade Gothic"/>
              </a:rPr>
              <a:t>The school can argue that the child is doing fine academically, so they don't qualify for special education services for a child with autism. This impacts ESA funding as well as services in the public school!</a:t>
            </a:r>
          </a:p>
          <a:p>
            <a:pPr>
              <a:lnSpc>
                <a:spcPts val="4199"/>
              </a:lnSpc>
            </a:pPr>
            <a:r>
              <a:rPr lang="en-US" sz="2999">
                <a:solidFill>
                  <a:srgbClr val="545454"/>
                </a:solidFill>
                <a:latin typeface="Trade Gothic"/>
              </a:rPr>
              <a:t> </a:t>
            </a:r>
          </a:p>
          <a:p>
            <a:pPr>
              <a:lnSpc>
                <a:spcPts val="5039"/>
              </a:lnSpc>
            </a:pPr>
            <a:r>
              <a:rPr lang="en-US" sz="3599">
                <a:solidFill>
                  <a:srgbClr val="545454"/>
                </a:solidFill>
                <a:latin typeface="Trade Gothic"/>
              </a:rPr>
              <a:t>It's important to know your rights, or get an advocate if you're struggling to get the district to acknowledge autism. Speech evaluations are very important in this process as well as the medical diagnosis. Parents need to show all the ways their child's autism impacts thier education including relationships w/peers! </a:t>
            </a:r>
          </a:p>
          <a:p>
            <a:pPr>
              <a:lnSpc>
                <a:spcPts val="4199"/>
              </a:lnSpc>
            </a:pPr>
          </a:p>
          <a:p>
            <a:pPr>
              <a:lnSpc>
                <a:spcPts val="5459"/>
              </a:lnSpc>
              <a:spcBef>
                <a:spcPct val="0"/>
              </a:spcBef>
            </a:pPr>
          </a:p>
        </p:txBody>
      </p:sp>
      <p:grpSp>
        <p:nvGrpSpPr>
          <p:cNvPr name="Group 6" id="6"/>
          <p:cNvGrpSpPr/>
          <p:nvPr/>
        </p:nvGrpSpPr>
        <p:grpSpPr>
          <a:xfrm rot="0">
            <a:off x="0" y="4621875"/>
            <a:ext cx="5927934" cy="1334756"/>
            <a:chOff x="0" y="0"/>
            <a:chExt cx="2162526" cy="486923"/>
          </a:xfrm>
        </p:grpSpPr>
        <p:sp>
          <p:nvSpPr>
            <p:cNvPr name="Freeform 7" id="7"/>
            <p:cNvSpPr/>
            <p:nvPr/>
          </p:nvSpPr>
          <p:spPr>
            <a:xfrm>
              <a:off x="0" y="0"/>
              <a:ext cx="2162526" cy="486923"/>
            </a:xfrm>
            <a:custGeom>
              <a:avLst/>
              <a:gdLst/>
              <a:ahLst/>
              <a:cxnLst/>
              <a:rect r="r" b="b" t="t" l="l"/>
              <a:pathLst>
                <a:path h="486923" w="2162526">
                  <a:moveTo>
                    <a:pt x="0" y="0"/>
                  </a:moveTo>
                  <a:lnTo>
                    <a:pt x="2162526" y="0"/>
                  </a:lnTo>
                  <a:lnTo>
                    <a:pt x="2162526" y="486923"/>
                  </a:lnTo>
                  <a:lnTo>
                    <a:pt x="0" y="486923"/>
                  </a:lnTo>
                  <a:close/>
                </a:path>
              </a:pathLst>
            </a:custGeom>
            <a:solidFill>
              <a:srgbClr val="FFF4FA"/>
            </a:solidFill>
          </p:spPr>
        </p:sp>
      </p:grpSp>
      <p:sp>
        <p:nvSpPr>
          <p:cNvPr name="TextBox 8" id="8"/>
          <p:cNvSpPr txBox="true"/>
          <p:nvPr/>
        </p:nvSpPr>
        <p:spPr>
          <a:xfrm rot="0">
            <a:off x="1028700" y="4498050"/>
            <a:ext cx="5779557" cy="1573511"/>
          </a:xfrm>
          <a:prstGeom prst="rect">
            <a:avLst/>
          </a:prstGeom>
        </p:spPr>
        <p:txBody>
          <a:bodyPr anchor="t" rtlCol="false" tIns="0" lIns="0" bIns="0" rIns="0">
            <a:spAutoFit/>
          </a:bodyPr>
          <a:lstStyle/>
          <a:p>
            <a:pPr>
              <a:lnSpc>
                <a:spcPts val="10063"/>
              </a:lnSpc>
            </a:pPr>
            <a:r>
              <a:rPr lang="en-US" sz="9148">
                <a:solidFill>
                  <a:srgbClr val="00AEEF"/>
                </a:solidFill>
                <a:latin typeface="Trade Gothic Bold"/>
              </a:rPr>
              <a:t>AUTISM</a:t>
            </a:r>
          </a:p>
        </p:txBody>
      </p:sp>
      <p:sp>
        <p:nvSpPr>
          <p:cNvPr name="TextBox 9" id="9"/>
          <p:cNvSpPr txBox="true"/>
          <p:nvPr/>
        </p:nvSpPr>
        <p:spPr>
          <a:xfrm rot="0">
            <a:off x="1028700" y="6466993"/>
            <a:ext cx="5225634" cy="155765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Trade Gothic"/>
              </a:rPr>
              <a:t>Medical vs. Educational recognition of autism is often a significant source of frustration and stress for families.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69736" y="8442073"/>
            <a:ext cx="1155117" cy="1158767"/>
          </a:xfrm>
          <a:prstGeom prst="rect">
            <a:avLst/>
          </a:prstGeom>
        </p:spPr>
      </p:pic>
      <p:pic>
        <p:nvPicPr>
          <p:cNvPr name="Picture 3" id="3"/>
          <p:cNvPicPr>
            <a:picLocks noChangeAspect="true"/>
          </p:cNvPicPr>
          <p:nvPr/>
        </p:nvPicPr>
        <p:blipFill>
          <a:blip r:embed="rId3"/>
          <a:srcRect l="0" t="5740" r="49999" b="5740"/>
          <a:stretch>
            <a:fillRect/>
          </a:stretch>
        </p:blipFill>
        <p:spPr>
          <a:xfrm flipH="false" flipV="false" rot="0">
            <a:off x="-3025296" y="-342900"/>
            <a:ext cx="9294022" cy="10972800"/>
          </a:xfrm>
          <a:prstGeom prst="rect">
            <a:avLst/>
          </a:prstGeom>
        </p:spPr>
      </p:pic>
      <p:sp>
        <p:nvSpPr>
          <p:cNvPr name="TextBox 4" id="4"/>
          <p:cNvSpPr txBox="true"/>
          <p:nvPr/>
        </p:nvSpPr>
        <p:spPr>
          <a:xfrm rot="0">
            <a:off x="884036" y="1721162"/>
            <a:ext cx="5384690" cy="4756775"/>
          </a:xfrm>
          <a:prstGeom prst="rect">
            <a:avLst/>
          </a:prstGeom>
        </p:spPr>
        <p:txBody>
          <a:bodyPr anchor="t" rtlCol="false" tIns="0" lIns="0" bIns="0" rIns="0">
            <a:spAutoFit/>
          </a:bodyPr>
          <a:lstStyle/>
          <a:p>
            <a:pPr>
              <a:lnSpc>
                <a:spcPts val="11879"/>
              </a:lnSpc>
            </a:pPr>
            <a:r>
              <a:rPr lang="en-US" sz="10799">
                <a:solidFill>
                  <a:srgbClr val="EC008C"/>
                </a:solidFill>
                <a:latin typeface="FrontageCondensed-Bold"/>
              </a:rPr>
              <a:t>ESA: ALL THE DETAILS</a:t>
            </a:r>
          </a:p>
        </p:txBody>
      </p:sp>
      <p:sp>
        <p:nvSpPr>
          <p:cNvPr name="TextBox 5" id="5"/>
          <p:cNvSpPr txBox="true"/>
          <p:nvPr/>
        </p:nvSpPr>
        <p:spPr>
          <a:xfrm rot="0">
            <a:off x="7305897" y="1597337"/>
            <a:ext cx="12420899" cy="4299735"/>
          </a:xfrm>
          <a:prstGeom prst="rect">
            <a:avLst/>
          </a:prstGeom>
        </p:spPr>
        <p:txBody>
          <a:bodyPr anchor="t" rtlCol="false" tIns="0" lIns="0" bIns="0" rIns="0">
            <a:spAutoFit/>
          </a:bodyPr>
          <a:lstStyle/>
          <a:p>
            <a:pPr>
              <a:lnSpc>
                <a:spcPts val="6606"/>
              </a:lnSpc>
            </a:pPr>
            <a:r>
              <a:rPr lang="en-US" sz="4719">
                <a:solidFill>
                  <a:srgbClr val="00AEEF"/>
                </a:solidFill>
                <a:latin typeface="Trade Gothic"/>
              </a:rPr>
              <a:t>Tier 1: Current program</a:t>
            </a:r>
          </a:p>
          <a:p>
            <a:pPr>
              <a:lnSpc>
                <a:spcPts val="6606"/>
              </a:lnSpc>
            </a:pPr>
            <a:r>
              <a:rPr lang="en-US" sz="4719">
                <a:solidFill>
                  <a:srgbClr val="545454"/>
                </a:solidFill>
                <a:latin typeface="Trade Gothic"/>
              </a:rPr>
              <a:t>Special Education, preschooler, military, </a:t>
            </a:r>
          </a:p>
          <a:p>
            <a:pPr>
              <a:lnSpc>
                <a:spcPts val="6606"/>
              </a:lnSpc>
            </a:pPr>
            <a:r>
              <a:rPr lang="en-US" sz="4719">
                <a:solidFill>
                  <a:srgbClr val="545454"/>
                </a:solidFill>
                <a:latin typeface="Trade Gothic"/>
              </a:rPr>
              <a:t>D/F schools etc. </a:t>
            </a:r>
          </a:p>
          <a:p>
            <a:pPr>
              <a:lnSpc>
                <a:spcPts val="6606"/>
              </a:lnSpc>
            </a:pPr>
          </a:p>
          <a:p>
            <a:pPr>
              <a:lnSpc>
                <a:spcPts val="6606"/>
              </a:lnSpc>
            </a:pPr>
          </a:p>
        </p:txBody>
      </p:sp>
      <p:sp>
        <p:nvSpPr>
          <p:cNvPr name="TextBox 6" id="6"/>
          <p:cNvSpPr txBox="true"/>
          <p:nvPr/>
        </p:nvSpPr>
        <p:spPr>
          <a:xfrm rot="0">
            <a:off x="7305897" y="4914900"/>
            <a:ext cx="12420899" cy="4299712"/>
          </a:xfrm>
          <a:prstGeom prst="rect">
            <a:avLst/>
          </a:prstGeom>
        </p:spPr>
        <p:txBody>
          <a:bodyPr anchor="t" rtlCol="false" tIns="0" lIns="0" bIns="0" rIns="0">
            <a:spAutoFit/>
          </a:bodyPr>
          <a:lstStyle/>
          <a:p>
            <a:pPr>
              <a:lnSpc>
                <a:spcPts val="6607"/>
              </a:lnSpc>
            </a:pPr>
            <a:r>
              <a:rPr lang="en-US" sz="4719">
                <a:solidFill>
                  <a:srgbClr val="00AEEF"/>
                </a:solidFill>
                <a:latin typeface="Trade Gothic"/>
              </a:rPr>
              <a:t>Tier 2: Potential new program (#HB2853)</a:t>
            </a:r>
          </a:p>
          <a:p>
            <a:pPr>
              <a:lnSpc>
                <a:spcPts val="6607"/>
              </a:lnSpc>
            </a:pPr>
            <a:r>
              <a:rPr lang="en-US" sz="4719">
                <a:solidFill>
                  <a:srgbClr val="545454"/>
                </a:solidFill>
                <a:latin typeface="Trade Gothic Bold"/>
              </a:rPr>
              <a:t>Anyone who didn't qualify under Tier 2</a:t>
            </a:r>
          </a:p>
          <a:p>
            <a:pPr>
              <a:lnSpc>
                <a:spcPts val="6607"/>
              </a:lnSpc>
            </a:pPr>
            <a:r>
              <a:rPr lang="en-US" sz="4719">
                <a:solidFill>
                  <a:srgbClr val="545454"/>
                </a:solidFill>
                <a:latin typeface="Trade Gothic Bold"/>
              </a:rPr>
              <a:t>No 45 days of public school required</a:t>
            </a:r>
          </a:p>
          <a:p>
            <a:pPr>
              <a:lnSpc>
                <a:spcPts val="6607"/>
              </a:lnSpc>
            </a:pPr>
            <a:r>
              <a:rPr lang="en-US" sz="4719">
                <a:solidFill>
                  <a:srgbClr val="545454"/>
                </a:solidFill>
                <a:latin typeface="Trade Gothic Bold"/>
              </a:rPr>
              <a:t>Home educating and private school</a:t>
            </a:r>
          </a:p>
          <a:p>
            <a:pPr>
              <a:lnSpc>
                <a:spcPts val="6607"/>
              </a:lnSpc>
            </a:pPr>
            <a:r>
              <a:rPr lang="en-US" sz="4719">
                <a:solidFill>
                  <a:srgbClr val="545454"/>
                </a:solidFill>
                <a:latin typeface="Trade Gothic Bold"/>
              </a:rPr>
              <a:t>Base level funding </a:t>
            </a:r>
          </a:p>
        </p:txBody>
      </p:sp>
      <p:sp>
        <p:nvSpPr>
          <p:cNvPr name="TextBox 7" id="7"/>
          <p:cNvSpPr txBox="true"/>
          <p:nvPr/>
        </p:nvSpPr>
        <p:spPr>
          <a:xfrm rot="0">
            <a:off x="884036" y="9103201"/>
            <a:ext cx="12420899" cy="795254"/>
          </a:xfrm>
          <a:prstGeom prst="rect">
            <a:avLst/>
          </a:prstGeom>
        </p:spPr>
        <p:txBody>
          <a:bodyPr anchor="t" rtlCol="false" tIns="0" lIns="0" bIns="0" rIns="0">
            <a:spAutoFit/>
          </a:bodyPr>
          <a:lstStyle/>
          <a:p>
            <a:pPr>
              <a:lnSpc>
                <a:spcPts val="5517"/>
              </a:lnSpc>
            </a:pPr>
            <a:r>
              <a:rPr lang="en-US" sz="3940">
                <a:solidFill>
                  <a:srgbClr val="545454"/>
                </a:solidFill>
                <a:latin typeface="Trade Gothic"/>
              </a:rPr>
              <a:t>www.loveyourschool.org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69736" y="8442073"/>
            <a:ext cx="1155117" cy="1158767"/>
          </a:xfrm>
          <a:prstGeom prst="rect">
            <a:avLst/>
          </a:prstGeom>
        </p:spPr>
      </p:pic>
      <p:pic>
        <p:nvPicPr>
          <p:cNvPr name="Picture 3" id="3"/>
          <p:cNvPicPr>
            <a:picLocks noChangeAspect="true"/>
          </p:cNvPicPr>
          <p:nvPr/>
        </p:nvPicPr>
        <p:blipFill>
          <a:blip r:embed="rId3"/>
          <a:srcRect l="0" t="5740" r="49999" b="5740"/>
          <a:stretch>
            <a:fillRect/>
          </a:stretch>
        </p:blipFill>
        <p:spPr>
          <a:xfrm flipH="false" flipV="false" rot="0">
            <a:off x="-3025296" y="-342900"/>
            <a:ext cx="9294022" cy="10972800"/>
          </a:xfrm>
          <a:prstGeom prst="rect">
            <a:avLst/>
          </a:prstGeom>
        </p:spPr>
      </p:pic>
      <p:sp>
        <p:nvSpPr>
          <p:cNvPr name="TextBox 4" id="4"/>
          <p:cNvSpPr txBox="true"/>
          <p:nvPr/>
        </p:nvSpPr>
        <p:spPr>
          <a:xfrm rot="0">
            <a:off x="7695593" y="4217675"/>
            <a:ext cx="8357006" cy="1746875"/>
          </a:xfrm>
          <a:prstGeom prst="rect">
            <a:avLst/>
          </a:prstGeom>
        </p:spPr>
        <p:txBody>
          <a:bodyPr anchor="t" rtlCol="false" tIns="0" lIns="0" bIns="0" rIns="0">
            <a:spAutoFit/>
          </a:bodyPr>
          <a:lstStyle/>
          <a:p>
            <a:pPr>
              <a:lnSpc>
                <a:spcPts val="11879"/>
              </a:lnSpc>
            </a:pPr>
            <a:r>
              <a:rPr lang="en-US" sz="10799">
                <a:solidFill>
                  <a:srgbClr val="EC008C"/>
                </a:solidFill>
                <a:latin typeface="FrontageCondensed-Bold"/>
              </a:rPr>
              <a:t>QUESTIONS?</a:t>
            </a:r>
          </a:p>
        </p:txBody>
      </p:sp>
      <p:sp>
        <p:nvSpPr>
          <p:cNvPr name="TextBox 5" id="5"/>
          <p:cNvSpPr txBox="true"/>
          <p:nvPr/>
        </p:nvSpPr>
        <p:spPr>
          <a:xfrm rot="0">
            <a:off x="884036" y="9103201"/>
            <a:ext cx="12420899" cy="795254"/>
          </a:xfrm>
          <a:prstGeom prst="rect">
            <a:avLst/>
          </a:prstGeom>
        </p:spPr>
        <p:txBody>
          <a:bodyPr anchor="t" rtlCol="false" tIns="0" lIns="0" bIns="0" rIns="0">
            <a:spAutoFit/>
          </a:bodyPr>
          <a:lstStyle/>
          <a:p>
            <a:pPr>
              <a:lnSpc>
                <a:spcPts val="5517"/>
              </a:lnSpc>
            </a:pPr>
            <a:r>
              <a:rPr lang="en-US" sz="3940">
                <a:solidFill>
                  <a:srgbClr val="545454"/>
                </a:solidFill>
                <a:latin typeface="Trade Gothic"/>
              </a:rPr>
              <a:t>www.loveyourschool.org</a:t>
            </a:r>
          </a:p>
        </p:txBody>
      </p:sp>
      <p:pic>
        <p:nvPicPr>
          <p:cNvPr name="Picture 6" id="6"/>
          <p:cNvPicPr>
            <a:picLocks noChangeAspect="true"/>
          </p:cNvPicPr>
          <p:nvPr/>
        </p:nvPicPr>
        <p:blipFill>
          <a:blip r:embed="rId4"/>
          <a:srcRect l="0" t="0" r="0" b="0"/>
          <a:stretch>
            <a:fillRect/>
          </a:stretch>
        </p:blipFill>
        <p:spPr>
          <a:xfrm flipH="false" flipV="false" rot="0">
            <a:off x="361908" y="1294627"/>
            <a:ext cx="5509791" cy="550979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DAFEnhNnA4I</dc:identifier>
  <dcterms:modified xsi:type="dcterms:W3CDTF">2011-08-01T06:04:30Z</dcterms:modified>
  <cp:revision>1</cp:revision>
  <dc:title>Love Your School - Coalition + Best slide deck</dc:title>
</cp:coreProperties>
</file>