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62" r:id="rId2"/>
    <p:sldId id="266" r:id="rId3"/>
    <p:sldId id="267" r:id="rId4"/>
    <p:sldId id="282" r:id="rId5"/>
    <p:sldId id="265" r:id="rId6"/>
    <p:sldId id="269" r:id="rId7"/>
    <p:sldId id="290" r:id="rId8"/>
    <p:sldId id="270" r:id="rId9"/>
    <p:sldId id="271" r:id="rId10"/>
    <p:sldId id="272" r:id="rId11"/>
    <p:sldId id="260" r:id="rId12"/>
    <p:sldId id="286" r:id="rId13"/>
    <p:sldId id="283" r:id="rId14"/>
    <p:sldId id="276" r:id="rId15"/>
    <p:sldId id="288" r:id="rId16"/>
    <p:sldId id="257" r:id="rId17"/>
    <p:sldId id="293" r:id="rId18"/>
    <p:sldId id="261" r:id="rId19"/>
    <p:sldId id="289" r:id="rId20"/>
    <p:sldId id="274" r:id="rId21"/>
    <p:sldId id="258" r:id="rId22"/>
    <p:sldId id="287" r:id="rId23"/>
    <p:sldId id="291" r:id="rId24"/>
    <p:sldId id="284" r:id="rId25"/>
    <p:sldId id="280" r:id="rId26"/>
    <p:sldId id="299" r:id="rId27"/>
    <p:sldId id="298" r:id="rId28"/>
    <p:sldId id="297" r:id="rId29"/>
    <p:sldId id="294" r:id="rId30"/>
    <p:sldId id="296" r:id="rId31"/>
    <p:sldId id="285" r:id="rId32"/>
    <p:sldId id="279" r:id="rId33"/>
    <p:sldId id="292" r:id="rId34"/>
  </p:sldIdLst>
  <p:sldSz cx="9144000" cy="6858000" type="screen4x3"/>
  <p:notesSz cx="6858000" cy="9312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0977" autoAdjust="0"/>
  </p:normalViewPr>
  <p:slideViewPr>
    <p:cSldViewPr>
      <p:cViewPr>
        <p:scale>
          <a:sx n="50" d="100"/>
          <a:sy n="50" d="100"/>
        </p:scale>
        <p:origin x="-2232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6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561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7362D-D350-4BC5-9B5D-5593215ECC06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1725" y="698500"/>
            <a:ext cx="4654550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23331"/>
            <a:ext cx="5486400" cy="41905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5045"/>
            <a:ext cx="2971800" cy="4656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45045"/>
            <a:ext cx="2971800" cy="4656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45D5DF-94C3-450B-BA50-0CA3AA8626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80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05E48A-2B6D-4FC9-9751-25CA23347D39}" type="slidenum">
              <a:rPr lang="en-US" smtClean="0">
                <a:latin typeface="Arial" charset="0"/>
              </a:rPr>
              <a:pPr/>
              <a:t>2</a:t>
            </a:fld>
            <a:endParaRPr lang="en-US" smtClean="0">
              <a:latin typeface="Arial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71F31A-AB56-41D1-BDF6-61AA45CEA07D}" type="slidenum">
              <a:rPr lang="en-US" smtClean="0">
                <a:latin typeface="Arial" charset="0"/>
              </a:rPr>
              <a:pPr/>
              <a:t>3</a:t>
            </a:fld>
            <a:endParaRPr lang="en-US" smtClean="0">
              <a:latin typeface="Arial" charset="0"/>
            </a:endParaRPr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29B1FA-F471-439E-9B12-69F3FC336168}" type="slidenum">
              <a:rPr lang="en-US" smtClean="0">
                <a:latin typeface="Arial" charset="0"/>
              </a:rPr>
              <a:pPr/>
              <a:t>5</a:t>
            </a:fld>
            <a:endParaRPr lang="en-US" smtClean="0">
              <a:latin typeface="Arial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D5DF-94C3-450B-BA50-0CA3AA86265E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45D5DF-94C3-450B-BA50-0CA3AA86265E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29B1FA-F471-439E-9B12-69F3FC336168}" type="slidenum">
              <a:rPr lang="en-US" smtClean="0">
                <a:latin typeface="Arial" charset="0"/>
              </a:rPr>
              <a:pPr/>
              <a:t>26</a:t>
            </a:fld>
            <a:endParaRPr lang="en-US" smtClean="0">
              <a:latin typeface="Arial" charset="0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D26DC-37CC-48B2-8164-0000F2BAEE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060D1-B758-42E4-8961-76A537253344}" type="datetimeFigureOut">
              <a:rPr lang="en-US" smtClean="0"/>
              <a:pPr/>
              <a:t>10/5/14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D79B2-D160-4716-8937-EFBBE0D6F37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gi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BarnesLAB\Desktop\0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38300"/>
            <a:ext cx="9144000" cy="5143500"/>
          </a:xfrm>
          <a:prstGeom prst="rect">
            <a:avLst/>
          </a:prstGeom>
          <a:noFill/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685800" y="1524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Wood frog adaptations to overwintering in Alaska: New limits to freezing tolerance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143000" y="56388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DJ Larson, L Middle, and BM Barnes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University of Alaska Fairbanks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 descr="form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746125"/>
            <a:ext cx="9144000" cy="611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533400" y="228600"/>
            <a:ext cx="861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</a:rPr>
              <a:t>Wood frog uncovered in spring within natural </a:t>
            </a:r>
            <a:r>
              <a:rPr lang="en-US" sz="2400" dirty="0" err="1">
                <a:solidFill>
                  <a:schemeClr val="bg1"/>
                </a:solidFill>
              </a:rPr>
              <a:t>hibernaculum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FREEZING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400800"/>
          </a:xfrm>
          <a:noFill/>
        </p:spPr>
      </p:pic>
      <p:sp>
        <p:nvSpPr>
          <p:cNvPr id="23555" name="Text Box 6"/>
          <p:cNvSpPr txBox="1">
            <a:spLocks noChangeArrowheads="1"/>
          </p:cNvSpPr>
          <p:nvPr/>
        </p:nvSpPr>
        <p:spPr bwMode="auto">
          <a:xfrm>
            <a:off x="609600" y="6477000"/>
            <a:ext cx="441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Ken Storey, Carleton </a:t>
            </a:r>
            <a:r>
              <a:rPr lang="en-US" dirty="0" err="1">
                <a:solidFill>
                  <a:srgbClr val="FFFF00"/>
                </a:solidFill>
              </a:rPr>
              <a:t>Univ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Previous Research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Lower lethal limit of up to 2 months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Lower lethal limits of -16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ºC</a:t>
            </a:r>
            <a:r>
              <a:rPr lang="en-US" dirty="0" smtClean="0">
                <a:solidFill>
                  <a:schemeClr val="bg1"/>
                </a:solidFill>
              </a:rPr>
              <a:t>, previously -7</a:t>
            </a:r>
            <a:r>
              <a:rPr lang="en-US" dirty="0" smtClean="0">
                <a:solidFill>
                  <a:schemeClr val="bg1"/>
                </a:solidFill>
                <a:latin typeface="Times New Roman"/>
                <a:cs typeface="Times New Roman"/>
              </a:rPr>
              <a:t>ºC </a:t>
            </a:r>
            <a:r>
              <a:rPr lang="en-US" dirty="0" smtClean="0">
                <a:solidFill>
                  <a:schemeClr val="bg1"/>
                </a:solidFill>
              </a:rPr>
              <a:t>(Costanzo et al. 2013)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Few </a:t>
            </a:r>
            <a:r>
              <a:rPr lang="en-US" dirty="0">
                <a:solidFill>
                  <a:schemeClr val="bg1"/>
                </a:solidFill>
              </a:rPr>
              <a:t>days frozen (Sinclair et al. 2013</a:t>
            </a:r>
            <a:r>
              <a:rPr lang="en-US" dirty="0" smtClean="0">
                <a:solidFill>
                  <a:schemeClr val="bg1"/>
                </a:solidFill>
              </a:rPr>
              <a:t>)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FROGFAR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3352800"/>
            <a:ext cx="5486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Dsitr-map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000">
            <a:off x="662777" y="703242"/>
            <a:ext cx="7878763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9"/>
          <p:cNvSpPr txBox="1">
            <a:spLocks noChangeArrowheads="1"/>
          </p:cNvSpPr>
          <p:nvPr/>
        </p:nvSpPr>
        <p:spPr bwMode="auto">
          <a:xfrm>
            <a:off x="1295400" y="3352800"/>
            <a:ext cx="2438400" cy="13849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Wood Frog</a:t>
            </a:r>
          </a:p>
          <a:p>
            <a:pPr>
              <a:spcBef>
                <a:spcPct val="50000"/>
              </a:spcBef>
            </a:pPr>
            <a:r>
              <a:rPr lang="en-US" sz="2400" i="1" dirty="0" err="1" smtClean="0"/>
              <a:t>Lithobates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sylvaticus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62116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Martoff</a:t>
            </a:r>
            <a:r>
              <a:rPr lang="en-US" dirty="0" smtClean="0"/>
              <a:t> and Humphries 1959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7620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>
                <a:solidFill>
                  <a:schemeClr val="bg1"/>
                </a:solidFill>
              </a:rPr>
              <a:t>Wood Frog Range</a:t>
            </a:r>
            <a:endParaRPr lang="en-US" sz="5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 descr="http://upload.wikimedia.org/wikipedia/commons/b/bf/Extreme_low_temperature_at_Fairbanks,_Alaska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574787"/>
            <a:ext cx="3733800" cy="55562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609600"/>
            <a:ext cx="4724400" cy="31242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Wood frogs were collected, tagged with a transmitter, then tracked with transmitters to hibernacula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4" descr="form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0"/>
            <a:ext cx="513014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BarnesLAB\My Documents\My Pictures\vlcsnap-2014-01-02-21h26m35s6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429000"/>
            <a:ext cx="6396038" cy="3609663"/>
          </a:xfrm>
          <a:prstGeom prst="rect">
            <a:avLst/>
          </a:prstGeom>
          <a:noFill/>
        </p:spPr>
      </p:pic>
      <p:pic>
        <p:nvPicPr>
          <p:cNvPr id="2051" name="Picture 3" descr="C:\Documents and Settings\BarnesLAB\My Documents\My Pictures\vlcsnap-2014-01-02-21h27m00s7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0"/>
            <a:ext cx="6115298" cy="3451225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02703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152"/>
            <a:ext cx="9144000" cy="6457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029200" y="5498068"/>
            <a:ext cx="1066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-40</a:t>
            </a:r>
            <a:r>
              <a:rPr lang="en-US" sz="2500" b="1" dirty="0" smtClean="0">
                <a:latin typeface="Times New Roman"/>
                <a:cs typeface="Times New Roman"/>
              </a:rPr>
              <a:t>ºC</a:t>
            </a:r>
            <a:endParaRPr lang="en-US" sz="2500" b="1" dirty="0"/>
          </a:p>
        </p:txBody>
      </p:sp>
      <p:sp>
        <p:nvSpPr>
          <p:cNvPr id="9" name="Oval 8"/>
          <p:cNvSpPr/>
          <p:nvPr/>
        </p:nvSpPr>
        <p:spPr>
          <a:xfrm>
            <a:off x="4572000" y="55626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Daily snow depth, average daily air temperature, average daily soil temperature, minimum daily soil temperature, and maximum daily snow temperature at frog hibernacula (n=10) from October 2001 to May 2002 c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372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Winter Air Temperature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152"/>
            <a:ext cx="91440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Daily snow depth, average daily air temperature, average daily soil temperature, minimum daily soil temperature, and maximum daily snow temperature at frog hibernacula (n=10) from October 2001 to May 2002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372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Average Hibernacula Temperature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152"/>
            <a:ext cx="91440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2895600" y="35814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590800" y="3962400"/>
            <a:ext cx="10668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 smtClean="0"/>
              <a:t>-18</a:t>
            </a:r>
            <a:r>
              <a:rPr lang="en-US" sz="2500" b="1" dirty="0" smtClean="0">
                <a:latin typeface="Times New Roman"/>
                <a:cs typeface="Times New Roman"/>
              </a:rPr>
              <a:t>ºC</a:t>
            </a:r>
            <a:endParaRPr lang="en-US" sz="2500" b="1" dirty="0"/>
          </a:p>
        </p:txBody>
      </p:sp>
      <p:sp>
        <p:nvSpPr>
          <p:cNvPr id="9" name="Oval 8"/>
          <p:cNvSpPr/>
          <p:nvPr/>
        </p:nvSpPr>
        <p:spPr>
          <a:xfrm>
            <a:off x="4572000" y="5562600"/>
            <a:ext cx="381000" cy="3810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Daily snow depth, average daily air temperature, average daily soil temperature, minimum daily soil temperature, and maximum daily snow temperature at frog hibernacula (n=10) from October 2001 to May 2002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0"/>
            <a:ext cx="9372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Minimum Hibernacula Temperature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152"/>
            <a:ext cx="9144000" cy="64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Daily snow depth, average daily air temperature, average daily soil temperature, minimum daily soil temperature, and maximum daily snow temperature at frog hibernacula (n=10) from October 2001 to May 2002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0"/>
            <a:ext cx="9372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Snow Depth 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3152"/>
            <a:ext cx="9144000" cy="64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eft Brace 15"/>
          <p:cNvSpPr/>
          <p:nvPr/>
        </p:nvSpPr>
        <p:spPr>
          <a:xfrm rot="5400000">
            <a:off x="4095750" y="-2038350"/>
            <a:ext cx="1409700" cy="7010400"/>
          </a:xfrm>
          <a:prstGeom prst="leftBrace">
            <a:avLst>
              <a:gd name="adj1" fmla="val 7134"/>
              <a:gd name="adj2" fmla="val 50000"/>
            </a:avLst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Daily snow depth, average daily air temperature, average daily soil temperature, minimum daily soil temperature, and maximum daily snow temperature at frog hibernacula (n=10) from October 2001 to May 2002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201 days below freezing point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"/>
            <a:ext cx="9144000" cy="64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Left Brace 15"/>
          <p:cNvSpPr/>
          <p:nvPr/>
        </p:nvSpPr>
        <p:spPr>
          <a:xfrm rot="5400000">
            <a:off x="4095750" y="-2038350"/>
            <a:ext cx="1409700" cy="7010400"/>
          </a:xfrm>
          <a:prstGeom prst="leftBrace">
            <a:avLst>
              <a:gd name="adj1" fmla="val 7134"/>
              <a:gd name="adj2" fmla="val 50000"/>
            </a:avLst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0" y="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201 days below freezing point</a:t>
            </a:r>
            <a:endParaRPr lang="en-US" sz="50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2438400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dirty="0" smtClean="0">
                <a:solidFill>
                  <a:srgbClr val="FF0000"/>
                </a:solidFill>
              </a:rPr>
              <a:t>100% Survival</a:t>
            </a:r>
          </a:p>
          <a:p>
            <a:pPr algn="ctr"/>
            <a:r>
              <a:rPr lang="en-US" sz="6500" dirty="0" smtClean="0">
                <a:solidFill>
                  <a:srgbClr val="FF0000"/>
                </a:solidFill>
              </a:rPr>
              <a:t>N = 18</a:t>
            </a:r>
            <a:endParaRPr lang="en-US" sz="6500" dirty="0">
              <a:solidFill>
                <a:srgbClr val="FF0000"/>
              </a:solidFill>
            </a:endParaRP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Daily snow depth, average daily air temperature, average daily soil temperature, minimum daily soil temperature, and maximum daily snow temperature at frog hibernacula (n=10) from October 2001 to May 2002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Autofit/>
          </a:bodyPr>
          <a:lstStyle/>
          <a:p>
            <a:r>
              <a:rPr lang="en-US" sz="5000" dirty="0" smtClean="0">
                <a:solidFill>
                  <a:schemeClr val="bg1"/>
                </a:solidFill>
              </a:rPr>
              <a:t>Summary of Hibernacula Conditions</a:t>
            </a:r>
            <a:endParaRPr lang="en-US" sz="5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>
                <a:solidFill>
                  <a:schemeClr val="bg1"/>
                </a:solidFill>
              </a:rPr>
              <a:t>193±11 (7 months) consecutive days frozen 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 Average hibernacula temperature of -6.3°C (Oct-May)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Minimum temperatures ranging from -8.9 to -18.1°C</a:t>
            </a:r>
          </a:p>
          <a:p>
            <a:r>
              <a:rPr lang="en-US" sz="4000" dirty="0" smtClean="0">
                <a:solidFill>
                  <a:schemeClr val="bg1"/>
                </a:solidFill>
              </a:rPr>
              <a:t>100% survival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44562"/>
            <a:ext cx="9144000" cy="36115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How are wood frogs surviving such low temperatures for so long?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 descr="frogwa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0198" y="1524000"/>
            <a:ext cx="3449602" cy="5181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68043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Leg muscle, heart, and liver tissue glucose concentrations (mean ±SEM) in unfrozen control, laboratory frozen, and naturally frozen wood frogs, n=7,15,18, respectively (Larson et al., submitted).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-152400"/>
            <a:ext cx="8915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290763" algn="l"/>
              </a:tabLst>
            </a:pPr>
            <a:r>
              <a:rPr lang="en-US" sz="5000" dirty="0" smtClean="0"/>
              <a:t>Glucose Concentrations in Lab and Field Frozen Frogs</a:t>
            </a:r>
            <a:endParaRPr lang="en-US" sz="5000" dirty="0"/>
          </a:p>
        </p:txBody>
      </p:sp>
      <p:sp>
        <p:nvSpPr>
          <p:cNvPr id="10" name="Rectangle 9"/>
          <p:cNvSpPr/>
          <p:nvPr/>
        </p:nvSpPr>
        <p:spPr>
          <a:xfrm>
            <a:off x="2514600" y="4114800"/>
            <a:ext cx="838200" cy="213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72400" y="1447800"/>
            <a:ext cx="838200" cy="487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5181600" y="2362200"/>
            <a:ext cx="838200" cy="3962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001000" y="838200"/>
            <a:ext cx="838200" cy="213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4800"/>
            <a:ext cx="9144000" cy="66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Leg muscle, heart, and liver tissue glucose concentrations (mean ±SEM) in unfrozen control, laboratory frozen, and naturally frozen wood frogs, n=7,15,18, respectively (Larson et al., submitted).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" y="-152400"/>
            <a:ext cx="89154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290763" algn="l"/>
              </a:tabLst>
            </a:pPr>
            <a:r>
              <a:rPr lang="en-US" sz="5000" dirty="0" smtClean="0"/>
              <a:t>Glucose Concentrations in Lab and Field Frozen Frogs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1440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0" y="64008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Leg muscle, heart, and liver tissue glucose concentrations in unfrozen control, Ohio laboratory frozen(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Costanzo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et al. 2013), Ohio-Alaska laboratory frozen(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Costanzo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et al. 2013),  laboratory frozen, and naturally frozen wood frogs, n=7,4,8,15,18, respectively. 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5262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 smtClean="0"/>
              <a:t>Results from Other Studies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417638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Why are glucose (</a:t>
            </a:r>
            <a:r>
              <a:rPr lang="en-US" dirty="0" err="1" smtClean="0">
                <a:solidFill>
                  <a:schemeClr val="bg1"/>
                </a:solidFill>
              </a:rPr>
              <a:t>cryoprotectant</a:t>
            </a:r>
            <a:r>
              <a:rPr lang="en-US" dirty="0" smtClean="0">
                <a:solidFill>
                  <a:schemeClr val="bg1"/>
                </a:solidFill>
              </a:rPr>
              <a:t>) concentrations so high in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field frogs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209800"/>
            <a:ext cx="5496653" cy="367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0988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1"/>
            <a:ext cx="9144000" cy="6172200"/>
          </a:xfrm>
          <a:prstGeom prst="rect">
            <a:avLst/>
          </a:prstGeom>
          <a:noFill/>
          <a:ln w="0" cmpd="sng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38200" y="2590800"/>
            <a:ext cx="990600" cy="914400"/>
          </a:xfrm>
          <a:prstGeom prst="rect">
            <a:avLst/>
          </a:prstGeom>
          <a:noFill/>
          <a:ln w="539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639633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Wood frog temperatures in a frog form recorded every 5 minutes from September 24  to October 27, 2012.  Melting point is -0.16 (dashed line) (Sinclair et al., 2013) and freezing point(solid line)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-23574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290763" algn="l"/>
              </a:tabLst>
            </a:pPr>
            <a:r>
              <a:rPr lang="en-US" sz="5000" dirty="0" smtClean="0"/>
              <a:t>Hibernacula Conditions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"/>
            <a:ext cx="91440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6472535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Wood frog temperatures in a frog form recorded every 30 seconds from September 24  to October 27, 2012.  Melting point is -0.16 (dashed line) (Sinclair et al., 2013) and freezing point(solid line)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28600" y="-76200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290763" algn="l"/>
              </a:tabLst>
            </a:pPr>
            <a:r>
              <a:rPr lang="en-US" sz="5000" dirty="0" smtClean="0"/>
              <a:t>Early Winter Wood Frog Conditions</a:t>
            </a:r>
            <a:endParaRPr lang="en-US" sz="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We hypothesize that naturally frozen wood frogs have higher concentrations of glucose than linear, laboratory wood frogs due to freeze-thaw cycling.  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4953000" cy="45259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Experiment</a:t>
            </a:r>
          </a:p>
          <a:p>
            <a:pPr lvl="1"/>
            <a:r>
              <a:rPr lang="en-US" sz="3600" dirty="0" smtClean="0">
                <a:solidFill>
                  <a:schemeClr val="bg1"/>
                </a:solidFill>
              </a:rPr>
              <a:t>Freeze-thaw</a:t>
            </a:r>
          </a:p>
          <a:p>
            <a:pPr lvl="1"/>
            <a:r>
              <a:rPr lang="en-US" sz="3600" dirty="0" smtClean="0">
                <a:solidFill>
                  <a:schemeClr val="bg1"/>
                </a:solidFill>
              </a:rPr>
              <a:t>Linear freezing</a:t>
            </a:r>
          </a:p>
          <a:p>
            <a:pPr lvl="1"/>
            <a:r>
              <a:rPr lang="en-US" sz="3600" dirty="0" smtClean="0">
                <a:solidFill>
                  <a:schemeClr val="bg1"/>
                </a:solidFill>
              </a:rPr>
              <a:t>Unfrozen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4290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C:\Documents and Settings\BarnesLAB\My Documents\My Pictures\vlcsnap-2014-01-02-21h27m59s15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0" y="2590800"/>
            <a:ext cx="7696162" cy="4267200"/>
          </a:xfrm>
          <a:prstGeom prst="rect">
            <a:avLst/>
          </a:prstGeom>
          <a:noFill/>
        </p:spPr>
      </p:pic>
      <p:pic>
        <p:nvPicPr>
          <p:cNvPr id="5" name="Picture 2" descr="E:\DSC_082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0"/>
            <a:ext cx="46482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0" y="6581001"/>
            <a:ext cx="9144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Freeze-thaw protocol.  5 animals were sampled at each sampling point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0" y="-15240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Experimental Freeze-Thaw and Linear Freezing Protocols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6396335"/>
            <a:ext cx="91440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Leg muscle, heart, and liver tissue glucose concentrations sampled every 12 hours in alternating frozen or thawed condition (n=5 each) compared to values in naturally freezing wood frogs (n=19; right panel). 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Glucose Concentrations of Freeze-Thaw Frogs Compared to Field Frogs</a:t>
            </a:r>
            <a:endParaRPr lang="en-US" sz="30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906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Dsitr-map-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000">
            <a:off x="662777" y="703242"/>
            <a:ext cx="7878763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Text Box 9"/>
          <p:cNvSpPr txBox="1">
            <a:spLocks noChangeArrowheads="1"/>
          </p:cNvSpPr>
          <p:nvPr/>
        </p:nvSpPr>
        <p:spPr bwMode="auto">
          <a:xfrm>
            <a:off x="1981200" y="4025205"/>
            <a:ext cx="1752600" cy="138499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Wood Frog</a:t>
            </a:r>
          </a:p>
          <a:p>
            <a:pPr>
              <a:spcBef>
                <a:spcPct val="50000"/>
              </a:spcBef>
            </a:pPr>
            <a:r>
              <a:rPr lang="en-US" sz="2400" i="1" dirty="0" err="1" smtClean="0"/>
              <a:t>Lithobates</a:t>
            </a:r>
            <a:r>
              <a:rPr lang="en-US" sz="2400" i="1" dirty="0" smtClean="0"/>
              <a:t> </a:t>
            </a:r>
            <a:r>
              <a:rPr lang="en-US" sz="2400" i="1" dirty="0" err="1" smtClean="0"/>
              <a:t>sylvaticus</a:t>
            </a:r>
            <a:endParaRPr lang="en-US" sz="24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6211669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Martoff</a:t>
            </a:r>
            <a:r>
              <a:rPr lang="en-US" dirty="0" smtClean="0"/>
              <a:t> and Humphries 1959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How Far North Do Wood Frogs Go?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Alaska Wood Frog Monitoring Project RESULTS: 2002 – 2008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172200"/>
            <a:ext cx="9144000" cy="6858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http://aknhp.uaa.alaska.edu/zoology/citizen-science/alaska-wood-frog-monitoring/results-2002-2008/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3252" name="Picture 4" descr="http://137.229.141.57/wp-content/uploads/2011/01/wdfrg_surveys_sept_0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7495" y="1305790"/>
            <a:ext cx="6297705" cy="48664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867400" y="1066800"/>
            <a:ext cx="304800" cy="15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http://wwp.greenwichmeantime.com/images/usa/alas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"/>
            <a:ext cx="8739765" cy="6858000"/>
          </a:xfrm>
          <a:prstGeom prst="rect">
            <a:avLst/>
          </a:prstGeom>
          <a:noFill/>
        </p:spPr>
      </p:pic>
      <p:sp>
        <p:nvSpPr>
          <p:cNvPr id="8" name="Multiply 7"/>
          <p:cNvSpPr/>
          <p:nvPr/>
        </p:nvSpPr>
        <p:spPr>
          <a:xfrm flipH="1" flipV="1">
            <a:off x="3429000" y="304800"/>
            <a:ext cx="640081" cy="762000"/>
          </a:xfrm>
          <a:prstGeom prst="mathMultiply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Barrow Temperatures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4648200" cy="2514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October 20-May 24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 216 days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Lowest temp -23.6°C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Mean -12.13°C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122" name="Picture 2" descr="http://thumbs.media.smithsonianmag.com/filer/whale-bones-Barrow-Alaska-631.jpg__800x600_q85_cro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3725" y="4000500"/>
            <a:ext cx="6010275" cy="28575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33400" y="60960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Image courtesy of  the Smithsonian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We Hypothesize Summer Pond Temperatures Limit Development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98" name="Picture 2" descr="http://02b93fb.netsolhost.com/blog/wp-content/uploads/2011/02/WoodFrogs.Ashland.4.0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0412" y="3276600"/>
            <a:ext cx="5013588" cy="3581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81000" y="2057400"/>
            <a:ext cx="3810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000" dirty="0" err="1" smtClean="0">
                <a:solidFill>
                  <a:schemeClr val="bg1"/>
                </a:solidFill>
              </a:rPr>
              <a:t>Herried</a:t>
            </a:r>
            <a:r>
              <a:rPr lang="en-US" sz="3000" dirty="0" smtClean="0">
                <a:solidFill>
                  <a:schemeClr val="bg1"/>
                </a:solidFill>
              </a:rPr>
              <a:t> and Kinney (1967) found eggs could not develop below  3.4°C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 smtClean="0">
                <a:solidFill>
                  <a:schemeClr val="bg1"/>
                </a:solidFill>
              </a:rPr>
              <a:t>90% die off of eggs at 5.6°C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 smtClean="0">
                <a:solidFill>
                  <a:schemeClr val="bg1"/>
                </a:solidFill>
              </a:rPr>
              <a:t>Eggs can survive brief periods of </a:t>
            </a:r>
            <a:r>
              <a:rPr lang="en-US" sz="3000" smtClean="0">
                <a:solidFill>
                  <a:schemeClr val="bg1"/>
                </a:solidFill>
              </a:rPr>
              <a:t>sub-zero temperatures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Summary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56388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Alaskan wood frogs are surviving </a:t>
            </a:r>
            <a:r>
              <a:rPr lang="en-US" u="sng" dirty="0" smtClean="0">
                <a:solidFill>
                  <a:schemeClr val="bg1"/>
                </a:solidFill>
              </a:rPr>
              <a:t>7 months </a:t>
            </a:r>
            <a:r>
              <a:rPr lang="en-US" dirty="0" smtClean="0">
                <a:solidFill>
                  <a:schemeClr val="bg1"/>
                </a:solidFill>
              </a:rPr>
              <a:t>down to </a:t>
            </a:r>
            <a:r>
              <a:rPr lang="en-US" u="sng" dirty="0" smtClean="0">
                <a:solidFill>
                  <a:schemeClr val="bg1"/>
                </a:solidFill>
              </a:rPr>
              <a:t>-18.1 °C</a:t>
            </a:r>
            <a:r>
              <a:rPr lang="en-US" dirty="0" smtClean="0">
                <a:solidFill>
                  <a:schemeClr val="bg1"/>
                </a:solidFill>
              </a:rPr>
              <a:t>.  This is longer and lower than has ever been reported or predicted.</a:t>
            </a:r>
            <a:endParaRPr lang="en-US" u="sng" dirty="0" smtClean="0">
              <a:solidFill>
                <a:schemeClr val="bg1"/>
              </a:solidFill>
            </a:endParaRPr>
          </a:p>
          <a:p>
            <a:endParaRPr lang="en-US" u="sng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Alaska wood frogs frozen naturally are making more glucose (</a:t>
            </a:r>
            <a:r>
              <a:rPr lang="en-US" dirty="0" err="1" smtClean="0">
                <a:solidFill>
                  <a:schemeClr val="bg1"/>
                </a:solidFill>
              </a:rPr>
              <a:t>cryoprotectant</a:t>
            </a:r>
            <a:r>
              <a:rPr lang="en-US" dirty="0" smtClean="0">
                <a:solidFill>
                  <a:schemeClr val="bg1"/>
                </a:solidFill>
              </a:rPr>
              <a:t>) than wood frogs frozen linearly in a laboratory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When we replicate freeze-thaw patterns in the lab, glucose concentrations in wood frogs approach field values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Acknowledgements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229600" cy="45259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Funding provided in part by the NSF GK-12 CASE program at University of Alaska Fairbanks, DGE-0948029; NSF IOS (BMB)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Roger </a:t>
            </a:r>
            <a:r>
              <a:rPr lang="en-US" dirty="0" err="1" smtClean="0">
                <a:solidFill>
                  <a:schemeClr val="bg1"/>
                </a:solidFill>
              </a:rPr>
              <a:t>Ruess</a:t>
            </a:r>
            <a:r>
              <a:rPr lang="en-US" dirty="0" smtClean="0">
                <a:solidFill>
                  <a:schemeClr val="bg1"/>
                </a:solidFill>
              </a:rPr>
              <a:t>, Bob </a:t>
            </a:r>
            <a:r>
              <a:rPr lang="en-US" dirty="0" err="1" smtClean="0">
                <a:solidFill>
                  <a:schemeClr val="bg1"/>
                </a:solidFill>
              </a:rPr>
              <a:t>Piorkowski</a:t>
            </a:r>
            <a:r>
              <a:rPr lang="en-US" dirty="0" smtClean="0">
                <a:solidFill>
                  <a:schemeClr val="bg1"/>
                </a:solidFill>
              </a:rPr>
              <a:t>, Scott Ayers, Jeannette Moore, Roger </a:t>
            </a:r>
            <a:r>
              <a:rPr lang="en-US" dirty="0" err="1" smtClean="0">
                <a:solidFill>
                  <a:schemeClr val="bg1"/>
                </a:solidFill>
              </a:rPr>
              <a:t>Topp</a:t>
            </a:r>
            <a:r>
              <a:rPr lang="en-US" dirty="0" smtClean="0">
                <a:solidFill>
                  <a:schemeClr val="bg1"/>
                </a:solidFill>
              </a:rPr>
              <a:t>, and Fran Kohl</a:t>
            </a:r>
          </a:p>
        </p:txBody>
      </p:sp>
      <p:sp>
        <p:nvSpPr>
          <p:cNvPr id="36866" name="AutoShape 2" descr="Displaying CASE lo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AutoShape 4" descr="Displaying CASE log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69" name="Picture 5" descr="C:\Documents and Settings\BarnesLAB\Desktop\unnam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29250"/>
            <a:ext cx="9144000" cy="1428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/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QUESTIONS?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https://gm2.ggpht.com/onv-O-QdEXU22GKRMdxkoekZLpFclMrOw7fpcgBoT5JRbMRleZUD9rTvWdLm84x_G_1LzYtVgPA8tOVpkmUYJYEmEWztN71CV2yMTGidNcc7UIqn25791dpj9jMRRAXLCbO8q11PkoHCZnWud-ekIk_7TRFlvEEemEblffSOiGYRB-GiVmcCgT23nT4MpWTR0t7VIX0xsM9xoJG-CGCmYFH57nJTzUbmWt7B6kCFfuIvbO4pZLIL8XNBlqNi0EDyFNPa7w7ehM1JZMypVRhjC9H8Be6TsD-dnC1iYDVkUcNKXz3cww2kr6kE2d6oXvkzaTbGDjeK4S1Bi29GvV7oh513AfLEw8Wda8t1PDqsPggB5i4VtyzKXSnjA8dEoEqzMswkARuXOOBZggemBgXX-u3C9_MAq7BVmVaRjZ4Ds2eGLKbpKF-qJkkg4kCpGKpBBMKypzAjky6aLP1hfAw-65dOYE-E1nFEvUWcNAXWcXNJzUTrBh1WeKtkoItny9lOnUxzFnkETzkNVNGg33DAjv7DHXRVe74biQQ=w923-h375-l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57400"/>
            <a:ext cx="6353175" cy="3571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5804</TotalTime>
  <Words>997</Words>
  <Application>Microsoft Macintosh PowerPoint</Application>
  <PresentationFormat>On-screen Show (4:3)</PresentationFormat>
  <Paragraphs>88</Paragraphs>
  <Slides>33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Previous Research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of Hibernacula Conditions</vt:lpstr>
      <vt:lpstr>How are wood frogs surviving such low temperatures for so long?</vt:lpstr>
      <vt:lpstr>PowerPoint Presentation</vt:lpstr>
      <vt:lpstr>PowerPoint Presentation</vt:lpstr>
      <vt:lpstr>PowerPoint Presentation</vt:lpstr>
      <vt:lpstr>Why are glucose (cryoprotectant) concentrations so high in field frogs</vt:lpstr>
      <vt:lpstr>PowerPoint Presentation</vt:lpstr>
      <vt:lpstr>PowerPoint Presentation</vt:lpstr>
      <vt:lpstr>We hypothesize that naturally frozen wood frogs have higher concentrations of glucose than linear, laboratory wood frogs due to freeze-thaw cycling.    </vt:lpstr>
      <vt:lpstr>PowerPoint Presentation</vt:lpstr>
      <vt:lpstr>PowerPoint Presentation</vt:lpstr>
      <vt:lpstr>PowerPoint Presentation</vt:lpstr>
      <vt:lpstr>How Far North Do Wood Frogs Go?</vt:lpstr>
      <vt:lpstr>Alaska Wood Frog Monitoring Project RESULTS: 2002 – 2008</vt:lpstr>
      <vt:lpstr>PowerPoint Presentation</vt:lpstr>
      <vt:lpstr>Barrow Temperatures</vt:lpstr>
      <vt:lpstr>We Hypothesize Summer Pond Temperatures Limit Development</vt:lpstr>
      <vt:lpstr>Summary</vt:lpstr>
      <vt:lpstr>Acknowledgements</vt:lpstr>
      <vt:lpstr> QUESTIONS?</vt:lpstr>
    </vt:vector>
  </TitlesOfParts>
  <Company>Lenovo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 User</dc:creator>
  <cp:lastModifiedBy>Joshua Ream</cp:lastModifiedBy>
  <cp:revision>41</cp:revision>
  <dcterms:created xsi:type="dcterms:W3CDTF">2013-12-10T22:02:41Z</dcterms:created>
  <dcterms:modified xsi:type="dcterms:W3CDTF">2014-10-05T15:43:24Z</dcterms:modified>
</cp:coreProperties>
</file>