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266" r:id="rId3"/>
    <p:sldId id="267" r:id="rId4"/>
    <p:sldId id="282" r:id="rId5"/>
    <p:sldId id="265" r:id="rId6"/>
    <p:sldId id="269" r:id="rId7"/>
    <p:sldId id="290" r:id="rId8"/>
    <p:sldId id="270" r:id="rId9"/>
    <p:sldId id="271" r:id="rId10"/>
    <p:sldId id="272" r:id="rId11"/>
    <p:sldId id="260" r:id="rId12"/>
    <p:sldId id="286" r:id="rId13"/>
    <p:sldId id="283" r:id="rId14"/>
    <p:sldId id="276" r:id="rId15"/>
    <p:sldId id="288" r:id="rId16"/>
    <p:sldId id="257" r:id="rId17"/>
    <p:sldId id="293" r:id="rId18"/>
    <p:sldId id="261" r:id="rId19"/>
    <p:sldId id="289" r:id="rId20"/>
    <p:sldId id="274" r:id="rId21"/>
    <p:sldId id="258" r:id="rId22"/>
    <p:sldId id="287" r:id="rId23"/>
    <p:sldId id="291" r:id="rId24"/>
    <p:sldId id="284" r:id="rId25"/>
    <p:sldId id="280" r:id="rId26"/>
    <p:sldId id="299" r:id="rId27"/>
    <p:sldId id="298" r:id="rId28"/>
    <p:sldId id="297" r:id="rId29"/>
    <p:sldId id="294" r:id="rId30"/>
    <p:sldId id="296" r:id="rId31"/>
    <p:sldId id="285" r:id="rId32"/>
    <p:sldId id="279" r:id="rId33"/>
    <p:sldId id="292" r:id="rId34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0977" autoAdjust="0"/>
  </p:normalViewPr>
  <p:slideViewPr>
    <p:cSldViewPr>
      <p:cViewPr>
        <p:scale>
          <a:sx n="50" d="100"/>
          <a:sy n="50" d="100"/>
        </p:scale>
        <p:origin x="-223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362D-D350-4BC5-9B5D-5593215ECC06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D5DF-94C3-450B-BA50-0CA3AA862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5E48A-2B6D-4FC9-9751-25CA23347D39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1F31A-AB56-41D1-BDF6-61AA45CEA07D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9B1FA-F471-439E-9B12-69F3FC336168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D5DF-94C3-450B-BA50-0CA3AA86265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D5DF-94C3-450B-BA50-0CA3AA86265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9B1FA-F471-439E-9B12-69F3FC336168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26DC-37CC-48B2-8164-0000F2BAE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60D1-B758-42E4-8961-76A537253344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79B2-D160-4716-8937-EFBBE0D6F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arnesLAB\Desktop\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8300"/>
            <a:ext cx="9144000" cy="51435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Wood frog adaptations to overwintering in Alaska: New limits to freezing tolerance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5638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DJ Larson, L Middle, and BM Barnes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Alaska Fairbanks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52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956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3962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-18</a:t>
            </a:r>
            <a:r>
              <a:rPr lang="en-US" sz="2500" b="1" dirty="0" smtClean="0">
                <a:latin typeface="Times New Roman"/>
                <a:cs typeface="Times New Roman"/>
              </a:rPr>
              <a:t>ºC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4572000" y="5562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Daily snow depth, average daily air temperature, average daily soil temperature, minimum daily soil temperature, and maximum daily snow temperature at frog hibernacula (n=10) from October 2001 to May 2002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37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Minimum Hibernacula Temperature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52"/>
            <a:ext cx="9144000" cy="64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Daily snow depth, average daily air temperature, average daily soil temperature, minimum daily soil temperature, and maximum daily snow temperature at frog hibernacula (n=10) from October 2001 to May 2002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37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Snow Depth 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52"/>
            <a:ext cx="9144000" cy="64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5"/>
          <p:cNvSpPr/>
          <p:nvPr/>
        </p:nvSpPr>
        <p:spPr>
          <a:xfrm rot="5400000">
            <a:off x="4095750" y="-2038350"/>
            <a:ext cx="1409700" cy="7010400"/>
          </a:xfrm>
          <a:prstGeom prst="leftBrace">
            <a:avLst>
              <a:gd name="adj1" fmla="val 7134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Daily snow depth, average daily air temperature, average daily soil temperature, minimum daily soil temperature, and maximum daily snow temperature at frog hibernacula (n=10) from October 2001 to May 2002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201 days below freezing point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4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5"/>
          <p:cNvSpPr/>
          <p:nvPr/>
        </p:nvSpPr>
        <p:spPr>
          <a:xfrm rot="5400000">
            <a:off x="4095750" y="-2038350"/>
            <a:ext cx="1409700" cy="7010400"/>
          </a:xfrm>
          <a:prstGeom prst="leftBrace">
            <a:avLst>
              <a:gd name="adj1" fmla="val 7134"/>
              <a:gd name="adj2" fmla="val 5000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201 days below freezing point</a:t>
            </a:r>
            <a:endParaRPr lang="en-US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smtClean="0">
                <a:solidFill>
                  <a:srgbClr val="FF0000"/>
                </a:solidFill>
              </a:rPr>
              <a:t>100% Survival</a:t>
            </a:r>
          </a:p>
          <a:p>
            <a:pPr algn="ctr"/>
            <a:r>
              <a:rPr lang="en-US" sz="6500" dirty="0" smtClean="0">
                <a:solidFill>
                  <a:srgbClr val="FF0000"/>
                </a:solidFill>
              </a:rPr>
              <a:t>N = 18</a:t>
            </a:r>
            <a:endParaRPr lang="en-US" sz="6500" dirty="0">
              <a:solidFill>
                <a:srgbClr val="FF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Daily snow depth, average daily air temperature, average daily soil temperature, minimum daily soil temperature, and maximum daily snow temperature at frog hibernacula (n=10) from October 2001 to May 2002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Summary of Hibernacula Conditions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193±11 (7 months) consecutive days frozen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 Average hibernacula temperature of -6.3°C (Oct-May)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Minimum temperatures ranging from -8.9 to -18.1°C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100% survival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4562"/>
            <a:ext cx="9144000" cy="3611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are wood frogs surviving such low temperatures for so long?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frog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198" y="1524000"/>
            <a:ext cx="3449602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04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Leg muscle, heart, and liver tissue glucose concentrations (mean ±SEM) in unfrozen control, laboratory frozen, and naturally frozen wood frogs, n=7,15,18, respectively (Larson et al., submitted).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-1524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90763" algn="l"/>
              </a:tabLst>
            </a:pPr>
            <a:r>
              <a:rPr lang="en-US" sz="5000" dirty="0" smtClean="0"/>
              <a:t>Glucose Concentrations in Lab and Field Frozen Frogs</a:t>
            </a:r>
            <a:endParaRPr lang="en-US" sz="50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4114800"/>
            <a:ext cx="838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2400" y="1447800"/>
            <a:ext cx="8382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2362200"/>
            <a:ext cx="8382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1000" y="838200"/>
            <a:ext cx="838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Leg muscle, heart, and liver tissue glucose concentrations (mean ±SEM) in unfrozen control, laboratory frozen, and naturally frozen wood frogs, n=7,15,18, respectively (Larson et al., submitted).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-1524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90763" algn="l"/>
              </a:tabLst>
            </a:pPr>
            <a:r>
              <a:rPr lang="en-US" sz="5000" dirty="0" smtClean="0"/>
              <a:t>Glucose Concentrations in Lab and Field Frozen Frogs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Leg muscle, heart, and liver tissue glucose concentrations in unfrozen control, Ohio laboratory frozen(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Costanzo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et al. 2013), Ohio-Alaska laboratory frozen(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Costanzo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et al. 2013),  laboratory frozen, and naturally frozen wood frogs, n=7,4,8,15,18, respectively. 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6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Results from Other Studies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176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are glucose (</a:t>
            </a:r>
            <a:r>
              <a:rPr lang="en-US" dirty="0" err="1" smtClean="0">
                <a:solidFill>
                  <a:schemeClr val="bg1"/>
                </a:solidFill>
              </a:rPr>
              <a:t>cryoprotectant</a:t>
            </a:r>
            <a:r>
              <a:rPr lang="en-US" dirty="0" smtClean="0">
                <a:solidFill>
                  <a:schemeClr val="bg1"/>
                </a:solidFill>
              </a:rPr>
              <a:t>) concentrations so high in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field frogs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49665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98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for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6125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Wood frog uncovered in spring within natural </a:t>
            </a:r>
            <a:r>
              <a:rPr lang="en-US" sz="2400" dirty="0" err="1">
                <a:solidFill>
                  <a:schemeClr val="bg1"/>
                </a:solidFill>
              </a:rPr>
              <a:t>hibernaculum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1"/>
            <a:ext cx="9144000" cy="6172200"/>
          </a:xfrm>
          <a:prstGeom prst="rect">
            <a:avLst/>
          </a:prstGeom>
          <a:noFill/>
          <a:ln w="0" cmpd="sng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2590800"/>
            <a:ext cx="990600" cy="914400"/>
          </a:xfrm>
          <a:prstGeom prst="rect">
            <a:avLst/>
          </a:prstGeom>
          <a:noFill/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Wood frog temperatures in a frog form recorded every 5 minutes from September 24  to October 27, 2012.  Melting point is -0.16 (dashed line) (Sinclair et al., 2013) and freezing point(solid line)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2357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90763" algn="l"/>
              </a:tabLst>
            </a:pPr>
            <a:r>
              <a:rPr lang="en-US" sz="5000" dirty="0" smtClean="0"/>
              <a:t>Hibernacula Conditions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725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Wood frog temperatures in a frog form recorded every 30 seconds from September 24  to October 27, 2012.  Melting point is -0.16 (dashed line) (Sinclair et al., 2013) and freezing point(solid line)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-762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290763" algn="l"/>
              </a:tabLst>
            </a:pPr>
            <a:r>
              <a:rPr lang="en-US" sz="5000" dirty="0" smtClean="0"/>
              <a:t>Early Winter Wood Frog Conditions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hypothesize that naturally frozen wood frogs have higher concentrations of glucose than linear, laboratory wood frogs due to freeze-thaw cycling.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530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Experiment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Freeze-thaw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Linear freezing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Unfrozen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429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BarnesLAB\My Documents\My Pictures\vlcsnap-2014-01-02-21h27m59s1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0" y="2590800"/>
            <a:ext cx="7696162" cy="4267200"/>
          </a:xfrm>
          <a:prstGeom prst="rect">
            <a:avLst/>
          </a:prstGeom>
          <a:noFill/>
        </p:spPr>
      </p:pic>
      <p:pic>
        <p:nvPicPr>
          <p:cNvPr id="5" name="Picture 2" descr="E:\DSC_0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Freeze-thaw protocol.  5 animals were sampled at each sampling point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Experimental Freeze-Thaw and Linear Freezing Protocols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Leg muscle, heart, and liver tissue glucose concentrations sampled every 12 hours in alternating frozen or thawed condition (n=5 each) compared to values in naturally freezing wood frogs (n=19; right panel).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Glucose Concentrations of Freeze-Thaw Frogs Compared to Field Frogs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sitr-map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662777" y="703242"/>
            <a:ext cx="7878763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1981200" y="4025205"/>
            <a:ext cx="17526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Wood Frog</a:t>
            </a:r>
          </a:p>
          <a:p>
            <a:pPr>
              <a:spcBef>
                <a:spcPct val="50000"/>
              </a:spcBef>
            </a:pPr>
            <a:r>
              <a:rPr lang="en-US" sz="2400" i="1" dirty="0" err="1" smtClean="0"/>
              <a:t>Lithobates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sylvaticus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Martoff</a:t>
            </a:r>
            <a:r>
              <a:rPr lang="en-US" dirty="0" smtClean="0"/>
              <a:t> and Humphries 1959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Far North Do Wood Frogs Go?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Alaska Wood Frog Monitoring Project RESULTS: 2002 – 2008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72200"/>
            <a:ext cx="9144000" cy="68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http://aknhp.uaa.alaska.edu/zoology/citizen-science/alaska-wood-frog-monitoring/results-2002-2008/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3252" name="Picture 4" descr="http://137.229.141.57/wp-content/uploads/2011/01/wdfrg_surveys_sept_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495" y="1305790"/>
            <a:ext cx="6297705" cy="4866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10668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p.greenwichmeantime.com/images/usa/ala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"/>
            <a:ext cx="8739765" cy="6858000"/>
          </a:xfrm>
          <a:prstGeom prst="rect">
            <a:avLst/>
          </a:prstGeom>
          <a:noFill/>
        </p:spPr>
      </p:pic>
      <p:sp>
        <p:nvSpPr>
          <p:cNvPr id="8" name="Multiply 7"/>
          <p:cNvSpPr/>
          <p:nvPr/>
        </p:nvSpPr>
        <p:spPr>
          <a:xfrm flipH="1" flipV="1">
            <a:off x="3429000" y="304800"/>
            <a:ext cx="640081" cy="762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Barrow Temperatures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2514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October 20-May 24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216 days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Lowest temp -23.6°C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Mean -12.13°C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thumbs.media.smithsonianmag.com/filer/whale-bones-Barrow-Alaska-631.jpg__800x600_q85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5" y="4000500"/>
            <a:ext cx="6010275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courtesy of  the Smithsonian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REEZIN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09600" y="64770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Ken Storey, Carleton </a:t>
            </a:r>
            <a:r>
              <a:rPr lang="en-US" dirty="0" err="1">
                <a:solidFill>
                  <a:srgbClr val="FFFF00"/>
                </a:solidFill>
              </a:rPr>
              <a:t>Univ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Hypothesize Summer Pond Temperatures Limit Development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02b93fb.netsolhost.com/blog/wp-content/uploads/2011/02/WoodFrogs.Ashland.4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412" y="3276600"/>
            <a:ext cx="5013588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381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</a:rPr>
              <a:t>Herried</a:t>
            </a:r>
            <a:r>
              <a:rPr lang="en-US" sz="3000" dirty="0" smtClean="0">
                <a:solidFill>
                  <a:schemeClr val="bg1"/>
                </a:solidFill>
              </a:rPr>
              <a:t> and Kinney (1967) found eggs could not develop below  3.4°C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90% die off of eggs at 5.6°C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Eggs can survive brief periods of </a:t>
            </a:r>
            <a:r>
              <a:rPr lang="en-US" sz="3000" smtClean="0">
                <a:solidFill>
                  <a:schemeClr val="bg1"/>
                </a:solidFill>
              </a:rPr>
              <a:t>sub-zero temperatures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Alaskan wood frogs are surviving </a:t>
            </a:r>
            <a:r>
              <a:rPr lang="en-US" u="sng" dirty="0" smtClean="0">
                <a:solidFill>
                  <a:schemeClr val="bg1"/>
                </a:solidFill>
              </a:rPr>
              <a:t>7 months </a:t>
            </a:r>
            <a:r>
              <a:rPr lang="en-US" dirty="0" smtClean="0">
                <a:solidFill>
                  <a:schemeClr val="bg1"/>
                </a:solidFill>
              </a:rPr>
              <a:t>down to </a:t>
            </a:r>
            <a:r>
              <a:rPr lang="en-US" u="sng" dirty="0" smtClean="0">
                <a:solidFill>
                  <a:schemeClr val="bg1"/>
                </a:solidFill>
              </a:rPr>
              <a:t>-18.1 °C</a:t>
            </a:r>
            <a:r>
              <a:rPr lang="en-US" dirty="0" smtClean="0">
                <a:solidFill>
                  <a:schemeClr val="bg1"/>
                </a:solidFill>
              </a:rPr>
              <a:t>.  This is longer and lower than has ever been reported or predicted.</a:t>
            </a:r>
            <a:endParaRPr lang="en-US" u="sng" dirty="0" smtClean="0">
              <a:solidFill>
                <a:schemeClr val="bg1"/>
              </a:solidFill>
            </a:endParaRPr>
          </a:p>
          <a:p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Alaska wood frogs frozen naturally are making more glucose (</a:t>
            </a:r>
            <a:r>
              <a:rPr lang="en-US" dirty="0" err="1" smtClean="0">
                <a:solidFill>
                  <a:schemeClr val="bg1"/>
                </a:solidFill>
              </a:rPr>
              <a:t>cryoprotectant</a:t>
            </a:r>
            <a:r>
              <a:rPr lang="en-US" dirty="0" smtClean="0">
                <a:solidFill>
                  <a:schemeClr val="bg1"/>
                </a:solidFill>
              </a:rPr>
              <a:t>) than wood frogs frozen linearly in a laboratory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we replicate freeze-thaw patterns in the lab, glucose concentrations in wood frogs approach field values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Acknowledgements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Funding provided in part by the NSF GK-12 CASE program at University of Alaska Fairbanks, DGE-0948029; NSF IOS (BMB)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Roger </a:t>
            </a:r>
            <a:r>
              <a:rPr lang="en-US" dirty="0" err="1" smtClean="0">
                <a:solidFill>
                  <a:schemeClr val="bg1"/>
                </a:solidFill>
              </a:rPr>
              <a:t>Ruess</a:t>
            </a:r>
            <a:r>
              <a:rPr lang="en-US" dirty="0" smtClean="0">
                <a:solidFill>
                  <a:schemeClr val="bg1"/>
                </a:solidFill>
              </a:rPr>
              <a:t>, Bob </a:t>
            </a:r>
            <a:r>
              <a:rPr lang="en-US" dirty="0" err="1" smtClean="0">
                <a:solidFill>
                  <a:schemeClr val="bg1"/>
                </a:solidFill>
              </a:rPr>
              <a:t>Piorkowski</a:t>
            </a:r>
            <a:r>
              <a:rPr lang="en-US" dirty="0" smtClean="0">
                <a:solidFill>
                  <a:schemeClr val="bg1"/>
                </a:solidFill>
              </a:rPr>
              <a:t>, Scott Ayers, Jeannette Moore, Roger </a:t>
            </a:r>
            <a:r>
              <a:rPr lang="en-US" dirty="0" err="1" smtClean="0">
                <a:solidFill>
                  <a:schemeClr val="bg1"/>
                </a:solidFill>
              </a:rPr>
              <a:t>Topp</a:t>
            </a:r>
            <a:r>
              <a:rPr lang="en-US" dirty="0" smtClean="0">
                <a:solidFill>
                  <a:schemeClr val="bg1"/>
                </a:solidFill>
              </a:rPr>
              <a:t>, and Fran Kohl</a:t>
            </a:r>
          </a:p>
        </p:txBody>
      </p:sp>
      <p:sp>
        <p:nvSpPr>
          <p:cNvPr id="36866" name="AutoShape 2" descr="Displaying CASE 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isplaying CASE l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 descr="C:\Documents and Settings\BarnesLAB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50"/>
            <a:ext cx="9144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m2.ggpht.com/onv-O-QdEXU22GKRMdxkoekZLpFclMrOw7fpcgBoT5JRbMRleZUD9rTvWdLm84x_G_1LzYtVgPA8tOVpkmUYJYEmEWztN71CV2yMTGidNcc7UIqn25791dpj9jMRRAXLCbO8q11PkoHCZnWud-ekIk_7TRFlvEEemEblffSOiGYRB-GiVmcCgT23nT4MpWTR0t7VIX0xsM9xoJG-CGCmYFH57nJTzUbmWt7B6kCFfuIvbO4pZLIL8XNBlqNi0EDyFNPa7w7ehM1JZMypVRhjC9H8Be6TsD-dnC1iYDVkUcNKXz3cww2kr6kE2d6oXvkzaTbGDjeK4S1Bi29GvV7oh513AfLEw8Wda8t1PDqsPggB5i4VtyzKXSnjA8dEoEqzMswkARuXOOBZggemBgXX-u3C9_MAq7BVmVaRjZ4Ds2eGLKbpKF-qJkkg4kCpGKpBBMKypzAjky6aLP1hfAw-65dOYE-E1nFEvUWcNAXWcXNJzUTrBh1WeKtkoItny9lOnUxzFnkETzkNVNGg33DAjv7DHXRVe74biQQ=w923-h375-l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35317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Previous 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Lower lethal limit of up to 2 months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Lower lethal limits of -16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ºC</a:t>
            </a:r>
            <a:r>
              <a:rPr lang="en-US" dirty="0" smtClean="0">
                <a:solidFill>
                  <a:schemeClr val="bg1"/>
                </a:solidFill>
              </a:rPr>
              <a:t>, previously -7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ºC </a:t>
            </a:r>
            <a:r>
              <a:rPr lang="en-US" dirty="0" smtClean="0">
                <a:solidFill>
                  <a:schemeClr val="bg1"/>
                </a:solidFill>
              </a:rPr>
              <a:t>(Costanzo et al. 2013)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Few </a:t>
            </a:r>
            <a:r>
              <a:rPr lang="en-US" dirty="0">
                <a:solidFill>
                  <a:schemeClr val="bg1"/>
                </a:solidFill>
              </a:rPr>
              <a:t>days frozen (Sinclair et al. 2013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ROGFA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548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sitr-map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662777" y="703242"/>
            <a:ext cx="7878763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1295400" y="3352800"/>
            <a:ext cx="24384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Wood Frog</a:t>
            </a:r>
          </a:p>
          <a:p>
            <a:pPr>
              <a:spcBef>
                <a:spcPct val="50000"/>
              </a:spcBef>
            </a:pPr>
            <a:r>
              <a:rPr lang="en-US" sz="2400" i="1" dirty="0" err="1" smtClean="0"/>
              <a:t>Lithobates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sylvaticus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Martoff</a:t>
            </a:r>
            <a:r>
              <a:rPr lang="en-US" dirty="0" smtClean="0"/>
              <a:t> and Humphries 1959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762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Wood Frog Range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upload.wikimedia.org/wikipedia/commons/b/bf/Extreme_low_temperature_at_Fairbanks,_Ala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74787"/>
            <a:ext cx="3733800" cy="555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724400" cy="3124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 frogs were collected, tagged with a transmitter, then tracked with transmitters to hibernacula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fo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1301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BarnesLAB\My Documents\My Pictures\vlcsnap-2014-01-02-21h26m35s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6396038" cy="3609663"/>
          </a:xfrm>
          <a:prstGeom prst="rect">
            <a:avLst/>
          </a:prstGeom>
          <a:noFill/>
        </p:spPr>
      </p:pic>
      <p:pic>
        <p:nvPicPr>
          <p:cNvPr id="2051" name="Picture 3" descr="C:\Documents and Settings\BarnesLAB\My Documents\My Pictures\vlcsnap-2014-01-02-21h27m00s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6115298" cy="345122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270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52"/>
            <a:ext cx="9144000" cy="64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5498068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-40</a:t>
            </a:r>
            <a:r>
              <a:rPr lang="en-US" sz="2500" b="1" dirty="0" smtClean="0">
                <a:latin typeface="Times New Roman"/>
                <a:cs typeface="Times New Roman"/>
              </a:rPr>
              <a:t>ºC</a:t>
            </a:r>
            <a:endParaRPr lang="en-US" sz="2500" b="1" dirty="0"/>
          </a:p>
        </p:txBody>
      </p:sp>
      <p:sp>
        <p:nvSpPr>
          <p:cNvPr id="9" name="Oval 8"/>
          <p:cNvSpPr/>
          <p:nvPr/>
        </p:nvSpPr>
        <p:spPr>
          <a:xfrm>
            <a:off x="4572000" y="5562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Daily snow depth, average daily air temperature, average daily soil temperature, minimum daily soil temperature, and maximum daily snow temperature at frog hibernacula (n=10) from October 2001 to May 2002 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37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Winter Air Temperature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52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Daily snow depth, average daily air temperature, average daily soil temperature, minimum daily soil temperature, and maximum daily snow temperature at frog hibernacula (n=10) from October 2001 to May 2002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37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Average Hibernacula Temperature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997</Words>
  <Application>Microsoft Macintosh PowerPoint</Application>
  <PresentationFormat>On-screen Show (4:3)</PresentationFormat>
  <Paragraphs>88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Previous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Hibernacula Conditions</vt:lpstr>
      <vt:lpstr>How are wood frogs surviving such low temperatures for so long?</vt:lpstr>
      <vt:lpstr>PowerPoint Presentation</vt:lpstr>
      <vt:lpstr>PowerPoint Presentation</vt:lpstr>
      <vt:lpstr>PowerPoint Presentation</vt:lpstr>
      <vt:lpstr>Why are glucose (cryoprotectant) concentrations so high in field frogs</vt:lpstr>
      <vt:lpstr>PowerPoint Presentation</vt:lpstr>
      <vt:lpstr>PowerPoint Presentation</vt:lpstr>
      <vt:lpstr>We hypothesize that naturally frozen wood frogs have higher concentrations of glucose than linear, laboratory wood frogs due to freeze-thaw cycling.    </vt:lpstr>
      <vt:lpstr>PowerPoint Presentation</vt:lpstr>
      <vt:lpstr>PowerPoint Presentation</vt:lpstr>
      <vt:lpstr>PowerPoint Presentation</vt:lpstr>
      <vt:lpstr>How Far North Do Wood Frogs Go?</vt:lpstr>
      <vt:lpstr>Alaska Wood Frog Monitoring Project RESULTS: 2002 – 2008</vt:lpstr>
      <vt:lpstr>PowerPoint Presentation</vt:lpstr>
      <vt:lpstr>Barrow Temperatures</vt:lpstr>
      <vt:lpstr>We Hypothesize Summer Pond Temperatures Limit Development</vt:lpstr>
      <vt:lpstr>Summary</vt:lpstr>
      <vt:lpstr>Acknowledgements</vt:lpstr>
      <vt:lpstr> QUESTIONS?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Joshua Ream</cp:lastModifiedBy>
  <cp:revision>41</cp:revision>
  <dcterms:created xsi:type="dcterms:W3CDTF">2013-12-10T22:02:41Z</dcterms:created>
  <dcterms:modified xsi:type="dcterms:W3CDTF">2014-10-05T15:43:24Z</dcterms:modified>
</cp:coreProperties>
</file>