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88"/>
  </p:notesMasterIdLst>
  <p:sldIdLst>
    <p:sldId id="361" r:id="rId2"/>
    <p:sldId id="362" r:id="rId3"/>
    <p:sldId id="363" r:id="rId4"/>
    <p:sldId id="256" r:id="rId5"/>
    <p:sldId id="262" r:id="rId6"/>
    <p:sldId id="275" r:id="rId7"/>
    <p:sldId id="296" r:id="rId8"/>
    <p:sldId id="257" r:id="rId9"/>
    <p:sldId id="266" r:id="rId10"/>
    <p:sldId id="312" r:id="rId11"/>
    <p:sldId id="260" r:id="rId12"/>
    <p:sldId id="280" r:id="rId13"/>
    <p:sldId id="268" r:id="rId14"/>
    <p:sldId id="274" r:id="rId15"/>
    <p:sldId id="273" r:id="rId16"/>
    <p:sldId id="281" r:id="rId17"/>
    <p:sldId id="272" r:id="rId18"/>
    <p:sldId id="283" r:id="rId19"/>
    <p:sldId id="284" r:id="rId20"/>
    <p:sldId id="287" r:id="rId21"/>
    <p:sldId id="288" r:id="rId22"/>
    <p:sldId id="285" r:id="rId23"/>
    <p:sldId id="292" r:id="rId24"/>
    <p:sldId id="291" r:id="rId25"/>
    <p:sldId id="294" r:id="rId26"/>
    <p:sldId id="293" r:id="rId27"/>
    <p:sldId id="282" r:id="rId28"/>
    <p:sldId id="261" r:id="rId29"/>
    <p:sldId id="271" r:id="rId30"/>
    <p:sldId id="295" r:id="rId31"/>
    <p:sldId id="298" r:id="rId32"/>
    <p:sldId id="301" r:id="rId33"/>
    <p:sldId id="302" r:id="rId34"/>
    <p:sldId id="303" r:id="rId35"/>
    <p:sldId id="265" r:id="rId36"/>
    <p:sldId id="269" r:id="rId37"/>
    <p:sldId id="297" r:id="rId38"/>
    <p:sldId id="304" r:id="rId39"/>
    <p:sldId id="270" r:id="rId40"/>
    <p:sldId id="276" r:id="rId41"/>
    <p:sldId id="263" r:id="rId42"/>
    <p:sldId id="310" r:id="rId43"/>
    <p:sldId id="306" r:id="rId44"/>
    <p:sldId id="279" r:id="rId45"/>
    <p:sldId id="305" r:id="rId46"/>
    <p:sldId id="308" r:id="rId47"/>
    <p:sldId id="309" r:id="rId48"/>
    <p:sldId id="313" r:id="rId49"/>
    <p:sldId id="314" r:id="rId50"/>
    <p:sldId id="364" r:id="rId51"/>
    <p:sldId id="315" r:id="rId52"/>
    <p:sldId id="365" r:id="rId53"/>
    <p:sldId id="366" r:id="rId54"/>
    <p:sldId id="316" r:id="rId55"/>
    <p:sldId id="321" r:id="rId56"/>
    <p:sldId id="322" r:id="rId57"/>
    <p:sldId id="367" r:id="rId58"/>
    <p:sldId id="325" r:id="rId59"/>
    <p:sldId id="368" r:id="rId60"/>
    <p:sldId id="357" r:id="rId61"/>
    <p:sldId id="328" r:id="rId62"/>
    <p:sldId id="369" r:id="rId63"/>
    <p:sldId id="334" r:id="rId64"/>
    <p:sldId id="335" r:id="rId65"/>
    <p:sldId id="336" r:id="rId66"/>
    <p:sldId id="338" r:id="rId67"/>
    <p:sldId id="339" r:id="rId68"/>
    <p:sldId id="327" r:id="rId69"/>
    <p:sldId id="340" r:id="rId70"/>
    <p:sldId id="341" r:id="rId71"/>
    <p:sldId id="346" r:id="rId72"/>
    <p:sldId id="347" r:id="rId73"/>
    <p:sldId id="348" r:id="rId74"/>
    <p:sldId id="349" r:id="rId75"/>
    <p:sldId id="350" r:id="rId76"/>
    <p:sldId id="351" r:id="rId77"/>
    <p:sldId id="353" r:id="rId78"/>
    <p:sldId id="370" r:id="rId79"/>
    <p:sldId id="371" r:id="rId80"/>
    <p:sldId id="372" r:id="rId81"/>
    <p:sldId id="373" r:id="rId82"/>
    <p:sldId id="374" r:id="rId83"/>
    <p:sldId id="376" r:id="rId84"/>
    <p:sldId id="377" r:id="rId85"/>
    <p:sldId id="378" r:id="rId86"/>
    <p:sldId id="379" r:id="rId87"/>
  </p:sldIdLst>
  <p:sldSz cx="9144000" cy="6858000" type="screen4x3"/>
  <p:notesSz cx="6858000" cy="9144000"/>
  <p:embeddedFontLst>
    <p:embeddedFont>
      <p:font typeface="Corbel" panose="020B0503020204020204" pitchFamily="34" charset="0"/>
      <p:regular r:id="rId89"/>
      <p:bold r:id="rId90"/>
      <p:italic r:id="rId91"/>
      <p:boldItalic r:id="rId92"/>
    </p:embeddedFont>
    <p:embeddedFont>
      <p:font typeface="Impact" panose="020B0806030902050204" pitchFamily="34" charset="0"/>
      <p:regular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  <p:embeddedFont>
      <p:font typeface="BlackChancery" panose="020B0604020202020204" charset="0"/>
      <p:regular r:id="rId98"/>
    </p:embeddedFont>
    <p:embeddedFont>
      <p:font typeface="FoglihtenNo07" panose="020B0604020202020204" charset="0"/>
      <p:regular r:id="rId9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FABF2B6-B751-42BA-A1C5-A0AF7A6A2377}">
          <p14:sldIdLst>
            <p14:sldId id="361"/>
            <p14:sldId id="362"/>
            <p14:sldId id="363"/>
            <p14:sldId id="256"/>
            <p14:sldId id="262"/>
            <p14:sldId id="275"/>
            <p14:sldId id="296"/>
            <p14:sldId id="257"/>
            <p14:sldId id="266"/>
            <p14:sldId id="312"/>
            <p14:sldId id="260"/>
          </p14:sldIdLst>
        </p14:section>
        <p14:section name="Painting" id="{B478E945-1E81-49FB-8663-0CFE0EC04F88}">
          <p14:sldIdLst>
            <p14:sldId id="280"/>
            <p14:sldId id="268"/>
            <p14:sldId id="274"/>
            <p14:sldId id="273"/>
            <p14:sldId id="281"/>
            <p14:sldId id="272"/>
            <p14:sldId id="283"/>
            <p14:sldId id="284"/>
            <p14:sldId id="287"/>
            <p14:sldId id="288"/>
            <p14:sldId id="285"/>
            <p14:sldId id="292"/>
            <p14:sldId id="291"/>
            <p14:sldId id="294"/>
            <p14:sldId id="293"/>
          </p14:sldIdLst>
        </p14:section>
        <p14:section name="Sculpture" id="{1D3E2283-AC33-4B6E-8E4F-34A7180A8DAA}">
          <p14:sldIdLst>
            <p14:sldId id="282"/>
            <p14:sldId id="261"/>
            <p14:sldId id="271"/>
            <p14:sldId id="295"/>
            <p14:sldId id="298"/>
          </p14:sldIdLst>
        </p14:section>
        <p14:section name="Architecture" id="{5DDF3779-46AF-4387-9E47-11F7F325B958}">
          <p14:sldIdLst>
            <p14:sldId id="301"/>
            <p14:sldId id="302"/>
            <p14:sldId id="303"/>
            <p14:sldId id="265"/>
            <p14:sldId id="269"/>
            <p14:sldId id="297"/>
            <p14:sldId id="304"/>
            <p14:sldId id="270"/>
          </p14:sldIdLst>
        </p14:section>
        <p14:section name="Music" id="{C2FC02ED-107C-4716-981D-265BDB4078EC}">
          <p14:sldIdLst>
            <p14:sldId id="276"/>
          </p14:sldIdLst>
        </p14:section>
        <p14:section name="Rococo" id="{15299564-4E1B-4E46-9FEF-D68824B675F0}">
          <p14:sldIdLst>
            <p14:sldId id="263"/>
            <p14:sldId id="310"/>
            <p14:sldId id="306"/>
            <p14:sldId id="279"/>
            <p14:sldId id="305"/>
          </p14:sldIdLst>
        </p14:section>
        <p14:section name="Review" id="{287D790D-F98A-46C2-BA56-43AEBDCDD1C0}">
          <p14:sldIdLst>
            <p14:sldId id="308"/>
            <p14:sldId id="309"/>
            <p14:sldId id="313"/>
            <p14:sldId id="314"/>
            <p14:sldId id="364"/>
            <p14:sldId id="315"/>
            <p14:sldId id="365"/>
            <p14:sldId id="366"/>
            <p14:sldId id="316"/>
            <p14:sldId id="321"/>
            <p14:sldId id="322"/>
            <p14:sldId id="367"/>
            <p14:sldId id="325"/>
            <p14:sldId id="368"/>
            <p14:sldId id="357"/>
            <p14:sldId id="328"/>
            <p14:sldId id="369"/>
            <p14:sldId id="334"/>
            <p14:sldId id="335"/>
            <p14:sldId id="336"/>
            <p14:sldId id="338"/>
            <p14:sldId id="339"/>
            <p14:sldId id="327"/>
            <p14:sldId id="340"/>
            <p14:sldId id="341"/>
            <p14:sldId id="346"/>
            <p14:sldId id="347"/>
            <p14:sldId id="348"/>
            <p14:sldId id="349"/>
            <p14:sldId id="350"/>
            <p14:sldId id="351"/>
            <p14:sldId id="353"/>
            <p14:sldId id="370"/>
            <p14:sldId id="371"/>
            <p14:sldId id="372"/>
            <p14:sldId id="373"/>
            <p14:sldId id="374"/>
            <p14:sldId id="376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ADE"/>
    <a:srgbClr val="0C0C0E"/>
    <a:srgbClr val="32231E"/>
    <a:srgbClr val="E9E8EC"/>
    <a:srgbClr val="DCDBD3"/>
    <a:srgbClr val="EED0AA"/>
    <a:srgbClr val="FEFBF8"/>
    <a:srgbClr val="6A372F"/>
    <a:srgbClr val="542724"/>
    <a:srgbClr val="432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6" d="100"/>
          <a:sy n="56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1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3FCD3-AC15-41EE-81A1-606425F9BFF5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CD87E-F033-4078-A3B5-AC29E125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0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0CA60-338F-4393-B9A6-22D03DF7ACE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2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0CA60-338F-4393-B9A6-22D03DF7ACE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69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55183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0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38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6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14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98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0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37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66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6C651-7CAA-49FE-A601-31376FCE0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8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5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6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2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1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5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48DE55-697F-4BC2-AA6B-390228C5A602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9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tronomer_Copernicus,_or_Conversations_with_Go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Jan_Matejk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sfc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historiana.eu/collection/celestial-maps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sfc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JoJan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kelessnoise/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MatthiasKabel" TargetMode="External"/><Relationship Id="rId4" Type="http://schemas.openxmlformats.org/officeDocument/2006/relationships/image" Target="../media/image8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" Target="slide7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ser:Stanthejeep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ser:Stanthejeep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en.wikipedia.org/wiki/Image:Francis_Bacon.jp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Nikolaus Kopernikus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525036"/>
            <a:ext cx="7675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BEADE"/>
                </a:solidFill>
              </a:rPr>
              <a:t>New Art &amp; The Scientific Revolution</a:t>
            </a:r>
          </a:p>
          <a:p>
            <a:r>
              <a:rPr lang="en-US" sz="3600" dirty="0" smtClean="0">
                <a:solidFill>
                  <a:srgbClr val="EBEADE"/>
                </a:solidFill>
              </a:rPr>
              <a:t>Unit 1 Part II	AP European History</a:t>
            </a:r>
            <a:endParaRPr lang="en-US" sz="3600" dirty="0">
              <a:solidFill>
                <a:srgbClr val="EBEAD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5456" y="114699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6"/>
                </a:solidFill>
                <a:hlinkClick r:id="rId3" tooltip="Astronomer Copernicus, or Conversations with God"/>
              </a:rPr>
              <a:t>Astronomer Copernicus, or Conversations with God</a:t>
            </a:r>
            <a:r>
              <a:rPr lang="en-US" sz="1600" dirty="0">
                <a:solidFill>
                  <a:schemeClr val="accent6"/>
                </a:solidFill>
              </a:rPr>
              <a:t>, by </a:t>
            </a:r>
            <a:r>
              <a:rPr lang="en-US" sz="1600" dirty="0" smtClean="0">
                <a:solidFill>
                  <a:schemeClr val="accent6"/>
                </a:solidFill>
                <a:hlinkClick r:id="rId4" tooltip="Jan Matejko"/>
              </a:rPr>
              <a:t>Matejko</a:t>
            </a:r>
            <a:r>
              <a:rPr lang="en-US" sz="1600" dirty="0" smtClean="0">
                <a:solidFill>
                  <a:schemeClr val="accent6"/>
                </a:solidFill>
              </a:rPr>
              <a:t> (19</a:t>
            </a:r>
            <a:r>
              <a:rPr lang="en-US" sz="1600" baseline="30000" dirty="0" smtClean="0">
                <a:solidFill>
                  <a:schemeClr val="accent6"/>
                </a:solidFill>
              </a:rPr>
              <a:t>th</a:t>
            </a:r>
            <a:r>
              <a:rPr lang="en-US" sz="1600" dirty="0" smtClean="0">
                <a:solidFill>
                  <a:schemeClr val="accent6"/>
                </a:solidFill>
              </a:rPr>
              <a:t> c)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2724"/>
            </a:gs>
            <a:gs pos="100000">
              <a:srgbClr val="6A372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DF81B-1A64-42C4-A31C-4FAEEE8B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3639"/>
            <a:ext cx="4546242" cy="4382681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72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EMBRACE</a:t>
            </a:r>
            <a:br>
              <a:rPr lang="en-US" sz="72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sz="105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79A4C0-B251-45F4-9296-E4FEAAC01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8" y="5859779"/>
            <a:ext cx="4640063" cy="6677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Guido Reni, </a:t>
            </a:r>
            <a:r>
              <a:rPr lang="en-US" sz="2000" b="1" i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Michael the Archangel </a:t>
            </a:r>
            <a:r>
              <a:rPr lang="en-US" sz="20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(1636)</a:t>
            </a:r>
          </a:p>
        </p:txBody>
      </p:sp>
      <p:pic>
        <p:nvPicPr>
          <p:cNvPr id="2050" name="Picture 2" descr="https://upload.wikimedia.org/wikipedia/commons/6/68/Guido_Reni_031.jpg">
            <a:extLst>
              <a:ext uri="{FF2B5EF4-FFF2-40B4-BE49-F238E27FC236}">
                <a16:creationId xmlns:a16="http://schemas.microsoft.com/office/drawing/2014/main" xmlns="" id="{B3628B4E-E4ED-4B6D-8B49-B274B034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63" y="251460"/>
            <a:ext cx="4272480" cy="6393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a/a3/Ignatius_of_Loyola%2C_Church_of_Ges%C3%B9%2C_Rome%2C_Jan_2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9376"/>
            <a:ext cx="9144000" cy="2733674"/>
          </a:xfrm>
        </p:spPr>
        <p:txBody>
          <a:bodyPr>
            <a:normAutofit/>
          </a:bodyPr>
          <a:lstStyle/>
          <a:p>
            <a:pPr algn="ctr"/>
            <a:r>
              <a:rPr lang="en-US" sz="13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BLING IT 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414" y="272534"/>
            <a:ext cx="1875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Roy Sebastian, SJ</a:t>
            </a:r>
          </a:p>
        </p:txBody>
      </p:sp>
    </p:spTree>
    <p:extLst>
      <p:ext uri="{BB962C8B-B14F-4D97-AF65-F5344CB8AC3E}">
        <p14:creationId xmlns:p14="http://schemas.microsoft.com/office/powerpoint/2010/main" val="27785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7/73/Bild-Ottavio_Leoni%2C_Caravaggio.jpg/578px-Bild-Ottavio_Leoni%2C_Caravaggio.jpg">
            <a:extLst>
              <a:ext uri="{FF2B5EF4-FFF2-40B4-BE49-F238E27FC236}">
                <a16:creationId xmlns:a16="http://schemas.microsoft.com/office/drawing/2014/main" xmlns="" id="{4C15350A-004D-41B6-8BB3-77969E517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7300" y="0"/>
            <a:ext cx="78867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7/73/Bild-Ottavio_Leoni%2C_Caravaggio.jpg/578px-Bild-Ottavio_Leoni%2C_Caravaggio.jpg">
            <a:extLst>
              <a:ext uri="{FF2B5EF4-FFF2-40B4-BE49-F238E27FC236}">
                <a16:creationId xmlns:a16="http://schemas.microsoft.com/office/drawing/2014/main" xmlns="" id="{16C9C7AE-1EBA-488F-AE30-2099C92AC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971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3DD23-0ED1-43A5-AA14-A9D4809D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869656"/>
            <a:ext cx="6124576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effectLst>
                  <a:glow rad="152400">
                    <a:srgbClr val="DFD1D8">
                      <a:alpha val="67000"/>
                    </a:srgbClr>
                  </a:glow>
                </a:effectLst>
              </a:rPr>
              <a:t>Caravaggio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5B0FC9-FE4A-4F5F-9F6F-197273165BE3}"/>
              </a:ext>
            </a:extLst>
          </p:cNvPr>
          <p:cNvSpPr/>
          <p:nvPr/>
        </p:nvSpPr>
        <p:spPr>
          <a:xfrm>
            <a:off x="592566" y="5877361"/>
            <a:ext cx="2616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Baroque Painter</a:t>
            </a:r>
          </a:p>
        </p:txBody>
      </p:sp>
    </p:spTree>
    <p:extLst>
      <p:ext uri="{BB962C8B-B14F-4D97-AF65-F5344CB8AC3E}">
        <p14:creationId xmlns:p14="http://schemas.microsoft.com/office/powerpoint/2010/main" val="105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thumb/5/52/Michelangelo_Merisi%2C_called_Caravaggio_-_The_Crowning_with_Thorns_-_Google_Art_Project.jpg/1280px-Michelangelo_Merisi%2C_called_Caravaggio_-_The_Crowning_with_Thorns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4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94828" y="6259631"/>
            <a:ext cx="3804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E2D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Caravaggio, </a:t>
            </a:r>
            <a:r>
              <a:rPr lang="en-US" sz="1600" i="1" dirty="0">
                <a:solidFill>
                  <a:srgbClr val="E2D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Crowning with Thorns </a:t>
            </a:r>
            <a:r>
              <a:rPr lang="en-US" sz="1600" dirty="0">
                <a:solidFill>
                  <a:srgbClr val="E2D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(1602-1604)</a:t>
            </a:r>
          </a:p>
        </p:txBody>
      </p:sp>
    </p:spTree>
    <p:extLst>
      <p:ext uri="{BB962C8B-B14F-4D97-AF65-F5344CB8AC3E}">
        <p14:creationId xmlns:p14="http://schemas.microsoft.com/office/powerpoint/2010/main" val="38938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592" y="6252448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Caravaggio, </a:t>
            </a:r>
            <a:r>
              <a:rPr lang="en-US" i="1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Jerome </a:t>
            </a:r>
            <a:r>
              <a:rPr lang="en-US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(1610)</a:t>
            </a:r>
          </a:p>
        </p:txBody>
      </p:sp>
    </p:spTree>
    <p:extLst>
      <p:ext uri="{BB962C8B-B14F-4D97-AF65-F5344CB8AC3E}">
        <p14:creationId xmlns:p14="http://schemas.microsoft.com/office/powerpoint/2010/main" val="19691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C05"/>
            </a:gs>
            <a:gs pos="74000">
              <a:srgbClr val="181212"/>
            </a:gs>
            <a:gs pos="100000">
              <a:srgbClr val="1F0F1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6/60/Caravaggio_-_David_con_la_testa_di_Golia.jpg/827px-Caravaggio_-_David_con_la_testa_di_G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756" y="212587"/>
            <a:ext cx="5121729" cy="6341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5224" y="4391753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Caravaggio, </a:t>
            </a:r>
            <a:r>
              <a:rPr lang="en-US" i="1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with the </a:t>
            </a:r>
            <a:br>
              <a:rPr lang="en-US" i="1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of Goliath </a:t>
            </a:r>
            <a:r>
              <a:rPr lang="en-US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(1606-1607)</a:t>
            </a:r>
          </a:p>
        </p:txBody>
      </p:sp>
    </p:spTree>
    <p:extLst>
      <p:ext uri="{BB962C8B-B14F-4D97-AF65-F5344CB8AC3E}">
        <p14:creationId xmlns:p14="http://schemas.microsoft.com/office/powerpoint/2010/main" val="31935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6/60/Caravaggio_-_David_con_la_testa_di_Golia.jpg/827px-Caravaggio_-_David_con_la_testa_di_Golia.jpg">
            <a:extLst>
              <a:ext uri="{FF2B5EF4-FFF2-40B4-BE49-F238E27FC236}">
                <a16:creationId xmlns:a16="http://schemas.microsoft.com/office/drawing/2014/main" xmlns="" id="{265CD4D2-3B3B-490D-B40E-36CC78B66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5190483-1683-43D6-BDED-906E0B02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514"/>
            <a:ext cx="9144001" cy="1530126"/>
          </a:xfrm>
        </p:spPr>
        <p:txBody>
          <a:bodyPr>
            <a:noAutofit/>
          </a:bodyPr>
          <a:lstStyle/>
          <a:p>
            <a:pPr algn="ctr">
              <a:spcBef>
                <a:spcPts val="1000"/>
              </a:spcBef>
            </a:pPr>
            <a:r>
              <a:rPr lang="en-US" sz="7200" dirty="0">
                <a:ln w="28575">
                  <a:solidFill>
                    <a:sysClr val="windowText" lastClr="000000"/>
                  </a:solidFill>
                </a:ln>
                <a:solidFill>
                  <a:srgbClr val="FEFBF8"/>
                </a:solidFill>
                <a:latin typeface="Impact" panose="020B0806030902050204" pitchFamily="34" charset="0"/>
                <a:ea typeface="+mn-ea"/>
                <a:cs typeface="+mn-cs"/>
              </a:rPr>
              <a:t>WHEN YOUR NECK FEELS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12C9BB3-F1FD-4CB8-A0C5-0EF47EEB3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5" y="5326380"/>
            <a:ext cx="9144001" cy="1421963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1200" dirty="0">
                <a:ln w="28575">
                  <a:solidFill>
                    <a:sysClr val="windowText" lastClr="000000"/>
                  </a:solidFill>
                </a:ln>
                <a:solidFill>
                  <a:srgbClr val="FEFBF8"/>
                </a:solidFill>
                <a:latin typeface="Impact" panose="020B0806030902050204" pitchFamily="34" charset="0"/>
              </a:rPr>
              <a:t>A LITTLE BAROQUE</a:t>
            </a:r>
          </a:p>
        </p:txBody>
      </p:sp>
    </p:spTree>
    <p:extLst>
      <p:ext uri="{BB962C8B-B14F-4D97-AF65-F5344CB8AC3E}">
        <p14:creationId xmlns:p14="http://schemas.microsoft.com/office/powerpoint/2010/main" val="19803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b/b2/Caravaggio_Judith_Beheading_Holofernes.jpg/1024px-Caravaggio_Judith_Beheading_Holofer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762455"/>
            <a:ext cx="5630636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spc="300" dirty="0">
                <a:solidFill>
                  <a:srgbClr val="FFFCEB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Moment of Action and Emotion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1526" y="6428407"/>
            <a:ext cx="435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Caravaggio, Judith Beheading Holofernes (1598-1599)</a:t>
            </a:r>
          </a:p>
        </p:txBody>
      </p:sp>
    </p:spTree>
    <p:extLst>
      <p:ext uri="{BB962C8B-B14F-4D97-AF65-F5344CB8AC3E}">
        <p14:creationId xmlns:p14="http://schemas.microsoft.com/office/powerpoint/2010/main" val="40612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F1321"/>
            </a:gs>
            <a:gs pos="60000">
              <a:srgbClr val="673639"/>
            </a:gs>
            <a:gs pos="100000">
              <a:srgbClr val="2C0E1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E8B2E-67B1-4F39-B0A1-AB7294F9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62" y="365126"/>
            <a:ext cx="4893649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3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2EC3BF-C688-4FC2-BE55-2F2C7B7B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0" y="1658524"/>
            <a:ext cx="3980110" cy="1484439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solidFill>
                  <a:srgbClr val="F3E7D9"/>
                </a:solidFill>
              </a:rPr>
              <a:t>How does Caravaggio’s artistic interpretation of this story compare with Cranach’s?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6EA4D3-861B-4022-89F5-9D0FC9B5A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11" y="365126"/>
            <a:ext cx="3593848" cy="4993076"/>
          </a:xfrm>
          <a:prstGeom prst="rect">
            <a:avLst/>
          </a:prstGeom>
        </p:spPr>
      </p:pic>
      <p:pic>
        <p:nvPicPr>
          <p:cNvPr id="5" name="Picture 2" descr="https://upload.wikimedia.org/wikipedia/commons/thumb/b/b2/Caravaggio_Judith_Beheading_Holofernes.jpg/1024px-Caravaggio_Judith_Beheading_Holofernes.jpg">
            <a:extLst>
              <a:ext uri="{FF2B5EF4-FFF2-40B4-BE49-F238E27FC236}">
                <a16:creationId xmlns:a16="http://schemas.microsoft.com/office/drawing/2014/main" xmlns="" id="{4BC46213-FA3F-4464-B0EE-7AB54B8AB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2" y="3184318"/>
            <a:ext cx="4438747" cy="32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6F59333-C587-4BD0-898E-7BDB22C88AA2}"/>
              </a:ext>
            </a:extLst>
          </p:cNvPr>
          <p:cNvSpPr/>
          <p:nvPr/>
        </p:nvSpPr>
        <p:spPr>
          <a:xfrm>
            <a:off x="5293411" y="5440082"/>
            <a:ext cx="3593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3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Judith with the Head of Holofernes,</a:t>
            </a:r>
          </a:p>
          <a:p>
            <a:pPr algn="ctr"/>
            <a:r>
              <a:rPr lang="en-US" sz="2000" dirty="0">
                <a:solidFill>
                  <a:srgbClr val="F3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Cranach the Elder, 1530</a:t>
            </a:r>
          </a:p>
        </p:txBody>
      </p:sp>
    </p:spTree>
    <p:extLst>
      <p:ext uri="{BB962C8B-B14F-4D97-AF65-F5344CB8AC3E}">
        <p14:creationId xmlns:p14="http://schemas.microsoft.com/office/powerpoint/2010/main" val="8254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161"/>
            </a:gs>
            <a:gs pos="60000">
              <a:srgbClr val="1F222B"/>
            </a:gs>
            <a:gs pos="100000">
              <a:srgbClr val="110F1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822A0-BA93-4495-A115-6ACEC8E2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65126"/>
            <a:ext cx="383089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Woman’s</a:t>
            </a:r>
            <a:r>
              <a:rPr lang="en-US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819D6-602E-446E-85D0-D84DAD77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750" y="2352626"/>
            <a:ext cx="3115393" cy="26053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 Gentileschi’s painting of the same event was based on Caravaggio’s but </a:t>
            </a:r>
            <a:b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 a more intense perspective.</a:t>
            </a:r>
          </a:p>
        </p:txBody>
      </p:sp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xmlns="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93" y="257318"/>
            <a:ext cx="4991204" cy="635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EFD2E4-9311-4145-BAF2-5CE3F893DD2C}"/>
              </a:ext>
            </a:extLst>
          </p:cNvPr>
          <p:cNvSpPr/>
          <p:nvPr/>
        </p:nvSpPr>
        <p:spPr>
          <a:xfrm>
            <a:off x="1" y="5873565"/>
            <a:ext cx="3830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Judith Slaying Holofernes,</a:t>
            </a:r>
            <a:r>
              <a:rPr lang="en-US" i="1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 Gentileschi, c. 1620</a:t>
            </a:r>
          </a:p>
        </p:txBody>
      </p:sp>
    </p:spTree>
    <p:extLst>
      <p:ext uri="{BB962C8B-B14F-4D97-AF65-F5344CB8AC3E}">
        <p14:creationId xmlns:p14="http://schemas.microsoft.com/office/powerpoint/2010/main" val="15693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Mannerism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546538"/>
            <a:ext cx="7704667" cy="3332816"/>
          </a:xfrm>
        </p:spPr>
        <p:txBody>
          <a:bodyPr/>
          <a:lstStyle/>
          <a:p>
            <a:r>
              <a:rPr lang="en-US" dirty="0" smtClean="0"/>
              <a:t>Started as a criticism from 16</a:t>
            </a:r>
            <a:r>
              <a:rPr lang="en-US" baseline="30000" dirty="0" smtClean="0"/>
              <a:t>th</a:t>
            </a:r>
            <a:r>
              <a:rPr lang="en-US" dirty="0" smtClean="0"/>
              <a:t> C. critics who thought contemporary artists were painting in the “manner” of Michelangelo and Raphael but lacked the substance.</a:t>
            </a:r>
          </a:p>
        </p:txBody>
      </p:sp>
    </p:spTree>
    <p:extLst>
      <p:ext uri="{BB962C8B-B14F-4D97-AF65-F5344CB8AC3E}">
        <p14:creationId xmlns:p14="http://schemas.microsoft.com/office/powerpoint/2010/main" val="3862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CF6B19-0359-4226-9DA0-E9C0189F2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46959-1731-42DD-A0E2-B07850360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3876676"/>
            <a:ext cx="3683000" cy="1914523"/>
          </a:xfrm>
        </p:spPr>
        <p:txBody>
          <a:bodyPr>
            <a:normAutofit/>
          </a:bodyPr>
          <a:lstStyle/>
          <a:p>
            <a:pPr algn="ctr"/>
            <a:r>
              <a:rPr lang="en-US" sz="4900" b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</a:t>
            </a:r>
            <a:r>
              <a:rPr lang="en-US" b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200" b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Gentileschi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53A6FA-8D60-4CDE-B5D8-4E63DCF62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50" y="6343649"/>
            <a:ext cx="5213350" cy="4365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i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Self-Portrait as the Allegory of Painting</a:t>
            </a:r>
            <a:r>
              <a:rPr lang="en-US" sz="1800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1638–9</a:t>
            </a:r>
          </a:p>
        </p:txBody>
      </p:sp>
    </p:spTree>
    <p:extLst>
      <p:ext uri="{BB962C8B-B14F-4D97-AF65-F5344CB8AC3E}">
        <p14:creationId xmlns:p14="http://schemas.microsoft.com/office/powerpoint/2010/main" val="18509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943796-5032-4128-AC73-37BA87DDF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46959-1731-42DD-A0E2-B07850360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190500"/>
            <a:ext cx="7600950" cy="17240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Artemisia Gentileschi, the daughter of a painter, was the first woman to be admitted into the Academy of Fine Arts of Florence.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53A6FA-8D60-4CDE-B5D8-4E63DCF62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50" y="6343649"/>
            <a:ext cx="5213350" cy="4365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i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Self-Portrait as the Allegory of Painting</a:t>
            </a:r>
            <a:r>
              <a:rPr lang="en-US" sz="1800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1638–9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7BE4977-90E5-4356-9E3A-CE278CCFE18A}"/>
              </a:ext>
            </a:extLst>
          </p:cNvPr>
          <p:cNvSpPr txBox="1">
            <a:spLocks/>
          </p:cNvSpPr>
          <p:nvPr/>
        </p:nvSpPr>
        <p:spPr>
          <a:xfrm>
            <a:off x="425450" y="3616326"/>
            <a:ext cx="3365500" cy="2370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 a young woman, she was raped by the man who was hired to be her tutor.</a:t>
            </a:r>
          </a:p>
        </p:txBody>
      </p:sp>
    </p:spTree>
    <p:extLst>
      <p:ext uri="{BB962C8B-B14F-4D97-AF65-F5344CB8AC3E}">
        <p14:creationId xmlns:p14="http://schemas.microsoft.com/office/powerpoint/2010/main" val="140864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F1321"/>
            </a:gs>
            <a:gs pos="60000">
              <a:srgbClr val="673639"/>
            </a:gs>
            <a:gs pos="100000">
              <a:srgbClr val="2C0E1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9B4C3-5F10-40A4-A194-7B6CC4AD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520"/>
            <a:ext cx="9144000" cy="2458311"/>
          </a:xfrm>
        </p:spPr>
        <p:txBody>
          <a:bodyPr>
            <a:normAutofit/>
          </a:bodyPr>
          <a:lstStyle/>
          <a:p>
            <a:pPr algn="ctr"/>
            <a:r>
              <a:rPr lang="en-US" sz="15500" dirty="0">
                <a:solidFill>
                  <a:srgbClr val="F3F2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A92937-71D4-40F6-8EBD-AF3865EB7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945" y="2530907"/>
            <a:ext cx="3179723" cy="37591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3F2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course of a seven month trial, Gentileschi was tortured with thumbscrews to test the veracity of her testimony against her rapist. </a:t>
            </a:r>
          </a:p>
        </p:txBody>
      </p:sp>
      <p:pic>
        <p:nvPicPr>
          <p:cNvPr id="2050" name="Picture 2" descr="https://upload.wikimedia.org/wikipedia/commons/thumb/c/c6/16XX_Daumenschraube_anagoria.JPG/853px-16XX_Daumenschraube_anagoria.JPG">
            <a:extLst>
              <a:ext uri="{FF2B5EF4-FFF2-40B4-BE49-F238E27FC236}">
                <a16:creationId xmlns:a16="http://schemas.microsoft.com/office/drawing/2014/main" xmlns="" id="{8B530172-5AD5-4EDB-BA91-931D06B8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2" y="2453717"/>
            <a:ext cx="3196070" cy="383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36CDCB9-14E3-45F3-9188-F7A3D5C8AE61}"/>
              </a:ext>
            </a:extLst>
          </p:cNvPr>
          <p:cNvSpPr/>
          <p:nvPr/>
        </p:nvSpPr>
        <p:spPr>
          <a:xfrm>
            <a:off x="6802137" y="5756565"/>
            <a:ext cx="1311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3F2E7"/>
                </a:solidFill>
              </a:rPr>
              <a:t>Photo by Anagoria</a:t>
            </a:r>
          </a:p>
        </p:txBody>
      </p:sp>
    </p:spTree>
    <p:extLst>
      <p:ext uri="{BB962C8B-B14F-4D97-AF65-F5344CB8AC3E}">
        <p14:creationId xmlns:p14="http://schemas.microsoft.com/office/powerpoint/2010/main" val="3122694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1942161-F7A7-4A65-A192-9EF0F0E26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143" y="47765"/>
            <a:ext cx="5565092" cy="199668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Take a </a:t>
            </a:r>
            <a:r>
              <a:rPr lang="en-US" sz="54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Closer Look</a:t>
            </a:r>
            <a:endParaRPr lang="en-US" sz="3200" b="1" dirty="0">
              <a:solidFill>
                <a:srgbClr val="EBEADE"/>
              </a:solidFill>
              <a:effectLst>
                <a:glow rad="101600">
                  <a:srgbClr val="030305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819D6-602E-446E-85D0-D84DAD77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64178"/>
            <a:ext cx="3115393" cy="26053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 Gentileschi’s painting of the same event was based on Caravaggio’s but </a:t>
            </a:r>
            <a:b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 a more intense perspective.</a:t>
            </a:r>
          </a:p>
        </p:txBody>
      </p:sp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xmlns="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4268" y="2122101"/>
            <a:ext cx="5650921" cy="358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B98A5B-3101-4897-86F2-5F81226E3256}"/>
              </a:ext>
            </a:extLst>
          </p:cNvPr>
          <p:cNvSpPr/>
          <p:nvPr/>
        </p:nvSpPr>
        <p:spPr>
          <a:xfrm>
            <a:off x="0" y="1054100"/>
            <a:ext cx="9144000" cy="68217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161"/>
            </a:gs>
            <a:gs pos="60000">
              <a:srgbClr val="1F222B"/>
            </a:gs>
            <a:gs pos="100000">
              <a:srgbClr val="110F1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xmlns="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69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822A0-BA93-4495-A115-6ACEC8E2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6" y="3701598"/>
            <a:ext cx="5992446" cy="2378073"/>
          </a:xfrm>
        </p:spPr>
        <p:txBody>
          <a:bodyPr>
            <a:normAutofit/>
          </a:bodyPr>
          <a:lstStyle/>
          <a:p>
            <a:pPr algn="ctr"/>
            <a:r>
              <a:rPr lang="en-US" sz="138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RAPIST</a:t>
            </a:r>
            <a:endParaRPr lang="en-US" sz="8000" b="1" dirty="0">
              <a:solidFill>
                <a:srgbClr val="EBEADE"/>
              </a:solidFill>
              <a:effectLst>
                <a:glow rad="101600">
                  <a:srgbClr val="030305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0DC2726-7A1C-4381-80F1-5533B4DA9FAD}"/>
              </a:ext>
            </a:extLst>
          </p:cNvPr>
          <p:cNvSpPr/>
          <p:nvPr/>
        </p:nvSpPr>
        <p:spPr>
          <a:xfrm>
            <a:off x="5847372" y="3313259"/>
            <a:ext cx="2795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rgbClr val="EBEADE"/>
                </a:solidFill>
                <a:effectLst>
                  <a:glow rad="101600">
                    <a:srgbClr val="0C0C0E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Face of Her</a:t>
            </a:r>
            <a:endParaRPr lang="en-US" sz="3600" dirty="0">
              <a:solidFill>
                <a:srgbClr val="EBEADE"/>
              </a:solidFill>
              <a:effectLst>
                <a:glow rad="101600">
                  <a:srgbClr val="0C0C0E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357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819D6-602E-446E-85D0-D84DAD77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750" y="2352626"/>
            <a:ext cx="3115393" cy="26053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 Gentileschi’s painting of the same event was based on Caravaggio’s but </a:t>
            </a:r>
            <a:b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 a more intense perspective.</a:t>
            </a:r>
          </a:p>
        </p:txBody>
      </p:sp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xmlns="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54100"/>
            <a:ext cx="9143999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B98A5B-3101-4897-86F2-5F81226E3256}"/>
              </a:ext>
            </a:extLst>
          </p:cNvPr>
          <p:cNvSpPr/>
          <p:nvPr/>
        </p:nvSpPr>
        <p:spPr>
          <a:xfrm>
            <a:off x="0" y="1054100"/>
            <a:ext cx="9144000" cy="68217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AE5F539-00B5-4110-A87C-9B0C26A89264}"/>
              </a:ext>
            </a:extLst>
          </p:cNvPr>
          <p:cNvGrpSpPr/>
          <p:nvPr/>
        </p:nvGrpSpPr>
        <p:grpSpPr>
          <a:xfrm>
            <a:off x="5328558" y="177413"/>
            <a:ext cx="3053442" cy="2435544"/>
            <a:chOff x="5328558" y="177413"/>
            <a:chExt cx="3053442" cy="2435544"/>
          </a:xfrm>
        </p:grpSpPr>
        <p:pic>
          <p:nvPicPr>
            <p:cNvPr id="9" name="Picture 2" descr="https://upload.wikimedia.org/wikipedia/commons/thumb/b/b2/Caravaggio_Judith_Beheading_Holofernes.jpg/1024px-Caravaggio_Judith_Beheading_Holofernes.jpg">
              <a:extLst>
                <a:ext uri="{FF2B5EF4-FFF2-40B4-BE49-F238E27FC236}">
                  <a16:creationId xmlns:a16="http://schemas.microsoft.com/office/drawing/2014/main" xmlns="" id="{CB8427F9-7900-4AEA-941A-2E20D1F753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8558" y="177413"/>
              <a:ext cx="3053442" cy="2435544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8976841-ED38-41B2-9B9D-6CD8042883AF}"/>
                </a:ext>
              </a:extLst>
            </p:cNvPr>
            <p:cNvSpPr/>
            <p:nvPr/>
          </p:nvSpPr>
          <p:spPr>
            <a:xfrm>
              <a:off x="5466437" y="653990"/>
              <a:ext cx="13888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3E7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glihtenNo07"/>
                  <a:ea typeface="+mj-ea"/>
                  <a:cs typeface="+mj-cs"/>
                </a:rPr>
                <a:t>COMPARE</a:t>
              </a:r>
              <a:endParaRPr lang="en-US" sz="5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050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161"/>
            </a:gs>
            <a:gs pos="60000">
              <a:srgbClr val="1F222B"/>
            </a:gs>
            <a:gs pos="100000">
              <a:srgbClr val="110F1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xmlns="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69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822A0-BA93-4495-A115-6ACEC8E2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701598"/>
            <a:ext cx="7091902" cy="23780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38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REVENGE</a:t>
            </a:r>
            <a:endParaRPr lang="en-US" sz="8000" b="1" dirty="0">
              <a:solidFill>
                <a:srgbClr val="EBEADE"/>
              </a:solidFill>
              <a:effectLst>
                <a:glow rad="101600">
                  <a:srgbClr val="030305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0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21190B"/>
            </a:gs>
            <a:gs pos="0">
              <a:srgbClr val="2C2712"/>
            </a:gs>
            <a:gs pos="100000">
              <a:srgbClr val="1C170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d/d5/Gian_Lorenzo_Bernini%2C_self-portrait%2C_c1623.jpg/787px-Gian_Lorenzo_Bernini%2C_self-portrait%2C_c1623.jpg">
            <a:extLst>
              <a:ext uri="{FF2B5EF4-FFF2-40B4-BE49-F238E27FC236}">
                <a16:creationId xmlns:a16="http://schemas.microsoft.com/office/drawing/2014/main" xmlns="" id="{09800620-A688-434A-BF4B-3D27EBE57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0"/>
            <a:ext cx="5275263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07D9F4-4B51-48D2-B2B7-4F3D1EFC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4098926"/>
            <a:ext cx="788670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3E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0E3D37-6D9C-4C35-9CF7-C2E2901DF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25" y="5247481"/>
            <a:ext cx="7727950" cy="893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3ECD9"/>
                </a:solidFill>
              </a:rPr>
              <a:t>Baroque Sculptor</a:t>
            </a:r>
          </a:p>
        </p:txBody>
      </p:sp>
    </p:spTree>
    <p:extLst>
      <p:ext uri="{BB962C8B-B14F-4D97-AF65-F5344CB8AC3E}">
        <p14:creationId xmlns:p14="http://schemas.microsoft.com/office/powerpoint/2010/main" val="12730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779" y="568326"/>
            <a:ext cx="4112222" cy="2206624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4F1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</a:t>
            </a:r>
            <a:r>
              <a:rPr lang="en-US" dirty="0">
                <a:solidFill>
                  <a:srgbClr val="F4F1EC"/>
                </a:solidFill>
              </a:rPr>
              <a:t/>
            </a:r>
            <a:br>
              <a:rPr lang="en-US" dirty="0">
                <a:solidFill>
                  <a:srgbClr val="F4F1EC"/>
                </a:solidFill>
              </a:rPr>
            </a:br>
            <a:r>
              <a:rPr lang="en-US" dirty="0">
                <a:solidFill>
                  <a:srgbClr val="F4F1EC"/>
                </a:solidFill>
              </a:rPr>
              <a:t>(Bernini)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65376"/>
            <a:ext cx="4720629" cy="6294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66011" y="6305034"/>
            <a:ext cx="1632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4F1EC"/>
                </a:solidFill>
              </a:rPr>
              <a:t>Photo by Dennis Heller</a:t>
            </a:r>
          </a:p>
        </p:txBody>
      </p:sp>
    </p:spTree>
    <p:extLst>
      <p:ext uri="{BB962C8B-B14F-4D97-AF65-F5344CB8AC3E}">
        <p14:creationId xmlns:p14="http://schemas.microsoft.com/office/powerpoint/2010/main" val="276081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4823" y="5480958"/>
            <a:ext cx="3814536" cy="114274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3" y="276262"/>
            <a:ext cx="3814536" cy="5086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44238" y="5141622"/>
            <a:ext cx="1420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4F1EC"/>
                </a:solidFill>
              </a:rPr>
              <a:t>Photo by Dennis Heller</a:t>
            </a:r>
          </a:p>
        </p:txBody>
      </p:sp>
      <p:pic>
        <p:nvPicPr>
          <p:cNvPr id="4098" name="Picture 2" descr="https://upload.wikimedia.org/wikipedia/commons/thumb/a/a0/%27David%27_by_Michelangelo_Fir_JBU002.jpg/682px-%27David%27_by_Michelangelo_Fir_JBU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70" y="990340"/>
            <a:ext cx="3639457" cy="5459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32614" y="5933827"/>
            <a:ext cx="1208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Photo by:</a:t>
            </a:r>
          </a:p>
          <a:p>
            <a:r>
              <a:rPr lang="en-US" sz="1200" dirty="0" err="1"/>
              <a:t>Jörg</a:t>
            </a:r>
            <a:r>
              <a:rPr lang="en-US" sz="1200" dirty="0"/>
              <a:t> Bittner Unna</a:t>
            </a:r>
          </a:p>
        </p:txBody>
      </p:sp>
    </p:spTree>
    <p:extLst>
      <p:ext uri="{BB962C8B-B14F-4D97-AF65-F5344CB8AC3E}">
        <p14:creationId xmlns:p14="http://schemas.microsoft.com/office/powerpoint/2010/main" val="1668729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570" y="0"/>
            <a:ext cx="7704667" cy="1752599"/>
          </a:xfrm>
        </p:spPr>
        <p:txBody>
          <a:bodyPr/>
          <a:lstStyle/>
          <a:p>
            <a:r>
              <a:rPr lang="en-US" dirty="0" smtClean="0"/>
              <a:t>Mannerist Artists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3" y="1914011"/>
            <a:ext cx="4084659" cy="431936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Replace the principles of balance and harmony</a:t>
            </a:r>
          </a:p>
          <a:p>
            <a:r>
              <a:rPr lang="en-US" dirty="0" smtClean="0"/>
              <a:t>More distortion and illusion</a:t>
            </a:r>
          </a:p>
          <a:p>
            <a:r>
              <a:rPr lang="en-US" dirty="0" smtClean="0"/>
              <a:t>Dramatic results</a:t>
            </a:r>
          </a:p>
          <a:p>
            <a:r>
              <a:rPr lang="en-US" dirty="0" smtClean="0"/>
              <a:t>Reflected spiritual and political turmoil following the Protestant Reformation in 1520-30s</a:t>
            </a:r>
          </a:p>
          <a:p>
            <a:r>
              <a:rPr lang="en-US" dirty="0" smtClean="0"/>
              <a:t>El Greco (1541-1614) considered one of the greats</a:t>
            </a:r>
          </a:p>
          <a:p>
            <a:r>
              <a:rPr lang="en-US" dirty="0" smtClean="0"/>
              <a:t>Elongated figures and dark, eerie colors created feelings of intense emotion</a:t>
            </a:r>
          </a:p>
          <a:p>
            <a:r>
              <a:rPr lang="en-US" dirty="0" smtClean="0"/>
              <a:t>By 1570, Mannerism gave way to Baroque art, also beginning in Italy.</a:t>
            </a:r>
          </a:p>
        </p:txBody>
      </p:sp>
      <p:pic>
        <p:nvPicPr>
          <p:cNvPr id="1026" name="Picture 2" descr="Image result for el greco a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3949"/>
            <a:ext cx="4795481" cy="38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l greco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2" y="1752599"/>
            <a:ext cx="3909434" cy="50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"/>
          <a:stretch/>
        </p:blipFill>
        <p:spPr>
          <a:xfrm>
            <a:off x="0" y="0"/>
            <a:ext cx="4581525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https://upload.wikimedia.org/wikipedia/commons/thumb/a/a0/%27David%27_by_Michelangelo_Fir_JBU002.jpg/682px-%27David%27_by_Michelangelo_Fir_JBU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1525" y="0"/>
            <a:ext cx="456247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84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5FD5597-D2C4-4040-9FED-A3258BA993EA}"/>
              </a:ext>
            </a:extLst>
          </p:cNvPr>
          <p:cNvGrpSpPr/>
          <p:nvPr/>
        </p:nvGrpSpPr>
        <p:grpSpPr>
          <a:xfrm>
            <a:off x="-1" y="0"/>
            <a:ext cx="9144000" cy="7141028"/>
            <a:chOff x="-1" y="0"/>
            <a:chExt cx="9144000" cy="7141028"/>
          </a:xfrm>
        </p:grpSpPr>
        <p:pic>
          <p:nvPicPr>
            <p:cNvPr id="2050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xmlns="" id="{8B623709-E5D1-49A6-9F8C-9E4964AF8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444" y="283028"/>
              <a:ext cx="67770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xmlns="" id="{006E9A1A-F7E5-49F5-B0F2-9B1FB1CB4D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283028"/>
              <a:ext cx="246561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xmlns="" id="{4599D094-06DC-4661-83AE-63055F9D5D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14656" y="283028"/>
              <a:ext cx="72934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xmlns="" id="{312EA0F5-9784-4FE1-B36C-85A7CCC917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15444" y="0"/>
              <a:ext cx="6777037" cy="54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xmlns="" id="{5F9DF708-72E1-4499-940C-0704447C9C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14656" y="0"/>
              <a:ext cx="729342" cy="54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xmlns="" id="{7FAB7458-9525-4BA6-9EA3-53C214547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" y="0"/>
              <a:ext cx="2465614" cy="54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5D8319-7DBF-4841-A3F3-0EA2550D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65126"/>
            <a:ext cx="4321631" cy="283527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7F7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Bernini’s Jesus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36CFE2B-C3A0-4676-A722-D253754ED78A}"/>
              </a:ext>
            </a:extLst>
          </p:cNvPr>
          <p:cNvSpPr/>
          <p:nvPr/>
        </p:nvSpPr>
        <p:spPr>
          <a:xfrm>
            <a:off x="6115169" y="6640677"/>
            <a:ext cx="194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B7B7B9"/>
                </a:solidFill>
              </a:rPr>
              <a:t>Photo by Livioandronico2013</a:t>
            </a:r>
          </a:p>
        </p:txBody>
      </p:sp>
    </p:spTree>
    <p:extLst>
      <p:ext uri="{BB962C8B-B14F-4D97-AF65-F5344CB8AC3E}">
        <p14:creationId xmlns:p14="http://schemas.microsoft.com/office/powerpoint/2010/main" val="29528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ACBD0-72C6-406F-BCBA-1A680B9F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80" y="349886"/>
            <a:ext cx="7886700" cy="1325563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/>
              <a:t>St. Peter’s Square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39CA71F-E933-4D47-99AA-9CA2305B8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700D3C-1F67-4E9A-AA6A-208A8ACC89F2}"/>
              </a:ext>
            </a:extLst>
          </p:cNvPr>
          <p:cNvSpPr/>
          <p:nvPr/>
        </p:nvSpPr>
        <p:spPr>
          <a:xfrm>
            <a:off x="81691" y="6360914"/>
            <a:ext cx="195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7F7F6"/>
                </a:solidFill>
              </a:rPr>
              <a:t>Photo by Matt </a:t>
            </a:r>
            <a:r>
              <a:rPr lang="en-US" dirty="0" err="1">
                <a:solidFill>
                  <a:srgbClr val="F7F7F6"/>
                </a:solidFill>
              </a:rPr>
              <a:t>Brisher</a:t>
            </a:r>
            <a:endParaRPr lang="en-US" dirty="0">
              <a:solidFill>
                <a:srgbClr val="F7F7F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758BDA-0058-4D30-923A-D12DE321C255}"/>
              </a:ext>
            </a:extLst>
          </p:cNvPr>
          <p:cNvSpPr txBox="1"/>
          <p:nvPr/>
        </p:nvSpPr>
        <p:spPr>
          <a:xfrm>
            <a:off x="3710940" y="1402080"/>
            <a:ext cx="513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/>
              <a:t>Bernini as Architect</a:t>
            </a:r>
          </a:p>
        </p:txBody>
      </p:sp>
    </p:spTree>
    <p:extLst>
      <p:ext uri="{BB962C8B-B14F-4D97-AF65-F5344CB8AC3E}">
        <p14:creationId xmlns:p14="http://schemas.microsoft.com/office/powerpoint/2010/main" val="26918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ACBD0-72C6-406F-BCBA-1A680B9F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39CA71F-E933-4D47-99AA-9CA2305B8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76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ACBD0-72C6-406F-BCBA-1A680B9F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193676"/>
            <a:ext cx="78867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Wealth and Power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39CA71F-E933-4D47-99AA-9CA2305B8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6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F5A26E-5BF6-46FA-B157-292613050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04" y="0"/>
            <a:ext cx="18105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25AEA-8B67-49A9-B688-E0CAA103A218}"/>
              </a:ext>
            </a:extLst>
          </p:cNvPr>
          <p:cNvSpPr/>
          <p:nvPr/>
        </p:nvSpPr>
        <p:spPr>
          <a:xfrm>
            <a:off x="6889496" y="0"/>
            <a:ext cx="225552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9A6423-BB91-43FC-A8EF-56552DF108C3}"/>
              </a:ext>
            </a:extLst>
          </p:cNvPr>
          <p:cNvSpPr txBox="1"/>
          <p:nvPr/>
        </p:nvSpPr>
        <p:spPr>
          <a:xfrm>
            <a:off x="635000" y="1251250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 the Catholic Church</a:t>
            </a:r>
          </a:p>
        </p:txBody>
      </p:sp>
    </p:spTree>
    <p:extLst>
      <p:ext uri="{BB962C8B-B14F-4D97-AF65-F5344CB8AC3E}">
        <p14:creationId xmlns:p14="http://schemas.microsoft.com/office/powerpoint/2010/main" val="4323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1340E"/>
            </a:gs>
            <a:gs pos="100000">
              <a:srgbClr val="0405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3/37/Hauptaltar_der_St._John%E2%80%99s_Co-Cathedral.JPG/1280px-Hauptaltar_der_St._John%E2%80%99s_Co-Cathed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586"/>
            <a:ext cx="9144000" cy="6143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357" y="1496786"/>
            <a:ext cx="8424903" cy="4033157"/>
          </a:xfrm>
        </p:spPr>
        <p:txBody>
          <a:bodyPr>
            <a:norm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glow rad="101600">
                    <a:srgbClr val="0405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GOLD </a:t>
            </a:r>
            <a:r>
              <a:rPr lang="en-US" sz="9600" b="1" dirty="0">
                <a:solidFill>
                  <a:schemeClr val="bg1"/>
                </a:solidFill>
                <a:effectLst>
                  <a:glow rad="101600">
                    <a:srgbClr val="0405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b="1" dirty="0">
                <a:solidFill>
                  <a:schemeClr val="bg1"/>
                </a:solidFill>
                <a:effectLst>
                  <a:glow rad="101600">
                    <a:srgbClr val="0405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b="1" dirty="0">
                <a:solidFill>
                  <a:schemeClr val="bg1"/>
                </a:solidFill>
                <a:effectLst>
                  <a:glow rad="101600">
                    <a:srgbClr val="0405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2309" y="6389900"/>
            <a:ext cx="1511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EB92"/>
                </a:solidFill>
              </a:rPr>
              <a:t>Photo by </a:t>
            </a:r>
            <a:r>
              <a:rPr lang="en-US" sz="1600" dirty="0" err="1">
                <a:solidFill>
                  <a:srgbClr val="FFEB92"/>
                </a:solidFill>
              </a:rPr>
              <a:t>A,Ocram</a:t>
            </a:r>
            <a:endParaRPr lang="en-US" sz="1600" dirty="0">
              <a:solidFill>
                <a:srgbClr val="FFEB9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338" y="94511"/>
            <a:ext cx="4820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High Baroque altar of Saint John's Co-Cathedral</a:t>
            </a:r>
          </a:p>
        </p:txBody>
      </p:sp>
    </p:spTree>
    <p:extLst>
      <p:ext uri="{BB962C8B-B14F-4D97-AF65-F5344CB8AC3E}">
        <p14:creationId xmlns:p14="http://schemas.microsoft.com/office/powerpoint/2010/main" val="11961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0/Vierzehnheiligen-Basilika3-Asio.JPG/1280px-Vierzehnheiligen-Basilika3-As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17" y="6093224"/>
            <a:ext cx="7886700" cy="5683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of </a:t>
            </a:r>
            <a:r>
              <a:rPr lang="en-US" dirty="0" err="1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Vierzehnheiligen</a:t>
            </a:r>
            <a:r>
              <a:rPr lang="en-US" dirty="0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church in Bavaria</a:t>
            </a:r>
          </a:p>
        </p:txBody>
      </p:sp>
      <p:sp>
        <p:nvSpPr>
          <p:cNvPr id="4" name="Rectangle 3"/>
          <p:cNvSpPr/>
          <p:nvPr/>
        </p:nvSpPr>
        <p:spPr>
          <a:xfrm>
            <a:off x="7708218" y="6463803"/>
            <a:ext cx="1361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dirty="0" err="1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Asio</a:t>
            </a:r>
            <a:r>
              <a:rPr lang="en-US" sz="1400" dirty="0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otus</a:t>
            </a:r>
            <a:endParaRPr lang="en-US" sz="1400" dirty="0">
              <a:solidFill>
                <a:srgbClr val="ECF0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970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7/7f/Ch%C3%A2teau_de_Versailles%2C_salon_de_Diane%2C_buste_de_Louis_XIV%2C_Bernin_%281665%29_03_black_bg.jpg/1024px-Ch%C3%A2teau_de_Versailles%2C_salon_de_Diane%2C_buste_de_Louis_XIV%2C_Bernin_%281665%29_03_black_bg.jpg">
            <a:extLst>
              <a:ext uri="{FF2B5EF4-FFF2-40B4-BE49-F238E27FC236}">
                <a16:creationId xmlns:a16="http://schemas.microsoft.com/office/drawing/2014/main" xmlns="" id="{A4035DA7-6174-4418-A9B5-52BAB3717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1566" y="1616528"/>
            <a:ext cx="6222434" cy="52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31B310C-B55A-417B-9A2B-D1E73C40FB89}"/>
              </a:ext>
            </a:extLst>
          </p:cNvPr>
          <p:cNvSpPr/>
          <p:nvPr/>
        </p:nvSpPr>
        <p:spPr>
          <a:xfrm>
            <a:off x="7137053" y="6311899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8E6EF"/>
                </a:solidFill>
              </a:rPr>
              <a:t>Photo by </a:t>
            </a:r>
            <a:r>
              <a:rPr lang="en-US" dirty="0" err="1">
                <a:solidFill>
                  <a:srgbClr val="D8E6EF"/>
                </a:solidFill>
              </a:rPr>
              <a:t>Coyau</a:t>
            </a:r>
            <a:endParaRPr lang="en-US" dirty="0">
              <a:solidFill>
                <a:srgbClr val="D8E6E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7491E-C057-46C8-92EF-872B494F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70580"/>
            <a:ext cx="8714015" cy="1325563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solidFill>
                  <a:srgbClr val="D5DBDD"/>
                </a:solidFill>
              </a:rPr>
              <a:t>APPROPRIATED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ADC6F1-E46C-44EC-9EC2-FD32DAD0D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796143"/>
            <a:ext cx="4408714" cy="6422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D4DDDC"/>
                </a:solidFill>
                <a:latin typeface="+mj-lt"/>
              </a:rPr>
              <a:t>BY THE ABSOLUTISTS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6FBC15-D6A8-4EEE-835C-DC641598BC0C}"/>
              </a:ext>
            </a:extLst>
          </p:cNvPr>
          <p:cNvSpPr/>
          <p:nvPr/>
        </p:nvSpPr>
        <p:spPr>
          <a:xfrm>
            <a:off x="952500" y="5579321"/>
            <a:ext cx="2286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D8E6EF"/>
                </a:solidFill>
              </a:rPr>
              <a:t>Bust of Louis XIV by Bernini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1031A2-178C-49C6-BA73-3790050FF256}"/>
              </a:ext>
            </a:extLst>
          </p:cNvPr>
          <p:cNvSpPr/>
          <p:nvPr/>
        </p:nvSpPr>
        <p:spPr>
          <a:xfrm>
            <a:off x="715735" y="2732911"/>
            <a:ext cx="39841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7F7F6"/>
                </a:solidFill>
              </a:rPr>
              <a:t>The grandeur of the Baroque style suited the purposes of absolute monarchs.</a:t>
            </a:r>
          </a:p>
        </p:txBody>
      </p:sp>
    </p:spTree>
    <p:extLst>
      <p:ext uri="{BB962C8B-B14F-4D97-AF65-F5344CB8AC3E}">
        <p14:creationId xmlns:p14="http://schemas.microsoft.com/office/powerpoint/2010/main" val="103660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553611"/>
            </a:gs>
            <a:gs pos="0">
              <a:srgbClr val="3D2E21"/>
            </a:gs>
            <a:gs pos="100000">
              <a:srgbClr val="3D2E2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0A87C4-18D7-4222-A8EF-47514255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4680523" cy="220027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E8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Chapel at </a:t>
            </a:r>
            <a:r>
              <a:rPr lang="en-US" sz="6000" b="1" dirty="0">
                <a:solidFill>
                  <a:srgbClr val="E8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Versailles</a:t>
            </a:r>
            <a:endParaRPr lang="en-US" b="1" dirty="0">
              <a:solidFill>
                <a:srgbClr val="E8F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D43205-225B-44CA-B344-B7624C14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2886347"/>
            <a:ext cx="3397250" cy="33731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E8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Court adapted the Baroque style to project  an unprecedented sense of grandeur.</a:t>
            </a:r>
          </a:p>
        </p:txBody>
      </p:sp>
      <p:pic>
        <p:nvPicPr>
          <p:cNvPr id="5122" name="Picture 2" descr="https://upload.wikimedia.org/wikipedia/commons/thumb/3/37/Versailles_Chapel_-_July_2006_edit.jpg/665px-Versailles_Chapel_-_July_2006_edit.jpg">
            <a:extLst>
              <a:ext uri="{FF2B5EF4-FFF2-40B4-BE49-F238E27FC236}">
                <a16:creationId xmlns:a16="http://schemas.microsoft.com/office/drawing/2014/main" xmlns="" id="{0E602E28-4F0D-4F05-8E22-F5805EB8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3" y="126728"/>
            <a:ext cx="4263452" cy="6566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EAB4F1-9756-454B-8312-34966C90EC57}"/>
              </a:ext>
            </a:extLst>
          </p:cNvPr>
          <p:cNvSpPr/>
          <p:nvPr/>
        </p:nvSpPr>
        <p:spPr>
          <a:xfrm>
            <a:off x="7876160" y="6399412"/>
            <a:ext cx="110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E8F0EE"/>
                </a:solidFill>
              </a:rPr>
              <a:t>Photo by </a:t>
            </a:r>
            <a:r>
              <a:rPr lang="en-US" sz="1400" dirty="0" err="1">
                <a:solidFill>
                  <a:srgbClr val="E8F0EE"/>
                </a:solidFill>
              </a:rPr>
              <a:t>Diliff</a:t>
            </a:r>
            <a:endParaRPr lang="en-US" sz="1400" dirty="0">
              <a:solidFill>
                <a:srgbClr val="E8F0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51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thumb/f/f5/Grand_Cascade_in_Peterhof_01.jpg/1280px-Grand_Cascade_in_Peterhof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commons/thumb/f/f5/Grand_Cascade_in_Peterhof_01.jpg/1280px-Grand_Cascade_in_Peterhof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2" y="601450"/>
            <a:ext cx="8576567" cy="5716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99421" y="6441272"/>
            <a:ext cx="1309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DEE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dirty="0" err="1">
                <a:solidFill>
                  <a:srgbClr val="DEE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Florstein</a:t>
            </a:r>
            <a:endParaRPr lang="en-US" sz="1400" dirty="0">
              <a:solidFill>
                <a:srgbClr val="DEE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9616" y="61122"/>
            <a:ext cx="3454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Grand Cascade of Peterhof</a:t>
            </a:r>
          </a:p>
        </p:txBody>
      </p:sp>
    </p:spTree>
    <p:extLst>
      <p:ext uri="{BB962C8B-B14F-4D97-AF65-F5344CB8AC3E}">
        <p14:creationId xmlns:p14="http://schemas.microsoft.com/office/powerpoint/2010/main" val="1269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7/1710-15_de_Matteis_Triumph_of_the_Immaculate_anagoria.JPG/1280px-1710-15_de_Matteis_Triumph_of_the_Immaculate_anago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9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10243"/>
            <a:ext cx="9144000" cy="1708142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glow rad="76200">
                    <a:srgbClr val="050307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Baroque</a:t>
            </a:r>
          </a:p>
        </p:txBody>
      </p:sp>
    </p:spTree>
    <p:extLst>
      <p:ext uri="{BB962C8B-B14F-4D97-AF65-F5344CB8AC3E}">
        <p14:creationId xmlns:p14="http://schemas.microsoft.com/office/powerpoint/2010/main" val="34730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B1C14"/>
            </a:gs>
            <a:gs pos="100000">
              <a:srgbClr val="1812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Baroque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955" y="5559820"/>
            <a:ext cx="2925762" cy="68245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Handel</a:t>
            </a:r>
          </a:p>
        </p:txBody>
      </p:sp>
      <p:pic>
        <p:nvPicPr>
          <p:cNvPr id="7170" name="Picture 2" descr="https://upload.wikimedia.org/wikipedia/commons/3/3d/Haend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54" y="1869168"/>
            <a:ext cx="2925762" cy="36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6/6a/Johann_Sebastian_B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60" y="1869168"/>
            <a:ext cx="2979801" cy="36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72960" y="5559820"/>
            <a:ext cx="2925762" cy="6824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</a:t>
            </a:r>
          </a:p>
        </p:txBody>
      </p:sp>
    </p:spTree>
    <p:extLst>
      <p:ext uri="{BB962C8B-B14F-4D97-AF65-F5344CB8AC3E}">
        <p14:creationId xmlns:p14="http://schemas.microsoft.com/office/powerpoint/2010/main" val="142980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7" y="501197"/>
            <a:ext cx="4650921" cy="1325563"/>
          </a:xfrm>
        </p:spPr>
        <p:txBody>
          <a:bodyPr>
            <a:normAutofit/>
          </a:bodyPr>
          <a:lstStyle/>
          <a:p>
            <a:pPr algn="r"/>
            <a:r>
              <a:rPr lang="en-US" sz="8000" b="1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Rococo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0967" y="6412077"/>
            <a:ext cx="441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Jean-Baptiste van Loo, </a:t>
            </a:r>
            <a:r>
              <a:rPr lang="en-US" i="1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Triumph of Galatea </a:t>
            </a:r>
            <a:r>
              <a:rPr lang="en-US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(1720)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2471" y="1643743"/>
            <a:ext cx="2906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“Late Baroque”</a:t>
            </a:r>
          </a:p>
        </p:txBody>
      </p:sp>
    </p:spTree>
    <p:extLst>
      <p:ext uri="{BB962C8B-B14F-4D97-AF65-F5344CB8AC3E}">
        <p14:creationId xmlns:p14="http://schemas.microsoft.com/office/powerpoint/2010/main" val="3918561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089" y="2723464"/>
            <a:ext cx="4824261" cy="368405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Rococo art pushed the Baroque to new limits of rejecting symmetry and restraint.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xmlns="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77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9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D414B-4FD9-4331-BB01-BCC865F6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538A88-4428-4AED-AB89-976C47BE7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upload.wikimedia.org/wikipedia/commons/thumb/2/27/Jacques-Philip-Joseph_de_Saint-Quentin_-_The_Death_of_Socrates_-_WGA20664.jpg/1254px-Jacques-Philip-Joseph_de_Saint-Quentin_-_The_Death_of_Socrates_-_WGA20664.jpg">
            <a:extLst>
              <a:ext uri="{FF2B5EF4-FFF2-40B4-BE49-F238E27FC236}">
                <a16:creationId xmlns:a16="http://schemas.microsoft.com/office/drawing/2014/main" xmlns="" id="{87BEC4D2-570C-4DEA-A515-866380D2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70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B0AB20B-E955-4F98-9212-4667A9711D41}"/>
              </a:ext>
            </a:extLst>
          </p:cNvPr>
          <p:cNvSpPr/>
          <p:nvPr/>
        </p:nvSpPr>
        <p:spPr>
          <a:xfrm>
            <a:off x="373062" y="0"/>
            <a:ext cx="814388" cy="6858000"/>
          </a:xfrm>
          <a:prstGeom prst="rect">
            <a:avLst/>
          </a:prstGeom>
          <a:gradFill flip="none" rotWithShape="1">
            <a:gsLst>
              <a:gs pos="0">
                <a:srgbClr val="1A1921"/>
              </a:gs>
              <a:gs pos="100000">
                <a:srgbClr val="1A192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F1FD5F-0F03-4A5B-A10C-F6FA55D9DDFB}"/>
              </a:ext>
            </a:extLst>
          </p:cNvPr>
          <p:cNvSpPr/>
          <p:nvPr/>
        </p:nvSpPr>
        <p:spPr>
          <a:xfrm flipH="1">
            <a:off x="8356600" y="0"/>
            <a:ext cx="469900" cy="6858000"/>
          </a:xfrm>
          <a:prstGeom prst="rect">
            <a:avLst/>
          </a:prstGeom>
          <a:gradFill flip="none" rotWithShape="1">
            <a:gsLst>
              <a:gs pos="0">
                <a:srgbClr val="1A1921"/>
              </a:gs>
              <a:gs pos="100000">
                <a:srgbClr val="1A192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1086E2-2E2A-4893-B963-D97973D427E9}"/>
              </a:ext>
            </a:extLst>
          </p:cNvPr>
          <p:cNvSpPr/>
          <p:nvPr/>
        </p:nvSpPr>
        <p:spPr>
          <a:xfrm>
            <a:off x="53975" y="6238766"/>
            <a:ext cx="3015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EEECF4"/>
                </a:solidFill>
              </a:rPr>
              <a:t>Jacques-Philippe-Joseph de Saint-Quentin,</a:t>
            </a:r>
          </a:p>
          <a:p>
            <a:r>
              <a:rPr lang="en-US" sz="1600" i="1" dirty="0">
                <a:solidFill>
                  <a:srgbClr val="EEECF4"/>
                </a:solidFill>
              </a:rPr>
              <a:t>The Death of Socrates </a:t>
            </a:r>
            <a:r>
              <a:rPr lang="en-US" sz="1600" dirty="0">
                <a:solidFill>
                  <a:srgbClr val="EEECF4"/>
                </a:solidFill>
              </a:rPr>
              <a:t>(1762)</a:t>
            </a:r>
          </a:p>
        </p:txBody>
      </p:sp>
    </p:spTree>
    <p:extLst>
      <p:ext uri="{BB962C8B-B14F-4D97-AF65-F5344CB8AC3E}">
        <p14:creationId xmlns:p14="http://schemas.microsoft.com/office/powerpoint/2010/main" val="34833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B9999"/>
            </a:gs>
            <a:gs pos="92000">
              <a:srgbClr val="7C50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5016976" cy="303331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Rococo 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415" y="3398439"/>
            <a:ext cx="3464146" cy="2778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the Asymmetrical Design</a:t>
            </a:r>
          </a:p>
        </p:txBody>
      </p:sp>
      <p:pic>
        <p:nvPicPr>
          <p:cNvPr id="2050" name="Picture 2" descr="https://upload.wikimedia.org/wikipedia/commons/thumb/0/05/Italian_Baroque_Mirror.jpg/362px-Italian_Baroque_Mi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76" y="258550"/>
            <a:ext cx="3860885" cy="639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345" y="6481413"/>
            <a:ext cx="1720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Aleph500Adam</a:t>
            </a:r>
          </a:p>
        </p:txBody>
      </p:sp>
    </p:spTree>
    <p:extLst>
      <p:ext uri="{BB962C8B-B14F-4D97-AF65-F5344CB8AC3E}">
        <p14:creationId xmlns:p14="http://schemas.microsoft.com/office/powerpoint/2010/main" val="2980708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9D1F2A"/>
            </a:gs>
            <a:gs pos="0">
              <a:srgbClr val="7B1F23"/>
            </a:gs>
            <a:gs pos="100000">
              <a:srgbClr val="66181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d/d8/Rococo_staircase_%28Gruber_Mansion%2C_Slovenia%29.jpg/834px-Rococo_staircase_%28Gruber_Mansion%2C_Slovenia%29.jpg">
            <a:extLst>
              <a:ext uri="{FF2B5EF4-FFF2-40B4-BE49-F238E27FC236}">
                <a16:creationId xmlns:a16="http://schemas.microsoft.com/office/drawing/2014/main" xmlns="" id="{C6853FF7-8734-42D7-A937-262FDF18F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1024" cy="687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10CFE45-A6E3-46DA-BC99-63131EE0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187" y="0"/>
            <a:ext cx="3138487" cy="6858000"/>
          </a:xfrm>
        </p:spPr>
        <p:txBody>
          <a:bodyPr vert="wordArtVert">
            <a:normAutofit fontScale="90000"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STAIRCASE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5338693-FC05-4E90-8CE2-ED4C2BC24305}"/>
              </a:ext>
            </a:extLst>
          </p:cNvPr>
          <p:cNvSpPr/>
          <p:nvPr/>
        </p:nvSpPr>
        <p:spPr>
          <a:xfrm>
            <a:off x="2410180" y="6393060"/>
            <a:ext cx="1717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Petar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Milošević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164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80" y="457200"/>
            <a:ext cx="6239720" cy="2044383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089" y="2723464"/>
            <a:ext cx="4824261" cy="368405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US" sz="40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Baroque artists rejected Renaissance conventions to create art that projected a greater sense of grandeur, motion, and emotion.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xmlns="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25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2E3B"/>
            </a:gs>
            <a:gs pos="100000">
              <a:srgbClr val="304A7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80" y="457200"/>
            <a:ext cx="6239720" cy="2044383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0426" y="2694889"/>
            <a:ext cx="5210174" cy="368405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the Catholic Church and absolute monarchs used Baroque art and architecture to suit their own purposes.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xmlns="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248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7300" y="81588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089" y="2723464"/>
            <a:ext cx="4824261" cy="368405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Rococo art pushed the Baroque to new limits of rejecting symmetry and restraint.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xmlns="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18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27302"/>
            <a:ext cx="9144000" cy="186529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Renaissance humanism and art laid the groundwork for new ideas in science to emerge in the 16</a:t>
            </a:r>
            <a:r>
              <a:rPr lang="en-US" sz="4000" baseline="300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th</a:t>
            </a:r>
            <a:r>
              <a:rPr lang="en-US" sz="40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 and 17</a:t>
            </a:r>
            <a:r>
              <a:rPr lang="en-US" sz="4000" baseline="300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th</a:t>
            </a:r>
            <a:r>
              <a:rPr lang="en-US" sz="40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 C.</a:t>
            </a:r>
            <a:endParaRPr lang="en-US" sz="4000" dirty="0">
              <a:solidFill>
                <a:schemeClr val="accent6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Chancery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sz="6000" b="1" i="1" dirty="0" smtClean="0">
                <a:solidFill>
                  <a:schemeClr val="accent5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Scientific Revolution</a:t>
            </a:r>
            <a:endParaRPr lang="en-US" sz="6000" b="1" i="1" dirty="0">
              <a:solidFill>
                <a:schemeClr val="accent5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64740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1">
                    <a:lumMod val="90000"/>
                  </a:schemeClr>
                </a:solidFill>
              </a:rPr>
              <a:t>Photo Credit:  NASA</a:t>
            </a:r>
            <a:endParaRPr lang="en-US" sz="1400" dirty="0">
              <a:solidFill>
                <a:schemeClr val="accent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80" y="578486"/>
            <a:ext cx="6239720" cy="1325563"/>
          </a:xfrm>
        </p:spPr>
        <p:txBody>
          <a:bodyPr>
            <a:normAutofit/>
          </a:bodyPr>
          <a:lstStyle/>
          <a:p>
            <a:pPr algn="ctr"/>
            <a:r>
              <a:rPr lang="en-US" sz="69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789" y="2063433"/>
            <a:ext cx="5478236" cy="43638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When? 1600-1750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Origins: Italy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Context:</a:t>
            </a:r>
          </a:p>
          <a:p>
            <a:pPr marL="746125" lvl="1" indent="-288925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0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Counter-Reformation</a:t>
            </a:r>
          </a:p>
          <a:p>
            <a:pPr marL="746125" lvl="1" indent="-288925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0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Absolutism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xmlns="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2904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54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980" y="0"/>
            <a:ext cx="7704667" cy="1752599"/>
          </a:xfrm>
        </p:spPr>
        <p:txBody>
          <a:bodyPr/>
          <a:lstStyle/>
          <a:p>
            <a:r>
              <a:rPr lang="en-US" dirty="0" smtClean="0"/>
              <a:t>Observation-Based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306" y="1918951"/>
            <a:ext cx="4341597" cy="4649273"/>
          </a:xfrm>
        </p:spPr>
        <p:txBody>
          <a:bodyPr>
            <a:normAutofit/>
          </a:bodyPr>
          <a:lstStyle/>
          <a:p>
            <a:r>
              <a:rPr lang="en-US" dirty="0" smtClean="0"/>
              <a:t>Reading a broader range of classical texts, provided a source of ideas that challenged the existing worldview.</a:t>
            </a:r>
          </a:p>
          <a:p>
            <a:r>
              <a:rPr lang="en-US" dirty="0" smtClean="0"/>
              <a:t>Artists’ close observations of the natural world and use of math to develop techniques, such as perspective, established new way to learn about the world.</a:t>
            </a:r>
          </a:p>
          <a:p>
            <a:r>
              <a:rPr lang="en-US" dirty="0" smtClean="0"/>
              <a:t>Later thinkers expanded use of experimentation that Da Vinci and others developed in late 15</a:t>
            </a:r>
            <a:r>
              <a:rPr lang="en-US" baseline="30000" dirty="0" smtClean="0"/>
              <a:t>th</a:t>
            </a:r>
            <a:r>
              <a:rPr lang="en-US" dirty="0" smtClean="0"/>
              <a:t> C.</a:t>
            </a:r>
          </a:p>
          <a:p>
            <a:r>
              <a:rPr lang="en-US" dirty="0" smtClean="0"/>
              <a:t>These new methods for studying the natural world were the core of the Scientific Revolution</a:t>
            </a:r>
            <a:endParaRPr lang="en-US" dirty="0"/>
          </a:p>
        </p:txBody>
      </p:sp>
      <p:pic>
        <p:nvPicPr>
          <p:cNvPr id="1030" name="Picture 6" descr="Image result for da vinci ma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27" y="1323349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erspective m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27" y="4635988"/>
            <a:ext cx="3412781" cy="19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2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e/ed/Constellation_Fornax%2C_EXtreme_Deep_Field.jpg/1024px-Constellation_Fornax%2C_EXtreme_Deep_Fie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/>
          <a:stretch/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Astronomy</a:t>
            </a:r>
            <a:br>
              <a:rPr lang="en-US" sz="8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-Comes from Ancient Greek meaning “arrangement of the stars”</a:t>
            </a:r>
            <a:b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-General term for the study of the universe beyond the earth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31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e/ed/Constellation_Fornax%2C_EXtreme_Deep_Field.jpg/1024px-Constellation_Fornax%2C_EXtreme_Deep_Fie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/>
          <a:stretch/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COSMOLOGY</a:t>
            </a:r>
            <a:br>
              <a:rPr lang="en-US" sz="8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-Branch of Astronomy concerned with the origins and structure of the universe</a:t>
            </a:r>
            <a:endParaRPr lang="en-US" sz="9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82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Medieval Worldview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511" y="3307842"/>
            <a:ext cx="3456291" cy="576262"/>
          </a:xfrm>
        </p:spPr>
        <p:txBody>
          <a:bodyPr/>
          <a:lstStyle/>
          <a:p>
            <a:r>
              <a:rPr lang="en-US" b="1" dirty="0" smtClean="0"/>
              <a:t>Ptolemy (2</a:t>
            </a:r>
            <a:r>
              <a:rPr lang="en-US" b="1" baseline="30000" dirty="0" smtClean="0"/>
              <a:t>nd</a:t>
            </a:r>
            <a:r>
              <a:rPr lang="en-US" b="1" dirty="0" smtClean="0"/>
              <a:t> </a:t>
            </a:r>
            <a:r>
              <a:rPr lang="en-US" b="1" dirty="0" err="1" smtClean="0"/>
              <a:t>c.</a:t>
            </a:r>
            <a:r>
              <a:rPr lang="en-US" b="1" dirty="0" smtClean="0"/>
              <a:t> AD)</a:t>
            </a:r>
          </a:p>
          <a:p>
            <a:r>
              <a:rPr lang="en-US" sz="1400" dirty="0" smtClean="0"/>
              <a:t>Greco-Egyptian mathematician &amp; astronomer</a:t>
            </a:r>
            <a:endParaRPr lang="en-US" sz="1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6194" y="3307842"/>
            <a:ext cx="3467806" cy="576262"/>
          </a:xfrm>
        </p:spPr>
        <p:txBody>
          <a:bodyPr/>
          <a:lstStyle/>
          <a:p>
            <a:r>
              <a:rPr lang="en-US" b="1" dirty="0" smtClean="0"/>
              <a:t>Aristotle (4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r>
              <a:rPr lang="en-US" b="1" dirty="0" err="1" smtClean="0"/>
              <a:t>c.</a:t>
            </a:r>
            <a:r>
              <a:rPr lang="en-US" b="1" dirty="0" smtClean="0"/>
              <a:t> BC)</a:t>
            </a:r>
          </a:p>
          <a:p>
            <a:r>
              <a:rPr lang="en-US" sz="1400" dirty="0" smtClean="0"/>
              <a:t>Greek philosopher and scientist – authority on Physics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8952" y="4073112"/>
            <a:ext cx="6944002" cy="3306481"/>
          </a:xfrm>
        </p:spPr>
        <p:txBody>
          <a:bodyPr>
            <a:normAutofit/>
          </a:bodyPr>
          <a:lstStyle/>
          <a:p>
            <a:r>
              <a:rPr lang="en-US" dirty="0" smtClean="0"/>
              <a:t>Classical cosmology went unchallenged for 1400 years</a:t>
            </a:r>
          </a:p>
          <a:p>
            <a:r>
              <a:rPr lang="en-US" dirty="0" smtClean="0"/>
              <a:t>This formed basis of medieval scholastic philosophers.</a:t>
            </a:r>
          </a:p>
          <a:p>
            <a:r>
              <a:rPr lang="en-US" dirty="0" smtClean="0"/>
              <a:t>Portrayed a geocentric universe—one with earth at the center of a system of concentric spheres, including the sun, circling around it.</a:t>
            </a:r>
          </a:p>
          <a:p>
            <a:r>
              <a:rPr lang="en-US" dirty="0" smtClean="0"/>
              <a:t>Planets were bodies of light.</a:t>
            </a:r>
          </a:p>
          <a:p>
            <a:r>
              <a:rPr lang="en-US" dirty="0" smtClean="0"/>
              <a:t>Christian beliefs taught that God and the souls of those who had been saved existed beyond the outermost sphere of the system</a:t>
            </a:r>
            <a:endParaRPr lang="en-US" dirty="0"/>
          </a:p>
        </p:txBody>
      </p:sp>
      <p:pic>
        <p:nvPicPr>
          <p:cNvPr id="8" name="Picture 4" descr="File:PSM V78 D326 Ptole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8657" cy="27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ristotle Altemps Inv85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1372"/>
          <a:stretch/>
        </p:blipFill>
        <p:spPr bwMode="auto">
          <a:xfrm>
            <a:off x="7096876" y="-27552"/>
            <a:ext cx="2047124" cy="28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1859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" y="0"/>
            <a:ext cx="91159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4" y="1905000"/>
            <a:ext cx="9115926" cy="11430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Geocentrism</a:t>
            </a:r>
            <a:endParaRPr lang="en-US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416" y="6400800"/>
            <a:ext cx="1635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by </a:t>
            </a:r>
            <a:r>
              <a:rPr lang="en-US" sz="1600" dirty="0">
                <a:solidFill>
                  <a:schemeClr val="bg1"/>
                </a:solidFill>
                <a:hlinkClick r:id="rId3" tooltip="Go to NASA Goddard Space Flight Center's photostream"/>
              </a:rPr>
              <a:t>NASA 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992" y="3962400"/>
            <a:ext cx="575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belief that the earth is at the center of the Universe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5602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historiana.eu/assets/uploads/celestial_2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6858000" y="6096000"/>
            <a:ext cx="13716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e/ed/Constellation_Fornax%2C_EXtreme_Deep_Field.jpg/1024px-Constellation_Fornax%2C_EXtreme_Deep_Fie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/>
          <a:stretch/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3581400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SCIENTIFIC </a:t>
            </a:r>
            <a:r>
              <a:rPr lang="en-US" sz="8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REVOLUTION</a:t>
            </a:r>
            <a:endParaRPr lang="en-US" sz="9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343400"/>
            <a:ext cx="9144000" cy="1754326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Inquiries into </a:t>
            </a:r>
            <a:br>
              <a:rPr lang="en-US" sz="5400" b="1" dirty="0" smtClean="0"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Philosophy</a:t>
            </a:r>
            <a:endParaRPr lang="en-US" sz="5400" b="1" dirty="0"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52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570" y="0"/>
            <a:ext cx="7704667" cy="1752599"/>
          </a:xfrm>
        </p:spPr>
        <p:txBody>
          <a:bodyPr/>
          <a:lstStyle/>
          <a:p>
            <a:r>
              <a:rPr lang="en-US" dirty="0" smtClean="0"/>
              <a:t>Nicolaus Copernicus (1473-1543)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276" y="2073499"/>
            <a:ext cx="4444628" cy="43273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Among the first Europeans to challenge the classical view.</a:t>
            </a:r>
          </a:p>
          <a:p>
            <a:r>
              <a:rPr lang="en-US" dirty="0" smtClean="0"/>
              <a:t>Polish mathematician and </a:t>
            </a:r>
            <a:r>
              <a:rPr lang="en-US" b="1" dirty="0" smtClean="0">
                <a:solidFill>
                  <a:srgbClr val="FF0000"/>
                </a:solidFill>
              </a:rPr>
              <a:t>natural philosopher</a:t>
            </a:r>
            <a:r>
              <a:rPr lang="en-US" dirty="0" smtClean="0"/>
              <a:t>—a scholar who studied the physical world.</a:t>
            </a:r>
          </a:p>
          <a:p>
            <a:r>
              <a:rPr lang="en-US" dirty="0" smtClean="0"/>
              <a:t>Found references to ancient Greeks who questioned the geocentric views of Aristotle and Ptolemy.</a:t>
            </a:r>
          </a:p>
          <a:p>
            <a:r>
              <a:rPr lang="en-US" dirty="0" smtClean="0"/>
              <a:t>Believed in a heliocentric, or sun-centered universe.</a:t>
            </a:r>
          </a:p>
          <a:p>
            <a:r>
              <a:rPr lang="en-US" dirty="0" smtClean="0"/>
              <a:t>Using advanced mathematics, he proved that the perceived motion of the sun came from the earth’s spinning on its axis and its annual orbit around the sun.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17360" y="6143223"/>
            <a:ext cx="373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On the Revolution of the Heavenly Spheres </a:t>
            </a:r>
            <a:r>
              <a:rPr lang="en-US" sz="1200" dirty="0" smtClean="0"/>
              <a:t>(published right before his death)</a:t>
            </a:r>
            <a:endParaRPr lang="en-US" sz="1200" dirty="0"/>
          </a:p>
        </p:txBody>
      </p:sp>
      <p:pic>
        <p:nvPicPr>
          <p:cNvPr id="9" name="Picture 6" descr="https://upload.wikimedia.org/wikipedia/commons/thumb/f/f2/Nikolaus_Kopernikus.jpg/514px-Nikolaus_Kopernikus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/>
          <a:stretch/>
        </p:blipFill>
        <p:spPr bwMode="auto">
          <a:xfrm>
            <a:off x="5217360" y="1579497"/>
            <a:ext cx="3873365" cy="43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historiana.eu/assets/uploads/celestial_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18" y="2434107"/>
            <a:ext cx="4146996" cy="311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60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b="2728"/>
          <a:stretch/>
        </p:blipFill>
        <p:spPr bwMode="auto">
          <a:xfrm>
            <a:off x="28074" y="0"/>
            <a:ext cx="91159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4" y="1905000"/>
            <a:ext cx="9115926" cy="11430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Heliocentrism</a:t>
            </a:r>
            <a:endParaRPr lang="en-US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416" y="6400800"/>
            <a:ext cx="1635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by </a:t>
            </a:r>
            <a:r>
              <a:rPr lang="en-US" sz="1600" dirty="0">
                <a:solidFill>
                  <a:schemeClr val="bg1"/>
                </a:solidFill>
                <a:hlinkClick r:id="rId3" tooltip="Go to NASA Goddard Space Flight Center's photostream"/>
              </a:rPr>
              <a:t>NASA 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992" y="3810000"/>
            <a:ext cx="5756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earth revolves around the sun.</a:t>
            </a:r>
            <a:endParaRPr 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62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02" y="0"/>
            <a:ext cx="7704667" cy="1752599"/>
          </a:xfrm>
        </p:spPr>
        <p:txBody>
          <a:bodyPr/>
          <a:lstStyle/>
          <a:p>
            <a:r>
              <a:rPr lang="en-US" dirty="0" smtClean="0"/>
              <a:t>Johannes Kepler (1571-1630)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394" y="2021983"/>
            <a:ext cx="4327302" cy="44532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Assistant to Danish astronomer </a:t>
            </a:r>
            <a:r>
              <a:rPr lang="en-US" dirty="0" err="1" smtClean="0"/>
              <a:t>Tycho</a:t>
            </a:r>
            <a:r>
              <a:rPr lang="en-US" dirty="0" smtClean="0"/>
              <a:t> Brahe</a:t>
            </a:r>
          </a:p>
          <a:p>
            <a:r>
              <a:rPr lang="en-US" dirty="0" smtClean="0"/>
              <a:t>German astronomer built on Copernicus’s work</a:t>
            </a:r>
          </a:p>
          <a:p>
            <a:r>
              <a:rPr lang="en-US" dirty="0" smtClean="0"/>
              <a:t>Analyzed precise measurements of planetary orbits and found them to be elliptical rather than circular</a:t>
            </a:r>
          </a:p>
          <a:p>
            <a:r>
              <a:rPr lang="en-US" dirty="0" smtClean="0"/>
              <a:t>By demonstrating these orbits Kepler further supported Copernicus’s heliocentric model and disputed the religious belief that the circle was the “perfect shape” and reflected the Divine order</a:t>
            </a:r>
          </a:p>
          <a:p>
            <a:r>
              <a:rPr lang="en-US" dirty="0" smtClean="0"/>
              <a:t>Kepler shares his published work with Italian mathematician Galileo Galilei in 1597</a:t>
            </a:r>
            <a:endParaRPr lang="en-US" dirty="0"/>
          </a:p>
        </p:txBody>
      </p:sp>
      <p:pic>
        <p:nvPicPr>
          <p:cNvPr id="5" name="Picture 2" descr="Johannes Kepler 16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73" y="1897503"/>
            <a:ext cx="3332290" cy="45777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3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4/45/Strasbourg_walter_gustave_adolphe.JPG/1920px-Strasbourg_walter_gustave_adolph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"/>
            <a:ext cx="6711043" cy="3429001"/>
          </a:xfrm>
        </p:spPr>
        <p:txBody>
          <a:bodyPr>
            <a:noAutofit/>
          </a:bodyPr>
          <a:lstStyle/>
          <a:p>
            <a:pPr algn="r"/>
            <a:r>
              <a:rPr lang="en-US" sz="8800" b="1" dirty="0">
                <a:solidFill>
                  <a:schemeClr val="bg1"/>
                </a:solidFill>
                <a:effectLst>
                  <a:glow rad="63500">
                    <a:srgbClr val="2B3946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TURBULENT</a:t>
            </a:r>
            <a:br>
              <a:rPr lang="en-US" sz="8800" b="1" dirty="0">
                <a:solidFill>
                  <a:schemeClr val="bg1"/>
                </a:solidFill>
                <a:effectLst>
                  <a:glow rad="63500">
                    <a:srgbClr val="2B3946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dirty="0">
                <a:solidFill>
                  <a:schemeClr val="bg1"/>
                </a:solidFill>
                <a:effectLst>
                  <a:glow rad="63500">
                    <a:srgbClr val="2B3946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</a:p>
        </p:txBody>
      </p:sp>
    </p:spTree>
    <p:extLst>
      <p:ext uri="{BB962C8B-B14F-4D97-AF65-F5344CB8AC3E}">
        <p14:creationId xmlns:p14="http://schemas.microsoft.com/office/powerpoint/2010/main" val="2680556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427039"/>
            <a:ext cx="3200400" cy="1935161"/>
          </a:xfrm>
        </p:spPr>
        <p:txBody>
          <a:bodyPr>
            <a:noAutofit/>
          </a:bodyPr>
          <a:lstStyle/>
          <a:p>
            <a:r>
              <a:rPr lang="en-US" dirty="0" smtClean="0"/>
              <a:t>Elliptical Orbits</a:t>
            </a:r>
            <a:endParaRPr lang="en-US" dirty="0"/>
          </a:p>
        </p:txBody>
      </p:sp>
      <p:pic>
        <p:nvPicPr>
          <p:cNvPr id="10242" name="Picture 2" descr="https://upload.wikimedia.org/wikipedia/commons/thumb/9/98/Kepler_laws_diagram.svg/1195px-Kepler_laws_diagra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06" y="1080849"/>
            <a:ext cx="6387926" cy="54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6400800"/>
            <a:ext cx="1782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Art Credit: Hankwang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34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405" y="685800"/>
            <a:ext cx="5334595" cy="26939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15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Galileo Galilei</a:t>
            </a:r>
            <a:endParaRPr lang="en-US" sz="115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upload.wikimedia.org/wikipedia/commons/e/ef/Galileo_Galilei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9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15534" y="6474023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 by </a:t>
            </a:r>
            <a:r>
              <a:rPr lang="en-US" sz="1400" dirty="0" err="1" smtClean="0">
                <a:solidFill>
                  <a:schemeClr val="bg2"/>
                </a:solidFill>
                <a:hlinkClick r:id="rId3" tooltip="User:JoJan"/>
              </a:rPr>
              <a:t>JoJan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4267200"/>
            <a:ext cx="41148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chemeClr val="accent1"/>
                </a:solidFill>
              </a:rPr>
              <a:t>Italian Astronomer and Physicist</a:t>
            </a:r>
            <a:endParaRPr lang="en-US" sz="36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80029"/>
            <a:ext cx="7704667" cy="1752599"/>
          </a:xfrm>
        </p:spPr>
        <p:txBody>
          <a:bodyPr/>
          <a:lstStyle/>
          <a:p>
            <a:r>
              <a:rPr lang="en-US" i="1" dirty="0" smtClean="0"/>
              <a:t>The Starry Messenger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First European to build and use a telescope for the purpose of observing planets.</a:t>
            </a:r>
          </a:p>
          <a:p>
            <a:r>
              <a:rPr lang="en-US" dirty="0" smtClean="0"/>
              <a:t>Discovered details never known such as the moons that circled Jupiter, and craters on the moon.</a:t>
            </a:r>
          </a:p>
          <a:p>
            <a:r>
              <a:rPr lang="en-US" dirty="0" smtClean="0"/>
              <a:t>He showed that planets were not ethereal bodies but similar to Earth in their composition.</a:t>
            </a:r>
          </a:p>
          <a:p>
            <a:r>
              <a:rPr lang="en-US" dirty="0" smtClean="0"/>
              <a:t>Published in 1610, this reaffirmed the heliocentric system and wide attention to these new ideas.</a:t>
            </a:r>
            <a:endParaRPr lang="en-US" dirty="0"/>
          </a:p>
        </p:txBody>
      </p:sp>
      <p:pic>
        <p:nvPicPr>
          <p:cNvPr id="3074" name="Picture 2" descr="Image result for the starry messeng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28" y="1932628"/>
            <a:ext cx="3284113" cy="484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.wikimedia.org/wikipedia/commons/thumb/7/7b/Galileo%27s_sketches_of_the_moon.png/738px-Galileo%27s_sketches_of_the_moon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083882" cy="42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39825"/>
          </a:xfrm>
        </p:spPr>
        <p:txBody>
          <a:bodyPr>
            <a:noAutofit/>
          </a:bodyPr>
          <a:lstStyle/>
          <a:p>
            <a:r>
              <a:rPr lang="en-US" sz="7200" dirty="0" smtClean="0"/>
              <a:t>Refracting Telescope</a:t>
            </a:r>
            <a:endParaRPr lang="en-US" sz="7200" dirty="0"/>
          </a:p>
        </p:txBody>
      </p:sp>
      <p:pic>
        <p:nvPicPr>
          <p:cNvPr id="1026" name="Picture 2" descr="https://upload.wikimedia.org/wikipedia/commons/4/4c/Galileantelesco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4050"/>
            <a:ext cx="88011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92204" y="641246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Art Credit: Tamasflex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8288" y="5156537"/>
            <a:ext cx="8575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Galileo’s improved telescope allowed him to see things in space that others had not been able to see.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76722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5" r="10574"/>
          <a:stretch/>
        </p:blipFill>
        <p:spPr bwMode="auto">
          <a:xfrm>
            <a:off x="0" y="-1979"/>
            <a:ext cx="50509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8822" y="765175"/>
            <a:ext cx="3915177" cy="11398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Lunar Mountains and Craters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70895" y="6474023"/>
            <a:ext cx="1273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chemeClr val="bg1">
                    <a:lumMod val="95000"/>
                  </a:schemeClr>
                </a:solidFill>
              </a:rPr>
              <a:t>Photo by </a:t>
            </a:r>
            <a:r>
              <a:rPr lang="en-US" sz="1400" b="1" u="sng" smtClean="0">
                <a:solidFill>
                  <a:schemeClr val="bg1">
                    <a:lumMod val="95000"/>
                  </a:schemeClr>
                </a:solidFill>
                <a:hlinkClick r:id="rId3" tooltip="Go to Brian's photostream"/>
              </a:rPr>
              <a:t>Brian</a:t>
            </a:r>
            <a:endParaRPr lang="en-US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5267" y="3276600"/>
            <a:ext cx="3489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moon’s surface was not smooth as was traditionally believed.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f/fe/Jupiter_and_the_Galilean_Satellites.jpg/800px-Jupiter_and_the_Galilean_Satell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6" y="0"/>
            <a:ext cx="4813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655639"/>
            <a:ext cx="4495800" cy="2392361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Galilean Moons</a:t>
            </a:r>
            <a:endParaRPr lang="en-US" sz="7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0" y="3627436"/>
            <a:ext cx="3352800" cy="2697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Galileo discovered four moons orbiting Jupiter, proving that objects orbited planets other than earth.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d/d1/Phases-of-Venus.svg/1000px-Phases-of-Venu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2" y="0"/>
            <a:ext cx="9165112" cy="687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0"/>
            <a:ext cx="3352800" cy="1447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Phases </a:t>
            </a:r>
            <a:b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Venus</a:t>
            </a:r>
            <a:endParaRPr lang="en-US" sz="4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398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Technology</a:t>
            </a:r>
            <a:endParaRPr lang="en-US" sz="11500" dirty="0"/>
          </a:p>
        </p:txBody>
      </p:sp>
      <p:pic>
        <p:nvPicPr>
          <p:cNvPr id="1026" name="Picture 2" descr="https://upload.wikimedia.org/wikipedia/commons/4/4c/Galileantelesco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4050"/>
            <a:ext cx="88011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92204" y="641246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Art Credit: Tamasflex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8288" y="5080337"/>
            <a:ext cx="8575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DRIVING SCIENCE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6262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Center of the Universe?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5649" name="Group 49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228600" y="1600200"/>
          <a:ext cx="8763000" cy="453072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976563"/>
                <a:gridCol w="1366837"/>
                <a:gridCol w="4419600"/>
              </a:tblGrid>
              <a:tr h="150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Ptolemy</a:t>
                      </a:r>
                      <a:endParaRPr kumimoji="0" lang="en-US" sz="4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(Roman) Egypt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  <a:tr h="151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Copernicus</a:t>
                      </a:r>
                      <a:endParaRPr kumimoji="0" lang="en-US" sz="3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16</a:t>
                      </a:r>
                      <a:r>
                        <a:rPr kumimoji="0" lang="en-US" sz="24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th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c. Poland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Galileo</a:t>
                      </a:r>
                      <a:endParaRPr kumimoji="0" lang="en-US" sz="3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17</a:t>
                      </a:r>
                      <a:r>
                        <a:rPr kumimoji="0" lang="en-US" sz="24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th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c. Italy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13333" name="Picture 48" descr="Copernicus, astrono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153102"/>
            <a:ext cx="1103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52" descr="Galileo Galilei"/>
          <p:cNvPicPr>
            <a:picLocks noChangeAspect="1" noChangeArrowheads="1"/>
          </p:cNvPicPr>
          <p:nvPr/>
        </p:nvPicPr>
        <p:blipFill rotWithShape="1">
          <a:blip r:embed="rId3" cstate="print"/>
          <a:srcRect b="11091"/>
          <a:stretch/>
        </p:blipFill>
        <p:spPr bwMode="auto">
          <a:xfrm>
            <a:off x="3276600" y="4692869"/>
            <a:ext cx="1217613" cy="132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55" descr="Ptolemy: medieval artist's rendi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600200"/>
            <a:ext cx="137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1999" y="3248561"/>
            <a:ext cx="44157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buClr>
                <a:srgbClr val="FFFFCC"/>
              </a:buClr>
              <a:buSzPct val="75000"/>
            </a:pPr>
            <a:r>
              <a:rPr lang="en-US" sz="4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HELIO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centric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646118"/>
            <a:ext cx="44157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buClr>
                <a:srgbClr val="FFFFCC"/>
              </a:buClr>
              <a:buSzPct val="75000"/>
            </a:pPr>
            <a:r>
              <a:rPr lang="en-US" sz="40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GEO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centric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lvl="0" algn="ctr" eaLnBrk="1" hangingPunct="1">
              <a:spcBef>
                <a:spcPct val="20000"/>
              </a:spcBef>
              <a:buClr>
                <a:srgbClr val="FFFFCC"/>
              </a:buClr>
              <a:buSzPct val="75000"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Theory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5849" y="4772561"/>
            <a:ext cx="44157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buClr>
                <a:srgbClr val="FFFFCC"/>
              </a:buClr>
              <a:buSzPct val="75000"/>
            </a:pPr>
            <a: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CONFIRMED</a:t>
            </a:r>
            <a:r>
              <a:rPr lang="en-US" sz="4000" b="1" i="1" dirty="0" smtClean="0">
                <a:solidFill>
                  <a:srgbClr val="FFE265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en-US" sz="4000" b="1" i="1" dirty="0" smtClean="0">
                <a:solidFill>
                  <a:srgbClr val="FFE265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sz="30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Helio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centric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1443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e/e7/Bertini_fresco_of_Galileo_Galilei_and_Doge_of_Ven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" y="0"/>
            <a:ext cx="9128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34" y="3962400"/>
            <a:ext cx="9128166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Empiricism</a:t>
            </a:r>
            <a:b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 Bacon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0"/>
            <a:ext cx="8229600" cy="411163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6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1056E5-ED8C-4E64-ADB8-C5AF0B76B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0"/>
            <a:ext cx="91440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DB2D9-C396-4128-8574-7E2A7C5B4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624943"/>
            <a:ext cx="9144001" cy="1785257"/>
          </a:xfrm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effectLst>
                  <a:glow rad="101600">
                    <a:srgbClr val="F1EFD7">
                      <a:alpha val="60000"/>
                    </a:srgbClr>
                  </a:glow>
                </a:effectLst>
              </a:rPr>
              <a:t>REJECTION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70D65F-A14D-4654-98A8-868EA2887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" y="5192481"/>
            <a:ext cx="9144005" cy="13389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200" dirty="0">
                <a:effectLst>
                  <a:glow rad="101600">
                    <a:srgbClr val="F1EFD7">
                      <a:alpha val="60000"/>
                    </a:srgbClr>
                  </a:glow>
                </a:effectLst>
              </a:rPr>
              <a:t>OF RENAISSANCE </a:t>
            </a:r>
            <a:r>
              <a:rPr lang="en-US" sz="4200" dirty="0" smtClean="0">
                <a:effectLst>
                  <a:glow rad="101600">
                    <a:srgbClr val="F1EFD7">
                      <a:alpha val="60000"/>
                    </a:srgbClr>
                  </a:glow>
                </a:effectLst>
              </a:rPr>
              <a:t>RATIONALITY</a:t>
            </a:r>
          </a:p>
          <a:p>
            <a:pPr marL="0" indent="0" algn="ctr">
              <a:buNone/>
            </a:pPr>
            <a:r>
              <a:rPr lang="en-US" sz="4200" dirty="0" smtClean="0">
                <a:effectLst>
                  <a:glow rad="101600">
                    <a:srgbClr val="F1EFD7">
                      <a:alpha val="60000"/>
                    </a:srgbClr>
                  </a:glow>
                </a:effectLst>
              </a:rPr>
              <a:t>Departing from realism and naturalism</a:t>
            </a:r>
            <a:endParaRPr lang="en-US" sz="4200" dirty="0">
              <a:effectLst>
                <a:glow rad="101600">
                  <a:srgbClr val="F1EFD7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673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e/e7/Bertini_fresco_of_Galileo_Galilei_and_Doge_of_Ven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" y="0"/>
            <a:ext cx="9128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34" y="2743200"/>
            <a:ext cx="9128166" cy="2895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6600" b="1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FACT</a:t>
            </a:r>
            <a:r>
              <a:rPr lang="en-US" sz="96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Theory</a:t>
            </a:r>
          </a:p>
        </p:txBody>
      </p:sp>
    </p:spTree>
    <p:extLst>
      <p:ext uri="{BB962C8B-B14F-4D97-AF65-F5344CB8AC3E}">
        <p14:creationId xmlns:p14="http://schemas.microsoft.com/office/powerpoint/2010/main" val="357293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463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100000"/>
                  <a:alpha val="70000"/>
                </a:schemeClr>
              </a:gs>
              <a:gs pos="46000">
                <a:schemeClr val="tx1">
                  <a:alpha val="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90656"/>
            <a:ext cx="9182100" cy="2133600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138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br>
              <a:rPr lang="en-US" sz="138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</a:t>
            </a:r>
            <a:r>
              <a:rPr lang="en-US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lashes with scholasticism teaching)</a:t>
            </a:r>
            <a:endParaRPr lang="en-US" sz="13800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7393" y="6504801"/>
            <a:ext cx="4530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</a:rPr>
              <a:t>John Martin, </a:t>
            </a:r>
            <a:r>
              <a:rPr lang="en-US" sz="1200" i="1" dirty="0" smtClean="0">
                <a:solidFill>
                  <a:schemeClr val="bg2"/>
                </a:solidFill>
              </a:rPr>
              <a:t>Joshua </a:t>
            </a:r>
            <a:r>
              <a:rPr lang="en-US" sz="1200" i="1" dirty="0">
                <a:solidFill>
                  <a:schemeClr val="bg2"/>
                </a:solidFill>
              </a:rPr>
              <a:t>Commanding the Sun to Stand </a:t>
            </a:r>
            <a:r>
              <a:rPr lang="en-US" sz="1200" i="1" dirty="0" smtClean="0">
                <a:solidFill>
                  <a:schemeClr val="bg2"/>
                </a:solidFill>
              </a:rPr>
              <a:t>Still </a:t>
            </a:r>
            <a:r>
              <a:rPr lang="en-US" sz="1200" dirty="0" smtClean="0">
                <a:solidFill>
                  <a:schemeClr val="bg2"/>
                </a:solidFill>
              </a:rPr>
              <a:t>(1816)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5" descr="galileo-trial"/>
          <p:cNvPicPr>
            <a:picLocks noChangeAspect="1" noChangeArrowheads="1"/>
          </p:cNvPicPr>
          <p:nvPr/>
        </p:nvPicPr>
        <p:blipFill rotWithShape="1">
          <a:blip r:embed="rId3" cstate="print"/>
          <a:srcRect t="478" b="1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772400" cy="1600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0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Galileo vs. the Inquisition</a:t>
            </a:r>
            <a:endParaRPr lang="en-US" sz="6000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4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upload.wikimedia.org/wikipedia/commons/7/7b/Index_Librorum_Prohibitorum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3" r="6968" b="532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1/17/Handtiegelpresse_von_1811.jpg/800px-Handtiegelpresse_von_1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52724"/>
            <a:ext cx="2575306" cy="38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1295" y="6248400"/>
            <a:ext cx="1899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EEEDA"/>
                </a:solidFill>
              </a:rPr>
              <a:t>Photo by </a:t>
            </a:r>
            <a:r>
              <a:rPr lang="en-US" sz="1400" u="sng" dirty="0" err="1" smtClean="0">
                <a:solidFill>
                  <a:srgbClr val="FEEEDA"/>
                </a:solidFill>
                <a:hlinkClick r:id="rId5" tooltip="User:MatthiasKabel"/>
              </a:rPr>
              <a:t>MatthiasKabel</a:t>
            </a:r>
            <a:endParaRPr lang="en-US" sz="1400" dirty="0">
              <a:solidFill>
                <a:srgbClr val="FEEEDA"/>
              </a:solidFill>
            </a:endParaRPr>
          </a:p>
        </p:txBody>
      </p:sp>
      <p:sp>
        <p:nvSpPr>
          <p:cNvPr id="5" name="&quot;No&quot; Symbol 4"/>
          <p:cNvSpPr/>
          <p:nvPr/>
        </p:nvSpPr>
        <p:spPr>
          <a:xfrm>
            <a:off x="6324600" y="3305174"/>
            <a:ext cx="1673224" cy="2790826"/>
          </a:xfrm>
          <a:prstGeom prst="noSmoking">
            <a:avLst>
              <a:gd name="adj" fmla="val 91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6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vs. 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Church?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71801"/>
            <a:ext cx="3962400" cy="251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Galileo recanted under pressure from the Church and remained under house arrest in his later years.</a:t>
            </a:r>
          </a:p>
        </p:txBody>
      </p:sp>
      <p:pic>
        <p:nvPicPr>
          <p:cNvPr id="19460" name="Picture 5" descr="galileo-tria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7300" y="1981201"/>
            <a:ext cx="4600000" cy="3505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38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d/Tomb_of_Galileo_Galilei.JPG/800px-Tomb_of_Galileo_Galil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257800"/>
            <a:ext cx="2971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+mj-lt"/>
              </a:rPr>
              <a:t>Tomb of Galileo</a:t>
            </a:r>
            <a:br>
              <a:rPr lang="en-US" sz="3200" dirty="0" smtClean="0">
                <a:solidFill>
                  <a:schemeClr val="tx1"/>
                </a:solidFill>
                <a:latin typeface="+mj-lt"/>
              </a:rPr>
            </a:br>
            <a:r>
              <a:rPr lang="en-US" sz="3200" dirty="0" smtClean="0">
                <a:solidFill>
                  <a:schemeClr val="tx1"/>
                </a:solidFill>
              </a:rPr>
              <a:t>Florence, Italy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9475" y="6474023"/>
            <a:ext cx="277832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err="1">
                <a:hlinkClick r:id="rId3" tooltip="en:User:Stanthejeep"/>
              </a:rPr>
              <a:t>stanthejeep</a:t>
            </a:r>
            <a:r>
              <a:rPr lang="en-US" sz="1400" dirty="0"/>
              <a:t> at </a:t>
            </a:r>
            <a:r>
              <a:rPr lang="en-US" sz="1400" u="sng" dirty="0" err="1" smtClean="0">
                <a:hlinkClick r:id="rId4"/>
              </a:rPr>
              <a:t>en.wikipedia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8894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d/Tomb_of_Galileo_Galilei.JPG/800px-Tomb_of_Galileo_Galil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9475" y="6474023"/>
            <a:ext cx="277832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err="1">
                <a:hlinkClick r:id="rId3" tooltip="en:User:Stanthejeep"/>
              </a:rPr>
              <a:t>stanthejeep</a:t>
            </a:r>
            <a:r>
              <a:rPr lang="en-US" sz="1400" dirty="0"/>
              <a:t> at </a:t>
            </a:r>
            <a:r>
              <a:rPr lang="en-US" sz="1400" u="sng" dirty="0" err="1" smtClean="0">
                <a:hlinkClick r:id="rId4"/>
              </a:rPr>
              <a:t>en.wikipedia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14800"/>
            <a:ext cx="9144000" cy="1143000"/>
          </a:xfrm>
          <a:gradFill>
            <a:gsLst>
              <a:gs pos="0">
                <a:srgbClr val="883B43">
                  <a:alpha val="80000"/>
                </a:srgbClr>
              </a:gs>
              <a:gs pos="80000">
                <a:srgbClr val="C77A74">
                  <a:alpha val="80000"/>
                </a:srgbClr>
              </a:gs>
              <a:gs pos="100000">
                <a:srgbClr val="AD705D">
                  <a:alpha val="80000"/>
                </a:srgbClr>
              </a:gs>
            </a:gsLst>
          </a:gradFill>
          <a:ln>
            <a:solidFill>
              <a:srgbClr val="883B43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Very Obviously Catholic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47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536" y="55915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vs. Religion?</a:t>
            </a:r>
            <a:endParaRPr lang="en-US" sz="7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799335" y="2483477"/>
            <a:ext cx="4572001" cy="3962400"/>
          </a:xfrm>
        </p:spPr>
        <p:txBody>
          <a:bodyPr>
            <a:normAutofit lnSpcReduction="10000"/>
          </a:bodyPr>
          <a:lstStyle/>
          <a:p>
            <a:pPr marL="166688" indent="-166688" eaLnBrk="1" hangingPunct="1">
              <a:lnSpc>
                <a:spcPct val="90000"/>
              </a:lnSpc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little philosophy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inclineth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man’s mind to atheism; but depth in philosophy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bringeth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men’s minds about to religion." </a:t>
            </a:r>
          </a:p>
          <a:p>
            <a:pPr marL="166688" indent="-166688" eaLnBrk="1" hangingPunct="1">
              <a:lnSpc>
                <a:spcPct val="90000"/>
              </a:lnSpc>
              <a:buNone/>
              <a:defRPr/>
            </a:pPr>
            <a:endParaRPr lang="en-US" sz="3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6688" indent="-166688" eaLnBrk="1" hangingPunct="1">
              <a:lnSpc>
                <a:spcPct val="90000"/>
              </a:lnSpc>
              <a:buNone/>
              <a:defRPr/>
            </a:pP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Sir Francis Bacon</a:t>
            </a:r>
          </a:p>
        </p:txBody>
      </p:sp>
      <p:pic>
        <p:nvPicPr>
          <p:cNvPr id="20484" name="Picture 6" descr="200px-Francis_Bacon">
            <a:hlinkClick r:id="rId2" tooltip="Francis Bacon.jpg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71336" y="2209800"/>
            <a:ext cx="301066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501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-98877"/>
            <a:ext cx="7704667" cy="1752599"/>
          </a:xfrm>
        </p:spPr>
        <p:txBody>
          <a:bodyPr/>
          <a:lstStyle/>
          <a:p>
            <a:r>
              <a:rPr lang="en-US" dirty="0" smtClean="0"/>
              <a:t>A New Worldview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363" y="1519707"/>
            <a:ext cx="4507606" cy="4893972"/>
          </a:xfrm>
        </p:spPr>
        <p:txBody>
          <a:bodyPr>
            <a:normAutofit/>
          </a:bodyPr>
          <a:lstStyle/>
          <a:p>
            <a:r>
              <a:rPr lang="en-US" dirty="0" smtClean="0"/>
              <a:t>The Church’s condemnation of Galileo diminished the growth of science in Italy.</a:t>
            </a:r>
          </a:p>
          <a:p>
            <a:r>
              <a:rPr lang="en-US" dirty="0" smtClean="0"/>
              <a:t>As Galileo dies in 1642, the English mathematician, Isaac Newton is born the same year and will bring together the ideas of Copernicus, </a:t>
            </a:r>
            <a:r>
              <a:rPr lang="en-US" dirty="0"/>
              <a:t>K</a:t>
            </a:r>
            <a:r>
              <a:rPr lang="en-US" dirty="0" smtClean="0"/>
              <a:t>epler and Galileo.</a:t>
            </a:r>
          </a:p>
          <a:p>
            <a:r>
              <a:rPr lang="en-US" dirty="0" smtClean="0"/>
              <a:t>Newton is credited with discovery of the </a:t>
            </a:r>
            <a:r>
              <a:rPr lang="en-US" b="1" dirty="0" smtClean="0">
                <a:solidFill>
                  <a:srgbClr val="FF0000"/>
                </a:solidFill>
              </a:rPr>
              <a:t>universal law of gravitation</a:t>
            </a:r>
            <a:r>
              <a:rPr lang="en-US" dirty="0" smtClean="0"/>
              <a:t>, and published his proofs for this law in </a:t>
            </a:r>
            <a:r>
              <a:rPr lang="en-US" i="1" dirty="0" smtClean="0"/>
              <a:t>Principia</a:t>
            </a:r>
            <a:r>
              <a:rPr lang="en-US" dirty="0" smtClean="0"/>
              <a:t> (1687).</a:t>
            </a:r>
          </a:p>
          <a:p>
            <a:r>
              <a:rPr lang="en-US" dirty="0" smtClean="0"/>
              <a:t>Demonstrated that gravity applied to objects on earth and in space and was the force that held the planets in orbit around the sun.</a:t>
            </a:r>
            <a:endParaRPr lang="en-US" dirty="0"/>
          </a:p>
        </p:txBody>
      </p:sp>
      <p:pic>
        <p:nvPicPr>
          <p:cNvPr id="5" name="Picture 2" descr="Portrait of man in black with shoulder-length, wavy brown hair, a large sharp nose, and a distracted gaz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4" y="1007799"/>
            <a:ext cx="3832798" cy="52642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26831" y="6272011"/>
            <a:ext cx="398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Isaac Newton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-1072"/>
            <a:ext cx="7704667" cy="1752599"/>
          </a:xfrm>
        </p:spPr>
        <p:txBody>
          <a:bodyPr/>
          <a:lstStyle/>
          <a:p>
            <a:r>
              <a:rPr lang="en-US" dirty="0" smtClean="0"/>
              <a:t>Isaac Newton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034" y="1751527"/>
            <a:ext cx="4193995" cy="4284147"/>
          </a:xfrm>
        </p:spPr>
        <p:txBody>
          <a:bodyPr>
            <a:normAutofit/>
          </a:bodyPr>
          <a:lstStyle/>
          <a:p>
            <a:r>
              <a:rPr lang="en-US" dirty="0" smtClean="0"/>
              <a:t>Newton saw the universe as a giant machine with God as the prime mover who set the planets in motion.</a:t>
            </a:r>
          </a:p>
          <a:p>
            <a:r>
              <a:rPr lang="en-US" dirty="0" smtClean="0"/>
              <a:t>Newton’s ideas were accepted rather quickly in England, but took a century before they were generally accepted on the European continent, due to skepticism.</a:t>
            </a:r>
          </a:p>
          <a:p>
            <a:r>
              <a:rPr lang="en-US" dirty="0" smtClean="0"/>
              <a:t>Many in science community felt it sounded too much like mysticism (invisible force of gravity).</a:t>
            </a:r>
          </a:p>
          <a:p>
            <a:r>
              <a:rPr lang="en-US" dirty="0" smtClean="0"/>
              <a:t>Such rapid change from 1,400 years of beliefs shook foundation of knowledge.</a:t>
            </a:r>
            <a:endParaRPr lang="en-US" dirty="0"/>
          </a:p>
        </p:txBody>
      </p:sp>
      <p:pic>
        <p:nvPicPr>
          <p:cNvPr id="2050" name="Picture 2" descr="Image result for isaac newton laws of gravit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70" y="1841679"/>
            <a:ext cx="3670942" cy="460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44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4261D"/>
            </a:gs>
            <a:gs pos="74000">
              <a:srgbClr val="4D3126"/>
            </a:gs>
            <a:gs pos="100000">
              <a:srgbClr val="80665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f/f7/Aeneas%27_Flight_from_Troy_by_Federico_Baroc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6827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6220" y="6394907"/>
            <a:ext cx="4838700" cy="432932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en-US" sz="2000" dirty="0">
                <a:solidFill>
                  <a:srgbClr val="F1DD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Aeneas Flees Burning Troy, Federico </a:t>
            </a:r>
            <a:r>
              <a:rPr lang="en-US" sz="2000" dirty="0" err="1">
                <a:solidFill>
                  <a:srgbClr val="F1DD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Barocci</a:t>
            </a:r>
            <a:r>
              <a:rPr lang="en-US" sz="2000" dirty="0">
                <a:solidFill>
                  <a:srgbClr val="F1DD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1598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127877-0CDD-4BE7-B53C-89CB977B85B6}"/>
              </a:ext>
            </a:extLst>
          </p:cNvPr>
          <p:cNvSpPr/>
          <p:nvPr/>
        </p:nvSpPr>
        <p:spPr>
          <a:xfrm>
            <a:off x="283668" y="4622827"/>
            <a:ext cx="8669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glow rad="101600">
                    <a:srgbClr val="32231E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(BUT NOT OF RENAISSANCE SUBJECT </a:t>
            </a:r>
            <a:r>
              <a:rPr lang="en-US" sz="3200" dirty="0" smtClean="0">
                <a:solidFill>
                  <a:schemeClr val="bg1"/>
                </a:solidFill>
                <a:effectLst>
                  <a:glow rad="101600">
                    <a:srgbClr val="32231E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 IN ITS DRAMATICALLY COMPLEX APPEAL TO THE SENSES)</a:t>
            </a:r>
            <a:endParaRPr lang="en-US" sz="3200" dirty="0">
              <a:solidFill>
                <a:schemeClr val="bg1"/>
              </a:solidFill>
              <a:effectLst>
                <a:glow rad="101600">
                  <a:srgbClr val="32231E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2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and 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Medicine of medieval times was dominated from ideas from ancient Greece.</a:t>
            </a:r>
          </a:p>
          <a:p>
            <a:r>
              <a:rPr lang="en-US" dirty="0" smtClean="0"/>
              <a:t>Greek physician Galen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c.</a:t>
            </a:r>
            <a:r>
              <a:rPr lang="en-US" dirty="0" smtClean="0"/>
              <a:t> BC) dominates field of anatomy and physiology.</a:t>
            </a:r>
          </a:p>
          <a:p>
            <a:r>
              <a:rPr lang="en-US" dirty="0" smtClean="0"/>
              <a:t>Anatomy – structure of the bodies of humans, animals, and plants.</a:t>
            </a:r>
          </a:p>
          <a:p>
            <a:r>
              <a:rPr lang="en-US" dirty="0" smtClean="0"/>
              <a:t>Physiology – refers to how those systems function</a:t>
            </a:r>
            <a:endParaRPr lang="en-US" dirty="0"/>
          </a:p>
        </p:txBody>
      </p:sp>
      <p:pic>
        <p:nvPicPr>
          <p:cNvPr id="3074" name="Picture 2" descr="Image result for gal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83" y="2667000"/>
            <a:ext cx="3272084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Galen’s Theories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Galen dissected animals rather than humans so his ideas of human anatomy were often incorrect.</a:t>
            </a:r>
          </a:p>
          <a:p>
            <a:r>
              <a:rPr lang="en-US" dirty="0" smtClean="0"/>
              <a:t>Thought there were two different systems of blood flowing through the arteries and veins.</a:t>
            </a:r>
          </a:p>
          <a:p>
            <a:r>
              <a:rPr lang="en-US" dirty="0" smtClean="0"/>
              <a:t>Humoral Theory – body composed of four humors, blood, yellow bile, phlegm, and black bile.</a:t>
            </a:r>
          </a:p>
          <a:p>
            <a:r>
              <a:rPr lang="en-US" dirty="0" smtClean="0"/>
              <a:t>According to Galen disease was caused by an imbalance of the humors.</a:t>
            </a:r>
            <a:endParaRPr lang="en-US" dirty="0"/>
          </a:p>
        </p:txBody>
      </p:sp>
      <p:pic>
        <p:nvPicPr>
          <p:cNvPr id="4098" name="Picture 2" descr="Image result for galen humoral theo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3" y="1614487"/>
            <a:ext cx="20955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lood let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03" y="4033678"/>
            <a:ext cx="3147949" cy="209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569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617" y="0"/>
            <a:ext cx="7704667" cy="1752599"/>
          </a:xfrm>
        </p:spPr>
        <p:txBody>
          <a:bodyPr/>
          <a:lstStyle/>
          <a:p>
            <a:r>
              <a:rPr lang="en-US" dirty="0" smtClean="0"/>
              <a:t>Challenges to Galen’s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1050" y="1558344"/>
            <a:ext cx="4803820" cy="450760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Three physicians most notable in challenging Galen’s theories.</a:t>
            </a:r>
          </a:p>
          <a:p>
            <a:r>
              <a:rPr lang="en-US" dirty="0" smtClean="0"/>
              <a:t>Paracelsus used observation and experiments to develop a theory based on chemical imbalances in organs rather than humoral, that could be treated with chemicals.</a:t>
            </a:r>
          </a:p>
          <a:p>
            <a:r>
              <a:rPr lang="en-US" dirty="0" smtClean="0"/>
              <a:t>Andreas Vesalius publishes </a:t>
            </a:r>
            <a:r>
              <a:rPr lang="en-US" i="1" dirty="0" smtClean="0"/>
              <a:t>On the Structure of the Human Body </a:t>
            </a:r>
            <a:r>
              <a:rPr lang="en-US" dirty="0" smtClean="0"/>
              <a:t>(1543</a:t>
            </a:r>
            <a:r>
              <a:rPr lang="en-US" i="1" dirty="0" smtClean="0"/>
              <a:t>)</a:t>
            </a:r>
            <a:r>
              <a:rPr lang="en-US" dirty="0" smtClean="0"/>
              <a:t>, 200 drawings of human anatomy disproving Galen’s anatomy.</a:t>
            </a:r>
          </a:p>
          <a:p>
            <a:r>
              <a:rPr lang="en-US" dirty="0" smtClean="0"/>
              <a:t>William Harvey corrected Galen’s ideas on the circulatory system with his </a:t>
            </a:r>
            <a:r>
              <a:rPr lang="en-US" i="1" dirty="0" smtClean="0"/>
              <a:t>On the Movement of the Heart and Blood</a:t>
            </a:r>
            <a:r>
              <a:rPr lang="en-US" dirty="0" smtClean="0"/>
              <a:t>, 1628.</a:t>
            </a:r>
          </a:p>
          <a:p>
            <a:r>
              <a:rPr lang="en-US" dirty="0" smtClean="0"/>
              <a:t>Demonstrated that the heart was the starting point of a single system of blood that completes circuit through the body’s arteries and veins.</a:t>
            </a:r>
            <a:endParaRPr lang="en-US" dirty="0"/>
          </a:p>
        </p:txBody>
      </p:sp>
      <p:pic>
        <p:nvPicPr>
          <p:cNvPr id="6146" name="Picture 2" descr="Image result for andreas vesalius anatomical drawin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9" y="1200636"/>
            <a:ext cx="2984731" cy="541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8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478" y="457201"/>
            <a:ext cx="7704667" cy="1981200"/>
          </a:xfrm>
        </p:spPr>
        <p:txBody>
          <a:bodyPr/>
          <a:lstStyle/>
          <a:p>
            <a:r>
              <a:rPr lang="en-US" dirty="0" smtClean="0"/>
              <a:t>Methods of Science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Francis Bacon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478" y="3335336"/>
            <a:ext cx="4019293" cy="316849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Inductive Reasoning (empiricism) </a:t>
            </a:r>
            <a:r>
              <a:rPr lang="en-US" dirty="0" smtClean="0"/>
              <a:t>– moves from the specific to the general.</a:t>
            </a:r>
          </a:p>
          <a:p>
            <a:r>
              <a:rPr lang="en-US" dirty="0" smtClean="0"/>
              <a:t>Scholars should combine careful observation and systematic experimentation to collect small bits of information.</a:t>
            </a:r>
          </a:p>
          <a:p>
            <a:r>
              <a:rPr lang="en-US" dirty="0" smtClean="0"/>
              <a:t>Use the information to support valid general </a:t>
            </a:r>
            <a:r>
              <a:rPr lang="en-US" dirty="0" smtClean="0"/>
              <a:t>conclusions. Find truth at the end.</a:t>
            </a:r>
            <a:endParaRPr lang="en-US" dirty="0" smtClean="0"/>
          </a:p>
          <a:p>
            <a:r>
              <a:rPr lang="en-US" dirty="0" smtClean="0"/>
              <a:t>In 1660 followers of Bacon created the Royal Society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Renee Descartes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4186734" cy="3168495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Deductive Reasoning </a:t>
            </a:r>
            <a:r>
              <a:rPr lang="en-US" dirty="0" smtClean="0"/>
              <a:t>– moves from the general to the </a:t>
            </a:r>
            <a:r>
              <a:rPr lang="en-US" dirty="0" smtClean="0"/>
              <a:t>specific</a:t>
            </a:r>
          </a:p>
          <a:p>
            <a:r>
              <a:rPr lang="en-US" dirty="0" smtClean="0"/>
              <a:t>“I think, therefore I am.” Essential truth.</a:t>
            </a:r>
            <a:endParaRPr lang="en-US" dirty="0" smtClean="0"/>
          </a:p>
          <a:p>
            <a:r>
              <a:rPr lang="en-US" dirty="0" smtClean="0"/>
              <a:t>Start with general principles (geometric axioms) and then apply them using strict logic to understand particular cases.</a:t>
            </a:r>
          </a:p>
          <a:p>
            <a:r>
              <a:rPr lang="en-US" dirty="0" smtClean="0"/>
              <a:t>Though both </a:t>
            </a:r>
            <a:r>
              <a:rPr lang="en-US" dirty="0" smtClean="0"/>
              <a:t>reasoning’s </a:t>
            </a:r>
            <a:r>
              <a:rPr lang="en-US" dirty="0" smtClean="0"/>
              <a:t>had flaws, Newton was able to combine both and create Natural laws, or general principles about the way the world worked.</a:t>
            </a:r>
            <a:endParaRPr lang="en-US" dirty="0"/>
          </a:p>
        </p:txBody>
      </p:sp>
      <p:pic>
        <p:nvPicPr>
          <p:cNvPr id="5124" name="Picture 4" descr="Image result for francis ba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1" y="268311"/>
            <a:ext cx="2358980" cy="23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rene descar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42" y="268311"/>
            <a:ext cx="2344012" cy="234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266394728"/>
              </p:ext>
            </p:extLst>
          </p:nvPr>
        </p:nvGraphicFramePr>
        <p:xfrm>
          <a:off x="457200" y="1600200"/>
          <a:ext cx="82296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Science</a:t>
                      </a:r>
                      <a:r>
                        <a:rPr lang="en-US" baseline="0" dirty="0" smtClean="0"/>
                        <a:t> Before and After the Renaissance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Medieval Science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Post-Renaissance Science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demonstrated the truth of traditional Christian</a:t>
                      </a:r>
                      <a:r>
                        <a:rPr lang="en-US" baseline="0" dirty="0" smtClean="0"/>
                        <a:t> beliefs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understand the natural world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Background of Natural</a:t>
                      </a:r>
                      <a:r>
                        <a:rPr lang="en-US" baseline="0" dirty="0" smtClean="0"/>
                        <a:t> Philosophers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 were clergy members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 were secular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Classical 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Relied on Aristotle,</a:t>
                      </a:r>
                      <a:r>
                        <a:rPr lang="en-US" baseline="0" dirty="0" smtClean="0"/>
                        <a:t> Ptolemy and Galen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Drew on a broad range</a:t>
                      </a:r>
                      <a:r>
                        <a:rPr lang="en-US" baseline="0" dirty="0" smtClean="0"/>
                        <a:t> of classical sources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Relied</a:t>
                      </a:r>
                      <a:r>
                        <a:rPr lang="en-US" baseline="0" dirty="0" smtClean="0"/>
                        <a:t> primarily on logical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Combined observation and experiments with logic and mathematical calculations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Relationship with Religious Authorities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Catholic Church judged the validity of scientific ideas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Science</a:t>
                      </a:r>
                      <a:r>
                        <a:rPr lang="en-US" baseline="0" dirty="0" smtClean="0"/>
                        <a:t> and religion were separate paths of inquiry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9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Persistent Traditional Views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 this new reasoning and inquiry based knowledge did not generally clash with more traditional ideas about how people learned.</a:t>
            </a:r>
          </a:p>
          <a:p>
            <a:r>
              <a:rPr lang="en-US" dirty="0" smtClean="0"/>
              <a:t>Europeans continued to believe that spiritual forces governed the cosmos.</a:t>
            </a:r>
          </a:p>
          <a:p>
            <a:r>
              <a:rPr lang="en-US" dirty="0" smtClean="0"/>
              <a:t>Most scientists believed in God and accepted a role for religion.</a:t>
            </a:r>
          </a:p>
          <a:p>
            <a:r>
              <a:rPr lang="en-US" dirty="0" smtClean="0"/>
              <a:t>Not until 19</a:t>
            </a:r>
            <a:r>
              <a:rPr lang="en-US" baseline="30000" dirty="0" smtClean="0"/>
              <a:t>th</a:t>
            </a:r>
            <a:r>
              <a:rPr lang="en-US" dirty="0" smtClean="0"/>
              <a:t> C., did people disagree over boundary between science and religion</a:t>
            </a:r>
            <a:endParaRPr lang="en-US" dirty="0"/>
          </a:p>
        </p:txBody>
      </p:sp>
      <p:pic>
        <p:nvPicPr>
          <p:cNvPr id="8194" name="Picture 2" descr="Image result for newton religio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" y="2781838"/>
            <a:ext cx="4657605" cy="26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7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61" y="-399245"/>
            <a:ext cx="7704667" cy="1752599"/>
          </a:xfrm>
        </p:spPr>
        <p:txBody>
          <a:bodyPr/>
          <a:lstStyle/>
          <a:p>
            <a:r>
              <a:rPr lang="en-US" dirty="0" smtClean="0"/>
              <a:t>Alchemy and Astrology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2451" y="1178289"/>
            <a:ext cx="5125298" cy="5312663"/>
          </a:xfrm>
        </p:spPr>
        <p:txBody>
          <a:bodyPr>
            <a:normAutofit/>
          </a:bodyPr>
          <a:lstStyle/>
          <a:p>
            <a:r>
              <a:rPr lang="en-US" dirty="0" smtClean="0"/>
              <a:t>Alchemy – medieval and Renaissance approach to chemistry focused on discovering a method to turn common metals into gold.</a:t>
            </a:r>
          </a:p>
          <a:p>
            <a:r>
              <a:rPr lang="en-US" dirty="0" smtClean="0"/>
              <a:t>Astrology – during Renaissance came to mean the study of the heavenly bodies as they influenced human activity.</a:t>
            </a:r>
          </a:p>
          <a:p>
            <a:r>
              <a:rPr lang="en-US" dirty="0" smtClean="0"/>
              <a:t>Elites and natural philosophers were intrigued by both.</a:t>
            </a:r>
          </a:p>
          <a:p>
            <a:r>
              <a:rPr lang="en-US" dirty="0" smtClean="0"/>
              <a:t>Kepler studied astrology and was interested in the ideas of a sacred geometry in the universe.</a:t>
            </a:r>
          </a:p>
          <a:p>
            <a:r>
              <a:rPr lang="en-US" dirty="0" smtClean="0"/>
              <a:t>Newton wrote extensively about his alchemy experimentations.</a:t>
            </a:r>
          </a:p>
          <a:p>
            <a:r>
              <a:rPr lang="en-US" dirty="0" smtClean="0"/>
              <a:t>These views persisted because they supported the idea that humans could understand the universe and make predictions about it.</a:t>
            </a:r>
            <a:endParaRPr lang="en-US" dirty="0"/>
          </a:p>
        </p:txBody>
      </p:sp>
      <p:pic>
        <p:nvPicPr>
          <p:cNvPr id="7170" name="Picture 2" descr="Image result for paracelsus astrolog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5" y="3344997"/>
            <a:ext cx="3368675" cy="33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newton alche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" y="1101017"/>
            <a:ext cx="3503500" cy="197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22F1E"/>
            </a:gs>
            <a:gs pos="100000">
              <a:srgbClr val="405A6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98D5114-5CF8-436B-83AA-E96FDDF0FE50}"/>
              </a:ext>
            </a:extLst>
          </p:cNvPr>
          <p:cNvSpPr/>
          <p:nvPr/>
        </p:nvSpPr>
        <p:spPr>
          <a:xfrm>
            <a:off x="0" y="-1"/>
            <a:ext cx="2005120" cy="6857999"/>
          </a:xfrm>
          <a:prstGeom prst="rect">
            <a:avLst/>
          </a:prstGeom>
          <a:gradFill>
            <a:gsLst>
              <a:gs pos="0">
                <a:srgbClr val="542E2A"/>
              </a:gs>
              <a:gs pos="100000">
                <a:srgbClr val="61414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68582"/>
            <a:ext cx="2005120" cy="6926580"/>
          </a:xfrm>
        </p:spPr>
        <p:txBody>
          <a:bodyPr vert="wordArtVert"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840" y="0"/>
            <a:ext cx="6065520" cy="68579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Motion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</a:t>
            </a:r>
          </a:p>
          <a:p>
            <a:pPr marL="0" indent="0" algn="ctr">
              <a:buNone/>
            </a:pPr>
            <a:r>
              <a:rPr lang="en-US" sz="7200" dirty="0" err="1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TurBuLEnCe</a:t>
            </a:r>
            <a:endParaRPr lang="en-US" sz="7200" dirty="0">
              <a:solidFill>
                <a:srgbClr val="EAE8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7200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GRANDEUR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 </a:t>
            </a:r>
          </a:p>
        </p:txBody>
      </p:sp>
    </p:spTree>
    <p:extLst>
      <p:ext uri="{BB962C8B-B14F-4D97-AF65-F5344CB8AC3E}">
        <p14:creationId xmlns:p14="http://schemas.microsoft.com/office/powerpoint/2010/main" val="4127806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4393</TotalTime>
  <Words>2093</Words>
  <Application>Microsoft Office PowerPoint</Application>
  <PresentationFormat>On-screen Show (4:3)</PresentationFormat>
  <Paragraphs>280</Paragraphs>
  <Slides>86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Corbel</vt:lpstr>
      <vt:lpstr>Impact</vt:lpstr>
      <vt:lpstr>Calibri</vt:lpstr>
      <vt:lpstr>BlackChancery</vt:lpstr>
      <vt:lpstr>FoglihtenNo07</vt:lpstr>
      <vt:lpstr>Arial</vt:lpstr>
      <vt:lpstr>Wingdings</vt:lpstr>
      <vt:lpstr>Parallax</vt:lpstr>
      <vt:lpstr>PowerPoint Presentation</vt:lpstr>
      <vt:lpstr>Mannerism</vt:lpstr>
      <vt:lpstr>Mannerist Artists</vt:lpstr>
      <vt:lpstr>The Baroque</vt:lpstr>
      <vt:lpstr>The Baroque</vt:lpstr>
      <vt:lpstr>TURBULENT TIMES</vt:lpstr>
      <vt:lpstr>REJECTION</vt:lpstr>
      <vt:lpstr>PowerPoint Presentation</vt:lpstr>
      <vt:lpstr>Baroque</vt:lpstr>
      <vt:lpstr>EMBRACE of the EXTRA</vt:lpstr>
      <vt:lpstr>BLING IT ON</vt:lpstr>
      <vt:lpstr>Caravaggio</vt:lpstr>
      <vt:lpstr>PowerPoint Presentation</vt:lpstr>
      <vt:lpstr>PowerPoint Presentation</vt:lpstr>
      <vt:lpstr>PowerPoint Presentation</vt:lpstr>
      <vt:lpstr>WHEN YOUR NECK FEELS</vt:lpstr>
      <vt:lpstr>A Moment of Action and Emotion</vt:lpstr>
      <vt:lpstr>COMPARE</vt:lpstr>
      <vt:lpstr>A Woman’s Interpretation</vt:lpstr>
      <vt:lpstr>Artemisia Gentileschi</vt:lpstr>
      <vt:lpstr>Artemisia Gentileschi, the daughter of a painter, was the first woman to be admitted into the Academy of Fine Arts of Florence.</vt:lpstr>
      <vt:lpstr>TORTURE</vt:lpstr>
      <vt:lpstr>Let’s Take a  Closer Look</vt:lpstr>
      <vt:lpstr>RAPIST</vt:lpstr>
      <vt:lpstr>PowerPoint Presentation</vt:lpstr>
      <vt:lpstr>REVENGE</vt:lpstr>
      <vt:lpstr>Bernini</vt:lpstr>
      <vt:lpstr>David (Bernini)</vt:lpstr>
      <vt:lpstr>Compare</vt:lpstr>
      <vt:lpstr>PowerPoint Presentation</vt:lpstr>
      <vt:lpstr>Bernini’s Jesus</vt:lpstr>
      <vt:lpstr>St. Peter’s Square</vt:lpstr>
      <vt:lpstr>PowerPoint Presentation</vt:lpstr>
      <vt:lpstr>Wealth and Power</vt:lpstr>
      <vt:lpstr>ALL GOLD  EVERYTHING</vt:lpstr>
      <vt:lpstr>PowerPoint Presentation</vt:lpstr>
      <vt:lpstr>APPROPRIATED</vt:lpstr>
      <vt:lpstr>The Chapel at Versailles</vt:lpstr>
      <vt:lpstr>PowerPoint Presentation</vt:lpstr>
      <vt:lpstr>Baroque Music</vt:lpstr>
      <vt:lpstr>Rococo</vt:lpstr>
      <vt:lpstr>PowerPoint Presentation</vt:lpstr>
      <vt:lpstr>PowerPoint Presentation</vt:lpstr>
      <vt:lpstr>Rococo Mirror</vt:lpstr>
      <vt:lpstr>STAIRCASE</vt:lpstr>
      <vt:lpstr>REVIEW</vt:lpstr>
      <vt:lpstr>REVIEW</vt:lpstr>
      <vt:lpstr>REVIEW</vt:lpstr>
      <vt:lpstr>Renaissance humanism and art laid the groundwork for new ideas in science to emerge in the 16th and 17th C.</vt:lpstr>
      <vt:lpstr>Observation-Based Science</vt:lpstr>
      <vt:lpstr>Astronomy -Comes from Ancient Greek meaning “arrangement of the stars” -General term for the study of the universe beyond the earth</vt:lpstr>
      <vt:lpstr>COSMOLOGY -Branch of Astronomy concerned with the origins and structure of the universe</vt:lpstr>
      <vt:lpstr>Medieval Worldview</vt:lpstr>
      <vt:lpstr>Geocentrism</vt:lpstr>
      <vt:lpstr>PowerPoint Presentation</vt:lpstr>
      <vt:lpstr>SCIENTIFIC REVOLUTION</vt:lpstr>
      <vt:lpstr>Nicolaus Copernicus (1473-1543)</vt:lpstr>
      <vt:lpstr>Heliocentrism</vt:lpstr>
      <vt:lpstr>Johannes Kepler (1571-1630)</vt:lpstr>
      <vt:lpstr>Elliptical Orbits</vt:lpstr>
      <vt:lpstr>Galileo Galilei</vt:lpstr>
      <vt:lpstr>The Starry Messenger</vt:lpstr>
      <vt:lpstr>Refracting Telescope</vt:lpstr>
      <vt:lpstr>Lunar Mountains and Craters</vt:lpstr>
      <vt:lpstr>Galilean Moons</vt:lpstr>
      <vt:lpstr>The Phases  of Venus</vt:lpstr>
      <vt:lpstr>Technology</vt:lpstr>
      <vt:lpstr>The Center of the Universe?</vt:lpstr>
      <vt:lpstr>Empiricism Francis Bacon</vt:lpstr>
      <vt:lpstr>FACT   Not Theory</vt:lpstr>
      <vt:lpstr>The Bible (clashes with scholasticism teaching)</vt:lpstr>
      <vt:lpstr>Galileo vs. the Inquisition</vt:lpstr>
      <vt:lpstr>PowerPoint Presentation</vt:lpstr>
      <vt:lpstr>Science vs. the Church?</vt:lpstr>
      <vt:lpstr>Tomb of Galileo Florence, Italy</vt:lpstr>
      <vt:lpstr>Very Obviously Catholic</vt:lpstr>
      <vt:lpstr>Science vs. Religion?</vt:lpstr>
      <vt:lpstr>A New Worldview</vt:lpstr>
      <vt:lpstr>Isaac Newton</vt:lpstr>
      <vt:lpstr>Anatomy and Physiology</vt:lpstr>
      <vt:lpstr>Galen’s Theories</vt:lpstr>
      <vt:lpstr>Challenges to Galen’s Ideas</vt:lpstr>
      <vt:lpstr>Methods of Science</vt:lpstr>
      <vt:lpstr>Before and After</vt:lpstr>
      <vt:lpstr>Persistent Traditional Views</vt:lpstr>
      <vt:lpstr>Alchemy and Astrology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Baroque</dc:title>
  <dc:creator>Tom Richey</dc:creator>
  <cp:lastModifiedBy>Jeffrey C. Buttell</cp:lastModifiedBy>
  <cp:revision>93</cp:revision>
  <dcterms:created xsi:type="dcterms:W3CDTF">2017-04-17T17:25:46Z</dcterms:created>
  <dcterms:modified xsi:type="dcterms:W3CDTF">2018-10-04T14:49:58Z</dcterms:modified>
</cp:coreProperties>
</file>