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31"/>
  </p:notesMasterIdLst>
  <p:sldIdLst>
    <p:sldId id="330" r:id="rId4"/>
    <p:sldId id="309" r:id="rId5"/>
    <p:sldId id="310" r:id="rId6"/>
    <p:sldId id="311" r:id="rId7"/>
    <p:sldId id="312" r:id="rId8"/>
    <p:sldId id="313" r:id="rId9"/>
    <p:sldId id="314" r:id="rId10"/>
    <p:sldId id="331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272" r:id="rId27"/>
    <p:sldId id="270" r:id="rId28"/>
    <p:sldId id="332" r:id="rId29"/>
    <p:sldId id="33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664" y="-33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E0EE9-AA00-BB47-B6A2-DE53BC41D65E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119C9-118B-D749-AC8C-7B0F3D023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page of the site welcomes you.</a:t>
            </a:r>
            <a:r>
              <a:rPr lang="en-US" baseline="0" dirty="0" smtClean="0"/>
              <a:t> This Care Plan is also in 18 other </a:t>
            </a:r>
            <a:r>
              <a:rPr lang="en-US" baseline="0" dirty="0" err="1" smtClean="0"/>
              <a:t>languagres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questions on this page help a person to reflect upon the consequences of their chemsex. Reflective questions, decisional balances, pros and cons, help a person to consider their choices more objectively.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active choice, for a person ready to make changes, is to TAKE A SHORT BREAK from chems, and to learn some skills to help them achieve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page invites a person to choose a goal they’d like to work towards; </a:t>
            </a:r>
            <a:r>
              <a:rPr lang="en-US" dirty="0" err="1" smtClean="0"/>
              <a:t>eg</a:t>
            </a:r>
            <a:r>
              <a:rPr lang="en-US" dirty="0" smtClean="0"/>
              <a:t>, a 3 month break</a:t>
            </a:r>
            <a:r>
              <a:rPr lang="en-US" baseline="0" dirty="0" smtClean="0"/>
              <a:t> from chem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page asks them how CONFIDENT they are to achieve this goal... In this case, let’s assume the</a:t>
            </a:r>
            <a:r>
              <a:rPr lang="en-US" baseline="0" dirty="0" smtClean="0"/>
              <a:t> person is NOT very confident; 3 out of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page suggests that their confidence might be improved if they chose a SMALLER, more achievable goal; it’s better to return in 7 days a “success”, rather than return in 3 months a “failure”.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that a smaller, more achievable goal has been chosen, it is more likely the person will feel much more confident and emboldened to achieve the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page asks the person how IMPORTANT it is to them, to achieve this goal; in this case, let’s assume it’s not important to the person...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it is not important to the person, they are advised to try a different page. It</a:t>
            </a:r>
            <a:r>
              <a:rPr lang="en-US" baseline="0" dirty="0" smtClean="0"/>
              <a:t> is not helpful to PRESCRIBE behaviour change upon a person who does not WANT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</a:t>
            </a:r>
            <a:r>
              <a:rPr lang="en-US" baseline="0" dirty="0" smtClean="0"/>
              <a:t> if they feel it IS important (it is very helpful at this stage, to have that AFFIRMED.)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begin to learn SKILLS to achieve our goal. The first stage is to identify the times within the next 7 days, that the</a:t>
            </a:r>
            <a:r>
              <a:rPr lang="en-US" baseline="0" dirty="0" smtClean="0"/>
              <a:t> person feels MOST VULNERABLE to cravings.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pag</a:t>
            </a:r>
            <a:r>
              <a:rPr lang="en-US" baseline="0" dirty="0" smtClean="0"/>
              <a:t> helps the person to identify a goal to work towards... </a:t>
            </a:r>
          </a:p>
          <a:p>
            <a:r>
              <a:rPr lang="en-US" baseline="0" dirty="0" smtClean="0"/>
              <a:t>Let’s assume the person chooses Abstinence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</a:t>
            </a:r>
            <a:r>
              <a:rPr lang="en-US" baseline="0" dirty="0" smtClean="0"/>
              <a:t> the person knows the most vulnerable times they will experience cravings, they can identify some triggers that are likely to cause cravings...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alcohol or other drugs (which are not considered chemsex drugs) can be gateways or triggers to chemsex. These questions can help to identify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Regardless hoe</a:t>
            </a:r>
            <a:r>
              <a:rPr lang="en-US" baseline="0" dirty="0" smtClean="0"/>
              <a:t> prepared a person is, cravings to use chems WILL HAPPEN; here, the person is encouraged to identify actions they can take, to help cravings go away. So they do not “re-act” to the cravings by using drugs.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it; in just 15 minutes, a</a:t>
            </a:r>
            <a:r>
              <a:rPr lang="en-US" baseline="0" dirty="0" smtClean="0"/>
              <a:t> plan for change has been made with the online support. A person can come back again and again, change the goal depending on whether it was success or failure, or too easy or too difficult. The more a person uses it, the more skills they learn to be in control of </a:t>
            </a:r>
            <a:r>
              <a:rPr lang="en-US" baseline="0" smtClean="0"/>
              <a:t>their choices.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“Abstinence” page explores</a:t>
            </a:r>
            <a:r>
              <a:rPr lang="en-US" baseline="0" dirty="0" smtClean="0"/>
              <a:t> what a big commitment it is, requiring big life changes and learning some skills. It also suggests it might be easier to take this project in smaller,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option is to learn to “play” more safely; or to learn how to avoid harm, reduce harm. To help keep people safe who do not plan to stop using drugs, but want to be safer.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page has s</a:t>
            </a:r>
            <a:r>
              <a:rPr lang="en-US" dirty="0" smtClean="0"/>
              <a:t>ome tips to help reduce harm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</a:t>
            </a:r>
            <a:r>
              <a:rPr lang="en-US" baseline="0" dirty="0" smtClean="0"/>
              <a:t> people are unsure of what they want to do about their use. They are ambivalent, or exploring their feelings.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questions on this page help a person to reflect upon the consequences of their chemsex. Reflective questions, decisional balances, pros and cons, help a person to consider their choices more objectively.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questions on this page help a person to reflect upon the consequences of their chemsex. Reflective questions, decisional balances, pros and cons, help a person to consider their choices more objectively.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questions on this page help a person to reflect upon the consequences of their chemsex. Reflective questions, decisional balances, pros and cons, help a person to consider their choices more objectively.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19C9-118B-D749-AC8C-7B0F3D0239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686" y="6512546"/>
            <a:ext cx="4726337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4047" y="6512546"/>
            <a:ext cx="407407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91142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686" y="6512546"/>
            <a:ext cx="4726337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4047" y="6512546"/>
            <a:ext cx="407407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91142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2E9C-A6E9-DE45-B44D-DBF69CD5EF4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6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6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1358083">
            <a:off x="701391" y="305954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Making changes; a Care Plan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 descr="Screen Shot 2018-12-10 at 21.34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225"/>
            <a:ext cx="9144000" cy="5438775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752975"/>
            <a:ext cx="182880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12011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www.</a:t>
            </a:r>
            <a:r>
              <a:rPr lang="en-US" sz="2400" dirty="0" err="1" smtClean="0">
                <a:solidFill>
                  <a:prstClr val="black"/>
                </a:solidFill>
              </a:rPr>
              <a:t>davidstuart.org</a:t>
            </a:r>
            <a:r>
              <a:rPr lang="en-US" sz="2400" dirty="0" smtClean="0">
                <a:solidFill>
                  <a:prstClr val="black"/>
                </a:solidFill>
              </a:rPr>
              <a:t>/care-plan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1224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8284">
            <a:off x="96189" y="329042"/>
            <a:ext cx="7512122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 descr="Screen Shot 2018-12-10 at 22.00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676400"/>
            <a:ext cx="8293100" cy="3175000"/>
          </a:xfrm>
          <a:prstGeom prst="rect">
            <a:avLst/>
          </a:prstGeom>
        </p:spPr>
      </p:pic>
      <p:pic>
        <p:nvPicPr>
          <p:cNvPr id="13" name="Picture 12" descr="Screen Shot 2018-12-10 at 21.23.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410200"/>
            <a:ext cx="3442661" cy="1200150"/>
          </a:xfrm>
          <a:prstGeom prst="rect">
            <a:avLst/>
          </a:prstGeom>
        </p:spPr>
      </p:pic>
      <p:pic>
        <p:nvPicPr>
          <p:cNvPr id="14" name="Picture 13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5689600"/>
            <a:ext cx="1168400" cy="116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7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6675"/>
            <a:ext cx="9144000" cy="5521325"/>
          </a:xfrm>
          <a:prstGeom prst="rect">
            <a:avLst/>
          </a:prstGeom>
        </p:spPr>
      </p:pic>
      <p:pic>
        <p:nvPicPr>
          <p:cNvPr id="5" name="Picture 4" descr="Screen Shot 2018-12-10 at 21.36.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5675"/>
            <a:ext cx="9144000" cy="570865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5486400"/>
            <a:ext cx="1536700" cy="153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244191" y="400490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Take a break/identify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Screen Shot 2018-12-10 at 22.03.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2481262"/>
            <a:ext cx="9144000" cy="3876675"/>
          </a:xfrm>
          <a:prstGeom prst="rect">
            <a:avLst/>
          </a:prstGeom>
        </p:spPr>
      </p:pic>
      <p:pic>
        <p:nvPicPr>
          <p:cNvPr id="10" name="Picture 9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419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265832" y="262461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Rate your own confidence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-decisional balance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8-12-10 at 22.05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4114800"/>
            <a:ext cx="9144000" cy="1104900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572000"/>
            <a:ext cx="850900" cy="850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189631" y="262462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Not very confident?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more achievable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8-12-10 at 22.06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9144000" cy="2422525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670425"/>
            <a:ext cx="1752600" cy="1752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37231" y="414862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Now rate confidence level again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8-12-10 at 22.05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2959100"/>
            <a:ext cx="9144000" cy="1104900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429000"/>
            <a:ext cx="863600" cy="863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168384" y="650198"/>
            <a:ext cx="8067969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prstClr val="white"/>
                </a:solidFill>
                <a:latin typeface="Comic Sans MS"/>
                <a:cs typeface="Comic Sans MS"/>
              </a:rPr>
              <a:t>How important is it to you?</a:t>
            </a:r>
            <a:endParaRPr lang="en-US" sz="42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8-12-10 at 22.10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3128962"/>
            <a:ext cx="9144000" cy="1879600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068762"/>
            <a:ext cx="749300" cy="749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12-17 at 20.58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96" y="5670550"/>
            <a:ext cx="2889504" cy="100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313326">
            <a:off x="882837" y="339756"/>
            <a:ext cx="751212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white"/>
                </a:solidFill>
                <a:latin typeface="Comic Sans MS"/>
                <a:cs typeface="Comic Sans MS"/>
              </a:rPr>
              <a:t>Not very important?</a:t>
            </a:r>
          </a:p>
          <a:p>
            <a:pPr algn="ctr"/>
            <a:r>
              <a:rPr lang="en-US" sz="3000" dirty="0" smtClean="0">
                <a:solidFill>
                  <a:prstClr val="white"/>
                </a:solidFill>
                <a:latin typeface="Comic Sans MS"/>
                <a:cs typeface="Comic Sans MS"/>
              </a:rPr>
              <a:t>Come back another time</a:t>
            </a:r>
            <a:endParaRPr lang="en-US" sz="3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 descr="Screen Shot 2018-12-10 at 22.17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5176"/>
            <a:ext cx="9144000" cy="4565650"/>
          </a:xfrm>
          <a:prstGeom prst="rect">
            <a:avLst/>
          </a:prstGeom>
        </p:spPr>
      </p:pic>
      <p:pic>
        <p:nvPicPr>
          <p:cNvPr id="12" name="Picture 11" descr="Screen Shot 2018-12-10 at 22.18.5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496" y="5848350"/>
            <a:ext cx="2889504" cy="100965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18550820">
            <a:off x="6448809" y="5124595"/>
            <a:ext cx="553391" cy="109191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026063">
            <a:off x="1071441" y="1785896"/>
            <a:ext cx="68731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 smtClean="0">
                <a:solidFill>
                  <a:prstClr val="black"/>
                </a:solidFill>
                <a:latin typeface="Comic Sans MS"/>
                <a:cs typeface="Comic Sans MS"/>
              </a:rPr>
              <a:t>But perhaps it </a:t>
            </a:r>
            <a:r>
              <a:rPr lang="en-US" sz="3400" i="1" u="sng" dirty="0" smtClean="0">
                <a:solidFill>
                  <a:prstClr val="black"/>
                </a:solidFill>
                <a:latin typeface="Comic Sans MS"/>
                <a:cs typeface="Comic Sans MS"/>
              </a:rPr>
              <a:t>IS</a:t>
            </a:r>
            <a:r>
              <a:rPr lang="en-US" sz="3400" i="1" dirty="0" smtClean="0">
                <a:solidFill>
                  <a:prstClr val="black"/>
                </a:solidFill>
                <a:latin typeface="Comic Sans MS"/>
                <a:cs typeface="Comic Sans MS"/>
              </a:rPr>
              <a:t> important......</a:t>
            </a:r>
            <a:endParaRPr lang="en-US" sz="3400" i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 rot="21320505">
            <a:off x="395811" y="302851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Rate how important it is to you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(-decisional balance)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 descr="Screen Shot 2018-12-10 at 22.10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3128962"/>
            <a:ext cx="9144000" cy="1879600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59262"/>
            <a:ext cx="749300" cy="749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8-12-10 at 22.23.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06518"/>
            <a:ext cx="7085013" cy="62514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267" y="0"/>
            <a:ext cx="873350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white"/>
                </a:solidFill>
                <a:latin typeface="Comic Sans MS"/>
                <a:cs typeface="Comic Sans MS"/>
              </a:rPr>
              <a:t>Identify your most vulnerable times</a:t>
            </a:r>
            <a:endParaRPr lang="en-US" sz="3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 descr="Screen Shot 2018-12-10 at 21.50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277" y="5835650"/>
            <a:ext cx="2527247" cy="930275"/>
          </a:xfrm>
          <a:prstGeom prst="rect">
            <a:avLst/>
          </a:prstGeom>
        </p:spPr>
      </p:pic>
      <p:pic>
        <p:nvPicPr>
          <p:cNvPr id="13" name="Picture 12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901" y="5835650"/>
            <a:ext cx="1155700" cy="1155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8-12-10 at 21.36.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825"/>
            <a:ext cx="9144000" cy="415607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495800"/>
            <a:ext cx="1714500" cy="1714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66123">
            <a:off x="241312" y="333422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Identifying triggers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 descr="Screen Shot 2018-12-10 at 22.26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5422853" cy="5765800"/>
          </a:xfrm>
          <a:prstGeom prst="rect">
            <a:avLst/>
          </a:prstGeom>
        </p:spPr>
      </p:pic>
      <p:pic>
        <p:nvPicPr>
          <p:cNvPr id="11" name="Picture 10" descr="Screen Shot 2018-12-10 at 21.50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976" y="5715000"/>
            <a:ext cx="2527247" cy="930275"/>
          </a:xfrm>
          <a:prstGeom prst="rect">
            <a:avLst/>
          </a:prstGeom>
        </p:spPr>
      </p:pic>
      <p:pic>
        <p:nvPicPr>
          <p:cNvPr id="12" name="Picture 11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7150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51139">
            <a:off x="143773" y="605322"/>
            <a:ext cx="771111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OTHER TRIGGERS;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Comic Sans MS"/>
                <a:cs typeface="Comic Sans MS"/>
              </a:rPr>
              <a:t>ALCOHOL?     NON-CHEMSEX DRUGS?</a:t>
            </a:r>
            <a:endParaRPr lang="en-US" sz="24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 descr="Screen Shot 2018-12-10 at 22.29.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6" y="2155824"/>
            <a:ext cx="8382000" cy="4244976"/>
          </a:xfrm>
          <a:prstGeom prst="rect">
            <a:avLst/>
          </a:prstGeom>
        </p:spPr>
      </p:pic>
      <p:pic>
        <p:nvPicPr>
          <p:cNvPr id="12" name="Picture 11" descr="Screen Shot 2018-12-10 at 21.50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976" y="5715000"/>
            <a:ext cx="2527247" cy="930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2155824"/>
            <a:ext cx="8991600" cy="16764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886200"/>
            <a:ext cx="8991600" cy="2773075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00" y="5768898"/>
            <a:ext cx="1282700" cy="128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8-12-10 at 22.31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760"/>
            <a:ext cx="6153031" cy="5978653"/>
          </a:xfrm>
          <a:prstGeom prst="rect">
            <a:avLst/>
          </a:prstGeom>
        </p:spPr>
      </p:pic>
      <p:pic>
        <p:nvPicPr>
          <p:cNvPr id="11" name="Picture 10" descr="Screen Shot 2018-12-10 at 21.50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976" y="5715000"/>
            <a:ext cx="2527247" cy="930275"/>
          </a:xfrm>
          <a:prstGeom prst="rect">
            <a:avLst/>
          </a:prstGeom>
        </p:spPr>
      </p:pic>
      <p:pic>
        <p:nvPicPr>
          <p:cNvPr id="12" name="Picture 11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300" y="5867400"/>
            <a:ext cx="1155700" cy="1155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8753">
            <a:off x="1489972" y="238130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Managing cravings differently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4519">
            <a:off x="1017954" y="262463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DONE! Online Care Plan created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15" y="504825"/>
            <a:ext cx="1828800" cy="1828800"/>
          </a:xfrm>
          <a:prstGeom prst="rect">
            <a:avLst/>
          </a:prstGeom>
        </p:spPr>
      </p:pic>
      <p:pic>
        <p:nvPicPr>
          <p:cNvPr id="7" name="Picture 6" descr="Screen Shot 2018-12-10 at 22.35.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7" y="20574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57423" y="36513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a typeface="Arial" pitchFamily="-101" charset="0"/>
                <a:cs typeface="Arial" pitchFamily="-101" charset="0"/>
              </a:rPr>
              <a:t>@davidastuart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4408" y="34429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DS17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 descr="Screen Shot 2017-01-29 at 18.00.14.png"/>
          <p:cNvPicPr>
            <a:picLocks noChangeAspect="1"/>
          </p:cNvPicPr>
          <p:nvPr/>
        </p:nvPicPr>
        <p:blipFill>
          <a:blip r:embed="rId2">
            <a:lum bright="9000"/>
          </a:blip>
          <a:stretch>
            <a:fillRect/>
          </a:stretch>
        </p:blipFill>
        <p:spPr>
          <a:xfrm>
            <a:off x="0" y="0"/>
            <a:ext cx="9156701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4925" y="-1587"/>
            <a:ext cx="9191626" cy="68580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sz="5700" dirty="0" smtClean="0"/>
          </a:p>
          <a:p>
            <a:pPr algn="ctr"/>
            <a:endParaRPr lang="en-US" sz="3700" dirty="0" smtClean="0"/>
          </a:p>
          <a:p>
            <a:pPr algn="ctr"/>
            <a:endParaRPr lang="en-US" sz="3700" dirty="0" smtClean="0"/>
          </a:p>
          <a:p>
            <a:pPr algn="ctr"/>
            <a:r>
              <a:rPr lang="en-US" sz="5700" dirty="0" smtClean="0">
                <a:solidFill>
                  <a:schemeClr val="bg1"/>
                </a:solidFill>
              </a:rPr>
              <a:t>FOR CHEM USERS</a:t>
            </a:r>
          </a:p>
          <a:p>
            <a:pPr algn="ctr"/>
            <a:r>
              <a:rPr lang="en-US" sz="2900" dirty="0" err="1" smtClean="0">
                <a:solidFill>
                  <a:schemeClr val="bg1"/>
                </a:solidFill>
              </a:rPr>
              <a:t>www.</a:t>
            </a:r>
            <a:r>
              <a:rPr lang="en-US" sz="4900" dirty="0" err="1" smtClean="0">
                <a:solidFill>
                  <a:schemeClr val="bg1"/>
                </a:solidFill>
              </a:rPr>
              <a:t>DavidStuart.org</a:t>
            </a:r>
            <a:r>
              <a:rPr lang="en-US" sz="4900" dirty="0" smtClean="0">
                <a:solidFill>
                  <a:schemeClr val="bg1"/>
                </a:solidFill>
              </a:rPr>
              <a:t>/care-plan</a:t>
            </a:r>
            <a:endParaRPr lang="en-US" sz="57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/>
              <a:t>  </a:t>
            </a:r>
          </a:p>
          <a:p>
            <a:pPr algn="ctr"/>
            <a:endParaRPr lang="en-US" sz="5700" dirty="0" smtClean="0"/>
          </a:p>
          <a:p>
            <a:pPr algn="ctr"/>
            <a:endParaRPr lang="en-US" sz="57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3486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57423" y="36513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a typeface="Arial" pitchFamily="-101" charset="0"/>
                <a:cs typeface="Arial" pitchFamily="-101" charset="0"/>
              </a:rPr>
              <a:t>@davidastuart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34429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DS16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3" name="Picture 22" descr="Screen Shot 2017-01-29 at 16.4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362200" cy="6894513"/>
          </a:xfrm>
          <a:prstGeom prst="rect">
            <a:avLst/>
          </a:prstGeom>
        </p:spPr>
      </p:pic>
      <p:pic>
        <p:nvPicPr>
          <p:cNvPr id="24" name="Picture 23" descr="Screen Shot 2017-01-29 at 16.4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800" y="0"/>
            <a:ext cx="1219200" cy="6894513"/>
          </a:xfrm>
          <a:prstGeom prst="rect">
            <a:avLst/>
          </a:prstGeom>
        </p:spPr>
      </p:pic>
      <p:pic>
        <p:nvPicPr>
          <p:cNvPr id="25" name="Picture 24" descr="10385310_10152412950513762_689832348773527054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1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endParaRPr lang="en-US" sz="5700" dirty="0" smtClean="0"/>
          </a:p>
          <a:p>
            <a:pPr algn="ctr"/>
            <a:endParaRPr lang="en-US" sz="3700" dirty="0" smtClean="0"/>
          </a:p>
          <a:p>
            <a:pPr algn="ctr"/>
            <a:endParaRPr lang="en-US" sz="3700" dirty="0" smtClean="0"/>
          </a:p>
          <a:p>
            <a:pPr algn="ctr"/>
            <a:r>
              <a:rPr lang="en-US" sz="5700" dirty="0" smtClean="0">
                <a:solidFill>
                  <a:schemeClr val="bg1"/>
                </a:solidFill>
              </a:rPr>
              <a:t>FOR PROFESSIONALS</a:t>
            </a:r>
          </a:p>
          <a:p>
            <a:pPr algn="ctr"/>
            <a:r>
              <a:rPr lang="en-US" sz="2900" dirty="0" err="1" smtClean="0">
                <a:solidFill>
                  <a:schemeClr val="bg1"/>
                </a:solidFill>
              </a:rPr>
              <a:t>www</a:t>
            </a:r>
            <a:r>
              <a:rPr lang="en-US" sz="2400" dirty="0" err="1" smtClean="0">
                <a:solidFill>
                  <a:schemeClr val="bg1"/>
                </a:solidFill>
              </a:rPr>
              <a:t>.</a:t>
            </a:r>
            <a:r>
              <a:rPr lang="en-US" sz="4400" dirty="0" err="1" smtClean="0">
                <a:solidFill>
                  <a:schemeClr val="bg1"/>
                </a:solidFill>
              </a:rPr>
              <a:t>davidstuart.org</a:t>
            </a:r>
            <a:r>
              <a:rPr lang="en-US" sz="4400" dirty="0" smtClean="0">
                <a:solidFill>
                  <a:schemeClr val="bg1"/>
                </a:solidFill>
              </a:rPr>
              <a:t>/professionals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/>
              <a:t>  </a:t>
            </a:r>
          </a:p>
          <a:p>
            <a:pPr algn="ctr"/>
            <a:endParaRPr lang="en-US" sz="5700" dirty="0" smtClean="0"/>
          </a:p>
          <a:p>
            <a:pPr algn="ctr"/>
            <a:endParaRPr lang="en-US" sz="57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1821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79375"/>
            <a:ext cx="8636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OUTCOMES/Successes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5" name="Picture 4" descr="Screen Shot 2017-01-29 at 16.18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43000"/>
            <a:ext cx="8636000" cy="54102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4000" y="1143000"/>
            <a:ext cx="8636000" cy="5410200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Patients are generally invited to a 6 week “Take a break” </a:t>
            </a:r>
            <a:r>
              <a:rPr lang="en-US" sz="1900" dirty="0" err="1" smtClean="0">
                <a:solidFill>
                  <a:schemeClr val="bg1"/>
                </a:solidFill>
              </a:rPr>
              <a:t>programme</a:t>
            </a:r>
            <a:r>
              <a:rPr lang="en-US" sz="1900" dirty="0" smtClean="0">
                <a:solidFill>
                  <a:schemeClr val="bg1"/>
                </a:solidFill>
              </a:rPr>
              <a:t> of abstinence.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Adjusted according to degree of success or failure to achieve goals</a:t>
            </a:r>
          </a:p>
          <a:p>
            <a:pPr algn="ctr">
              <a:spcBef>
                <a:spcPct val="20000"/>
              </a:spcBef>
              <a:spcAft>
                <a:spcPts val="1800"/>
              </a:spcAft>
              <a:buFont typeface="Arial"/>
              <a:buNone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Goals re-assessed at 6 week completion; invitation to extend </a:t>
            </a:r>
            <a:r>
              <a:rPr lang="en-US" sz="1900" dirty="0" err="1" smtClean="0">
                <a:solidFill>
                  <a:schemeClr val="bg1"/>
                </a:solidFill>
              </a:rPr>
              <a:t>programme</a:t>
            </a:r>
            <a:r>
              <a:rPr lang="en-US" sz="19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20000"/>
              </a:spcBef>
              <a:buFont typeface="Arial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Outcomes monitored at 6 sessions; </a:t>
            </a:r>
            <a:endParaRPr lang="en-US" sz="2000" b="1" u="sng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Reduced frequency of </a:t>
            </a:r>
            <a:r>
              <a:rPr lang="en-US" dirty="0" err="1" smtClean="0">
                <a:solidFill>
                  <a:schemeClr val="bg1"/>
                </a:solidFill>
              </a:rPr>
              <a:t>ChemSex</a:t>
            </a:r>
            <a:r>
              <a:rPr lang="en-US" dirty="0" smtClean="0">
                <a:solidFill>
                  <a:schemeClr val="bg1"/>
                </a:solidFill>
              </a:rPr>
              <a:t> episodes</a:t>
            </a: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dirty="0" err="1" smtClean="0">
                <a:solidFill>
                  <a:schemeClr val="bg1"/>
                </a:solidFill>
              </a:rPr>
              <a:t>onfidence</a:t>
            </a:r>
            <a:r>
              <a:rPr lang="en-US" dirty="0" smtClean="0">
                <a:solidFill>
                  <a:schemeClr val="bg1"/>
                </a:solidFill>
              </a:rPr>
              <a:t> in negotiating sexual health risks</a:t>
            </a: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dirty="0" err="1" smtClean="0">
                <a:solidFill>
                  <a:schemeClr val="bg1"/>
                </a:solidFill>
              </a:rPr>
              <a:t>onfidence</a:t>
            </a:r>
            <a:r>
              <a:rPr lang="en-US" dirty="0" smtClean="0">
                <a:solidFill>
                  <a:schemeClr val="bg1"/>
                </a:solidFill>
              </a:rPr>
              <a:t> in negotiating injecting risks</a:t>
            </a: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Sense of control over drug use</a:t>
            </a: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Experienced less sexually transmitted infections</a:t>
            </a: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Confidence to introduce </a:t>
            </a:r>
            <a:r>
              <a:rPr lang="en-US" dirty="0" err="1" smtClean="0">
                <a:solidFill>
                  <a:schemeClr val="bg1"/>
                </a:solidFill>
              </a:rPr>
              <a:t>chem</a:t>
            </a:r>
            <a:r>
              <a:rPr lang="en-US" dirty="0" smtClean="0">
                <a:solidFill>
                  <a:schemeClr val="bg1"/>
                </a:solidFill>
              </a:rPr>
              <a:t>-free (sober) sex into their lives.</a:t>
            </a: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Improvement in non-sexual/non-clubbing social life</a:t>
            </a: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Cessation of </a:t>
            </a:r>
            <a:r>
              <a:rPr lang="en-US" dirty="0" err="1" smtClean="0">
                <a:solidFill>
                  <a:schemeClr val="bg1"/>
                </a:solidFill>
              </a:rPr>
              <a:t>ChemSex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Ceased injecting use only</a:t>
            </a:r>
          </a:p>
          <a:p>
            <a:pPr>
              <a:lnSpc>
                <a:spcPct val="120000"/>
              </a:lnSpc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Referrals to structured therapy/</a:t>
            </a:r>
            <a:r>
              <a:rPr lang="en-US" dirty="0" err="1" smtClean="0">
                <a:solidFill>
                  <a:schemeClr val="bg1"/>
                </a:solidFill>
              </a:rPr>
              <a:t>keywork</a:t>
            </a:r>
            <a:r>
              <a:rPr lang="en-US" dirty="0" smtClean="0">
                <a:solidFill>
                  <a:schemeClr val="bg1"/>
                </a:solidFill>
              </a:rPr>
              <a:t>/support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79375"/>
            <a:ext cx="8636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OUTCOMES/Successes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6" name="Picture 5" descr="Screen Shot 2017-01-29 at 16.18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43000"/>
            <a:ext cx="8636000" cy="527155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4000" y="1143000"/>
            <a:ext cx="8636000" cy="5271559"/>
          </a:xfrm>
          <a:prstGeom prst="rect">
            <a:avLst/>
          </a:prstGeom>
          <a:solidFill>
            <a:srgbClr val="000000">
              <a:alpha val="44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The most successful interventions included;</a:t>
            </a:r>
          </a:p>
          <a:p>
            <a:pPr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Motivational Interviewing techniques</a:t>
            </a:r>
          </a:p>
          <a:p>
            <a:pPr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The repeated achievement of short term goals (most often, “taking a short break from </a:t>
            </a:r>
            <a:r>
              <a:rPr lang="en-US" dirty="0" err="1" smtClean="0">
                <a:solidFill>
                  <a:srgbClr val="FFFFFF"/>
                </a:solidFill>
              </a:rPr>
              <a:t>chems</a:t>
            </a:r>
            <a:r>
              <a:rPr lang="en-US" dirty="0" smtClean="0">
                <a:solidFill>
                  <a:srgbClr val="FFFFFF"/>
                </a:solidFill>
              </a:rPr>
              <a:t>”)</a:t>
            </a:r>
          </a:p>
          <a:p>
            <a:pPr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Lightweight discussions focused on; </a:t>
            </a:r>
          </a:p>
          <a:p>
            <a:pPr lvl="7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gay life</a:t>
            </a:r>
          </a:p>
          <a:p>
            <a:pPr lvl="7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gay sex</a:t>
            </a:r>
          </a:p>
          <a:p>
            <a:pPr lvl="7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Grindr</a:t>
            </a:r>
            <a:endParaRPr lang="en-US" dirty="0" smtClean="0">
              <a:solidFill>
                <a:srgbClr val="FFFFFF"/>
              </a:solidFill>
            </a:endParaRPr>
          </a:p>
          <a:p>
            <a:pPr lvl="7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gay scene pressures and expectations</a:t>
            </a:r>
          </a:p>
          <a:p>
            <a:pPr lvl="7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sex, desire, relationships &amp; intimacy</a:t>
            </a:r>
          </a:p>
          <a:p>
            <a:pPr lvl="7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HIV stigma</a:t>
            </a:r>
          </a:p>
          <a:p>
            <a:pPr lvl="7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pursuing sex a little differently. 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Encouraged to repeat-attend on drop-in basis for an ongoing dialogue about their sexual wellbeing/</a:t>
            </a:r>
            <a:r>
              <a:rPr lang="en-US" dirty="0" err="1" smtClean="0">
                <a:solidFill>
                  <a:srgbClr val="FFFFFF"/>
                </a:solidFill>
              </a:rPr>
              <a:t>Chem</a:t>
            </a:r>
            <a:r>
              <a:rPr lang="en-US" dirty="0" smtClean="0">
                <a:solidFill>
                  <a:srgbClr val="FFFFFF"/>
                </a:solidFill>
              </a:rPr>
              <a:t>-use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163695">
            <a:off x="1841637" y="167957"/>
            <a:ext cx="70739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Support with abstinence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24" name="Picture 23" descr="Screen Shot 2018-12-10 at 21.38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7325"/>
            <a:ext cx="9144000" cy="5400675"/>
          </a:xfrm>
          <a:prstGeom prst="rect">
            <a:avLst/>
          </a:prstGeom>
        </p:spPr>
      </p:pic>
      <p:pic>
        <p:nvPicPr>
          <p:cNvPr id="28" name="Picture 27" descr="Screen Shot 2018-12-10 at 21.39.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7" y="1043799"/>
            <a:ext cx="8688387" cy="42355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2-10 at 21.36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1149350"/>
            <a:ext cx="9144000" cy="570865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395913"/>
            <a:ext cx="1460500" cy="146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Play more safely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845" y="1938262"/>
            <a:ext cx="1956992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Crystal meth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6986" y="4876800"/>
            <a:ext cx="1382259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sex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217" y="4267200"/>
            <a:ext cx="2102834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injecting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0103" y="2514600"/>
            <a:ext cx="144477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GHB/GBL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088957"/>
            <a:ext cx="1954845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err="1" smtClean="0"/>
              <a:t>Mephedrone</a:t>
            </a:r>
            <a:endParaRPr lang="en-US" sz="2600" dirty="0"/>
          </a:p>
        </p:txBody>
      </p:sp>
      <p:sp>
        <p:nvSpPr>
          <p:cNvPr id="17" name="TextBox 16"/>
          <p:cNvSpPr txBox="1"/>
          <p:nvPr/>
        </p:nvSpPr>
        <p:spPr>
          <a:xfrm>
            <a:off x="276114" y="1371600"/>
            <a:ext cx="2190261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</a:t>
            </a:r>
            <a:r>
              <a:rPr lang="en-US" sz="2600" dirty="0" err="1" smtClean="0"/>
              <a:t>ChemSex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276114" y="3657600"/>
            <a:ext cx="2430723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Sexual wellbeing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217" y="5486399"/>
            <a:ext cx="2036735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App use</a:t>
            </a:r>
            <a:endParaRPr lang="en-US" sz="2600" dirty="0"/>
          </a:p>
        </p:txBody>
      </p:sp>
      <p:pic>
        <p:nvPicPr>
          <p:cNvPr id="21" name="Picture 20" descr="Screen Shot 2018-12-10 at 21.44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1150937"/>
            <a:ext cx="9144000" cy="4860925"/>
          </a:xfrm>
          <a:prstGeom prst="rect">
            <a:avLst/>
          </a:prstGeom>
        </p:spPr>
      </p:pic>
      <p:pic>
        <p:nvPicPr>
          <p:cNvPr id="24" name="Picture 23" descr="Screen Shot 2018-12-10 at 21.45.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819775"/>
            <a:ext cx="2890021" cy="1036638"/>
          </a:xfrm>
          <a:prstGeom prst="rect">
            <a:avLst/>
          </a:prstGeom>
        </p:spPr>
      </p:pic>
      <p:pic>
        <p:nvPicPr>
          <p:cNvPr id="25" name="Picture 24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321" y="5819775"/>
            <a:ext cx="1282700" cy="128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2-10 at 21.36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575"/>
            <a:ext cx="9144000" cy="570865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562600"/>
            <a:ext cx="1524000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8284">
            <a:off x="223187" y="329040"/>
            <a:ext cx="7512122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creen Shot 2018-12-10 at 21.50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74156"/>
            <a:ext cx="9145531" cy="4845643"/>
          </a:xfrm>
          <a:prstGeom prst="rect">
            <a:avLst/>
          </a:prstGeom>
        </p:spPr>
      </p:pic>
      <p:pic>
        <p:nvPicPr>
          <p:cNvPr id="7" name="Picture 6" descr="Screen Shot 2018-12-10 at 21.50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53" y="5699124"/>
            <a:ext cx="2527247" cy="930275"/>
          </a:xfrm>
          <a:prstGeom prst="rect">
            <a:avLst/>
          </a:prstGeom>
        </p:spPr>
      </p:pic>
      <p:pic>
        <p:nvPicPr>
          <p:cNvPr id="12" name="Picture 11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00" y="5588000"/>
            <a:ext cx="1270000" cy="127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8284">
            <a:off x="223187" y="329040"/>
            <a:ext cx="7512122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83" y="5375275"/>
            <a:ext cx="1955716" cy="958850"/>
          </a:xfrm>
          <a:prstGeom prst="rect">
            <a:avLst/>
          </a:prstGeom>
        </p:spPr>
      </p:pic>
      <p:pic>
        <p:nvPicPr>
          <p:cNvPr id="9" name="Picture 8" descr="Screen Shot 2018-12-10 at 21.53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174157"/>
            <a:ext cx="8572499" cy="5432340"/>
          </a:xfrm>
          <a:prstGeom prst="rect">
            <a:avLst/>
          </a:prstGeom>
        </p:spPr>
      </p:pic>
      <p:pic>
        <p:nvPicPr>
          <p:cNvPr id="10" name="Picture 9" descr="Screen Shot 2018-12-10 at 21.50.4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53" y="5868987"/>
            <a:ext cx="2527247" cy="930275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5699125"/>
            <a:ext cx="1270000" cy="127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8-12-10 at 21.56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8899"/>
            <a:ext cx="3152122" cy="6616701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9" name="Picture 8" descr="Screen Shot 2018-12-10 at 21.57.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074" y="88899"/>
            <a:ext cx="4478526" cy="6616701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10" name="Picture 9" descr="Screen Shot 2018-12-10 at 21.50.4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872" y="6096000"/>
            <a:ext cx="1910528" cy="703262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291" y="6096000"/>
            <a:ext cx="923109" cy="923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1164</Words>
  <Application>Microsoft Macintosh PowerPoint</Application>
  <PresentationFormat>On-screen Show (4:3)</PresentationFormat>
  <Paragraphs>128</Paragraphs>
  <Slides>27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Turning Point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ChemSex</dc:title>
  <dc:creator>David Stuart</dc:creator>
  <cp:lastModifiedBy>David Stuart</cp:lastModifiedBy>
  <cp:revision>32</cp:revision>
  <dcterms:created xsi:type="dcterms:W3CDTF">2018-12-10T21:33:42Z</dcterms:created>
  <dcterms:modified xsi:type="dcterms:W3CDTF">2018-12-10T22:38:09Z</dcterms:modified>
</cp:coreProperties>
</file>