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353" r:id="rId6"/>
    <p:sldId id="392" r:id="rId7"/>
    <p:sldId id="393" r:id="rId8"/>
    <p:sldId id="355" r:id="rId9"/>
    <p:sldId id="366" r:id="rId10"/>
    <p:sldId id="359" r:id="rId11"/>
    <p:sldId id="356" r:id="rId12"/>
    <p:sldId id="367" r:id="rId13"/>
    <p:sldId id="376" r:id="rId14"/>
    <p:sldId id="410" r:id="rId15"/>
    <p:sldId id="404" r:id="rId16"/>
    <p:sldId id="408" r:id="rId17"/>
    <p:sldId id="407" r:id="rId18"/>
    <p:sldId id="396" r:id="rId19"/>
    <p:sldId id="400" r:id="rId20"/>
    <p:sldId id="398" r:id="rId21"/>
    <p:sldId id="399" r:id="rId22"/>
    <p:sldId id="411" r:id="rId23"/>
    <p:sldId id="412" r:id="rId24"/>
    <p:sldId id="413" r:id="rId25"/>
    <p:sldId id="414" r:id="rId26"/>
    <p:sldId id="415" r:id="rId27"/>
    <p:sldId id="416" r:id="rId28"/>
    <p:sldId id="403" r:id="rId29"/>
    <p:sldId id="395" r:id="rId30"/>
    <p:sldId id="401" r:id="rId31"/>
    <p:sldId id="417" r:id="rId32"/>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9999"/>
    <a:srgbClr val="CCFF99"/>
    <a:srgbClr val="CAE8AA"/>
    <a:srgbClr val="F4D4BA"/>
    <a:srgbClr val="EAEAEA"/>
    <a:srgbClr val="FFF0C1"/>
    <a:srgbClr val="FFCDCD"/>
    <a:srgbClr val="DD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9617" autoAdjust="0"/>
    <p:restoredTop sz="68712" autoAdjust="0"/>
  </p:normalViewPr>
  <p:slideViewPr>
    <p:cSldViewPr>
      <p:cViewPr>
        <p:scale>
          <a:sx n="71" d="100"/>
          <a:sy n="71" d="100"/>
        </p:scale>
        <p:origin x="-2784" y="-282"/>
      </p:cViewPr>
      <p:guideLst>
        <p:guide orient="horz" pos="2160"/>
        <p:guide pos="2880"/>
      </p:guideLst>
    </p:cSldViewPr>
  </p:slideViewPr>
  <p:outlineViewPr>
    <p:cViewPr>
      <p:scale>
        <a:sx n="33" d="100"/>
        <a:sy n="33" d="100"/>
      </p:scale>
      <p:origin x="0" y="57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5750" cy="511813"/>
          </a:xfrm>
          <a:prstGeom prst="rect">
            <a:avLst/>
          </a:prstGeom>
        </p:spPr>
        <p:txBody>
          <a:bodyPr vert="horz" lIns="95811" tIns="47905" rIns="95811" bIns="47905" rtlCol="0"/>
          <a:lstStyle>
            <a:lvl1pPr algn="l">
              <a:defRPr sz="1300"/>
            </a:lvl1pPr>
          </a:lstStyle>
          <a:p>
            <a:endParaRPr lang="en-GB"/>
          </a:p>
        </p:txBody>
      </p:sp>
      <p:sp>
        <p:nvSpPr>
          <p:cNvPr id="3" name="Date Placeholder 2"/>
          <p:cNvSpPr>
            <a:spLocks noGrp="1"/>
          </p:cNvSpPr>
          <p:nvPr>
            <p:ph type="dt" sz="quarter" idx="1"/>
          </p:nvPr>
        </p:nvSpPr>
        <p:spPr>
          <a:xfrm>
            <a:off x="4021878" y="2"/>
            <a:ext cx="3075750" cy="511813"/>
          </a:xfrm>
          <a:prstGeom prst="rect">
            <a:avLst/>
          </a:prstGeom>
        </p:spPr>
        <p:txBody>
          <a:bodyPr vert="horz" lIns="95811" tIns="47905" rIns="95811" bIns="47905" rtlCol="0"/>
          <a:lstStyle>
            <a:lvl1pPr algn="r">
              <a:defRPr sz="1300"/>
            </a:lvl1pPr>
          </a:lstStyle>
          <a:p>
            <a:fld id="{36F5C3D1-2B2B-4220-B617-8056CC1179E6}" type="datetimeFigureOut">
              <a:rPr lang="en-GB" smtClean="0"/>
              <a:pPr/>
              <a:t>15/10/2015</a:t>
            </a:fld>
            <a:endParaRPr lang="en-GB"/>
          </a:p>
        </p:txBody>
      </p:sp>
      <p:sp>
        <p:nvSpPr>
          <p:cNvPr id="4" name="Footer Placeholder 3"/>
          <p:cNvSpPr>
            <a:spLocks noGrp="1"/>
          </p:cNvSpPr>
          <p:nvPr>
            <p:ph type="ftr" sz="quarter" idx="2"/>
          </p:nvPr>
        </p:nvSpPr>
        <p:spPr>
          <a:xfrm>
            <a:off x="0" y="9721155"/>
            <a:ext cx="3075750" cy="511812"/>
          </a:xfrm>
          <a:prstGeom prst="rect">
            <a:avLst/>
          </a:prstGeom>
        </p:spPr>
        <p:txBody>
          <a:bodyPr vert="horz" lIns="95811" tIns="47905" rIns="95811" bIns="47905" rtlCol="0" anchor="b"/>
          <a:lstStyle>
            <a:lvl1pPr algn="l">
              <a:defRPr sz="1300"/>
            </a:lvl1pPr>
          </a:lstStyle>
          <a:p>
            <a:endParaRPr lang="en-GB"/>
          </a:p>
        </p:txBody>
      </p:sp>
      <p:sp>
        <p:nvSpPr>
          <p:cNvPr id="5" name="Slide Number Placeholder 4"/>
          <p:cNvSpPr>
            <a:spLocks noGrp="1"/>
          </p:cNvSpPr>
          <p:nvPr>
            <p:ph type="sldNum" sz="quarter" idx="3"/>
          </p:nvPr>
        </p:nvSpPr>
        <p:spPr>
          <a:xfrm>
            <a:off x="4021878" y="9721155"/>
            <a:ext cx="3075750" cy="511812"/>
          </a:xfrm>
          <a:prstGeom prst="rect">
            <a:avLst/>
          </a:prstGeom>
        </p:spPr>
        <p:txBody>
          <a:bodyPr vert="horz" lIns="95811" tIns="47905" rIns="95811" bIns="47905" rtlCol="0" anchor="b"/>
          <a:lstStyle>
            <a:lvl1pPr algn="r">
              <a:defRPr sz="1300"/>
            </a:lvl1pPr>
          </a:lstStyle>
          <a:p>
            <a:fld id="{5E23B2A9-E841-4A07-8338-C38D3B80251A}" type="slidenum">
              <a:rPr lang="en-GB" smtClean="0"/>
              <a:pPr/>
              <a:t>‹#›</a:t>
            </a:fld>
            <a:endParaRPr lang="en-GB"/>
          </a:p>
        </p:txBody>
      </p:sp>
    </p:spTree>
    <p:extLst>
      <p:ext uri="{BB962C8B-B14F-4D97-AF65-F5344CB8AC3E}">
        <p14:creationId xmlns:p14="http://schemas.microsoft.com/office/powerpoint/2010/main" xmlns="" val="512400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3"/>
            <a:ext cx="3077422" cy="51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169" tIns="47585" rIns="95169" bIns="47585" numCol="1" anchor="t" anchorCtr="0" compatLnSpc="1">
            <a:prstTxWarp prst="textNoShape">
              <a:avLst/>
            </a:prstTxWarp>
          </a:bodyPr>
          <a:lstStyle>
            <a:lvl1pPr>
              <a:defRPr sz="1300"/>
            </a:lvl1pPr>
          </a:lstStyle>
          <a:p>
            <a:pPr>
              <a:defRPr/>
            </a:pPr>
            <a:endParaRPr lang="en-GB"/>
          </a:p>
        </p:txBody>
      </p:sp>
      <p:sp>
        <p:nvSpPr>
          <p:cNvPr id="3075" name="Rectangle 3"/>
          <p:cNvSpPr>
            <a:spLocks noGrp="1" noChangeArrowheads="1"/>
          </p:cNvSpPr>
          <p:nvPr>
            <p:ph type="dt" idx="1"/>
          </p:nvPr>
        </p:nvSpPr>
        <p:spPr bwMode="auto">
          <a:xfrm>
            <a:off x="4020210" y="3"/>
            <a:ext cx="3077421" cy="511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169" tIns="47585" rIns="95169" bIns="47585" numCol="1" anchor="t" anchorCtr="0" compatLnSpc="1">
            <a:prstTxWarp prst="textNoShape">
              <a:avLst/>
            </a:prstTxWarp>
          </a:bodyPr>
          <a:lstStyle>
            <a:lvl1pPr algn="r">
              <a:defRPr sz="1300"/>
            </a:lvl1pPr>
          </a:lstStyle>
          <a:p>
            <a:pPr>
              <a:defRPr/>
            </a:pPr>
            <a:endParaRPr lang="en-GB"/>
          </a:p>
        </p:txBody>
      </p:sp>
      <p:sp>
        <p:nvSpPr>
          <p:cNvPr id="1536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710435" y="4861405"/>
            <a:ext cx="5678436" cy="4606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169" tIns="47585" rIns="95169" bIns="4758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3" y="9721155"/>
            <a:ext cx="3077422" cy="511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169" tIns="47585" rIns="95169" bIns="47585" numCol="1" anchor="b" anchorCtr="0" compatLnSpc="1">
            <a:prstTxWarp prst="textNoShape">
              <a:avLst/>
            </a:prstTxWarp>
          </a:bodyPr>
          <a:lstStyle>
            <a:lvl1pPr>
              <a:defRPr sz="1300"/>
            </a:lvl1pPr>
          </a:lstStyle>
          <a:p>
            <a:pPr>
              <a:defRPr/>
            </a:pPr>
            <a:endParaRPr lang="en-GB"/>
          </a:p>
        </p:txBody>
      </p:sp>
      <p:sp>
        <p:nvSpPr>
          <p:cNvPr id="3079" name="Rectangle 7"/>
          <p:cNvSpPr>
            <a:spLocks noGrp="1" noChangeArrowheads="1"/>
          </p:cNvSpPr>
          <p:nvPr>
            <p:ph type="sldNum" sz="quarter" idx="5"/>
          </p:nvPr>
        </p:nvSpPr>
        <p:spPr bwMode="auto">
          <a:xfrm>
            <a:off x="4020210" y="9721155"/>
            <a:ext cx="3077421" cy="511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169" tIns="47585" rIns="95169" bIns="47585" numCol="1" anchor="b" anchorCtr="0" compatLnSpc="1">
            <a:prstTxWarp prst="textNoShape">
              <a:avLst/>
            </a:prstTxWarp>
          </a:bodyPr>
          <a:lstStyle>
            <a:lvl1pPr algn="r">
              <a:defRPr sz="1300"/>
            </a:lvl1pPr>
          </a:lstStyle>
          <a:p>
            <a:pPr>
              <a:defRPr/>
            </a:pPr>
            <a:fld id="{81B37777-79E1-4746-8549-CA61C1052CD0}" type="slidenum">
              <a:rPr lang="en-GB"/>
              <a:pPr>
                <a:defRPr/>
              </a:pPr>
              <a:t>‹#›</a:t>
            </a:fld>
            <a:endParaRPr lang="en-GB"/>
          </a:p>
        </p:txBody>
      </p:sp>
    </p:spTree>
    <p:extLst>
      <p:ext uri="{BB962C8B-B14F-4D97-AF65-F5344CB8AC3E}">
        <p14:creationId xmlns:p14="http://schemas.microsoft.com/office/powerpoint/2010/main" xmlns="" val="3557284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 all</a:t>
            </a:r>
            <a:r>
              <a:rPr lang="en-GB" baseline="0" dirty="0" smtClean="0"/>
              <a:t> for coming. </a:t>
            </a:r>
          </a:p>
          <a:p>
            <a:r>
              <a:rPr lang="en-GB" baseline="0" dirty="0" smtClean="0"/>
              <a:t>Great to see so many of you. </a:t>
            </a:r>
          </a:p>
          <a:p>
            <a:r>
              <a:rPr lang="en-GB" baseline="0" dirty="0" smtClean="0"/>
              <a:t>Thanks for sending in suggestions for topics.</a:t>
            </a:r>
          </a:p>
          <a:p>
            <a:r>
              <a:rPr lang="en-GB" baseline="0" dirty="0" smtClean="0"/>
              <a:t>We hope you will find the afternoon useful.</a:t>
            </a:r>
          </a:p>
          <a:p>
            <a:r>
              <a:rPr lang="en-GB" baseline="0" dirty="0" smtClean="0"/>
              <a:t>intro team.</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a:t>
            </a:fld>
            <a:endParaRPr lang="en-GB"/>
          </a:p>
        </p:txBody>
      </p:sp>
    </p:spTree>
    <p:extLst>
      <p:ext uri="{BB962C8B-B14F-4D97-AF65-F5344CB8AC3E}">
        <p14:creationId xmlns:p14="http://schemas.microsoft.com/office/powerpoint/2010/main" xmlns="" val="103315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10</a:t>
            </a:fld>
            <a:endParaRPr lang="en-GB"/>
          </a:p>
        </p:txBody>
      </p:sp>
    </p:spTree>
    <p:extLst>
      <p:ext uri="{BB962C8B-B14F-4D97-AF65-F5344CB8AC3E}">
        <p14:creationId xmlns:p14="http://schemas.microsoft.com/office/powerpoint/2010/main" xmlns="" val="45321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t>Are you a riparian owner</a:t>
            </a:r>
          </a:p>
          <a:p>
            <a:endParaRPr lang="en-GB" sz="1300" dirty="0"/>
          </a:p>
          <a:p>
            <a:r>
              <a:rPr lang="en-GB" sz="1300" dirty="0"/>
              <a:t>If your property is adjacent to a watercourse or drainage ditch of any description you are a riparian owner and should be maintaining it regularly. </a:t>
            </a:r>
          </a:p>
          <a:p>
            <a:r>
              <a:rPr lang="en-GB" sz="1300" dirty="0"/>
              <a:t>This will have the benefit of reducing the risk of flooding from the watercourse at times of wet weather - both for you and your neighbours.</a:t>
            </a:r>
          </a:p>
          <a:p>
            <a:endParaRPr lang="en-GB" sz="1300" dirty="0"/>
          </a:p>
          <a:p>
            <a:r>
              <a:rPr lang="en-GB" sz="1300" dirty="0"/>
              <a:t>This is often know of river channels but ditches next to highways are also under the responsibility of the adjacent land owner.</a:t>
            </a:r>
          </a:p>
          <a:p>
            <a:r>
              <a:rPr lang="en-GB" sz="1300" dirty="0"/>
              <a:t>High ways are permitted to discharge surface water into the ditches but maintenance falls to the land owner.</a:t>
            </a:r>
          </a:p>
          <a:p>
            <a:endParaRPr lang="en-GB" sz="1300"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11</a:t>
            </a:fld>
            <a:endParaRPr lang="en-GB"/>
          </a:p>
        </p:txBody>
      </p:sp>
    </p:spTree>
    <p:extLst>
      <p:ext uri="{BB962C8B-B14F-4D97-AF65-F5344CB8AC3E}">
        <p14:creationId xmlns:p14="http://schemas.microsoft.com/office/powerpoint/2010/main" xmlns="" val="2205213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8108">
              <a:defRPr/>
            </a:pPr>
            <a:r>
              <a:rPr lang="en-GB" dirty="0" smtClean="0"/>
              <a:t>Your Responsibilities</a:t>
            </a:r>
          </a:p>
          <a:p>
            <a:pPr marL="239527" indent="-239527">
              <a:buFont typeface="+mj-lt"/>
              <a:buAutoNum type="arabicPeriod"/>
            </a:pPr>
            <a:endParaRPr lang="en-GB" sz="1300" dirty="0"/>
          </a:p>
          <a:p>
            <a:pPr marL="239527" indent="-239527" defTabSz="958108">
              <a:buFont typeface="+mj-lt"/>
              <a:buAutoNum type="arabicPeriod"/>
              <a:defRPr/>
            </a:pPr>
            <a:r>
              <a:rPr lang="en-GB" altLang="en-US" dirty="0" smtClean="0"/>
              <a:t> A landowner should not obstruct or deliberately divert flood flows. There is a general duty upon both land drainage bodies and riparian owners not to take an action which would have the effect of increasing</a:t>
            </a:r>
            <a:r>
              <a:rPr lang="en-GB" altLang="en-US" baseline="0" dirty="0" smtClean="0"/>
              <a:t> the amount of </a:t>
            </a:r>
            <a:r>
              <a:rPr lang="en-GB" altLang="en-US" dirty="0" smtClean="0"/>
              <a:t> damage which would have occurred if no action was taken.</a:t>
            </a:r>
          </a:p>
          <a:p>
            <a:pPr marL="239527" indent="-239527">
              <a:buFont typeface="+mj-lt"/>
              <a:buAutoNum type="arabicPeriod"/>
            </a:pPr>
            <a:endParaRPr lang="en-GB" sz="1300" dirty="0"/>
          </a:p>
          <a:p>
            <a:pPr marL="239527" indent="-239527">
              <a:buFont typeface="+mj-lt"/>
              <a:buAutoNum type="arabicPeriod"/>
            </a:pPr>
            <a:endParaRPr lang="en-GB" dirty="0" smtClean="0"/>
          </a:p>
          <a:p>
            <a:pPr marL="239527" indent="-239527" defTabSz="958108">
              <a:buFont typeface="+mj-lt"/>
              <a:buAutoNum type="arabicPeriod"/>
              <a:defRPr/>
            </a:pPr>
            <a:r>
              <a:rPr lang="en-GB" altLang="en-US" dirty="0" smtClean="0"/>
              <a:t>It is their responsibility to remove any debris that collects on their land even if it originated elsewhere.  This is why the EA, IDB’s, &amp; Local Authorities, have been given permissive powers to instruct a landowner to maintain their channel to reduce flood risk. Highways also have their own legislation to ensure drainage from roads is not obstructed.</a:t>
            </a:r>
          </a:p>
          <a:p>
            <a:pPr marL="239527" indent="-239527">
              <a:buFont typeface="+mj-lt"/>
              <a:buAutoNum type="arabicPeriod"/>
            </a:pPr>
            <a:endParaRPr lang="en-GB" dirty="0" smtClean="0"/>
          </a:p>
          <a:p>
            <a:pPr marL="239527" indent="-239527">
              <a:buFont typeface="+mj-lt"/>
              <a:buAutoNum type="arabicPeriod"/>
            </a:pPr>
            <a:r>
              <a:rPr lang="en-GB" dirty="0" smtClean="0"/>
              <a:t>You have the responsibility to pass on flow without obstruction, pollution or diversion affecting the rights of others</a:t>
            </a:r>
          </a:p>
          <a:p>
            <a:pPr marL="239527" indent="-239527">
              <a:buFont typeface="+mj-lt"/>
              <a:buAutoNum type="arabicPeriod"/>
            </a:pPr>
            <a:endParaRPr lang="en-GB" dirty="0" smtClean="0"/>
          </a:p>
          <a:p>
            <a:pPr marL="239527" indent="-239527">
              <a:buFont typeface="+mj-lt"/>
              <a:buAutoNum type="arabicPeriod"/>
            </a:pPr>
            <a:endParaRPr lang="en-GB" dirty="0" smtClean="0"/>
          </a:p>
          <a:p>
            <a:pPr marL="239527" indent="-239527">
              <a:buFont typeface="+mj-lt"/>
              <a:buAutoNum type="arabicPeriod"/>
            </a:pPr>
            <a:r>
              <a:rPr lang="en-GB" dirty="0" smtClean="0"/>
              <a:t> You have a responsibility for maintaining the bed and banks of the watercourse (including trees and shrubs growing on the banks) and for clearing any debris, natural or otherwise, including litter and animal carcasses, even if they did not originate from your land. You must not cause any obstructions to the free passage of fish</a:t>
            </a:r>
          </a:p>
          <a:p>
            <a:pPr marL="239527" indent="-239527">
              <a:buFont typeface="+mj-lt"/>
              <a:buAutoNum type="arabicPeriod"/>
            </a:pPr>
            <a:endParaRPr lang="en-GB" dirty="0" smtClean="0"/>
          </a:p>
          <a:p>
            <a:pPr marL="239527" indent="-239527">
              <a:buFont typeface="+mj-lt"/>
              <a:buAutoNum type="arabicPeriod"/>
            </a:pPr>
            <a:r>
              <a:rPr lang="en-GB" dirty="0" smtClean="0"/>
              <a:t> You are responsible for keeping the bed and banks clear from any matter that could cause an obstruction, either on your land or by being washed away by high flow to obstruct at a structure downstream. Watercourses and their banks should not be used for the disposal of any form of garden or other waste.</a:t>
            </a:r>
          </a:p>
          <a:p>
            <a:pPr marL="239527" indent="-239527">
              <a:buFont typeface="+mj-lt"/>
              <a:buAutoNum type="arabicPeriod"/>
            </a:pPr>
            <a:endParaRPr lang="en-GB" dirty="0" smtClean="0"/>
          </a:p>
          <a:p>
            <a:pPr marL="239527" indent="-239527">
              <a:buFont typeface="+mj-lt"/>
              <a:buAutoNum type="arabicPeriod"/>
            </a:pPr>
            <a:r>
              <a:rPr lang="en-GB" dirty="0" smtClean="0"/>
              <a:t> You have the responsibility for protecting your property from seepage through banks. Where such seepage threatens the structural integrity of a flood defence, it may become the concern of the Environment Agency</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12</a:t>
            </a:fld>
            <a:endParaRPr lang="en-GB"/>
          </a:p>
        </p:txBody>
      </p:sp>
    </p:spTree>
    <p:extLst>
      <p:ext uri="{BB962C8B-B14F-4D97-AF65-F5344CB8AC3E}">
        <p14:creationId xmlns:p14="http://schemas.microsoft.com/office/powerpoint/2010/main" xmlns="" val="1497218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1F008-033B-43EB-9658-9A62D9BB255F}" type="slidenum">
              <a:rPr lang="en-GB" altLang="en-US"/>
              <a:pPr/>
              <a:t>13</a:t>
            </a:fld>
            <a:endParaRPr lang="en-GB" altLang="en-US"/>
          </a:p>
        </p:txBody>
      </p:sp>
      <p:sp>
        <p:nvSpPr>
          <p:cNvPr id="199682" name="Rectangle 2"/>
          <p:cNvSpPr>
            <a:spLocks noGrp="1" noRot="1" noChangeAspect="1" noChangeArrowheads="1" noTextEdit="1"/>
          </p:cNvSpPr>
          <p:nvPr>
            <p:ph type="sldImg"/>
          </p:nvPr>
        </p:nvSpPr>
        <p:spPr>
          <a:xfrm>
            <a:off x="990600" y="766763"/>
            <a:ext cx="5119688" cy="3840162"/>
          </a:xfrm>
          <a:ln/>
        </p:spPr>
      </p:sp>
      <p:sp>
        <p:nvSpPr>
          <p:cNvPr id="199683" name="Rectangle 3"/>
          <p:cNvSpPr>
            <a:spLocks noGrp="1" noChangeArrowheads="1"/>
          </p:cNvSpPr>
          <p:nvPr>
            <p:ph type="body" idx="1"/>
          </p:nvPr>
        </p:nvSpPr>
        <p:spPr/>
        <p:txBody>
          <a:bodyPr/>
          <a:lstStyle/>
          <a:p>
            <a:r>
              <a:rPr lang="en-GB" altLang="en-US" b="1" dirty="0" smtClean="0"/>
              <a:t>Rights on land drainage and surface water management </a:t>
            </a:r>
          </a:p>
          <a:p>
            <a:endParaRPr lang="en-GB" altLang="en-US" dirty="0" smtClean="0"/>
          </a:p>
          <a:p>
            <a:endParaRPr lang="en-GB" altLang="en-US" dirty="0" smtClean="0"/>
          </a:p>
          <a:p>
            <a:r>
              <a:rPr lang="en-GB" altLang="en-US" dirty="0" smtClean="0"/>
              <a:t>Where </a:t>
            </a:r>
            <a:r>
              <a:rPr lang="en-GB" altLang="en-US" dirty="0"/>
              <a:t>the landowner </a:t>
            </a:r>
            <a:r>
              <a:rPr lang="en-GB" altLang="en-US" b="1" dirty="0"/>
              <a:t>1</a:t>
            </a:r>
            <a:r>
              <a:rPr lang="en-GB" altLang="en-US" dirty="0"/>
              <a:t> improves the drainage on </a:t>
            </a:r>
            <a:r>
              <a:rPr lang="en-GB" altLang="en-US" dirty="0" smtClean="0"/>
              <a:t>there </a:t>
            </a:r>
            <a:r>
              <a:rPr lang="en-GB" altLang="en-US" dirty="0"/>
              <a:t>land causing more water to enter the roadside ditch he only has to ensure his stretch of ditch can adequately </a:t>
            </a:r>
            <a:r>
              <a:rPr lang="en-GB" altLang="en-US" dirty="0" smtClean="0"/>
              <a:t>convey the  </a:t>
            </a:r>
            <a:r>
              <a:rPr lang="en-GB" altLang="en-US" dirty="0"/>
              <a:t>flow. </a:t>
            </a:r>
            <a:endParaRPr lang="en-GB" altLang="en-US" dirty="0" smtClean="0"/>
          </a:p>
          <a:p>
            <a:r>
              <a:rPr lang="en-GB" altLang="en-US" dirty="0" smtClean="0"/>
              <a:t>The </a:t>
            </a:r>
            <a:r>
              <a:rPr lang="en-GB" altLang="en-US" dirty="0"/>
              <a:t>downstream landowners </a:t>
            </a:r>
            <a:r>
              <a:rPr lang="en-GB" altLang="en-US" b="1" dirty="0"/>
              <a:t>2 &amp; 4</a:t>
            </a:r>
            <a:r>
              <a:rPr lang="en-GB" altLang="en-US" dirty="0"/>
              <a:t> have no duty to improve their stretch of ditch</a:t>
            </a:r>
            <a:r>
              <a:rPr lang="en-GB" altLang="en-US" dirty="0" smtClean="0"/>
              <a:t>.</a:t>
            </a:r>
          </a:p>
          <a:p>
            <a:endParaRPr lang="en-GB" altLang="en-US" dirty="0" smtClean="0"/>
          </a:p>
          <a:p>
            <a:r>
              <a:rPr lang="en-GB" altLang="en-US" dirty="0" smtClean="0"/>
              <a:t> </a:t>
            </a:r>
            <a:r>
              <a:rPr lang="en-GB" altLang="en-US" dirty="0"/>
              <a:t>If </a:t>
            </a:r>
            <a:r>
              <a:rPr lang="en-GB" altLang="en-US" b="1" dirty="0"/>
              <a:t>3 </a:t>
            </a:r>
            <a:r>
              <a:rPr lang="en-GB" altLang="en-US" dirty="0"/>
              <a:t>drains his land </a:t>
            </a:r>
            <a:r>
              <a:rPr lang="en-GB" altLang="en-US" b="1" dirty="0"/>
              <a:t>4 </a:t>
            </a:r>
            <a:r>
              <a:rPr lang="en-GB" altLang="en-US" dirty="0"/>
              <a:t>must accept and pass on flows</a:t>
            </a:r>
            <a:r>
              <a:rPr lang="en-GB" altLang="en-US" dirty="0" smtClean="0"/>
              <a:t>.</a:t>
            </a:r>
          </a:p>
          <a:p>
            <a:endParaRPr lang="en-GB" altLang="en-US" b="1" dirty="0"/>
          </a:p>
          <a:p>
            <a:r>
              <a:rPr lang="en-GB" altLang="en-US" dirty="0"/>
              <a:t>If this leads to flooding of the highway the authority can instruct the landowners to maintain their ditches. If flooding still occurs due to insufficient capacity of the ditch could be diverted under the road through a culvert to discharge into the south ditch</a:t>
            </a:r>
            <a:r>
              <a:rPr lang="en-GB" altLang="en-US" dirty="0" smtClean="0"/>
              <a:t>.</a:t>
            </a:r>
          </a:p>
          <a:p>
            <a:endParaRPr lang="en-GB" altLang="en-US" dirty="0"/>
          </a:p>
          <a:p>
            <a:r>
              <a:rPr lang="en-GB" altLang="en-US" dirty="0"/>
              <a:t>If flooding occurs from the river and is due to channel capacity being exceeded the authority has to accept and deal with the consequences.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9527" indent="-239527">
              <a:buFont typeface="+mj-lt"/>
              <a:buAutoNum type="arabicPeriod"/>
            </a:pPr>
            <a:endParaRPr lang="en-GB" altLang="en-US" dirty="0" smtClean="0"/>
          </a:p>
          <a:p>
            <a:pPr marL="239527" indent="-239527">
              <a:buFont typeface="+mj-lt"/>
              <a:buAutoNum type="arabicPeriod"/>
            </a:pPr>
            <a:r>
              <a:rPr lang="en-GB" dirty="0" smtClean="0"/>
              <a:t>Example of blocked trash screen doing its job </a:t>
            </a:r>
            <a:r>
              <a:rPr lang="en-GB" dirty="0" smtClean="0">
                <a:solidFill>
                  <a:srgbClr val="C00000"/>
                </a:solidFill>
              </a:rPr>
              <a:t>structure</a:t>
            </a:r>
            <a:r>
              <a:rPr lang="en-GB" baseline="0" dirty="0" smtClean="0">
                <a:solidFill>
                  <a:srgbClr val="C00000"/>
                </a:solidFill>
              </a:rPr>
              <a:t> </a:t>
            </a:r>
            <a:endParaRPr lang="en-GB" dirty="0" smtClean="0">
              <a:solidFill>
                <a:srgbClr val="C00000"/>
              </a:solidFill>
            </a:endParaRPr>
          </a:p>
          <a:p>
            <a:pPr marL="239527" indent="-239527">
              <a:buFont typeface="+mj-lt"/>
              <a:buAutoNum type="arabicPeriod"/>
            </a:pPr>
            <a:r>
              <a:rPr lang="en-GB" dirty="0" smtClean="0"/>
              <a:t>Local</a:t>
            </a:r>
            <a:r>
              <a:rPr lang="en-GB" baseline="0" dirty="0" smtClean="0"/>
              <a:t> water course being maintained </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14</a:t>
            </a:fld>
            <a:endParaRPr lang="en-GB"/>
          </a:p>
        </p:txBody>
      </p:sp>
    </p:spTree>
    <p:extLst>
      <p:ext uri="{BB962C8B-B14F-4D97-AF65-F5344CB8AC3E}">
        <p14:creationId xmlns:p14="http://schemas.microsoft.com/office/powerpoint/2010/main" xmlns="" val="89352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impeded watercourses</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15</a:t>
            </a:fld>
            <a:endParaRPr lang="en-GB"/>
          </a:p>
        </p:txBody>
      </p:sp>
    </p:spTree>
    <p:extLst>
      <p:ext uri="{BB962C8B-B14F-4D97-AF65-F5344CB8AC3E}">
        <p14:creationId xmlns:p14="http://schemas.microsoft.com/office/powerpoint/2010/main" xmlns="" val="322125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Suggested flow</a:t>
            </a:r>
            <a:r>
              <a:rPr lang="en-GB" baseline="0" dirty="0" smtClean="0"/>
              <a:t> chart for parishes/ communities to help manage watercourse issues.</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16</a:t>
            </a:fld>
            <a:endParaRPr lang="en-GB"/>
          </a:p>
        </p:txBody>
      </p:sp>
    </p:spTree>
    <p:extLst>
      <p:ext uri="{BB962C8B-B14F-4D97-AF65-F5344CB8AC3E}">
        <p14:creationId xmlns:p14="http://schemas.microsoft.com/office/powerpoint/2010/main" xmlns="" val="153401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template letters. Will be issued to Parish Clerks in due course.</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17</a:t>
            </a:fld>
            <a:endParaRPr lang="en-GB"/>
          </a:p>
        </p:txBody>
      </p:sp>
    </p:spTree>
    <p:extLst>
      <p:ext uri="{BB962C8B-B14F-4D97-AF65-F5344CB8AC3E}">
        <p14:creationId xmlns:p14="http://schemas.microsoft.com/office/powerpoint/2010/main" xmlns="" val="3989287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18</a:t>
            </a:fld>
            <a:endParaRPr lang="en-GB"/>
          </a:p>
        </p:txBody>
      </p:sp>
    </p:spTree>
    <p:extLst>
      <p:ext uri="{BB962C8B-B14F-4D97-AF65-F5344CB8AC3E}">
        <p14:creationId xmlns:p14="http://schemas.microsoft.com/office/powerpoint/2010/main" xmlns="" val="587492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19</a:t>
            </a:fld>
            <a:endParaRPr lang="en-GB"/>
          </a:p>
        </p:txBody>
      </p:sp>
    </p:spTree>
    <p:extLst>
      <p:ext uri="{BB962C8B-B14F-4D97-AF65-F5344CB8AC3E}">
        <p14:creationId xmlns:p14="http://schemas.microsoft.com/office/powerpoint/2010/main" xmlns="" val="298759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we start. A bit of context</a:t>
            </a:r>
          </a:p>
          <a:p>
            <a:endParaRPr lang="en-GB" dirty="0" smtClean="0"/>
          </a:p>
          <a:p>
            <a:r>
              <a:rPr lang="en-GB" dirty="0" smtClean="0"/>
              <a:t>This is a map showing all the parishes</a:t>
            </a:r>
            <a:r>
              <a:rPr lang="en-GB" baseline="0" dirty="0" smtClean="0"/>
              <a:t> in BANES. Every parish that is green is where we have a Local Flood Rep –with the exception of City of bath (misleading on this image).</a:t>
            </a:r>
          </a:p>
          <a:p>
            <a:endParaRPr lang="en-GB" baseline="0" dirty="0" smtClean="0"/>
          </a:p>
          <a:p>
            <a:r>
              <a:rPr lang="en-GB" baseline="0" dirty="0" smtClean="0"/>
              <a:t>As you can see we have pretty good coverage. 26 Reps in total (48 parishes). We’re really pleased with this, it means we have a great communication link with all these areas. There are a few more areas that we want to target and our coverage in Bath is a not ideal (map is misleading).</a:t>
            </a:r>
          </a:p>
          <a:p>
            <a:endParaRPr lang="en-GB" baseline="0" dirty="0" smtClean="0"/>
          </a:p>
          <a:p>
            <a:r>
              <a:rPr lang="en-GB" baseline="0" dirty="0" smtClean="0"/>
              <a:t>We don’t expect Flood Reps to know everything in their area but over time hopefully information will filter through you guys. </a:t>
            </a:r>
          </a:p>
          <a:p>
            <a:endParaRPr lang="en-GB" baseline="0" dirty="0" smtClean="0"/>
          </a:p>
          <a:p>
            <a:r>
              <a:rPr lang="en-GB" baseline="0" dirty="0" smtClean="0"/>
              <a:t>Because there are so many of you and you’re doing such a good job we can use you as a way to encourage more Parishes to get on board.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a:t>
            </a:fld>
            <a:endParaRPr lang="en-GB"/>
          </a:p>
        </p:txBody>
      </p:sp>
    </p:spTree>
    <p:extLst>
      <p:ext uri="{BB962C8B-B14F-4D97-AF65-F5344CB8AC3E}">
        <p14:creationId xmlns:p14="http://schemas.microsoft.com/office/powerpoint/2010/main" xmlns="" val="2179610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20</a:t>
            </a:fld>
            <a:endParaRPr lang="en-GB"/>
          </a:p>
        </p:txBody>
      </p:sp>
    </p:spTree>
    <p:extLst>
      <p:ext uri="{BB962C8B-B14F-4D97-AF65-F5344CB8AC3E}">
        <p14:creationId xmlns:p14="http://schemas.microsoft.com/office/powerpoint/2010/main" xmlns="" val="106457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21</a:t>
            </a:fld>
            <a:endParaRPr lang="en-GB"/>
          </a:p>
        </p:txBody>
      </p:sp>
    </p:spTree>
    <p:extLst>
      <p:ext uri="{BB962C8B-B14F-4D97-AF65-F5344CB8AC3E}">
        <p14:creationId xmlns:p14="http://schemas.microsoft.com/office/powerpoint/2010/main" xmlns="" val="113569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22</a:t>
            </a:fld>
            <a:endParaRPr lang="en-GB"/>
          </a:p>
        </p:txBody>
      </p:sp>
    </p:spTree>
    <p:extLst>
      <p:ext uri="{BB962C8B-B14F-4D97-AF65-F5344CB8AC3E}">
        <p14:creationId xmlns:p14="http://schemas.microsoft.com/office/powerpoint/2010/main" xmlns="" val="2932947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23</a:t>
            </a:fld>
            <a:endParaRPr lang="en-GB"/>
          </a:p>
        </p:txBody>
      </p:sp>
    </p:spTree>
    <p:extLst>
      <p:ext uri="{BB962C8B-B14F-4D97-AF65-F5344CB8AC3E}">
        <p14:creationId xmlns:p14="http://schemas.microsoft.com/office/powerpoint/2010/main" xmlns="" val="1723079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Prompts for discussion…</a:t>
            </a:r>
          </a:p>
          <a:p>
            <a:endParaRPr lang="en-GB" sz="1300" dirty="0"/>
          </a:p>
          <a:p>
            <a:r>
              <a:rPr lang="en-GB" sz="1300" dirty="0"/>
              <a:t>Anything you are unclear about?</a:t>
            </a:r>
          </a:p>
          <a:p>
            <a:endParaRPr lang="en-GB" sz="1300" dirty="0"/>
          </a:p>
          <a:p>
            <a:r>
              <a:rPr lang="en-GB" sz="1300" dirty="0"/>
              <a:t>Anything you are uncomfortable with?</a:t>
            </a:r>
          </a:p>
          <a:p>
            <a:endParaRPr lang="en-GB" sz="1300" dirty="0"/>
          </a:p>
          <a:p>
            <a:r>
              <a:rPr lang="en-GB" sz="1300" dirty="0"/>
              <a:t>Anything we can do to help you in this role? Information you need </a:t>
            </a:r>
            <a:r>
              <a:rPr lang="en-GB" sz="1300" dirty="0" err="1"/>
              <a:t>etc</a:t>
            </a:r>
            <a:r>
              <a:rPr lang="en-GB" sz="1300" dirty="0"/>
              <a:t>? Communications?</a:t>
            </a:r>
          </a:p>
          <a:p>
            <a:endParaRPr lang="en-GB" sz="1300" dirty="0"/>
          </a:p>
          <a:p>
            <a:r>
              <a:rPr lang="en-GB" sz="1300" dirty="0"/>
              <a:t>How can we work together to improve our own understanding of flood risk and vulnerability in your communities?</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24</a:t>
            </a:fld>
            <a:endParaRPr lang="en-GB"/>
          </a:p>
        </p:txBody>
      </p:sp>
    </p:spTree>
    <p:extLst>
      <p:ext uri="{BB962C8B-B14F-4D97-AF65-F5344CB8AC3E}">
        <p14:creationId xmlns:p14="http://schemas.microsoft.com/office/powerpoint/2010/main" xmlns="" val="1374286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be promoting flood awareness over the next couple of months. Can you help?</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25</a:t>
            </a:fld>
            <a:endParaRPr lang="en-GB"/>
          </a:p>
        </p:txBody>
      </p:sp>
    </p:spTree>
    <p:extLst>
      <p:ext uri="{BB962C8B-B14F-4D97-AF65-F5344CB8AC3E}">
        <p14:creationId xmlns:p14="http://schemas.microsoft.com/office/powerpoint/2010/main" xmlns="" val="972281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report flooding.</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26</a:t>
            </a:fld>
            <a:endParaRPr lang="en-GB"/>
          </a:p>
        </p:txBody>
      </p:sp>
    </p:spTree>
    <p:extLst>
      <p:ext uri="{BB962C8B-B14F-4D97-AF65-F5344CB8AC3E}">
        <p14:creationId xmlns:p14="http://schemas.microsoft.com/office/powerpoint/2010/main" xmlns="" val="3152656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27</a:t>
            </a:fld>
            <a:endParaRPr lang="en-GB"/>
          </a:p>
        </p:txBody>
      </p:sp>
    </p:spTree>
    <p:extLst>
      <p:ext uri="{BB962C8B-B14F-4D97-AF65-F5344CB8AC3E}">
        <p14:creationId xmlns:p14="http://schemas.microsoft.com/office/powerpoint/2010/main" xmlns="" val="137428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what</a:t>
            </a:r>
            <a:r>
              <a:rPr lang="en-GB" baseline="0" dirty="0" smtClean="0"/>
              <a:t> we hope to cover today. </a:t>
            </a:r>
          </a:p>
          <a:p>
            <a:endParaRPr lang="en-GB" baseline="0" dirty="0" smtClean="0"/>
          </a:p>
          <a:p>
            <a:r>
              <a:rPr lang="en-GB" baseline="0" dirty="0" smtClean="0"/>
              <a:t>Watercourse focus – did you get a chance to read ‘Living on the Edge?</a:t>
            </a:r>
          </a:p>
          <a:p>
            <a:endParaRPr lang="en-GB" baseline="0" dirty="0" smtClean="0"/>
          </a:p>
          <a:p>
            <a:r>
              <a:rPr lang="en-GB" baseline="0" dirty="0" smtClean="0"/>
              <a:t>Going to focus on watercourses today and there is a chance for you to ask any questions. </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3</a:t>
            </a:fld>
            <a:endParaRPr lang="en-GB"/>
          </a:p>
        </p:txBody>
      </p:sp>
    </p:spTree>
    <p:extLst>
      <p:ext uri="{BB962C8B-B14F-4D97-AF65-F5344CB8AC3E}">
        <p14:creationId xmlns:p14="http://schemas.microsoft.com/office/powerpoint/2010/main" xmlns="" val="302061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reminder of what our team does.</a:t>
            </a:r>
          </a:p>
          <a:p>
            <a:endParaRPr lang="en-GB" dirty="0" smtClean="0"/>
          </a:p>
          <a:p>
            <a:r>
              <a:rPr lang="en-GB" dirty="0" smtClean="0"/>
              <a:t>I think most of you have seen before so I don’t intend to spend much time</a:t>
            </a:r>
            <a:r>
              <a:rPr lang="en-GB" baseline="0" dirty="0" smtClean="0"/>
              <a:t> on it but will be chance to ask questions later.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4</a:t>
            </a:fld>
            <a:endParaRPr lang="en-GB"/>
          </a:p>
        </p:txBody>
      </p:sp>
    </p:spTree>
    <p:extLst>
      <p:ext uri="{BB962C8B-B14F-4D97-AF65-F5344CB8AC3E}">
        <p14:creationId xmlns:p14="http://schemas.microsoft.com/office/powerpoint/2010/main" xmlns="" val="306642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the other organisations who have a role to play in managing</a:t>
            </a:r>
            <a:r>
              <a:rPr lang="en-GB" baseline="0" dirty="0" smtClean="0"/>
              <a:t> flood risk from other sources.</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5</a:t>
            </a:fld>
            <a:endParaRPr lang="en-GB"/>
          </a:p>
        </p:txBody>
      </p:sp>
    </p:spTree>
    <p:extLst>
      <p:ext uri="{BB962C8B-B14F-4D97-AF65-F5344CB8AC3E}">
        <p14:creationId xmlns:p14="http://schemas.microsoft.com/office/powerpoint/2010/main" xmlns="" val="59757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what is called permissive powers to carry out works on ordinary watercourses and indeed works to improve drainage, discuss more later.</a:t>
            </a:r>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6</a:t>
            </a:fld>
            <a:endParaRPr lang="en-GB"/>
          </a:p>
        </p:txBody>
      </p:sp>
    </p:spTree>
    <p:extLst>
      <p:ext uri="{BB962C8B-B14F-4D97-AF65-F5344CB8AC3E}">
        <p14:creationId xmlns:p14="http://schemas.microsoft.com/office/powerpoint/2010/main" xmlns="" val="378060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difficult for us to know precisely</a:t>
            </a:r>
            <a:r>
              <a:rPr lang="en-GB" baseline="0" dirty="0" smtClean="0"/>
              <a:t> what’s happening in the area.</a:t>
            </a:r>
          </a:p>
          <a:p>
            <a:endParaRPr lang="en-GB" baseline="0" dirty="0" smtClean="0"/>
          </a:p>
          <a:p>
            <a:r>
              <a:rPr lang="en-GB" baseline="0" dirty="0" smtClean="0"/>
              <a:t>We have quite a lot of modelling data and some reported flood incidents but no one knows better than people in your community where any flooding issues are. </a:t>
            </a:r>
          </a:p>
          <a:p>
            <a:endParaRPr lang="en-GB" baseline="0" dirty="0" smtClean="0"/>
          </a:p>
          <a:p>
            <a:r>
              <a:rPr lang="en-GB" baseline="0" dirty="0" smtClean="0"/>
              <a:t>It’s more efficient and likely to be more accurate if we can get information directly from local people.</a:t>
            </a:r>
          </a:p>
          <a:p>
            <a:endParaRPr lang="en-GB" baseline="0" dirty="0" smtClean="0"/>
          </a:p>
          <a:p>
            <a:r>
              <a:rPr lang="en-GB" baseline="0" dirty="0" smtClean="0"/>
              <a:t>Having people like you, over the long term, will hopefully enable messages about flood risk to get to more people. If you feel comfortable doing this?</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7</a:t>
            </a:fld>
            <a:endParaRPr lang="en-GB"/>
          </a:p>
        </p:txBody>
      </p:sp>
    </p:spTree>
    <p:extLst>
      <p:ext uri="{BB962C8B-B14F-4D97-AF65-F5344CB8AC3E}">
        <p14:creationId xmlns:p14="http://schemas.microsoft.com/office/powerpoint/2010/main" xmlns="" val="72880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8</a:t>
            </a:fld>
            <a:endParaRPr lang="en-GB"/>
          </a:p>
        </p:txBody>
      </p:sp>
    </p:spTree>
    <p:extLst>
      <p:ext uri="{BB962C8B-B14F-4D97-AF65-F5344CB8AC3E}">
        <p14:creationId xmlns:p14="http://schemas.microsoft.com/office/powerpoint/2010/main" xmlns="" val="176683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team does </a:t>
            </a:r>
            <a:r>
              <a:rPr lang="en-GB" b="1" dirty="0" smtClean="0"/>
              <a:t>not</a:t>
            </a:r>
            <a:r>
              <a:rPr lang="en-GB" dirty="0" smtClean="0"/>
              <a:t> have an emergency response role. </a:t>
            </a:r>
          </a:p>
          <a:p>
            <a:endParaRPr lang="en-GB" dirty="0" smtClean="0"/>
          </a:p>
          <a:p>
            <a:r>
              <a:rPr lang="en-GB" dirty="0" smtClean="0"/>
              <a:t>Our</a:t>
            </a:r>
            <a:r>
              <a:rPr lang="en-GB" baseline="0" dirty="0" smtClean="0"/>
              <a:t> work is mainly ‘after the flood’ and preventative measures.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1B37777-79E1-4746-8549-CA61C1052CD0}" type="slidenum">
              <a:rPr lang="en-GB" smtClean="0"/>
              <a:pPr>
                <a:defRPr/>
              </a:pPr>
              <a:t>9</a:t>
            </a:fld>
            <a:endParaRPr lang="en-GB"/>
          </a:p>
        </p:txBody>
      </p:sp>
    </p:spTree>
    <p:extLst>
      <p:ext uri="{BB962C8B-B14F-4D97-AF65-F5344CB8AC3E}">
        <p14:creationId xmlns:p14="http://schemas.microsoft.com/office/powerpoint/2010/main" xmlns="" val="11133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xmlns="" val="386515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32879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0600" y="908050"/>
            <a:ext cx="1890713" cy="49688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908050"/>
            <a:ext cx="5522912" cy="49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67400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2802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80130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916113"/>
            <a:ext cx="3668712"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16400" y="1916113"/>
            <a:ext cx="366871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89131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32730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63913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144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63068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78870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908050"/>
            <a:ext cx="7566025"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95288" y="1916113"/>
            <a:ext cx="7489825" cy="3960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AutoShape 8"/>
          <p:cNvSpPr>
            <a:spLocks noChangeArrowheads="1"/>
          </p:cNvSpPr>
          <p:nvPr/>
        </p:nvSpPr>
        <p:spPr bwMode="auto">
          <a:xfrm>
            <a:off x="8027988" y="5351463"/>
            <a:ext cx="720725" cy="669925"/>
          </a:xfrm>
          <a:prstGeom prst="rtTriangle">
            <a:avLst/>
          </a:prstGeom>
          <a:solidFill>
            <a:srgbClr val="00AEEF"/>
          </a:solidFill>
          <a:ln w="9525">
            <a:solidFill>
              <a:srgbClr val="00AEE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9" name="Rectangle 7"/>
          <p:cNvSpPr>
            <a:spLocks noChangeArrowheads="1"/>
          </p:cNvSpPr>
          <p:nvPr/>
        </p:nvSpPr>
        <p:spPr bwMode="auto">
          <a:xfrm rot="10800000">
            <a:off x="0" y="6021388"/>
            <a:ext cx="9144000" cy="836612"/>
          </a:xfrm>
          <a:prstGeom prst="rect">
            <a:avLst/>
          </a:prstGeom>
          <a:solidFill>
            <a:srgbClr val="00AEEF"/>
          </a:solidFill>
          <a:ln w="9525">
            <a:solidFill>
              <a:srgbClr val="00AEE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ctr"/>
            <a:r>
              <a:rPr lang="en-GB" dirty="0" smtClean="0">
                <a:solidFill>
                  <a:schemeClr val="bg1"/>
                </a:solidFill>
              </a:rPr>
              <a:t>Bath and</a:t>
            </a:r>
            <a:r>
              <a:rPr lang="en-GB" baseline="0" dirty="0" smtClean="0">
                <a:solidFill>
                  <a:schemeClr val="bg1"/>
                </a:solidFill>
              </a:rPr>
              <a:t> </a:t>
            </a:r>
            <a:r>
              <a:rPr lang="en-GB" dirty="0" smtClean="0">
                <a:solidFill>
                  <a:schemeClr val="bg1"/>
                </a:solidFill>
              </a:rPr>
              <a:t> </a:t>
            </a:r>
            <a:r>
              <a:rPr lang="en-GB" dirty="0">
                <a:solidFill>
                  <a:schemeClr val="bg1"/>
                </a:solidFill>
              </a:rPr>
              <a:t>North East Somerset </a:t>
            </a:r>
            <a:r>
              <a:rPr lang="en-GB" dirty="0" smtClean="0">
                <a:solidFill>
                  <a:schemeClr val="bg1"/>
                </a:solidFill>
              </a:rPr>
              <a:t>– </a:t>
            </a:r>
            <a:r>
              <a:rPr lang="en-GB" i="1" dirty="0" smtClean="0">
                <a:solidFill>
                  <a:schemeClr val="bg1"/>
                </a:solidFill>
              </a:rPr>
              <a:t>The</a:t>
            </a:r>
            <a:r>
              <a:rPr lang="en-GB" dirty="0" smtClean="0">
                <a:solidFill>
                  <a:schemeClr val="bg1"/>
                </a:solidFill>
              </a:rPr>
              <a:t> place </a:t>
            </a:r>
            <a:r>
              <a:rPr lang="en-GB" dirty="0">
                <a:solidFill>
                  <a:schemeClr val="bg1"/>
                </a:solidFill>
              </a:rPr>
              <a:t>to live, </a:t>
            </a:r>
            <a:r>
              <a:rPr lang="en-GB">
                <a:solidFill>
                  <a:schemeClr val="bg1"/>
                </a:solidFill>
              </a:rPr>
              <a:t>work </a:t>
            </a:r>
            <a:r>
              <a:rPr lang="en-GB" smtClean="0">
                <a:solidFill>
                  <a:schemeClr val="bg1"/>
                </a:solidFill>
              </a:rPr>
              <a:t>and</a:t>
            </a:r>
            <a:r>
              <a:rPr lang="en-GB" baseline="0" smtClean="0">
                <a:solidFill>
                  <a:schemeClr val="bg1"/>
                </a:solidFill>
              </a:rPr>
              <a:t> </a:t>
            </a:r>
            <a:r>
              <a:rPr lang="en-GB" smtClean="0">
                <a:solidFill>
                  <a:schemeClr val="bg1"/>
                </a:solidFill>
              </a:rPr>
              <a:t>visit</a:t>
            </a:r>
            <a:endParaRPr lang="en-GB" dirty="0">
              <a:solidFill>
                <a:schemeClr val="bg1"/>
              </a:solidFill>
            </a:endParaRPr>
          </a:p>
        </p:txBody>
      </p:sp>
      <p:sp>
        <p:nvSpPr>
          <p:cNvPr id="1030" name="Text Box 15"/>
          <p:cNvSpPr txBox="1">
            <a:spLocks noChangeArrowheads="1"/>
          </p:cNvSpPr>
          <p:nvPr/>
        </p:nvSpPr>
        <p:spPr bwMode="auto">
          <a:xfrm>
            <a:off x="1258888" y="5734050"/>
            <a:ext cx="2089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mtClean="0"/>
          </a:p>
        </p:txBody>
      </p:sp>
      <p:pic>
        <p:nvPicPr>
          <p:cNvPr id="1031" name="Picture 18"/>
          <p:cNvPicPr>
            <a:picLocks noChangeAspect="1" noChangeArrowheads="1"/>
          </p:cNvPicPr>
          <p:nvPr/>
        </p:nvPicPr>
        <p:blipFill>
          <a:blip r:embed="rId13" cstate="email">
            <a:extLst>
              <a:ext uri="{28A0092B-C50C-407E-A947-70E740481C1C}">
                <a14:useLocalDpi xmlns:a14="http://schemas.microsoft.com/office/drawing/2010/main" xmlns=""/>
              </a:ext>
            </a:extLst>
          </a:blip>
          <a:stretch>
            <a:fillRect/>
          </a:stretch>
        </p:blipFill>
        <p:spPr bwMode="auto">
          <a:xfrm>
            <a:off x="550687" y="188913"/>
            <a:ext cx="1564039"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xqFQoTCJyO_sf1rcgCFQO8FAod6x8POg&amp;url=http://article.wn.com/view/2015/03/02/Environmental_issues_take_centre_stage_for_Council_health_of/&amp;bvm=bv.104317490,d.d24&amp;psig=AFQjCNE_z2-hrDRVYEfiKhVWtMNzZnEZ9A&amp;ust=144422324117785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flood-defence-consent-england-wal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drainage&amp;flooding@bathnes.gov.u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54562/LIT_7114.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bathnes.gov.uk/services/planning-and-building-control/do-i-need-planning-permission" TargetMode="External"/><Relationship Id="rId5" Type="http://schemas.openxmlformats.org/officeDocument/2006/relationships/hyperlink" Target="http://www.planningportal.gov.uk/permission/responsibilities/beforeyoustart/otherpermissions/flooddefence" TargetMode="External"/><Relationship Id="rId4" Type="http://schemas.openxmlformats.org/officeDocument/2006/relationships/hyperlink" Target="http://www.bathnes.gov.uk/services/environment/land-drainag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gov.uk/floodsdestroy"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hyperlink" Target="http://www.bathnes.gov.uk/report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Drainage&amp;flooding@bathnes.gov.uk" TargetMode="External"/><Relationship Id="rId4" Type="http://schemas.openxmlformats.org/officeDocument/2006/relationships/hyperlink" Target="mailto:councilconnect@bathnes.gov.u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aps.environment-agency.gov.uk/wiyby/wiybyController?x=357683.0&amp;y=355134.0&amp;scale=1&amp;layerGroups=default&amp;ep=map&amp;textonly=off&amp;lang=_e&amp;topic=floodmap&amp;utm_source=Poster&amp;utm_medium=FloodRisk&amp;utm_campaign=FloodMonth1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Local Flood Representative Meeting</a:t>
            </a:r>
            <a:endParaRPr lang="en-GB" dirty="0"/>
          </a:p>
        </p:txBody>
      </p:sp>
      <p:sp>
        <p:nvSpPr>
          <p:cNvPr id="4" name="Subtitle 3"/>
          <p:cNvSpPr>
            <a:spLocks noGrp="1"/>
          </p:cNvSpPr>
          <p:nvPr>
            <p:ph type="subTitle" idx="1"/>
          </p:nvPr>
        </p:nvSpPr>
        <p:spPr/>
        <p:txBody>
          <a:bodyPr/>
          <a:lstStyle/>
          <a:p>
            <a:r>
              <a:rPr lang="en-GB" dirty="0" smtClean="0"/>
              <a:t>08 October 2015</a:t>
            </a:r>
            <a:endParaRPr lang="en-GB" dirty="0"/>
          </a:p>
        </p:txBody>
      </p:sp>
    </p:spTree>
    <p:extLst>
      <p:ext uri="{BB962C8B-B14F-4D97-AF65-F5344CB8AC3E}">
        <p14:creationId xmlns:p14="http://schemas.microsoft.com/office/powerpoint/2010/main" xmlns="" val="2114328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Watercourse management</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1381081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Are you a Riparian owner?</a:t>
            </a:r>
            <a:endParaRPr lang="en-GB"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xmlns=""/>
              </a:ext>
            </a:extLst>
          </a:blip>
          <a:stretch>
            <a:fillRect/>
          </a:stretch>
        </p:blipFill>
        <p:spPr bwMode="auto">
          <a:xfrm>
            <a:off x="1259632" y="1700808"/>
            <a:ext cx="6624736" cy="39748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24265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Your Responsibilities</a:t>
            </a:r>
            <a:endParaRPr lang="en-GB" dirty="0"/>
          </a:p>
        </p:txBody>
      </p:sp>
      <p:sp>
        <p:nvSpPr>
          <p:cNvPr id="3" name="Content Placeholder 2"/>
          <p:cNvSpPr>
            <a:spLocks noGrp="1"/>
          </p:cNvSpPr>
          <p:nvPr>
            <p:ph idx="1"/>
          </p:nvPr>
        </p:nvSpPr>
        <p:spPr/>
        <p:txBody>
          <a:bodyPr/>
          <a:lstStyle/>
          <a:p>
            <a:r>
              <a:rPr lang="en-GB" altLang="en-US" sz="2000" dirty="0"/>
              <a:t>landowner should not obstruct or deliberately divert flood </a:t>
            </a:r>
            <a:r>
              <a:rPr lang="en-GB" altLang="en-US" sz="2000" dirty="0" smtClean="0"/>
              <a:t>flows</a:t>
            </a:r>
          </a:p>
          <a:p>
            <a:r>
              <a:rPr lang="en-GB" altLang="en-US" sz="2000" dirty="0"/>
              <a:t>responsibility to remove any debris that collects on their land even if it originated </a:t>
            </a:r>
            <a:r>
              <a:rPr lang="en-GB" altLang="en-US" sz="2000" dirty="0" smtClean="0"/>
              <a:t>elsewhere</a:t>
            </a:r>
          </a:p>
          <a:p>
            <a:r>
              <a:rPr lang="en-GB" sz="2000" dirty="0"/>
              <a:t>to pass on flow without obstruction, pollution or diversion affecting the rights of </a:t>
            </a:r>
            <a:r>
              <a:rPr lang="en-GB" sz="2000" dirty="0" smtClean="0"/>
              <a:t>others</a:t>
            </a:r>
          </a:p>
          <a:p>
            <a:r>
              <a:rPr lang="en-GB" sz="2000" dirty="0"/>
              <a:t>banks clear from any matter that could cause an obstruction</a:t>
            </a:r>
          </a:p>
          <a:p>
            <a:r>
              <a:rPr lang="en-GB" sz="2000" dirty="0"/>
              <a:t>maintaining the </a:t>
            </a:r>
            <a:r>
              <a:rPr lang="en-GB" sz="2000" dirty="0" smtClean="0"/>
              <a:t>bed </a:t>
            </a:r>
            <a:r>
              <a:rPr lang="en-GB" sz="2000" dirty="0"/>
              <a:t>and banks of the watercourse </a:t>
            </a:r>
            <a:endParaRPr lang="en-GB" sz="2000" dirty="0" smtClean="0"/>
          </a:p>
          <a:p>
            <a:r>
              <a:rPr lang="en-GB" sz="2000" dirty="0"/>
              <a:t>protecting your property from seepage through banks</a:t>
            </a:r>
            <a:endParaRPr lang="en-GB" sz="2000" dirty="0" smtClean="0"/>
          </a:p>
          <a:p>
            <a:endParaRPr lang="en-GB" sz="2000" dirty="0"/>
          </a:p>
        </p:txBody>
      </p:sp>
    </p:spTree>
    <p:extLst>
      <p:ext uri="{BB962C8B-B14F-4D97-AF65-F5344CB8AC3E}">
        <p14:creationId xmlns:p14="http://schemas.microsoft.com/office/powerpoint/2010/main" xmlns="" val="253930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97" name="Freeform 85"/>
          <p:cNvSpPr>
            <a:spLocks/>
          </p:cNvSpPr>
          <p:nvPr/>
        </p:nvSpPr>
        <p:spPr bwMode="auto">
          <a:xfrm>
            <a:off x="492125" y="4460875"/>
            <a:ext cx="8651875" cy="822325"/>
          </a:xfrm>
          <a:custGeom>
            <a:avLst/>
            <a:gdLst>
              <a:gd name="T0" fmla="*/ 0 w 15840"/>
              <a:gd name="T1" fmla="*/ 60 h 1050"/>
              <a:gd name="T2" fmla="*/ 2160 w 15840"/>
              <a:gd name="T3" fmla="*/ 60 h 1050"/>
              <a:gd name="T4" fmla="*/ 3060 w 15840"/>
              <a:gd name="T5" fmla="*/ 60 h 1050"/>
              <a:gd name="T6" fmla="*/ 4320 w 15840"/>
              <a:gd name="T7" fmla="*/ 420 h 1050"/>
              <a:gd name="T8" fmla="*/ 5940 w 15840"/>
              <a:gd name="T9" fmla="*/ 960 h 1050"/>
              <a:gd name="T10" fmla="*/ 15840 w 15840"/>
              <a:gd name="T11" fmla="*/ 960 h 1050"/>
            </a:gdLst>
            <a:ahLst/>
            <a:cxnLst>
              <a:cxn ang="0">
                <a:pos x="T0" y="T1"/>
              </a:cxn>
              <a:cxn ang="0">
                <a:pos x="T2" y="T3"/>
              </a:cxn>
              <a:cxn ang="0">
                <a:pos x="T4" y="T5"/>
              </a:cxn>
              <a:cxn ang="0">
                <a:pos x="T6" y="T7"/>
              </a:cxn>
              <a:cxn ang="0">
                <a:pos x="T8" y="T9"/>
              </a:cxn>
              <a:cxn ang="0">
                <a:pos x="T10" y="T11"/>
              </a:cxn>
            </a:cxnLst>
            <a:rect l="0" t="0" r="r" b="b"/>
            <a:pathLst>
              <a:path w="15840" h="1050">
                <a:moveTo>
                  <a:pt x="0" y="60"/>
                </a:moveTo>
                <a:cubicBezTo>
                  <a:pt x="825" y="60"/>
                  <a:pt x="1650" y="60"/>
                  <a:pt x="2160" y="60"/>
                </a:cubicBezTo>
                <a:cubicBezTo>
                  <a:pt x="2670" y="60"/>
                  <a:pt x="2700" y="0"/>
                  <a:pt x="3060" y="60"/>
                </a:cubicBezTo>
                <a:cubicBezTo>
                  <a:pt x="3420" y="120"/>
                  <a:pt x="3840" y="270"/>
                  <a:pt x="4320" y="420"/>
                </a:cubicBezTo>
                <a:cubicBezTo>
                  <a:pt x="4800" y="570"/>
                  <a:pt x="4020" y="870"/>
                  <a:pt x="5940" y="960"/>
                </a:cubicBezTo>
                <a:cubicBezTo>
                  <a:pt x="7860" y="1050"/>
                  <a:pt x="11850" y="1005"/>
                  <a:pt x="15840" y="96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92596" name="Freeform 84"/>
          <p:cNvSpPr>
            <a:spLocks/>
          </p:cNvSpPr>
          <p:nvPr/>
        </p:nvSpPr>
        <p:spPr bwMode="auto">
          <a:xfrm>
            <a:off x="492125" y="4572000"/>
            <a:ext cx="8651875" cy="825500"/>
          </a:xfrm>
          <a:custGeom>
            <a:avLst/>
            <a:gdLst>
              <a:gd name="T0" fmla="*/ 0 w 15840"/>
              <a:gd name="T1" fmla="*/ 60 h 990"/>
              <a:gd name="T2" fmla="*/ 2520 w 15840"/>
              <a:gd name="T3" fmla="*/ 60 h 990"/>
              <a:gd name="T4" fmla="*/ 2880 w 15840"/>
              <a:gd name="T5" fmla="*/ 60 h 990"/>
              <a:gd name="T6" fmla="*/ 4140 w 15840"/>
              <a:gd name="T7" fmla="*/ 420 h 990"/>
              <a:gd name="T8" fmla="*/ 4500 w 15840"/>
              <a:gd name="T9" fmla="*/ 780 h 990"/>
              <a:gd name="T10" fmla="*/ 5400 w 15840"/>
              <a:gd name="T11" fmla="*/ 960 h 990"/>
              <a:gd name="T12" fmla="*/ 10080 w 15840"/>
              <a:gd name="T13" fmla="*/ 960 h 990"/>
              <a:gd name="T14" fmla="*/ 15840 w 15840"/>
              <a:gd name="T15" fmla="*/ 960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40" h="990">
                <a:moveTo>
                  <a:pt x="0" y="60"/>
                </a:moveTo>
                <a:cubicBezTo>
                  <a:pt x="1020" y="60"/>
                  <a:pt x="2040" y="60"/>
                  <a:pt x="2520" y="60"/>
                </a:cubicBezTo>
                <a:cubicBezTo>
                  <a:pt x="3000" y="60"/>
                  <a:pt x="2610" y="0"/>
                  <a:pt x="2880" y="60"/>
                </a:cubicBezTo>
                <a:cubicBezTo>
                  <a:pt x="3150" y="120"/>
                  <a:pt x="3870" y="300"/>
                  <a:pt x="4140" y="420"/>
                </a:cubicBezTo>
                <a:cubicBezTo>
                  <a:pt x="4410" y="540"/>
                  <a:pt x="4290" y="690"/>
                  <a:pt x="4500" y="780"/>
                </a:cubicBezTo>
                <a:cubicBezTo>
                  <a:pt x="4710" y="870"/>
                  <a:pt x="4470" y="930"/>
                  <a:pt x="5400" y="960"/>
                </a:cubicBezTo>
                <a:cubicBezTo>
                  <a:pt x="6330" y="990"/>
                  <a:pt x="8340" y="960"/>
                  <a:pt x="10080" y="960"/>
                </a:cubicBezTo>
                <a:cubicBezTo>
                  <a:pt x="11820" y="960"/>
                  <a:pt x="13830" y="960"/>
                  <a:pt x="15840" y="96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6" name="Freeform 5"/>
          <p:cNvSpPr/>
          <p:nvPr/>
        </p:nvSpPr>
        <p:spPr>
          <a:xfrm>
            <a:off x="409575" y="4476750"/>
            <a:ext cx="8658225" cy="942975"/>
          </a:xfrm>
          <a:custGeom>
            <a:avLst/>
            <a:gdLst>
              <a:gd name="connsiteX0" fmla="*/ 85725 w 8658225"/>
              <a:gd name="connsiteY0" fmla="*/ 152400 h 942975"/>
              <a:gd name="connsiteX1" fmla="*/ 85725 w 8658225"/>
              <a:gd name="connsiteY1" fmla="*/ 19050 h 942975"/>
              <a:gd name="connsiteX2" fmla="*/ 1295400 w 8658225"/>
              <a:gd name="connsiteY2" fmla="*/ 19050 h 942975"/>
              <a:gd name="connsiteX3" fmla="*/ 1676400 w 8658225"/>
              <a:gd name="connsiteY3" fmla="*/ 0 h 942975"/>
              <a:gd name="connsiteX4" fmla="*/ 2047875 w 8658225"/>
              <a:gd name="connsiteY4" fmla="*/ 133350 h 942975"/>
              <a:gd name="connsiteX5" fmla="*/ 2409825 w 8658225"/>
              <a:gd name="connsiteY5" fmla="*/ 295275 h 942975"/>
              <a:gd name="connsiteX6" fmla="*/ 2581275 w 8658225"/>
              <a:gd name="connsiteY6" fmla="*/ 390525 h 942975"/>
              <a:gd name="connsiteX7" fmla="*/ 2657475 w 8658225"/>
              <a:gd name="connsiteY7" fmla="*/ 590550 h 942975"/>
              <a:gd name="connsiteX8" fmla="*/ 2905125 w 8658225"/>
              <a:gd name="connsiteY8" fmla="*/ 676275 h 942975"/>
              <a:gd name="connsiteX9" fmla="*/ 3352800 w 8658225"/>
              <a:gd name="connsiteY9" fmla="*/ 742950 h 942975"/>
              <a:gd name="connsiteX10" fmla="*/ 3876675 w 8658225"/>
              <a:gd name="connsiteY10" fmla="*/ 742950 h 942975"/>
              <a:gd name="connsiteX11" fmla="*/ 4533900 w 8658225"/>
              <a:gd name="connsiteY11" fmla="*/ 752475 h 942975"/>
              <a:gd name="connsiteX12" fmla="*/ 5105400 w 8658225"/>
              <a:gd name="connsiteY12" fmla="*/ 733425 h 942975"/>
              <a:gd name="connsiteX13" fmla="*/ 5838825 w 8658225"/>
              <a:gd name="connsiteY13" fmla="*/ 742950 h 942975"/>
              <a:gd name="connsiteX14" fmla="*/ 6677025 w 8658225"/>
              <a:gd name="connsiteY14" fmla="*/ 723900 h 942975"/>
              <a:gd name="connsiteX15" fmla="*/ 8658225 w 8658225"/>
              <a:gd name="connsiteY15" fmla="*/ 714375 h 942975"/>
              <a:gd name="connsiteX16" fmla="*/ 8648700 w 8658225"/>
              <a:gd name="connsiteY16" fmla="*/ 885825 h 942975"/>
              <a:gd name="connsiteX17" fmla="*/ 4019550 w 8658225"/>
              <a:gd name="connsiteY17" fmla="*/ 942975 h 942975"/>
              <a:gd name="connsiteX18" fmla="*/ 2876550 w 8658225"/>
              <a:gd name="connsiteY18" fmla="*/ 923925 h 942975"/>
              <a:gd name="connsiteX19" fmla="*/ 2609850 w 8658225"/>
              <a:gd name="connsiteY19" fmla="*/ 876300 h 942975"/>
              <a:gd name="connsiteX20" fmla="*/ 2447925 w 8658225"/>
              <a:gd name="connsiteY20" fmla="*/ 695325 h 942975"/>
              <a:gd name="connsiteX21" fmla="*/ 2381250 w 8658225"/>
              <a:gd name="connsiteY21" fmla="*/ 523875 h 942975"/>
              <a:gd name="connsiteX22" fmla="*/ 2133600 w 8658225"/>
              <a:gd name="connsiteY22" fmla="*/ 390525 h 942975"/>
              <a:gd name="connsiteX23" fmla="*/ 1647825 w 8658225"/>
              <a:gd name="connsiteY23" fmla="*/ 200025 h 942975"/>
              <a:gd name="connsiteX24" fmla="*/ 1219200 w 8658225"/>
              <a:gd name="connsiteY24" fmla="*/ 180975 h 942975"/>
              <a:gd name="connsiteX25" fmla="*/ 0 w 8658225"/>
              <a:gd name="connsiteY25" fmla="*/ 161925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58225" h="942975">
                <a:moveTo>
                  <a:pt x="85725" y="152400"/>
                </a:moveTo>
                <a:lnTo>
                  <a:pt x="85725" y="19050"/>
                </a:lnTo>
                <a:lnTo>
                  <a:pt x="1295400" y="19050"/>
                </a:lnTo>
                <a:lnTo>
                  <a:pt x="1676400" y="0"/>
                </a:lnTo>
                <a:lnTo>
                  <a:pt x="2047875" y="133350"/>
                </a:lnTo>
                <a:lnTo>
                  <a:pt x="2409825" y="295275"/>
                </a:lnTo>
                <a:lnTo>
                  <a:pt x="2581275" y="390525"/>
                </a:lnTo>
                <a:lnTo>
                  <a:pt x="2657475" y="590550"/>
                </a:lnTo>
                <a:lnTo>
                  <a:pt x="2905125" y="676275"/>
                </a:lnTo>
                <a:lnTo>
                  <a:pt x="3352800" y="742950"/>
                </a:lnTo>
                <a:lnTo>
                  <a:pt x="3876675" y="742950"/>
                </a:lnTo>
                <a:lnTo>
                  <a:pt x="4533900" y="752475"/>
                </a:lnTo>
                <a:lnTo>
                  <a:pt x="5105400" y="733425"/>
                </a:lnTo>
                <a:lnTo>
                  <a:pt x="5838825" y="742950"/>
                </a:lnTo>
                <a:lnTo>
                  <a:pt x="6677025" y="723900"/>
                </a:lnTo>
                <a:lnTo>
                  <a:pt x="8658225" y="714375"/>
                </a:lnTo>
                <a:lnTo>
                  <a:pt x="8648700" y="885825"/>
                </a:lnTo>
                <a:lnTo>
                  <a:pt x="4019550" y="942975"/>
                </a:lnTo>
                <a:lnTo>
                  <a:pt x="2876550" y="923925"/>
                </a:lnTo>
                <a:lnTo>
                  <a:pt x="2609850" y="876300"/>
                </a:lnTo>
                <a:lnTo>
                  <a:pt x="2447925" y="695325"/>
                </a:lnTo>
                <a:lnTo>
                  <a:pt x="2381250" y="523875"/>
                </a:lnTo>
                <a:lnTo>
                  <a:pt x="2133600" y="390525"/>
                </a:lnTo>
                <a:lnTo>
                  <a:pt x="1647825" y="200025"/>
                </a:lnTo>
                <a:lnTo>
                  <a:pt x="1219200" y="180975"/>
                </a:lnTo>
                <a:lnTo>
                  <a:pt x="0" y="161925"/>
                </a:lnTo>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361950" y="3400425"/>
            <a:ext cx="8677275" cy="1600200"/>
          </a:xfrm>
          <a:custGeom>
            <a:avLst/>
            <a:gdLst>
              <a:gd name="connsiteX0" fmla="*/ 66675 w 8677275"/>
              <a:gd name="connsiteY0" fmla="*/ 47625 h 1600200"/>
              <a:gd name="connsiteX1" fmla="*/ 1600200 w 8677275"/>
              <a:gd name="connsiteY1" fmla="*/ 0 h 1600200"/>
              <a:gd name="connsiteX2" fmla="*/ 1933575 w 8677275"/>
              <a:gd name="connsiteY2" fmla="*/ 19050 h 1600200"/>
              <a:gd name="connsiteX3" fmla="*/ 2181225 w 8677275"/>
              <a:gd name="connsiteY3" fmla="*/ 47625 h 1600200"/>
              <a:gd name="connsiteX4" fmla="*/ 2362200 w 8677275"/>
              <a:gd name="connsiteY4" fmla="*/ 66675 h 1600200"/>
              <a:gd name="connsiteX5" fmla="*/ 2581275 w 8677275"/>
              <a:gd name="connsiteY5" fmla="*/ 123825 h 1600200"/>
              <a:gd name="connsiteX6" fmla="*/ 3009900 w 8677275"/>
              <a:gd name="connsiteY6" fmla="*/ 295275 h 1600200"/>
              <a:gd name="connsiteX7" fmla="*/ 3457575 w 8677275"/>
              <a:gd name="connsiteY7" fmla="*/ 504825 h 1600200"/>
              <a:gd name="connsiteX8" fmla="*/ 3829050 w 8677275"/>
              <a:gd name="connsiteY8" fmla="*/ 628650 h 1600200"/>
              <a:gd name="connsiteX9" fmla="*/ 4057650 w 8677275"/>
              <a:gd name="connsiteY9" fmla="*/ 733425 h 1600200"/>
              <a:gd name="connsiteX10" fmla="*/ 4324350 w 8677275"/>
              <a:gd name="connsiteY10" fmla="*/ 742950 h 1600200"/>
              <a:gd name="connsiteX11" fmla="*/ 4800600 w 8677275"/>
              <a:gd name="connsiteY11" fmla="*/ 714375 h 1600200"/>
              <a:gd name="connsiteX12" fmla="*/ 5476875 w 8677275"/>
              <a:gd name="connsiteY12" fmla="*/ 723900 h 1600200"/>
              <a:gd name="connsiteX13" fmla="*/ 6438900 w 8677275"/>
              <a:gd name="connsiteY13" fmla="*/ 742950 h 1600200"/>
              <a:gd name="connsiteX14" fmla="*/ 7058025 w 8677275"/>
              <a:gd name="connsiteY14" fmla="*/ 723900 h 1600200"/>
              <a:gd name="connsiteX15" fmla="*/ 8001000 w 8677275"/>
              <a:gd name="connsiteY15" fmla="*/ 723900 h 1600200"/>
              <a:gd name="connsiteX16" fmla="*/ 8677275 w 8677275"/>
              <a:gd name="connsiteY16" fmla="*/ 723900 h 1600200"/>
              <a:gd name="connsiteX17" fmla="*/ 8677275 w 8677275"/>
              <a:gd name="connsiteY17" fmla="*/ 1533525 h 1600200"/>
              <a:gd name="connsiteX18" fmla="*/ 7181850 w 8677275"/>
              <a:gd name="connsiteY18" fmla="*/ 1562100 h 1600200"/>
              <a:gd name="connsiteX19" fmla="*/ 6048375 w 8677275"/>
              <a:gd name="connsiteY19" fmla="*/ 1600200 h 1600200"/>
              <a:gd name="connsiteX20" fmla="*/ 5105400 w 8677275"/>
              <a:gd name="connsiteY20" fmla="*/ 1571625 h 1600200"/>
              <a:gd name="connsiteX21" fmla="*/ 4257675 w 8677275"/>
              <a:gd name="connsiteY21" fmla="*/ 1552575 h 1600200"/>
              <a:gd name="connsiteX22" fmla="*/ 3638550 w 8677275"/>
              <a:gd name="connsiteY22" fmla="*/ 1485900 h 1600200"/>
              <a:gd name="connsiteX23" fmla="*/ 3352800 w 8677275"/>
              <a:gd name="connsiteY23" fmla="*/ 1400175 h 1600200"/>
              <a:gd name="connsiteX24" fmla="*/ 3000375 w 8677275"/>
              <a:gd name="connsiteY24" fmla="*/ 1257300 h 1600200"/>
              <a:gd name="connsiteX25" fmla="*/ 2638425 w 8677275"/>
              <a:gd name="connsiteY25" fmla="*/ 1047750 h 1600200"/>
              <a:gd name="connsiteX26" fmla="*/ 2333625 w 8677275"/>
              <a:gd name="connsiteY26" fmla="*/ 895350 h 1600200"/>
              <a:gd name="connsiteX27" fmla="*/ 2028825 w 8677275"/>
              <a:gd name="connsiteY27" fmla="*/ 771525 h 1600200"/>
              <a:gd name="connsiteX28" fmla="*/ 1704975 w 8677275"/>
              <a:gd name="connsiteY28" fmla="*/ 723900 h 1600200"/>
              <a:gd name="connsiteX29" fmla="*/ 1143000 w 8677275"/>
              <a:gd name="connsiteY29" fmla="*/ 704850 h 1600200"/>
              <a:gd name="connsiteX30" fmla="*/ 819150 w 8677275"/>
              <a:gd name="connsiteY30" fmla="*/ 695325 h 1600200"/>
              <a:gd name="connsiteX31" fmla="*/ 428625 w 8677275"/>
              <a:gd name="connsiteY31" fmla="*/ 742950 h 1600200"/>
              <a:gd name="connsiteX32" fmla="*/ 95250 w 8677275"/>
              <a:gd name="connsiteY32" fmla="*/ 742950 h 1600200"/>
              <a:gd name="connsiteX33" fmla="*/ 0 w 8677275"/>
              <a:gd name="connsiteY33" fmla="*/ 742950 h 1600200"/>
              <a:gd name="connsiteX34" fmla="*/ 0 w 8677275"/>
              <a:gd name="connsiteY34" fmla="*/ 28575 h 1600200"/>
              <a:gd name="connsiteX35" fmla="*/ 152400 w 8677275"/>
              <a:gd name="connsiteY35" fmla="*/ 47625 h 1600200"/>
              <a:gd name="connsiteX36" fmla="*/ 323850 w 8677275"/>
              <a:gd name="connsiteY36" fmla="*/ 28575 h 1600200"/>
              <a:gd name="connsiteX37" fmla="*/ 523875 w 8677275"/>
              <a:gd name="connsiteY37" fmla="*/ 28575 h 1600200"/>
              <a:gd name="connsiteX38" fmla="*/ 523875 w 8677275"/>
              <a:gd name="connsiteY38" fmla="*/ 28575 h 1600200"/>
              <a:gd name="connsiteX39" fmla="*/ 561975 w 8677275"/>
              <a:gd name="connsiteY39" fmla="*/ 19050 h 1600200"/>
              <a:gd name="connsiteX40" fmla="*/ 590550 w 8677275"/>
              <a:gd name="connsiteY40" fmla="*/ 9525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77275" h="1600200">
                <a:moveTo>
                  <a:pt x="66675" y="47625"/>
                </a:moveTo>
                <a:lnTo>
                  <a:pt x="1600200" y="0"/>
                </a:lnTo>
                <a:lnTo>
                  <a:pt x="1933575" y="19050"/>
                </a:lnTo>
                <a:lnTo>
                  <a:pt x="2181225" y="47625"/>
                </a:lnTo>
                <a:lnTo>
                  <a:pt x="2362200" y="66675"/>
                </a:lnTo>
                <a:lnTo>
                  <a:pt x="2581275" y="123825"/>
                </a:lnTo>
                <a:lnTo>
                  <a:pt x="3009900" y="295275"/>
                </a:lnTo>
                <a:lnTo>
                  <a:pt x="3457575" y="504825"/>
                </a:lnTo>
                <a:lnTo>
                  <a:pt x="3829050" y="628650"/>
                </a:lnTo>
                <a:lnTo>
                  <a:pt x="4057650" y="733425"/>
                </a:lnTo>
                <a:lnTo>
                  <a:pt x="4324350" y="742950"/>
                </a:lnTo>
                <a:lnTo>
                  <a:pt x="4800600" y="714375"/>
                </a:lnTo>
                <a:lnTo>
                  <a:pt x="5476875" y="723900"/>
                </a:lnTo>
                <a:lnTo>
                  <a:pt x="6438900" y="742950"/>
                </a:lnTo>
                <a:lnTo>
                  <a:pt x="7058025" y="723900"/>
                </a:lnTo>
                <a:lnTo>
                  <a:pt x="8001000" y="723900"/>
                </a:lnTo>
                <a:lnTo>
                  <a:pt x="8677275" y="723900"/>
                </a:lnTo>
                <a:lnTo>
                  <a:pt x="8677275" y="1533525"/>
                </a:lnTo>
                <a:lnTo>
                  <a:pt x="7181850" y="1562100"/>
                </a:lnTo>
                <a:lnTo>
                  <a:pt x="6048375" y="1600200"/>
                </a:lnTo>
                <a:lnTo>
                  <a:pt x="5105400" y="1571625"/>
                </a:lnTo>
                <a:lnTo>
                  <a:pt x="4257675" y="1552575"/>
                </a:lnTo>
                <a:lnTo>
                  <a:pt x="3638550" y="1485900"/>
                </a:lnTo>
                <a:lnTo>
                  <a:pt x="3352800" y="1400175"/>
                </a:lnTo>
                <a:lnTo>
                  <a:pt x="3000375" y="1257300"/>
                </a:lnTo>
                <a:lnTo>
                  <a:pt x="2638425" y="1047750"/>
                </a:lnTo>
                <a:lnTo>
                  <a:pt x="2333625" y="895350"/>
                </a:lnTo>
                <a:lnTo>
                  <a:pt x="2028825" y="771525"/>
                </a:lnTo>
                <a:lnTo>
                  <a:pt x="1704975" y="723900"/>
                </a:lnTo>
                <a:lnTo>
                  <a:pt x="1143000" y="704850"/>
                </a:lnTo>
                <a:lnTo>
                  <a:pt x="819150" y="695325"/>
                </a:lnTo>
                <a:lnTo>
                  <a:pt x="428625" y="742950"/>
                </a:lnTo>
                <a:lnTo>
                  <a:pt x="95250" y="742950"/>
                </a:lnTo>
                <a:lnTo>
                  <a:pt x="0" y="742950"/>
                </a:lnTo>
                <a:lnTo>
                  <a:pt x="0" y="28575"/>
                </a:lnTo>
                <a:lnTo>
                  <a:pt x="152400" y="47625"/>
                </a:lnTo>
                <a:lnTo>
                  <a:pt x="323850" y="28575"/>
                </a:lnTo>
                <a:lnTo>
                  <a:pt x="523875" y="28575"/>
                </a:lnTo>
                <a:lnTo>
                  <a:pt x="523875" y="28575"/>
                </a:lnTo>
                <a:lnTo>
                  <a:pt x="561975" y="19050"/>
                </a:lnTo>
                <a:lnTo>
                  <a:pt x="590550" y="9525"/>
                </a:lnTo>
              </a:path>
            </a:pathLst>
          </a:cu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603" name="Rectangle 91"/>
          <p:cNvSpPr>
            <a:spLocks noChangeArrowheads="1"/>
          </p:cNvSpPr>
          <p:nvPr/>
        </p:nvSpPr>
        <p:spPr bwMode="auto">
          <a:xfrm>
            <a:off x="885825" y="404813"/>
            <a:ext cx="1957388" cy="2068512"/>
          </a:xfrm>
          <a:prstGeom prst="rect">
            <a:avLst/>
          </a:prstGeom>
          <a:solidFill>
            <a:srgbClr val="99CC00"/>
          </a:solidFill>
          <a:ln w="28575">
            <a:solidFill>
              <a:srgbClr val="000000"/>
            </a:solidFill>
            <a:miter lim="800000"/>
            <a:headEnd/>
            <a:tailEnd/>
          </a:ln>
        </p:spPr>
        <p:txBody>
          <a:bodyPr/>
          <a:lstStyle/>
          <a:p>
            <a:endParaRPr lang="en-US" altLang="en-US"/>
          </a:p>
        </p:txBody>
      </p:sp>
      <p:sp>
        <p:nvSpPr>
          <p:cNvPr id="192602" name="Rectangle 90"/>
          <p:cNvSpPr>
            <a:spLocks noChangeArrowheads="1"/>
          </p:cNvSpPr>
          <p:nvPr/>
        </p:nvSpPr>
        <p:spPr bwMode="auto">
          <a:xfrm>
            <a:off x="2851150" y="404813"/>
            <a:ext cx="1936750" cy="2293937"/>
          </a:xfrm>
          <a:prstGeom prst="rect">
            <a:avLst/>
          </a:prstGeom>
          <a:solidFill>
            <a:srgbClr val="99CC00"/>
          </a:solidFill>
          <a:ln w="28575">
            <a:solidFill>
              <a:srgbClr val="000000"/>
            </a:solidFill>
            <a:miter lim="800000"/>
            <a:headEnd/>
            <a:tailEnd/>
          </a:ln>
        </p:spPr>
        <p:txBody>
          <a:bodyPr/>
          <a:lstStyle/>
          <a:p>
            <a:endParaRPr lang="en-US" altLang="en-US"/>
          </a:p>
        </p:txBody>
      </p:sp>
      <p:sp>
        <p:nvSpPr>
          <p:cNvPr id="192601" name="Rectangle 89"/>
          <p:cNvSpPr>
            <a:spLocks noChangeArrowheads="1"/>
          </p:cNvSpPr>
          <p:nvPr/>
        </p:nvSpPr>
        <p:spPr bwMode="auto">
          <a:xfrm>
            <a:off x="4818063" y="2136775"/>
            <a:ext cx="3048000" cy="787400"/>
          </a:xfrm>
          <a:prstGeom prst="rect">
            <a:avLst/>
          </a:prstGeom>
          <a:solidFill>
            <a:srgbClr val="99CC00"/>
          </a:solidFill>
          <a:ln w="28575">
            <a:solidFill>
              <a:srgbClr val="000000"/>
            </a:solidFill>
            <a:miter lim="800000"/>
            <a:headEnd/>
            <a:tailEnd/>
          </a:ln>
        </p:spPr>
        <p:txBody>
          <a:bodyPr/>
          <a:lstStyle/>
          <a:p>
            <a:endParaRPr lang="en-US" altLang="en-US"/>
          </a:p>
        </p:txBody>
      </p:sp>
      <p:sp>
        <p:nvSpPr>
          <p:cNvPr id="192600" name="Freeform 88"/>
          <p:cNvSpPr>
            <a:spLocks/>
          </p:cNvSpPr>
          <p:nvPr/>
        </p:nvSpPr>
        <p:spPr bwMode="auto">
          <a:xfrm>
            <a:off x="393700" y="3373438"/>
            <a:ext cx="8651875" cy="785812"/>
          </a:xfrm>
          <a:custGeom>
            <a:avLst/>
            <a:gdLst>
              <a:gd name="T0" fmla="*/ 0 w 15840"/>
              <a:gd name="T1" fmla="*/ 60 h 630"/>
              <a:gd name="T2" fmla="*/ 3960 w 15840"/>
              <a:gd name="T3" fmla="*/ 60 h 630"/>
              <a:gd name="T4" fmla="*/ 6300 w 15840"/>
              <a:gd name="T5" fmla="*/ 420 h 630"/>
              <a:gd name="T6" fmla="*/ 7380 w 15840"/>
              <a:gd name="T7" fmla="*/ 600 h 630"/>
              <a:gd name="T8" fmla="*/ 9180 w 15840"/>
              <a:gd name="T9" fmla="*/ 600 h 630"/>
              <a:gd name="T10" fmla="*/ 15840 w 15840"/>
              <a:gd name="T11" fmla="*/ 600 h 630"/>
            </a:gdLst>
            <a:ahLst/>
            <a:cxnLst>
              <a:cxn ang="0">
                <a:pos x="T0" y="T1"/>
              </a:cxn>
              <a:cxn ang="0">
                <a:pos x="T2" y="T3"/>
              </a:cxn>
              <a:cxn ang="0">
                <a:pos x="T4" y="T5"/>
              </a:cxn>
              <a:cxn ang="0">
                <a:pos x="T6" y="T7"/>
              </a:cxn>
              <a:cxn ang="0">
                <a:pos x="T8" y="T9"/>
              </a:cxn>
              <a:cxn ang="0">
                <a:pos x="T10" y="T11"/>
              </a:cxn>
            </a:cxnLst>
            <a:rect l="0" t="0" r="r" b="b"/>
            <a:pathLst>
              <a:path w="15840" h="630">
                <a:moveTo>
                  <a:pt x="0" y="60"/>
                </a:moveTo>
                <a:cubicBezTo>
                  <a:pt x="1455" y="30"/>
                  <a:pt x="2910" y="0"/>
                  <a:pt x="3960" y="60"/>
                </a:cubicBezTo>
                <a:cubicBezTo>
                  <a:pt x="5010" y="120"/>
                  <a:pt x="5730" y="330"/>
                  <a:pt x="6300" y="420"/>
                </a:cubicBezTo>
                <a:cubicBezTo>
                  <a:pt x="6870" y="510"/>
                  <a:pt x="6900" y="570"/>
                  <a:pt x="7380" y="600"/>
                </a:cubicBezTo>
                <a:cubicBezTo>
                  <a:pt x="7860" y="630"/>
                  <a:pt x="7770" y="600"/>
                  <a:pt x="9180" y="600"/>
                </a:cubicBezTo>
                <a:cubicBezTo>
                  <a:pt x="10590" y="600"/>
                  <a:pt x="14730" y="600"/>
                  <a:pt x="15840" y="600"/>
                </a:cubicBezTo>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92599" name="Freeform 87"/>
          <p:cNvSpPr>
            <a:spLocks/>
          </p:cNvSpPr>
          <p:nvPr/>
        </p:nvSpPr>
        <p:spPr bwMode="auto">
          <a:xfrm>
            <a:off x="492125" y="4048125"/>
            <a:ext cx="8651875" cy="1011238"/>
          </a:xfrm>
          <a:custGeom>
            <a:avLst/>
            <a:gdLst>
              <a:gd name="T0" fmla="*/ 0 w 15840"/>
              <a:gd name="T1" fmla="*/ 90 h 720"/>
              <a:gd name="T2" fmla="*/ 3420 w 15840"/>
              <a:gd name="T3" fmla="*/ 90 h 720"/>
              <a:gd name="T4" fmla="*/ 7020 w 15840"/>
              <a:gd name="T5" fmla="*/ 630 h 720"/>
              <a:gd name="T6" fmla="*/ 15840 w 15840"/>
              <a:gd name="T7" fmla="*/ 630 h 720"/>
            </a:gdLst>
            <a:ahLst/>
            <a:cxnLst>
              <a:cxn ang="0">
                <a:pos x="T0" y="T1"/>
              </a:cxn>
              <a:cxn ang="0">
                <a:pos x="T2" y="T3"/>
              </a:cxn>
              <a:cxn ang="0">
                <a:pos x="T4" y="T5"/>
              </a:cxn>
              <a:cxn ang="0">
                <a:pos x="T6" y="T7"/>
              </a:cxn>
            </a:cxnLst>
            <a:rect l="0" t="0" r="r" b="b"/>
            <a:pathLst>
              <a:path w="15840" h="720">
                <a:moveTo>
                  <a:pt x="0" y="90"/>
                </a:moveTo>
                <a:cubicBezTo>
                  <a:pt x="1125" y="45"/>
                  <a:pt x="2250" y="0"/>
                  <a:pt x="3420" y="90"/>
                </a:cubicBezTo>
                <a:cubicBezTo>
                  <a:pt x="4590" y="180"/>
                  <a:pt x="4950" y="540"/>
                  <a:pt x="7020" y="630"/>
                </a:cubicBezTo>
                <a:cubicBezTo>
                  <a:pt x="9090" y="720"/>
                  <a:pt x="14370" y="630"/>
                  <a:pt x="15840" y="630"/>
                </a:cubicBez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GB">
              <a:solidFill>
                <a:srgbClr val="FF0000"/>
              </a:solidFill>
            </a:endParaRPr>
          </a:p>
        </p:txBody>
      </p:sp>
      <p:sp>
        <p:nvSpPr>
          <p:cNvPr id="192598" name="Rectangle 86"/>
          <p:cNvSpPr>
            <a:spLocks noChangeArrowheads="1"/>
          </p:cNvSpPr>
          <p:nvPr/>
        </p:nvSpPr>
        <p:spPr bwMode="auto">
          <a:xfrm>
            <a:off x="4818063" y="450850"/>
            <a:ext cx="3048000" cy="1685925"/>
          </a:xfrm>
          <a:prstGeom prst="rect">
            <a:avLst/>
          </a:prstGeom>
          <a:solidFill>
            <a:srgbClr val="99CC00"/>
          </a:solidFill>
          <a:ln w="28575">
            <a:solidFill>
              <a:srgbClr val="000000"/>
            </a:solidFill>
            <a:miter lim="800000"/>
            <a:headEnd/>
            <a:tailEnd/>
          </a:ln>
        </p:spPr>
        <p:txBody>
          <a:bodyPr/>
          <a:lstStyle/>
          <a:p>
            <a:endParaRPr lang="en-US" altLang="en-US"/>
          </a:p>
        </p:txBody>
      </p:sp>
      <p:sp>
        <p:nvSpPr>
          <p:cNvPr id="192593" name="Text Box 81"/>
          <p:cNvSpPr txBox="1">
            <a:spLocks noChangeArrowheads="1"/>
          </p:cNvSpPr>
          <p:nvPr/>
        </p:nvSpPr>
        <p:spPr bwMode="auto">
          <a:xfrm>
            <a:off x="3048000" y="1349375"/>
            <a:ext cx="1573213" cy="449263"/>
          </a:xfrm>
          <a:prstGeom prst="rect">
            <a:avLst/>
          </a:prstGeom>
          <a:solidFill>
            <a:srgbClr val="FFFFFF"/>
          </a:solidFill>
          <a:ln w="9525">
            <a:solidFill>
              <a:srgbClr val="000000"/>
            </a:solidFill>
            <a:miter lim="800000"/>
            <a:headEnd/>
            <a:tailEnd/>
          </a:ln>
        </p:spPr>
        <p:txBody>
          <a:bodyPr/>
          <a:lstStyle/>
          <a:p>
            <a:pPr algn="ctr"/>
            <a:r>
              <a:rPr lang="en-GB" altLang="en-US" sz="2000" b="1" dirty="0">
                <a:solidFill>
                  <a:srgbClr val="99CC00"/>
                </a:solidFill>
                <a:cs typeface="Times New Roman" pitchFamily="18" charset="0"/>
              </a:rPr>
              <a:t>Fields</a:t>
            </a:r>
            <a:endParaRPr lang="en-GB" altLang="en-US" sz="1800" dirty="0"/>
          </a:p>
        </p:txBody>
      </p:sp>
      <p:sp>
        <p:nvSpPr>
          <p:cNvPr id="192592" name="Freeform 80"/>
          <p:cNvSpPr>
            <a:spLocks/>
          </p:cNvSpPr>
          <p:nvPr/>
        </p:nvSpPr>
        <p:spPr bwMode="auto">
          <a:xfrm>
            <a:off x="393700" y="2643188"/>
            <a:ext cx="8750300" cy="655637"/>
          </a:xfrm>
          <a:custGeom>
            <a:avLst/>
            <a:gdLst>
              <a:gd name="T0" fmla="*/ 0 w 16020"/>
              <a:gd name="T1" fmla="*/ 90 h 1050"/>
              <a:gd name="T2" fmla="*/ 3780 w 16020"/>
              <a:gd name="T3" fmla="*/ 90 h 1050"/>
              <a:gd name="T4" fmla="*/ 5220 w 16020"/>
              <a:gd name="T5" fmla="*/ 630 h 1050"/>
              <a:gd name="T6" fmla="*/ 7560 w 16020"/>
              <a:gd name="T7" fmla="*/ 630 h 1050"/>
              <a:gd name="T8" fmla="*/ 10620 w 16020"/>
              <a:gd name="T9" fmla="*/ 990 h 1050"/>
              <a:gd name="T10" fmla="*/ 13680 w 16020"/>
              <a:gd name="T11" fmla="*/ 990 h 1050"/>
              <a:gd name="T12" fmla="*/ 16020 w 16020"/>
              <a:gd name="T13" fmla="*/ 990 h 1050"/>
            </a:gdLst>
            <a:ahLst/>
            <a:cxnLst>
              <a:cxn ang="0">
                <a:pos x="T0" y="T1"/>
              </a:cxn>
              <a:cxn ang="0">
                <a:pos x="T2" y="T3"/>
              </a:cxn>
              <a:cxn ang="0">
                <a:pos x="T4" y="T5"/>
              </a:cxn>
              <a:cxn ang="0">
                <a:pos x="T6" y="T7"/>
              </a:cxn>
              <a:cxn ang="0">
                <a:pos x="T8" y="T9"/>
              </a:cxn>
              <a:cxn ang="0">
                <a:pos x="T10" y="T11"/>
              </a:cxn>
              <a:cxn ang="0">
                <a:pos x="T12" y="T13"/>
              </a:cxn>
            </a:cxnLst>
            <a:rect l="0" t="0" r="r" b="b"/>
            <a:pathLst>
              <a:path w="16020" h="1050">
                <a:moveTo>
                  <a:pt x="0" y="90"/>
                </a:moveTo>
                <a:cubicBezTo>
                  <a:pt x="1455" y="45"/>
                  <a:pt x="2910" y="0"/>
                  <a:pt x="3780" y="90"/>
                </a:cubicBezTo>
                <a:cubicBezTo>
                  <a:pt x="4650" y="180"/>
                  <a:pt x="4590" y="540"/>
                  <a:pt x="5220" y="630"/>
                </a:cubicBezTo>
                <a:cubicBezTo>
                  <a:pt x="5850" y="720"/>
                  <a:pt x="6660" y="570"/>
                  <a:pt x="7560" y="630"/>
                </a:cubicBezTo>
                <a:cubicBezTo>
                  <a:pt x="8460" y="690"/>
                  <a:pt x="9600" y="930"/>
                  <a:pt x="10620" y="990"/>
                </a:cubicBezTo>
                <a:cubicBezTo>
                  <a:pt x="11640" y="1050"/>
                  <a:pt x="12780" y="990"/>
                  <a:pt x="13680" y="990"/>
                </a:cubicBezTo>
                <a:cubicBezTo>
                  <a:pt x="14580" y="990"/>
                  <a:pt x="15300" y="990"/>
                  <a:pt x="16020" y="99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92591" name="Freeform 79"/>
          <p:cNvSpPr>
            <a:spLocks/>
          </p:cNvSpPr>
          <p:nvPr/>
        </p:nvSpPr>
        <p:spPr bwMode="auto">
          <a:xfrm>
            <a:off x="393700" y="2867025"/>
            <a:ext cx="8750300" cy="655638"/>
          </a:xfrm>
          <a:custGeom>
            <a:avLst/>
            <a:gdLst>
              <a:gd name="T0" fmla="*/ 0 w 16020"/>
              <a:gd name="T1" fmla="*/ 90 h 1050"/>
              <a:gd name="T2" fmla="*/ 3060 w 16020"/>
              <a:gd name="T3" fmla="*/ 90 h 1050"/>
              <a:gd name="T4" fmla="*/ 4680 w 16020"/>
              <a:gd name="T5" fmla="*/ 630 h 1050"/>
              <a:gd name="T6" fmla="*/ 7380 w 16020"/>
              <a:gd name="T7" fmla="*/ 630 h 1050"/>
              <a:gd name="T8" fmla="*/ 10620 w 16020"/>
              <a:gd name="T9" fmla="*/ 990 h 1050"/>
              <a:gd name="T10" fmla="*/ 16020 w 16020"/>
              <a:gd name="T11" fmla="*/ 990 h 1050"/>
            </a:gdLst>
            <a:ahLst/>
            <a:cxnLst>
              <a:cxn ang="0">
                <a:pos x="T0" y="T1"/>
              </a:cxn>
              <a:cxn ang="0">
                <a:pos x="T2" y="T3"/>
              </a:cxn>
              <a:cxn ang="0">
                <a:pos x="T4" y="T5"/>
              </a:cxn>
              <a:cxn ang="0">
                <a:pos x="T6" y="T7"/>
              </a:cxn>
              <a:cxn ang="0">
                <a:pos x="T8" y="T9"/>
              </a:cxn>
              <a:cxn ang="0">
                <a:pos x="T10" y="T11"/>
              </a:cxn>
            </a:cxnLst>
            <a:rect l="0" t="0" r="r" b="b"/>
            <a:pathLst>
              <a:path w="16020" h="1050">
                <a:moveTo>
                  <a:pt x="0" y="90"/>
                </a:moveTo>
                <a:cubicBezTo>
                  <a:pt x="1140" y="45"/>
                  <a:pt x="2280" y="0"/>
                  <a:pt x="3060" y="90"/>
                </a:cubicBezTo>
                <a:cubicBezTo>
                  <a:pt x="3840" y="180"/>
                  <a:pt x="3960" y="540"/>
                  <a:pt x="4680" y="630"/>
                </a:cubicBezTo>
                <a:cubicBezTo>
                  <a:pt x="5400" y="720"/>
                  <a:pt x="6390" y="570"/>
                  <a:pt x="7380" y="630"/>
                </a:cubicBezTo>
                <a:cubicBezTo>
                  <a:pt x="8370" y="690"/>
                  <a:pt x="9180" y="930"/>
                  <a:pt x="10620" y="990"/>
                </a:cubicBezTo>
                <a:cubicBezTo>
                  <a:pt x="12060" y="1050"/>
                  <a:pt x="14040" y="1020"/>
                  <a:pt x="16020" y="99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192586" name="Text Box 74"/>
          <p:cNvSpPr txBox="1">
            <a:spLocks noChangeArrowheads="1"/>
          </p:cNvSpPr>
          <p:nvPr/>
        </p:nvSpPr>
        <p:spPr bwMode="auto">
          <a:xfrm>
            <a:off x="7272338" y="5084763"/>
            <a:ext cx="1871662" cy="360362"/>
          </a:xfrm>
          <a:prstGeom prst="rect">
            <a:avLst/>
          </a:prstGeom>
          <a:solidFill>
            <a:srgbClr val="FFFFFF"/>
          </a:solidFill>
          <a:ln w="9525">
            <a:solidFill>
              <a:srgbClr val="000000"/>
            </a:solidFill>
            <a:miter lim="800000"/>
            <a:headEnd/>
            <a:tailEnd/>
          </a:ln>
        </p:spPr>
        <p:txBody>
          <a:bodyPr/>
          <a:lstStyle/>
          <a:p>
            <a:r>
              <a:rPr lang="en-GB" altLang="en-US" sz="1200" b="1">
                <a:solidFill>
                  <a:srgbClr val="993300"/>
                </a:solidFill>
                <a:cs typeface="Times New Roman" pitchFamily="18" charset="0"/>
              </a:rPr>
              <a:t>South Roadside Ditch</a:t>
            </a:r>
            <a:endParaRPr lang="en-GB" altLang="en-US" sz="1800"/>
          </a:p>
        </p:txBody>
      </p:sp>
      <p:sp>
        <p:nvSpPr>
          <p:cNvPr id="192579" name="Rectangle 67"/>
          <p:cNvSpPr>
            <a:spLocks noChangeArrowheads="1"/>
          </p:cNvSpPr>
          <p:nvPr/>
        </p:nvSpPr>
        <p:spPr bwMode="auto">
          <a:xfrm>
            <a:off x="-736600" y="-323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p>
        </p:txBody>
      </p:sp>
      <p:sp>
        <p:nvSpPr>
          <p:cNvPr id="192580" name="Rectangle 68"/>
          <p:cNvSpPr>
            <a:spLocks noChangeArrowheads="1"/>
          </p:cNvSpPr>
          <p:nvPr/>
        </p:nvSpPr>
        <p:spPr bwMode="auto">
          <a:xfrm>
            <a:off x="-736600" y="-323850"/>
            <a:ext cx="24765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ltLang="en-US" sz="1100"/>
          </a:p>
          <a:p>
            <a:pPr eaLnBrk="0" hangingPunct="0"/>
            <a:r>
              <a:rPr lang="en-GB" altLang="en-US" sz="1800"/>
              <a:t> </a:t>
            </a:r>
          </a:p>
        </p:txBody>
      </p:sp>
      <p:sp>
        <p:nvSpPr>
          <p:cNvPr id="192605" name="Rectangle 93"/>
          <p:cNvSpPr>
            <a:spLocks noChangeArrowheads="1"/>
          </p:cNvSpPr>
          <p:nvPr/>
        </p:nvSpPr>
        <p:spPr bwMode="auto">
          <a:xfrm>
            <a:off x="0" y="5851525"/>
            <a:ext cx="9144000" cy="1006475"/>
          </a:xfrm>
          <a:prstGeom prst="rect">
            <a:avLst/>
          </a:prstGeom>
          <a:solidFill>
            <a:srgbClr val="00B0F0"/>
          </a:solidFill>
          <a:ln w="9525">
            <a:solidFill>
              <a:srgbClr val="000000"/>
            </a:solidFill>
            <a:miter lim="800000"/>
            <a:headEnd/>
            <a:tailEnd/>
          </a:ln>
        </p:spPr>
        <p:txBody>
          <a:bodyPr/>
          <a:lstStyle/>
          <a:p>
            <a:endParaRPr lang="en-GB"/>
          </a:p>
        </p:txBody>
      </p:sp>
      <p:sp>
        <p:nvSpPr>
          <p:cNvPr id="192606" name="Text Box 94"/>
          <p:cNvSpPr txBox="1">
            <a:spLocks noChangeArrowheads="1"/>
          </p:cNvSpPr>
          <p:nvPr/>
        </p:nvSpPr>
        <p:spPr bwMode="auto">
          <a:xfrm>
            <a:off x="5829300" y="5851525"/>
            <a:ext cx="2171700" cy="571500"/>
          </a:xfrm>
          <a:prstGeom prst="rect">
            <a:avLst/>
          </a:prstGeom>
          <a:solidFill>
            <a:srgbClr val="00B0F0"/>
          </a:solidFill>
          <a:ln w="9525">
            <a:solidFill>
              <a:srgbClr val="000000"/>
            </a:solidFill>
            <a:miter lim="800000"/>
            <a:headEnd/>
            <a:tailEnd/>
          </a:ln>
        </p:spPr>
        <p:txBody>
          <a:bodyPr/>
          <a:lstStyle/>
          <a:p>
            <a:pPr algn="ctr"/>
            <a:r>
              <a:rPr lang="en-GB" altLang="en-US" sz="2000" b="1" dirty="0">
                <a:solidFill>
                  <a:schemeClr val="bg1"/>
                </a:solidFill>
                <a:cs typeface="Times New Roman" pitchFamily="18" charset="0"/>
              </a:rPr>
              <a:t>River</a:t>
            </a:r>
            <a:endParaRPr lang="en-GB" altLang="en-US" sz="1800" dirty="0">
              <a:solidFill>
                <a:schemeClr val="bg1"/>
              </a:solidFill>
            </a:endParaRPr>
          </a:p>
        </p:txBody>
      </p:sp>
      <p:sp>
        <p:nvSpPr>
          <p:cNvPr id="192607" name="Rectangle 95"/>
          <p:cNvSpPr>
            <a:spLocks noChangeArrowheads="1"/>
          </p:cNvSpPr>
          <p:nvPr/>
        </p:nvSpPr>
        <p:spPr bwMode="auto">
          <a:xfrm>
            <a:off x="-736600" y="-3238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p>
        </p:txBody>
      </p:sp>
      <p:sp>
        <p:nvSpPr>
          <p:cNvPr id="192608" name="Rectangle 96"/>
          <p:cNvSpPr>
            <a:spLocks noChangeArrowheads="1"/>
          </p:cNvSpPr>
          <p:nvPr/>
        </p:nvSpPr>
        <p:spPr bwMode="auto">
          <a:xfrm>
            <a:off x="-736600" y="-323850"/>
            <a:ext cx="247650" cy="53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GB" altLang="en-US" sz="1100"/>
          </a:p>
          <a:p>
            <a:pPr eaLnBrk="0" hangingPunct="0"/>
            <a:r>
              <a:rPr lang="en-GB" altLang="en-US" sz="1800"/>
              <a:t> </a:t>
            </a:r>
          </a:p>
        </p:txBody>
      </p:sp>
      <p:sp>
        <p:nvSpPr>
          <p:cNvPr id="192615" name="Text Box 103"/>
          <p:cNvSpPr txBox="1">
            <a:spLocks noChangeArrowheads="1"/>
          </p:cNvSpPr>
          <p:nvPr/>
        </p:nvSpPr>
        <p:spPr bwMode="auto">
          <a:xfrm>
            <a:off x="1671638" y="855663"/>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1</a:t>
            </a:r>
          </a:p>
        </p:txBody>
      </p:sp>
      <p:sp>
        <p:nvSpPr>
          <p:cNvPr id="192618" name="Text Box 106"/>
          <p:cNvSpPr txBox="1">
            <a:spLocks noChangeArrowheads="1"/>
          </p:cNvSpPr>
          <p:nvPr/>
        </p:nvSpPr>
        <p:spPr bwMode="auto">
          <a:xfrm>
            <a:off x="3635375" y="692150"/>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t>2</a:t>
            </a:r>
          </a:p>
        </p:txBody>
      </p:sp>
      <p:sp>
        <p:nvSpPr>
          <p:cNvPr id="192620" name="Text Box 108"/>
          <p:cNvSpPr txBox="1">
            <a:spLocks noChangeArrowheads="1"/>
          </p:cNvSpPr>
          <p:nvPr/>
        </p:nvSpPr>
        <p:spPr bwMode="auto">
          <a:xfrm>
            <a:off x="5919788" y="1287463"/>
            <a:ext cx="354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a:t>3</a:t>
            </a:r>
          </a:p>
        </p:txBody>
      </p:sp>
      <p:sp>
        <p:nvSpPr>
          <p:cNvPr id="192622" name="Text Box 110"/>
          <p:cNvSpPr txBox="1">
            <a:spLocks noChangeArrowheads="1"/>
          </p:cNvSpPr>
          <p:nvPr/>
        </p:nvSpPr>
        <p:spPr bwMode="auto">
          <a:xfrm>
            <a:off x="6156325" y="2276475"/>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dirty="0"/>
              <a:t>4</a:t>
            </a:r>
          </a:p>
        </p:txBody>
      </p:sp>
      <p:sp>
        <p:nvSpPr>
          <p:cNvPr id="2" name="TextBox 1"/>
          <p:cNvSpPr txBox="1"/>
          <p:nvPr/>
        </p:nvSpPr>
        <p:spPr>
          <a:xfrm>
            <a:off x="6342063" y="4329113"/>
            <a:ext cx="1866106" cy="369332"/>
          </a:xfrm>
          <a:prstGeom prst="rect">
            <a:avLst/>
          </a:prstGeom>
          <a:noFill/>
        </p:spPr>
        <p:txBody>
          <a:bodyPr wrap="square" rtlCol="0">
            <a:spAutoFit/>
          </a:bodyPr>
          <a:lstStyle/>
          <a:p>
            <a:r>
              <a:rPr lang="en-GB" dirty="0" smtClean="0"/>
              <a:t>Road </a:t>
            </a:r>
            <a:endParaRPr lang="en-GB" dirty="0"/>
          </a:p>
        </p:txBody>
      </p:sp>
      <p:sp>
        <p:nvSpPr>
          <p:cNvPr id="3" name="Freeform 2"/>
          <p:cNvSpPr/>
          <p:nvPr/>
        </p:nvSpPr>
        <p:spPr>
          <a:xfrm>
            <a:off x="381000" y="2667000"/>
            <a:ext cx="8743950" cy="847725"/>
          </a:xfrm>
          <a:custGeom>
            <a:avLst/>
            <a:gdLst>
              <a:gd name="connsiteX0" fmla="*/ 19050 w 8743950"/>
              <a:gd name="connsiteY0" fmla="*/ 28575 h 847725"/>
              <a:gd name="connsiteX1" fmla="*/ 1543050 w 8743950"/>
              <a:gd name="connsiteY1" fmla="*/ 0 h 847725"/>
              <a:gd name="connsiteX2" fmla="*/ 2085975 w 8743950"/>
              <a:gd name="connsiteY2" fmla="*/ 28575 h 847725"/>
              <a:gd name="connsiteX3" fmla="*/ 2457450 w 8743950"/>
              <a:gd name="connsiteY3" fmla="*/ 152400 h 847725"/>
              <a:gd name="connsiteX4" fmla="*/ 2705100 w 8743950"/>
              <a:gd name="connsiteY4" fmla="*/ 323850 h 847725"/>
              <a:gd name="connsiteX5" fmla="*/ 2886075 w 8743950"/>
              <a:gd name="connsiteY5" fmla="*/ 381000 h 847725"/>
              <a:gd name="connsiteX6" fmla="*/ 3190875 w 8743950"/>
              <a:gd name="connsiteY6" fmla="*/ 390525 h 847725"/>
              <a:gd name="connsiteX7" fmla="*/ 3857625 w 8743950"/>
              <a:gd name="connsiteY7" fmla="*/ 371475 h 847725"/>
              <a:gd name="connsiteX8" fmla="*/ 4400550 w 8743950"/>
              <a:gd name="connsiteY8" fmla="*/ 400050 h 847725"/>
              <a:gd name="connsiteX9" fmla="*/ 4914900 w 8743950"/>
              <a:gd name="connsiteY9" fmla="*/ 495300 h 847725"/>
              <a:gd name="connsiteX10" fmla="*/ 5505450 w 8743950"/>
              <a:gd name="connsiteY10" fmla="*/ 581025 h 847725"/>
              <a:gd name="connsiteX11" fmla="*/ 6124575 w 8743950"/>
              <a:gd name="connsiteY11" fmla="*/ 628650 h 847725"/>
              <a:gd name="connsiteX12" fmla="*/ 6638925 w 8743950"/>
              <a:gd name="connsiteY12" fmla="*/ 609600 h 847725"/>
              <a:gd name="connsiteX13" fmla="*/ 8743950 w 8743950"/>
              <a:gd name="connsiteY13" fmla="*/ 590550 h 847725"/>
              <a:gd name="connsiteX14" fmla="*/ 8743950 w 8743950"/>
              <a:gd name="connsiteY14" fmla="*/ 828675 h 847725"/>
              <a:gd name="connsiteX15" fmla="*/ 6572250 w 8743950"/>
              <a:gd name="connsiteY15" fmla="*/ 847725 h 847725"/>
              <a:gd name="connsiteX16" fmla="*/ 6048375 w 8743950"/>
              <a:gd name="connsiteY16" fmla="*/ 828675 h 847725"/>
              <a:gd name="connsiteX17" fmla="*/ 5295900 w 8743950"/>
              <a:gd name="connsiteY17" fmla="*/ 790575 h 847725"/>
              <a:gd name="connsiteX18" fmla="*/ 4781550 w 8743950"/>
              <a:gd name="connsiteY18" fmla="*/ 704850 h 847725"/>
              <a:gd name="connsiteX19" fmla="*/ 4391025 w 8743950"/>
              <a:gd name="connsiteY19" fmla="*/ 619125 h 847725"/>
              <a:gd name="connsiteX20" fmla="*/ 3914775 w 8743950"/>
              <a:gd name="connsiteY20" fmla="*/ 581025 h 847725"/>
              <a:gd name="connsiteX21" fmla="*/ 3467100 w 8743950"/>
              <a:gd name="connsiteY21" fmla="*/ 600075 h 847725"/>
              <a:gd name="connsiteX22" fmla="*/ 2876550 w 8743950"/>
              <a:gd name="connsiteY22" fmla="*/ 600075 h 847725"/>
              <a:gd name="connsiteX23" fmla="*/ 2476500 w 8743950"/>
              <a:gd name="connsiteY23" fmla="*/ 590550 h 847725"/>
              <a:gd name="connsiteX24" fmla="*/ 2105025 w 8743950"/>
              <a:gd name="connsiteY24" fmla="*/ 409575 h 847725"/>
              <a:gd name="connsiteX25" fmla="*/ 1809750 w 8743950"/>
              <a:gd name="connsiteY25" fmla="*/ 266700 h 847725"/>
              <a:gd name="connsiteX26" fmla="*/ 1447800 w 8743950"/>
              <a:gd name="connsiteY26" fmla="*/ 238125 h 847725"/>
              <a:gd name="connsiteX27" fmla="*/ 1057275 w 8743950"/>
              <a:gd name="connsiteY27" fmla="*/ 219075 h 847725"/>
              <a:gd name="connsiteX28" fmla="*/ 114300 w 8743950"/>
              <a:gd name="connsiteY28" fmla="*/ 238125 h 847725"/>
              <a:gd name="connsiteX29" fmla="*/ 0 w 8743950"/>
              <a:gd name="connsiteY29" fmla="*/ 257175 h 847725"/>
              <a:gd name="connsiteX30" fmla="*/ 19050 w 8743950"/>
              <a:gd name="connsiteY30" fmla="*/ 2857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3950" h="847725">
                <a:moveTo>
                  <a:pt x="19050" y="28575"/>
                </a:moveTo>
                <a:lnTo>
                  <a:pt x="1543050" y="0"/>
                </a:lnTo>
                <a:lnTo>
                  <a:pt x="2085975" y="28575"/>
                </a:lnTo>
                <a:lnTo>
                  <a:pt x="2457450" y="152400"/>
                </a:lnTo>
                <a:lnTo>
                  <a:pt x="2705100" y="323850"/>
                </a:lnTo>
                <a:lnTo>
                  <a:pt x="2886075" y="381000"/>
                </a:lnTo>
                <a:lnTo>
                  <a:pt x="3190875" y="390525"/>
                </a:lnTo>
                <a:lnTo>
                  <a:pt x="3857625" y="371475"/>
                </a:lnTo>
                <a:lnTo>
                  <a:pt x="4400550" y="400050"/>
                </a:lnTo>
                <a:lnTo>
                  <a:pt x="4914900" y="495300"/>
                </a:lnTo>
                <a:lnTo>
                  <a:pt x="5505450" y="581025"/>
                </a:lnTo>
                <a:lnTo>
                  <a:pt x="6124575" y="628650"/>
                </a:lnTo>
                <a:lnTo>
                  <a:pt x="6638925" y="609600"/>
                </a:lnTo>
                <a:lnTo>
                  <a:pt x="8743950" y="590550"/>
                </a:lnTo>
                <a:lnTo>
                  <a:pt x="8743950" y="828675"/>
                </a:lnTo>
                <a:lnTo>
                  <a:pt x="6572250" y="847725"/>
                </a:lnTo>
                <a:lnTo>
                  <a:pt x="6048375" y="828675"/>
                </a:lnTo>
                <a:lnTo>
                  <a:pt x="5295900" y="790575"/>
                </a:lnTo>
                <a:lnTo>
                  <a:pt x="4781550" y="704850"/>
                </a:lnTo>
                <a:lnTo>
                  <a:pt x="4391025" y="619125"/>
                </a:lnTo>
                <a:lnTo>
                  <a:pt x="3914775" y="581025"/>
                </a:lnTo>
                <a:lnTo>
                  <a:pt x="3467100" y="600075"/>
                </a:lnTo>
                <a:lnTo>
                  <a:pt x="2876550" y="600075"/>
                </a:lnTo>
                <a:lnTo>
                  <a:pt x="2476500" y="590550"/>
                </a:lnTo>
                <a:lnTo>
                  <a:pt x="2105025" y="409575"/>
                </a:lnTo>
                <a:lnTo>
                  <a:pt x="1809750" y="266700"/>
                </a:lnTo>
                <a:lnTo>
                  <a:pt x="1447800" y="238125"/>
                </a:lnTo>
                <a:lnTo>
                  <a:pt x="1057275" y="219075"/>
                </a:lnTo>
                <a:lnTo>
                  <a:pt x="114300" y="238125"/>
                </a:lnTo>
                <a:lnTo>
                  <a:pt x="0" y="257175"/>
                </a:lnTo>
                <a:lnTo>
                  <a:pt x="19050" y="2857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588" name="Line 76"/>
          <p:cNvSpPr>
            <a:spLocks noChangeShapeType="1"/>
          </p:cNvSpPr>
          <p:nvPr/>
        </p:nvSpPr>
        <p:spPr bwMode="auto">
          <a:xfrm flipH="1">
            <a:off x="5724525" y="3357563"/>
            <a:ext cx="142875" cy="194310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92587" name="Line 75"/>
          <p:cNvSpPr>
            <a:spLocks noChangeShapeType="1"/>
          </p:cNvSpPr>
          <p:nvPr/>
        </p:nvSpPr>
        <p:spPr bwMode="auto">
          <a:xfrm>
            <a:off x="1179513" y="2809875"/>
            <a:ext cx="0" cy="78740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
        <p:nvSpPr>
          <p:cNvPr id="192590" name="Text Box 78"/>
          <p:cNvSpPr txBox="1">
            <a:spLocks noChangeArrowheads="1"/>
          </p:cNvSpPr>
          <p:nvPr/>
        </p:nvSpPr>
        <p:spPr bwMode="auto">
          <a:xfrm>
            <a:off x="7078663" y="3260725"/>
            <a:ext cx="1966912" cy="312738"/>
          </a:xfrm>
          <a:prstGeom prst="rect">
            <a:avLst/>
          </a:prstGeom>
          <a:solidFill>
            <a:srgbClr val="FFFFFF"/>
          </a:solidFill>
          <a:ln w="9525">
            <a:solidFill>
              <a:srgbClr val="000000"/>
            </a:solidFill>
            <a:miter lim="800000"/>
            <a:headEnd/>
            <a:tailEnd/>
          </a:ln>
        </p:spPr>
        <p:txBody>
          <a:bodyPr/>
          <a:lstStyle/>
          <a:p>
            <a:r>
              <a:rPr lang="en-GB" altLang="en-US" sz="1200" b="1">
                <a:solidFill>
                  <a:srgbClr val="993300"/>
                </a:solidFill>
                <a:cs typeface="Times New Roman" pitchFamily="18" charset="0"/>
              </a:rPr>
              <a:t>North Roadside Ditch</a:t>
            </a:r>
            <a:endParaRPr lang="en-GB" altLang="en-US" sz="1800"/>
          </a:p>
        </p:txBody>
      </p:sp>
      <p:sp>
        <p:nvSpPr>
          <p:cNvPr id="192595" name="Line 83"/>
          <p:cNvSpPr>
            <a:spLocks noChangeShapeType="1"/>
          </p:cNvSpPr>
          <p:nvPr/>
        </p:nvSpPr>
        <p:spPr bwMode="auto">
          <a:xfrm flipH="1">
            <a:off x="1965325" y="1011238"/>
            <a:ext cx="100013" cy="1798637"/>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cxnSp>
        <p:nvCxnSpPr>
          <p:cNvPr id="8" name="Straight Arrow Connector 7"/>
          <p:cNvCxnSpPr/>
          <p:nvPr/>
        </p:nvCxnSpPr>
        <p:spPr>
          <a:xfrm>
            <a:off x="5724525" y="1196752"/>
            <a:ext cx="71437" cy="199809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0" name="Freeform 9"/>
          <p:cNvSpPr/>
          <p:nvPr/>
        </p:nvSpPr>
        <p:spPr>
          <a:xfrm>
            <a:off x="-19050" y="5486400"/>
            <a:ext cx="9144000" cy="1371600"/>
          </a:xfrm>
          <a:custGeom>
            <a:avLst/>
            <a:gdLst>
              <a:gd name="connsiteX0" fmla="*/ 0 w 9144000"/>
              <a:gd name="connsiteY0" fmla="*/ 352425 h 1371600"/>
              <a:gd name="connsiteX1" fmla="*/ 762000 w 9144000"/>
              <a:gd name="connsiteY1" fmla="*/ 238125 h 1371600"/>
              <a:gd name="connsiteX2" fmla="*/ 1047750 w 9144000"/>
              <a:gd name="connsiteY2" fmla="*/ 190500 h 1371600"/>
              <a:gd name="connsiteX3" fmla="*/ 1419225 w 9144000"/>
              <a:gd name="connsiteY3" fmla="*/ 142875 h 1371600"/>
              <a:gd name="connsiteX4" fmla="*/ 1857375 w 9144000"/>
              <a:gd name="connsiteY4" fmla="*/ 161925 h 1371600"/>
              <a:gd name="connsiteX5" fmla="*/ 2247900 w 9144000"/>
              <a:gd name="connsiteY5" fmla="*/ 238125 h 1371600"/>
              <a:gd name="connsiteX6" fmla="*/ 2743200 w 9144000"/>
              <a:gd name="connsiteY6" fmla="*/ 228600 h 1371600"/>
              <a:gd name="connsiteX7" fmla="*/ 3171825 w 9144000"/>
              <a:gd name="connsiteY7" fmla="*/ 209550 h 1371600"/>
              <a:gd name="connsiteX8" fmla="*/ 3305175 w 9144000"/>
              <a:gd name="connsiteY8" fmla="*/ 152400 h 1371600"/>
              <a:gd name="connsiteX9" fmla="*/ 3390900 w 9144000"/>
              <a:gd name="connsiteY9" fmla="*/ 142875 h 1371600"/>
              <a:gd name="connsiteX10" fmla="*/ 3419475 w 9144000"/>
              <a:gd name="connsiteY10" fmla="*/ 133350 h 1371600"/>
              <a:gd name="connsiteX11" fmla="*/ 3476625 w 9144000"/>
              <a:gd name="connsiteY11" fmla="*/ 133350 h 1371600"/>
              <a:gd name="connsiteX12" fmla="*/ 3724275 w 9144000"/>
              <a:gd name="connsiteY12" fmla="*/ 133350 h 1371600"/>
              <a:gd name="connsiteX13" fmla="*/ 3819525 w 9144000"/>
              <a:gd name="connsiteY13" fmla="*/ 114300 h 1371600"/>
              <a:gd name="connsiteX14" fmla="*/ 4076700 w 9144000"/>
              <a:gd name="connsiteY14" fmla="*/ 123825 h 1371600"/>
              <a:gd name="connsiteX15" fmla="*/ 4152900 w 9144000"/>
              <a:gd name="connsiteY15" fmla="*/ 152400 h 1371600"/>
              <a:gd name="connsiteX16" fmla="*/ 4200525 w 9144000"/>
              <a:gd name="connsiteY16" fmla="*/ 161925 h 1371600"/>
              <a:gd name="connsiteX17" fmla="*/ 4362450 w 9144000"/>
              <a:gd name="connsiteY17" fmla="*/ 190500 h 1371600"/>
              <a:gd name="connsiteX18" fmla="*/ 4762500 w 9144000"/>
              <a:gd name="connsiteY18" fmla="*/ 200025 h 1371600"/>
              <a:gd name="connsiteX19" fmla="*/ 4867275 w 9144000"/>
              <a:gd name="connsiteY19" fmla="*/ 228600 h 1371600"/>
              <a:gd name="connsiteX20" fmla="*/ 5057775 w 9144000"/>
              <a:gd name="connsiteY20" fmla="*/ 257175 h 1371600"/>
              <a:gd name="connsiteX21" fmla="*/ 5391150 w 9144000"/>
              <a:gd name="connsiteY21" fmla="*/ 285750 h 1371600"/>
              <a:gd name="connsiteX22" fmla="*/ 5705475 w 9144000"/>
              <a:gd name="connsiteY22" fmla="*/ 285750 h 1371600"/>
              <a:gd name="connsiteX23" fmla="*/ 6048375 w 9144000"/>
              <a:gd name="connsiteY23" fmla="*/ 285750 h 1371600"/>
              <a:gd name="connsiteX24" fmla="*/ 6238875 w 9144000"/>
              <a:gd name="connsiteY24" fmla="*/ 285750 h 1371600"/>
              <a:gd name="connsiteX25" fmla="*/ 6410325 w 9144000"/>
              <a:gd name="connsiteY25" fmla="*/ 285750 h 1371600"/>
              <a:gd name="connsiteX26" fmla="*/ 6600825 w 9144000"/>
              <a:gd name="connsiteY26" fmla="*/ 276225 h 1371600"/>
              <a:gd name="connsiteX27" fmla="*/ 6724650 w 9144000"/>
              <a:gd name="connsiteY27" fmla="*/ 209550 h 1371600"/>
              <a:gd name="connsiteX28" fmla="*/ 6886575 w 9144000"/>
              <a:gd name="connsiteY28" fmla="*/ 114300 h 1371600"/>
              <a:gd name="connsiteX29" fmla="*/ 6991350 w 9144000"/>
              <a:gd name="connsiteY29" fmla="*/ 114300 h 1371600"/>
              <a:gd name="connsiteX30" fmla="*/ 7191375 w 9144000"/>
              <a:gd name="connsiteY30" fmla="*/ 66675 h 1371600"/>
              <a:gd name="connsiteX31" fmla="*/ 7277100 w 9144000"/>
              <a:gd name="connsiteY31" fmla="*/ 47625 h 1371600"/>
              <a:gd name="connsiteX32" fmla="*/ 7429500 w 9144000"/>
              <a:gd name="connsiteY32" fmla="*/ 38100 h 1371600"/>
              <a:gd name="connsiteX33" fmla="*/ 7629525 w 9144000"/>
              <a:gd name="connsiteY33" fmla="*/ 0 h 1371600"/>
              <a:gd name="connsiteX34" fmla="*/ 7915275 w 9144000"/>
              <a:gd name="connsiteY34" fmla="*/ 0 h 1371600"/>
              <a:gd name="connsiteX35" fmla="*/ 8020050 w 9144000"/>
              <a:gd name="connsiteY35" fmla="*/ 19050 h 1371600"/>
              <a:gd name="connsiteX36" fmla="*/ 8067675 w 9144000"/>
              <a:gd name="connsiteY36" fmla="*/ 28575 h 1371600"/>
              <a:gd name="connsiteX37" fmla="*/ 8096250 w 9144000"/>
              <a:gd name="connsiteY37" fmla="*/ 28575 h 1371600"/>
              <a:gd name="connsiteX38" fmla="*/ 8220075 w 9144000"/>
              <a:gd name="connsiteY38" fmla="*/ 47625 h 1371600"/>
              <a:gd name="connsiteX39" fmla="*/ 8372475 w 9144000"/>
              <a:gd name="connsiteY39" fmla="*/ 76200 h 1371600"/>
              <a:gd name="connsiteX40" fmla="*/ 8458200 w 9144000"/>
              <a:gd name="connsiteY40" fmla="*/ 85725 h 1371600"/>
              <a:gd name="connsiteX41" fmla="*/ 8534400 w 9144000"/>
              <a:gd name="connsiteY41" fmla="*/ 95250 h 1371600"/>
              <a:gd name="connsiteX42" fmla="*/ 8629650 w 9144000"/>
              <a:gd name="connsiteY42" fmla="*/ 114300 h 1371600"/>
              <a:gd name="connsiteX43" fmla="*/ 8848725 w 9144000"/>
              <a:gd name="connsiteY43" fmla="*/ 123825 h 1371600"/>
              <a:gd name="connsiteX44" fmla="*/ 8915400 w 9144000"/>
              <a:gd name="connsiteY44" fmla="*/ 123825 h 1371600"/>
              <a:gd name="connsiteX45" fmla="*/ 9020175 w 9144000"/>
              <a:gd name="connsiteY45" fmla="*/ 133350 h 1371600"/>
              <a:gd name="connsiteX46" fmla="*/ 9134475 w 9144000"/>
              <a:gd name="connsiteY46" fmla="*/ 152400 h 1371600"/>
              <a:gd name="connsiteX47" fmla="*/ 9144000 w 9144000"/>
              <a:gd name="connsiteY47" fmla="*/ 1343025 h 1371600"/>
              <a:gd name="connsiteX48" fmla="*/ 38100 w 9144000"/>
              <a:gd name="connsiteY48" fmla="*/ 1371600 h 1371600"/>
              <a:gd name="connsiteX49" fmla="*/ 0 w 9144000"/>
              <a:gd name="connsiteY49" fmla="*/ 352425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144000" h="1371600">
                <a:moveTo>
                  <a:pt x="0" y="352425"/>
                </a:moveTo>
                <a:lnTo>
                  <a:pt x="762000" y="238125"/>
                </a:lnTo>
                <a:lnTo>
                  <a:pt x="1047750" y="190500"/>
                </a:lnTo>
                <a:lnTo>
                  <a:pt x="1419225" y="142875"/>
                </a:lnTo>
                <a:lnTo>
                  <a:pt x="1857375" y="161925"/>
                </a:lnTo>
                <a:lnTo>
                  <a:pt x="2247900" y="238125"/>
                </a:lnTo>
                <a:lnTo>
                  <a:pt x="2743200" y="228600"/>
                </a:lnTo>
                <a:lnTo>
                  <a:pt x="3171825" y="209550"/>
                </a:lnTo>
                <a:lnTo>
                  <a:pt x="3305175" y="152400"/>
                </a:lnTo>
                <a:cubicBezTo>
                  <a:pt x="3333750" y="149225"/>
                  <a:pt x="3362540" y="147602"/>
                  <a:pt x="3390900" y="142875"/>
                </a:cubicBezTo>
                <a:cubicBezTo>
                  <a:pt x="3400804" y="141224"/>
                  <a:pt x="3409496" y="134459"/>
                  <a:pt x="3419475" y="133350"/>
                </a:cubicBezTo>
                <a:cubicBezTo>
                  <a:pt x="3438408" y="131246"/>
                  <a:pt x="3457575" y="133350"/>
                  <a:pt x="3476625" y="133350"/>
                </a:cubicBezTo>
                <a:lnTo>
                  <a:pt x="3724275" y="133350"/>
                </a:lnTo>
                <a:lnTo>
                  <a:pt x="3819525" y="114300"/>
                </a:lnTo>
                <a:lnTo>
                  <a:pt x="4076700" y="123825"/>
                </a:lnTo>
                <a:cubicBezTo>
                  <a:pt x="4102100" y="133350"/>
                  <a:pt x="4126972" y="144422"/>
                  <a:pt x="4152900" y="152400"/>
                </a:cubicBezTo>
                <a:cubicBezTo>
                  <a:pt x="4168373" y="157161"/>
                  <a:pt x="4200525" y="161925"/>
                  <a:pt x="4200525" y="161925"/>
                </a:cubicBezTo>
                <a:lnTo>
                  <a:pt x="4362450" y="190500"/>
                </a:lnTo>
                <a:lnTo>
                  <a:pt x="4762500" y="200025"/>
                </a:lnTo>
                <a:cubicBezTo>
                  <a:pt x="4860791" y="229512"/>
                  <a:pt x="4824602" y="228600"/>
                  <a:pt x="4867275" y="228600"/>
                </a:cubicBezTo>
                <a:lnTo>
                  <a:pt x="5057775" y="257175"/>
                </a:lnTo>
                <a:lnTo>
                  <a:pt x="5391150" y="285750"/>
                </a:lnTo>
                <a:lnTo>
                  <a:pt x="5705475" y="285750"/>
                </a:lnTo>
                <a:lnTo>
                  <a:pt x="6048375" y="285750"/>
                </a:lnTo>
                <a:lnTo>
                  <a:pt x="6238875" y="285750"/>
                </a:lnTo>
                <a:lnTo>
                  <a:pt x="6410325" y="285750"/>
                </a:lnTo>
                <a:lnTo>
                  <a:pt x="6600825" y="276225"/>
                </a:lnTo>
                <a:lnTo>
                  <a:pt x="6724650" y="209550"/>
                </a:lnTo>
                <a:lnTo>
                  <a:pt x="6886575" y="114300"/>
                </a:lnTo>
                <a:lnTo>
                  <a:pt x="6991350" y="114300"/>
                </a:lnTo>
                <a:lnTo>
                  <a:pt x="7191375" y="66675"/>
                </a:lnTo>
                <a:lnTo>
                  <a:pt x="7277100" y="47625"/>
                </a:lnTo>
                <a:lnTo>
                  <a:pt x="7429500" y="38100"/>
                </a:lnTo>
                <a:lnTo>
                  <a:pt x="7629525" y="0"/>
                </a:lnTo>
                <a:lnTo>
                  <a:pt x="7915275" y="0"/>
                </a:lnTo>
                <a:lnTo>
                  <a:pt x="8020050" y="19050"/>
                </a:lnTo>
                <a:cubicBezTo>
                  <a:pt x="8035962" y="22034"/>
                  <a:pt x="8067675" y="28575"/>
                  <a:pt x="8067675" y="28575"/>
                </a:cubicBezTo>
                <a:lnTo>
                  <a:pt x="8096250" y="28575"/>
                </a:lnTo>
                <a:cubicBezTo>
                  <a:pt x="8207273" y="48761"/>
                  <a:pt x="8165527" y="47625"/>
                  <a:pt x="8220075" y="47625"/>
                </a:cubicBezTo>
                <a:lnTo>
                  <a:pt x="8372475" y="76200"/>
                </a:lnTo>
                <a:lnTo>
                  <a:pt x="8458200" y="85725"/>
                </a:lnTo>
                <a:lnTo>
                  <a:pt x="8534400" y="95250"/>
                </a:lnTo>
                <a:cubicBezTo>
                  <a:pt x="8566150" y="101600"/>
                  <a:pt x="8597443" y="110968"/>
                  <a:pt x="8629650" y="114300"/>
                </a:cubicBezTo>
                <a:cubicBezTo>
                  <a:pt x="8728177" y="124492"/>
                  <a:pt x="8770216" y="123825"/>
                  <a:pt x="8848725" y="123825"/>
                </a:cubicBezTo>
                <a:lnTo>
                  <a:pt x="8915400" y="123825"/>
                </a:lnTo>
                <a:lnTo>
                  <a:pt x="9020175" y="133350"/>
                </a:lnTo>
                <a:lnTo>
                  <a:pt x="9134475" y="152400"/>
                </a:lnTo>
                <a:lnTo>
                  <a:pt x="9144000" y="1343025"/>
                </a:lnTo>
                <a:lnTo>
                  <a:pt x="38100" y="1371600"/>
                </a:lnTo>
                <a:lnTo>
                  <a:pt x="0" y="352425"/>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989388" y="6021288"/>
            <a:ext cx="2742852" cy="369332"/>
          </a:xfrm>
          <a:prstGeom prst="rect">
            <a:avLst/>
          </a:prstGeom>
          <a:noFill/>
        </p:spPr>
        <p:txBody>
          <a:bodyPr wrap="square" rtlCol="0">
            <a:spAutoFit/>
          </a:bodyPr>
          <a:lstStyle/>
          <a:p>
            <a:r>
              <a:rPr lang="en-GB" dirty="0" smtClean="0"/>
              <a:t>River</a:t>
            </a:r>
            <a:endParaRPr lang="en-GB" dirty="0"/>
          </a:p>
        </p:txBody>
      </p:sp>
      <p:sp>
        <p:nvSpPr>
          <p:cNvPr id="192589" name="Line 77"/>
          <p:cNvSpPr>
            <a:spLocks noChangeShapeType="1"/>
          </p:cNvSpPr>
          <p:nvPr/>
        </p:nvSpPr>
        <p:spPr bwMode="auto">
          <a:xfrm flipV="1">
            <a:off x="1258888" y="3789363"/>
            <a:ext cx="144462" cy="2592387"/>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GB"/>
          </a:p>
        </p:txBody>
      </p:sp>
    </p:spTree>
    <p:extLst>
      <p:ext uri="{BB962C8B-B14F-4D97-AF65-F5344CB8AC3E}">
        <p14:creationId xmlns:p14="http://schemas.microsoft.com/office/powerpoint/2010/main" xmlns="" val="23555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2595"/>
                                        </p:tgtEl>
                                        <p:attrNameLst>
                                          <p:attrName>style.visibility</p:attrName>
                                        </p:attrNameLst>
                                      </p:cBhvr>
                                      <p:to>
                                        <p:strVal val="visible"/>
                                      </p:to>
                                    </p:set>
                                    <p:animEffect transition="in" filter="fade">
                                      <p:cBhvr>
                                        <p:cTn id="7" dur="1000"/>
                                        <p:tgtEl>
                                          <p:spTgt spid="192595"/>
                                        </p:tgtEl>
                                      </p:cBhvr>
                                    </p:animEffect>
                                    <p:anim calcmode="lin" valueType="num">
                                      <p:cBhvr>
                                        <p:cTn id="8" dur="1000" fill="hold"/>
                                        <p:tgtEl>
                                          <p:spTgt spid="192595"/>
                                        </p:tgtEl>
                                        <p:attrNameLst>
                                          <p:attrName>ppt_x</p:attrName>
                                        </p:attrNameLst>
                                      </p:cBhvr>
                                      <p:tavLst>
                                        <p:tav tm="0">
                                          <p:val>
                                            <p:strVal val="#ppt_x"/>
                                          </p:val>
                                        </p:tav>
                                        <p:tav tm="100000">
                                          <p:val>
                                            <p:strVal val="#ppt_x"/>
                                          </p:val>
                                        </p:tav>
                                      </p:tavLst>
                                    </p:anim>
                                    <p:anim calcmode="lin" valueType="num">
                                      <p:cBhvr>
                                        <p:cTn id="9" dur="1000" fill="hold"/>
                                        <p:tgtEl>
                                          <p:spTgt spid="1925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2618"/>
                                        </p:tgtEl>
                                        <p:attrNameLst>
                                          <p:attrName>style.visibility</p:attrName>
                                        </p:attrNameLst>
                                      </p:cBhvr>
                                      <p:to>
                                        <p:strVal val="visible"/>
                                      </p:to>
                                    </p:set>
                                    <p:anim calcmode="lin" valueType="num">
                                      <p:cBhvr>
                                        <p:cTn id="14" dur="500" fill="hold"/>
                                        <p:tgtEl>
                                          <p:spTgt spid="192618"/>
                                        </p:tgtEl>
                                        <p:attrNameLst>
                                          <p:attrName>ppt_w</p:attrName>
                                        </p:attrNameLst>
                                      </p:cBhvr>
                                      <p:tavLst>
                                        <p:tav tm="0">
                                          <p:val>
                                            <p:fltVal val="0"/>
                                          </p:val>
                                        </p:tav>
                                        <p:tav tm="100000">
                                          <p:val>
                                            <p:strVal val="#ppt_w"/>
                                          </p:val>
                                        </p:tav>
                                      </p:tavLst>
                                    </p:anim>
                                    <p:anim calcmode="lin" valueType="num">
                                      <p:cBhvr>
                                        <p:cTn id="15" dur="500" fill="hold"/>
                                        <p:tgtEl>
                                          <p:spTgt spid="192618"/>
                                        </p:tgtEl>
                                        <p:attrNameLst>
                                          <p:attrName>ppt_h</p:attrName>
                                        </p:attrNameLst>
                                      </p:cBhvr>
                                      <p:tavLst>
                                        <p:tav tm="0">
                                          <p:val>
                                            <p:fltVal val="0"/>
                                          </p:val>
                                        </p:tav>
                                        <p:tav tm="100000">
                                          <p:val>
                                            <p:strVal val="#ppt_h"/>
                                          </p:val>
                                        </p:tav>
                                      </p:tavLst>
                                    </p:anim>
                                    <p:animEffect transition="in" filter="fade">
                                      <p:cBhvr>
                                        <p:cTn id="16" dur="500"/>
                                        <p:tgtEl>
                                          <p:spTgt spid="1926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2622"/>
                                        </p:tgtEl>
                                        <p:attrNameLst>
                                          <p:attrName>style.visibility</p:attrName>
                                        </p:attrNameLst>
                                      </p:cBhvr>
                                      <p:to>
                                        <p:strVal val="visible"/>
                                      </p:to>
                                    </p:set>
                                    <p:anim calcmode="lin" valueType="num">
                                      <p:cBhvr>
                                        <p:cTn id="21" dur="1000" fill="hold"/>
                                        <p:tgtEl>
                                          <p:spTgt spid="192622"/>
                                        </p:tgtEl>
                                        <p:attrNameLst>
                                          <p:attrName>ppt_w</p:attrName>
                                        </p:attrNameLst>
                                      </p:cBhvr>
                                      <p:tavLst>
                                        <p:tav tm="0">
                                          <p:val>
                                            <p:fltVal val="0"/>
                                          </p:val>
                                        </p:tav>
                                        <p:tav tm="100000">
                                          <p:val>
                                            <p:strVal val="#ppt_w"/>
                                          </p:val>
                                        </p:tav>
                                      </p:tavLst>
                                    </p:anim>
                                    <p:anim calcmode="lin" valueType="num">
                                      <p:cBhvr>
                                        <p:cTn id="22" dur="1000" fill="hold"/>
                                        <p:tgtEl>
                                          <p:spTgt spid="192622"/>
                                        </p:tgtEl>
                                        <p:attrNameLst>
                                          <p:attrName>ppt_h</p:attrName>
                                        </p:attrNameLst>
                                      </p:cBhvr>
                                      <p:tavLst>
                                        <p:tav tm="0">
                                          <p:val>
                                            <p:fltVal val="0"/>
                                          </p:val>
                                        </p:tav>
                                        <p:tav tm="100000">
                                          <p:val>
                                            <p:strVal val="#ppt_h"/>
                                          </p:val>
                                        </p:tav>
                                      </p:tavLst>
                                    </p:anim>
                                    <p:anim calcmode="lin" valueType="num">
                                      <p:cBhvr>
                                        <p:cTn id="23" dur="1000" fill="hold"/>
                                        <p:tgtEl>
                                          <p:spTgt spid="192622"/>
                                        </p:tgtEl>
                                        <p:attrNameLst>
                                          <p:attrName>style.rotation</p:attrName>
                                        </p:attrNameLst>
                                      </p:cBhvr>
                                      <p:tavLst>
                                        <p:tav tm="0">
                                          <p:val>
                                            <p:fltVal val="90"/>
                                          </p:val>
                                        </p:tav>
                                        <p:tav tm="100000">
                                          <p:val>
                                            <p:fltVal val="0"/>
                                          </p:val>
                                        </p:tav>
                                      </p:tavLst>
                                    </p:anim>
                                    <p:animEffect transition="in" filter="fade">
                                      <p:cBhvr>
                                        <p:cTn id="24" dur="1000"/>
                                        <p:tgtEl>
                                          <p:spTgt spid="1926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2587"/>
                                        </p:tgtEl>
                                        <p:attrNameLst>
                                          <p:attrName>style.visibility</p:attrName>
                                        </p:attrNameLst>
                                      </p:cBhvr>
                                      <p:to>
                                        <p:strVal val="visible"/>
                                      </p:to>
                                    </p:set>
                                    <p:animEffect transition="in" filter="fade">
                                      <p:cBhvr>
                                        <p:cTn id="34" dur="1000"/>
                                        <p:tgtEl>
                                          <p:spTgt spid="192587"/>
                                        </p:tgtEl>
                                      </p:cBhvr>
                                    </p:animEffect>
                                    <p:anim calcmode="lin" valueType="num">
                                      <p:cBhvr>
                                        <p:cTn id="35" dur="1000" fill="hold"/>
                                        <p:tgtEl>
                                          <p:spTgt spid="192587"/>
                                        </p:tgtEl>
                                        <p:attrNameLst>
                                          <p:attrName>ppt_x</p:attrName>
                                        </p:attrNameLst>
                                      </p:cBhvr>
                                      <p:tavLst>
                                        <p:tav tm="0">
                                          <p:val>
                                            <p:strVal val="#ppt_x"/>
                                          </p:val>
                                        </p:tav>
                                        <p:tav tm="100000">
                                          <p:val>
                                            <p:strVal val="#ppt_x"/>
                                          </p:val>
                                        </p:tav>
                                      </p:tavLst>
                                    </p:anim>
                                    <p:anim calcmode="lin" valueType="num">
                                      <p:cBhvr>
                                        <p:cTn id="36" dur="1000" fill="hold"/>
                                        <p:tgtEl>
                                          <p:spTgt spid="19258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2588"/>
                                        </p:tgtEl>
                                        <p:attrNameLst>
                                          <p:attrName>style.visibility</p:attrName>
                                        </p:attrNameLst>
                                      </p:cBhvr>
                                      <p:to>
                                        <p:strVal val="visible"/>
                                      </p:to>
                                    </p:set>
                                    <p:animEffect transition="in" filter="fade">
                                      <p:cBhvr>
                                        <p:cTn id="39" dur="1000"/>
                                        <p:tgtEl>
                                          <p:spTgt spid="192588"/>
                                        </p:tgtEl>
                                      </p:cBhvr>
                                    </p:animEffect>
                                    <p:anim calcmode="lin" valueType="num">
                                      <p:cBhvr>
                                        <p:cTn id="40" dur="1000" fill="hold"/>
                                        <p:tgtEl>
                                          <p:spTgt spid="192588"/>
                                        </p:tgtEl>
                                        <p:attrNameLst>
                                          <p:attrName>ppt_x</p:attrName>
                                        </p:attrNameLst>
                                      </p:cBhvr>
                                      <p:tavLst>
                                        <p:tav tm="0">
                                          <p:val>
                                            <p:strVal val="#ppt_x"/>
                                          </p:val>
                                        </p:tav>
                                        <p:tav tm="100000">
                                          <p:val>
                                            <p:strVal val="#ppt_x"/>
                                          </p:val>
                                        </p:tav>
                                      </p:tavLst>
                                    </p:anim>
                                    <p:anim calcmode="lin" valueType="num">
                                      <p:cBhvr>
                                        <p:cTn id="41" dur="1000" fill="hold"/>
                                        <p:tgtEl>
                                          <p:spTgt spid="19258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2589"/>
                                        </p:tgtEl>
                                        <p:attrNameLst>
                                          <p:attrName>style.visibility</p:attrName>
                                        </p:attrNameLst>
                                      </p:cBhvr>
                                      <p:to>
                                        <p:strVal val="visible"/>
                                      </p:to>
                                    </p:set>
                                    <p:animEffect transition="in" filter="fade">
                                      <p:cBhvr>
                                        <p:cTn id="46" dur="1000"/>
                                        <p:tgtEl>
                                          <p:spTgt spid="192589"/>
                                        </p:tgtEl>
                                      </p:cBhvr>
                                    </p:animEffect>
                                    <p:anim calcmode="lin" valueType="num">
                                      <p:cBhvr>
                                        <p:cTn id="47" dur="1000" fill="hold"/>
                                        <p:tgtEl>
                                          <p:spTgt spid="192589"/>
                                        </p:tgtEl>
                                        <p:attrNameLst>
                                          <p:attrName>ppt_x</p:attrName>
                                        </p:attrNameLst>
                                      </p:cBhvr>
                                      <p:tavLst>
                                        <p:tav tm="0">
                                          <p:val>
                                            <p:strVal val="#ppt_x"/>
                                          </p:val>
                                        </p:tav>
                                        <p:tav tm="100000">
                                          <p:val>
                                            <p:strVal val="#ppt_x"/>
                                          </p:val>
                                        </p:tav>
                                      </p:tavLst>
                                    </p:anim>
                                    <p:anim calcmode="lin" valueType="num">
                                      <p:cBhvr>
                                        <p:cTn id="48" dur="1000" fill="hold"/>
                                        <p:tgtEl>
                                          <p:spTgt spid="192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8" grpId="0"/>
      <p:bldP spid="192622" grpId="0"/>
      <p:bldP spid="192588" grpId="0" animBg="1"/>
      <p:bldP spid="192587" grpId="0" animBg="1"/>
      <p:bldP spid="192595" grpId="0" animBg="1"/>
      <p:bldP spid="1925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Watercourse management</a:t>
            </a:r>
            <a:endParaRPr lang="en-GB" dirty="0"/>
          </a:p>
        </p:txBody>
      </p:sp>
      <p:pic>
        <p:nvPicPr>
          <p:cNvPr id="2050" name="Picture 2" descr="http://i.ytimg.com/vi/m4gKRmb5sT0/0.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092896" y="1916832"/>
            <a:ext cx="4439543"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P2100093"/>
          <p:cNvPicPr>
            <a:picLocks noGrp="1" noChangeAspect="1" noChangeArrowheads="1"/>
          </p:cNvPicPr>
          <p:nvPr>
            <p:ph idx="1"/>
          </p:nvPr>
        </p:nvPicPr>
        <p:blipFill>
          <a:blip r:embed="rId5" cstate="email">
            <a:extLst>
              <a:ext uri="{28A0092B-C50C-407E-A947-70E740481C1C}">
                <a14:useLocalDpi xmlns:a14="http://schemas.microsoft.com/office/drawing/2010/main" xmlns=""/>
              </a:ext>
            </a:extLst>
          </a:blip>
          <a:srcRect/>
          <a:stretch>
            <a:fillRect/>
          </a:stretch>
        </p:blipFill>
        <p:spPr bwMode="auto">
          <a:xfrm>
            <a:off x="467544" y="2121127"/>
            <a:ext cx="4176464" cy="3132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3509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Impeded water courses </a:t>
            </a:r>
            <a:endParaRPr lang="en-GB" dirty="0"/>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11960" y="1686971"/>
            <a:ext cx="4464496" cy="33345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xmlns=""/>
              </a:ext>
            </a:extLst>
          </a:blip>
          <a:stretch>
            <a:fillRect/>
          </a:stretch>
        </p:blipFill>
        <p:spPr>
          <a:xfrm>
            <a:off x="539552" y="2348880"/>
            <a:ext cx="4296973" cy="3222730"/>
          </a:xfrm>
        </p:spPr>
      </p:pic>
    </p:spTree>
    <p:extLst>
      <p:ext uri="{BB962C8B-B14F-4D97-AF65-F5344CB8AC3E}">
        <p14:creationId xmlns:p14="http://schemas.microsoft.com/office/powerpoint/2010/main" xmlns="" val="129229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11560" y="332655"/>
            <a:ext cx="5184576" cy="288033"/>
          </a:xfrm>
          <a:solidFill>
            <a:srgbClr val="FF3300"/>
          </a:solidFill>
          <a:ln w="9525">
            <a:solidFill>
              <a:schemeClr val="tx1"/>
            </a:solidFill>
          </a:ln>
        </p:spPr>
        <p:txBody>
          <a:bodyPr/>
          <a:lstStyle/>
          <a:p>
            <a:pPr marL="0" indent="0" algn="ctr">
              <a:buNone/>
            </a:pPr>
            <a:r>
              <a:rPr lang="en-GB" sz="1400" dirty="0" smtClean="0"/>
              <a:t>Issue spotted by Local Flood Rep or member of community</a:t>
            </a:r>
            <a:endParaRPr lang="en-GB" sz="1400" dirty="0"/>
          </a:p>
        </p:txBody>
      </p:sp>
      <p:sp>
        <p:nvSpPr>
          <p:cNvPr id="4" name="Content Placeholder 2"/>
          <p:cNvSpPr txBox="1">
            <a:spLocks/>
          </p:cNvSpPr>
          <p:nvPr/>
        </p:nvSpPr>
        <p:spPr bwMode="auto">
          <a:xfrm>
            <a:off x="1691556" y="808330"/>
            <a:ext cx="2808436" cy="325115"/>
          </a:xfrm>
          <a:prstGeom prst="rect">
            <a:avLst/>
          </a:prstGeom>
          <a:solidFill>
            <a:srgbClr val="FF99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Report to Parish/ Ward</a:t>
            </a:r>
            <a:endParaRPr lang="en-GB" sz="1400" dirty="0"/>
          </a:p>
        </p:txBody>
      </p:sp>
      <p:sp>
        <p:nvSpPr>
          <p:cNvPr id="5" name="Content Placeholder 2"/>
          <p:cNvSpPr txBox="1">
            <a:spLocks/>
          </p:cNvSpPr>
          <p:nvPr/>
        </p:nvSpPr>
        <p:spPr bwMode="auto">
          <a:xfrm>
            <a:off x="1691556" y="1275303"/>
            <a:ext cx="2808436" cy="325115"/>
          </a:xfrm>
          <a:prstGeom prst="rect">
            <a:avLst/>
          </a:prstGeom>
          <a:solidFill>
            <a:srgbClr val="FF99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Identify riparian owner(s)</a:t>
            </a:r>
            <a:endParaRPr lang="en-GB" sz="1400" dirty="0"/>
          </a:p>
        </p:txBody>
      </p:sp>
      <p:sp>
        <p:nvSpPr>
          <p:cNvPr id="6" name="Content Placeholder 2"/>
          <p:cNvSpPr txBox="1">
            <a:spLocks/>
          </p:cNvSpPr>
          <p:nvPr/>
        </p:nvSpPr>
        <p:spPr bwMode="auto">
          <a:xfrm>
            <a:off x="1691556" y="1671707"/>
            <a:ext cx="2808436" cy="504775"/>
          </a:xfrm>
          <a:prstGeom prst="rect">
            <a:avLst/>
          </a:prstGeom>
          <a:solidFill>
            <a:srgbClr val="FF99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Make contact </a:t>
            </a:r>
            <a:br>
              <a:rPr lang="en-GB" sz="1400" dirty="0" smtClean="0"/>
            </a:br>
            <a:r>
              <a:rPr lang="en-GB" sz="1400" dirty="0" smtClean="0"/>
              <a:t>(in person or by letter)</a:t>
            </a:r>
            <a:endParaRPr lang="en-GB" sz="1400" dirty="0"/>
          </a:p>
        </p:txBody>
      </p:sp>
      <p:sp>
        <p:nvSpPr>
          <p:cNvPr id="7" name="Content Placeholder 2"/>
          <p:cNvSpPr txBox="1">
            <a:spLocks/>
          </p:cNvSpPr>
          <p:nvPr/>
        </p:nvSpPr>
        <p:spPr bwMode="auto">
          <a:xfrm>
            <a:off x="2454534" y="2464514"/>
            <a:ext cx="1253370" cy="316414"/>
          </a:xfrm>
          <a:prstGeom prst="rect">
            <a:avLst/>
          </a:prstGeom>
          <a:solidFill>
            <a:srgbClr val="FF99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Check up</a:t>
            </a:r>
            <a:endParaRPr lang="en-GB" sz="1400" dirty="0"/>
          </a:p>
        </p:txBody>
      </p:sp>
      <p:sp>
        <p:nvSpPr>
          <p:cNvPr id="8" name="Content Placeholder 2"/>
          <p:cNvSpPr txBox="1">
            <a:spLocks/>
          </p:cNvSpPr>
          <p:nvPr/>
        </p:nvSpPr>
        <p:spPr bwMode="auto">
          <a:xfrm>
            <a:off x="1027063" y="2938987"/>
            <a:ext cx="1440160" cy="326397"/>
          </a:xfrm>
          <a:prstGeom prst="rect">
            <a:avLst/>
          </a:prstGeom>
          <a:solidFill>
            <a:srgbClr val="CCFF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Resolved?</a:t>
            </a:r>
            <a:endParaRPr lang="en-GB" sz="1400" dirty="0"/>
          </a:p>
        </p:txBody>
      </p:sp>
      <p:sp>
        <p:nvSpPr>
          <p:cNvPr id="9" name="Content Placeholder 2"/>
          <p:cNvSpPr txBox="1">
            <a:spLocks/>
          </p:cNvSpPr>
          <p:nvPr/>
        </p:nvSpPr>
        <p:spPr bwMode="auto">
          <a:xfrm>
            <a:off x="3489865" y="2938987"/>
            <a:ext cx="1505736" cy="326397"/>
          </a:xfrm>
          <a:prstGeom prst="rect">
            <a:avLst/>
          </a:prstGeom>
          <a:solidFill>
            <a:srgbClr val="FF3300"/>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Unresolved?</a:t>
            </a:r>
            <a:endParaRPr lang="en-GB" sz="1400" dirty="0"/>
          </a:p>
        </p:txBody>
      </p:sp>
      <p:sp>
        <p:nvSpPr>
          <p:cNvPr id="10" name="Content Placeholder 2"/>
          <p:cNvSpPr txBox="1">
            <a:spLocks/>
          </p:cNvSpPr>
          <p:nvPr/>
        </p:nvSpPr>
        <p:spPr bwMode="auto">
          <a:xfrm>
            <a:off x="235000" y="3376611"/>
            <a:ext cx="2232223" cy="312039"/>
          </a:xfrm>
          <a:prstGeom prst="rect">
            <a:avLst/>
          </a:prstGeom>
          <a:solidFill>
            <a:srgbClr val="CCFF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Thank riparian owner</a:t>
            </a:r>
            <a:endParaRPr lang="en-GB" sz="1400" dirty="0"/>
          </a:p>
        </p:txBody>
      </p:sp>
      <p:sp>
        <p:nvSpPr>
          <p:cNvPr id="11" name="Content Placeholder 2"/>
          <p:cNvSpPr txBox="1">
            <a:spLocks/>
          </p:cNvSpPr>
          <p:nvPr/>
        </p:nvSpPr>
        <p:spPr bwMode="auto">
          <a:xfrm>
            <a:off x="3493630" y="3501008"/>
            <a:ext cx="4174714" cy="741892"/>
          </a:xfrm>
          <a:prstGeom prst="rect">
            <a:avLst/>
          </a:prstGeom>
          <a:solidFill>
            <a:srgbClr val="FF99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buFont typeface="Arial" charset="0"/>
              <a:buNone/>
            </a:pPr>
            <a:r>
              <a:rPr lang="en-GB" sz="1400" dirty="0" smtClean="0"/>
              <a:t>Follow up with second letter/ other </a:t>
            </a:r>
            <a:r>
              <a:rPr lang="en-GB" sz="1400" dirty="0" err="1" smtClean="0"/>
              <a:t>comms</a:t>
            </a:r>
            <a:r>
              <a:rPr lang="en-GB" sz="1400" dirty="0" smtClean="0"/>
              <a:t>.</a:t>
            </a:r>
          </a:p>
          <a:p>
            <a:pPr marL="0" indent="0">
              <a:buFont typeface="Arial" charset="0"/>
              <a:buNone/>
            </a:pPr>
            <a:r>
              <a:rPr lang="en-GB" sz="1400" dirty="0" smtClean="0"/>
              <a:t>And make the Drainage and Flooding team (or Environment Agency) aware</a:t>
            </a:r>
            <a:endParaRPr lang="en-GB" sz="1400" dirty="0"/>
          </a:p>
        </p:txBody>
      </p:sp>
      <p:sp>
        <p:nvSpPr>
          <p:cNvPr id="14" name="Content Placeholder 2"/>
          <p:cNvSpPr txBox="1">
            <a:spLocks/>
          </p:cNvSpPr>
          <p:nvPr/>
        </p:nvSpPr>
        <p:spPr bwMode="auto">
          <a:xfrm>
            <a:off x="4110277" y="5445224"/>
            <a:ext cx="3001340" cy="720080"/>
          </a:xfrm>
          <a:prstGeom prst="rect">
            <a:avLst/>
          </a:prstGeom>
          <a:solidFill>
            <a:srgbClr val="FF9900"/>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Refer to Drainage and Flooding team (ordinary watercourse) or Environment Agency (Main river)</a:t>
            </a:r>
            <a:endParaRPr lang="en-GB" sz="1400" dirty="0"/>
          </a:p>
        </p:txBody>
      </p:sp>
      <p:sp>
        <p:nvSpPr>
          <p:cNvPr id="16" name="Content Placeholder 2"/>
          <p:cNvSpPr txBox="1">
            <a:spLocks/>
          </p:cNvSpPr>
          <p:nvPr/>
        </p:nvSpPr>
        <p:spPr bwMode="auto">
          <a:xfrm>
            <a:off x="1456184" y="5445223"/>
            <a:ext cx="2138754" cy="326397"/>
          </a:xfrm>
          <a:prstGeom prst="rect">
            <a:avLst/>
          </a:prstGeom>
          <a:solidFill>
            <a:srgbClr val="CCFF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Thank riparian owner</a:t>
            </a:r>
            <a:endParaRPr lang="en-GB" sz="1400" dirty="0"/>
          </a:p>
        </p:txBody>
      </p:sp>
      <p:sp>
        <p:nvSpPr>
          <p:cNvPr id="21" name="Content Placeholder 2"/>
          <p:cNvSpPr txBox="1">
            <a:spLocks/>
          </p:cNvSpPr>
          <p:nvPr/>
        </p:nvSpPr>
        <p:spPr bwMode="auto">
          <a:xfrm>
            <a:off x="3491880" y="4480737"/>
            <a:ext cx="1253370" cy="316414"/>
          </a:xfrm>
          <a:prstGeom prst="rect">
            <a:avLst/>
          </a:prstGeom>
          <a:solidFill>
            <a:srgbClr val="FF99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Check up</a:t>
            </a:r>
            <a:endParaRPr lang="en-GB" sz="1400" dirty="0"/>
          </a:p>
        </p:txBody>
      </p:sp>
      <p:sp>
        <p:nvSpPr>
          <p:cNvPr id="22" name="Content Placeholder 2"/>
          <p:cNvSpPr txBox="1">
            <a:spLocks/>
          </p:cNvSpPr>
          <p:nvPr/>
        </p:nvSpPr>
        <p:spPr bwMode="auto">
          <a:xfrm>
            <a:off x="2151375" y="4953493"/>
            <a:ext cx="1440160" cy="347713"/>
          </a:xfrm>
          <a:prstGeom prst="rect">
            <a:avLst/>
          </a:prstGeom>
          <a:solidFill>
            <a:srgbClr val="CCFF99"/>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Resolved?</a:t>
            </a:r>
            <a:endParaRPr lang="en-GB" sz="1400" dirty="0"/>
          </a:p>
        </p:txBody>
      </p:sp>
      <p:sp>
        <p:nvSpPr>
          <p:cNvPr id="23" name="Content Placeholder 2"/>
          <p:cNvSpPr txBox="1">
            <a:spLocks/>
          </p:cNvSpPr>
          <p:nvPr/>
        </p:nvSpPr>
        <p:spPr bwMode="auto">
          <a:xfrm>
            <a:off x="4129198" y="4959448"/>
            <a:ext cx="1505736" cy="341757"/>
          </a:xfrm>
          <a:prstGeom prst="rect">
            <a:avLst/>
          </a:prstGeom>
          <a:solidFill>
            <a:srgbClr val="FF3300"/>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Unresolved?</a:t>
            </a:r>
            <a:endParaRPr lang="en-GB" sz="1400" dirty="0"/>
          </a:p>
        </p:txBody>
      </p:sp>
      <p:sp>
        <p:nvSpPr>
          <p:cNvPr id="24" name="Content Placeholder 2"/>
          <p:cNvSpPr txBox="1">
            <a:spLocks/>
          </p:cNvSpPr>
          <p:nvPr/>
        </p:nvSpPr>
        <p:spPr bwMode="auto">
          <a:xfrm>
            <a:off x="6948264" y="142261"/>
            <a:ext cx="1552373" cy="50405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r">
              <a:buFont typeface="Arial" charset="0"/>
              <a:buNone/>
            </a:pPr>
            <a:r>
              <a:rPr lang="en-GB" sz="1400" dirty="0" smtClean="0"/>
              <a:t>Approximate timeline</a:t>
            </a:r>
            <a:endParaRPr lang="en-GB" sz="1400" dirty="0"/>
          </a:p>
        </p:txBody>
      </p:sp>
      <p:cxnSp>
        <p:nvCxnSpPr>
          <p:cNvPr id="26" name="Straight Arrow Connector 25"/>
          <p:cNvCxnSpPr>
            <a:stCxn id="3" idx="2"/>
          </p:cNvCxnSpPr>
          <p:nvPr/>
        </p:nvCxnSpPr>
        <p:spPr>
          <a:xfrm>
            <a:off x="3203848" y="620688"/>
            <a:ext cx="0" cy="1876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2"/>
            <a:endCxn id="5" idx="0"/>
          </p:cNvCxnSpPr>
          <p:nvPr/>
        </p:nvCxnSpPr>
        <p:spPr>
          <a:xfrm>
            <a:off x="3095774" y="1133445"/>
            <a:ext cx="0" cy="141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2"/>
            <a:endCxn id="6" idx="0"/>
          </p:cNvCxnSpPr>
          <p:nvPr/>
        </p:nvCxnSpPr>
        <p:spPr>
          <a:xfrm>
            <a:off x="3095774" y="1600418"/>
            <a:ext cx="0" cy="71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77579" y="2176482"/>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8" idx="0"/>
          </p:cNvCxnSpPr>
          <p:nvPr/>
        </p:nvCxnSpPr>
        <p:spPr>
          <a:xfrm flipH="1">
            <a:off x="1747143" y="2780928"/>
            <a:ext cx="707391" cy="158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9" idx="0"/>
          </p:cNvCxnSpPr>
          <p:nvPr/>
        </p:nvCxnSpPr>
        <p:spPr>
          <a:xfrm>
            <a:off x="3707904" y="2780928"/>
            <a:ext cx="534829" cy="1580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91556" y="3265384"/>
            <a:ext cx="0" cy="141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 idx="2"/>
          </p:cNvCxnSpPr>
          <p:nvPr/>
        </p:nvCxnSpPr>
        <p:spPr>
          <a:xfrm>
            <a:off x="4242733" y="3265384"/>
            <a:ext cx="0" cy="2356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42733" y="4242900"/>
            <a:ext cx="0" cy="2378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0"/>
          </p:cNvCxnSpPr>
          <p:nvPr/>
        </p:nvCxnSpPr>
        <p:spPr>
          <a:xfrm flipH="1">
            <a:off x="2871455" y="4797152"/>
            <a:ext cx="622175" cy="1563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745251" y="4797152"/>
            <a:ext cx="250350" cy="162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64709" y="5303365"/>
            <a:ext cx="0" cy="141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10120" y="5301205"/>
            <a:ext cx="0" cy="141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Content Placeholder 2"/>
          <p:cNvSpPr txBox="1">
            <a:spLocks/>
          </p:cNvSpPr>
          <p:nvPr/>
        </p:nvSpPr>
        <p:spPr bwMode="auto">
          <a:xfrm rot="5400000">
            <a:off x="7690343" y="1102747"/>
            <a:ext cx="2156447" cy="3282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One week</a:t>
            </a:r>
            <a:endParaRPr lang="en-GB" sz="1400" dirty="0"/>
          </a:p>
        </p:txBody>
      </p:sp>
      <p:cxnSp>
        <p:nvCxnSpPr>
          <p:cNvPr id="60" name="Straight Arrow Connector 59"/>
          <p:cNvCxnSpPr/>
          <p:nvPr/>
        </p:nvCxnSpPr>
        <p:spPr>
          <a:xfrm flipH="1">
            <a:off x="8604445" y="188642"/>
            <a:ext cx="4" cy="21318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8604445" y="2449272"/>
            <a:ext cx="6" cy="13397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4" name="Content Placeholder 2"/>
          <p:cNvSpPr txBox="1">
            <a:spLocks/>
          </p:cNvSpPr>
          <p:nvPr/>
        </p:nvSpPr>
        <p:spPr bwMode="auto">
          <a:xfrm rot="5400000">
            <a:off x="8218994" y="2950359"/>
            <a:ext cx="1099148" cy="3282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Two weeks</a:t>
            </a:r>
            <a:endParaRPr lang="en-GB" sz="1400" dirty="0"/>
          </a:p>
        </p:txBody>
      </p:sp>
      <p:cxnSp>
        <p:nvCxnSpPr>
          <p:cNvPr id="65" name="Straight Arrow Connector 64"/>
          <p:cNvCxnSpPr/>
          <p:nvPr/>
        </p:nvCxnSpPr>
        <p:spPr>
          <a:xfrm flipH="1">
            <a:off x="8604445" y="4005064"/>
            <a:ext cx="4" cy="201253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Content Placeholder 2"/>
          <p:cNvSpPr txBox="1">
            <a:spLocks/>
          </p:cNvSpPr>
          <p:nvPr/>
        </p:nvSpPr>
        <p:spPr bwMode="auto">
          <a:xfrm rot="5400000">
            <a:off x="7690344" y="4778945"/>
            <a:ext cx="2156447" cy="3282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0" indent="0" algn="ctr">
              <a:buFont typeface="Arial" charset="0"/>
              <a:buNone/>
            </a:pPr>
            <a:r>
              <a:rPr lang="en-GB" sz="1400" dirty="0" smtClean="0"/>
              <a:t>Two weeks</a:t>
            </a:r>
            <a:endParaRPr lang="en-GB" sz="1400" dirty="0"/>
          </a:p>
        </p:txBody>
      </p:sp>
    </p:spTree>
    <p:extLst>
      <p:ext uri="{BB962C8B-B14F-4D97-AF65-F5344CB8AC3E}">
        <p14:creationId xmlns:p14="http://schemas.microsoft.com/office/powerpoint/2010/main" xmlns="" val="3534569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rot="21438096">
            <a:off x="349497" y="502187"/>
            <a:ext cx="4283593" cy="5969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rot="312266">
            <a:off x="4302884" y="348396"/>
            <a:ext cx="4328108" cy="603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0645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p>
            <a:pPr algn="ctr"/>
            <a:r>
              <a:rPr lang="en-GB" dirty="0" smtClean="0"/>
              <a:t>Works affecting watercourses</a:t>
            </a:r>
            <a:endParaRPr lang="en-GB" dirty="0"/>
          </a:p>
        </p:txBody>
      </p:sp>
      <p:sp>
        <p:nvSpPr>
          <p:cNvPr id="3" name="Subtitle 2"/>
          <p:cNvSpPr>
            <a:spLocks noGrp="1"/>
          </p:cNvSpPr>
          <p:nvPr>
            <p:ph type="subTitle" idx="1"/>
          </p:nvPr>
        </p:nvSpPr>
        <p:spPr>
          <a:xfrm>
            <a:off x="1371600" y="3068960"/>
            <a:ext cx="6400800" cy="1752600"/>
          </a:xfrm>
        </p:spPr>
        <p:txBody>
          <a:bodyPr/>
          <a:lstStyle/>
          <a:p>
            <a:r>
              <a:rPr lang="en-GB" dirty="0" smtClean="0"/>
              <a:t>Land Drainage Consent</a:t>
            </a:r>
          </a:p>
          <a:p>
            <a:r>
              <a:rPr lang="en-GB" dirty="0" smtClean="0"/>
              <a:t>and</a:t>
            </a:r>
            <a:endParaRPr lang="en-GB" dirty="0"/>
          </a:p>
          <a:p>
            <a:r>
              <a:rPr lang="en-GB" dirty="0" smtClean="0"/>
              <a:t>Flood Defence Consent</a:t>
            </a:r>
            <a:endParaRPr lang="en-GB" dirty="0"/>
          </a:p>
        </p:txBody>
      </p:sp>
    </p:spTree>
    <p:extLst>
      <p:ext uri="{BB962C8B-B14F-4D97-AF65-F5344CB8AC3E}">
        <p14:creationId xmlns:p14="http://schemas.microsoft.com/office/powerpoint/2010/main" xmlns="" val="271074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consent is required</a:t>
            </a:r>
            <a:endParaRPr lang="en-GB" dirty="0"/>
          </a:p>
        </p:txBody>
      </p:sp>
      <p:sp>
        <p:nvSpPr>
          <p:cNvPr id="3" name="Content Placeholder 2"/>
          <p:cNvSpPr>
            <a:spLocks noGrp="1"/>
          </p:cNvSpPr>
          <p:nvPr>
            <p:ph idx="1"/>
          </p:nvPr>
        </p:nvSpPr>
        <p:spPr>
          <a:xfrm>
            <a:off x="467544" y="1916832"/>
            <a:ext cx="8229600" cy="3816424"/>
          </a:xfrm>
        </p:spPr>
        <p:txBody>
          <a:bodyPr>
            <a:normAutofit lnSpcReduction="10000"/>
          </a:bodyPr>
          <a:lstStyle/>
          <a:p>
            <a:r>
              <a:rPr lang="en-GB" sz="1600" dirty="0" smtClean="0"/>
              <a:t>Consent is required to ensure that any works to a watercourse do not have an adverse effect on flood risk or the environment</a:t>
            </a:r>
          </a:p>
          <a:p>
            <a:pPr marL="0" indent="0">
              <a:buNone/>
            </a:pPr>
            <a:endParaRPr lang="en-GB" sz="1600" dirty="0" smtClean="0"/>
          </a:p>
          <a:p>
            <a:r>
              <a:rPr lang="en-GB" sz="1600" dirty="0" smtClean="0"/>
              <a:t>Water must be allowed to flow through land without any obstruction, pollution or diversion which affects the rights of others</a:t>
            </a:r>
          </a:p>
          <a:p>
            <a:pPr marL="0" indent="0">
              <a:buNone/>
            </a:pPr>
            <a:endParaRPr lang="en-GB" sz="1600" dirty="0" smtClean="0"/>
          </a:p>
          <a:p>
            <a:r>
              <a:rPr lang="en-GB" sz="1600" dirty="0" smtClean="0"/>
              <a:t>There is a legal obligation to notify the Environment Agency or the Drainage and Flooding Team if you would like to build, or alter, a structure that acts as an obstruction to a watercourse</a:t>
            </a:r>
          </a:p>
          <a:p>
            <a:endParaRPr lang="en-GB" sz="1600" dirty="0"/>
          </a:p>
          <a:p>
            <a:r>
              <a:rPr lang="en-GB" sz="1600" dirty="0" smtClean="0"/>
              <a:t>Consideration for the requirements under the Water Framework Directive to ensure that water quality is maintained. This is looked at by the </a:t>
            </a:r>
            <a:r>
              <a:rPr lang="en-GB" sz="1600" smtClean="0"/>
              <a:t>B&amp;NES Ecology Team </a:t>
            </a:r>
            <a:endParaRPr lang="en-GB" sz="1600" dirty="0" smtClean="0"/>
          </a:p>
          <a:p>
            <a:pPr marL="0" indent="0">
              <a:buNone/>
            </a:pPr>
            <a:endParaRPr lang="en-GB" sz="1600" dirty="0" smtClean="0"/>
          </a:p>
          <a:p>
            <a:r>
              <a:rPr lang="en-GB" sz="1600" b="1" dirty="0" smtClean="0">
                <a:solidFill>
                  <a:srgbClr val="FF0000"/>
                </a:solidFill>
              </a:rPr>
              <a:t>Planning Approval may also be required, as well as a Flood Defence Consent. Check with the Local Planning Authority (B&amp;NES)</a:t>
            </a:r>
          </a:p>
        </p:txBody>
      </p:sp>
    </p:spTree>
    <p:extLst>
      <p:ext uri="{BB962C8B-B14F-4D97-AF65-F5344CB8AC3E}">
        <p14:creationId xmlns:p14="http://schemas.microsoft.com/office/powerpoint/2010/main" xmlns="" val="12383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8578" y="185526"/>
            <a:ext cx="9161934" cy="55477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75622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7566025" cy="792163"/>
          </a:xfrm>
        </p:spPr>
        <p:txBody>
          <a:bodyPr/>
          <a:lstStyle/>
          <a:p>
            <a:r>
              <a:rPr lang="en-GB" dirty="0" smtClean="0"/>
              <a:t>Works requiring consent</a:t>
            </a:r>
            <a:endParaRPr lang="en-GB" dirty="0"/>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xmlns=""/>
              </a:ext>
            </a:extLst>
          </a:blip>
          <a:srcRect/>
          <a:stretch>
            <a:fillRect/>
          </a:stretch>
        </p:blipFill>
        <p:spPr bwMode="auto">
          <a:xfrm>
            <a:off x="572101" y="1124744"/>
            <a:ext cx="7999798"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54841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155" y="188640"/>
            <a:ext cx="7566025" cy="792163"/>
          </a:xfrm>
        </p:spPr>
        <p:txBody>
          <a:bodyPr/>
          <a:lstStyle/>
          <a:p>
            <a:r>
              <a:rPr lang="en-GB" dirty="0" smtClean="0"/>
              <a:t>Works not requiring consent</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xmlns=""/>
              </a:ext>
            </a:extLst>
          </a:blip>
          <a:srcRect/>
          <a:stretch>
            <a:fillRect/>
          </a:stretch>
        </p:blipFill>
        <p:spPr bwMode="auto">
          <a:xfrm>
            <a:off x="1170185" y="1052736"/>
            <a:ext cx="6886575" cy="3838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259632" y="5013176"/>
            <a:ext cx="4824536" cy="15232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4516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request for consent</a:t>
            </a:r>
            <a:endParaRPr lang="en-GB" dirty="0"/>
          </a:p>
        </p:txBody>
      </p:sp>
      <p:sp>
        <p:nvSpPr>
          <p:cNvPr id="3" name="Content Placeholder 2"/>
          <p:cNvSpPr>
            <a:spLocks noGrp="1"/>
          </p:cNvSpPr>
          <p:nvPr>
            <p:ph idx="1"/>
          </p:nvPr>
        </p:nvSpPr>
        <p:spPr/>
        <p:txBody>
          <a:bodyPr>
            <a:normAutofit/>
          </a:bodyPr>
          <a:lstStyle/>
          <a:p>
            <a:r>
              <a:rPr lang="en-GB" sz="1600" dirty="0" smtClean="0"/>
              <a:t>Flood Defence Consent is required for works in, over, under or adjacent to main rivers. This is achieved through contact with the Environment Agency</a:t>
            </a:r>
            <a:endParaRPr lang="en-GB" sz="1600" dirty="0"/>
          </a:p>
          <a:p>
            <a:pPr marL="0" indent="0">
              <a:buNone/>
            </a:pPr>
            <a:endParaRPr lang="en-GB" sz="1600" dirty="0" smtClean="0"/>
          </a:p>
          <a:p>
            <a:r>
              <a:rPr lang="en-GB" sz="1600" dirty="0" smtClean="0"/>
              <a:t>Land Drainage Consent is required for any works that will create or alter a mill dam, weir or other similar obstruction to the flow of an ordinary watercourse, including any proposals to install culverts or alter them in a manner that would be likely to affect the flow of water. This is achieved through contact with the Lead Local Flood Authority (B&amp;NES)</a:t>
            </a:r>
            <a:endParaRPr lang="en-GB" sz="1600" dirty="0"/>
          </a:p>
          <a:p>
            <a:endParaRPr lang="en-GB" sz="1600" dirty="0" smtClean="0"/>
          </a:p>
          <a:p>
            <a:r>
              <a:rPr lang="en-GB" sz="1600" dirty="0" smtClean="0"/>
              <a:t>Environment Agency - </a:t>
            </a:r>
            <a:r>
              <a:rPr lang="en-GB" sz="1600" dirty="0" smtClean="0">
                <a:hlinkClick r:id="rId3"/>
              </a:rPr>
              <a:t>https://www.gov.uk/flood-defence-consent-england-wales</a:t>
            </a:r>
            <a:r>
              <a:rPr lang="en-GB" sz="1600" dirty="0" smtClean="0"/>
              <a:t> </a:t>
            </a:r>
            <a:endParaRPr lang="en-GB" sz="1600" dirty="0"/>
          </a:p>
          <a:p>
            <a:endParaRPr lang="en-GB" sz="1600" dirty="0" smtClean="0"/>
          </a:p>
          <a:p>
            <a:r>
              <a:rPr lang="en-GB" sz="1600" dirty="0" smtClean="0"/>
              <a:t>B&amp;NES - </a:t>
            </a:r>
            <a:r>
              <a:rPr lang="en-GB" sz="1600" dirty="0">
                <a:hlinkClick r:id="rId4"/>
              </a:rPr>
              <a:t>drainage&amp;flooding@bathnes.gov.uk</a:t>
            </a:r>
            <a:endParaRPr lang="en-GB" sz="1600" dirty="0" smtClean="0"/>
          </a:p>
        </p:txBody>
      </p:sp>
    </p:spTree>
    <p:extLst>
      <p:ext uri="{BB962C8B-B14F-4D97-AF65-F5344CB8AC3E}">
        <p14:creationId xmlns:p14="http://schemas.microsoft.com/office/powerpoint/2010/main" xmlns="" val="3173402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1143000"/>
          </a:xfrm>
        </p:spPr>
        <p:txBody>
          <a:bodyPr/>
          <a:lstStyle/>
          <a:p>
            <a:r>
              <a:rPr lang="en-GB" dirty="0" smtClean="0"/>
              <a:t>Further information</a:t>
            </a:r>
            <a:endParaRPr lang="en-GB" dirty="0"/>
          </a:p>
        </p:txBody>
      </p:sp>
      <p:sp>
        <p:nvSpPr>
          <p:cNvPr id="3" name="Content Placeholder 2"/>
          <p:cNvSpPr>
            <a:spLocks noGrp="1"/>
          </p:cNvSpPr>
          <p:nvPr>
            <p:ph idx="1"/>
          </p:nvPr>
        </p:nvSpPr>
        <p:spPr>
          <a:xfrm>
            <a:off x="467544" y="2348880"/>
            <a:ext cx="8229600" cy="2836912"/>
          </a:xfrm>
        </p:spPr>
        <p:txBody>
          <a:bodyPr>
            <a:normAutofit/>
          </a:bodyPr>
          <a:lstStyle/>
          <a:p>
            <a:r>
              <a:rPr lang="en-GB" sz="1600" dirty="0" smtClean="0"/>
              <a:t>Living on the Edge - </a:t>
            </a:r>
            <a:r>
              <a:rPr lang="en-GB" sz="1600" dirty="0" smtClean="0">
                <a:hlinkClick r:id="rId3"/>
              </a:rPr>
              <a:t>https://www.gov.uk/government/uploads/system/uploads/attachment_data/file/454562/LIT_7114.pdf</a:t>
            </a:r>
            <a:endParaRPr lang="en-GB" sz="1600" dirty="0" smtClean="0"/>
          </a:p>
          <a:p>
            <a:r>
              <a:rPr lang="en-GB" sz="1600" dirty="0" smtClean="0"/>
              <a:t>BANES flooding site - </a:t>
            </a:r>
            <a:r>
              <a:rPr lang="en-GB" sz="1600" dirty="0" smtClean="0">
                <a:hlinkClick r:id="rId4"/>
              </a:rPr>
              <a:t>http://www.bathnes.gov.uk/services/environment/land-drainage</a:t>
            </a:r>
            <a:r>
              <a:rPr lang="en-GB" sz="1600" dirty="0" smtClean="0"/>
              <a:t> </a:t>
            </a:r>
          </a:p>
          <a:p>
            <a:r>
              <a:rPr lang="en-GB" sz="1600" dirty="0" smtClean="0"/>
              <a:t>Planning Portal - </a:t>
            </a:r>
            <a:r>
              <a:rPr lang="en-GB" sz="1600" dirty="0" smtClean="0">
                <a:hlinkClick r:id="rId5"/>
              </a:rPr>
              <a:t>http://www.planningportal.gov.uk/permission/responsibilities/beforeyoustart/otherpermissions/flooddefence</a:t>
            </a:r>
            <a:r>
              <a:rPr lang="en-GB" sz="1600" dirty="0" smtClean="0"/>
              <a:t> </a:t>
            </a:r>
          </a:p>
          <a:p>
            <a:r>
              <a:rPr lang="en-GB" sz="1600" dirty="0" smtClean="0"/>
              <a:t>BANES planning site - </a:t>
            </a:r>
            <a:r>
              <a:rPr lang="en-GB" sz="1600" dirty="0" smtClean="0">
                <a:hlinkClick r:id="rId6"/>
              </a:rPr>
              <a:t>http://www.bathnes.gov.uk/services/planning-and-building-control/do-i-need-planning-permission</a:t>
            </a:r>
            <a:r>
              <a:rPr lang="en-GB" sz="1600" dirty="0" smtClean="0"/>
              <a:t> </a:t>
            </a:r>
          </a:p>
          <a:p>
            <a:endParaRPr lang="en-GB" sz="1600" dirty="0" smtClean="0"/>
          </a:p>
        </p:txBody>
      </p:sp>
    </p:spTree>
    <p:extLst>
      <p:ext uri="{BB962C8B-B14F-4D97-AF65-F5344CB8AC3E}">
        <p14:creationId xmlns:p14="http://schemas.microsoft.com/office/powerpoint/2010/main" xmlns="" val="3733687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lstStyle/>
          <a:p>
            <a:endParaRPr lang="en-GB" sz="2000" dirty="0"/>
          </a:p>
        </p:txBody>
      </p:sp>
    </p:spTree>
    <p:extLst>
      <p:ext uri="{BB962C8B-B14F-4D97-AF65-F5344CB8AC3E}">
        <p14:creationId xmlns:p14="http://schemas.microsoft.com/office/powerpoint/2010/main" xmlns="" val="1929411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5333529" cy="792163"/>
          </a:xfrm>
        </p:spPr>
        <p:txBody>
          <a:bodyPr/>
          <a:lstStyle/>
          <a:p>
            <a:r>
              <a:rPr lang="en-GB" dirty="0" smtClean="0"/>
              <a:t>Winter 2015</a:t>
            </a:r>
            <a:endParaRPr lang="en-GB" dirty="0"/>
          </a:p>
        </p:txBody>
      </p:sp>
      <p:pic>
        <p:nvPicPr>
          <p:cNvPr id="5123" name="Picture 3"/>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rot="374940">
            <a:off x="5889082" y="612216"/>
            <a:ext cx="2736304" cy="4503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rot="21315113">
            <a:off x="628828" y="2017103"/>
            <a:ext cx="4774363" cy="33515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534339" y="1115452"/>
            <a:ext cx="5040560" cy="646331"/>
          </a:xfrm>
          <a:prstGeom prst="rect">
            <a:avLst/>
          </a:prstGeom>
          <a:noFill/>
        </p:spPr>
        <p:txBody>
          <a:bodyPr wrap="square" rtlCol="0">
            <a:spAutoFit/>
          </a:bodyPr>
          <a:lstStyle/>
          <a:p>
            <a:r>
              <a:rPr lang="en-GB" dirty="0" smtClean="0"/>
              <a:t>Promoting flood awareness – can you help?</a:t>
            </a:r>
          </a:p>
          <a:p>
            <a:r>
              <a:rPr lang="en-GB" dirty="0">
                <a:hlinkClick r:id="rId5"/>
              </a:rPr>
              <a:t>https://www.gov.uk/floodsdestroy</a:t>
            </a:r>
            <a:endParaRPr lang="en-GB" dirty="0"/>
          </a:p>
        </p:txBody>
      </p:sp>
      <p:sp>
        <p:nvSpPr>
          <p:cNvPr id="5" name="Content Placeholder 4"/>
          <p:cNvSpPr>
            <a:spLocks noGrp="1"/>
          </p:cNvSpPr>
          <p:nvPr>
            <p:ph idx="1"/>
          </p:nvPr>
        </p:nvSpPr>
        <p:spPr/>
        <p:txBody>
          <a:bodyPr/>
          <a:lstStyle/>
          <a:p>
            <a:endParaRPr lang="en-GB" dirty="0"/>
          </a:p>
        </p:txBody>
      </p:sp>
    </p:spTree>
    <p:extLst>
      <p:ext uri="{BB962C8B-B14F-4D97-AF65-F5344CB8AC3E}">
        <p14:creationId xmlns:p14="http://schemas.microsoft.com/office/powerpoint/2010/main" xmlns="" val="2895629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5549553" cy="792163"/>
          </a:xfrm>
        </p:spPr>
        <p:txBody>
          <a:bodyPr/>
          <a:lstStyle/>
          <a:p>
            <a:r>
              <a:rPr lang="en-GB" dirty="0" smtClean="0"/>
              <a:t>Please report flooding</a:t>
            </a:r>
            <a:endParaRPr lang="en-GB" dirty="0"/>
          </a:p>
        </p:txBody>
      </p:sp>
      <p:sp>
        <p:nvSpPr>
          <p:cNvPr id="5" name="TextBox 4"/>
          <p:cNvSpPr txBox="1"/>
          <p:nvPr/>
        </p:nvSpPr>
        <p:spPr>
          <a:xfrm>
            <a:off x="899592" y="1268760"/>
            <a:ext cx="2448272" cy="1508105"/>
          </a:xfrm>
          <a:prstGeom prst="rect">
            <a:avLst/>
          </a:prstGeom>
          <a:noFill/>
        </p:spPr>
        <p:txBody>
          <a:bodyPr wrap="square" rtlCol="0">
            <a:spAutoFit/>
          </a:bodyPr>
          <a:lstStyle/>
          <a:p>
            <a:pPr>
              <a:lnSpc>
                <a:spcPct val="115000"/>
              </a:lnSpc>
              <a:spcAft>
                <a:spcPts val="0"/>
              </a:spcAft>
            </a:pPr>
            <a:r>
              <a:rPr lang="en-GB" sz="1600" b="1" dirty="0"/>
              <a:t>Highway drainage and flooding issues </a:t>
            </a:r>
            <a:r>
              <a:rPr lang="en-GB" sz="1600" b="1" dirty="0" smtClean="0"/>
              <a:t/>
            </a:r>
            <a:br>
              <a:rPr lang="en-GB" sz="1600" b="1" dirty="0" smtClean="0"/>
            </a:br>
            <a:r>
              <a:rPr lang="en-GB" sz="1600" dirty="0" smtClean="0"/>
              <a:t>(</a:t>
            </a:r>
            <a:r>
              <a:rPr lang="en-GB" sz="1600" dirty="0"/>
              <a:t>blocked gulleys, pot holes, and water ponding on </a:t>
            </a:r>
            <a:r>
              <a:rPr lang="en-GB" sz="1600" dirty="0" smtClean="0"/>
              <a:t>highways)</a:t>
            </a:r>
            <a:endParaRPr lang="en-GB" dirty="0">
              <a:latin typeface="Calibri"/>
              <a:ea typeface="Calibri"/>
              <a:cs typeface="Times New Roman"/>
            </a:endParaRPr>
          </a:p>
        </p:txBody>
      </p:sp>
      <p:sp>
        <p:nvSpPr>
          <p:cNvPr id="6" name="TextBox 5"/>
          <p:cNvSpPr txBox="1"/>
          <p:nvPr/>
        </p:nvSpPr>
        <p:spPr>
          <a:xfrm>
            <a:off x="4511862" y="1261258"/>
            <a:ext cx="4452626" cy="1791260"/>
          </a:xfrm>
          <a:prstGeom prst="rect">
            <a:avLst/>
          </a:prstGeom>
          <a:noFill/>
        </p:spPr>
        <p:txBody>
          <a:bodyPr wrap="square" rtlCol="0">
            <a:spAutoFit/>
          </a:bodyPr>
          <a:lstStyle/>
          <a:p>
            <a:pPr>
              <a:lnSpc>
                <a:spcPct val="115000"/>
              </a:lnSpc>
              <a:spcAft>
                <a:spcPts val="0"/>
              </a:spcAft>
            </a:pPr>
            <a:r>
              <a:rPr lang="en-GB" sz="1600" b="1" dirty="0"/>
              <a:t>Council </a:t>
            </a:r>
            <a:r>
              <a:rPr lang="en-GB" sz="1600" b="1" dirty="0" smtClean="0"/>
              <a:t>Connect</a:t>
            </a:r>
            <a:endParaRPr lang="en-GB" b="1" dirty="0"/>
          </a:p>
          <a:p>
            <a:pPr>
              <a:lnSpc>
                <a:spcPct val="115000"/>
              </a:lnSpc>
              <a:spcAft>
                <a:spcPts val="0"/>
              </a:spcAft>
            </a:pPr>
            <a:r>
              <a:rPr lang="en-GB" sz="1600" dirty="0"/>
              <a:t>Online forms: </a:t>
            </a:r>
            <a:r>
              <a:rPr lang="en-GB" sz="1600" u="sng" dirty="0">
                <a:hlinkClick r:id="rId3"/>
              </a:rPr>
              <a:t>www.bathnes.gov.uk/reportit</a:t>
            </a:r>
            <a:r>
              <a:rPr lang="en-GB" sz="1600" dirty="0"/>
              <a:t> </a:t>
            </a:r>
            <a:endParaRPr lang="en-GB" dirty="0"/>
          </a:p>
          <a:p>
            <a:pPr>
              <a:lnSpc>
                <a:spcPct val="115000"/>
              </a:lnSpc>
              <a:spcAft>
                <a:spcPts val="0"/>
              </a:spcAft>
            </a:pPr>
            <a:r>
              <a:rPr lang="en-GB" sz="1600" dirty="0"/>
              <a:t>Email: </a:t>
            </a:r>
            <a:r>
              <a:rPr lang="en-GB" sz="1600" u="sng" dirty="0">
                <a:hlinkClick r:id="rId4"/>
              </a:rPr>
              <a:t>councilconnect@bathnes.gov.uk</a:t>
            </a:r>
            <a:r>
              <a:rPr lang="en-GB" sz="1600" dirty="0"/>
              <a:t> </a:t>
            </a:r>
            <a:endParaRPr lang="en-GB" dirty="0"/>
          </a:p>
          <a:p>
            <a:pPr>
              <a:lnSpc>
                <a:spcPct val="115000"/>
              </a:lnSpc>
              <a:spcAft>
                <a:spcPts val="0"/>
              </a:spcAft>
            </a:pPr>
            <a:r>
              <a:rPr lang="en-GB" sz="1600" dirty="0"/>
              <a:t>Twitter: @</a:t>
            </a:r>
            <a:r>
              <a:rPr lang="en-GB" sz="1600" dirty="0" err="1"/>
              <a:t>ccbathnes</a:t>
            </a:r>
            <a:r>
              <a:rPr lang="en-GB" sz="1600" dirty="0"/>
              <a:t> </a:t>
            </a:r>
            <a:r>
              <a:rPr lang="en-GB" sz="1600" dirty="0" smtClean="0"/>
              <a:t> </a:t>
            </a:r>
            <a:endParaRPr lang="en-GB" dirty="0"/>
          </a:p>
          <a:p>
            <a:pPr>
              <a:lnSpc>
                <a:spcPct val="115000"/>
              </a:lnSpc>
              <a:spcAft>
                <a:spcPts val="0"/>
              </a:spcAft>
            </a:pPr>
            <a:r>
              <a:rPr lang="en-GB" sz="1600" dirty="0"/>
              <a:t>Telephone: 01225 39 40 41 </a:t>
            </a:r>
            <a:endParaRPr lang="en-GB" dirty="0"/>
          </a:p>
          <a:p>
            <a:pPr>
              <a:lnSpc>
                <a:spcPct val="115000"/>
              </a:lnSpc>
              <a:spcAft>
                <a:spcPts val="0"/>
              </a:spcAft>
            </a:pPr>
            <a:r>
              <a:rPr lang="en-GB" sz="1600" dirty="0"/>
              <a:t>Text (SMS): 07797 806 545</a:t>
            </a:r>
            <a:endParaRPr lang="en-GB" dirty="0"/>
          </a:p>
        </p:txBody>
      </p:sp>
      <p:sp>
        <p:nvSpPr>
          <p:cNvPr id="7" name="TextBox 6"/>
          <p:cNvSpPr txBox="1"/>
          <p:nvPr/>
        </p:nvSpPr>
        <p:spPr>
          <a:xfrm>
            <a:off x="899592" y="3229418"/>
            <a:ext cx="2304256" cy="1224951"/>
          </a:xfrm>
          <a:prstGeom prst="rect">
            <a:avLst/>
          </a:prstGeom>
          <a:noFill/>
        </p:spPr>
        <p:txBody>
          <a:bodyPr wrap="square" rtlCol="0">
            <a:spAutoFit/>
          </a:bodyPr>
          <a:lstStyle/>
          <a:p>
            <a:pPr>
              <a:lnSpc>
                <a:spcPct val="115000"/>
              </a:lnSpc>
              <a:spcAft>
                <a:spcPts val="0"/>
              </a:spcAft>
            </a:pPr>
            <a:r>
              <a:rPr lang="en-GB" sz="1600" b="1" dirty="0" smtClean="0"/>
              <a:t>Property flooding stemming from watercourses, land, surface water</a:t>
            </a:r>
            <a:endParaRPr lang="en-GB" dirty="0">
              <a:latin typeface="Calibri"/>
              <a:ea typeface="Calibri"/>
              <a:cs typeface="Times New Roman"/>
            </a:endParaRPr>
          </a:p>
        </p:txBody>
      </p:sp>
      <p:sp>
        <p:nvSpPr>
          <p:cNvPr id="8" name="TextBox 7"/>
          <p:cNvSpPr txBox="1"/>
          <p:nvPr/>
        </p:nvSpPr>
        <p:spPr>
          <a:xfrm>
            <a:off x="4499992" y="3221916"/>
            <a:ext cx="4644008" cy="2640723"/>
          </a:xfrm>
          <a:prstGeom prst="rect">
            <a:avLst/>
          </a:prstGeom>
          <a:noFill/>
        </p:spPr>
        <p:txBody>
          <a:bodyPr wrap="square" rtlCol="0">
            <a:spAutoFit/>
          </a:bodyPr>
          <a:lstStyle/>
          <a:p>
            <a:pPr>
              <a:lnSpc>
                <a:spcPct val="115000"/>
              </a:lnSpc>
              <a:spcAft>
                <a:spcPts val="0"/>
              </a:spcAft>
            </a:pPr>
            <a:r>
              <a:rPr lang="en-GB" sz="1600" dirty="0" smtClean="0"/>
              <a:t>Report to Council Connect (as above), then…</a:t>
            </a:r>
          </a:p>
          <a:p>
            <a:pPr>
              <a:lnSpc>
                <a:spcPct val="115000"/>
              </a:lnSpc>
              <a:spcAft>
                <a:spcPts val="0"/>
              </a:spcAft>
            </a:pPr>
            <a:r>
              <a:rPr lang="en-GB" sz="1600" b="1" dirty="0" smtClean="0"/>
              <a:t>Drainage and Flooding team</a:t>
            </a:r>
          </a:p>
          <a:p>
            <a:pPr>
              <a:lnSpc>
                <a:spcPct val="115000"/>
              </a:lnSpc>
              <a:spcAft>
                <a:spcPts val="0"/>
              </a:spcAft>
            </a:pPr>
            <a:r>
              <a:rPr lang="en-GB" sz="1600" b="1" dirty="0" smtClean="0">
                <a:hlinkClick r:id="rId5"/>
              </a:rPr>
              <a:t>drainage&amp;flooding@bathnes.gov.uk</a:t>
            </a:r>
            <a:endParaRPr lang="en-GB" sz="1600" b="1" dirty="0" smtClean="0"/>
          </a:p>
          <a:p>
            <a:pPr>
              <a:lnSpc>
                <a:spcPct val="115000"/>
              </a:lnSpc>
              <a:spcAft>
                <a:spcPts val="0"/>
              </a:spcAft>
            </a:pPr>
            <a:r>
              <a:rPr lang="en-GB" sz="1600" dirty="0" smtClean="0"/>
              <a:t>01225 39 4409</a:t>
            </a:r>
          </a:p>
          <a:p>
            <a:pPr>
              <a:lnSpc>
                <a:spcPct val="115000"/>
              </a:lnSpc>
              <a:spcAft>
                <a:spcPts val="0"/>
              </a:spcAft>
            </a:pPr>
            <a:endParaRPr lang="en-GB" sz="1600" dirty="0"/>
          </a:p>
          <a:p>
            <a:pPr>
              <a:lnSpc>
                <a:spcPct val="115000"/>
              </a:lnSpc>
              <a:spcAft>
                <a:spcPts val="0"/>
              </a:spcAft>
            </a:pPr>
            <a:r>
              <a:rPr lang="en-GB" sz="1600" dirty="0" smtClean="0">
                <a:solidFill>
                  <a:srgbClr val="FF0000"/>
                </a:solidFill>
              </a:rPr>
              <a:t>Where is it?</a:t>
            </a:r>
          </a:p>
          <a:p>
            <a:pPr>
              <a:lnSpc>
                <a:spcPct val="115000"/>
              </a:lnSpc>
              <a:spcAft>
                <a:spcPts val="0"/>
              </a:spcAft>
            </a:pPr>
            <a:r>
              <a:rPr lang="en-GB" sz="1600" dirty="0" smtClean="0">
                <a:solidFill>
                  <a:srgbClr val="FF0000"/>
                </a:solidFill>
              </a:rPr>
              <a:t>Any idea of the root cause?</a:t>
            </a:r>
          </a:p>
          <a:p>
            <a:pPr>
              <a:lnSpc>
                <a:spcPct val="115000"/>
              </a:lnSpc>
              <a:spcAft>
                <a:spcPts val="0"/>
              </a:spcAft>
            </a:pPr>
            <a:r>
              <a:rPr lang="en-GB" sz="1600" dirty="0" smtClean="0">
                <a:solidFill>
                  <a:srgbClr val="FF0000"/>
                </a:solidFill>
              </a:rPr>
              <a:t>Who/ what has been affected?</a:t>
            </a:r>
          </a:p>
          <a:p>
            <a:pPr>
              <a:lnSpc>
                <a:spcPct val="115000"/>
              </a:lnSpc>
              <a:spcAft>
                <a:spcPts val="0"/>
              </a:spcAft>
            </a:pPr>
            <a:r>
              <a:rPr lang="en-GB" sz="1600" dirty="0" smtClean="0">
                <a:solidFill>
                  <a:srgbClr val="FF0000"/>
                </a:solidFill>
              </a:rPr>
              <a:t>Photos and video really useful</a:t>
            </a:r>
          </a:p>
        </p:txBody>
      </p:sp>
      <p:sp>
        <p:nvSpPr>
          <p:cNvPr id="9" name="Down Arrow 8"/>
          <p:cNvSpPr/>
          <p:nvPr/>
        </p:nvSpPr>
        <p:spPr>
          <a:xfrm rot="16200000">
            <a:off x="3509344" y="1472790"/>
            <a:ext cx="589156" cy="912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6200000">
            <a:off x="3509344" y="3296978"/>
            <a:ext cx="589156" cy="912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xmlns="" val="3733259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sz="2000" dirty="0" smtClean="0"/>
              <a:t>Next meeting planned for Spring 2016, please send us any subjects you would like to discuss.</a:t>
            </a:r>
            <a:endParaRPr lang="en-GB" sz="2000" dirty="0"/>
          </a:p>
        </p:txBody>
      </p:sp>
    </p:spTree>
    <p:extLst>
      <p:ext uri="{BB962C8B-B14F-4D97-AF65-F5344CB8AC3E}">
        <p14:creationId xmlns:p14="http://schemas.microsoft.com/office/powerpoint/2010/main" xmlns="" val="84780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6" name="Content Placeholder 2"/>
          <p:cNvSpPr txBox="1">
            <a:spLocks/>
          </p:cNvSpPr>
          <p:nvPr/>
        </p:nvSpPr>
        <p:spPr bwMode="auto">
          <a:xfrm>
            <a:off x="395288" y="1916113"/>
            <a:ext cx="7417072" cy="3960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Font typeface="Arial" charset="0"/>
              <a:buChar char="»"/>
              <a:defRPr sz="2000">
                <a:solidFill>
                  <a:schemeClr val="tx1"/>
                </a:solidFill>
                <a:latin typeface="+mn-lt"/>
              </a:defRPr>
            </a:lvl9pPr>
          </a:lstStyle>
          <a:p>
            <a:pPr marL="514350" indent="-514350">
              <a:buFont typeface="+mj-lt"/>
              <a:buAutoNum type="arabicPeriod"/>
            </a:pPr>
            <a:r>
              <a:rPr lang="en-GB" sz="2800" dirty="0" smtClean="0"/>
              <a:t>Our team, the work we do and your role</a:t>
            </a:r>
          </a:p>
          <a:p>
            <a:pPr marL="514350" indent="-514350">
              <a:buFont typeface="+mj-lt"/>
              <a:buAutoNum type="arabicPeriod"/>
            </a:pPr>
            <a:r>
              <a:rPr lang="en-GB" sz="2800" dirty="0" smtClean="0"/>
              <a:t>Watercourse management and ‘riparian responsibilities’</a:t>
            </a:r>
          </a:p>
          <a:p>
            <a:pPr marL="514350" indent="-514350">
              <a:buFont typeface="+mj-lt"/>
              <a:buAutoNum type="arabicPeriod"/>
            </a:pPr>
            <a:r>
              <a:rPr lang="en-GB" sz="2800" dirty="0" smtClean="0"/>
              <a:t>Works that affect watercourses</a:t>
            </a:r>
          </a:p>
          <a:p>
            <a:pPr marL="514350" indent="-514350">
              <a:buFont typeface="+mj-lt"/>
              <a:buAutoNum type="arabicPeriod"/>
            </a:pPr>
            <a:r>
              <a:rPr lang="en-GB" sz="2800" dirty="0" smtClean="0"/>
              <a:t>Any issues to discuss?</a:t>
            </a:r>
          </a:p>
          <a:p>
            <a:pPr marL="514350" indent="-514350">
              <a:buFont typeface="+mj-lt"/>
              <a:buAutoNum type="arabicPeriod"/>
            </a:pPr>
            <a:r>
              <a:rPr lang="en-GB" sz="2800" dirty="0" smtClean="0"/>
              <a:t>Useful information for the winter months</a:t>
            </a:r>
          </a:p>
        </p:txBody>
      </p:sp>
    </p:spTree>
    <p:extLst>
      <p:ext uri="{BB962C8B-B14F-4D97-AF65-F5344CB8AC3E}">
        <p14:creationId xmlns:p14="http://schemas.microsoft.com/office/powerpoint/2010/main" xmlns="" val="2082364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92" y="908720"/>
            <a:ext cx="8461696" cy="792163"/>
          </a:xfrm>
        </p:spPr>
        <p:txBody>
          <a:bodyPr/>
          <a:lstStyle/>
          <a:p>
            <a:r>
              <a:rPr lang="en-GB" sz="3200" dirty="0"/>
              <a:t>Drainage and Flooding </a:t>
            </a:r>
            <a:r>
              <a:rPr lang="en-GB" sz="3200" dirty="0" smtClean="0"/>
              <a:t>team</a:t>
            </a:r>
            <a:br>
              <a:rPr lang="en-GB" sz="3200" dirty="0" smtClean="0"/>
            </a:br>
            <a:r>
              <a:rPr lang="en-GB" sz="3200" b="0" dirty="0" smtClean="0"/>
              <a:t>(as the Lead Local Flood Authority)</a:t>
            </a:r>
            <a:endParaRPr lang="en-GB" sz="3200" b="0" dirty="0"/>
          </a:p>
        </p:txBody>
      </p:sp>
      <p:sp>
        <p:nvSpPr>
          <p:cNvPr id="3" name="Content Placeholder 2"/>
          <p:cNvSpPr>
            <a:spLocks noGrp="1"/>
          </p:cNvSpPr>
          <p:nvPr>
            <p:ph idx="1"/>
          </p:nvPr>
        </p:nvSpPr>
        <p:spPr>
          <a:xfrm>
            <a:off x="395288" y="1916113"/>
            <a:ext cx="8748712" cy="3960812"/>
          </a:xfrm>
        </p:spPr>
        <p:txBody>
          <a:bodyPr/>
          <a:lstStyle/>
          <a:p>
            <a:r>
              <a:rPr lang="en-GB" sz="2400" dirty="0" smtClean="0"/>
              <a:t>Work with others to manage flood risk from:</a:t>
            </a:r>
          </a:p>
          <a:p>
            <a:pPr lvl="1"/>
            <a:r>
              <a:rPr lang="en-GB" sz="2000" dirty="0"/>
              <a:t>Surface water</a:t>
            </a:r>
          </a:p>
          <a:p>
            <a:pPr lvl="1"/>
            <a:r>
              <a:rPr lang="en-GB" sz="2000" dirty="0" smtClean="0"/>
              <a:t>Groundwater</a:t>
            </a:r>
          </a:p>
          <a:p>
            <a:pPr lvl="1"/>
            <a:r>
              <a:rPr lang="en-GB" sz="2000" dirty="0"/>
              <a:t>‘Ordinary watercourses’ (smaller rivers, streams and ditches</a:t>
            </a:r>
            <a:r>
              <a:rPr lang="en-GB" sz="2000" dirty="0" smtClean="0"/>
              <a:t>)</a:t>
            </a:r>
            <a:br>
              <a:rPr lang="en-GB" sz="2000" dirty="0" smtClean="0"/>
            </a:br>
            <a:r>
              <a:rPr lang="en-GB" sz="2000" dirty="0" smtClean="0"/>
              <a:t>NOT ‘Main Rivers’ e.g. Avon, Chew – Environment Agency responsibility</a:t>
            </a:r>
            <a:br>
              <a:rPr lang="en-GB" sz="2000" dirty="0" smtClean="0"/>
            </a:br>
            <a:r>
              <a:rPr lang="en-GB" sz="2000" dirty="0" smtClean="0"/>
              <a:t>To see main Rivers: </a:t>
            </a:r>
            <a:r>
              <a:rPr lang="en-GB" sz="1600" dirty="0" smtClean="0">
                <a:hlinkClick r:id="rId3"/>
              </a:rPr>
              <a:t>http://maps.environment-agency.gov.uk/wiyby/wiybyController?x=357683.0&amp;y=355134.0&amp;scale=1&amp;layerGroups=default&amp;ep=map&amp;textonly=off&amp;lang=_e&amp;topic=floodmap&amp;utm_source=Poster&amp;utm_medium=FloodRisk&amp;utm_campaign=FloodMonth13#x=368054&amp;y=162696&amp;lg=1,2,10,&amp;scale=6</a:t>
            </a:r>
            <a:endParaRPr lang="en-GB" sz="1600" dirty="0" smtClean="0"/>
          </a:p>
          <a:p>
            <a:pPr lvl="1"/>
            <a:endParaRPr lang="en-GB" sz="2000" dirty="0"/>
          </a:p>
        </p:txBody>
      </p:sp>
    </p:spTree>
    <p:extLst>
      <p:ext uri="{BB962C8B-B14F-4D97-AF65-F5344CB8AC3E}">
        <p14:creationId xmlns:p14="http://schemas.microsoft.com/office/powerpoint/2010/main" xmlns="" val="1381784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050"/>
            <a:ext cx="8641208" cy="792163"/>
          </a:xfrm>
        </p:spPr>
        <p:txBody>
          <a:bodyPr/>
          <a:lstStyle/>
          <a:p>
            <a:r>
              <a:rPr lang="en-GB" dirty="0" smtClean="0"/>
              <a:t>Flood Risk Management Authorities</a:t>
            </a:r>
            <a:endParaRPr lang="en-GB" b="0" dirty="0"/>
          </a:p>
        </p:txBody>
      </p:sp>
      <p:sp>
        <p:nvSpPr>
          <p:cNvPr id="4" name="Content Placeholder 3"/>
          <p:cNvSpPr>
            <a:spLocks noGrp="1"/>
          </p:cNvSpPr>
          <p:nvPr>
            <p:ph idx="1"/>
          </p:nvPr>
        </p:nvSpPr>
        <p:spPr/>
        <p:txBody>
          <a:bodyPr/>
          <a:lstStyle/>
          <a:p>
            <a:endParaRPr lang="en-GB"/>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67545" y="1628800"/>
            <a:ext cx="7272807" cy="43665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Oval 4"/>
          <p:cNvSpPr/>
          <p:nvPr/>
        </p:nvSpPr>
        <p:spPr>
          <a:xfrm>
            <a:off x="467544" y="1628800"/>
            <a:ext cx="3888432" cy="2304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034682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sorts of things we do…</a:t>
            </a:r>
            <a:endParaRPr lang="en-GB" dirty="0"/>
          </a:p>
        </p:txBody>
      </p:sp>
      <p:sp>
        <p:nvSpPr>
          <p:cNvPr id="3" name="Content Placeholder 2"/>
          <p:cNvSpPr>
            <a:spLocks noGrp="1"/>
          </p:cNvSpPr>
          <p:nvPr>
            <p:ph idx="1"/>
          </p:nvPr>
        </p:nvSpPr>
        <p:spPr/>
        <p:txBody>
          <a:bodyPr/>
          <a:lstStyle/>
          <a:p>
            <a:r>
              <a:rPr lang="en-GB" sz="2800" dirty="0" smtClean="0"/>
              <a:t>Practical work </a:t>
            </a:r>
            <a:r>
              <a:rPr lang="en-GB" sz="2800" dirty="0"/>
              <a:t>- </a:t>
            </a:r>
            <a:r>
              <a:rPr lang="en-GB" sz="2800" dirty="0" smtClean="0"/>
              <a:t>identify </a:t>
            </a:r>
            <a:r>
              <a:rPr lang="en-GB" sz="2800" dirty="0"/>
              <a:t>places where there is a risk to property flooding and where improvements to drainage or flood risk can be made (prioritised</a:t>
            </a:r>
            <a:r>
              <a:rPr lang="en-GB" sz="2800" dirty="0" smtClean="0"/>
              <a:t>)</a:t>
            </a:r>
          </a:p>
          <a:p>
            <a:r>
              <a:rPr lang="en-GB" sz="2800" dirty="0" smtClean="0"/>
              <a:t>Review planning applications and promote sustainable drainage systems</a:t>
            </a:r>
          </a:p>
          <a:p>
            <a:r>
              <a:rPr lang="en-GB" sz="2800" dirty="0" smtClean="0"/>
              <a:t>Watercourse management and enforcement (ordinary watercourses)</a:t>
            </a:r>
            <a:endParaRPr lang="en-GB" sz="2800" dirty="0"/>
          </a:p>
          <a:p>
            <a:endParaRPr lang="en-GB" sz="2800" dirty="0"/>
          </a:p>
        </p:txBody>
      </p:sp>
    </p:spTree>
    <p:extLst>
      <p:ext uri="{BB962C8B-B14F-4D97-AF65-F5344CB8AC3E}">
        <p14:creationId xmlns:p14="http://schemas.microsoft.com/office/powerpoint/2010/main" xmlns="" val="3047367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050"/>
            <a:ext cx="8641208" cy="792163"/>
          </a:xfrm>
        </p:spPr>
        <p:txBody>
          <a:bodyPr/>
          <a:lstStyle/>
          <a:p>
            <a:r>
              <a:rPr lang="en-GB" dirty="0" smtClean="0"/>
              <a:t>Why Local Flood Reps?</a:t>
            </a:r>
            <a:endParaRPr lang="en-GB" b="0" dirty="0"/>
          </a:p>
        </p:txBody>
      </p:sp>
      <p:sp>
        <p:nvSpPr>
          <p:cNvPr id="3" name="Content Placeholder 2"/>
          <p:cNvSpPr>
            <a:spLocks noGrp="1"/>
          </p:cNvSpPr>
          <p:nvPr>
            <p:ph idx="1"/>
          </p:nvPr>
        </p:nvSpPr>
        <p:spPr>
          <a:xfrm>
            <a:off x="395288" y="1916113"/>
            <a:ext cx="8748712" cy="3960812"/>
          </a:xfrm>
        </p:spPr>
        <p:txBody>
          <a:bodyPr/>
          <a:lstStyle/>
          <a:p>
            <a:r>
              <a:rPr lang="en-GB" dirty="0" smtClean="0"/>
              <a:t>We want to work with local communities so that we can share information to improve our understanding of flooding issues and help manage flood risk.</a:t>
            </a:r>
          </a:p>
          <a:p>
            <a:r>
              <a:rPr lang="en-GB" dirty="0" smtClean="0"/>
              <a:t>Our ‘eyes and ears on the ground’</a:t>
            </a:r>
          </a:p>
          <a:p>
            <a:pPr lvl="1"/>
            <a:endParaRPr lang="en-GB" dirty="0"/>
          </a:p>
        </p:txBody>
      </p:sp>
    </p:spTree>
    <p:extLst>
      <p:ext uri="{BB962C8B-B14F-4D97-AF65-F5344CB8AC3E}">
        <p14:creationId xmlns:p14="http://schemas.microsoft.com/office/powerpoint/2010/main" xmlns="" val="3272638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050"/>
            <a:ext cx="8641208" cy="792163"/>
          </a:xfrm>
        </p:spPr>
        <p:txBody>
          <a:bodyPr/>
          <a:lstStyle/>
          <a:p>
            <a:r>
              <a:rPr lang="en-GB" dirty="0" smtClean="0"/>
              <a:t>How you can help us</a:t>
            </a:r>
            <a:endParaRPr lang="en-GB" b="0" dirty="0"/>
          </a:p>
        </p:txBody>
      </p:sp>
      <p:sp>
        <p:nvSpPr>
          <p:cNvPr id="3" name="Content Placeholder 2"/>
          <p:cNvSpPr>
            <a:spLocks noGrp="1"/>
          </p:cNvSpPr>
          <p:nvPr>
            <p:ph idx="1"/>
          </p:nvPr>
        </p:nvSpPr>
        <p:spPr>
          <a:xfrm>
            <a:off x="395288" y="1916113"/>
            <a:ext cx="7993136" cy="3960812"/>
          </a:xfrm>
        </p:spPr>
        <p:txBody>
          <a:bodyPr/>
          <a:lstStyle/>
          <a:p>
            <a:r>
              <a:rPr lang="en-GB" sz="2800" dirty="0"/>
              <a:t>Alerting us to long-standing drainage or flooding issues that put properties or critical infrastructure at risk</a:t>
            </a:r>
          </a:p>
          <a:p>
            <a:r>
              <a:rPr lang="en-GB" sz="2800" dirty="0" smtClean="0"/>
              <a:t>Educating communities on their flood risk and how to manage it</a:t>
            </a:r>
          </a:p>
          <a:p>
            <a:r>
              <a:rPr lang="en-GB" sz="2800" dirty="0" smtClean="0"/>
              <a:t>Helping us and your Parish Council to make sure that watercourses are being looked after (e.g. by raising awareness of ‘Riparian’ responsibilities)</a:t>
            </a:r>
          </a:p>
          <a:p>
            <a:endParaRPr lang="en-GB" dirty="0" smtClean="0"/>
          </a:p>
        </p:txBody>
      </p:sp>
    </p:spTree>
    <p:extLst>
      <p:ext uri="{BB962C8B-B14F-4D97-AF65-F5344CB8AC3E}">
        <p14:creationId xmlns:p14="http://schemas.microsoft.com/office/powerpoint/2010/main" xmlns="" val="206365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08050"/>
            <a:ext cx="8641208" cy="792163"/>
          </a:xfrm>
        </p:spPr>
        <p:txBody>
          <a:bodyPr/>
          <a:lstStyle/>
          <a:p>
            <a:r>
              <a:rPr lang="en-GB" dirty="0" smtClean="0"/>
              <a:t>When to get in touch with us</a:t>
            </a:r>
            <a:endParaRPr lang="en-GB" b="0" dirty="0"/>
          </a:p>
        </p:txBody>
      </p:sp>
      <p:sp>
        <p:nvSpPr>
          <p:cNvPr id="3" name="Content Placeholder 2"/>
          <p:cNvSpPr>
            <a:spLocks noGrp="1"/>
          </p:cNvSpPr>
          <p:nvPr>
            <p:ph idx="1"/>
          </p:nvPr>
        </p:nvSpPr>
        <p:spPr>
          <a:xfrm>
            <a:off x="395288" y="1916113"/>
            <a:ext cx="7993136" cy="3960812"/>
          </a:xfrm>
        </p:spPr>
        <p:txBody>
          <a:bodyPr/>
          <a:lstStyle/>
          <a:p>
            <a:pPr lvl="0"/>
            <a:r>
              <a:rPr lang="en-GB" sz="2000" dirty="0"/>
              <a:t>Where flooding has led to </a:t>
            </a:r>
            <a:r>
              <a:rPr lang="en-GB" sz="2000" b="1" dirty="0">
                <a:solidFill>
                  <a:srgbClr val="0070C0"/>
                </a:solidFill>
              </a:rPr>
              <a:t>internal property flooding</a:t>
            </a:r>
            <a:r>
              <a:rPr lang="en-GB" sz="2000" dirty="0"/>
              <a:t>. </a:t>
            </a:r>
          </a:p>
          <a:p>
            <a:pPr lvl="0"/>
            <a:r>
              <a:rPr lang="en-GB" sz="2000" dirty="0" smtClean="0"/>
              <a:t>Where </a:t>
            </a:r>
            <a:r>
              <a:rPr lang="en-GB" sz="2000" dirty="0"/>
              <a:t>there is a </a:t>
            </a:r>
            <a:r>
              <a:rPr lang="en-GB" sz="2000" b="1" dirty="0">
                <a:solidFill>
                  <a:srgbClr val="0070C0"/>
                </a:solidFill>
              </a:rPr>
              <a:t>maintenance issue with a watercourse that may result in flooding of properties</a:t>
            </a:r>
            <a:r>
              <a:rPr lang="en-GB" sz="2000" dirty="0"/>
              <a:t>. For instance overgrown vegetation impeding flows, or other restrictions or blockages such as fallen trees or urban trash that could result in property flooding. </a:t>
            </a:r>
          </a:p>
          <a:p>
            <a:pPr lvl="0"/>
            <a:r>
              <a:rPr lang="en-GB" sz="2000" b="1" dirty="0">
                <a:solidFill>
                  <a:srgbClr val="0070C0"/>
                </a:solidFill>
              </a:rPr>
              <a:t>Maintenance issues with watercourse structures that may result in flooding of properties </a:t>
            </a:r>
            <a:r>
              <a:rPr lang="en-GB" sz="2000" dirty="0"/>
              <a:t>(e.g. blocked culverts or trash screens</a:t>
            </a:r>
            <a:r>
              <a:rPr lang="en-GB" sz="2000" dirty="0" smtClean="0"/>
              <a:t>).</a:t>
            </a:r>
          </a:p>
          <a:p>
            <a:r>
              <a:rPr lang="en-GB" sz="2000" dirty="0"/>
              <a:t>If you need support to produce a </a:t>
            </a:r>
            <a:r>
              <a:rPr lang="en-GB" sz="2000" b="1" dirty="0">
                <a:solidFill>
                  <a:srgbClr val="0070C0"/>
                </a:solidFill>
              </a:rPr>
              <a:t>community or individual flood plan.</a:t>
            </a:r>
            <a:endParaRPr lang="en-GB" sz="2000" dirty="0"/>
          </a:p>
          <a:p>
            <a:pPr lvl="0"/>
            <a:endParaRPr lang="en-GB" sz="2400" dirty="0" smtClean="0"/>
          </a:p>
        </p:txBody>
      </p:sp>
    </p:spTree>
    <p:extLst>
      <p:ext uri="{BB962C8B-B14F-4D97-AF65-F5344CB8AC3E}">
        <p14:creationId xmlns:p14="http://schemas.microsoft.com/office/powerpoint/2010/main" xmlns="" val="122721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ES Powerpoint mast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ED4F3DC1920C46B544544EF29D9EB8" ma:contentTypeVersion="2" ma:contentTypeDescription="Create a new document." ma:contentTypeScope="" ma:versionID="e93fa40bea90d9aaebbbb8989028b3e2">
  <xsd:schema xmlns:xsd="http://www.w3.org/2001/XMLSchema" xmlns:p="http://schemas.microsoft.com/office/2006/metadata/properties" xmlns:ns1="http://schemas.microsoft.com/sharepoint/v3" targetNamespace="http://schemas.microsoft.com/office/2006/metadata/properties" ma:root="true" ma:fieldsID="611baf54edb4538ed5a2ecd489b16dba" ns1:_="">
    <xsd:import namespace="http://schemas.microsoft.com/sharepoint/v3"/>
    <xsd:element name="properties">
      <xsd:complexType>
        <xsd:sequence>
          <xsd:element name="documentManagement">
            <xsd:complexType>
              <xsd:all>
                <xsd:element ref="ns1:ImageWidth" minOccurs="0"/>
                <xsd:element ref="ns1:ImageHeight"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9" nillable="true" ma:displayName="Picture Width" ma:internalName="ImageWidth" ma:readOnly="true">
      <xsd:simpleType>
        <xsd:restriction base="dms:Unknown"/>
      </xsd:simpleType>
    </xsd:element>
    <xsd:element name="ImageHeight" ma:index="10" nillable="true" ma:displayName="Picture Height" ma:internalName="ImageHeight" ma:readOnly="true">
      <xsd:simpleType>
        <xsd:restriction base="dms:Unknown"/>
      </xsd:simpleType>
    </xsd:element>
    <xsd:element name="PublishingStartDate" ma:index="12" nillable="true" ma:displayName="Scheduling Start Date" ma:description="" ma:internalName="PublishingStartDate">
      <xsd:simpleType>
        <xsd:restriction base="dms:Unknown"/>
      </xsd:simpleType>
    </xsd:element>
    <xsd:element name="PublishingExpirationDate" ma:index="13"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8EEA8F7-5A6D-4407-98B2-88ECA1E68F29}">
  <ds:schemaRefs>
    <ds:schemaRef ds:uri="http://schemas.microsoft.com/sharepoint/v3/contenttype/forms"/>
  </ds:schemaRefs>
</ds:datastoreItem>
</file>

<file path=customXml/itemProps2.xml><?xml version="1.0" encoding="utf-8"?>
<ds:datastoreItem xmlns:ds="http://schemas.openxmlformats.org/officeDocument/2006/customXml" ds:itemID="{02B9D31B-49AB-460C-AE23-FAF1ABFFD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A4189419-2DFF-4B03-AF50-54D4C568028E}">
  <ds:schemaRefs>
    <ds:schemaRef ds:uri="http://schemas.microsoft.com/office/2006/metadata/longProperties"/>
  </ds:schemaRefs>
</ds:datastoreItem>
</file>

<file path=customXml/itemProps4.xml><?xml version="1.0" encoding="utf-8"?>
<ds:datastoreItem xmlns:ds="http://schemas.openxmlformats.org/officeDocument/2006/customXml" ds:itemID="{991A9519-9710-454E-A1A3-91A2A09F1DCA}">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sharepoint/v3"/>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BANES Powerpoint master</Template>
  <TotalTime>1657</TotalTime>
  <Words>2014</Words>
  <Application>Microsoft Office PowerPoint</Application>
  <PresentationFormat>On-screen Show (4:3)</PresentationFormat>
  <Paragraphs>239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BANES Powerpoint master</vt:lpstr>
      <vt:lpstr>Local Flood Representative Meeting</vt:lpstr>
      <vt:lpstr>Slide 2</vt:lpstr>
      <vt:lpstr>Agenda</vt:lpstr>
      <vt:lpstr>Drainage and Flooding team (as the Lead Local Flood Authority)</vt:lpstr>
      <vt:lpstr>Flood Risk Management Authorities</vt:lpstr>
      <vt:lpstr>The sorts of things we do…</vt:lpstr>
      <vt:lpstr>Why Local Flood Reps?</vt:lpstr>
      <vt:lpstr>How you can help us</vt:lpstr>
      <vt:lpstr>When to get in touch with us</vt:lpstr>
      <vt:lpstr>Watercourse management</vt:lpstr>
      <vt:lpstr>Are you a Riparian owner?</vt:lpstr>
      <vt:lpstr>Your Responsibilities</vt:lpstr>
      <vt:lpstr>Slide 13</vt:lpstr>
      <vt:lpstr>Watercourse management</vt:lpstr>
      <vt:lpstr>Impeded water courses </vt:lpstr>
      <vt:lpstr>Slide 16</vt:lpstr>
      <vt:lpstr>Slide 17</vt:lpstr>
      <vt:lpstr>Works affecting watercourses</vt:lpstr>
      <vt:lpstr>Why consent is required</vt:lpstr>
      <vt:lpstr>Works requiring consent</vt:lpstr>
      <vt:lpstr>Works not requiring consent</vt:lpstr>
      <vt:lpstr>How to request for consent</vt:lpstr>
      <vt:lpstr>Further information</vt:lpstr>
      <vt:lpstr>Over to you…</vt:lpstr>
      <vt:lpstr>Winter 2015</vt:lpstr>
      <vt:lpstr>Please report flooding</vt:lpstr>
      <vt:lpstr>Thank you</vt:lpstr>
    </vt:vector>
  </TitlesOfParts>
  <Company>Bath and North East Somerset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Flood Representatives</dc:title>
  <dc:creator>Jim McEwen</dc:creator>
  <cp:lastModifiedBy>Admin</cp:lastModifiedBy>
  <cp:revision>113</cp:revision>
  <cp:lastPrinted>2015-10-13T09:25:08Z</cp:lastPrinted>
  <dcterms:created xsi:type="dcterms:W3CDTF">2015-05-01T16:02:34Z</dcterms:created>
  <dcterms:modified xsi:type="dcterms:W3CDTF">2015-10-15T15:27:01Z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Sam Platt</vt:lpwstr>
  </property>
  <property fmtid="{D5CDD505-2E9C-101B-9397-08002B2CF9AE}" pid="3" name="display_urn:schemas-microsoft-com:office:office#Author">
    <vt:lpwstr>James Daly</vt:lpwstr>
  </property>
</Properties>
</file>