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sldIdLst>
    <p:sldId id="258" r:id="rId2"/>
    <p:sldId id="264" r:id="rId3"/>
    <p:sldId id="271" r:id="rId4"/>
    <p:sldId id="272" r:id="rId5"/>
    <p:sldId id="265" r:id="rId6"/>
    <p:sldId id="268" r:id="rId7"/>
    <p:sldId id="267" r:id="rId8"/>
    <p:sldId id="297" r:id="rId9"/>
    <p:sldId id="290" r:id="rId10"/>
    <p:sldId id="266" r:id="rId11"/>
    <p:sldId id="270" r:id="rId12"/>
    <p:sldId id="269" r:id="rId13"/>
    <p:sldId id="274" r:id="rId14"/>
    <p:sldId id="298" r:id="rId15"/>
    <p:sldId id="273" r:id="rId16"/>
    <p:sldId id="294" r:id="rId17"/>
    <p:sldId id="275" r:id="rId18"/>
    <p:sldId id="276" r:id="rId19"/>
    <p:sldId id="277" r:id="rId20"/>
    <p:sldId id="278" r:id="rId21"/>
    <p:sldId id="286" r:id="rId22"/>
    <p:sldId id="279" r:id="rId23"/>
    <p:sldId id="280" r:id="rId24"/>
    <p:sldId id="281" r:id="rId25"/>
    <p:sldId id="295" r:id="rId26"/>
    <p:sldId id="293" r:id="rId27"/>
    <p:sldId id="292" r:id="rId28"/>
    <p:sldId id="291" r:id="rId29"/>
    <p:sldId id="283" r:id="rId30"/>
    <p:sldId id="282" r:id="rId31"/>
    <p:sldId id="285" r:id="rId32"/>
    <p:sldId id="284" r:id="rId33"/>
    <p:sldId id="288" r:id="rId34"/>
    <p:sldId id="287" r:id="rId35"/>
    <p:sldId id="296"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2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BBFF48-46F3-4D67-B72F-684F0391DD1D}" type="datetimeFigureOut">
              <a:rPr lang="en-GB" smtClean="0"/>
              <a:t>05/10/2012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D5F7C84-38E7-477F-B16A-B122C73F5D2F}" type="slidenum">
              <a:rPr lang="en-GB" smtClean="0"/>
              <a:t>‹#›</a:t>
            </a:fld>
            <a:endParaRPr lang="en-GB"/>
          </a:p>
        </p:txBody>
      </p:sp>
    </p:spTree>
    <p:extLst>
      <p:ext uri="{BB962C8B-B14F-4D97-AF65-F5344CB8AC3E}">
        <p14:creationId xmlns:p14="http://schemas.microsoft.com/office/powerpoint/2010/main" val="15251787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360D925-00C5-4854-B43C-9932C5D9DE1D}" type="slidenum">
              <a:rPr lang="en-GB" smtClean="0">
                <a:solidFill>
                  <a:prstClr val="black"/>
                </a:solidFill>
              </a:rPr>
              <a:pPr/>
              <a:t>1</a:t>
            </a:fld>
            <a:endParaRPr lang="en-GB">
              <a:solidFill>
                <a:prstClr val="black"/>
              </a:solidFill>
            </a:endParaRPr>
          </a:p>
        </p:txBody>
      </p:sp>
    </p:spTree>
    <p:extLst>
      <p:ext uri="{BB962C8B-B14F-4D97-AF65-F5344CB8AC3E}">
        <p14:creationId xmlns:p14="http://schemas.microsoft.com/office/powerpoint/2010/main" val="12241247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 often have people in my courses</a:t>
            </a:r>
            <a:r>
              <a:rPr lang="en-GB" baseline="0" dirty="0" smtClean="0"/>
              <a:t> say – my language is like Hebrew! – when we get onto this subject.</a:t>
            </a:r>
            <a:endParaRPr lang="en-GB" dirty="0"/>
          </a:p>
        </p:txBody>
      </p:sp>
      <p:sp>
        <p:nvSpPr>
          <p:cNvPr id="4" name="Slide Number Placeholder 3"/>
          <p:cNvSpPr>
            <a:spLocks noGrp="1"/>
          </p:cNvSpPr>
          <p:nvPr>
            <p:ph type="sldNum" sz="quarter" idx="10"/>
          </p:nvPr>
        </p:nvSpPr>
        <p:spPr/>
        <p:txBody>
          <a:bodyPr/>
          <a:lstStyle/>
          <a:p>
            <a:fld id="{7D5F7C84-38E7-477F-B16A-B122C73F5D2F}" type="slidenum">
              <a:rPr lang="en-GB" smtClean="0"/>
              <a:t>28</a:t>
            </a:fld>
            <a:endParaRPr lang="en-GB"/>
          </a:p>
        </p:txBody>
      </p:sp>
    </p:spTree>
    <p:extLst>
      <p:ext uri="{BB962C8B-B14F-4D97-AF65-F5344CB8AC3E}">
        <p14:creationId xmlns:p14="http://schemas.microsoft.com/office/powerpoint/2010/main" val="17329958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So,</a:t>
            </a:r>
            <a:r>
              <a:rPr lang="en-GB" baseline="0" dirty="0" smtClean="0"/>
              <a:t> what I’ve been looking at is the typologies of Austronesian and Papuan languages, and the linguistic features of </a:t>
            </a:r>
            <a:r>
              <a:rPr lang="en-GB" baseline="0" dirty="0" err="1" smtClean="0"/>
              <a:t>Tok</a:t>
            </a:r>
            <a:r>
              <a:rPr lang="en-GB" baseline="0" dirty="0" smtClean="0"/>
              <a:t> </a:t>
            </a:r>
            <a:r>
              <a:rPr lang="en-GB" baseline="0" dirty="0" err="1" smtClean="0"/>
              <a:t>Pisin</a:t>
            </a:r>
            <a:endParaRPr lang="en-GB" dirty="0"/>
          </a:p>
        </p:txBody>
      </p:sp>
      <p:sp>
        <p:nvSpPr>
          <p:cNvPr id="4" name="Slide Number Placeholder 3"/>
          <p:cNvSpPr>
            <a:spLocks noGrp="1"/>
          </p:cNvSpPr>
          <p:nvPr>
            <p:ph type="sldNum" sz="quarter" idx="10"/>
          </p:nvPr>
        </p:nvSpPr>
        <p:spPr/>
        <p:txBody>
          <a:bodyPr/>
          <a:lstStyle/>
          <a:p>
            <a:fld id="{7D5F7C84-38E7-477F-B16A-B122C73F5D2F}" type="slidenum">
              <a:rPr lang="en-GB" smtClean="0"/>
              <a:t>7</a:t>
            </a:fld>
            <a:endParaRPr lang="en-GB"/>
          </a:p>
        </p:txBody>
      </p:sp>
    </p:spTree>
    <p:extLst>
      <p:ext uri="{BB962C8B-B14F-4D97-AF65-F5344CB8AC3E}">
        <p14:creationId xmlns:p14="http://schemas.microsoft.com/office/powerpoint/2010/main" val="394970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Recall</a:t>
            </a:r>
            <a:r>
              <a:rPr lang="en-GB" baseline="0" dirty="0" smtClean="0"/>
              <a:t> Mavis’ presentation on dialects for bridging to English. I’m focusing on consonants not vowels, because the vowel phonemes are close enough to the five basic vowels which occur in most PNG languages. </a:t>
            </a:r>
          </a:p>
          <a:p>
            <a:r>
              <a:rPr lang="en-GB" baseline="0" dirty="0" smtClean="0"/>
              <a:t>In Austronesian languages, these phonemes are in at least 15 of the 18 languages.</a:t>
            </a:r>
            <a:endParaRPr lang="en-GB" dirty="0"/>
          </a:p>
        </p:txBody>
      </p:sp>
      <p:sp>
        <p:nvSpPr>
          <p:cNvPr id="4" name="Slide Number Placeholder 3"/>
          <p:cNvSpPr>
            <a:spLocks noGrp="1"/>
          </p:cNvSpPr>
          <p:nvPr>
            <p:ph type="sldNum" sz="quarter" idx="10"/>
          </p:nvPr>
        </p:nvSpPr>
        <p:spPr/>
        <p:txBody>
          <a:bodyPr/>
          <a:lstStyle/>
          <a:p>
            <a:fld id="{7D5F7C84-38E7-477F-B16A-B122C73F5D2F}" type="slidenum">
              <a:rPr lang="en-GB" smtClean="0"/>
              <a:t>10</a:t>
            </a:fld>
            <a:endParaRPr lang="en-GB"/>
          </a:p>
        </p:txBody>
      </p:sp>
    </p:spTree>
    <p:extLst>
      <p:ext uri="{BB962C8B-B14F-4D97-AF65-F5344CB8AC3E}">
        <p14:creationId xmlns:p14="http://schemas.microsoft.com/office/powerpoint/2010/main" val="26471693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Recall</a:t>
            </a:r>
            <a:r>
              <a:rPr lang="en-GB" baseline="0" dirty="0" smtClean="0"/>
              <a:t> Mavis’ presentation on dialects for bridging to English. I’m focusing on consonants not vowels, because the vowel phonemes are close enough to the five basic vowels which occur in most PNG languages. </a:t>
            </a:r>
          </a:p>
          <a:p>
            <a:r>
              <a:rPr lang="en-GB" baseline="0" dirty="0" smtClean="0"/>
              <a:t>In Austronesian languages, these phonemes are in at least 15 of the 18 languages.</a:t>
            </a:r>
            <a:endParaRPr lang="en-GB" dirty="0"/>
          </a:p>
        </p:txBody>
      </p:sp>
      <p:sp>
        <p:nvSpPr>
          <p:cNvPr id="4" name="Slide Number Placeholder 3"/>
          <p:cNvSpPr>
            <a:spLocks noGrp="1"/>
          </p:cNvSpPr>
          <p:nvPr>
            <p:ph type="sldNum" sz="quarter" idx="10"/>
          </p:nvPr>
        </p:nvSpPr>
        <p:spPr/>
        <p:txBody>
          <a:bodyPr/>
          <a:lstStyle/>
          <a:p>
            <a:fld id="{7D5F7C84-38E7-477F-B16A-B122C73F5D2F}" type="slidenum">
              <a:rPr lang="en-GB" smtClean="0"/>
              <a:t>11</a:t>
            </a:fld>
            <a:endParaRPr lang="en-GB"/>
          </a:p>
        </p:txBody>
      </p:sp>
    </p:spTree>
    <p:extLst>
      <p:ext uri="{BB962C8B-B14F-4D97-AF65-F5344CB8AC3E}">
        <p14:creationId xmlns:p14="http://schemas.microsoft.com/office/powerpoint/2010/main" val="2647169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Recall</a:t>
            </a:r>
            <a:r>
              <a:rPr lang="en-GB" baseline="0" dirty="0" smtClean="0"/>
              <a:t> Mavis’ presentation on dialects for bridging to English. I’m focusing on consonants not vowels, because the vowel phonemes are close enough to the five basic vowels which occur in most PNG languages. </a:t>
            </a:r>
          </a:p>
          <a:p>
            <a:r>
              <a:rPr lang="en-GB" baseline="0" dirty="0" smtClean="0"/>
              <a:t>In Austronesian languages, these phonemes are in at least 15 of the </a:t>
            </a:r>
            <a:r>
              <a:rPr lang="en-GB" baseline="0" smtClean="0"/>
              <a:t>18 languages.</a:t>
            </a:r>
            <a:endParaRPr lang="en-GB" dirty="0"/>
          </a:p>
        </p:txBody>
      </p:sp>
      <p:sp>
        <p:nvSpPr>
          <p:cNvPr id="4" name="Slide Number Placeholder 3"/>
          <p:cNvSpPr>
            <a:spLocks noGrp="1"/>
          </p:cNvSpPr>
          <p:nvPr>
            <p:ph type="sldNum" sz="quarter" idx="10"/>
          </p:nvPr>
        </p:nvSpPr>
        <p:spPr/>
        <p:txBody>
          <a:bodyPr/>
          <a:lstStyle/>
          <a:p>
            <a:fld id="{7D5F7C84-38E7-477F-B16A-B122C73F5D2F}" type="slidenum">
              <a:rPr lang="en-GB" smtClean="0"/>
              <a:t>12</a:t>
            </a:fld>
            <a:endParaRPr lang="en-GB"/>
          </a:p>
        </p:txBody>
      </p:sp>
    </p:spTree>
    <p:extLst>
      <p:ext uri="{BB962C8B-B14F-4D97-AF65-F5344CB8AC3E}">
        <p14:creationId xmlns:p14="http://schemas.microsoft.com/office/powerpoint/2010/main" val="26471693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Recall</a:t>
            </a:r>
            <a:r>
              <a:rPr lang="en-GB" baseline="0" dirty="0" smtClean="0"/>
              <a:t> Mavis’ presentation on dialects for bridging to English. I’m focusing on consonants not vowels, because the vowel phonemes are close enough to the five basic vowels which occur in most PNG languages. </a:t>
            </a:r>
          </a:p>
          <a:p>
            <a:r>
              <a:rPr lang="en-GB" baseline="0" dirty="0" smtClean="0"/>
              <a:t>In Austronesian languages, these phonemes are in at least 15 of the </a:t>
            </a:r>
            <a:r>
              <a:rPr lang="en-GB" baseline="0" smtClean="0"/>
              <a:t>18 languages.</a:t>
            </a:r>
            <a:endParaRPr lang="en-GB" dirty="0"/>
          </a:p>
        </p:txBody>
      </p:sp>
      <p:sp>
        <p:nvSpPr>
          <p:cNvPr id="4" name="Slide Number Placeholder 3"/>
          <p:cNvSpPr>
            <a:spLocks noGrp="1"/>
          </p:cNvSpPr>
          <p:nvPr>
            <p:ph type="sldNum" sz="quarter" idx="10"/>
          </p:nvPr>
        </p:nvSpPr>
        <p:spPr/>
        <p:txBody>
          <a:bodyPr/>
          <a:lstStyle/>
          <a:p>
            <a:fld id="{7D5F7C84-38E7-477F-B16A-B122C73F5D2F}" type="slidenum">
              <a:rPr lang="en-GB" smtClean="0"/>
              <a:t>13</a:t>
            </a:fld>
            <a:endParaRPr lang="en-GB"/>
          </a:p>
        </p:txBody>
      </p:sp>
    </p:spTree>
    <p:extLst>
      <p:ext uri="{BB962C8B-B14F-4D97-AF65-F5344CB8AC3E}">
        <p14:creationId xmlns:p14="http://schemas.microsoft.com/office/powerpoint/2010/main" val="26471693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 often have </a:t>
            </a:r>
            <a:r>
              <a:rPr lang="en-GB" dirty="0" err="1" smtClean="0"/>
              <a:t>peope</a:t>
            </a:r>
            <a:r>
              <a:rPr lang="en-GB" dirty="0" smtClean="0"/>
              <a:t> in my courses</a:t>
            </a:r>
            <a:r>
              <a:rPr lang="en-GB" baseline="0" dirty="0" smtClean="0"/>
              <a:t> say – my language is like Hebrew! – when we get onto this subject.</a:t>
            </a:r>
            <a:endParaRPr lang="en-GB" dirty="0"/>
          </a:p>
        </p:txBody>
      </p:sp>
      <p:sp>
        <p:nvSpPr>
          <p:cNvPr id="4" name="Slide Number Placeholder 3"/>
          <p:cNvSpPr>
            <a:spLocks noGrp="1"/>
          </p:cNvSpPr>
          <p:nvPr>
            <p:ph type="sldNum" sz="quarter" idx="10"/>
          </p:nvPr>
        </p:nvSpPr>
        <p:spPr/>
        <p:txBody>
          <a:bodyPr/>
          <a:lstStyle/>
          <a:p>
            <a:fld id="{7D5F7C84-38E7-477F-B16A-B122C73F5D2F}" type="slidenum">
              <a:rPr lang="en-GB" smtClean="0"/>
              <a:t>24</a:t>
            </a:fld>
            <a:endParaRPr lang="en-GB"/>
          </a:p>
        </p:txBody>
      </p:sp>
    </p:spTree>
    <p:extLst>
      <p:ext uri="{BB962C8B-B14F-4D97-AF65-F5344CB8AC3E}">
        <p14:creationId xmlns:p14="http://schemas.microsoft.com/office/powerpoint/2010/main" val="17329958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 often have </a:t>
            </a:r>
            <a:r>
              <a:rPr lang="en-GB" dirty="0" err="1" smtClean="0"/>
              <a:t>peope</a:t>
            </a:r>
            <a:r>
              <a:rPr lang="en-GB" dirty="0" smtClean="0"/>
              <a:t> in my courses</a:t>
            </a:r>
            <a:r>
              <a:rPr lang="en-GB" baseline="0" dirty="0" smtClean="0"/>
              <a:t> say – my language is like Hebrew! – when we get onto this subject.</a:t>
            </a:r>
            <a:endParaRPr lang="en-GB" dirty="0"/>
          </a:p>
        </p:txBody>
      </p:sp>
      <p:sp>
        <p:nvSpPr>
          <p:cNvPr id="4" name="Slide Number Placeholder 3"/>
          <p:cNvSpPr>
            <a:spLocks noGrp="1"/>
          </p:cNvSpPr>
          <p:nvPr>
            <p:ph type="sldNum" sz="quarter" idx="10"/>
          </p:nvPr>
        </p:nvSpPr>
        <p:spPr/>
        <p:txBody>
          <a:bodyPr/>
          <a:lstStyle/>
          <a:p>
            <a:fld id="{7D5F7C84-38E7-477F-B16A-B122C73F5D2F}" type="slidenum">
              <a:rPr lang="en-GB" smtClean="0"/>
              <a:t>25</a:t>
            </a:fld>
            <a:endParaRPr lang="en-GB"/>
          </a:p>
        </p:txBody>
      </p:sp>
    </p:spTree>
    <p:extLst>
      <p:ext uri="{BB962C8B-B14F-4D97-AF65-F5344CB8AC3E}">
        <p14:creationId xmlns:p14="http://schemas.microsoft.com/office/powerpoint/2010/main" val="17329958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 often have </a:t>
            </a:r>
            <a:r>
              <a:rPr lang="en-GB" dirty="0" err="1" smtClean="0"/>
              <a:t>peope</a:t>
            </a:r>
            <a:r>
              <a:rPr lang="en-GB" dirty="0" smtClean="0"/>
              <a:t> in my courses</a:t>
            </a:r>
            <a:r>
              <a:rPr lang="en-GB" baseline="0" dirty="0" smtClean="0"/>
              <a:t> say – my language is like Hebrew! – when we get onto this subject.</a:t>
            </a:r>
            <a:endParaRPr lang="en-GB" dirty="0"/>
          </a:p>
        </p:txBody>
      </p:sp>
      <p:sp>
        <p:nvSpPr>
          <p:cNvPr id="4" name="Slide Number Placeholder 3"/>
          <p:cNvSpPr>
            <a:spLocks noGrp="1"/>
          </p:cNvSpPr>
          <p:nvPr>
            <p:ph type="sldNum" sz="quarter" idx="10"/>
          </p:nvPr>
        </p:nvSpPr>
        <p:spPr/>
        <p:txBody>
          <a:bodyPr/>
          <a:lstStyle/>
          <a:p>
            <a:fld id="{7D5F7C84-38E7-477F-B16A-B122C73F5D2F}" type="slidenum">
              <a:rPr lang="en-GB" smtClean="0"/>
              <a:t>27</a:t>
            </a:fld>
            <a:endParaRPr lang="en-GB"/>
          </a:p>
        </p:txBody>
      </p:sp>
    </p:spTree>
    <p:extLst>
      <p:ext uri="{BB962C8B-B14F-4D97-AF65-F5344CB8AC3E}">
        <p14:creationId xmlns:p14="http://schemas.microsoft.com/office/powerpoint/2010/main" val="17329958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dirty="0" smtClean="0"/>
              <a:t>Click to edit Master title style</a:t>
            </a:r>
            <a:endParaRPr lang="en-GB" dirty="0"/>
          </a:p>
        </p:txBody>
      </p:sp>
      <p:sp>
        <p:nvSpPr>
          <p:cNvPr id="3" name="Date Placeholder 2"/>
          <p:cNvSpPr>
            <a:spLocks noGrp="1"/>
          </p:cNvSpPr>
          <p:nvPr>
            <p:ph type="dt" sz="half" idx="10"/>
          </p:nvPr>
        </p:nvSpPr>
        <p:spPr/>
        <p:txBody>
          <a:bodyPr/>
          <a:lstStyle/>
          <a:p>
            <a:fld id="{81C67D3A-B987-4199-B733-59ABA0057D98}" type="datetimeFigureOut">
              <a:rPr lang="en-GB" smtClean="0">
                <a:solidFill>
                  <a:prstClr val="black">
                    <a:tint val="75000"/>
                  </a:prstClr>
                </a:solidFill>
              </a:rPr>
              <a:pPr/>
              <a:t>05/10/2012</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516FA741-077A-4847-9EFA-84BE06CFB7E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877242312"/>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1C67D3A-B987-4199-B733-59ABA0057D98}" type="datetimeFigureOut">
              <a:rPr lang="en-GB" smtClean="0"/>
              <a:t>05/10/2012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6FA741-077A-4847-9EFA-84BE06CFB7EF}" type="slidenum">
              <a:rPr lang="en-GB" smtClean="0"/>
              <a:t>‹#›</a:t>
            </a:fld>
            <a:endParaRPr lang="en-GB"/>
          </a:p>
        </p:txBody>
      </p:sp>
    </p:spTree>
    <p:extLst>
      <p:ext uri="{BB962C8B-B14F-4D97-AF65-F5344CB8AC3E}">
        <p14:creationId xmlns:p14="http://schemas.microsoft.com/office/powerpoint/2010/main" val="2252221415"/>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C67D3A-B987-4199-B733-59ABA0057D98}" type="datetimeFigureOut">
              <a:rPr lang="en-GB" smtClean="0">
                <a:solidFill>
                  <a:prstClr val="black">
                    <a:tint val="75000"/>
                  </a:prstClr>
                </a:solidFill>
              </a:rPr>
              <a:pPr/>
              <a:t>05/10/2012</a:t>
            </a:fld>
            <a:endParaRPr lang="en-GB">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6FA741-077A-4847-9EFA-84BE06CFB7E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236228721"/>
      </p:ext>
    </p:extLst>
  </p:cSld>
  <p:clrMap bg1="lt1" tx1="dk1" bg2="lt2" tx2="dk2" accent1="accent1" accent2="accent2" accent3="accent3" accent4="accent4" accent5="accent5" accent6="accent6" hlink="hlink" folHlink="folHlink"/>
  <p:sldLayoutIdLst>
    <p:sldLayoutId id="2147483661" r:id="rId1"/>
    <p:sldLayoutId id="2147483662" r:id="rId2"/>
  </p:sldLayoutIdLst>
  <p:transition spd="slow">
    <p:push dir="u"/>
  </p:transition>
  <p:txStyles>
    <p:titleStyle>
      <a:lvl1pPr algn="ctr" defTabSz="914400" rtl="0" eaLnBrk="1" latinLnBrk="0" hangingPunct="1">
        <a:spcBef>
          <a:spcPct val="0"/>
        </a:spcBef>
        <a:buNone/>
        <a:defRPr sz="4400" kern="1200">
          <a:solidFill>
            <a:schemeClr val="bg1"/>
          </a:solidFill>
          <a:latin typeface="Gill Sans Ultra Bold"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microsoft.com/office/2007/relationships/hdphoto" Target="../media/hdphoto2.wdp"/></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microsoft.com/office/2007/relationships/hdphoto" Target="../media/hdphoto4.wdp"/><Relationship Id="rId5" Type="http://schemas.openxmlformats.org/officeDocument/2006/relationships/image" Target="../media/image14.jpeg"/><Relationship Id="rId4" Type="http://schemas.microsoft.com/office/2007/relationships/hdphoto" Target="../media/hdphoto3.wdp"/></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microsoft.com/office/2007/relationships/hdphoto" Target="../media/hdphoto5.wdp"/><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titus G copy"/>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953000" y="838200"/>
            <a:ext cx="4765675" cy="60198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07504" y="844609"/>
            <a:ext cx="7104074" cy="1143000"/>
          </a:xfrm>
        </p:spPr>
        <p:txBody>
          <a:bodyPr>
            <a:normAutofit fontScale="90000"/>
          </a:bodyPr>
          <a:lstStyle/>
          <a:p>
            <a:r>
              <a:rPr lang="en-GB" dirty="0" smtClean="0">
                <a:solidFill>
                  <a:schemeClr val="bg1"/>
                </a:solidFill>
                <a:latin typeface="Gill Sans Ultra Bold" pitchFamily="34" charset="0"/>
              </a:rPr>
              <a:t>Linguistic Reflections on Teaching Hebrew in a Melanesian Context</a:t>
            </a:r>
            <a:endParaRPr lang="en-GB" dirty="0">
              <a:solidFill>
                <a:schemeClr val="bg1"/>
              </a:solidFill>
              <a:latin typeface="Gill Sans Ultra Bold" pitchFamily="34" charset="0"/>
            </a:endParaRPr>
          </a:p>
        </p:txBody>
      </p:sp>
      <p:sp>
        <p:nvSpPr>
          <p:cNvPr id="5" name="TextBox 4"/>
          <p:cNvSpPr txBox="1"/>
          <p:nvPr/>
        </p:nvSpPr>
        <p:spPr>
          <a:xfrm>
            <a:off x="-310832" y="4581128"/>
            <a:ext cx="7200800" cy="954107"/>
          </a:xfrm>
          <a:prstGeom prst="rect">
            <a:avLst/>
          </a:prstGeom>
          <a:noFill/>
        </p:spPr>
        <p:txBody>
          <a:bodyPr wrap="square" rtlCol="0">
            <a:spAutoFit/>
          </a:bodyPr>
          <a:lstStyle/>
          <a:p>
            <a:pPr algn="ctr"/>
            <a:r>
              <a:rPr lang="en-GB" sz="2800" dirty="0" smtClean="0">
                <a:solidFill>
                  <a:schemeClr val="accent3">
                    <a:lumMod val="60000"/>
                    <a:lumOff val="40000"/>
                  </a:schemeClr>
                </a:solidFill>
              </a:rPr>
              <a:t>Phil King, SIL</a:t>
            </a:r>
          </a:p>
          <a:p>
            <a:pPr algn="ctr"/>
            <a:r>
              <a:rPr lang="en-GB" sz="2800" dirty="0" smtClean="0">
                <a:solidFill>
                  <a:schemeClr val="accent3">
                    <a:lumMod val="60000"/>
                    <a:lumOff val="40000"/>
                  </a:schemeClr>
                </a:solidFill>
              </a:rPr>
              <a:t>LSPNG, 27</a:t>
            </a:r>
            <a:r>
              <a:rPr lang="en-GB" sz="2800" baseline="30000" dirty="0" smtClean="0">
                <a:solidFill>
                  <a:schemeClr val="accent3">
                    <a:lumMod val="60000"/>
                    <a:lumOff val="40000"/>
                  </a:schemeClr>
                </a:solidFill>
              </a:rPr>
              <a:t>th</a:t>
            </a:r>
            <a:r>
              <a:rPr lang="en-GB" sz="2800" dirty="0" smtClean="0">
                <a:solidFill>
                  <a:schemeClr val="accent3">
                    <a:lumMod val="60000"/>
                    <a:lumOff val="40000"/>
                  </a:schemeClr>
                </a:solidFill>
              </a:rPr>
              <a:t> September 2012</a:t>
            </a:r>
            <a:endParaRPr lang="en-GB" sz="2800" dirty="0">
              <a:solidFill>
                <a:schemeClr val="accent3">
                  <a:lumMod val="60000"/>
                  <a:lumOff val="40000"/>
                </a:schemeClr>
              </a:solidFill>
            </a:endParaRPr>
          </a:p>
        </p:txBody>
      </p:sp>
      <p:pic>
        <p:nvPicPr>
          <p:cNvPr id="7" name="Picture 6"/>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7335837" y="5535235"/>
            <a:ext cx="1181100" cy="1000125"/>
          </a:xfrm>
          <a:prstGeom prst="rect">
            <a:avLst/>
          </a:prstGeom>
        </p:spPr>
      </p:pic>
    </p:spTree>
    <p:extLst>
      <p:ext uri="{BB962C8B-B14F-4D97-AF65-F5344CB8AC3E}">
        <p14:creationId xmlns:p14="http://schemas.microsoft.com/office/powerpoint/2010/main" val="1379962496"/>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Phonetics/ phonology</a:t>
            </a:r>
            <a:endParaRPr lang="en-GB" dirty="0"/>
          </a:p>
        </p:txBody>
      </p:sp>
      <p:sp>
        <p:nvSpPr>
          <p:cNvPr id="3" name="Content Placeholder 2"/>
          <p:cNvSpPr>
            <a:spLocks noGrp="1"/>
          </p:cNvSpPr>
          <p:nvPr>
            <p:ph idx="1"/>
          </p:nvPr>
        </p:nvSpPr>
        <p:spPr/>
        <p:txBody>
          <a:bodyPr>
            <a:normAutofit fontScale="92500" lnSpcReduction="20000"/>
          </a:bodyPr>
          <a:lstStyle/>
          <a:p>
            <a:pPr marL="0" indent="0">
              <a:buNone/>
            </a:pPr>
            <a:r>
              <a:rPr lang="en-GB" b="1" dirty="0" smtClean="0">
                <a:solidFill>
                  <a:srgbClr val="FFFF00"/>
                </a:solidFill>
              </a:rPr>
              <a:t>ISSUES</a:t>
            </a:r>
          </a:p>
          <a:p>
            <a:r>
              <a:rPr lang="en-GB" dirty="0" smtClean="0"/>
              <a:t>Some sounds totally unfamiliar</a:t>
            </a:r>
          </a:p>
          <a:p>
            <a:r>
              <a:rPr lang="en-GB" dirty="0" err="1" smtClean="0"/>
              <a:t>Xenemic</a:t>
            </a:r>
            <a:r>
              <a:rPr lang="en-GB" dirty="0" smtClean="0"/>
              <a:t> confusion (thanks </a:t>
            </a:r>
            <a:r>
              <a:rPr lang="en-GB" dirty="0" err="1" smtClean="0"/>
              <a:t>Syd</a:t>
            </a:r>
            <a:r>
              <a:rPr lang="en-GB" dirty="0" smtClean="0"/>
              <a:t>!) - learners fit Hebrew sounds into their own phonemic systems</a:t>
            </a:r>
          </a:p>
          <a:p>
            <a:r>
              <a:rPr lang="en-GB" dirty="0" smtClean="0"/>
              <a:t>Particularly hard to learn sounds that are different phonemes in Hebrew, but allophones in your mother tongue.  </a:t>
            </a:r>
          </a:p>
          <a:p>
            <a:r>
              <a:rPr lang="en-GB" dirty="0" smtClean="0"/>
              <a:t>For example [l]~[r] is one phoneme in many Non-Austronesian PNG languages, but separate phonemes in Hebrew.</a:t>
            </a:r>
            <a:endParaRPr lang="en-GB" dirty="0"/>
          </a:p>
        </p:txBody>
      </p:sp>
    </p:spTree>
    <p:extLst>
      <p:ext uri="{BB962C8B-B14F-4D97-AF65-F5344CB8AC3E}">
        <p14:creationId xmlns:p14="http://schemas.microsoft.com/office/powerpoint/2010/main" val="983958540"/>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Phonetics / phonology </a:t>
            </a:r>
            <a:endParaRPr lang="en-GB" dirty="0"/>
          </a:p>
        </p:txBody>
      </p:sp>
      <p:sp>
        <p:nvSpPr>
          <p:cNvPr id="3" name="Content Placeholder 2"/>
          <p:cNvSpPr>
            <a:spLocks noGrp="1"/>
          </p:cNvSpPr>
          <p:nvPr>
            <p:ph idx="1"/>
          </p:nvPr>
        </p:nvSpPr>
        <p:spPr/>
        <p:txBody>
          <a:bodyPr>
            <a:normAutofit fontScale="92500"/>
          </a:bodyPr>
          <a:lstStyle/>
          <a:p>
            <a:pPr marL="0" indent="0">
              <a:buNone/>
            </a:pPr>
            <a:r>
              <a:rPr lang="en-GB" b="1" dirty="0" smtClean="0">
                <a:solidFill>
                  <a:srgbClr val="FFFF00"/>
                </a:solidFill>
              </a:rPr>
              <a:t>AUSTRONESIAN</a:t>
            </a:r>
            <a:r>
              <a:rPr lang="en-GB" dirty="0" smtClean="0"/>
              <a:t> (in Western Melanesia, based on 18 </a:t>
            </a:r>
            <a:r>
              <a:rPr lang="en-GB" dirty="0" err="1" smtClean="0"/>
              <a:t>langs</a:t>
            </a:r>
            <a:r>
              <a:rPr lang="en-GB" dirty="0" smtClean="0"/>
              <a:t> in Lynch et al):  </a:t>
            </a:r>
          </a:p>
          <a:p>
            <a:r>
              <a:rPr lang="en-GB" dirty="0" smtClean="0"/>
              <a:t>/p/ /t/ /k/ /b/ /d/ /m/ /n/ /r/ /s/</a:t>
            </a:r>
          </a:p>
          <a:p>
            <a:pPr lvl="1"/>
            <a:r>
              <a:rPr lang="en-GB" dirty="0" smtClean="0"/>
              <a:t>But /r/ usu. </a:t>
            </a:r>
            <a:r>
              <a:rPr lang="en-GB" dirty="0"/>
              <a:t>a</a:t>
            </a:r>
            <a:r>
              <a:rPr lang="en-GB" dirty="0" smtClean="0"/>
              <a:t>lveolar trill, /s/ is [s]~[</a:t>
            </a:r>
            <a:r>
              <a:rPr lang="en-GB" dirty="0" smtClean="0">
                <a:latin typeface="Calibri"/>
                <a:cs typeface="Calibri"/>
              </a:rPr>
              <a:t>ʃ]</a:t>
            </a:r>
          </a:p>
          <a:p>
            <a:r>
              <a:rPr lang="en-GB" dirty="0" smtClean="0">
                <a:latin typeface="Calibri"/>
                <a:cs typeface="Calibri"/>
              </a:rPr>
              <a:t>Less than half have /ʔ/ (4 of 18) or /h/ (8 of 18, but four only as allophones or only in loanwords)</a:t>
            </a:r>
          </a:p>
          <a:p>
            <a:r>
              <a:rPr lang="en-GB" dirty="0" smtClean="0">
                <a:latin typeface="Calibri"/>
                <a:cs typeface="Calibri"/>
              </a:rPr>
              <a:t>Rarely /z/</a:t>
            </a:r>
          </a:p>
          <a:p>
            <a:r>
              <a:rPr lang="en-GB" dirty="0" smtClean="0">
                <a:latin typeface="Calibri"/>
                <a:cs typeface="Calibri"/>
              </a:rPr>
              <a:t>No uvular or pharyngeal sounds (…except </a:t>
            </a:r>
            <a:r>
              <a:rPr lang="en-GB" dirty="0" err="1" smtClean="0">
                <a:latin typeface="Calibri"/>
                <a:cs typeface="Calibri"/>
              </a:rPr>
              <a:t>Bipi</a:t>
            </a:r>
            <a:r>
              <a:rPr lang="en-GB" dirty="0" smtClean="0">
                <a:latin typeface="Calibri"/>
                <a:cs typeface="Calibri"/>
              </a:rPr>
              <a:t>?!)</a:t>
            </a:r>
            <a:endParaRPr lang="en-GB" dirty="0"/>
          </a:p>
        </p:txBody>
      </p:sp>
    </p:spTree>
    <p:extLst>
      <p:ext uri="{BB962C8B-B14F-4D97-AF65-F5344CB8AC3E}">
        <p14:creationId xmlns:p14="http://schemas.microsoft.com/office/powerpoint/2010/main" val="3438523727"/>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Phonetics / phonology </a:t>
            </a:r>
            <a:endParaRPr lang="en-GB" dirty="0"/>
          </a:p>
        </p:txBody>
      </p:sp>
      <p:sp>
        <p:nvSpPr>
          <p:cNvPr id="3" name="Content Placeholder 2"/>
          <p:cNvSpPr>
            <a:spLocks noGrp="1"/>
          </p:cNvSpPr>
          <p:nvPr>
            <p:ph idx="1"/>
          </p:nvPr>
        </p:nvSpPr>
        <p:spPr/>
        <p:txBody>
          <a:bodyPr/>
          <a:lstStyle/>
          <a:p>
            <a:pPr marL="0" indent="0">
              <a:buNone/>
            </a:pPr>
            <a:r>
              <a:rPr lang="en-GB" b="1" dirty="0" smtClean="0">
                <a:solidFill>
                  <a:srgbClr val="FFFF00"/>
                </a:solidFill>
              </a:rPr>
              <a:t>NON-AUSTRONESIAN</a:t>
            </a:r>
            <a:r>
              <a:rPr lang="en-GB" dirty="0" smtClean="0"/>
              <a:t> (based on Foley):  </a:t>
            </a:r>
          </a:p>
          <a:p>
            <a:r>
              <a:rPr lang="en-GB" dirty="0" smtClean="0"/>
              <a:t>/</a:t>
            </a:r>
            <a:r>
              <a:rPr lang="en-GB" dirty="0"/>
              <a:t>p</a:t>
            </a:r>
            <a:r>
              <a:rPr lang="en-GB" dirty="0" smtClean="0"/>
              <a:t>/ /</a:t>
            </a:r>
            <a:r>
              <a:rPr lang="en-GB" dirty="0"/>
              <a:t>t</a:t>
            </a:r>
            <a:r>
              <a:rPr lang="en-GB" dirty="0" smtClean="0"/>
              <a:t>/ </a:t>
            </a:r>
            <a:r>
              <a:rPr lang="en-GB" dirty="0"/>
              <a:t>/k</a:t>
            </a:r>
            <a:r>
              <a:rPr lang="en-GB" dirty="0" smtClean="0"/>
              <a:t>/ </a:t>
            </a:r>
            <a:r>
              <a:rPr lang="en-GB" dirty="0"/>
              <a:t>/s</a:t>
            </a:r>
            <a:r>
              <a:rPr lang="en-GB" dirty="0" smtClean="0"/>
              <a:t>/ </a:t>
            </a:r>
            <a:r>
              <a:rPr lang="en-GB" dirty="0"/>
              <a:t>/m</a:t>
            </a:r>
            <a:r>
              <a:rPr lang="en-GB" dirty="0" smtClean="0"/>
              <a:t>/ </a:t>
            </a:r>
            <a:r>
              <a:rPr lang="en-GB" dirty="0"/>
              <a:t>/n</a:t>
            </a:r>
            <a:r>
              <a:rPr lang="en-GB" dirty="0" smtClean="0"/>
              <a:t>/ </a:t>
            </a:r>
            <a:r>
              <a:rPr lang="en-GB" dirty="0"/>
              <a:t>/y</a:t>
            </a:r>
            <a:r>
              <a:rPr lang="en-GB" dirty="0" smtClean="0"/>
              <a:t>/</a:t>
            </a:r>
            <a:endParaRPr lang="en-GB" dirty="0" smtClean="0">
              <a:latin typeface="Calibri"/>
              <a:cs typeface="Calibri"/>
            </a:endParaRPr>
          </a:p>
          <a:p>
            <a:r>
              <a:rPr lang="en-GB" dirty="0" smtClean="0">
                <a:latin typeface="Calibri"/>
                <a:cs typeface="Calibri"/>
              </a:rPr>
              <a:t>Highlands  often have /ʔ/, less common elsewhere</a:t>
            </a:r>
          </a:p>
          <a:p>
            <a:r>
              <a:rPr lang="en-GB" dirty="0" smtClean="0">
                <a:latin typeface="Calibri"/>
                <a:cs typeface="Calibri"/>
              </a:rPr>
              <a:t>Often one liquid [r]~[l]</a:t>
            </a:r>
          </a:p>
          <a:p>
            <a:r>
              <a:rPr lang="en-GB" dirty="0" smtClean="0">
                <a:latin typeface="Calibri"/>
                <a:cs typeface="Calibri"/>
              </a:rPr>
              <a:t>Rarely /z/</a:t>
            </a:r>
          </a:p>
          <a:p>
            <a:r>
              <a:rPr lang="en-GB" dirty="0" smtClean="0">
                <a:latin typeface="Calibri"/>
                <a:cs typeface="Calibri"/>
              </a:rPr>
              <a:t>No uvular or pharyngeal sounds (except </a:t>
            </a:r>
            <a:r>
              <a:rPr lang="en-GB" dirty="0" err="1">
                <a:latin typeface="Calibri"/>
                <a:cs typeface="Calibri"/>
              </a:rPr>
              <a:t>A</a:t>
            </a:r>
            <a:r>
              <a:rPr lang="en-GB" smtClean="0">
                <a:latin typeface="Calibri"/>
                <a:cs typeface="Calibri"/>
              </a:rPr>
              <a:t>ngan</a:t>
            </a:r>
            <a:r>
              <a:rPr lang="en-GB" dirty="0" smtClean="0">
                <a:latin typeface="Calibri"/>
                <a:cs typeface="Calibri"/>
              </a:rPr>
              <a:t> family)</a:t>
            </a:r>
            <a:endParaRPr lang="en-GB" dirty="0"/>
          </a:p>
        </p:txBody>
      </p:sp>
    </p:spTree>
    <p:extLst>
      <p:ext uri="{BB962C8B-B14F-4D97-AF65-F5344CB8AC3E}">
        <p14:creationId xmlns:p14="http://schemas.microsoft.com/office/powerpoint/2010/main" val="1425775326"/>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Phonetics / phonology </a:t>
            </a:r>
            <a:endParaRPr lang="en-GB" dirty="0"/>
          </a:p>
        </p:txBody>
      </p:sp>
      <p:sp>
        <p:nvSpPr>
          <p:cNvPr id="3" name="Content Placeholder 2"/>
          <p:cNvSpPr>
            <a:spLocks noGrp="1"/>
          </p:cNvSpPr>
          <p:nvPr>
            <p:ph idx="1"/>
          </p:nvPr>
        </p:nvSpPr>
        <p:spPr/>
        <p:txBody>
          <a:bodyPr/>
          <a:lstStyle/>
          <a:p>
            <a:pPr marL="0" indent="0">
              <a:buNone/>
            </a:pPr>
            <a:r>
              <a:rPr lang="en-GB" b="1" dirty="0" smtClean="0">
                <a:solidFill>
                  <a:srgbClr val="FFFF00"/>
                </a:solidFill>
              </a:rPr>
              <a:t>TOK PISIN:</a:t>
            </a:r>
          </a:p>
          <a:p>
            <a:r>
              <a:rPr lang="en-GB" dirty="0" smtClean="0"/>
              <a:t>No glottal stop</a:t>
            </a:r>
          </a:p>
          <a:p>
            <a:r>
              <a:rPr lang="en-GB" dirty="0" smtClean="0"/>
              <a:t>Initial /</a:t>
            </a:r>
            <a:r>
              <a:rPr lang="en-GB" dirty="0" err="1" smtClean="0"/>
              <a:t>hV</a:t>
            </a:r>
            <a:r>
              <a:rPr lang="en-GB" dirty="0" smtClean="0"/>
              <a:t>/ in free variation with /V/ in some dialects (</a:t>
            </a:r>
            <a:r>
              <a:rPr lang="en-GB" dirty="0" err="1" smtClean="0"/>
              <a:t>hamamas</a:t>
            </a:r>
            <a:r>
              <a:rPr lang="en-GB" dirty="0" smtClean="0"/>
              <a:t> / </a:t>
            </a:r>
            <a:r>
              <a:rPr lang="en-GB" dirty="0" err="1" smtClean="0"/>
              <a:t>amamas</a:t>
            </a:r>
            <a:r>
              <a:rPr lang="en-GB" dirty="0" smtClean="0"/>
              <a:t>)</a:t>
            </a:r>
          </a:p>
          <a:p>
            <a:r>
              <a:rPr lang="en-GB" dirty="0" smtClean="0"/>
              <a:t>No /z/ </a:t>
            </a:r>
            <a:endParaRPr lang="en-GB" dirty="0"/>
          </a:p>
        </p:txBody>
      </p:sp>
    </p:spTree>
    <p:extLst>
      <p:ext uri="{BB962C8B-B14F-4D97-AF65-F5344CB8AC3E}">
        <p14:creationId xmlns:p14="http://schemas.microsoft.com/office/powerpoint/2010/main" val="2980272870"/>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Phonetics / phonology</a:t>
            </a:r>
            <a:endParaRPr lang="en-GB" dirty="0"/>
          </a:p>
        </p:txBody>
      </p:sp>
      <p:sp>
        <p:nvSpPr>
          <p:cNvPr id="3" name="Content Placeholder 2"/>
          <p:cNvSpPr>
            <a:spLocks noGrp="1"/>
          </p:cNvSpPr>
          <p:nvPr>
            <p:ph idx="1"/>
          </p:nvPr>
        </p:nvSpPr>
        <p:spPr>
          <a:xfrm>
            <a:off x="467544" y="1268760"/>
            <a:ext cx="8229600" cy="3845024"/>
          </a:xfrm>
        </p:spPr>
        <p:txBody>
          <a:bodyPr>
            <a:normAutofit/>
          </a:bodyPr>
          <a:lstStyle/>
          <a:p>
            <a:pPr marL="0" indent="0">
              <a:buNone/>
            </a:pPr>
            <a:r>
              <a:rPr lang="en-GB" b="1" dirty="0" smtClean="0">
                <a:solidFill>
                  <a:srgbClr val="FFFF00"/>
                </a:solidFill>
              </a:rPr>
              <a:t>HEBREW:</a:t>
            </a:r>
          </a:p>
        </p:txBody>
      </p:sp>
      <p:graphicFrame>
        <p:nvGraphicFramePr>
          <p:cNvPr id="4" name="Table 3"/>
          <p:cNvGraphicFramePr>
            <a:graphicFrameLocks noGrp="1"/>
          </p:cNvGraphicFramePr>
          <p:nvPr>
            <p:extLst>
              <p:ext uri="{D42A27DB-BD31-4B8C-83A1-F6EECF244321}">
                <p14:modId xmlns:p14="http://schemas.microsoft.com/office/powerpoint/2010/main" val="932657313"/>
              </p:ext>
            </p:extLst>
          </p:nvPr>
        </p:nvGraphicFramePr>
        <p:xfrm>
          <a:off x="179512" y="1916833"/>
          <a:ext cx="8712969" cy="4813423"/>
        </p:xfrm>
        <a:graphic>
          <a:graphicData uri="http://schemas.openxmlformats.org/drawingml/2006/table">
            <a:tbl>
              <a:tblPr firstRow="1" firstCol="1" bandRow="1">
                <a:tableStyleId>{5C22544A-7EE6-4342-B048-85BDC9FD1C3A}</a:tableStyleId>
              </a:tblPr>
              <a:tblGrid>
                <a:gridCol w="1152127"/>
                <a:gridCol w="1443138"/>
                <a:gridCol w="1529426"/>
                <a:gridCol w="1529426"/>
                <a:gridCol w="1529426"/>
                <a:gridCol w="1529426"/>
              </a:tblGrid>
              <a:tr h="650744">
                <a:tc>
                  <a:txBody>
                    <a:bodyPr/>
                    <a:lstStyle/>
                    <a:p>
                      <a:pPr algn="ctr">
                        <a:lnSpc>
                          <a:spcPct val="115000"/>
                        </a:lnSpc>
                        <a:spcAft>
                          <a:spcPts val="1000"/>
                        </a:spcAft>
                      </a:pPr>
                      <a:r>
                        <a:rPr lang="en-GB" sz="1600" dirty="0">
                          <a:effectLst/>
                        </a:rPr>
                        <a:t>Phoneme</a:t>
                      </a:r>
                      <a:endParaRPr lang="en-GB" sz="1600" dirty="0">
                        <a:effectLst/>
                        <a:latin typeface="Calibri"/>
                        <a:ea typeface="Calibri"/>
                        <a:cs typeface="Arial"/>
                      </a:endParaRPr>
                    </a:p>
                  </a:txBody>
                  <a:tcPr marL="67084" marR="67084" marT="0" marB="0"/>
                </a:tc>
                <a:tc>
                  <a:txBody>
                    <a:bodyPr/>
                    <a:lstStyle/>
                    <a:p>
                      <a:pPr algn="ctr">
                        <a:lnSpc>
                          <a:spcPct val="115000"/>
                        </a:lnSpc>
                        <a:spcAft>
                          <a:spcPts val="1000"/>
                        </a:spcAft>
                      </a:pPr>
                      <a:r>
                        <a:rPr lang="en-GB" sz="1600" dirty="0">
                          <a:effectLst/>
                        </a:rPr>
                        <a:t>Orthography</a:t>
                      </a:r>
                      <a:endParaRPr lang="en-GB" sz="1600" dirty="0">
                        <a:effectLst/>
                        <a:latin typeface="Calibri"/>
                        <a:ea typeface="Calibri"/>
                        <a:cs typeface="Arial"/>
                      </a:endParaRPr>
                    </a:p>
                  </a:txBody>
                  <a:tcPr marL="67084" marR="67084" marT="0" marB="0"/>
                </a:tc>
                <a:tc>
                  <a:txBody>
                    <a:bodyPr/>
                    <a:lstStyle/>
                    <a:p>
                      <a:pPr algn="ctr">
                        <a:lnSpc>
                          <a:spcPct val="115000"/>
                        </a:lnSpc>
                        <a:spcAft>
                          <a:spcPts val="1000"/>
                        </a:spcAft>
                      </a:pPr>
                      <a:r>
                        <a:rPr lang="en-GB" sz="1600" dirty="0">
                          <a:effectLst/>
                        </a:rPr>
                        <a:t>Allophones</a:t>
                      </a:r>
                      <a:endParaRPr lang="en-GB" sz="1600" dirty="0">
                        <a:effectLst/>
                        <a:latin typeface="Calibri"/>
                        <a:ea typeface="Calibri"/>
                        <a:cs typeface="Arial"/>
                      </a:endParaRPr>
                    </a:p>
                  </a:txBody>
                  <a:tcPr marL="67084" marR="67084" marT="0" marB="0"/>
                </a:tc>
                <a:tc>
                  <a:txBody>
                    <a:bodyPr/>
                    <a:lstStyle/>
                    <a:p>
                      <a:pPr algn="ctr">
                        <a:lnSpc>
                          <a:spcPct val="115000"/>
                        </a:lnSpc>
                        <a:spcAft>
                          <a:spcPts val="1000"/>
                        </a:spcAft>
                      </a:pPr>
                      <a:r>
                        <a:rPr lang="en-GB" sz="1600" dirty="0">
                          <a:effectLst/>
                        </a:rPr>
                        <a:t>Phoneme</a:t>
                      </a:r>
                      <a:endParaRPr lang="en-GB" sz="1600" dirty="0">
                        <a:effectLst/>
                        <a:latin typeface="Calibri"/>
                        <a:ea typeface="Calibri"/>
                        <a:cs typeface="Arial"/>
                      </a:endParaRPr>
                    </a:p>
                  </a:txBody>
                  <a:tcPr marL="67084" marR="67084" marT="0" marB="0"/>
                </a:tc>
                <a:tc>
                  <a:txBody>
                    <a:bodyPr/>
                    <a:lstStyle/>
                    <a:p>
                      <a:pPr algn="ctr">
                        <a:lnSpc>
                          <a:spcPct val="115000"/>
                        </a:lnSpc>
                        <a:spcAft>
                          <a:spcPts val="1000"/>
                        </a:spcAft>
                      </a:pPr>
                      <a:r>
                        <a:rPr lang="en-GB" sz="1600" dirty="0">
                          <a:effectLst/>
                        </a:rPr>
                        <a:t>Orthography</a:t>
                      </a:r>
                      <a:endParaRPr lang="en-GB" sz="1600" dirty="0">
                        <a:effectLst/>
                        <a:latin typeface="Calibri"/>
                        <a:ea typeface="Calibri"/>
                        <a:cs typeface="Arial"/>
                      </a:endParaRPr>
                    </a:p>
                  </a:txBody>
                  <a:tcPr marL="67084" marR="67084" marT="0" marB="0"/>
                </a:tc>
                <a:tc>
                  <a:txBody>
                    <a:bodyPr/>
                    <a:lstStyle/>
                    <a:p>
                      <a:pPr algn="ctr">
                        <a:lnSpc>
                          <a:spcPct val="115000"/>
                        </a:lnSpc>
                        <a:spcAft>
                          <a:spcPts val="1000"/>
                        </a:spcAft>
                      </a:pPr>
                      <a:r>
                        <a:rPr lang="en-GB" sz="1600" dirty="0">
                          <a:effectLst/>
                        </a:rPr>
                        <a:t>Allophones</a:t>
                      </a:r>
                      <a:endParaRPr lang="en-GB" sz="1600" dirty="0">
                        <a:effectLst/>
                        <a:latin typeface="Calibri"/>
                        <a:ea typeface="Calibri"/>
                        <a:cs typeface="Arial"/>
                      </a:endParaRPr>
                    </a:p>
                  </a:txBody>
                  <a:tcPr marL="67084" marR="67084" marT="0" marB="0"/>
                </a:tc>
              </a:tr>
              <a:tr h="325094">
                <a:tc>
                  <a:txBody>
                    <a:bodyPr/>
                    <a:lstStyle/>
                    <a:p>
                      <a:pPr algn="ctr">
                        <a:lnSpc>
                          <a:spcPct val="115000"/>
                        </a:lnSpc>
                        <a:spcAft>
                          <a:spcPts val="1000"/>
                        </a:spcAft>
                      </a:pPr>
                      <a:r>
                        <a:rPr lang="en-GB" sz="2000" dirty="0">
                          <a:effectLst/>
                        </a:rPr>
                        <a:t>/ʔ/</a:t>
                      </a:r>
                      <a:endParaRPr lang="en-GB" sz="2000" dirty="0">
                        <a:effectLst/>
                        <a:latin typeface="Calibri"/>
                        <a:ea typeface="Calibri"/>
                        <a:cs typeface="Arial"/>
                      </a:endParaRPr>
                    </a:p>
                  </a:txBody>
                  <a:tcPr marL="67084" marR="67084" marT="0" marB="0"/>
                </a:tc>
                <a:tc>
                  <a:txBody>
                    <a:bodyPr/>
                    <a:lstStyle/>
                    <a:p>
                      <a:pPr algn="ctr">
                        <a:lnSpc>
                          <a:spcPct val="115000"/>
                        </a:lnSpc>
                        <a:spcAft>
                          <a:spcPts val="1000"/>
                        </a:spcAft>
                      </a:pPr>
                      <a:r>
                        <a:rPr lang="he-IL" sz="2000" dirty="0">
                          <a:effectLst/>
                        </a:rPr>
                        <a:t>א</a:t>
                      </a:r>
                      <a:endParaRPr lang="en-GB" sz="2000" dirty="0">
                        <a:effectLst/>
                        <a:latin typeface="Calibri"/>
                        <a:ea typeface="Calibri"/>
                        <a:cs typeface="Arial"/>
                      </a:endParaRPr>
                    </a:p>
                  </a:txBody>
                  <a:tcPr marL="67084" marR="67084" marT="0" marB="0"/>
                </a:tc>
                <a:tc>
                  <a:txBody>
                    <a:bodyPr/>
                    <a:lstStyle/>
                    <a:p>
                      <a:pPr algn="ctr" rtl="0">
                        <a:lnSpc>
                          <a:spcPct val="115000"/>
                        </a:lnSpc>
                        <a:spcAft>
                          <a:spcPts val="1000"/>
                        </a:spcAft>
                      </a:pPr>
                      <a:r>
                        <a:rPr lang="en-GB" sz="2000">
                          <a:effectLst/>
                        </a:rPr>
                        <a:t>[ʔ]</a:t>
                      </a:r>
                      <a:endParaRPr lang="en-GB" sz="2000">
                        <a:effectLst/>
                        <a:latin typeface="Calibri"/>
                        <a:ea typeface="Calibri"/>
                        <a:cs typeface="Arial"/>
                      </a:endParaRPr>
                    </a:p>
                  </a:txBody>
                  <a:tcPr marL="67084" marR="67084" marT="0" marB="0"/>
                </a:tc>
                <a:tc>
                  <a:txBody>
                    <a:bodyPr/>
                    <a:lstStyle/>
                    <a:p>
                      <a:pPr algn="ctr">
                        <a:lnSpc>
                          <a:spcPct val="115000"/>
                        </a:lnSpc>
                        <a:spcAft>
                          <a:spcPts val="1000"/>
                        </a:spcAft>
                      </a:pPr>
                      <a:r>
                        <a:rPr lang="en-GB" sz="2000" b="1" dirty="0">
                          <a:solidFill>
                            <a:schemeClr val="bg1"/>
                          </a:solidFill>
                          <a:effectLst/>
                        </a:rPr>
                        <a:t>/l/</a:t>
                      </a:r>
                      <a:endParaRPr lang="en-GB" sz="2000" b="1" dirty="0">
                        <a:solidFill>
                          <a:schemeClr val="bg1"/>
                        </a:solidFill>
                        <a:effectLst/>
                        <a:latin typeface="Calibri"/>
                        <a:ea typeface="Calibri"/>
                        <a:cs typeface="Arial"/>
                      </a:endParaRPr>
                    </a:p>
                  </a:txBody>
                  <a:tcPr marL="67084" marR="67084" marT="0" marB="0">
                    <a:solidFill>
                      <a:schemeClr val="accent1"/>
                    </a:solidFill>
                  </a:tcPr>
                </a:tc>
                <a:tc>
                  <a:txBody>
                    <a:bodyPr/>
                    <a:lstStyle/>
                    <a:p>
                      <a:pPr algn="ctr">
                        <a:lnSpc>
                          <a:spcPct val="115000"/>
                        </a:lnSpc>
                        <a:spcAft>
                          <a:spcPts val="1000"/>
                        </a:spcAft>
                      </a:pPr>
                      <a:r>
                        <a:rPr lang="he-IL" sz="2000">
                          <a:effectLst/>
                        </a:rPr>
                        <a:t>ל</a:t>
                      </a:r>
                      <a:endParaRPr lang="en-GB" sz="2000">
                        <a:effectLst/>
                        <a:latin typeface="Calibri"/>
                        <a:ea typeface="Calibri"/>
                        <a:cs typeface="Arial"/>
                      </a:endParaRPr>
                    </a:p>
                  </a:txBody>
                  <a:tcPr marL="67084" marR="67084" marT="0" marB="0"/>
                </a:tc>
                <a:tc>
                  <a:txBody>
                    <a:bodyPr/>
                    <a:lstStyle/>
                    <a:p>
                      <a:pPr algn="ctr" rtl="0">
                        <a:lnSpc>
                          <a:spcPct val="115000"/>
                        </a:lnSpc>
                        <a:spcAft>
                          <a:spcPts val="1000"/>
                        </a:spcAft>
                      </a:pPr>
                      <a:r>
                        <a:rPr lang="en-GB" sz="2000">
                          <a:effectLst/>
                        </a:rPr>
                        <a:t>[l]</a:t>
                      </a:r>
                      <a:endParaRPr lang="en-GB" sz="2000">
                        <a:effectLst/>
                        <a:latin typeface="Calibri"/>
                        <a:ea typeface="Calibri"/>
                        <a:cs typeface="Arial"/>
                      </a:endParaRPr>
                    </a:p>
                  </a:txBody>
                  <a:tcPr marL="67084" marR="67084" marT="0" marB="0"/>
                </a:tc>
              </a:tr>
              <a:tr h="325094">
                <a:tc>
                  <a:txBody>
                    <a:bodyPr/>
                    <a:lstStyle/>
                    <a:p>
                      <a:pPr algn="ctr">
                        <a:lnSpc>
                          <a:spcPct val="115000"/>
                        </a:lnSpc>
                        <a:spcAft>
                          <a:spcPts val="1000"/>
                        </a:spcAft>
                      </a:pPr>
                      <a:r>
                        <a:rPr lang="en-GB" sz="2000" dirty="0">
                          <a:effectLst/>
                        </a:rPr>
                        <a:t>/b/</a:t>
                      </a:r>
                      <a:endParaRPr lang="en-GB" sz="2000" dirty="0">
                        <a:effectLst/>
                        <a:latin typeface="Calibri"/>
                        <a:ea typeface="Calibri"/>
                        <a:cs typeface="Arial"/>
                      </a:endParaRPr>
                    </a:p>
                  </a:txBody>
                  <a:tcPr marL="67084" marR="67084" marT="0" marB="0"/>
                </a:tc>
                <a:tc>
                  <a:txBody>
                    <a:bodyPr/>
                    <a:lstStyle/>
                    <a:p>
                      <a:pPr algn="ctr">
                        <a:lnSpc>
                          <a:spcPct val="115000"/>
                        </a:lnSpc>
                        <a:spcAft>
                          <a:spcPts val="1000"/>
                        </a:spcAft>
                      </a:pPr>
                      <a:r>
                        <a:rPr lang="he-IL" sz="2000">
                          <a:effectLst/>
                        </a:rPr>
                        <a:t>ב</a:t>
                      </a:r>
                      <a:endParaRPr lang="en-GB" sz="2000">
                        <a:effectLst/>
                        <a:latin typeface="Calibri"/>
                        <a:ea typeface="Calibri"/>
                        <a:cs typeface="Arial"/>
                      </a:endParaRPr>
                    </a:p>
                  </a:txBody>
                  <a:tcPr marL="67084" marR="67084" marT="0" marB="0"/>
                </a:tc>
                <a:tc>
                  <a:txBody>
                    <a:bodyPr/>
                    <a:lstStyle/>
                    <a:p>
                      <a:pPr algn="ctr" rtl="0">
                        <a:lnSpc>
                          <a:spcPct val="115000"/>
                        </a:lnSpc>
                        <a:spcAft>
                          <a:spcPts val="1000"/>
                        </a:spcAft>
                      </a:pPr>
                      <a:r>
                        <a:rPr lang="en-GB" sz="2000">
                          <a:effectLst/>
                        </a:rPr>
                        <a:t>[b] [v]</a:t>
                      </a:r>
                      <a:endParaRPr lang="en-GB" sz="2000">
                        <a:effectLst/>
                        <a:latin typeface="Calibri"/>
                        <a:ea typeface="Calibri"/>
                        <a:cs typeface="Arial"/>
                      </a:endParaRPr>
                    </a:p>
                  </a:txBody>
                  <a:tcPr marL="67084" marR="67084" marT="0" marB="0"/>
                </a:tc>
                <a:tc>
                  <a:txBody>
                    <a:bodyPr/>
                    <a:lstStyle/>
                    <a:p>
                      <a:pPr algn="ctr">
                        <a:lnSpc>
                          <a:spcPct val="115000"/>
                        </a:lnSpc>
                        <a:spcAft>
                          <a:spcPts val="1000"/>
                        </a:spcAft>
                      </a:pPr>
                      <a:r>
                        <a:rPr lang="en-GB" sz="2000" b="1" dirty="0">
                          <a:solidFill>
                            <a:schemeClr val="bg1"/>
                          </a:solidFill>
                          <a:effectLst/>
                        </a:rPr>
                        <a:t>/m/</a:t>
                      </a:r>
                      <a:endParaRPr lang="en-GB" sz="2000" b="1" dirty="0">
                        <a:solidFill>
                          <a:schemeClr val="bg1"/>
                        </a:solidFill>
                        <a:effectLst/>
                        <a:latin typeface="Calibri"/>
                        <a:ea typeface="Calibri"/>
                        <a:cs typeface="Arial"/>
                      </a:endParaRPr>
                    </a:p>
                  </a:txBody>
                  <a:tcPr marL="67084" marR="67084" marT="0" marB="0">
                    <a:solidFill>
                      <a:schemeClr val="accent1"/>
                    </a:solidFill>
                  </a:tcPr>
                </a:tc>
                <a:tc>
                  <a:txBody>
                    <a:bodyPr/>
                    <a:lstStyle/>
                    <a:p>
                      <a:pPr algn="ctr">
                        <a:lnSpc>
                          <a:spcPct val="115000"/>
                        </a:lnSpc>
                        <a:spcAft>
                          <a:spcPts val="1000"/>
                        </a:spcAft>
                      </a:pPr>
                      <a:r>
                        <a:rPr lang="he-IL" sz="2000" dirty="0">
                          <a:effectLst/>
                        </a:rPr>
                        <a:t>מ ם</a:t>
                      </a:r>
                      <a:endParaRPr lang="en-GB" sz="2000" dirty="0">
                        <a:effectLst/>
                        <a:latin typeface="Calibri"/>
                        <a:ea typeface="Calibri"/>
                        <a:cs typeface="Arial"/>
                      </a:endParaRPr>
                    </a:p>
                  </a:txBody>
                  <a:tcPr marL="67084" marR="67084" marT="0" marB="0"/>
                </a:tc>
                <a:tc>
                  <a:txBody>
                    <a:bodyPr/>
                    <a:lstStyle/>
                    <a:p>
                      <a:pPr algn="ctr" rtl="0">
                        <a:lnSpc>
                          <a:spcPct val="115000"/>
                        </a:lnSpc>
                        <a:spcAft>
                          <a:spcPts val="1000"/>
                        </a:spcAft>
                      </a:pPr>
                      <a:r>
                        <a:rPr lang="en-GB" sz="2000">
                          <a:effectLst/>
                        </a:rPr>
                        <a:t>[m]</a:t>
                      </a:r>
                      <a:endParaRPr lang="en-GB" sz="2000">
                        <a:effectLst/>
                        <a:latin typeface="Calibri"/>
                        <a:ea typeface="Calibri"/>
                        <a:cs typeface="Arial"/>
                      </a:endParaRPr>
                    </a:p>
                  </a:txBody>
                  <a:tcPr marL="67084" marR="67084" marT="0" marB="0"/>
                </a:tc>
              </a:tr>
              <a:tr h="325094">
                <a:tc>
                  <a:txBody>
                    <a:bodyPr/>
                    <a:lstStyle/>
                    <a:p>
                      <a:pPr algn="ctr">
                        <a:lnSpc>
                          <a:spcPct val="115000"/>
                        </a:lnSpc>
                        <a:spcAft>
                          <a:spcPts val="1000"/>
                        </a:spcAft>
                      </a:pPr>
                      <a:r>
                        <a:rPr lang="en-GB" sz="2000">
                          <a:effectLst/>
                        </a:rPr>
                        <a:t>/g/</a:t>
                      </a:r>
                      <a:endParaRPr lang="en-GB" sz="2000">
                        <a:effectLst/>
                        <a:latin typeface="Calibri"/>
                        <a:ea typeface="Calibri"/>
                        <a:cs typeface="Arial"/>
                      </a:endParaRPr>
                    </a:p>
                  </a:txBody>
                  <a:tcPr marL="67084" marR="67084" marT="0" marB="0"/>
                </a:tc>
                <a:tc>
                  <a:txBody>
                    <a:bodyPr/>
                    <a:lstStyle/>
                    <a:p>
                      <a:pPr algn="ctr">
                        <a:lnSpc>
                          <a:spcPct val="115000"/>
                        </a:lnSpc>
                        <a:spcAft>
                          <a:spcPts val="1000"/>
                        </a:spcAft>
                      </a:pPr>
                      <a:r>
                        <a:rPr lang="he-IL" sz="2000" dirty="0">
                          <a:effectLst/>
                        </a:rPr>
                        <a:t>ג</a:t>
                      </a:r>
                      <a:endParaRPr lang="en-GB" sz="2000" dirty="0">
                        <a:effectLst/>
                        <a:latin typeface="Calibri"/>
                        <a:ea typeface="Calibri"/>
                        <a:cs typeface="Arial"/>
                      </a:endParaRPr>
                    </a:p>
                  </a:txBody>
                  <a:tcPr marL="67084" marR="67084" marT="0" marB="0"/>
                </a:tc>
                <a:tc>
                  <a:txBody>
                    <a:bodyPr/>
                    <a:lstStyle/>
                    <a:p>
                      <a:pPr algn="ctr">
                        <a:lnSpc>
                          <a:spcPct val="115000"/>
                        </a:lnSpc>
                        <a:spcAft>
                          <a:spcPts val="1000"/>
                        </a:spcAft>
                      </a:pPr>
                      <a:r>
                        <a:rPr lang="en-GB" sz="2000" dirty="0">
                          <a:effectLst/>
                        </a:rPr>
                        <a:t>[g]</a:t>
                      </a:r>
                      <a:endParaRPr lang="en-GB" sz="2000" dirty="0">
                        <a:effectLst/>
                        <a:latin typeface="Calibri"/>
                        <a:ea typeface="Calibri"/>
                        <a:cs typeface="Arial"/>
                      </a:endParaRPr>
                    </a:p>
                  </a:txBody>
                  <a:tcPr marL="67084" marR="67084" marT="0" marB="0"/>
                </a:tc>
                <a:tc>
                  <a:txBody>
                    <a:bodyPr/>
                    <a:lstStyle/>
                    <a:p>
                      <a:pPr algn="ctr">
                        <a:lnSpc>
                          <a:spcPct val="115000"/>
                        </a:lnSpc>
                        <a:spcAft>
                          <a:spcPts val="1000"/>
                        </a:spcAft>
                      </a:pPr>
                      <a:r>
                        <a:rPr lang="en-GB" sz="2000" b="1" dirty="0">
                          <a:solidFill>
                            <a:schemeClr val="bg1"/>
                          </a:solidFill>
                          <a:effectLst/>
                        </a:rPr>
                        <a:t>/n/</a:t>
                      </a:r>
                      <a:endParaRPr lang="en-GB" sz="2000" b="1" dirty="0">
                        <a:solidFill>
                          <a:schemeClr val="bg1"/>
                        </a:solidFill>
                        <a:effectLst/>
                        <a:latin typeface="Calibri"/>
                        <a:ea typeface="Calibri"/>
                        <a:cs typeface="Arial"/>
                      </a:endParaRPr>
                    </a:p>
                  </a:txBody>
                  <a:tcPr marL="67084" marR="67084" marT="0" marB="0">
                    <a:solidFill>
                      <a:schemeClr val="accent1"/>
                    </a:solidFill>
                  </a:tcPr>
                </a:tc>
                <a:tc>
                  <a:txBody>
                    <a:bodyPr/>
                    <a:lstStyle/>
                    <a:p>
                      <a:pPr algn="ctr">
                        <a:lnSpc>
                          <a:spcPct val="115000"/>
                        </a:lnSpc>
                        <a:spcAft>
                          <a:spcPts val="1000"/>
                        </a:spcAft>
                      </a:pPr>
                      <a:r>
                        <a:rPr lang="he-IL" sz="2000" dirty="0">
                          <a:effectLst/>
                        </a:rPr>
                        <a:t>נ ן</a:t>
                      </a:r>
                      <a:endParaRPr lang="en-GB" sz="2000" dirty="0">
                        <a:effectLst/>
                        <a:latin typeface="Calibri"/>
                        <a:ea typeface="Calibri"/>
                        <a:cs typeface="Arial"/>
                      </a:endParaRPr>
                    </a:p>
                  </a:txBody>
                  <a:tcPr marL="67084" marR="67084" marT="0" marB="0"/>
                </a:tc>
                <a:tc>
                  <a:txBody>
                    <a:bodyPr/>
                    <a:lstStyle/>
                    <a:p>
                      <a:pPr algn="ctr" rtl="0">
                        <a:lnSpc>
                          <a:spcPct val="115000"/>
                        </a:lnSpc>
                        <a:spcAft>
                          <a:spcPts val="1000"/>
                        </a:spcAft>
                      </a:pPr>
                      <a:r>
                        <a:rPr lang="en-GB" sz="2000">
                          <a:effectLst/>
                        </a:rPr>
                        <a:t>[n]</a:t>
                      </a:r>
                      <a:endParaRPr lang="en-GB" sz="2000">
                        <a:effectLst/>
                        <a:latin typeface="Calibri"/>
                        <a:ea typeface="Calibri"/>
                        <a:cs typeface="Arial"/>
                      </a:endParaRPr>
                    </a:p>
                  </a:txBody>
                  <a:tcPr marL="67084" marR="67084" marT="0" marB="0"/>
                </a:tc>
              </a:tr>
              <a:tr h="325094">
                <a:tc>
                  <a:txBody>
                    <a:bodyPr/>
                    <a:lstStyle/>
                    <a:p>
                      <a:pPr algn="ctr">
                        <a:lnSpc>
                          <a:spcPct val="115000"/>
                        </a:lnSpc>
                        <a:spcAft>
                          <a:spcPts val="1000"/>
                        </a:spcAft>
                      </a:pPr>
                      <a:r>
                        <a:rPr lang="en-GB" sz="2000">
                          <a:effectLst/>
                        </a:rPr>
                        <a:t>/d/</a:t>
                      </a:r>
                      <a:endParaRPr lang="en-GB" sz="2000">
                        <a:effectLst/>
                        <a:latin typeface="Calibri"/>
                        <a:ea typeface="Calibri"/>
                        <a:cs typeface="Arial"/>
                      </a:endParaRPr>
                    </a:p>
                  </a:txBody>
                  <a:tcPr marL="67084" marR="67084" marT="0" marB="0"/>
                </a:tc>
                <a:tc>
                  <a:txBody>
                    <a:bodyPr/>
                    <a:lstStyle/>
                    <a:p>
                      <a:pPr algn="ctr">
                        <a:lnSpc>
                          <a:spcPct val="115000"/>
                        </a:lnSpc>
                        <a:spcAft>
                          <a:spcPts val="1000"/>
                        </a:spcAft>
                      </a:pPr>
                      <a:r>
                        <a:rPr lang="he-IL" sz="2000" dirty="0">
                          <a:effectLst/>
                        </a:rPr>
                        <a:t>ד</a:t>
                      </a:r>
                      <a:endParaRPr lang="en-GB" sz="2000" dirty="0">
                        <a:effectLst/>
                        <a:latin typeface="Calibri"/>
                        <a:ea typeface="Calibri"/>
                        <a:cs typeface="Arial"/>
                      </a:endParaRPr>
                    </a:p>
                  </a:txBody>
                  <a:tcPr marL="67084" marR="67084" marT="0" marB="0"/>
                </a:tc>
                <a:tc>
                  <a:txBody>
                    <a:bodyPr/>
                    <a:lstStyle/>
                    <a:p>
                      <a:pPr algn="ctr">
                        <a:lnSpc>
                          <a:spcPct val="115000"/>
                        </a:lnSpc>
                        <a:spcAft>
                          <a:spcPts val="1000"/>
                        </a:spcAft>
                      </a:pPr>
                      <a:r>
                        <a:rPr lang="en-GB" sz="2000" dirty="0">
                          <a:effectLst/>
                        </a:rPr>
                        <a:t>[d]</a:t>
                      </a:r>
                      <a:endParaRPr lang="en-GB" sz="2000" dirty="0">
                        <a:effectLst/>
                        <a:latin typeface="Calibri"/>
                        <a:ea typeface="Calibri"/>
                        <a:cs typeface="Arial"/>
                      </a:endParaRPr>
                    </a:p>
                  </a:txBody>
                  <a:tcPr marL="67084" marR="67084" marT="0" marB="0"/>
                </a:tc>
                <a:tc>
                  <a:txBody>
                    <a:bodyPr/>
                    <a:lstStyle/>
                    <a:p>
                      <a:pPr algn="ctr">
                        <a:lnSpc>
                          <a:spcPct val="115000"/>
                        </a:lnSpc>
                        <a:spcAft>
                          <a:spcPts val="1000"/>
                        </a:spcAft>
                      </a:pPr>
                      <a:r>
                        <a:rPr lang="en-GB" sz="2000" b="1" dirty="0">
                          <a:solidFill>
                            <a:schemeClr val="bg1"/>
                          </a:solidFill>
                          <a:effectLst/>
                        </a:rPr>
                        <a:t>/s/</a:t>
                      </a:r>
                      <a:endParaRPr lang="en-GB" sz="2000" b="1" dirty="0">
                        <a:solidFill>
                          <a:schemeClr val="bg1"/>
                        </a:solidFill>
                        <a:effectLst/>
                        <a:latin typeface="Calibri"/>
                        <a:ea typeface="Calibri"/>
                        <a:cs typeface="Arial"/>
                      </a:endParaRPr>
                    </a:p>
                  </a:txBody>
                  <a:tcPr marL="67084" marR="67084" marT="0" marB="0">
                    <a:solidFill>
                      <a:schemeClr val="accent1"/>
                    </a:solidFill>
                  </a:tcPr>
                </a:tc>
                <a:tc>
                  <a:txBody>
                    <a:bodyPr/>
                    <a:lstStyle/>
                    <a:p>
                      <a:pPr algn="ctr">
                        <a:lnSpc>
                          <a:spcPct val="115000"/>
                        </a:lnSpc>
                        <a:spcAft>
                          <a:spcPts val="1000"/>
                        </a:spcAft>
                      </a:pPr>
                      <a:r>
                        <a:rPr lang="he-IL" sz="2000" dirty="0">
                          <a:effectLst/>
                        </a:rPr>
                        <a:t>ס</a:t>
                      </a:r>
                      <a:endParaRPr lang="en-GB" sz="2000" dirty="0">
                        <a:effectLst/>
                        <a:latin typeface="Calibri"/>
                        <a:ea typeface="Calibri"/>
                        <a:cs typeface="Arial"/>
                      </a:endParaRPr>
                    </a:p>
                  </a:txBody>
                  <a:tcPr marL="67084" marR="67084" marT="0" marB="0"/>
                </a:tc>
                <a:tc>
                  <a:txBody>
                    <a:bodyPr/>
                    <a:lstStyle/>
                    <a:p>
                      <a:pPr algn="ctr" rtl="0">
                        <a:lnSpc>
                          <a:spcPct val="115000"/>
                        </a:lnSpc>
                        <a:spcAft>
                          <a:spcPts val="1000"/>
                        </a:spcAft>
                      </a:pPr>
                      <a:r>
                        <a:rPr lang="en-GB" sz="2000">
                          <a:effectLst/>
                        </a:rPr>
                        <a:t>[s]</a:t>
                      </a:r>
                      <a:endParaRPr lang="en-GB" sz="2000">
                        <a:effectLst/>
                        <a:latin typeface="Calibri"/>
                        <a:ea typeface="Calibri"/>
                        <a:cs typeface="Arial"/>
                      </a:endParaRPr>
                    </a:p>
                  </a:txBody>
                  <a:tcPr marL="67084" marR="67084" marT="0" marB="0"/>
                </a:tc>
              </a:tr>
              <a:tr h="325094">
                <a:tc>
                  <a:txBody>
                    <a:bodyPr/>
                    <a:lstStyle/>
                    <a:p>
                      <a:pPr algn="ctr">
                        <a:lnSpc>
                          <a:spcPct val="115000"/>
                        </a:lnSpc>
                        <a:spcAft>
                          <a:spcPts val="1000"/>
                        </a:spcAft>
                      </a:pPr>
                      <a:r>
                        <a:rPr lang="en-GB" sz="2000">
                          <a:effectLst/>
                        </a:rPr>
                        <a:t>/h/</a:t>
                      </a:r>
                      <a:endParaRPr lang="en-GB" sz="2000">
                        <a:effectLst/>
                        <a:latin typeface="Calibri"/>
                        <a:ea typeface="Calibri"/>
                        <a:cs typeface="Arial"/>
                      </a:endParaRPr>
                    </a:p>
                  </a:txBody>
                  <a:tcPr marL="67084" marR="67084" marT="0" marB="0"/>
                </a:tc>
                <a:tc>
                  <a:txBody>
                    <a:bodyPr/>
                    <a:lstStyle/>
                    <a:p>
                      <a:pPr algn="ctr">
                        <a:lnSpc>
                          <a:spcPct val="115000"/>
                        </a:lnSpc>
                        <a:spcAft>
                          <a:spcPts val="1000"/>
                        </a:spcAft>
                      </a:pPr>
                      <a:r>
                        <a:rPr lang="he-IL" sz="2000">
                          <a:effectLst/>
                        </a:rPr>
                        <a:t>ה</a:t>
                      </a:r>
                      <a:endParaRPr lang="en-GB" sz="2000">
                        <a:effectLst/>
                        <a:latin typeface="Calibri"/>
                        <a:ea typeface="Calibri"/>
                        <a:cs typeface="Arial"/>
                      </a:endParaRPr>
                    </a:p>
                  </a:txBody>
                  <a:tcPr marL="67084" marR="67084" marT="0" marB="0"/>
                </a:tc>
                <a:tc>
                  <a:txBody>
                    <a:bodyPr/>
                    <a:lstStyle/>
                    <a:p>
                      <a:pPr algn="ctr">
                        <a:lnSpc>
                          <a:spcPct val="115000"/>
                        </a:lnSpc>
                        <a:spcAft>
                          <a:spcPts val="1000"/>
                        </a:spcAft>
                      </a:pPr>
                      <a:r>
                        <a:rPr lang="en-GB" sz="2000" dirty="0">
                          <a:effectLst/>
                        </a:rPr>
                        <a:t>[h]</a:t>
                      </a:r>
                      <a:endParaRPr lang="en-GB" sz="2000" dirty="0">
                        <a:effectLst/>
                        <a:latin typeface="Calibri"/>
                        <a:ea typeface="Calibri"/>
                        <a:cs typeface="Arial"/>
                      </a:endParaRPr>
                    </a:p>
                  </a:txBody>
                  <a:tcPr marL="67084" marR="67084" marT="0" marB="0"/>
                </a:tc>
                <a:tc>
                  <a:txBody>
                    <a:bodyPr/>
                    <a:lstStyle/>
                    <a:p>
                      <a:pPr algn="ctr">
                        <a:lnSpc>
                          <a:spcPct val="115000"/>
                        </a:lnSpc>
                        <a:spcAft>
                          <a:spcPts val="1000"/>
                        </a:spcAft>
                      </a:pPr>
                      <a:r>
                        <a:rPr lang="en-GB" sz="2000" b="1" dirty="0">
                          <a:solidFill>
                            <a:schemeClr val="bg1"/>
                          </a:solidFill>
                          <a:effectLst/>
                        </a:rPr>
                        <a:t>/ʕ/</a:t>
                      </a:r>
                      <a:endParaRPr lang="en-GB" sz="2000" b="1" dirty="0">
                        <a:solidFill>
                          <a:schemeClr val="bg1"/>
                        </a:solidFill>
                        <a:effectLst/>
                        <a:latin typeface="Calibri"/>
                        <a:ea typeface="Calibri"/>
                        <a:cs typeface="Arial"/>
                      </a:endParaRPr>
                    </a:p>
                  </a:txBody>
                  <a:tcPr marL="67084" marR="67084" marT="0" marB="0">
                    <a:solidFill>
                      <a:schemeClr val="accent1"/>
                    </a:solidFill>
                  </a:tcPr>
                </a:tc>
                <a:tc>
                  <a:txBody>
                    <a:bodyPr/>
                    <a:lstStyle/>
                    <a:p>
                      <a:pPr algn="ctr">
                        <a:lnSpc>
                          <a:spcPct val="115000"/>
                        </a:lnSpc>
                        <a:spcAft>
                          <a:spcPts val="1000"/>
                        </a:spcAft>
                      </a:pPr>
                      <a:r>
                        <a:rPr lang="he-IL" sz="2000" dirty="0">
                          <a:effectLst/>
                        </a:rPr>
                        <a:t>ע</a:t>
                      </a:r>
                      <a:endParaRPr lang="en-GB" sz="2000" dirty="0">
                        <a:effectLst/>
                        <a:latin typeface="Calibri"/>
                        <a:ea typeface="Calibri"/>
                        <a:cs typeface="Arial"/>
                      </a:endParaRPr>
                    </a:p>
                  </a:txBody>
                  <a:tcPr marL="67084" marR="67084" marT="0" marB="0"/>
                </a:tc>
                <a:tc>
                  <a:txBody>
                    <a:bodyPr/>
                    <a:lstStyle/>
                    <a:p>
                      <a:pPr algn="ctr" rtl="0">
                        <a:lnSpc>
                          <a:spcPct val="115000"/>
                        </a:lnSpc>
                        <a:spcAft>
                          <a:spcPts val="1000"/>
                        </a:spcAft>
                      </a:pPr>
                      <a:r>
                        <a:rPr lang="en-GB" sz="2000">
                          <a:effectLst/>
                        </a:rPr>
                        <a:t>[ʕ]</a:t>
                      </a:r>
                      <a:endParaRPr lang="en-GB" sz="2000">
                        <a:effectLst/>
                        <a:latin typeface="Calibri"/>
                        <a:ea typeface="Calibri"/>
                        <a:cs typeface="Arial"/>
                      </a:endParaRPr>
                    </a:p>
                  </a:txBody>
                  <a:tcPr marL="67084" marR="67084" marT="0" marB="0"/>
                </a:tc>
              </a:tr>
              <a:tr h="325094">
                <a:tc>
                  <a:txBody>
                    <a:bodyPr/>
                    <a:lstStyle/>
                    <a:p>
                      <a:pPr algn="ctr">
                        <a:lnSpc>
                          <a:spcPct val="115000"/>
                        </a:lnSpc>
                        <a:spcAft>
                          <a:spcPts val="1000"/>
                        </a:spcAft>
                      </a:pPr>
                      <a:r>
                        <a:rPr lang="en-GB" sz="2000">
                          <a:effectLst/>
                        </a:rPr>
                        <a:t>/v/</a:t>
                      </a:r>
                      <a:endParaRPr lang="en-GB" sz="2000">
                        <a:effectLst/>
                        <a:latin typeface="Calibri"/>
                        <a:ea typeface="Calibri"/>
                        <a:cs typeface="Arial"/>
                      </a:endParaRPr>
                    </a:p>
                  </a:txBody>
                  <a:tcPr marL="67084" marR="67084" marT="0" marB="0"/>
                </a:tc>
                <a:tc>
                  <a:txBody>
                    <a:bodyPr/>
                    <a:lstStyle/>
                    <a:p>
                      <a:pPr algn="ctr">
                        <a:lnSpc>
                          <a:spcPct val="115000"/>
                        </a:lnSpc>
                        <a:spcAft>
                          <a:spcPts val="1000"/>
                        </a:spcAft>
                      </a:pPr>
                      <a:r>
                        <a:rPr lang="he-IL" sz="2000">
                          <a:effectLst/>
                        </a:rPr>
                        <a:t>ו</a:t>
                      </a:r>
                      <a:endParaRPr lang="en-GB" sz="2000">
                        <a:effectLst/>
                        <a:latin typeface="Calibri"/>
                        <a:ea typeface="Calibri"/>
                        <a:cs typeface="Arial"/>
                      </a:endParaRPr>
                    </a:p>
                  </a:txBody>
                  <a:tcPr marL="67084" marR="67084" marT="0" marB="0"/>
                </a:tc>
                <a:tc>
                  <a:txBody>
                    <a:bodyPr/>
                    <a:lstStyle/>
                    <a:p>
                      <a:pPr algn="ctr">
                        <a:lnSpc>
                          <a:spcPct val="115000"/>
                        </a:lnSpc>
                        <a:spcAft>
                          <a:spcPts val="1000"/>
                        </a:spcAft>
                      </a:pPr>
                      <a:r>
                        <a:rPr lang="en-GB" sz="2000" dirty="0">
                          <a:effectLst/>
                        </a:rPr>
                        <a:t>[v]</a:t>
                      </a:r>
                      <a:endParaRPr lang="en-GB" sz="2000" dirty="0">
                        <a:effectLst/>
                        <a:latin typeface="Calibri"/>
                        <a:ea typeface="Calibri"/>
                        <a:cs typeface="Arial"/>
                      </a:endParaRPr>
                    </a:p>
                  </a:txBody>
                  <a:tcPr marL="67084" marR="67084" marT="0" marB="0"/>
                </a:tc>
                <a:tc>
                  <a:txBody>
                    <a:bodyPr/>
                    <a:lstStyle/>
                    <a:p>
                      <a:pPr algn="ctr">
                        <a:lnSpc>
                          <a:spcPct val="115000"/>
                        </a:lnSpc>
                        <a:spcAft>
                          <a:spcPts val="1000"/>
                        </a:spcAft>
                      </a:pPr>
                      <a:r>
                        <a:rPr lang="en-GB" sz="2000" b="1" dirty="0">
                          <a:solidFill>
                            <a:schemeClr val="bg1"/>
                          </a:solidFill>
                          <a:effectLst/>
                        </a:rPr>
                        <a:t>/p/</a:t>
                      </a:r>
                      <a:endParaRPr lang="en-GB" sz="2000" b="1" dirty="0">
                        <a:solidFill>
                          <a:schemeClr val="bg1"/>
                        </a:solidFill>
                        <a:effectLst/>
                        <a:latin typeface="Calibri"/>
                        <a:ea typeface="Calibri"/>
                        <a:cs typeface="Arial"/>
                      </a:endParaRPr>
                    </a:p>
                  </a:txBody>
                  <a:tcPr marL="67084" marR="67084" marT="0" marB="0">
                    <a:solidFill>
                      <a:schemeClr val="accent1"/>
                    </a:solidFill>
                  </a:tcPr>
                </a:tc>
                <a:tc>
                  <a:txBody>
                    <a:bodyPr/>
                    <a:lstStyle/>
                    <a:p>
                      <a:pPr algn="ctr">
                        <a:lnSpc>
                          <a:spcPct val="115000"/>
                        </a:lnSpc>
                        <a:spcAft>
                          <a:spcPts val="1000"/>
                        </a:spcAft>
                      </a:pPr>
                      <a:r>
                        <a:rPr lang="he-IL" sz="2000" dirty="0">
                          <a:effectLst/>
                        </a:rPr>
                        <a:t>פ  ף</a:t>
                      </a:r>
                      <a:endParaRPr lang="en-GB" sz="2000" dirty="0">
                        <a:effectLst/>
                        <a:latin typeface="Calibri"/>
                        <a:ea typeface="Calibri"/>
                        <a:cs typeface="Arial"/>
                      </a:endParaRPr>
                    </a:p>
                  </a:txBody>
                  <a:tcPr marL="67084" marR="67084" marT="0" marB="0"/>
                </a:tc>
                <a:tc>
                  <a:txBody>
                    <a:bodyPr/>
                    <a:lstStyle/>
                    <a:p>
                      <a:pPr algn="ctr" rtl="0">
                        <a:lnSpc>
                          <a:spcPct val="115000"/>
                        </a:lnSpc>
                        <a:spcAft>
                          <a:spcPts val="1000"/>
                        </a:spcAft>
                      </a:pPr>
                      <a:r>
                        <a:rPr lang="en-GB" sz="2000">
                          <a:effectLst/>
                        </a:rPr>
                        <a:t>[p] [f]</a:t>
                      </a:r>
                      <a:endParaRPr lang="en-GB" sz="2000">
                        <a:effectLst/>
                        <a:latin typeface="Calibri"/>
                        <a:ea typeface="Calibri"/>
                        <a:cs typeface="Arial"/>
                      </a:endParaRPr>
                    </a:p>
                  </a:txBody>
                  <a:tcPr marL="67084" marR="67084" marT="0" marB="0"/>
                </a:tc>
              </a:tr>
              <a:tr h="325094">
                <a:tc>
                  <a:txBody>
                    <a:bodyPr/>
                    <a:lstStyle/>
                    <a:p>
                      <a:pPr algn="ctr">
                        <a:lnSpc>
                          <a:spcPct val="115000"/>
                        </a:lnSpc>
                        <a:spcAft>
                          <a:spcPts val="1000"/>
                        </a:spcAft>
                      </a:pPr>
                      <a:r>
                        <a:rPr lang="en-GB" sz="2000">
                          <a:effectLst/>
                        </a:rPr>
                        <a:t>/z/</a:t>
                      </a:r>
                      <a:endParaRPr lang="en-GB" sz="2000">
                        <a:effectLst/>
                        <a:latin typeface="Calibri"/>
                        <a:ea typeface="Calibri"/>
                        <a:cs typeface="Arial"/>
                      </a:endParaRPr>
                    </a:p>
                  </a:txBody>
                  <a:tcPr marL="67084" marR="67084" marT="0" marB="0"/>
                </a:tc>
                <a:tc>
                  <a:txBody>
                    <a:bodyPr/>
                    <a:lstStyle/>
                    <a:p>
                      <a:pPr algn="ctr">
                        <a:lnSpc>
                          <a:spcPct val="115000"/>
                        </a:lnSpc>
                        <a:spcAft>
                          <a:spcPts val="1000"/>
                        </a:spcAft>
                      </a:pPr>
                      <a:r>
                        <a:rPr lang="he-IL" sz="2000">
                          <a:effectLst/>
                        </a:rPr>
                        <a:t>ז</a:t>
                      </a:r>
                      <a:endParaRPr lang="en-GB" sz="2000">
                        <a:effectLst/>
                        <a:latin typeface="Calibri"/>
                        <a:ea typeface="Calibri"/>
                        <a:cs typeface="Arial"/>
                      </a:endParaRPr>
                    </a:p>
                  </a:txBody>
                  <a:tcPr marL="67084" marR="67084" marT="0" marB="0"/>
                </a:tc>
                <a:tc>
                  <a:txBody>
                    <a:bodyPr/>
                    <a:lstStyle/>
                    <a:p>
                      <a:pPr algn="ctr">
                        <a:lnSpc>
                          <a:spcPct val="115000"/>
                        </a:lnSpc>
                        <a:spcAft>
                          <a:spcPts val="1000"/>
                        </a:spcAft>
                      </a:pPr>
                      <a:r>
                        <a:rPr lang="en-GB" sz="2000" dirty="0">
                          <a:effectLst/>
                        </a:rPr>
                        <a:t>[z]</a:t>
                      </a:r>
                      <a:endParaRPr lang="en-GB" sz="2000" dirty="0">
                        <a:effectLst/>
                        <a:latin typeface="Calibri"/>
                        <a:ea typeface="Calibri"/>
                        <a:cs typeface="Arial"/>
                      </a:endParaRPr>
                    </a:p>
                  </a:txBody>
                  <a:tcPr marL="67084" marR="67084" marT="0" marB="0"/>
                </a:tc>
                <a:tc>
                  <a:txBody>
                    <a:bodyPr/>
                    <a:lstStyle/>
                    <a:p>
                      <a:pPr algn="ctr">
                        <a:lnSpc>
                          <a:spcPct val="115000"/>
                        </a:lnSpc>
                        <a:spcAft>
                          <a:spcPts val="1000"/>
                        </a:spcAft>
                      </a:pPr>
                      <a:r>
                        <a:rPr lang="en-GB" sz="2000" b="1" dirty="0">
                          <a:solidFill>
                            <a:schemeClr val="bg1"/>
                          </a:solidFill>
                          <a:effectLst/>
                        </a:rPr>
                        <a:t>/</a:t>
                      </a:r>
                      <a:r>
                        <a:rPr lang="en-GB" sz="2000" b="1" dirty="0" err="1">
                          <a:solidFill>
                            <a:schemeClr val="bg1"/>
                          </a:solidFill>
                          <a:effectLst/>
                        </a:rPr>
                        <a:t>ts</a:t>
                      </a:r>
                      <a:r>
                        <a:rPr lang="en-GB" sz="2000" b="1" dirty="0">
                          <a:solidFill>
                            <a:schemeClr val="bg1"/>
                          </a:solidFill>
                          <a:effectLst/>
                        </a:rPr>
                        <a:t>/</a:t>
                      </a:r>
                      <a:endParaRPr lang="en-GB" sz="2000" b="1" dirty="0">
                        <a:solidFill>
                          <a:schemeClr val="bg1"/>
                        </a:solidFill>
                        <a:effectLst/>
                        <a:latin typeface="Calibri"/>
                        <a:ea typeface="Calibri"/>
                        <a:cs typeface="Arial"/>
                      </a:endParaRPr>
                    </a:p>
                  </a:txBody>
                  <a:tcPr marL="67084" marR="67084" marT="0" marB="0">
                    <a:solidFill>
                      <a:schemeClr val="accent1"/>
                    </a:solidFill>
                  </a:tcPr>
                </a:tc>
                <a:tc>
                  <a:txBody>
                    <a:bodyPr/>
                    <a:lstStyle/>
                    <a:p>
                      <a:pPr algn="ctr">
                        <a:lnSpc>
                          <a:spcPct val="115000"/>
                        </a:lnSpc>
                        <a:spcAft>
                          <a:spcPts val="1000"/>
                        </a:spcAft>
                      </a:pPr>
                      <a:r>
                        <a:rPr lang="he-IL" sz="2000" dirty="0">
                          <a:effectLst/>
                        </a:rPr>
                        <a:t>צ   ץ</a:t>
                      </a:r>
                      <a:endParaRPr lang="en-GB" sz="2000" dirty="0">
                        <a:effectLst/>
                        <a:latin typeface="Calibri"/>
                        <a:ea typeface="Calibri"/>
                        <a:cs typeface="Arial"/>
                      </a:endParaRPr>
                    </a:p>
                  </a:txBody>
                  <a:tcPr marL="67084" marR="67084" marT="0" marB="0"/>
                </a:tc>
                <a:tc>
                  <a:txBody>
                    <a:bodyPr/>
                    <a:lstStyle/>
                    <a:p>
                      <a:pPr algn="ctr" rtl="0">
                        <a:lnSpc>
                          <a:spcPct val="115000"/>
                        </a:lnSpc>
                        <a:spcAft>
                          <a:spcPts val="1000"/>
                        </a:spcAft>
                      </a:pPr>
                      <a:r>
                        <a:rPr lang="en-GB" sz="2000" dirty="0">
                          <a:effectLst/>
                        </a:rPr>
                        <a:t>[</a:t>
                      </a:r>
                      <a:r>
                        <a:rPr lang="en-GB" sz="2000" dirty="0" err="1">
                          <a:effectLst/>
                        </a:rPr>
                        <a:t>t͜s</a:t>
                      </a:r>
                      <a:r>
                        <a:rPr lang="en-GB" sz="2000" dirty="0">
                          <a:effectLst/>
                        </a:rPr>
                        <a:t>]</a:t>
                      </a:r>
                      <a:endParaRPr lang="en-GB" sz="2000" dirty="0">
                        <a:effectLst/>
                        <a:latin typeface="Calibri"/>
                        <a:ea typeface="Calibri"/>
                        <a:cs typeface="Arial"/>
                      </a:endParaRPr>
                    </a:p>
                  </a:txBody>
                  <a:tcPr marL="67084" marR="67084" marT="0" marB="0"/>
                </a:tc>
              </a:tr>
              <a:tr h="325094">
                <a:tc>
                  <a:txBody>
                    <a:bodyPr/>
                    <a:lstStyle/>
                    <a:p>
                      <a:pPr algn="ctr">
                        <a:lnSpc>
                          <a:spcPct val="115000"/>
                        </a:lnSpc>
                        <a:spcAft>
                          <a:spcPts val="1000"/>
                        </a:spcAft>
                      </a:pPr>
                      <a:r>
                        <a:rPr lang="en-GB" sz="2000">
                          <a:effectLst/>
                        </a:rPr>
                        <a:t>/ħ/</a:t>
                      </a:r>
                      <a:endParaRPr lang="en-GB" sz="2000">
                        <a:effectLst/>
                        <a:latin typeface="Calibri"/>
                        <a:ea typeface="Calibri"/>
                        <a:cs typeface="Arial"/>
                      </a:endParaRPr>
                    </a:p>
                  </a:txBody>
                  <a:tcPr marL="67084" marR="67084" marT="0" marB="0"/>
                </a:tc>
                <a:tc>
                  <a:txBody>
                    <a:bodyPr/>
                    <a:lstStyle/>
                    <a:p>
                      <a:pPr algn="ctr">
                        <a:lnSpc>
                          <a:spcPct val="115000"/>
                        </a:lnSpc>
                        <a:spcAft>
                          <a:spcPts val="1000"/>
                        </a:spcAft>
                      </a:pPr>
                      <a:r>
                        <a:rPr lang="he-IL" sz="2000">
                          <a:effectLst/>
                        </a:rPr>
                        <a:t>ח</a:t>
                      </a:r>
                      <a:endParaRPr lang="en-GB" sz="2000">
                        <a:effectLst/>
                        <a:latin typeface="Calibri"/>
                        <a:ea typeface="Calibri"/>
                        <a:cs typeface="Arial"/>
                      </a:endParaRPr>
                    </a:p>
                  </a:txBody>
                  <a:tcPr marL="67084" marR="67084" marT="0" marB="0"/>
                </a:tc>
                <a:tc>
                  <a:txBody>
                    <a:bodyPr/>
                    <a:lstStyle/>
                    <a:p>
                      <a:pPr algn="ctr" rtl="0">
                        <a:lnSpc>
                          <a:spcPct val="115000"/>
                        </a:lnSpc>
                        <a:spcAft>
                          <a:spcPts val="1000"/>
                        </a:spcAft>
                      </a:pPr>
                      <a:r>
                        <a:rPr lang="en-GB" sz="2000">
                          <a:effectLst/>
                        </a:rPr>
                        <a:t>[ħ]</a:t>
                      </a:r>
                      <a:endParaRPr lang="en-GB" sz="2000">
                        <a:effectLst/>
                        <a:latin typeface="Calibri"/>
                        <a:ea typeface="Calibri"/>
                        <a:cs typeface="Arial"/>
                      </a:endParaRPr>
                    </a:p>
                  </a:txBody>
                  <a:tcPr marL="67084" marR="67084" marT="0" marB="0"/>
                </a:tc>
                <a:tc>
                  <a:txBody>
                    <a:bodyPr/>
                    <a:lstStyle/>
                    <a:p>
                      <a:pPr algn="ctr">
                        <a:lnSpc>
                          <a:spcPct val="115000"/>
                        </a:lnSpc>
                        <a:spcAft>
                          <a:spcPts val="1000"/>
                        </a:spcAft>
                      </a:pPr>
                      <a:r>
                        <a:rPr lang="en-GB" sz="2000" b="1" dirty="0">
                          <a:solidFill>
                            <a:schemeClr val="bg1"/>
                          </a:solidFill>
                          <a:effectLst/>
                        </a:rPr>
                        <a:t>/q/</a:t>
                      </a:r>
                      <a:endParaRPr lang="en-GB" sz="2000" b="1" dirty="0">
                        <a:solidFill>
                          <a:schemeClr val="bg1"/>
                        </a:solidFill>
                        <a:effectLst/>
                        <a:latin typeface="Calibri"/>
                        <a:ea typeface="Calibri"/>
                        <a:cs typeface="Arial"/>
                      </a:endParaRPr>
                    </a:p>
                  </a:txBody>
                  <a:tcPr marL="67084" marR="67084" marT="0" marB="0">
                    <a:solidFill>
                      <a:schemeClr val="accent1"/>
                    </a:solidFill>
                  </a:tcPr>
                </a:tc>
                <a:tc>
                  <a:txBody>
                    <a:bodyPr/>
                    <a:lstStyle/>
                    <a:p>
                      <a:pPr algn="ctr">
                        <a:lnSpc>
                          <a:spcPct val="115000"/>
                        </a:lnSpc>
                        <a:spcAft>
                          <a:spcPts val="1000"/>
                        </a:spcAft>
                      </a:pPr>
                      <a:r>
                        <a:rPr lang="he-IL" sz="2000">
                          <a:effectLst/>
                        </a:rPr>
                        <a:t>ק</a:t>
                      </a:r>
                      <a:endParaRPr lang="en-GB" sz="2000">
                        <a:effectLst/>
                        <a:latin typeface="Calibri"/>
                        <a:ea typeface="Calibri"/>
                        <a:cs typeface="Arial"/>
                      </a:endParaRPr>
                    </a:p>
                  </a:txBody>
                  <a:tcPr marL="67084" marR="67084" marT="0" marB="0"/>
                </a:tc>
                <a:tc>
                  <a:txBody>
                    <a:bodyPr/>
                    <a:lstStyle/>
                    <a:p>
                      <a:pPr algn="ctr" rtl="0">
                        <a:lnSpc>
                          <a:spcPct val="115000"/>
                        </a:lnSpc>
                        <a:spcAft>
                          <a:spcPts val="1000"/>
                        </a:spcAft>
                      </a:pPr>
                      <a:r>
                        <a:rPr lang="en-GB" sz="2000" dirty="0">
                          <a:effectLst/>
                        </a:rPr>
                        <a:t>[k]</a:t>
                      </a:r>
                      <a:endParaRPr lang="en-GB" sz="2000" dirty="0">
                        <a:effectLst/>
                        <a:latin typeface="Calibri"/>
                        <a:ea typeface="Calibri"/>
                        <a:cs typeface="Arial"/>
                      </a:endParaRPr>
                    </a:p>
                  </a:txBody>
                  <a:tcPr marL="67084" marR="67084" marT="0" marB="0"/>
                </a:tc>
              </a:tr>
              <a:tr h="325094">
                <a:tc>
                  <a:txBody>
                    <a:bodyPr/>
                    <a:lstStyle/>
                    <a:p>
                      <a:pPr algn="ctr">
                        <a:lnSpc>
                          <a:spcPct val="115000"/>
                        </a:lnSpc>
                        <a:spcAft>
                          <a:spcPts val="1000"/>
                        </a:spcAft>
                      </a:pPr>
                      <a:r>
                        <a:rPr lang="en-GB" sz="2000">
                          <a:effectLst/>
                        </a:rPr>
                        <a:t>/t/</a:t>
                      </a:r>
                      <a:endParaRPr lang="en-GB" sz="2000">
                        <a:effectLst/>
                        <a:latin typeface="Calibri"/>
                        <a:ea typeface="Calibri"/>
                        <a:cs typeface="Arial"/>
                      </a:endParaRPr>
                    </a:p>
                  </a:txBody>
                  <a:tcPr marL="67084" marR="67084" marT="0" marB="0"/>
                </a:tc>
                <a:tc>
                  <a:txBody>
                    <a:bodyPr/>
                    <a:lstStyle/>
                    <a:p>
                      <a:pPr algn="ctr">
                        <a:lnSpc>
                          <a:spcPct val="115000"/>
                        </a:lnSpc>
                        <a:spcAft>
                          <a:spcPts val="1000"/>
                        </a:spcAft>
                      </a:pPr>
                      <a:r>
                        <a:rPr lang="he-IL" sz="2000">
                          <a:effectLst/>
                        </a:rPr>
                        <a:t>ט</a:t>
                      </a:r>
                      <a:endParaRPr lang="en-GB" sz="2000">
                        <a:effectLst/>
                        <a:latin typeface="Calibri"/>
                        <a:ea typeface="Calibri"/>
                        <a:cs typeface="Arial"/>
                      </a:endParaRPr>
                    </a:p>
                  </a:txBody>
                  <a:tcPr marL="67084" marR="67084" marT="0" marB="0"/>
                </a:tc>
                <a:tc>
                  <a:txBody>
                    <a:bodyPr/>
                    <a:lstStyle/>
                    <a:p>
                      <a:pPr algn="ctr" rtl="0">
                        <a:lnSpc>
                          <a:spcPct val="115000"/>
                        </a:lnSpc>
                        <a:spcAft>
                          <a:spcPts val="1000"/>
                        </a:spcAft>
                      </a:pPr>
                      <a:r>
                        <a:rPr lang="en-GB" sz="2000">
                          <a:effectLst/>
                        </a:rPr>
                        <a:t>[t]</a:t>
                      </a:r>
                      <a:endParaRPr lang="en-GB" sz="2000">
                        <a:effectLst/>
                        <a:latin typeface="Calibri"/>
                        <a:ea typeface="Calibri"/>
                        <a:cs typeface="Arial"/>
                      </a:endParaRPr>
                    </a:p>
                  </a:txBody>
                  <a:tcPr marL="67084" marR="67084" marT="0" marB="0"/>
                </a:tc>
                <a:tc>
                  <a:txBody>
                    <a:bodyPr/>
                    <a:lstStyle/>
                    <a:p>
                      <a:pPr algn="ctr">
                        <a:lnSpc>
                          <a:spcPct val="115000"/>
                        </a:lnSpc>
                        <a:spcAft>
                          <a:spcPts val="1000"/>
                        </a:spcAft>
                      </a:pPr>
                      <a:r>
                        <a:rPr lang="en-GB" sz="2000" b="1" dirty="0">
                          <a:solidFill>
                            <a:schemeClr val="bg1"/>
                          </a:solidFill>
                          <a:effectLst/>
                        </a:rPr>
                        <a:t>/r/</a:t>
                      </a:r>
                      <a:endParaRPr lang="en-GB" sz="2000" b="1" dirty="0">
                        <a:solidFill>
                          <a:schemeClr val="bg1"/>
                        </a:solidFill>
                        <a:effectLst/>
                        <a:latin typeface="Calibri"/>
                        <a:ea typeface="Calibri"/>
                        <a:cs typeface="Arial"/>
                      </a:endParaRPr>
                    </a:p>
                  </a:txBody>
                  <a:tcPr marL="67084" marR="67084" marT="0" marB="0">
                    <a:solidFill>
                      <a:schemeClr val="accent1"/>
                    </a:solidFill>
                  </a:tcPr>
                </a:tc>
                <a:tc>
                  <a:txBody>
                    <a:bodyPr/>
                    <a:lstStyle/>
                    <a:p>
                      <a:pPr algn="ctr">
                        <a:lnSpc>
                          <a:spcPct val="115000"/>
                        </a:lnSpc>
                        <a:spcAft>
                          <a:spcPts val="1000"/>
                        </a:spcAft>
                      </a:pPr>
                      <a:r>
                        <a:rPr lang="he-IL" sz="2000" dirty="0">
                          <a:effectLst/>
                        </a:rPr>
                        <a:t>ר</a:t>
                      </a:r>
                      <a:endParaRPr lang="en-GB" sz="2000" dirty="0">
                        <a:effectLst/>
                        <a:latin typeface="Calibri"/>
                        <a:ea typeface="Calibri"/>
                        <a:cs typeface="Arial"/>
                      </a:endParaRPr>
                    </a:p>
                  </a:txBody>
                  <a:tcPr marL="67084" marR="67084" marT="0" marB="0"/>
                </a:tc>
                <a:tc>
                  <a:txBody>
                    <a:bodyPr/>
                    <a:lstStyle/>
                    <a:p>
                      <a:pPr algn="ctr" rtl="0">
                        <a:lnSpc>
                          <a:spcPct val="115000"/>
                        </a:lnSpc>
                        <a:spcAft>
                          <a:spcPts val="1000"/>
                        </a:spcAft>
                      </a:pPr>
                      <a:r>
                        <a:rPr lang="en-GB" sz="2000" dirty="0">
                          <a:effectLst/>
                        </a:rPr>
                        <a:t>[ʀ], </a:t>
                      </a:r>
                      <a:endParaRPr lang="en-GB" sz="2000" dirty="0">
                        <a:effectLst/>
                        <a:latin typeface="Calibri"/>
                        <a:ea typeface="Calibri"/>
                        <a:cs typeface="Arial"/>
                      </a:endParaRPr>
                    </a:p>
                  </a:txBody>
                  <a:tcPr marL="67084" marR="67084" marT="0" marB="0"/>
                </a:tc>
              </a:tr>
              <a:tr h="325094">
                <a:tc>
                  <a:txBody>
                    <a:bodyPr/>
                    <a:lstStyle/>
                    <a:p>
                      <a:pPr algn="ctr">
                        <a:lnSpc>
                          <a:spcPct val="115000"/>
                        </a:lnSpc>
                        <a:spcAft>
                          <a:spcPts val="1000"/>
                        </a:spcAft>
                      </a:pPr>
                      <a:r>
                        <a:rPr lang="en-GB" sz="2000">
                          <a:effectLst/>
                        </a:rPr>
                        <a:t>/y/</a:t>
                      </a:r>
                      <a:endParaRPr lang="en-GB" sz="2000">
                        <a:effectLst/>
                        <a:latin typeface="Calibri"/>
                        <a:ea typeface="Calibri"/>
                        <a:cs typeface="Arial"/>
                      </a:endParaRPr>
                    </a:p>
                  </a:txBody>
                  <a:tcPr marL="67084" marR="67084" marT="0" marB="0"/>
                </a:tc>
                <a:tc>
                  <a:txBody>
                    <a:bodyPr/>
                    <a:lstStyle/>
                    <a:p>
                      <a:pPr algn="ctr">
                        <a:lnSpc>
                          <a:spcPct val="115000"/>
                        </a:lnSpc>
                        <a:spcAft>
                          <a:spcPts val="1000"/>
                        </a:spcAft>
                      </a:pPr>
                      <a:r>
                        <a:rPr lang="he-IL" sz="2000">
                          <a:effectLst/>
                        </a:rPr>
                        <a:t>י</a:t>
                      </a:r>
                      <a:endParaRPr lang="en-GB" sz="2000">
                        <a:effectLst/>
                        <a:latin typeface="Calibri"/>
                        <a:ea typeface="Calibri"/>
                        <a:cs typeface="Arial"/>
                      </a:endParaRPr>
                    </a:p>
                  </a:txBody>
                  <a:tcPr marL="67084" marR="67084" marT="0" marB="0"/>
                </a:tc>
                <a:tc>
                  <a:txBody>
                    <a:bodyPr/>
                    <a:lstStyle/>
                    <a:p>
                      <a:pPr algn="ctr" rtl="0">
                        <a:lnSpc>
                          <a:spcPct val="115000"/>
                        </a:lnSpc>
                        <a:spcAft>
                          <a:spcPts val="1000"/>
                        </a:spcAft>
                      </a:pPr>
                      <a:r>
                        <a:rPr lang="en-GB" sz="2000">
                          <a:effectLst/>
                        </a:rPr>
                        <a:t>[j]</a:t>
                      </a:r>
                      <a:endParaRPr lang="en-GB" sz="2000">
                        <a:effectLst/>
                        <a:latin typeface="Calibri"/>
                        <a:ea typeface="Calibri"/>
                        <a:cs typeface="Arial"/>
                      </a:endParaRPr>
                    </a:p>
                  </a:txBody>
                  <a:tcPr marL="67084" marR="67084" marT="0" marB="0"/>
                </a:tc>
                <a:tc>
                  <a:txBody>
                    <a:bodyPr/>
                    <a:lstStyle/>
                    <a:p>
                      <a:pPr algn="ctr">
                        <a:lnSpc>
                          <a:spcPct val="115000"/>
                        </a:lnSpc>
                        <a:spcAft>
                          <a:spcPts val="1000"/>
                        </a:spcAft>
                      </a:pPr>
                      <a:r>
                        <a:rPr lang="en-GB" sz="2000" b="1" dirty="0">
                          <a:solidFill>
                            <a:schemeClr val="bg1"/>
                          </a:solidFill>
                          <a:effectLst/>
                        </a:rPr>
                        <a:t>/s/</a:t>
                      </a:r>
                      <a:endParaRPr lang="en-GB" sz="2000" b="1" dirty="0">
                        <a:solidFill>
                          <a:schemeClr val="bg1"/>
                        </a:solidFill>
                        <a:effectLst/>
                        <a:latin typeface="Calibri"/>
                        <a:ea typeface="Calibri"/>
                        <a:cs typeface="Arial"/>
                      </a:endParaRPr>
                    </a:p>
                  </a:txBody>
                  <a:tcPr marL="67084" marR="67084" marT="0" marB="0">
                    <a:solidFill>
                      <a:schemeClr val="accent1"/>
                    </a:solidFill>
                  </a:tcPr>
                </a:tc>
                <a:tc>
                  <a:txBody>
                    <a:bodyPr/>
                    <a:lstStyle/>
                    <a:p>
                      <a:pPr algn="ctr">
                        <a:lnSpc>
                          <a:spcPct val="115000"/>
                        </a:lnSpc>
                        <a:spcAft>
                          <a:spcPts val="1000"/>
                        </a:spcAft>
                      </a:pPr>
                      <a:r>
                        <a:rPr lang="he-IL" sz="2000" dirty="0">
                          <a:effectLst/>
                        </a:rPr>
                        <a:t>שׂ</a:t>
                      </a:r>
                      <a:endParaRPr lang="en-GB" sz="2000" dirty="0">
                        <a:effectLst/>
                        <a:latin typeface="Calibri"/>
                        <a:ea typeface="Calibri"/>
                        <a:cs typeface="Arial"/>
                      </a:endParaRPr>
                    </a:p>
                  </a:txBody>
                  <a:tcPr marL="67084" marR="67084" marT="0" marB="0"/>
                </a:tc>
                <a:tc>
                  <a:txBody>
                    <a:bodyPr/>
                    <a:lstStyle/>
                    <a:p>
                      <a:pPr algn="ctr" rtl="0">
                        <a:lnSpc>
                          <a:spcPct val="115000"/>
                        </a:lnSpc>
                        <a:spcAft>
                          <a:spcPts val="1000"/>
                        </a:spcAft>
                      </a:pPr>
                      <a:r>
                        <a:rPr lang="en-GB" sz="2000" dirty="0">
                          <a:effectLst/>
                        </a:rPr>
                        <a:t>[s]</a:t>
                      </a:r>
                      <a:endParaRPr lang="en-GB" sz="2000" dirty="0">
                        <a:effectLst/>
                        <a:latin typeface="Calibri"/>
                        <a:ea typeface="Calibri"/>
                        <a:cs typeface="Arial"/>
                      </a:endParaRPr>
                    </a:p>
                  </a:txBody>
                  <a:tcPr marL="67084" marR="67084" marT="0" marB="0"/>
                </a:tc>
              </a:tr>
              <a:tr h="325094">
                <a:tc>
                  <a:txBody>
                    <a:bodyPr/>
                    <a:lstStyle/>
                    <a:p>
                      <a:pPr algn="ctr">
                        <a:lnSpc>
                          <a:spcPct val="115000"/>
                        </a:lnSpc>
                        <a:spcAft>
                          <a:spcPts val="1000"/>
                        </a:spcAft>
                      </a:pPr>
                      <a:r>
                        <a:rPr lang="en-GB" sz="2000">
                          <a:effectLst/>
                        </a:rPr>
                        <a:t>/k/</a:t>
                      </a:r>
                      <a:endParaRPr lang="en-GB" sz="2000">
                        <a:effectLst/>
                        <a:latin typeface="Calibri"/>
                        <a:ea typeface="Calibri"/>
                        <a:cs typeface="Arial"/>
                      </a:endParaRPr>
                    </a:p>
                  </a:txBody>
                  <a:tcPr marL="67084" marR="67084" marT="0" marB="0"/>
                </a:tc>
                <a:tc>
                  <a:txBody>
                    <a:bodyPr/>
                    <a:lstStyle/>
                    <a:p>
                      <a:pPr algn="ctr">
                        <a:lnSpc>
                          <a:spcPct val="115000"/>
                        </a:lnSpc>
                        <a:spcAft>
                          <a:spcPts val="1000"/>
                        </a:spcAft>
                      </a:pPr>
                      <a:r>
                        <a:rPr lang="he-IL" sz="2000">
                          <a:effectLst/>
                        </a:rPr>
                        <a:t>כ ך</a:t>
                      </a:r>
                      <a:endParaRPr lang="en-GB" sz="2000">
                        <a:effectLst/>
                        <a:latin typeface="Calibri"/>
                        <a:ea typeface="Calibri"/>
                        <a:cs typeface="Arial"/>
                      </a:endParaRPr>
                    </a:p>
                  </a:txBody>
                  <a:tcPr marL="67084" marR="67084" marT="0" marB="0"/>
                </a:tc>
                <a:tc>
                  <a:txBody>
                    <a:bodyPr/>
                    <a:lstStyle/>
                    <a:p>
                      <a:pPr algn="ctr" rtl="0">
                        <a:lnSpc>
                          <a:spcPct val="115000"/>
                        </a:lnSpc>
                        <a:spcAft>
                          <a:spcPts val="1000"/>
                        </a:spcAft>
                      </a:pPr>
                      <a:r>
                        <a:rPr lang="en-GB" sz="2000">
                          <a:effectLst/>
                        </a:rPr>
                        <a:t>[k] [x]</a:t>
                      </a:r>
                      <a:endParaRPr lang="en-GB" sz="2000">
                        <a:effectLst/>
                        <a:latin typeface="Calibri"/>
                        <a:ea typeface="Calibri"/>
                        <a:cs typeface="Arial"/>
                      </a:endParaRPr>
                    </a:p>
                  </a:txBody>
                  <a:tcPr marL="67084" marR="67084" marT="0" marB="0"/>
                </a:tc>
                <a:tc>
                  <a:txBody>
                    <a:bodyPr/>
                    <a:lstStyle/>
                    <a:p>
                      <a:pPr algn="ctr">
                        <a:lnSpc>
                          <a:spcPct val="115000"/>
                        </a:lnSpc>
                        <a:spcAft>
                          <a:spcPts val="1000"/>
                        </a:spcAft>
                      </a:pPr>
                      <a:r>
                        <a:rPr lang="en-GB" sz="2000" b="1" dirty="0">
                          <a:solidFill>
                            <a:schemeClr val="bg1"/>
                          </a:solidFill>
                          <a:effectLst/>
                        </a:rPr>
                        <a:t>/ʃ/</a:t>
                      </a:r>
                      <a:endParaRPr lang="en-GB" sz="2000" b="1" dirty="0">
                        <a:solidFill>
                          <a:schemeClr val="bg1"/>
                        </a:solidFill>
                        <a:effectLst/>
                        <a:latin typeface="Calibri"/>
                        <a:ea typeface="Calibri"/>
                        <a:cs typeface="Arial"/>
                      </a:endParaRPr>
                    </a:p>
                  </a:txBody>
                  <a:tcPr marL="67084" marR="67084" marT="0" marB="0">
                    <a:solidFill>
                      <a:schemeClr val="accent1"/>
                    </a:solidFill>
                  </a:tcPr>
                </a:tc>
                <a:tc>
                  <a:txBody>
                    <a:bodyPr/>
                    <a:lstStyle/>
                    <a:p>
                      <a:pPr algn="ctr">
                        <a:lnSpc>
                          <a:spcPct val="115000"/>
                        </a:lnSpc>
                        <a:spcAft>
                          <a:spcPts val="1000"/>
                        </a:spcAft>
                      </a:pPr>
                      <a:r>
                        <a:rPr lang="he-IL" sz="2000" dirty="0">
                          <a:effectLst/>
                        </a:rPr>
                        <a:t>שׁ</a:t>
                      </a:r>
                      <a:endParaRPr lang="en-GB" sz="2000" dirty="0">
                        <a:effectLst/>
                        <a:latin typeface="Calibri"/>
                        <a:ea typeface="Calibri"/>
                        <a:cs typeface="Arial"/>
                      </a:endParaRPr>
                    </a:p>
                  </a:txBody>
                  <a:tcPr marL="67084" marR="67084" marT="0" marB="0"/>
                </a:tc>
                <a:tc>
                  <a:txBody>
                    <a:bodyPr/>
                    <a:lstStyle/>
                    <a:p>
                      <a:pPr algn="ctr" rtl="0">
                        <a:lnSpc>
                          <a:spcPct val="115000"/>
                        </a:lnSpc>
                        <a:spcAft>
                          <a:spcPts val="1000"/>
                        </a:spcAft>
                      </a:pPr>
                      <a:r>
                        <a:rPr lang="en-GB" sz="2000" dirty="0">
                          <a:effectLst/>
                        </a:rPr>
                        <a:t>[ʃ]</a:t>
                      </a:r>
                      <a:endParaRPr lang="en-GB" sz="2000" dirty="0">
                        <a:effectLst/>
                        <a:latin typeface="Calibri"/>
                        <a:ea typeface="Calibri"/>
                        <a:cs typeface="Arial"/>
                      </a:endParaRPr>
                    </a:p>
                  </a:txBody>
                  <a:tcPr marL="67084" marR="67084" marT="0" marB="0"/>
                </a:tc>
              </a:tr>
              <a:tr h="525755">
                <a:tc>
                  <a:txBody>
                    <a:bodyPr/>
                    <a:lstStyle/>
                    <a:p>
                      <a:pPr algn="ctr"/>
                      <a:endParaRPr lang="en-GB" sz="3600"/>
                    </a:p>
                  </a:txBody>
                  <a:tcPr marL="67084" marR="67084" marT="0" marB="0"/>
                </a:tc>
                <a:tc>
                  <a:txBody>
                    <a:bodyPr/>
                    <a:lstStyle/>
                    <a:p>
                      <a:pPr algn="ctr"/>
                      <a:endParaRPr lang="en-GB" sz="3600"/>
                    </a:p>
                  </a:txBody>
                  <a:tcPr marL="67084" marR="67084" marT="0" marB="0"/>
                </a:tc>
                <a:tc>
                  <a:txBody>
                    <a:bodyPr/>
                    <a:lstStyle/>
                    <a:p>
                      <a:pPr algn="ctr"/>
                      <a:endParaRPr lang="en-GB" sz="3600"/>
                    </a:p>
                  </a:txBody>
                  <a:tcPr marL="67084" marR="67084" marT="0" marB="0"/>
                </a:tc>
                <a:tc>
                  <a:txBody>
                    <a:bodyPr/>
                    <a:lstStyle/>
                    <a:p>
                      <a:pPr algn="ctr">
                        <a:lnSpc>
                          <a:spcPct val="115000"/>
                        </a:lnSpc>
                        <a:spcAft>
                          <a:spcPts val="1000"/>
                        </a:spcAft>
                      </a:pPr>
                      <a:r>
                        <a:rPr lang="en-GB" sz="2000" b="1" dirty="0">
                          <a:solidFill>
                            <a:schemeClr val="bg1"/>
                          </a:solidFill>
                          <a:effectLst/>
                        </a:rPr>
                        <a:t>/t/</a:t>
                      </a:r>
                      <a:endParaRPr lang="en-GB" sz="2000" b="1" dirty="0">
                        <a:solidFill>
                          <a:schemeClr val="bg1"/>
                        </a:solidFill>
                        <a:effectLst/>
                        <a:latin typeface="Calibri"/>
                        <a:ea typeface="Calibri"/>
                        <a:cs typeface="Arial"/>
                      </a:endParaRPr>
                    </a:p>
                  </a:txBody>
                  <a:tcPr marL="67084" marR="67084" marT="0" marB="0">
                    <a:solidFill>
                      <a:schemeClr val="accent1"/>
                    </a:solidFill>
                  </a:tcPr>
                </a:tc>
                <a:tc>
                  <a:txBody>
                    <a:bodyPr/>
                    <a:lstStyle/>
                    <a:p>
                      <a:pPr algn="ctr">
                        <a:lnSpc>
                          <a:spcPct val="115000"/>
                        </a:lnSpc>
                        <a:spcAft>
                          <a:spcPts val="1000"/>
                        </a:spcAft>
                      </a:pPr>
                      <a:r>
                        <a:rPr lang="he-IL" sz="2000" dirty="0">
                          <a:effectLst/>
                        </a:rPr>
                        <a:t>ת</a:t>
                      </a:r>
                      <a:endParaRPr lang="en-GB" sz="2000" dirty="0">
                        <a:effectLst/>
                        <a:latin typeface="Calibri"/>
                        <a:ea typeface="Calibri"/>
                        <a:cs typeface="Arial"/>
                      </a:endParaRPr>
                    </a:p>
                  </a:txBody>
                  <a:tcPr marL="67084" marR="67084" marT="0" marB="0"/>
                </a:tc>
                <a:tc>
                  <a:txBody>
                    <a:bodyPr/>
                    <a:lstStyle/>
                    <a:p>
                      <a:pPr algn="ctr" rtl="0">
                        <a:lnSpc>
                          <a:spcPct val="115000"/>
                        </a:lnSpc>
                        <a:spcAft>
                          <a:spcPts val="1000"/>
                        </a:spcAft>
                      </a:pPr>
                      <a:r>
                        <a:rPr lang="en-GB" sz="2000" dirty="0">
                          <a:effectLst/>
                        </a:rPr>
                        <a:t>[t]</a:t>
                      </a:r>
                      <a:endParaRPr lang="en-GB" sz="2000" dirty="0">
                        <a:effectLst/>
                        <a:latin typeface="Calibri"/>
                        <a:ea typeface="Calibri"/>
                        <a:cs typeface="Arial"/>
                      </a:endParaRPr>
                    </a:p>
                  </a:txBody>
                  <a:tcPr marL="67084" marR="67084" marT="0" marB="0"/>
                </a:tc>
              </a:tr>
            </a:tbl>
          </a:graphicData>
        </a:graphic>
      </p:graphicFrame>
    </p:spTree>
    <p:extLst>
      <p:ext uri="{BB962C8B-B14F-4D97-AF65-F5344CB8AC3E}">
        <p14:creationId xmlns:p14="http://schemas.microsoft.com/office/powerpoint/2010/main" val="2880841781"/>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Phonetics / phonology</a:t>
            </a:r>
            <a:endParaRPr lang="en-GB" dirty="0"/>
          </a:p>
        </p:txBody>
      </p:sp>
      <p:sp>
        <p:nvSpPr>
          <p:cNvPr id="3" name="Content Placeholder 2"/>
          <p:cNvSpPr>
            <a:spLocks noGrp="1"/>
          </p:cNvSpPr>
          <p:nvPr>
            <p:ph idx="1"/>
          </p:nvPr>
        </p:nvSpPr>
        <p:spPr>
          <a:xfrm>
            <a:off x="457200" y="1600201"/>
            <a:ext cx="8229600" cy="3845024"/>
          </a:xfrm>
        </p:spPr>
        <p:txBody>
          <a:bodyPr>
            <a:normAutofit fontScale="92500" lnSpcReduction="20000"/>
          </a:bodyPr>
          <a:lstStyle/>
          <a:p>
            <a:pPr marL="0" indent="0">
              <a:buNone/>
            </a:pPr>
            <a:r>
              <a:rPr lang="en-GB" b="1" dirty="0" smtClean="0">
                <a:solidFill>
                  <a:srgbClr val="FFFF00"/>
                </a:solidFill>
              </a:rPr>
              <a:t>HEBREW:</a:t>
            </a:r>
          </a:p>
          <a:p>
            <a:r>
              <a:rPr lang="en-GB" dirty="0" smtClean="0"/>
              <a:t>Uvular and pharyngeal sounds v. difficult e.g. /</a:t>
            </a:r>
            <a:r>
              <a:rPr lang="en-GB" dirty="0" smtClean="0">
                <a:latin typeface="Calibri"/>
                <a:cs typeface="Calibri"/>
              </a:rPr>
              <a:t>ħ/ and /ʕ/ (for English speakers too!)</a:t>
            </a:r>
          </a:p>
          <a:p>
            <a:r>
              <a:rPr lang="en-GB" dirty="0" smtClean="0">
                <a:latin typeface="Calibri"/>
                <a:cs typeface="Calibri"/>
              </a:rPr>
              <a:t>/r/ is uvular in modern Hebrew, but much easier for </a:t>
            </a:r>
            <a:r>
              <a:rPr lang="en-GB" dirty="0" err="1" smtClean="0">
                <a:latin typeface="Calibri"/>
                <a:cs typeface="Calibri"/>
              </a:rPr>
              <a:t>PNGans</a:t>
            </a:r>
            <a:r>
              <a:rPr lang="en-GB" dirty="0" smtClean="0">
                <a:latin typeface="Calibri"/>
                <a:cs typeface="Calibri"/>
              </a:rPr>
              <a:t> to use an alveolar trill</a:t>
            </a:r>
          </a:p>
          <a:p>
            <a:r>
              <a:rPr lang="en-GB" dirty="0" smtClean="0">
                <a:latin typeface="Calibri"/>
                <a:cs typeface="Calibri"/>
              </a:rPr>
              <a:t>Glottal stop and fricative also difficult, as these are often not present or only allophones of other sounds in PNG, need a lot of practice, in different environments.</a:t>
            </a:r>
          </a:p>
        </p:txBody>
      </p:sp>
    </p:spTree>
    <p:extLst>
      <p:ext uri="{BB962C8B-B14F-4D97-AF65-F5344CB8AC3E}">
        <p14:creationId xmlns:p14="http://schemas.microsoft.com/office/powerpoint/2010/main" val="418692804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Phonetics / phonology</a:t>
            </a:r>
            <a:endParaRPr lang="en-GB" dirty="0"/>
          </a:p>
        </p:txBody>
      </p:sp>
      <p:sp>
        <p:nvSpPr>
          <p:cNvPr id="3" name="Content Placeholder 2"/>
          <p:cNvSpPr>
            <a:spLocks noGrp="1"/>
          </p:cNvSpPr>
          <p:nvPr>
            <p:ph idx="1"/>
          </p:nvPr>
        </p:nvSpPr>
        <p:spPr>
          <a:xfrm>
            <a:off x="457200" y="1600201"/>
            <a:ext cx="8229600" cy="3412976"/>
          </a:xfrm>
        </p:spPr>
        <p:txBody>
          <a:bodyPr>
            <a:normAutofit fontScale="92500" lnSpcReduction="20000"/>
          </a:bodyPr>
          <a:lstStyle/>
          <a:p>
            <a:pPr marL="0" indent="0">
              <a:buNone/>
            </a:pPr>
            <a:r>
              <a:rPr lang="en-GB" b="1" dirty="0" smtClean="0">
                <a:solidFill>
                  <a:srgbClr val="FFFF00"/>
                </a:solidFill>
              </a:rPr>
              <a:t>HEBREW:</a:t>
            </a:r>
          </a:p>
          <a:p>
            <a:r>
              <a:rPr lang="en-GB" dirty="0" smtClean="0">
                <a:latin typeface="Calibri"/>
                <a:cs typeface="Calibri"/>
              </a:rPr>
              <a:t>/z/ is very uncommon in PNG languages, </a:t>
            </a:r>
            <a:r>
              <a:rPr lang="en-GB" dirty="0"/>
              <a:t>v</a:t>
            </a:r>
            <a:r>
              <a:rPr lang="en-GB" dirty="0" smtClean="0"/>
              <a:t>oiced </a:t>
            </a:r>
            <a:r>
              <a:rPr lang="en-GB" dirty="0"/>
              <a:t>affricates (ʤ or ʣ) or voiced </a:t>
            </a:r>
            <a:r>
              <a:rPr lang="en-GB" dirty="0" err="1"/>
              <a:t>postalveolar</a:t>
            </a:r>
            <a:r>
              <a:rPr lang="en-GB" dirty="0"/>
              <a:t> fricatives (ʒ) are more </a:t>
            </a:r>
            <a:r>
              <a:rPr lang="en-GB" dirty="0" smtClean="0"/>
              <a:t>common. /z/ </a:t>
            </a:r>
            <a:r>
              <a:rPr lang="en-GB" dirty="0" smtClean="0">
                <a:latin typeface="Calibri"/>
                <a:cs typeface="Calibri"/>
              </a:rPr>
              <a:t>can be taught with similarity to /s/</a:t>
            </a:r>
          </a:p>
          <a:p>
            <a:r>
              <a:rPr lang="en-GB" dirty="0" smtClean="0">
                <a:latin typeface="Calibri"/>
                <a:cs typeface="Calibri"/>
              </a:rPr>
              <a:t>/s/ and /ʃ/ are separate phonemes in Hebrew, but often allophones in PNG. So teach by drilling with different vowels.</a:t>
            </a:r>
            <a:endParaRPr lang="en-GB" dirty="0"/>
          </a:p>
        </p:txBody>
      </p:sp>
    </p:spTree>
    <p:extLst>
      <p:ext uri="{BB962C8B-B14F-4D97-AF65-F5344CB8AC3E}">
        <p14:creationId xmlns:p14="http://schemas.microsoft.com/office/powerpoint/2010/main" val="363236275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Pronouns</a:t>
            </a:r>
            <a:endParaRPr lang="en-GB" dirty="0"/>
          </a:p>
        </p:txBody>
      </p:sp>
      <p:sp>
        <p:nvSpPr>
          <p:cNvPr id="3" name="Content Placeholder 2"/>
          <p:cNvSpPr>
            <a:spLocks noGrp="1"/>
          </p:cNvSpPr>
          <p:nvPr>
            <p:ph idx="1"/>
          </p:nvPr>
        </p:nvSpPr>
        <p:spPr/>
        <p:txBody>
          <a:bodyPr/>
          <a:lstStyle/>
          <a:p>
            <a:pPr marL="0" indent="0">
              <a:buNone/>
            </a:pPr>
            <a:r>
              <a:rPr lang="en-GB" b="1" dirty="0" smtClean="0">
                <a:solidFill>
                  <a:srgbClr val="FFFF00"/>
                </a:solidFill>
              </a:rPr>
              <a:t>AUSTRONESIAN:</a:t>
            </a:r>
          </a:p>
          <a:p>
            <a:r>
              <a:rPr lang="en-GB" dirty="0" smtClean="0"/>
              <a:t>Distinguish 1</a:t>
            </a:r>
            <a:r>
              <a:rPr lang="en-GB" baseline="30000" dirty="0" smtClean="0"/>
              <a:t>st</a:t>
            </a:r>
            <a:r>
              <a:rPr lang="en-GB" dirty="0" smtClean="0"/>
              <a:t>, 2</a:t>
            </a:r>
            <a:r>
              <a:rPr lang="en-GB" baseline="30000" dirty="0" smtClean="0"/>
              <a:t>nd</a:t>
            </a:r>
            <a:r>
              <a:rPr lang="en-GB" dirty="0" smtClean="0"/>
              <a:t>, 3</a:t>
            </a:r>
            <a:r>
              <a:rPr lang="en-GB" baseline="30000" dirty="0" smtClean="0"/>
              <a:t>rd</a:t>
            </a:r>
            <a:r>
              <a:rPr lang="en-GB" dirty="0" smtClean="0"/>
              <a:t> person, singular, plural and often dual.</a:t>
            </a:r>
          </a:p>
          <a:p>
            <a:r>
              <a:rPr lang="en-GB" dirty="0" smtClean="0"/>
              <a:t>Rarely distinguish gender</a:t>
            </a:r>
          </a:p>
          <a:p>
            <a:r>
              <a:rPr lang="en-GB" dirty="0" smtClean="0"/>
              <a:t>1</a:t>
            </a:r>
            <a:r>
              <a:rPr lang="en-GB" baseline="30000" dirty="0" smtClean="0"/>
              <a:t>st</a:t>
            </a:r>
            <a:r>
              <a:rPr lang="en-GB" dirty="0" smtClean="0"/>
              <a:t> person plural has inclusive and exclusive</a:t>
            </a:r>
          </a:p>
          <a:p>
            <a:pPr marL="0" indent="0">
              <a:buNone/>
            </a:pPr>
            <a:endParaRPr lang="en-GB" dirty="0" smtClean="0"/>
          </a:p>
        </p:txBody>
      </p:sp>
    </p:spTree>
    <p:extLst>
      <p:ext uri="{BB962C8B-B14F-4D97-AF65-F5344CB8AC3E}">
        <p14:creationId xmlns:p14="http://schemas.microsoft.com/office/powerpoint/2010/main" val="953420858"/>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Pronouns</a:t>
            </a:r>
            <a:endParaRPr lang="en-GB" dirty="0"/>
          </a:p>
        </p:txBody>
      </p:sp>
      <p:sp>
        <p:nvSpPr>
          <p:cNvPr id="3" name="Content Placeholder 2"/>
          <p:cNvSpPr>
            <a:spLocks noGrp="1"/>
          </p:cNvSpPr>
          <p:nvPr>
            <p:ph idx="1"/>
          </p:nvPr>
        </p:nvSpPr>
        <p:spPr/>
        <p:txBody>
          <a:bodyPr>
            <a:normAutofit fontScale="92500" lnSpcReduction="10000"/>
          </a:bodyPr>
          <a:lstStyle/>
          <a:p>
            <a:pPr marL="0" indent="0">
              <a:buNone/>
            </a:pPr>
            <a:r>
              <a:rPr lang="en-GB" b="1" dirty="0" smtClean="0">
                <a:solidFill>
                  <a:srgbClr val="FFFF00"/>
                </a:solidFill>
              </a:rPr>
              <a:t>NON-AUSTRONESIAN</a:t>
            </a:r>
            <a:r>
              <a:rPr lang="en-GB" dirty="0" smtClean="0"/>
              <a:t> (more variety!):</a:t>
            </a:r>
          </a:p>
          <a:p>
            <a:r>
              <a:rPr lang="en-GB" dirty="0" err="1" smtClean="0"/>
              <a:t>Eg</a:t>
            </a:r>
            <a:r>
              <a:rPr lang="en-GB" dirty="0" smtClean="0"/>
              <a:t>.  </a:t>
            </a:r>
            <a:r>
              <a:rPr lang="en-GB" dirty="0" err="1" smtClean="0"/>
              <a:t>Wiru</a:t>
            </a:r>
            <a:r>
              <a:rPr lang="en-GB" dirty="0" smtClean="0"/>
              <a:t> (Foley 1986)</a:t>
            </a:r>
          </a:p>
          <a:p>
            <a:endParaRPr lang="en-GB" dirty="0"/>
          </a:p>
          <a:p>
            <a:endParaRPr lang="en-GB" dirty="0" smtClean="0"/>
          </a:p>
          <a:p>
            <a:endParaRPr lang="en-GB" dirty="0"/>
          </a:p>
          <a:p>
            <a:endParaRPr lang="en-GB" dirty="0" smtClean="0"/>
          </a:p>
          <a:p>
            <a:endParaRPr lang="en-GB" dirty="0"/>
          </a:p>
          <a:p>
            <a:r>
              <a:rPr lang="en-GB" dirty="0" smtClean="0"/>
              <a:t>But some distinguish 3</a:t>
            </a:r>
            <a:r>
              <a:rPr lang="en-GB" baseline="30000" dirty="0" smtClean="0"/>
              <a:t>rd</a:t>
            </a:r>
            <a:r>
              <a:rPr lang="en-GB" dirty="0" smtClean="0"/>
              <a:t> person gender, some even distinguish second person gender (</a:t>
            </a:r>
            <a:r>
              <a:rPr lang="en-GB" dirty="0" err="1" smtClean="0"/>
              <a:t>Iatmul</a:t>
            </a:r>
            <a:r>
              <a:rPr lang="en-GB" dirty="0" smtClean="0"/>
              <a:t>)</a:t>
            </a:r>
          </a:p>
        </p:txBody>
      </p:sp>
      <p:graphicFrame>
        <p:nvGraphicFramePr>
          <p:cNvPr id="4" name="Table 3"/>
          <p:cNvGraphicFramePr>
            <a:graphicFrameLocks noGrp="1"/>
          </p:cNvGraphicFramePr>
          <p:nvPr>
            <p:extLst>
              <p:ext uri="{D42A27DB-BD31-4B8C-83A1-F6EECF244321}">
                <p14:modId xmlns:p14="http://schemas.microsoft.com/office/powerpoint/2010/main" val="583948650"/>
              </p:ext>
            </p:extLst>
          </p:nvPr>
        </p:nvGraphicFramePr>
        <p:xfrm>
          <a:off x="683568" y="2564904"/>
          <a:ext cx="7632846" cy="2471674"/>
        </p:xfrm>
        <a:graphic>
          <a:graphicData uri="http://schemas.openxmlformats.org/drawingml/2006/table">
            <a:tbl>
              <a:tblPr firstRow="1" firstCol="1" bandRow="1">
                <a:tableStyleId>{5C22544A-7EE6-4342-B048-85BDC9FD1C3A}</a:tableStyleId>
              </a:tblPr>
              <a:tblGrid>
                <a:gridCol w="1907799"/>
                <a:gridCol w="1907799"/>
                <a:gridCol w="1908624"/>
                <a:gridCol w="1908624"/>
              </a:tblGrid>
              <a:tr h="619870">
                <a:tc>
                  <a:txBody>
                    <a:bodyPr/>
                    <a:lstStyle/>
                    <a:p>
                      <a:pPr>
                        <a:lnSpc>
                          <a:spcPct val="115000"/>
                        </a:lnSpc>
                        <a:spcAft>
                          <a:spcPts val="1000"/>
                        </a:spcAft>
                      </a:pPr>
                      <a:r>
                        <a:rPr lang="en-GB" sz="2800" dirty="0">
                          <a:effectLst/>
                        </a:rPr>
                        <a:t> </a:t>
                      </a:r>
                      <a:endParaRPr lang="en-GB" sz="2800" dirty="0">
                        <a:effectLst/>
                        <a:latin typeface="Calibri"/>
                        <a:ea typeface="Calibri"/>
                        <a:cs typeface="Arial"/>
                      </a:endParaRPr>
                    </a:p>
                  </a:txBody>
                  <a:tcPr marL="68580" marR="68580" marT="0" marB="0"/>
                </a:tc>
                <a:tc>
                  <a:txBody>
                    <a:bodyPr/>
                    <a:lstStyle/>
                    <a:p>
                      <a:pPr>
                        <a:lnSpc>
                          <a:spcPct val="115000"/>
                        </a:lnSpc>
                        <a:spcAft>
                          <a:spcPts val="1000"/>
                        </a:spcAft>
                      </a:pPr>
                      <a:r>
                        <a:rPr lang="en-GB" sz="2800" cap="small" dirty="0" err="1">
                          <a:effectLst/>
                        </a:rPr>
                        <a:t>sg</a:t>
                      </a:r>
                      <a:endParaRPr lang="en-GB" sz="2800" dirty="0">
                        <a:effectLst/>
                        <a:latin typeface="Calibri"/>
                        <a:ea typeface="Calibri"/>
                        <a:cs typeface="Arial"/>
                      </a:endParaRPr>
                    </a:p>
                  </a:txBody>
                  <a:tcPr marL="68580" marR="68580" marT="0" marB="0"/>
                </a:tc>
                <a:tc>
                  <a:txBody>
                    <a:bodyPr/>
                    <a:lstStyle/>
                    <a:p>
                      <a:pPr>
                        <a:lnSpc>
                          <a:spcPct val="115000"/>
                        </a:lnSpc>
                        <a:spcAft>
                          <a:spcPts val="1000"/>
                        </a:spcAft>
                      </a:pPr>
                      <a:r>
                        <a:rPr lang="en-GB" sz="2800" cap="small">
                          <a:effectLst/>
                        </a:rPr>
                        <a:t>du</a:t>
                      </a:r>
                      <a:endParaRPr lang="en-GB" sz="2800">
                        <a:effectLst/>
                        <a:latin typeface="Calibri"/>
                        <a:ea typeface="Calibri"/>
                        <a:cs typeface="Arial"/>
                      </a:endParaRPr>
                    </a:p>
                  </a:txBody>
                  <a:tcPr marL="68580" marR="68580" marT="0" marB="0"/>
                </a:tc>
                <a:tc>
                  <a:txBody>
                    <a:bodyPr/>
                    <a:lstStyle/>
                    <a:p>
                      <a:pPr>
                        <a:lnSpc>
                          <a:spcPct val="115000"/>
                        </a:lnSpc>
                        <a:spcAft>
                          <a:spcPts val="1000"/>
                        </a:spcAft>
                      </a:pPr>
                      <a:r>
                        <a:rPr lang="en-GB" sz="2800" cap="small" dirty="0" smtClean="0">
                          <a:effectLst/>
                        </a:rPr>
                        <a:t>Pl</a:t>
                      </a:r>
                      <a:endParaRPr lang="en-GB" sz="2800" dirty="0">
                        <a:effectLst/>
                        <a:latin typeface="Calibri"/>
                        <a:ea typeface="Calibri"/>
                        <a:cs typeface="Arial"/>
                      </a:endParaRPr>
                    </a:p>
                  </a:txBody>
                  <a:tcPr marL="68580" marR="68580" marT="0" marB="0"/>
                </a:tc>
              </a:tr>
              <a:tr h="617268">
                <a:tc>
                  <a:txBody>
                    <a:bodyPr/>
                    <a:lstStyle/>
                    <a:p>
                      <a:pPr>
                        <a:lnSpc>
                          <a:spcPct val="115000"/>
                        </a:lnSpc>
                        <a:spcAft>
                          <a:spcPts val="1000"/>
                        </a:spcAft>
                      </a:pPr>
                      <a:r>
                        <a:rPr lang="en-GB" sz="2800" dirty="0">
                          <a:effectLst/>
                        </a:rPr>
                        <a:t>1</a:t>
                      </a:r>
                      <a:endParaRPr lang="en-GB" sz="2800" dirty="0">
                        <a:effectLst/>
                        <a:latin typeface="Calibri"/>
                        <a:ea typeface="Calibri"/>
                        <a:cs typeface="Arial"/>
                      </a:endParaRPr>
                    </a:p>
                  </a:txBody>
                  <a:tcPr marL="68580" marR="68580" marT="0" marB="0"/>
                </a:tc>
                <a:tc>
                  <a:txBody>
                    <a:bodyPr/>
                    <a:lstStyle/>
                    <a:p>
                      <a:pPr>
                        <a:lnSpc>
                          <a:spcPct val="115000"/>
                        </a:lnSpc>
                        <a:spcAft>
                          <a:spcPts val="1000"/>
                        </a:spcAft>
                      </a:pPr>
                      <a:r>
                        <a:rPr lang="en-GB" sz="2800" dirty="0">
                          <a:effectLst/>
                        </a:rPr>
                        <a:t>no</a:t>
                      </a:r>
                      <a:endParaRPr lang="en-GB" sz="2800" dirty="0">
                        <a:effectLst/>
                        <a:latin typeface="Calibri"/>
                        <a:ea typeface="Calibri"/>
                        <a:cs typeface="Arial"/>
                      </a:endParaRPr>
                    </a:p>
                  </a:txBody>
                  <a:tcPr marL="68580" marR="68580" marT="0" marB="0"/>
                </a:tc>
                <a:tc>
                  <a:txBody>
                    <a:bodyPr/>
                    <a:lstStyle/>
                    <a:p>
                      <a:pPr>
                        <a:lnSpc>
                          <a:spcPct val="115000"/>
                        </a:lnSpc>
                        <a:spcAft>
                          <a:spcPts val="1000"/>
                        </a:spcAft>
                      </a:pPr>
                      <a:r>
                        <a:rPr lang="en-GB" sz="2800" dirty="0" err="1" smtClean="0">
                          <a:effectLst/>
                        </a:rPr>
                        <a:t>tota</a:t>
                      </a:r>
                      <a:endParaRPr lang="en-GB" sz="2800" dirty="0">
                        <a:effectLst/>
                        <a:latin typeface="Calibri"/>
                        <a:ea typeface="Calibri"/>
                        <a:cs typeface="Arial"/>
                      </a:endParaRPr>
                    </a:p>
                  </a:txBody>
                  <a:tcPr marL="68580" marR="68580" marT="0" marB="0"/>
                </a:tc>
                <a:tc>
                  <a:txBody>
                    <a:bodyPr/>
                    <a:lstStyle/>
                    <a:p>
                      <a:pPr>
                        <a:lnSpc>
                          <a:spcPct val="115000"/>
                        </a:lnSpc>
                        <a:spcAft>
                          <a:spcPts val="1000"/>
                        </a:spcAft>
                      </a:pPr>
                      <a:r>
                        <a:rPr lang="en-GB" sz="2800" dirty="0" smtClean="0">
                          <a:effectLst/>
                        </a:rPr>
                        <a:t>tote</a:t>
                      </a:r>
                      <a:endParaRPr lang="en-GB" sz="2800" dirty="0">
                        <a:effectLst/>
                        <a:latin typeface="Calibri"/>
                        <a:ea typeface="Calibri"/>
                        <a:cs typeface="Arial"/>
                      </a:endParaRPr>
                    </a:p>
                  </a:txBody>
                  <a:tcPr marL="68580" marR="68580" marT="0" marB="0"/>
                </a:tc>
              </a:tr>
              <a:tr h="617268">
                <a:tc>
                  <a:txBody>
                    <a:bodyPr/>
                    <a:lstStyle/>
                    <a:p>
                      <a:pPr>
                        <a:lnSpc>
                          <a:spcPct val="115000"/>
                        </a:lnSpc>
                        <a:spcAft>
                          <a:spcPts val="1000"/>
                        </a:spcAft>
                      </a:pPr>
                      <a:r>
                        <a:rPr lang="en-GB" sz="2800">
                          <a:effectLst/>
                        </a:rPr>
                        <a:t>2</a:t>
                      </a:r>
                      <a:endParaRPr lang="en-GB" sz="2800">
                        <a:effectLst/>
                        <a:latin typeface="Calibri"/>
                        <a:ea typeface="Calibri"/>
                        <a:cs typeface="Arial"/>
                      </a:endParaRPr>
                    </a:p>
                  </a:txBody>
                  <a:tcPr marL="68580" marR="68580" marT="0" marB="0"/>
                </a:tc>
                <a:tc>
                  <a:txBody>
                    <a:bodyPr/>
                    <a:lstStyle/>
                    <a:p>
                      <a:pPr>
                        <a:lnSpc>
                          <a:spcPct val="115000"/>
                        </a:lnSpc>
                        <a:spcAft>
                          <a:spcPts val="1000"/>
                        </a:spcAft>
                      </a:pPr>
                      <a:r>
                        <a:rPr lang="en-GB" sz="2800" dirty="0">
                          <a:effectLst/>
                        </a:rPr>
                        <a:t>ne</a:t>
                      </a:r>
                      <a:endParaRPr lang="en-GB" sz="2800" dirty="0">
                        <a:effectLst/>
                        <a:latin typeface="Calibri"/>
                        <a:ea typeface="Calibri"/>
                        <a:cs typeface="Arial"/>
                      </a:endParaRPr>
                    </a:p>
                  </a:txBody>
                  <a:tcPr marL="68580" marR="68580" marT="0" marB="0"/>
                </a:tc>
                <a:tc rowSpan="2">
                  <a:txBody>
                    <a:bodyPr/>
                    <a:lstStyle/>
                    <a:p>
                      <a:pPr algn="ctr">
                        <a:lnSpc>
                          <a:spcPct val="115000"/>
                        </a:lnSpc>
                        <a:spcAft>
                          <a:spcPts val="1000"/>
                        </a:spcAft>
                      </a:pPr>
                      <a:r>
                        <a:rPr lang="en-GB" sz="2800" dirty="0" err="1" smtClean="0">
                          <a:effectLst/>
                        </a:rPr>
                        <a:t>kita</a:t>
                      </a:r>
                      <a:endParaRPr lang="en-GB" sz="2800" dirty="0">
                        <a:effectLst/>
                        <a:latin typeface="Calibri"/>
                        <a:ea typeface="Calibri"/>
                        <a:cs typeface="Arial"/>
                      </a:endParaRPr>
                    </a:p>
                  </a:txBody>
                  <a:tcPr marL="68580" marR="68580" marT="0" marB="0" anchor="ctr"/>
                </a:tc>
                <a:tc rowSpan="2">
                  <a:txBody>
                    <a:bodyPr/>
                    <a:lstStyle/>
                    <a:p>
                      <a:pPr algn="ctr">
                        <a:lnSpc>
                          <a:spcPct val="115000"/>
                        </a:lnSpc>
                        <a:spcAft>
                          <a:spcPts val="1000"/>
                        </a:spcAft>
                      </a:pPr>
                      <a:r>
                        <a:rPr lang="en-GB" sz="2800" dirty="0" smtClean="0">
                          <a:effectLst/>
                        </a:rPr>
                        <a:t>kiwi</a:t>
                      </a:r>
                      <a:endParaRPr lang="en-GB" sz="2800" dirty="0">
                        <a:effectLst/>
                        <a:latin typeface="Calibri"/>
                        <a:ea typeface="Calibri"/>
                        <a:cs typeface="Arial"/>
                      </a:endParaRPr>
                    </a:p>
                  </a:txBody>
                  <a:tcPr marL="68580" marR="68580" marT="0" marB="0" anchor="ctr"/>
                </a:tc>
              </a:tr>
              <a:tr h="617268">
                <a:tc>
                  <a:txBody>
                    <a:bodyPr/>
                    <a:lstStyle/>
                    <a:p>
                      <a:pPr>
                        <a:lnSpc>
                          <a:spcPct val="115000"/>
                        </a:lnSpc>
                        <a:spcAft>
                          <a:spcPts val="1000"/>
                        </a:spcAft>
                      </a:pPr>
                      <a:r>
                        <a:rPr lang="en-GB" sz="2800">
                          <a:effectLst/>
                        </a:rPr>
                        <a:t>3</a:t>
                      </a:r>
                      <a:endParaRPr lang="en-GB" sz="2800">
                        <a:effectLst/>
                        <a:latin typeface="Calibri"/>
                        <a:ea typeface="Calibri"/>
                        <a:cs typeface="Arial"/>
                      </a:endParaRPr>
                    </a:p>
                  </a:txBody>
                  <a:tcPr marL="68580" marR="68580" marT="0" marB="0"/>
                </a:tc>
                <a:tc>
                  <a:txBody>
                    <a:bodyPr/>
                    <a:lstStyle/>
                    <a:p>
                      <a:pPr>
                        <a:lnSpc>
                          <a:spcPct val="115000"/>
                        </a:lnSpc>
                        <a:spcAft>
                          <a:spcPts val="1000"/>
                        </a:spcAft>
                      </a:pPr>
                      <a:r>
                        <a:rPr lang="en-GB" sz="2800" dirty="0">
                          <a:effectLst/>
                        </a:rPr>
                        <a:t>one</a:t>
                      </a:r>
                      <a:endParaRPr lang="en-GB" sz="2800" dirty="0">
                        <a:effectLst/>
                        <a:latin typeface="Calibri"/>
                        <a:ea typeface="Calibri"/>
                        <a:cs typeface="Arial"/>
                      </a:endParaRPr>
                    </a:p>
                  </a:txBody>
                  <a:tcPr marL="68580" marR="68580" marT="0" marB="0"/>
                </a:tc>
                <a:tc vMerge="1">
                  <a:txBody>
                    <a:bodyPr/>
                    <a:lstStyle/>
                    <a:p>
                      <a:endParaRPr lang="en-GB"/>
                    </a:p>
                  </a:txBody>
                  <a:tcPr/>
                </a:tc>
                <a:tc vMerge="1">
                  <a:txBody>
                    <a:bodyPr/>
                    <a:lstStyle/>
                    <a:p>
                      <a:endParaRPr lang="en-GB"/>
                    </a:p>
                  </a:txBody>
                  <a:tcPr/>
                </a:tc>
              </a:tr>
            </a:tbl>
          </a:graphicData>
        </a:graphic>
      </p:graphicFrame>
    </p:spTree>
    <p:extLst>
      <p:ext uri="{BB962C8B-B14F-4D97-AF65-F5344CB8AC3E}">
        <p14:creationId xmlns:p14="http://schemas.microsoft.com/office/powerpoint/2010/main" val="4222886585"/>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Pronouns</a:t>
            </a:r>
            <a:endParaRPr lang="en-GB" dirty="0"/>
          </a:p>
        </p:txBody>
      </p:sp>
      <p:sp>
        <p:nvSpPr>
          <p:cNvPr id="3" name="Content Placeholder 2"/>
          <p:cNvSpPr>
            <a:spLocks noGrp="1"/>
          </p:cNvSpPr>
          <p:nvPr>
            <p:ph idx="1"/>
          </p:nvPr>
        </p:nvSpPr>
        <p:spPr/>
        <p:txBody>
          <a:bodyPr>
            <a:normAutofit/>
          </a:bodyPr>
          <a:lstStyle/>
          <a:p>
            <a:pPr marL="0" indent="0">
              <a:buNone/>
            </a:pPr>
            <a:r>
              <a:rPr lang="en-GB" b="1" dirty="0" smtClean="0">
                <a:solidFill>
                  <a:srgbClr val="FFFF00"/>
                </a:solidFill>
              </a:rPr>
              <a:t>TOK PISIN</a:t>
            </a:r>
          </a:p>
          <a:p>
            <a:r>
              <a:rPr lang="en-GB" dirty="0" smtClean="0"/>
              <a:t>No gender distinctions</a:t>
            </a:r>
          </a:p>
          <a:p>
            <a:r>
              <a:rPr lang="en-GB" dirty="0" smtClean="0"/>
              <a:t>First person plural has exclusive / inclusive</a:t>
            </a:r>
          </a:p>
          <a:p>
            <a:r>
              <a:rPr lang="en-GB" dirty="0" smtClean="0"/>
              <a:t>Some dual forms</a:t>
            </a:r>
          </a:p>
        </p:txBody>
      </p:sp>
      <p:graphicFrame>
        <p:nvGraphicFramePr>
          <p:cNvPr id="5" name="Table 4"/>
          <p:cNvGraphicFramePr>
            <a:graphicFrameLocks noGrp="1"/>
          </p:cNvGraphicFramePr>
          <p:nvPr>
            <p:extLst>
              <p:ext uri="{D42A27DB-BD31-4B8C-83A1-F6EECF244321}">
                <p14:modId xmlns:p14="http://schemas.microsoft.com/office/powerpoint/2010/main" val="1349625863"/>
              </p:ext>
            </p:extLst>
          </p:nvPr>
        </p:nvGraphicFramePr>
        <p:xfrm>
          <a:off x="683568" y="3933056"/>
          <a:ext cx="7416822" cy="2709046"/>
        </p:xfrm>
        <a:graphic>
          <a:graphicData uri="http://schemas.openxmlformats.org/drawingml/2006/table">
            <a:tbl>
              <a:tblPr firstRow="1" firstCol="1" bandRow="1">
                <a:tableStyleId>{5C22544A-7EE6-4342-B048-85BDC9FD1C3A}</a:tableStyleId>
              </a:tblPr>
              <a:tblGrid>
                <a:gridCol w="864096"/>
                <a:gridCol w="2160240"/>
                <a:gridCol w="2771956"/>
                <a:gridCol w="1620530"/>
              </a:tblGrid>
              <a:tr h="619870">
                <a:tc>
                  <a:txBody>
                    <a:bodyPr/>
                    <a:lstStyle/>
                    <a:p>
                      <a:pPr>
                        <a:lnSpc>
                          <a:spcPct val="115000"/>
                        </a:lnSpc>
                        <a:spcAft>
                          <a:spcPts val="1000"/>
                        </a:spcAft>
                      </a:pPr>
                      <a:r>
                        <a:rPr lang="en-GB" sz="2800" dirty="0">
                          <a:effectLst/>
                        </a:rPr>
                        <a:t> </a:t>
                      </a:r>
                      <a:endParaRPr lang="en-GB" sz="2800" dirty="0">
                        <a:effectLst/>
                        <a:latin typeface="Calibri"/>
                        <a:ea typeface="Calibri"/>
                        <a:cs typeface="Arial"/>
                      </a:endParaRPr>
                    </a:p>
                  </a:txBody>
                  <a:tcPr marL="68580" marR="68580" marT="0" marB="0"/>
                </a:tc>
                <a:tc>
                  <a:txBody>
                    <a:bodyPr/>
                    <a:lstStyle/>
                    <a:p>
                      <a:pPr algn="ctr">
                        <a:lnSpc>
                          <a:spcPct val="115000"/>
                        </a:lnSpc>
                        <a:spcAft>
                          <a:spcPts val="1000"/>
                        </a:spcAft>
                      </a:pPr>
                      <a:r>
                        <a:rPr lang="en-GB" sz="2800" cap="small" dirty="0" err="1">
                          <a:effectLst/>
                        </a:rPr>
                        <a:t>sg</a:t>
                      </a:r>
                      <a:endParaRPr lang="en-GB" sz="2800" dirty="0">
                        <a:effectLst/>
                        <a:latin typeface="Calibri"/>
                        <a:ea typeface="Calibri"/>
                        <a:cs typeface="Arial"/>
                      </a:endParaRPr>
                    </a:p>
                  </a:txBody>
                  <a:tcPr marL="68580" marR="68580" marT="0" marB="0"/>
                </a:tc>
                <a:tc>
                  <a:txBody>
                    <a:bodyPr/>
                    <a:lstStyle/>
                    <a:p>
                      <a:pPr algn="ctr">
                        <a:lnSpc>
                          <a:spcPct val="115000"/>
                        </a:lnSpc>
                        <a:spcAft>
                          <a:spcPts val="1000"/>
                        </a:spcAft>
                      </a:pPr>
                      <a:r>
                        <a:rPr lang="en-GB" sz="2800" cap="small" dirty="0">
                          <a:effectLst/>
                        </a:rPr>
                        <a:t>du</a:t>
                      </a:r>
                      <a:endParaRPr lang="en-GB" sz="2800" dirty="0">
                        <a:effectLst/>
                        <a:latin typeface="Calibri"/>
                        <a:ea typeface="Calibri"/>
                        <a:cs typeface="Arial"/>
                      </a:endParaRPr>
                    </a:p>
                  </a:txBody>
                  <a:tcPr marL="68580" marR="68580" marT="0" marB="0"/>
                </a:tc>
                <a:tc>
                  <a:txBody>
                    <a:bodyPr/>
                    <a:lstStyle/>
                    <a:p>
                      <a:pPr algn="ctr">
                        <a:lnSpc>
                          <a:spcPct val="115000"/>
                        </a:lnSpc>
                        <a:spcAft>
                          <a:spcPts val="1000"/>
                        </a:spcAft>
                      </a:pPr>
                      <a:r>
                        <a:rPr lang="en-GB" sz="2800" cap="small" dirty="0" smtClean="0">
                          <a:effectLst/>
                        </a:rPr>
                        <a:t>Pl</a:t>
                      </a:r>
                      <a:endParaRPr lang="en-GB" sz="2800" dirty="0">
                        <a:effectLst/>
                        <a:latin typeface="Calibri"/>
                        <a:ea typeface="Calibri"/>
                        <a:cs typeface="Arial"/>
                      </a:endParaRPr>
                    </a:p>
                  </a:txBody>
                  <a:tcPr marL="68580" marR="68580" marT="0" marB="0"/>
                </a:tc>
              </a:tr>
              <a:tr h="308634">
                <a:tc rowSpan="2">
                  <a:txBody>
                    <a:bodyPr/>
                    <a:lstStyle/>
                    <a:p>
                      <a:pPr>
                        <a:lnSpc>
                          <a:spcPct val="115000"/>
                        </a:lnSpc>
                        <a:spcAft>
                          <a:spcPts val="1000"/>
                        </a:spcAft>
                      </a:pPr>
                      <a:r>
                        <a:rPr lang="en-GB" sz="2800" dirty="0">
                          <a:effectLst/>
                        </a:rPr>
                        <a:t>1</a:t>
                      </a:r>
                      <a:endParaRPr lang="en-GB" sz="2800" dirty="0">
                        <a:effectLst/>
                        <a:latin typeface="Calibri"/>
                        <a:ea typeface="Calibri"/>
                        <a:cs typeface="Arial"/>
                      </a:endParaRPr>
                    </a:p>
                  </a:txBody>
                  <a:tcPr marL="68580" marR="68580" marT="0" marB="0"/>
                </a:tc>
                <a:tc rowSpan="2">
                  <a:txBody>
                    <a:bodyPr/>
                    <a:lstStyle/>
                    <a:p>
                      <a:pPr algn="ctr">
                        <a:lnSpc>
                          <a:spcPct val="115000"/>
                        </a:lnSpc>
                        <a:spcAft>
                          <a:spcPts val="1000"/>
                        </a:spcAft>
                      </a:pPr>
                      <a:r>
                        <a:rPr lang="en-GB" sz="2800" dirty="0" smtClean="0">
                          <a:effectLst/>
                          <a:latin typeface="Calibri"/>
                          <a:ea typeface="Calibri"/>
                          <a:cs typeface="Arial"/>
                        </a:rPr>
                        <a:t>mi</a:t>
                      </a:r>
                      <a:endParaRPr lang="en-GB" sz="2800" dirty="0">
                        <a:effectLst/>
                        <a:latin typeface="Calibri"/>
                        <a:ea typeface="Calibri"/>
                        <a:cs typeface="Arial"/>
                      </a:endParaRPr>
                    </a:p>
                  </a:txBody>
                  <a:tcPr marL="68580" marR="68580" marT="0" marB="0"/>
                </a:tc>
                <a:tc>
                  <a:txBody>
                    <a:bodyPr/>
                    <a:lstStyle/>
                    <a:p>
                      <a:pPr algn="ctr">
                        <a:lnSpc>
                          <a:spcPct val="115000"/>
                        </a:lnSpc>
                        <a:spcAft>
                          <a:spcPts val="1000"/>
                        </a:spcAft>
                      </a:pPr>
                      <a:r>
                        <a:rPr lang="en-GB" sz="2800" dirty="0" err="1" smtClean="0">
                          <a:effectLst/>
                          <a:latin typeface="Calibri"/>
                          <a:ea typeface="Calibri"/>
                          <a:cs typeface="Arial"/>
                        </a:rPr>
                        <a:t>yumitupela</a:t>
                      </a:r>
                      <a:endParaRPr lang="en-GB" sz="2800" dirty="0">
                        <a:effectLst/>
                        <a:latin typeface="Calibri"/>
                        <a:ea typeface="Calibri"/>
                        <a:cs typeface="Arial"/>
                      </a:endParaRPr>
                    </a:p>
                  </a:txBody>
                  <a:tcPr marL="68580" marR="68580" marT="0" marB="0">
                    <a:lnB w="12700" cap="flat" cmpd="sng" algn="ctr">
                      <a:solidFill>
                        <a:schemeClr val="tx1"/>
                      </a:solidFill>
                      <a:prstDash val="solid"/>
                      <a:round/>
                      <a:headEnd type="none" w="med" len="med"/>
                      <a:tailEnd type="none" w="med" len="med"/>
                    </a:lnB>
                  </a:tcPr>
                </a:tc>
                <a:tc>
                  <a:txBody>
                    <a:bodyPr/>
                    <a:lstStyle/>
                    <a:p>
                      <a:pPr algn="ctr">
                        <a:lnSpc>
                          <a:spcPct val="115000"/>
                        </a:lnSpc>
                        <a:spcAft>
                          <a:spcPts val="1000"/>
                        </a:spcAft>
                      </a:pPr>
                      <a:r>
                        <a:rPr lang="en-GB" sz="2800" dirty="0" err="1" smtClean="0">
                          <a:effectLst/>
                          <a:latin typeface="+mn-lt"/>
                          <a:ea typeface="+mn-ea"/>
                          <a:cs typeface="+mn-cs"/>
                        </a:rPr>
                        <a:t>yumi</a:t>
                      </a:r>
                      <a:endParaRPr lang="en-GB" sz="2800" dirty="0">
                        <a:effectLst/>
                        <a:latin typeface="Calibri"/>
                        <a:ea typeface="Calibri"/>
                        <a:cs typeface="Arial"/>
                      </a:endParaRPr>
                    </a:p>
                  </a:txBody>
                  <a:tcPr marL="68580" marR="68580" marT="0" marB="0">
                    <a:lnB w="12700" cap="flat" cmpd="sng" algn="ctr">
                      <a:solidFill>
                        <a:schemeClr val="tx1"/>
                      </a:solidFill>
                      <a:prstDash val="solid"/>
                      <a:round/>
                      <a:headEnd type="none" w="med" len="med"/>
                      <a:tailEnd type="none" w="med" len="med"/>
                    </a:lnB>
                  </a:tcPr>
                </a:tc>
              </a:tr>
              <a:tr h="308634">
                <a:tc vMerge="1">
                  <a:txBody>
                    <a:bodyPr/>
                    <a:lstStyle/>
                    <a:p>
                      <a:endParaRPr lang="en-GB"/>
                    </a:p>
                  </a:txBody>
                  <a:tcPr/>
                </a:tc>
                <a:tc vMerge="1">
                  <a:txBody>
                    <a:bodyPr/>
                    <a:lstStyle/>
                    <a:p>
                      <a:endParaRPr lang="en-GB"/>
                    </a:p>
                  </a:txBody>
                  <a:tcPr/>
                </a:tc>
                <a:tc>
                  <a:txBody>
                    <a:bodyPr/>
                    <a:lstStyle/>
                    <a:p>
                      <a:pPr algn="ctr">
                        <a:lnSpc>
                          <a:spcPct val="115000"/>
                        </a:lnSpc>
                        <a:spcAft>
                          <a:spcPts val="1000"/>
                        </a:spcAft>
                      </a:pPr>
                      <a:r>
                        <a:rPr lang="en-GB" sz="2800" dirty="0" err="1" smtClean="0">
                          <a:effectLst/>
                          <a:latin typeface="Calibri"/>
                          <a:ea typeface="Calibri"/>
                          <a:cs typeface="Arial"/>
                        </a:rPr>
                        <a:t>mitupela</a:t>
                      </a:r>
                      <a:endParaRPr lang="en-GB" sz="2800" dirty="0">
                        <a:effectLst/>
                        <a:latin typeface="Calibri"/>
                        <a:ea typeface="Calibri"/>
                        <a:cs typeface="Arial"/>
                      </a:endParaRPr>
                    </a:p>
                  </a:txBody>
                  <a:tcPr marL="68580" marR="68580" marT="0" marB="0">
                    <a:lnT w="12700" cap="flat" cmpd="sng" algn="ctr">
                      <a:solidFill>
                        <a:schemeClr val="tx1"/>
                      </a:solidFill>
                      <a:prstDash val="solid"/>
                      <a:round/>
                      <a:headEnd type="none" w="med" len="med"/>
                      <a:tailEnd type="none" w="med" len="med"/>
                    </a:lnT>
                  </a:tcPr>
                </a:tc>
                <a:tc>
                  <a:txBody>
                    <a:bodyPr/>
                    <a:lstStyle/>
                    <a:p>
                      <a:pPr algn="ctr">
                        <a:lnSpc>
                          <a:spcPct val="115000"/>
                        </a:lnSpc>
                        <a:spcAft>
                          <a:spcPts val="1000"/>
                        </a:spcAft>
                      </a:pPr>
                      <a:r>
                        <a:rPr lang="en-GB" sz="2800" dirty="0" err="1" smtClean="0">
                          <a:effectLst/>
                          <a:latin typeface="Calibri"/>
                          <a:ea typeface="Calibri"/>
                          <a:cs typeface="Arial"/>
                        </a:rPr>
                        <a:t>mipela</a:t>
                      </a:r>
                      <a:endParaRPr lang="en-GB" sz="2800" dirty="0">
                        <a:effectLst/>
                        <a:latin typeface="Calibri"/>
                        <a:ea typeface="Calibri"/>
                        <a:cs typeface="Arial"/>
                      </a:endParaRPr>
                    </a:p>
                  </a:txBody>
                  <a:tcPr marL="68580" marR="68580" marT="0" marB="0">
                    <a:lnT w="12700" cap="flat" cmpd="sng" algn="ctr">
                      <a:solidFill>
                        <a:schemeClr val="tx1"/>
                      </a:solidFill>
                      <a:prstDash val="solid"/>
                      <a:round/>
                      <a:headEnd type="none" w="med" len="med"/>
                      <a:tailEnd type="none" w="med" len="med"/>
                    </a:lnT>
                  </a:tcPr>
                </a:tc>
              </a:tr>
              <a:tr h="522710">
                <a:tc rowSpan="2">
                  <a:txBody>
                    <a:bodyPr/>
                    <a:lstStyle/>
                    <a:p>
                      <a:pPr>
                        <a:lnSpc>
                          <a:spcPct val="115000"/>
                        </a:lnSpc>
                        <a:spcAft>
                          <a:spcPts val="1000"/>
                        </a:spcAft>
                      </a:pPr>
                      <a:r>
                        <a:rPr lang="en-GB" sz="2800">
                          <a:effectLst/>
                        </a:rPr>
                        <a:t>2</a:t>
                      </a:r>
                      <a:endParaRPr lang="en-GB" sz="2800">
                        <a:effectLst/>
                        <a:latin typeface="Calibri"/>
                        <a:ea typeface="Calibri"/>
                        <a:cs typeface="Arial"/>
                      </a:endParaRPr>
                    </a:p>
                  </a:txBody>
                  <a:tcPr marL="68580" marR="68580" marT="0" marB="0"/>
                </a:tc>
                <a:tc rowSpan="2">
                  <a:txBody>
                    <a:bodyPr/>
                    <a:lstStyle/>
                    <a:p>
                      <a:pPr algn="ctr">
                        <a:lnSpc>
                          <a:spcPct val="115000"/>
                        </a:lnSpc>
                        <a:spcAft>
                          <a:spcPts val="1000"/>
                        </a:spcAft>
                      </a:pPr>
                      <a:r>
                        <a:rPr lang="en-GB" sz="2800" dirty="0" err="1" smtClean="0">
                          <a:effectLst/>
                          <a:latin typeface="+mn-lt"/>
                          <a:ea typeface="+mn-ea"/>
                          <a:cs typeface="+mn-cs"/>
                        </a:rPr>
                        <a:t>yu</a:t>
                      </a:r>
                      <a:endParaRPr lang="en-GB" sz="2800" dirty="0">
                        <a:effectLst/>
                        <a:latin typeface="Calibri"/>
                        <a:ea typeface="Calibri"/>
                        <a:cs typeface="Arial"/>
                      </a:endParaRPr>
                    </a:p>
                  </a:txBody>
                  <a:tcPr marL="68580" marR="68580" marT="0" marB="0"/>
                </a:tc>
                <a:tc>
                  <a:txBody>
                    <a:bodyPr/>
                    <a:lstStyle/>
                    <a:p>
                      <a:pPr algn="ctr">
                        <a:lnSpc>
                          <a:spcPct val="115000"/>
                        </a:lnSpc>
                        <a:spcAft>
                          <a:spcPts val="1000"/>
                        </a:spcAft>
                      </a:pPr>
                      <a:r>
                        <a:rPr lang="en-GB" sz="2800" dirty="0" err="1" smtClean="0">
                          <a:effectLst/>
                          <a:latin typeface="+mn-lt"/>
                          <a:ea typeface="+mn-ea"/>
                          <a:cs typeface="+mn-cs"/>
                        </a:rPr>
                        <a:t>yutupela</a:t>
                      </a:r>
                      <a:endParaRPr lang="en-GB" sz="2800" dirty="0">
                        <a:effectLst/>
                        <a:latin typeface="Calibri"/>
                        <a:ea typeface="Calibri"/>
                        <a:cs typeface="Arial"/>
                      </a:endParaRPr>
                    </a:p>
                  </a:txBody>
                  <a:tcPr marL="68580" marR="68580" marT="0" marB="0" anchor="ctr">
                    <a:lnB w="12700" cap="flat" cmpd="sng" algn="ctr">
                      <a:solidFill>
                        <a:schemeClr val="tx1"/>
                      </a:solidFill>
                      <a:prstDash val="solid"/>
                      <a:round/>
                      <a:headEnd type="none" w="med" len="med"/>
                      <a:tailEnd type="none" w="med" len="med"/>
                    </a:lnB>
                  </a:tcPr>
                </a:tc>
                <a:tc>
                  <a:txBody>
                    <a:bodyPr/>
                    <a:lstStyle/>
                    <a:p>
                      <a:pPr algn="ctr">
                        <a:lnSpc>
                          <a:spcPct val="115000"/>
                        </a:lnSpc>
                        <a:spcAft>
                          <a:spcPts val="1000"/>
                        </a:spcAft>
                      </a:pPr>
                      <a:r>
                        <a:rPr lang="en-GB" sz="2800" dirty="0" err="1" smtClean="0">
                          <a:effectLst/>
                          <a:latin typeface="+mn-lt"/>
                          <a:ea typeface="+mn-ea"/>
                          <a:cs typeface="+mn-cs"/>
                        </a:rPr>
                        <a:t>yupela</a:t>
                      </a:r>
                      <a:endParaRPr lang="en-GB" sz="2800" dirty="0">
                        <a:effectLst/>
                        <a:latin typeface="Calibri"/>
                        <a:ea typeface="Calibri"/>
                        <a:cs typeface="Arial"/>
                      </a:endParaRPr>
                    </a:p>
                  </a:txBody>
                  <a:tcPr marL="68580" marR="68580" marT="0" marB="0" anchor="ctr">
                    <a:lnB w="12700" cap="flat" cmpd="sng" algn="ctr">
                      <a:solidFill>
                        <a:schemeClr val="tx1"/>
                      </a:solidFill>
                      <a:prstDash val="solid"/>
                      <a:round/>
                      <a:headEnd type="none" w="med" len="med"/>
                      <a:tailEnd type="none" w="med" len="med"/>
                    </a:lnB>
                  </a:tcPr>
                </a:tc>
              </a:tr>
              <a:tr h="0">
                <a:tc vMerge="1">
                  <a:txBody>
                    <a:bodyPr/>
                    <a:lstStyle/>
                    <a:p>
                      <a:endParaRPr lang="en-GB"/>
                    </a:p>
                  </a:txBody>
                  <a:tcPr/>
                </a:tc>
                <a:tc vMerge="1">
                  <a:txBody>
                    <a:bodyPr/>
                    <a:lstStyle/>
                    <a:p>
                      <a:endParaRPr lang="en-GB"/>
                    </a:p>
                  </a:txBody>
                  <a:tcPr/>
                </a:tc>
                <a:tc rowSpan="2">
                  <a:txBody>
                    <a:bodyPr/>
                    <a:lstStyle/>
                    <a:p>
                      <a:pPr algn="ctr">
                        <a:lnSpc>
                          <a:spcPct val="115000"/>
                        </a:lnSpc>
                        <a:spcAft>
                          <a:spcPts val="1000"/>
                        </a:spcAft>
                      </a:pPr>
                      <a:endParaRPr lang="en-GB" sz="2800" dirty="0">
                        <a:effectLst/>
                        <a:latin typeface="Calibri"/>
                        <a:ea typeface="Calibri"/>
                        <a:cs typeface="Arial"/>
                      </a:endParaRPr>
                    </a:p>
                  </a:txBody>
                  <a:tcPr marL="68580" marR="68580" marT="0" marB="0" anchor="ctr">
                    <a:lnT w="12700" cap="flat" cmpd="sng" algn="ctr">
                      <a:solidFill>
                        <a:schemeClr val="tx1"/>
                      </a:solidFill>
                      <a:prstDash val="solid"/>
                      <a:round/>
                      <a:headEnd type="none" w="med" len="med"/>
                      <a:tailEnd type="none" w="med" len="med"/>
                    </a:lnT>
                  </a:tcPr>
                </a:tc>
                <a:tc rowSpan="2">
                  <a:txBody>
                    <a:bodyPr/>
                    <a:lstStyle/>
                    <a:p>
                      <a:pPr algn="ctr">
                        <a:lnSpc>
                          <a:spcPct val="115000"/>
                        </a:lnSpc>
                        <a:spcAft>
                          <a:spcPts val="1000"/>
                        </a:spcAft>
                      </a:pPr>
                      <a:r>
                        <a:rPr lang="en-GB" sz="2800" dirty="0" err="1" smtClean="0">
                          <a:effectLst/>
                          <a:latin typeface="Calibri"/>
                          <a:ea typeface="Calibri"/>
                          <a:cs typeface="Arial"/>
                        </a:rPr>
                        <a:t>ol</a:t>
                      </a:r>
                      <a:endParaRPr lang="en-GB" sz="2800" dirty="0">
                        <a:effectLst/>
                        <a:latin typeface="Calibri"/>
                        <a:ea typeface="Calibri"/>
                        <a:cs typeface="Arial"/>
                      </a:endParaRPr>
                    </a:p>
                  </a:txBody>
                  <a:tcPr marL="68580" marR="68580" marT="0" marB="0" anchor="ctr">
                    <a:lnT w="12700" cap="flat" cmpd="sng" algn="ctr">
                      <a:solidFill>
                        <a:schemeClr val="tx1"/>
                      </a:solidFill>
                      <a:prstDash val="solid"/>
                      <a:round/>
                      <a:headEnd type="none" w="med" len="med"/>
                      <a:tailEnd type="none" w="med" len="med"/>
                    </a:lnT>
                  </a:tcPr>
                </a:tc>
              </a:tr>
              <a:tr h="617268">
                <a:tc>
                  <a:txBody>
                    <a:bodyPr/>
                    <a:lstStyle/>
                    <a:p>
                      <a:pPr>
                        <a:lnSpc>
                          <a:spcPct val="115000"/>
                        </a:lnSpc>
                        <a:spcAft>
                          <a:spcPts val="1000"/>
                        </a:spcAft>
                      </a:pPr>
                      <a:r>
                        <a:rPr lang="en-GB" sz="2800">
                          <a:effectLst/>
                        </a:rPr>
                        <a:t>3</a:t>
                      </a:r>
                      <a:endParaRPr lang="en-GB" sz="2800">
                        <a:effectLst/>
                        <a:latin typeface="Calibri"/>
                        <a:ea typeface="Calibri"/>
                        <a:cs typeface="Arial"/>
                      </a:endParaRPr>
                    </a:p>
                  </a:txBody>
                  <a:tcPr marL="68580" marR="68580" marT="0" marB="0"/>
                </a:tc>
                <a:tc>
                  <a:txBody>
                    <a:bodyPr/>
                    <a:lstStyle/>
                    <a:p>
                      <a:pPr algn="ctr">
                        <a:lnSpc>
                          <a:spcPct val="115000"/>
                        </a:lnSpc>
                        <a:spcAft>
                          <a:spcPts val="1000"/>
                        </a:spcAft>
                      </a:pPr>
                      <a:r>
                        <a:rPr lang="en-GB" sz="2800" dirty="0" err="1" smtClean="0">
                          <a:effectLst/>
                          <a:latin typeface="+mn-lt"/>
                          <a:ea typeface="+mn-ea"/>
                          <a:cs typeface="+mn-cs"/>
                        </a:rPr>
                        <a:t>em</a:t>
                      </a:r>
                      <a:endParaRPr lang="en-GB" sz="2800" dirty="0">
                        <a:effectLst/>
                        <a:latin typeface="Calibri"/>
                        <a:ea typeface="Calibri"/>
                        <a:cs typeface="Arial"/>
                      </a:endParaRPr>
                    </a:p>
                  </a:txBody>
                  <a:tcPr marL="68580" marR="68580" marT="0" marB="0"/>
                </a:tc>
                <a:tc vMerge="1">
                  <a:txBody>
                    <a:bodyPr/>
                    <a:lstStyle/>
                    <a:p>
                      <a:endParaRPr lang="en-GB"/>
                    </a:p>
                  </a:txBody>
                  <a:tcPr/>
                </a:tc>
                <a:tc vMerge="1">
                  <a:txBody>
                    <a:bodyPr/>
                    <a:lstStyle/>
                    <a:p>
                      <a:endParaRPr lang="en-GB"/>
                    </a:p>
                  </a:txBody>
                  <a:tcPr/>
                </a:tc>
              </a:tr>
            </a:tbl>
          </a:graphicData>
        </a:graphic>
      </p:graphicFrame>
    </p:spTree>
    <p:extLst>
      <p:ext uri="{BB962C8B-B14F-4D97-AF65-F5344CB8AC3E}">
        <p14:creationId xmlns:p14="http://schemas.microsoft.com/office/powerpoint/2010/main" val="1551800331"/>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titias copy"/>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0" y="333375"/>
            <a:ext cx="4343400" cy="65246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dirty="0" smtClean="0"/>
              <a:t>Background</a:t>
            </a:r>
            <a:endParaRPr lang="en-GB" dirty="0"/>
          </a:p>
        </p:txBody>
      </p:sp>
      <p:sp>
        <p:nvSpPr>
          <p:cNvPr id="3" name="Content Placeholder 2"/>
          <p:cNvSpPr>
            <a:spLocks noGrp="1"/>
          </p:cNvSpPr>
          <p:nvPr>
            <p:ph idx="1"/>
          </p:nvPr>
        </p:nvSpPr>
        <p:spPr>
          <a:xfrm>
            <a:off x="2699792" y="2367169"/>
            <a:ext cx="6264696" cy="3582112"/>
          </a:xfrm>
        </p:spPr>
        <p:txBody>
          <a:bodyPr>
            <a:normAutofit fontScale="92500" lnSpcReduction="20000"/>
          </a:bodyPr>
          <a:lstStyle/>
          <a:p>
            <a:r>
              <a:rPr lang="en-GB" dirty="0" smtClean="0"/>
              <a:t>Hebrew: original language of Old Testament; Semitic family</a:t>
            </a:r>
          </a:p>
          <a:p>
            <a:r>
              <a:rPr lang="en-GB" dirty="0" smtClean="0"/>
              <a:t>Taught at Ukarumpa since 2003; students gr. 6 – degree level</a:t>
            </a:r>
          </a:p>
          <a:p>
            <a:r>
              <a:rPr lang="en-GB" dirty="0" smtClean="0"/>
              <a:t>Teaching to fit Melanesian language learning styles (e.g. oral basis)</a:t>
            </a:r>
          </a:p>
          <a:p>
            <a:r>
              <a:rPr lang="en-GB" dirty="0" smtClean="0"/>
              <a:t>Discovered </a:t>
            </a:r>
            <a:r>
              <a:rPr lang="en-GB" dirty="0" err="1" smtClean="0"/>
              <a:t>PNGans</a:t>
            </a:r>
            <a:r>
              <a:rPr lang="en-GB" dirty="0" smtClean="0"/>
              <a:t> have different challenges from English MT speakers</a:t>
            </a:r>
          </a:p>
        </p:txBody>
      </p:sp>
    </p:spTree>
    <p:extLst>
      <p:ext uri="{BB962C8B-B14F-4D97-AF65-F5344CB8AC3E}">
        <p14:creationId xmlns:p14="http://schemas.microsoft.com/office/powerpoint/2010/main" val="2890083801"/>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Pronouns</a:t>
            </a:r>
            <a:endParaRPr lang="en-GB" dirty="0"/>
          </a:p>
        </p:txBody>
      </p:sp>
      <p:sp>
        <p:nvSpPr>
          <p:cNvPr id="3" name="Content Placeholder 2"/>
          <p:cNvSpPr>
            <a:spLocks noGrp="1"/>
          </p:cNvSpPr>
          <p:nvPr>
            <p:ph idx="1"/>
          </p:nvPr>
        </p:nvSpPr>
        <p:spPr>
          <a:xfrm>
            <a:off x="457200" y="1600200"/>
            <a:ext cx="6419056" cy="4709120"/>
          </a:xfrm>
        </p:spPr>
        <p:txBody>
          <a:bodyPr>
            <a:normAutofit/>
          </a:bodyPr>
          <a:lstStyle/>
          <a:p>
            <a:pPr marL="0" indent="0">
              <a:buNone/>
            </a:pPr>
            <a:r>
              <a:rPr lang="en-GB" b="1" dirty="0" smtClean="0">
                <a:solidFill>
                  <a:srgbClr val="FFFF00"/>
                </a:solidFill>
              </a:rPr>
              <a:t>HEBREW:</a:t>
            </a:r>
          </a:p>
          <a:p>
            <a:r>
              <a:rPr lang="en-GB" dirty="0" smtClean="0"/>
              <a:t>BIG issue: gender distinctions (and this goes throughout the verbal system).</a:t>
            </a:r>
          </a:p>
          <a:p>
            <a:r>
              <a:rPr lang="en-GB" dirty="0" smtClean="0"/>
              <a:t>In second person as well as third.</a:t>
            </a:r>
          </a:p>
          <a:p>
            <a:r>
              <a:rPr lang="en-GB" dirty="0" smtClean="0"/>
              <a:t>Teach interactively, beginning with second person, to build the concept.</a:t>
            </a:r>
          </a:p>
        </p:txBody>
      </p:sp>
      <p:graphicFrame>
        <p:nvGraphicFramePr>
          <p:cNvPr id="4" name="Table 3"/>
          <p:cNvGraphicFramePr>
            <a:graphicFrameLocks noGrp="1"/>
          </p:cNvGraphicFramePr>
          <p:nvPr>
            <p:extLst>
              <p:ext uri="{D42A27DB-BD31-4B8C-83A1-F6EECF244321}">
                <p14:modId xmlns:p14="http://schemas.microsoft.com/office/powerpoint/2010/main" val="619768441"/>
              </p:ext>
            </p:extLst>
          </p:nvPr>
        </p:nvGraphicFramePr>
        <p:xfrm>
          <a:off x="7308304" y="836712"/>
          <a:ext cx="1440160" cy="5679110"/>
        </p:xfrm>
        <a:graphic>
          <a:graphicData uri="http://schemas.openxmlformats.org/drawingml/2006/table">
            <a:tbl>
              <a:tblPr firstRow="1" bandRow="1">
                <a:tableStyleId>{5C22544A-7EE6-4342-B048-85BDC9FD1C3A}</a:tableStyleId>
              </a:tblPr>
              <a:tblGrid>
                <a:gridCol w="1440160"/>
              </a:tblGrid>
              <a:tr h="497510">
                <a:tc>
                  <a:txBody>
                    <a:bodyPr/>
                    <a:lstStyle/>
                    <a:p>
                      <a:r>
                        <a:rPr lang="en-GB" dirty="0" smtClean="0"/>
                        <a:t>Pronouns</a:t>
                      </a:r>
                      <a:endParaRPr lang="en-GB" dirty="0"/>
                    </a:p>
                  </a:txBody>
                  <a:tcPr/>
                </a:tc>
              </a:tr>
              <a:tr h="497510">
                <a:tc>
                  <a:txBody>
                    <a:bodyPr/>
                    <a:lstStyle/>
                    <a:p>
                      <a:r>
                        <a:rPr lang="en-GB" sz="2800" dirty="0" smtClean="0"/>
                        <a:t>1SG</a:t>
                      </a:r>
                      <a:endParaRPr lang="en-GB" sz="2800" dirty="0"/>
                    </a:p>
                  </a:txBody>
                  <a:tcPr/>
                </a:tc>
              </a:tr>
              <a:tr h="497510">
                <a:tc>
                  <a:txBody>
                    <a:bodyPr/>
                    <a:lstStyle/>
                    <a:p>
                      <a:r>
                        <a:rPr lang="en-GB" sz="2800" dirty="0" smtClean="0"/>
                        <a:t>2MSG</a:t>
                      </a:r>
                      <a:endParaRPr lang="en-GB" sz="2800" dirty="0"/>
                    </a:p>
                  </a:txBody>
                  <a:tcPr/>
                </a:tc>
              </a:tr>
              <a:tr h="497510">
                <a:tc>
                  <a:txBody>
                    <a:bodyPr/>
                    <a:lstStyle/>
                    <a:p>
                      <a:r>
                        <a:rPr lang="en-GB" sz="2800" dirty="0" smtClean="0">
                          <a:solidFill>
                            <a:srgbClr val="FF0000"/>
                          </a:solidFill>
                        </a:rPr>
                        <a:t>2FSG</a:t>
                      </a:r>
                      <a:endParaRPr lang="en-GB" sz="2800" dirty="0">
                        <a:solidFill>
                          <a:srgbClr val="FF0000"/>
                        </a:solidFill>
                      </a:endParaRPr>
                    </a:p>
                  </a:txBody>
                  <a:tcPr/>
                </a:tc>
              </a:tr>
              <a:tr h="497510">
                <a:tc>
                  <a:txBody>
                    <a:bodyPr/>
                    <a:lstStyle/>
                    <a:p>
                      <a:r>
                        <a:rPr lang="en-GB" sz="2800" dirty="0" smtClean="0"/>
                        <a:t>3MSG</a:t>
                      </a:r>
                      <a:endParaRPr lang="en-GB" sz="2800" dirty="0"/>
                    </a:p>
                  </a:txBody>
                  <a:tcPr/>
                </a:tc>
              </a:tr>
              <a:tr h="497510">
                <a:tc>
                  <a:txBody>
                    <a:bodyPr/>
                    <a:lstStyle/>
                    <a:p>
                      <a:r>
                        <a:rPr lang="en-GB" sz="2800" dirty="0" smtClean="0">
                          <a:solidFill>
                            <a:srgbClr val="FF0000"/>
                          </a:solidFill>
                        </a:rPr>
                        <a:t>3FSG</a:t>
                      </a:r>
                      <a:endParaRPr lang="en-GB" sz="2800" dirty="0">
                        <a:solidFill>
                          <a:srgbClr val="FF0000"/>
                        </a:solidFill>
                      </a:endParaRPr>
                    </a:p>
                  </a:txBody>
                  <a:tcPr/>
                </a:tc>
              </a:tr>
              <a:tr h="497510">
                <a:tc>
                  <a:txBody>
                    <a:bodyPr/>
                    <a:lstStyle/>
                    <a:p>
                      <a:r>
                        <a:rPr lang="en-GB" sz="2800" dirty="0" smtClean="0"/>
                        <a:t>1PL</a:t>
                      </a:r>
                      <a:endParaRPr lang="en-GB" sz="2800" dirty="0"/>
                    </a:p>
                  </a:txBody>
                  <a:tcPr/>
                </a:tc>
              </a:tr>
              <a:tr h="497510">
                <a:tc>
                  <a:txBody>
                    <a:bodyPr/>
                    <a:lstStyle/>
                    <a:p>
                      <a:r>
                        <a:rPr lang="en-GB" sz="2800" dirty="0" smtClean="0"/>
                        <a:t>2MPL</a:t>
                      </a:r>
                      <a:endParaRPr lang="en-GB" sz="2800" dirty="0"/>
                    </a:p>
                  </a:txBody>
                  <a:tcPr/>
                </a:tc>
              </a:tr>
              <a:tr h="497510">
                <a:tc>
                  <a:txBody>
                    <a:bodyPr/>
                    <a:lstStyle/>
                    <a:p>
                      <a:r>
                        <a:rPr lang="en-GB" sz="2800" dirty="0" smtClean="0">
                          <a:solidFill>
                            <a:srgbClr val="FF0000"/>
                          </a:solidFill>
                        </a:rPr>
                        <a:t>2FPL</a:t>
                      </a:r>
                      <a:endParaRPr lang="en-GB" sz="2800" dirty="0">
                        <a:solidFill>
                          <a:srgbClr val="FF0000"/>
                        </a:solidFill>
                      </a:endParaRPr>
                    </a:p>
                  </a:txBody>
                  <a:tcPr/>
                </a:tc>
              </a:tr>
              <a:tr h="497510">
                <a:tc>
                  <a:txBody>
                    <a:bodyPr/>
                    <a:lstStyle/>
                    <a:p>
                      <a:r>
                        <a:rPr lang="en-GB" sz="2800" dirty="0" smtClean="0"/>
                        <a:t>3MPL</a:t>
                      </a:r>
                      <a:endParaRPr lang="en-GB" sz="2800" dirty="0"/>
                    </a:p>
                  </a:txBody>
                  <a:tcPr/>
                </a:tc>
              </a:tr>
              <a:tr h="497510">
                <a:tc>
                  <a:txBody>
                    <a:bodyPr/>
                    <a:lstStyle/>
                    <a:p>
                      <a:r>
                        <a:rPr lang="en-GB" sz="2800" dirty="0" smtClean="0">
                          <a:solidFill>
                            <a:srgbClr val="FF0000"/>
                          </a:solidFill>
                        </a:rPr>
                        <a:t>3FPL</a:t>
                      </a:r>
                      <a:endParaRPr lang="en-GB" sz="2800" dirty="0">
                        <a:solidFill>
                          <a:srgbClr val="FF0000"/>
                        </a:solidFill>
                      </a:endParaRPr>
                    </a:p>
                  </a:txBody>
                  <a:tcPr/>
                </a:tc>
              </a:tr>
            </a:tbl>
          </a:graphicData>
        </a:graphic>
      </p:graphicFrame>
    </p:spTree>
    <p:extLst>
      <p:ext uri="{BB962C8B-B14F-4D97-AF65-F5344CB8AC3E}">
        <p14:creationId xmlns:p14="http://schemas.microsoft.com/office/powerpoint/2010/main" val="2811781522"/>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Pronouns</a:t>
            </a:r>
            <a:endParaRPr lang="en-GB" dirty="0"/>
          </a:p>
        </p:txBody>
      </p:sp>
      <p:sp>
        <p:nvSpPr>
          <p:cNvPr id="3" name="Content Placeholder 2"/>
          <p:cNvSpPr>
            <a:spLocks noGrp="1"/>
          </p:cNvSpPr>
          <p:nvPr>
            <p:ph idx="1"/>
          </p:nvPr>
        </p:nvSpPr>
        <p:spPr>
          <a:xfrm>
            <a:off x="457200" y="1600200"/>
            <a:ext cx="7931224" cy="5257800"/>
          </a:xfrm>
        </p:spPr>
        <p:txBody>
          <a:bodyPr>
            <a:normAutofit/>
          </a:bodyPr>
          <a:lstStyle/>
          <a:p>
            <a:r>
              <a:rPr lang="en-GB" dirty="0" smtClean="0"/>
              <a:t>A new idea…</a:t>
            </a:r>
          </a:p>
          <a:p>
            <a:r>
              <a:rPr lang="en-GB" dirty="0" smtClean="0"/>
              <a:t>Begin working on a linguistic </a:t>
            </a:r>
            <a:r>
              <a:rPr lang="en-GB" dirty="0" err="1" smtClean="0"/>
              <a:t>metalanguage</a:t>
            </a:r>
            <a:r>
              <a:rPr lang="en-GB" dirty="0" smtClean="0"/>
              <a:t> in </a:t>
            </a:r>
            <a:r>
              <a:rPr lang="en-GB" dirty="0" err="1" smtClean="0"/>
              <a:t>Tok</a:t>
            </a:r>
            <a:r>
              <a:rPr lang="en-GB" dirty="0" smtClean="0"/>
              <a:t> </a:t>
            </a:r>
            <a:r>
              <a:rPr lang="en-GB" dirty="0" err="1" smtClean="0"/>
              <a:t>Ples</a:t>
            </a:r>
            <a:r>
              <a:rPr lang="en-GB" dirty="0" smtClean="0"/>
              <a:t>?</a:t>
            </a:r>
          </a:p>
        </p:txBody>
      </p:sp>
      <p:graphicFrame>
        <p:nvGraphicFramePr>
          <p:cNvPr id="5" name="Table 4"/>
          <p:cNvGraphicFramePr>
            <a:graphicFrameLocks noGrp="1"/>
          </p:cNvGraphicFramePr>
          <p:nvPr>
            <p:extLst>
              <p:ext uri="{D42A27DB-BD31-4B8C-83A1-F6EECF244321}">
                <p14:modId xmlns:p14="http://schemas.microsoft.com/office/powerpoint/2010/main" val="3715949596"/>
              </p:ext>
            </p:extLst>
          </p:nvPr>
        </p:nvGraphicFramePr>
        <p:xfrm>
          <a:off x="1187624" y="3284983"/>
          <a:ext cx="5832649" cy="3253604"/>
        </p:xfrm>
        <a:graphic>
          <a:graphicData uri="http://schemas.openxmlformats.org/drawingml/2006/table">
            <a:tbl>
              <a:tblPr firstRow="1" firstCol="1" lastRow="1" lastCol="1" bandRow="1" bandCol="1">
                <a:tableStyleId>{2D5ABB26-0587-4C30-8999-92F81FD0307C}</a:tableStyleId>
              </a:tblPr>
              <a:tblGrid>
                <a:gridCol w="849455"/>
                <a:gridCol w="679153"/>
                <a:gridCol w="1139446"/>
                <a:gridCol w="1187321"/>
                <a:gridCol w="779693"/>
                <a:gridCol w="1197581"/>
              </a:tblGrid>
              <a:tr h="293432">
                <a:tc gridSpan="3">
                  <a:txBody>
                    <a:bodyPr/>
                    <a:lstStyle/>
                    <a:p>
                      <a:pPr algn="ctr">
                        <a:lnSpc>
                          <a:spcPct val="150000"/>
                        </a:lnSpc>
                        <a:spcBef>
                          <a:spcPts val="600"/>
                        </a:spcBef>
                        <a:spcAft>
                          <a:spcPts val="0"/>
                        </a:spcAft>
                      </a:pPr>
                      <a:r>
                        <a:rPr lang="en-GB" sz="1100" kern="1000" dirty="0">
                          <a:effectLst/>
                        </a:rPr>
                        <a:t>Single person </a:t>
                      </a:r>
                      <a:r>
                        <a:rPr lang="en-GB" sz="1100" kern="1000" dirty="0">
                          <a:effectLst/>
                          <a:sym typeface="Webdings"/>
                        </a:rPr>
                        <a:t></a:t>
                      </a:r>
                      <a:endParaRPr lang="en-GB" sz="1100" dirty="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tc>
                <a:tc hMerge="1">
                  <a:txBody>
                    <a:bodyPr/>
                    <a:lstStyle/>
                    <a:p>
                      <a:endParaRPr lang="en-GB"/>
                    </a:p>
                  </a:txBody>
                  <a:tcPr/>
                </a:tc>
                <a:tc gridSpan="3">
                  <a:txBody>
                    <a:bodyPr/>
                    <a:lstStyle/>
                    <a:p>
                      <a:pPr algn="ctr">
                        <a:lnSpc>
                          <a:spcPct val="150000"/>
                        </a:lnSpc>
                        <a:spcBef>
                          <a:spcPts val="600"/>
                        </a:spcBef>
                        <a:spcAft>
                          <a:spcPts val="0"/>
                        </a:spcAft>
                      </a:pPr>
                      <a:r>
                        <a:rPr lang="en-GB" sz="1100" kern="1000">
                          <a:effectLst/>
                        </a:rPr>
                        <a:t>Several people </a:t>
                      </a:r>
                      <a:r>
                        <a:rPr lang="en-GB" sz="1100" kern="1000">
                          <a:effectLst/>
                          <a:sym typeface="Webdings"/>
                        </a:rPr>
                        <a:t></a:t>
                      </a:r>
                      <a:endParaRPr lang="en-GB" sz="110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tc>
                <a:tc hMerge="1">
                  <a:txBody>
                    <a:bodyPr/>
                    <a:lstStyle/>
                    <a:p>
                      <a:endParaRPr lang="en-GB"/>
                    </a:p>
                  </a:txBody>
                  <a:tcPr/>
                </a:tc>
              </a:tr>
              <a:tr h="293181">
                <a:tc gridSpan="2">
                  <a:txBody>
                    <a:bodyPr/>
                    <a:lstStyle/>
                    <a:p>
                      <a:pPr algn="ctr">
                        <a:lnSpc>
                          <a:spcPct val="150000"/>
                        </a:lnSpc>
                        <a:spcBef>
                          <a:spcPts val="600"/>
                        </a:spcBef>
                        <a:spcAft>
                          <a:spcPts val="0"/>
                        </a:spcAft>
                      </a:pPr>
                      <a:r>
                        <a:rPr lang="en-GB" sz="1100" kern="1000" dirty="0">
                          <a:effectLst/>
                        </a:rPr>
                        <a:t>Hebrew</a:t>
                      </a:r>
                      <a:endParaRPr lang="en-GB" sz="1100" dirty="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tc>
                <a:tc>
                  <a:txBody>
                    <a:bodyPr/>
                    <a:lstStyle/>
                    <a:p>
                      <a:pPr algn="ctr">
                        <a:lnSpc>
                          <a:spcPct val="150000"/>
                        </a:lnSpc>
                        <a:spcBef>
                          <a:spcPts val="600"/>
                        </a:spcBef>
                        <a:spcAft>
                          <a:spcPts val="0"/>
                        </a:spcAft>
                      </a:pPr>
                      <a:r>
                        <a:rPr lang="en-GB" sz="1100" kern="1000">
                          <a:effectLst/>
                        </a:rPr>
                        <a:t>Tok Ples</a:t>
                      </a:r>
                      <a:endParaRPr lang="en-GB" sz="110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a:lnSpc>
                          <a:spcPct val="150000"/>
                        </a:lnSpc>
                        <a:spcBef>
                          <a:spcPts val="600"/>
                        </a:spcBef>
                        <a:spcAft>
                          <a:spcPts val="0"/>
                        </a:spcAft>
                      </a:pPr>
                      <a:r>
                        <a:rPr lang="en-GB" sz="1100" kern="1000">
                          <a:effectLst/>
                        </a:rPr>
                        <a:t>Hebrew</a:t>
                      </a:r>
                      <a:endParaRPr lang="en-GB" sz="110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tc>
                <a:tc>
                  <a:txBody>
                    <a:bodyPr/>
                    <a:lstStyle/>
                    <a:p>
                      <a:pPr algn="ctr">
                        <a:lnSpc>
                          <a:spcPct val="150000"/>
                        </a:lnSpc>
                        <a:spcBef>
                          <a:spcPts val="600"/>
                        </a:spcBef>
                        <a:spcAft>
                          <a:spcPts val="0"/>
                        </a:spcAft>
                      </a:pPr>
                      <a:r>
                        <a:rPr lang="en-GB" sz="1100" kern="1000">
                          <a:effectLst/>
                        </a:rPr>
                        <a:t>Tok Ples</a:t>
                      </a:r>
                      <a:endParaRPr lang="en-GB" sz="110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33063">
                <a:tc>
                  <a:txBody>
                    <a:bodyPr/>
                    <a:lstStyle/>
                    <a:p>
                      <a:pPr algn="r">
                        <a:lnSpc>
                          <a:spcPct val="150000"/>
                        </a:lnSpc>
                        <a:spcBef>
                          <a:spcPts val="600"/>
                        </a:spcBef>
                        <a:spcAft>
                          <a:spcPts val="0"/>
                        </a:spcAft>
                      </a:pPr>
                      <a:r>
                        <a:rPr lang="he-IL" sz="2000" kern="1000" dirty="0">
                          <a:effectLst/>
                        </a:rPr>
                        <a:t> </a:t>
                      </a:r>
                      <a:endParaRPr lang="en-GB" sz="1100" dirty="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spcBef>
                          <a:spcPts val="600"/>
                        </a:spcBef>
                        <a:spcAft>
                          <a:spcPts val="0"/>
                        </a:spcAft>
                      </a:pPr>
                      <a:r>
                        <a:rPr lang="he-IL" sz="2000" kern="1000" dirty="0">
                          <a:effectLst/>
                        </a:rPr>
                        <a:t>אֲנִי</a:t>
                      </a:r>
                      <a:endParaRPr lang="en-GB" sz="1100" dirty="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50000"/>
                        </a:lnSpc>
                        <a:spcBef>
                          <a:spcPts val="600"/>
                        </a:spcBef>
                        <a:spcAft>
                          <a:spcPts val="0"/>
                        </a:spcAft>
                      </a:pPr>
                      <a:r>
                        <a:rPr lang="en-GB" sz="1100" kern="1000">
                          <a:effectLst/>
                        </a:rPr>
                        <a:t> </a:t>
                      </a:r>
                      <a:endParaRPr lang="en-GB" sz="110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spcBef>
                          <a:spcPts val="600"/>
                        </a:spcBef>
                        <a:spcAft>
                          <a:spcPts val="0"/>
                        </a:spcAft>
                      </a:pPr>
                      <a:r>
                        <a:rPr lang="en-GB" sz="2000" kern="1000">
                          <a:effectLst/>
                        </a:rPr>
                        <a:t> </a:t>
                      </a:r>
                      <a:endParaRPr lang="en-GB" sz="110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spcBef>
                          <a:spcPts val="600"/>
                        </a:spcBef>
                        <a:spcAft>
                          <a:spcPts val="0"/>
                        </a:spcAft>
                      </a:pPr>
                      <a:r>
                        <a:rPr lang="he-IL" sz="2000" kern="1000">
                          <a:effectLst/>
                        </a:rPr>
                        <a:t>אֲנַחְנוּ</a:t>
                      </a:r>
                      <a:endParaRPr lang="en-GB" sz="110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50000"/>
                        </a:lnSpc>
                        <a:spcBef>
                          <a:spcPts val="600"/>
                        </a:spcBef>
                        <a:spcAft>
                          <a:spcPts val="0"/>
                        </a:spcAft>
                      </a:pPr>
                      <a:r>
                        <a:rPr lang="en-GB" sz="1100" kern="1000">
                          <a:effectLst/>
                        </a:rPr>
                        <a:t> </a:t>
                      </a:r>
                      <a:endParaRPr lang="en-GB" sz="110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33482">
                <a:tc>
                  <a:txBody>
                    <a:bodyPr/>
                    <a:lstStyle/>
                    <a:p>
                      <a:pPr marL="342900" lvl="0" indent="-342900" algn="r" rtl="0">
                        <a:lnSpc>
                          <a:spcPct val="150000"/>
                        </a:lnSpc>
                        <a:spcBef>
                          <a:spcPts val="1200"/>
                        </a:spcBef>
                        <a:spcAft>
                          <a:spcPts val="0"/>
                        </a:spcAft>
                        <a:buFont typeface="Symbol"/>
                        <a:buBlip>
                          <a:blip r:embed="rId2"/>
                        </a:buBlip>
                        <a:tabLst>
                          <a:tab pos="457200" algn="l"/>
                        </a:tabLst>
                      </a:pPr>
                      <a:r>
                        <a:rPr lang="en-GB" sz="2000" kern="1000" dirty="0">
                          <a:effectLst/>
                          <a:sym typeface="Webdings"/>
                        </a:rPr>
                        <a:t></a:t>
                      </a:r>
                      <a:endParaRPr lang="en-GB" sz="1100" dirty="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spcBef>
                          <a:spcPts val="600"/>
                        </a:spcBef>
                        <a:spcAft>
                          <a:spcPts val="0"/>
                        </a:spcAft>
                      </a:pPr>
                      <a:r>
                        <a:rPr lang="he-IL" sz="2000" kern="1000" dirty="0">
                          <a:effectLst/>
                        </a:rPr>
                        <a:t>אַתָּה</a:t>
                      </a:r>
                      <a:r>
                        <a:rPr lang="en-GB" sz="2000" kern="1000" dirty="0">
                          <a:effectLst/>
                        </a:rPr>
                        <a:t> </a:t>
                      </a:r>
                      <a:endParaRPr lang="en-GB" sz="1100" dirty="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50000"/>
                        </a:lnSpc>
                        <a:spcBef>
                          <a:spcPts val="600"/>
                        </a:spcBef>
                        <a:spcAft>
                          <a:spcPts val="0"/>
                        </a:spcAft>
                      </a:pPr>
                      <a:r>
                        <a:rPr lang="en-GB" sz="1100" kern="1000" dirty="0">
                          <a:effectLst/>
                        </a:rPr>
                        <a:t> </a:t>
                      </a:r>
                      <a:endParaRPr lang="en-GB" sz="1100" dirty="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lvl="0" indent="-342900" algn="r" rtl="0">
                        <a:lnSpc>
                          <a:spcPct val="150000"/>
                        </a:lnSpc>
                        <a:spcBef>
                          <a:spcPts val="1200"/>
                        </a:spcBef>
                        <a:spcAft>
                          <a:spcPts val="0"/>
                        </a:spcAft>
                        <a:buFont typeface="Symbol"/>
                        <a:buBlip>
                          <a:blip r:embed="rId2"/>
                        </a:buBlip>
                        <a:tabLst>
                          <a:tab pos="457200" algn="l"/>
                        </a:tabLst>
                      </a:pPr>
                      <a:r>
                        <a:rPr lang="en-GB" sz="2000" kern="1000">
                          <a:effectLst/>
                          <a:sym typeface="Webdings"/>
                        </a:rPr>
                        <a:t></a:t>
                      </a:r>
                      <a:endParaRPr lang="en-GB" sz="110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spcBef>
                          <a:spcPts val="600"/>
                        </a:spcBef>
                        <a:spcAft>
                          <a:spcPts val="0"/>
                        </a:spcAft>
                      </a:pPr>
                      <a:r>
                        <a:rPr lang="he-IL" sz="2000" kern="1000">
                          <a:effectLst/>
                        </a:rPr>
                        <a:t>אַתֶּם</a:t>
                      </a:r>
                      <a:endParaRPr lang="en-GB" sz="110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50000"/>
                        </a:lnSpc>
                        <a:spcBef>
                          <a:spcPts val="600"/>
                        </a:spcBef>
                        <a:spcAft>
                          <a:spcPts val="0"/>
                        </a:spcAft>
                      </a:pPr>
                      <a:r>
                        <a:rPr lang="en-GB" sz="1100" kern="1000">
                          <a:effectLst/>
                        </a:rPr>
                        <a:t> </a:t>
                      </a:r>
                      <a:endParaRPr lang="en-GB" sz="110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33482">
                <a:tc>
                  <a:txBody>
                    <a:bodyPr/>
                    <a:lstStyle/>
                    <a:p>
                      <a:pPr marL="342900" lvl="0" indent="-342900" algn="r" rtl="0">
                        <a:lnSpc>
                          <a:spcPct val="150000"/>
                        </a:lnSpc>
                        <a:spcBef>
                          <a:spcPts val="1200"/>
                        </a:spcBef>
                        <a:spcAft>
                          <a:spcPts val="0"/>
                        </a:spcAft>
                        <a:buFont typeface="Symbol"/>
                        <a:buBlip>
                          <a:blip r:embed="rId2"/>
                        </a:buBlip>
                        <a:tabLst>
                          <a:tab pos="457200" algn="l"/>
                        </a:tabLst>
                      </a:pPr>
                      <a:r>
                        <a:rPr lang="en-GB" sz="2000" kern="1000">
                          <a:effectLst/>
                          <a:sym typeface="Webdings"/>
                        </a:rPr>
                        <a:t></a:t>
                      </a:r>
                      <a:endParaRPr lang="en-GB" sz="110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spcBef>
                          <a:spcPts val="600"/>
                        </a:spcBef>
                        <a:spcAft>
                          <a:spcPts val="0"/>
                        </a:spcAft>
                      </a:pPr>
                      <a:r>
                        <a:rPr lang="he-IL" sz="2000" kern="1000" dirty="0">
                          <a:effectLst/>
                        </a:rPr>
                        <a:t>אַתְּ</a:t>
                      </a:r>
                      <a:endParaRPr lang="en-GB" sz="1100" dirty="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50000"/>
                        </a:lnSpc>
                        <a:spcBef>
                          <a:spcPts val="600"/>
                        </a:spcBef>
                        <a:spcAft>
                          <a:spcPts val="0"/>
                        </a:spcAft>
                      </a:pPr>
                      <a:r>
                        <a:rPr lang="en-GB" sz="1100" kern="1000" dirty="0">
                          <a:effectLst/>
                        </a:rPr>
                        <a:t> </a:t>
                      </a:r>
                      <a:endParaRPr lang="en-GB" sz="1100" dirty="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lvl="0" indent="-342900" algn="r" rtl="0">
                        <a:lnSpc>
                          <a:spcPct val="150000"/>
                        </a:lnSpc>
                        <a:spcBef>
                          <a:spcPts val="1200"/>
                        </a:spcBef>
                        <a:spcAft>
                          <a:spcPts val="0"/>
                        </a:spcAft>
                        <a:buFont typeface="Symbol"/>
                        <a:buBlip>
                          <a:blip r:embed="rId2"/>
                        </a:buBlip>
                        <a:tabLst>
                          <a:tab pos="457200" algn="l"/>
                        </a:tabLst>
                      </a:pPr>
                      <a:r>
                        <a:rPr lang="en-GB" sz="2000" kern="1000" dirty="0">
                          <a:effectLst/>
                          <a:sym typeface="Webdings"/>
                        </a:rPr>
                        <a:t></a:t>
                      </a:r>
                      <a:endParaRPr lang="en-GB" sz="1100" dirty="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spcBef>
                          <a:spcPts val="600"/>
                        </a:spcBef>
                        <a:spcAft>
                          <a:spcPts val="0"/>
                        </a:spcAft>
                      </a:pPr>
                      <a:r>
                        <a:rPr lang="he-IL" sz="2000" kern="1000">
                          <a:effectLst/>
                        </a:rPr>
                        <a:t>אַתֶּן</a:t>
                      </a:r>
                      <a:endParaRPr lang="en-GB" sz="110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50000"/>
                        </a:lnSpc>
                        <a:spcBef>
                          <a:spcPts val="600"/>
                        </a:spcBef>
                        <a:spcAft>
                          <a:spcPts val="0"/>
                        </a:spcAft>
                      </a:pPr>
                      <a:r>
                        <a:rPr lang="en-GB" sz="1100" kern="1000">
                          <a:effectLst/>
                        </a:rPr>
                        <a:t> </a:t>
                      </a:r>
                      <a:endParaRPr lang="en-GB" sz="110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33482">
                <a:tc>
                  <a:txBody>
                    <a:bodyPr/>
                    <a:lstStyle/>
                    <a:p>
                      <a:pPr marL="342900" lvl="0" indent="-342900" algn="r" rtl="0">
                        <a:lnSpc>
                          <a:spcPct val="150000"/>
                        </a:lnSpc>
                        <a:spcBef>
                          <a:spcPts val="1200"/>
                        </a:spcBef>
                        <a:spcAft>
                          <a:spcPts val="0"/>
                        </a:spcAft>
                        <a:buFont typeface="Symbol"/>
                        <a:buBlip>
                          <a:blip r:embed="rId3"/>
                        </a:buBlip>
                        <a:tabLst>
                          <a:tab pos="457200" algn="l"/>
                        </a:tabLst>
                      </a:pPr>
                      <a:r>
                        <a:rPr lang="en-GB" sz="2000" kern="1000">
                          <a:effectLst/>
                          <a:sym typeface="Webdings"/>
                        </a:rPr>
                        <a:t></a:t>
                      </a:r>
                      <a:endParaRPr lang="en-GB" sz="110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spcBef>
                          <a:spcPts val="600"/>
                        </a:spcBef>
                        <a:spcAft>
                          <a:spcPts val="0"/>
                        </a:spcAft>
                      </a:pPr>
                      <a:r>
                        <a:rPr lang="he-IL" sz="2000" kern="1000">
                          <a:effectLst/>
                        </a:rPr>
                        <a:t>הוּא</a:t>
                      </a:r>
                      <a:endParaRPr lang="en-GB" sz="110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50000"/>
                        </a:lnSpc>
                        <a:spcBef>
                          <a:spcPts val="600"/>
                        </a:spcBef>
                        <a:spcAft>
                          <a:spcPts val="0"/>
                        </a:spcAft>
                      </a:pPr>
                      <a:r>
                        <a:rPr lang="en-GB" sz="1100" kern="1000">
                          <a:effectLst/>
                        </a:rPr>
                        <a:t> </a:t>
                      </a:r>
                      <a:endParaRPr lang="en-GB" sz="110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lvl="0" indent="-342900" algn="r" rtl="0">
                        <a:lnSpc>
                          <a:spcPct val="150000"/>
                        </a:lnSpc>
                        <a:spcBef>
                          <a:spcPts val="1200"/>
                        </a:spcBef>
                        <a:spcAft>
                          <a:spcPts val="0"/>
                        </a:spcAft>
                        <a:buFont typeface="Symbol"/>
                        <a:buBlip>
                          <a:blip r:embed="rId3"/>
                        </a:buBlip>
                        <a:tabLst>
                          <a:tab pos="457200" algn="l"/>
                        </a:tabLst>
                      </a:pPr>
                      <a:r>
                        <a:rPr lang="en-GB" sz="2000" kern="1000" dirty="0">
                          <a:effectLst/>
                          <a:sym typeface="Webdings"/>
                        </a:rPr>
                        <a:t></a:t>
                      </a:r>
                      <a:endParaRPr lang="en-GB" sz="1100" dirty="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spcBef>
                          <a:spcPts val="600"/>
                        </a:spcBef>
                        <a:spcAft>
                          <a:spcPts val="0"/>
                        </a:spcAft>
                      </a:pPr>
                      <a:r>
                        <a:rPr lang="he-IL" sz="2000" kern="1000" dirty="0">
                          <a:effectLst/>
                        </a:rPr>
                        <a:t>הֵם</a:t>
                      </a:r>
                      <a:endParaRPr lang="en-GB" sz="1100" dirty="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50000"/>
                        </a:lnSpc>
                        <a:spcBef>
                          <a:spcPts val="600"/>
                        </a:spcBef>
                        <a:spcAft>
                          <a:spcPts val="0"/>
                        </a:spcAft>
                      </a:pPr>
                      <a:r>
                        <a:rPr lang="en-GB" sz="1100" kern="1000" dirty="0">
                          <a:effectLst/>
                        </a:rPr>
                        <a:t> </a:t>
                      </a:r>
                      <a:endParaRPr lang="en-GB" sz="1100" dirty="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33482">
                <a:tc>
                  <a:txBody>
                    <a:bodyPr/>
                    <a:lstStyle/>
                    <a:p>
                      <a:pPr marL="342900" lvl="0" indent="-342900" algn="r" rtl="0">
                        <a:lnSpc>
                          <a:spcPct val="150000"/>
                        </a:lnSpc>
                        <a:spcBef>
                          <a:spcPts val="1200"/>
                        </a:spcBef>
                        <a:spcAft>
                          <a:spcPts val="0"/>
                        </a:spcAft>
                        <a:buFont typeface="Symbol"/>
                        <a:buBlip>
                          <a:blip r:embed="rId3"/>
                        </a:buBlip>
                        <a:tabLst>
                          <a:tab pos="457200" algn="l"/>
                        </a:tabLst>
                      </a:pPr>
                      <a:r>
                        <a:rPr lang="en-GB" sz="2000" kern="1000">
                          <a:effectLst/>
                          <a:sym typeface="Webdings"/>
                        </a:rPr>
                        <a:t></a:t>
                      </a:r>
                      <a:endParaRPr lang="en-GB" sz="110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spcBef>
                          <a:spcPts val="600"/>
                        </a:spcBef>
                        <a:spcAft>
                          <a:spcPts val="0"/>
                        </a:spcAft>
                      </a:pPr>
                      <a:r>
                        <a:rPr lang="he-IL" sz="2000" kern="1000">
                          <a:effectLst/>
                        </a:rPr>
                        <a:t>הִיא</a:t>
                      </a:r>
                      <a:endParaRPr lang="en-GB" sz="110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50000"/>
                        </a:lnSpc>
                        <a:spcBef>
                          <a:spcPts val="600"/>
                        </a:spcBef>
                        <a:spcAft>
                          <a:spcPts val="0"/>
                        </a:spcAft>
                      </a:pPr>
                      <a:r>
                        <a:rPr lang="en-GB" sz="1100" kern="1000">
                          <a:effectLst/>
                        </a:rPr>
                        <a:t> </a:t>
                      </a:r>
                      <a:endParaRPr lang="en-GB" sz="110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lvl="0" indent="-342900" algn="ctr" rtl="0">
                        <a:lnSpc>
                          <a:spcPct val="150000"/>
                        </a:lnSpc>
                        <a:spcBef>
                          <a:spcPts val="1200"/>
                        </a:spcBef>
                        <a:spcAft>
                          <a:spcPts val="0"/>
                        </a:spcAft>
                        <a:buFont typeface="Symbol"/>
                        <a:buBlip>
                          <a:blip r:embed="rId3"/>
                        </a:buBlip>
                        <a:tabLst>
                          <a:tab pos="457200" algn="l"/>
                        </a:tabLst>
                      </a:pPr>
                      <a:r>
                        <a:rPr lang="en-GB" sz="2000" kern="1000">
                          <a:effectLst/>
                          <a:sym typeface="Webdings"/>
                        </a:rPr>
                        <a:t></a:t>
                      </a:r>
                      <a:endParaRPr lang="en-GB" sz="110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spcBef>
                          <a:spcPts val="600"/>
                        </a:spcBef>
                        <a:spcAft>
                          <a:spcPts val="0"/>
                        </a:spcAft>
                      </a:pPr>
                      <a:r>
                        <a:rPr lang="he-IL" sz="2000" kern="1000" dirty="0">
                          <a:effectLst/>
                        </a:rPr>
                        <a:t>הֵנָּה</a:t>
                      </a:r>
                      <a:endParaRPr lang="en-GB" sz="1100" dirty="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50000"/>
                        </a:lnSpc>
                        <a:spcBef>
                          <a:spcPts val="600"/>
                        </a:spcBef>
                        <a:spcAft>
                          <a:spcPts val="0"/>
                        </a:spcAft>
                      </a:pPr>
                      <a:r>
                        <a:rPr lang="en-GB" sz="1100" kern="1000" dirty="0">
                          <a:effectLst/>
                        </a:rPr>
                        <a:t> </a:t>
                      </a:r>
                      <a:endParaRPr lang="en-GB" sz="1100" dirty="0">
                        <a:effectLst/>
                        <a:latin typeface="Times New Roman"/>
                        <a:ea typeface="Times New Roman"/>
                        <a:cs typeface="Ezra SI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3962940919"/>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Possession</a:t>
            </a:r>
            <a:endParaRPr lang="en-GB" dirty="0"/>
          </a:p>
        </p:txBody>
      </p:sp>
      <p:sp>
        <p:nvSpPr>
          <p:cNvPr id="3" name="Content Placeholder 2"/>
          <p:cNvSpPr>
            <a:spLocks noGrp="1"/>
          </p:cNvSpPr>
          <p:nvPr>
            <p:ph idx="1"/>
          </p:nvPr>
        </p:nvSpPr>
        <p:spPr/>
        <p:txBody>
          <a:bodyPr>
            <a:normAutofit lnSpcReduction="10000"/>
          </a:bodyPr>
          <a:lstStyle/>
          <a:p>
            <a:r>
              <a:rPr lang="en-GB" dirty="0" smtClean="0"/>
              <a:t>Austronesian languages and many Non-Austronesian languages have examples of direct possession</a:t>
            </a:r>
          </a:p>
          <a:p>
            <a:r>
              <a:rPr lang="en-GB" dirty="0" smtClean="0"/>
              <a:t>Usually for inalienably possessed body parts and kinship terms</a:t>
            </a:r>
          </a:p>
          <a:p>
            <a:pPr lvl="1"/>
            <a:r>
              <a:rPr lang="en-GB" dirty="0" smtClean="0">
                <a:solidFill>
                  <a:srgbClr val="FFFF00"/>
                </a:solidFill>
              </a:rPr>
              <a:t>AWAD BING </a:t>
            </a:r>
            <a:r>
              <a:rPr lang="en-GB" dirty="0" smtClean="0"/>
              <a:t>(</a:t>
            </a:r>
            <a:r>
              <a:rPr lang="en-GB" dirty="0" err="1" smtClean="0"/>
              <a:t>Austr</a:t>
            </a:r>
            <a:r>
              <a:rPr lang="en-GB" dirty="0" smtClean="0"/>
              <a:t>.): </a:t>
            </a:r>
            <a:r>
              <a:rPr lang="en-GB" i="1" dirty="0" err="1" smtClean="0"/>
              <a:t>dima</a:t>
            </a:r>
            <a:r>
              <a:rPr lang="en-GB" i="1" dirty="0" smtClean="0"/>
              <a:t>-haw ‘</a:t>
            </a:r>
            <a:r>
              <a:rPr lang="en-GB" dirty="0" smtClean="0"/>
              <a:t>hand-1SG.POSS’</a:t>
            </a:r>
          </a:p>
          <a:p>
            <a:pPr lvl="1"/>
            <a:r>
              <a:rPr lang="en-GB" dirty="0">
                <a:solidFill>
                  <a:srgbClr val="FFFF00"/>
                </a:solidFill>
              </a:rPr>
              <a:t>K</a:t>
            </a:r>
            <a:r>
              <a:rPr lang="en-GB" dirty="0" smtClean="0">
                <a:solidFill>
                  <a:srgbClr val="FFFF00"/>
                </a:solidFill>
              </a:rPr>
              <a:t>ASUP </a:t>
            </a:r>
            <a:r>
              <a:rPr lang="en-GB" dirty="0" smtClean="0"/>
              <a:t>(NA): </a:t>
            </a:r>
            <a:r>
              <a:rPr lang="en-GB" i="1" dirty="0" err="1" smtClean="0"/>
              <a:t>ti-kan</a:t>
            </a:r>
            <a:r>
              <a:rPr lang="en-GB" i="1" dirty="0" smtClean="0"/>
              <a:t> </a:t>
            </a:r>
            <a:r>
              <a:rPr lang="en-GB" dirty="0" smtClean="0"/>
              <a:t>‘1SG.POSS-leg’</a:t>
            </a:r>
          </a:p>
          <a:p>
            <a:r>
              <a:rPr lang="en-GB" dirty="0" smtClean="0"/>
              <a:t>Often have possessive </a:t>
            </a:r>
            <a:r>
              <a:rPr lang="en-GB" i="1" dirty="0" smtClean="0"/>
              <a:t>suffixes (</a:t>
            </a:r>
            <a:r>
              <a:rPr lang="en-GB" dirty="0" smtClean="0"/>
              <a:t>but note </a:t>
            </a:r>
            <a:r>
              <a:rPr lang="en-GB" dirty="0" err="1" smtClean="0"/>
              <a:t>Kasup</a:t>
            </a:r>
            <a:r>
              <a:rPr lang="en-GB" dirty="0" smtClean="0"/>
              <a:t>…)</a:t>
            </a:r>
            <a:endParaRPr lang="en-GB" i="1" dirty="0" smtClean="0"/>
          </a:p>
          <a:p>
            <a:endParaRPr lang="en-GB" dirty="0"/>
          </a:p>
        </p:txBody>
      </p:sp>
    </p:spTree>
    <p:extLst>
      <p:ext uri="{BB962C8B-B14F-4D97-AF65-F5344CB8AC3E}">
        <p14:creationId xmlns:p14="http://schemas.microsoft.com/office/powerpoint/2010/main" val="2465704443"/>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Possession</a:t>
            </a:r>
            <a:endParaRPr lang="en-GB" dirty="0"/>
          </a:p>
        </p:txBody>
      </p:sp>
      <p:sp>
        <p:nvSpPr>
          <p:cNvPr id="3" name="Content Placeholder 2"/>
          <p:cNvSpPr>
            <a:spLocks noGrp="1"/>
          </p:cNvSpPr>
          <p:nvPr>
            <p:ph idx="1"/>
          </p:nvPr>
        </p:nvSpPr>
        <p:spPr>
          <a:xfrm>
            <a:off x="457200" y="1600200"/>
            <a:ext cx="5626968" cy="4525963"/>
          </a:xfrm>
        </p:spPr>
        <p:txBody>
          <a:bodyPr>
            <a:normAutofit fontScale="92500" lnSpcReduction="20000"/>
          </a:bodyPr>
          <a:lstStyle/>
          <a:p>
            <a:pPr marL="0" indent="0">
              <a:buNone/>
            </a:pPr>
            <a:r>
              <a:rPr lang="en-GB" b="1" dirty="0" smtClean="0">
                <a:solidFill>
                  <a:srgbClr val="FFFF00"/>
                </a:solidFill>
              </a:rPr>
              <a:t>HEBREW:</a:t>
            </a:r>
          </a:p>
          <a:p>
            <a:r>
              <a:rPr lang="en-GB" dirty="0" smtClean="0"/>
              <a:t>All nouns take possessive suffixes.</a:t>
            </a:r>
          </a:p>
          <a:p>
            <a:r>
              <a:rPr lang="en-GB" dirty="0" smtClean="0"/>
              <a:t>Beginning with the known – possessive suffixes for </a:t>
            </a:r>
            <a:r>
              <a:rPr lang="en-GB" b="1" dirty="0" smtClean="0"/>
              <a:t>body parts, kinship terms.</a:t>
            </a:r>
          </a:p>
          <a:p>
            <a:r>
              <a:rPr lang="en-GB" dirty="0" smtClean="0"/>
              <a:t>Move to houses, horses etc.</a:t>
            </a:r>
          </a:p>
          <a:p>
            <a:r>
              <a:rPr lang="en-GB" dirty="0" err="1" smtClean="0"/>
              <a:t>Tok</a:t>
            </a:r>
            <a:r>
              <a:rPr lang="en-GB" dirty="0" smtClean="0"/>
              <a:t> </a:t>
            </a:r>
            <a:r>
              <a:rPr lang="en-GB" dirty="0" err="1" smtClean="0"/>
              <a:t>Pisin</a:t>
            </a:r>
            <a:r>
              <a:rPr lang="en-GB" dirty="0" smtClean="0"/>
              <a:t> better for glossing than English – the possessor comes after the possessed.</a:t>
            </a:r>
          </a:p>
          <a:p>
            <a:endParaRPr lang="en-GB" dirty="0"/>
          </a:p>
        </p:txBody>
      </p:sp>
      <p:pic>
        <p:nvPicPr>
          <p:cNvPr id="4" name="Picture 3"/>
          <p:cNvPicPr>
            <a:picLocks noChangeAspect="1"/>
          </p:cNvPicPr>
          <p:nvPr/>
        </p:nvPicPr>
        <p:blipFill rotWithShape="1">
          <a:blip r:embed="rId2" cstate="email">
            <a:extLst>
              <a:ext uri="{BEBA8EAE-BF5A-486C-A8C5-ECC9F3942E4B}">
                <a14:imgProps xmlns:a14="http://schemas.microsoft.com/office/drawing/2010/main">
                  <a14:imgLayer r:embed="rId3">
                    <a14:imgEffect>
                      <a14:brightnessContrast bright="20000" contrast="40000"/>
                    </a14:imgEffect>
                  </a14:imgLayer>
                </a14:imgProps>
              </a:ext>
              <a:ext uri="{28A0092B-C50C-407E-A947-70E740481C1C}">
                <a14:useLocalDpi xmlns:a14="http://schemas.microsoft.com/office/drawing/2010/main"/>
              </a:ext>
            </a:extLst>
          </a:blip>
          <a:srcRect l="63042" t="5778" b="7333"/>
          <a:stretch/>
        </p:blipFill>
        <p:spPr>
          <a:xfrm>
            <a:off x="6095999" y="1472600"/>
            <a:ext cx="2884645" cy="5086320"/>
          </a:xfrm>
          <a:prstGeom prst="rect">
            <a:avLst/>
          </a:prstGeom>
        </p:spPr>
      </p:pic>
    </p:spTree>
    <p:extLst>
      <p:ext uri="{BB962C8B-B14F-4D97-AF65-F5344CB8AC3E}">
        <p14:creationId xmlns:p14="http://schemas.microsoft.com/office/powerpoint/2010/main" val="2573056908"/>
      </p:ext>
    </p:extLst>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Morphology I</a:t>
            </a:r>
            <a:endParaRPr lang="en-GB" dirty="0"/>
          </a:p>
        </p:txBody>
      </p:sp>
      <p:sp>
        <p:nvSpPr>
          <p:cNvPr id="3" name="Content Placeholder 2"/>
          <p:cNvSpPr>
            <a:spLocks noGrp="1"/>
          </p:cNvSpPr>
          <p:nvPr>
            <p:ph idx="1"/>
          </p:nvPr>
        </p:nvSpPr>
        <p:spPr/>
        <p:txBody>
          <a:bodyPr>
            <a:normAutofit/>
          </a:bodyPr>
          <a:lstStyle/>
          <a:p>
            <a:r>
              <a:rPr lang="en-GB" dirty="0" smtClean="0"/>
              <a:t>Verb structure</a:t>
            </a:r>
          </a:p>
          <a:p>
            <a:pPr lvl="1"/>
            <a:r>
              <a:rPr lang="en-GB" dirty="0" smtClean="0">
                <a:solidFill>
                  <a:srgbClr val="FFFF00"/>
                </a:solidFill>
              </a:rPr>
              <a:t>AUSTRONESIAN</a:t>
            </a:r>
            <a:r>
              <a:rPr lang="en-GB" dirty="0" smtClean="0"/>
              <a:t>: Often polysynthetic, fairly agglutinative - root + derivational/inflectional affixes</a:t>
            </a:r>
          </a:p>
          <a:p>
            <a:pPr lvl="1"/>
            <a:r>
              <a:rPr lang="en-GB" dirty="0" smtClean="0">
                <a:solidFill>
                  <a:srgbClr val="FFFF00"/>
                </a:solidFill>
              </a:rPr>
              <a:t>NON-AUSTRONESIAN</a:t>
            </a:r>
            <a:r>
              <a:rPr lang="en-GB" dirty="0" smtClean="0"/>
              <a:t>: Polysynthetic and agglutinative – root + derivational/inflectional affixes</a:t>
            </a:r>
          </a:p>
        </p:txBody>
      </p:sp>
    </p:spTree>
    <p:extLst>
      <p:ext uri="{BB962C8B-B14F-4D97-AF65-F5344CB8AC3E}">
        <p14:creationId xmlns:p14="http://schemas.microsoft.com/office/powerpoint/2010/main" val="644526489"/>
      </p:ext>
    </p:extLst>
  </p:cSld>
  <p:clrMapOvr>
    <a:masterClrMapping/>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Morphology I</a:t>
            </a:r>
            <a:endParaRPr lang="en-GB" dirty="0"/>
          </a:p>
        </p:txBody>
      </p:sp>
      <p:sp>
        <p:nvSpPr>
          <p:cNvPr id="3" name="Content Placeholder 2"/>
          <p:cNvSpPr>
            <a:spLocks noGrp="1"/>
          </p:cNvSpPr>
          <p:nvPr>
            <p:ph idx="1"/>
          </p:nvPr>
        </p:nvSpPr>
        <p:spPr>
          <a:xfrm>
            <a:off x="457200" y="1600201"/>
            <a:ext cx="8229600" cy="2908920"/>
          </a:xfrm>
        </p:spPr>
        <p:txBody>
          <a:bodyPr>
            <a:normAutofit/>
          </a:bodyPr>
          <a:lstStyle/>
          <a:p>
            <a:r>
              <a:rPr lang="en-GB" dirty="0" smtClean="0"/>
              <a:t>Verb structure</a:t>
            </a:r>
          </a:p>
          <a:p>
            <a:pPr lvl="1"/>
            <a:r>
              <a:rPr lang="en-GB" dirty="0" smtClean="0">
                <a:solidFill>
                  <a:srgbClr val="FFFF00"/>
                </a:solidFill>
              </a:rPr>
              <a:t>HEBREW</a:t>
            </a:r>
            <a:r>
              <a:rPr lang="en-GB" dirty="0" smtClean="0"/>
              <a:t>: Polysynthetic, root + derivational/inflectional morphemes</a:t>
            </a:r>
          </a:p>
          <a:p>
            <a:pPr lvl="2"/>
            <a:r>
              <a:rPr lang="en-GB" dirty="0"/>
              <a:t> </a:t>
            </a:r>
            <a:r>
              <a:rPr lang="en-GB" dirty="0" smtClean="0"/>
              <a:t>BUT: </a:t>
            </a:r>
            <a:r>
              <a:rPr lang="en-GB" b="1" dirty="0" smtClean="0"/>
              <a:t>NON-LINEAR</a:t>
            </a:r>
            <a:r>
              <a:rPr lang="en-GB" dirty="0" smtClean="0"/>
              <a:t>. Root is the consonants, derivational/inflectional morphemes given by vowels and affixes. </a:t>
            </a:r>
          </a:p>
        </p:txBody>
      </p:sp>
      <p:pic>
        <p:nvPicPr>
          <p:cNvPr id="4" name="Picture 3"/>
          <p:cNvPicPr>
            <a:picLocks noChangeAspect="1"/>
          </p:cNvPicPr>
          <p:nvPr/>
        </p:nvPicPr>
        <p:blipFill rotWithShape="1">
          <a:blip r:embed="rId3" cstate="email">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a:ext>
            </a:extLst>
          </a:blip>
          <a:srcRect t="14890" b="31557"/>
          <a:stretch/>
        </p:blipFill>
        <p:spPr>
          <a:xfrm>
            <a:off x="1533560" y="4346280"/>
            <a:ext cx="6192688" cy="2487312"/>
          </a:xfrm>
          <a:prstGeom prst="rect">
            <a:avLst/>
          </a:prstGeom>
        </p:spPr>
      </p:pic>
    </p:spTree>
    <p:extLst>
      <p:ext uri="{BB962C8B-B14F-4D97-AF65-F5344CB8AC3E}">
        <p14:creationId xmlns:p14="http://schemas.microsoft.com/office/powerpoint/2010/main" val="2658313984"/>
      </p:ext>
    </p:extLst>
  </p:cSld>
  <p:clrMapOvr>
    <a:masterClrMapping/>
  </p:clrMapOvr>
  <p:transition spd="slow">
    <p:push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Morphology I</a:t>
            </a:r>
            <a:endParaRPr lang="en-GB" dirty="0"/>
          </a:p>
        </p:txBody>
      </p:sp>
      <p:sp>
        <p:nvSpPr>
          <p:cNvPr id="3" name="Content Placeholder 2"/>
          <p:cNvSpPr>
            <a:spLocks noGrp="1"/>
          </p:cNvSpPr>
          <p:nvPr>
            <p:ph idx="1"/>
          </p:nvPr>
        </p:nvSpPr>
        <p:spPr/>
        <p:txBody>
          <a:bodyPr/>
          <a:lstStyle/>
          <a:p>
            <a:r>
              <a:rPr lang="en-GB" dirty="0" smtClean="0"/>
              <a:t>Verb structure examples</a:t>
            </a:r>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1349416932"/>
              </p:ext>
            </p:extLst>
          </p:nvPr>
        </p:nvGraphicFramePr>
        <p:xfrm>
          <a:off x="467544" y="2276870"/>
          <a:ext cx="7992888" cy="4032453"/>
        </p:xfrm>
        <a:graphic>
          <a:graphicData uri="http://schemas.openxmlformats.org/drawingml/2006/table">
            <a:tbl>
              <a:tblPr firstRow="1" bandRow="1">
                <a:tableStyleId>{5C22544A-7EE6-4342-B048-85BDC9FD1C3A}</a:tableStyleId>
              </a:tblPr>
              <a:tblGrid>
                <a:gridCol w="1998222"/>
                <a:gridCol w="1998222"/>
                <a:gridCol w="1998222"/>
                <a:gridCol w="1998222"/>
              </a:tblGrid>
              <a:tr h="797627">
                <a:tc>
                  <a:txBody>
                    <a:bodyPr/>
                    <a:lstStyle/>
                    <a:p>
                      <a:r>
                        <a:rPr lang="en-GB" dirty="0" smtClean="0"/>
                        <a:t>English (isolating)</a:t>
                      </a:r>
                      <a:endParaRPr lang="en-GB" dirty="0"/>
                    </a:p>
                  </a:txBody>
                  <a:tcPr/>
                </a:tc>
                <a:tc>
                  <a:txBody>
                    <a:bodyPr/>
                    <a:lstStyle/>
                    <a:p>
                      <a:r>
                        <a:rPr lang="en-GB" dirty="0" err="1" smtClean="0"/>
                        <a:t>Gapapaiwa</a:t>
                      </a:r>
                      <a:r>
                        <a:rPr lang="en-GB" dirty="0" smtClean="0"/>
                        <a:t> (</a:t>
                      </a:r>
                      <a:r>
                        <a:rPr lang="en-GB" dirty="0" err="1" smtClean="0"/>
                        <a:t>Austr</a:t>
                      </a:r>
                      <a:r>
                        <a:rPr lang="en-GB" dirty="0" smtClean="0"/>
                        <a:t>)</a:t>
                      </a:r>
                      <a:endParaRPr lang="en-GB" dirty="0"/>
                    </a:p>
                  </a:txBody>
                  <a:tcPr/>
                </a:tc>
                <a:tc>
                  <a:txBody>
                    <a:bodyPr/>
                    <a:lstStyle/>
                    <a:p>
                      <a:r>
                        <a:rPr lang="en-GB" dirty="0" err="1" smtClean="0"/>
                        <a:t>Kamano</a:t>
                      </a:r>
                      <a:r>
                        <a:rPr lang="en-GB" baseline="0" dirty="0" err="1" smtClean="0"/>
                        <a:t>-Kafe</a:t>
                      </a:r>
                      <a:r>
                        <a:rPr lang="en-GB" baseline="0" dirty="0" smtClean="0"/>
                        <a:t> (Non-</a:t>
                      </a:r>
                      <a:r>
                        <a:rPr lang="en-GB" baseline="0" dirty="0" err="1" smtClean="0"/>
                        <a:t>Austr</a:t>
                      </a:r>
                      <a:r>
                        <a:rPr lang="en-GB" baseline="0" dirty="0" smtClean="0"/>
                        <a:t>)</a:t>
                      </a:r>
                      <a:endParaRPr lang="en-GB" dirty="0"/>
                    </a:p>
                  </a:txBody>
                  <a:tcPr/>
                </a:tc>
                <a:tc>
                  <a:txBody>
                    <a:bodyPr/>
                    <a:lstStyle/>
                    <a:p>
                      <a:r>
                        <a:rPr lang="en-GB" dirty="0" smtClean="0"/>
                        <a:t>Hebrew</a:t>
                      </a:r>
                      <a:endParaRPr lang="en-GB" dirty="0"/>
                    </a:p>
                  </a:txBody>
                  <a:tcPr/>
                </a:tc>
              </a:tr>
              <a:tr h="462118">
                <a:tc>
                  <a:txBody>
                    <a:bodyPr/>
                    <a:lstStyle/>
                    <a:p>
                      <a:r>
                        <a:rPr lang="en-GB" dirty="0" smtClean="0"/>
                        <a:t>I walked</a:t>
                      </a:r>
                      <a:endParaRPr lang="en-GB" dirty="0"/>
                    </a:p>
                  </a:txBody>
                  <a:tcPr/>
                </a:tc>
                <a:tc>
                  <a:txBody>
                    <a:bodyPr/>
                    <a:lstStyle/>
                    <a:p>
                      <a:r>
                        <a:rPr lang="en-GB" dirty="0" err="1" smtClean="0"/>
                        <a:t>a</a:t>
                      </a:r>
                      <a:r>
                        <a:rPr lang="en-GB" dirty="0" err="1" smtClean="0">
                          <a:solidFill>
                            <a:srgbClr val="FF0000"/>
                          </a:solidFill>
                        </a:rPr>
                        <a:t>baba</a:t>
                      </a:r>
                      <a:endParaRPr lang="en-GB" dirty="0">
                        <a:solidFill>
                          <a:srgbClr val="FF0000"/>
                        </a:solidFill>
                      </a:endParaRPr>
                    </a:p>
                  </a:txBody>
                  <a:tcPr/>
                </a:tc>
                <a:tc>
                  <a:txBody>
                    <a:bodyPr/>
                    <a:lstStyle/>
                    <a:p>
                      <a:r>
                        <a:rPr lang="en-GB" dirty="0" err="1" smtClean="0">
                          <a:solidFill>
                            <a:srgbClr val="FF0000"/>
                          </a:solidFill>
                        </a:rPr>
                        <a:t>vu</a:t>
                      </a:r>
                      <a:r>
                        <a:rPr lang="en-GB" dirty="0" err="1" smtClean="0"/>
                        <a:t>’noe</a:t>
                      </a:r>
                      <a:endParaRPr lang="en-GB" dirty="0"/>
                    </a:p>
                  </a:txBody>
                  <a:tcPr/>
                </a:tc>
                <a:tc>
                  <a:txBody>
                    <a:bodyPr/>
                    <a:lstStyle/>
                    <a:p>
                      <a:r>
                        <a:rPr lang="en-GB" dirty="0" err="1" smtClean="0">
                          <a:solidFill>
                            <a:srgbClr val="FF0000"/>
                          </a:solidFill>
                        </a:rPr>
                        <a:t>h</a:t>
                      </a:r>
                      <a:r>
                        <a:rPr lang="en-GB" dirty="0" err="1" smtClean="0"/>
                        <a:t>a</a:t>
                      </a:r>
                      <a:r>
                        <a:rPr lang="en-GB" dirty="0" err="1" smtClean="0">
                          <a:solidFill>
                            <a:srgbClr val="FF0000"/>
                          </a:solidFill>
                        </a:rPr>
                        <a:t>l</a:t>
                      </a:r>
                      <a:r>
                        <a:rPr lang="en-GB" dirty="0" err="1" smtClean="0"/>
                        <a:t>a</a:t>
                      </a:r>
                      <a:r>
                        <a:rPr lang="en-GB" dirty="0" err="1" smtClean="0">
                          <a:solidFill>
                            <a:srgbClr val="FF0000"/>
                          </a:solidFill>
                        </a:rPr>
                        <a:t>k</a:t>
                      </a:r>
                      <a:r>
                        <a:rPr lang="en-GB" dirty="0" err="1" smtClean="0"/>
                        <a:t>ti</a:t>
                      </a:r>
                      <a:endParaRPr lang="en-GB" dirty="0"/>
                    </a:p>
                  </a:txBody>
                  <a:tcPr/>
                </a:tc>
              </a:tr>
              <a:tr h="462118">
                <a:tc>
                  <a:txBody>
                    <a:bodyPr/>
                    <a:lstStyle/>
                    <a:p>
                      <a:r>
                        <a:rPr lang="en-GB" dirty="0" smtClean="0"/>
                        <a:t>He walked</a:t>
                      </a:r>
                      <a:endParaRPr lang="en-GB" dirty="0"/>
                    </a:p>
                  </a:txBody>
                  <a:tcPr/>
                </a:tc>
                <a:tc>
                  <a:txBody>
                    <a:bodyPr/>
                    <a:lstStyle/>
                    <a:p>
                      <a:r>
                        <a:rPr lang="en-GB" dirty="0" err="1" smtClean="0"/>
                        <a:t>i</a:t>
                      </a:r>
                      <a:r>
                        <a:rPr lang="en-GB" dirty="0" err="1" smtClean="0">
                          <a:solidFill>
                            <a:srgbClr val="FF0000"/>
                          </a:solidFill>
                        </a:rPr>
                        <a:t>baba</a:t>
                      </a:r>
                      <a:endParaRPr lang="en-GB" dirty="0">
                        <a:solidFill>
                          <a:srgbClr val="FF0000"/>
                        </a:solidFill>
                      </a:endParaRPr>
                    </a:p>
                  </a:txBody>
                  <a:tcPr/>
                </a:tc>
                <a:tc>
                  <a:txBody>
                    <a:bodyPr/>
                    <a:lstStyle/>
                    <a:p>
                      <a:r>
                        <a:rPr lang="en-GB" dirty="0" err="1" smtClean="0">
                          <a:solidFill>
                            <a:srgbClr val="FF0000"/>
                          </a:solidFill>
                        </a:rPr>
                        <a:t>vu</a:t>
                      </a:r>
                      <a:r>
                        <a:rPr lang="en-GB" dirty="0" err="1" smtClean="0"/>
                        <a:t>’ne</a:t>
                      </a:r>
                      <a:endParaRPr lang="en-GB" dirty="0"/>
                    </a:p>
                  </a:txBody>
                  <a:tcPr/>
                </a:tc>
                <a:tc>
                  <a:txBody>
                    <a:bodyPr/>
                    <a:lstStyle/>
                    <a:p>
                      <a:r>
                        <a:rPr lang="en-GB" dirty="0" err="1" smtClean="0">
                          <a:solidFill>
                            <a:srgbClr val="FF0000"/>
                          </a:solidFill>
                        </a:rPr>
                        <a:t>h</a:t>
                      </a:r>
                      <a:r>
                        <a:rPr lang="en-GB" dirty="0" err="1" smtClean="0"/>
                        <a:t>a</a:t>
                      </a:r>
                      <a:r>
                        <a:rPr lang="en-GB" dirty="0" err="1" smtClean="0">
                          <a:solidFill>
                            <a:srgbClr val="FF0000"/>
                          </a:solidFill>
                        </a:rPr>
                        <a:t>l</a:t>
                      </a:r>
                      <a:r>
                        <a:rPr lang="en-GB" dirty="0" err="1" smtClean="0"/>
                        <a:t>a</a:t>
                      </a:r>
                      <a:r>
                        <a:rPr lang="en-GB" dirty="0" err="1" smtClean="0">
                          <a:solidFill>
                            <a:srgbClr val="FF0000"/>
                          </a:solidFill>
                        </a:rPr>
                        <a:t>k</a:t>
                      </a:r>
                      <a:endParaRPr lang="en-GB" dirty="0">
                        <a:solidFill>
                          <a:srgbClr val="FF0000"/>
                        </a:solidFill>
                      </a:endParaRPr>
                    </a:p>
                  </a:txBody>
                  <a:tcPr/>
                </a:tc>
              </a:tr>
              <a:tr h="462118">
                <a:tc>
                  <a:txBody>
                    <a:bodyPr/>
                    <a:lstStyle/>
                    <a:p>
                      <a:r>
                        <a:rPr lang="en-GB" dirty="0" smtClean="0"/>
                        <a:t>We walked</a:t>
                      </a:r>
                      <a:endParaRPr lang="en-GB" dirty="0"/>
                    </a:p>
                  </a:txBody>
                  <a:tcPr/>
                </a:tc>
                <a:tc>
                  <a:txBody>
                    <a:bodyPr/>
                    <a:lstStyle/>
                    <a:p>
                      <a:r>
                        <a:rPr lang="en-GB" dirty="0" err="1" smtClean="0"/>
                        <a:t>ka</a:t>
                      </a:r>
                      <a:r>
                        <a:rPr lang="en-GB" dirty="0" err="1" smtClean="0">
                          <a:solidFill>
                            <a:srgbClr val="FF0000"/>
                          </a:solidFill>
                        </a:rPr>
                        <a:t>baba</a:t>
                      </a:r>
                      <a:endParaRPr lang="en-GB" dirty="0">
                        <a:solidFill>
                          <a:srgbClr val="FF0000"/>
                        </a:solidFill>
                      </a:endParaRPr>
                    </a:p>
                  </a:txBody>
                  <a:tcPr/>
                </a:tc>
                <a:tc>
                  <a:txBody>
                    <a:bodyPr/>
                    <a:lstStyle/>
                    <a:p>
                      <a:r>
                        <a:rPr lang="en-GB" dirty="0" err="1" smtClean="0">
                          <a:solidFill>
                            <a:srgbClr val="FF0000"/>
                          </a:solidFill>
                        </a:rPr>
                        <a:t>vu</a:t>
                      </a:r>
                      <a:r>
                        <a:rPr lang="en-GB" dirty="0" err="1" smtClean="0"/>
                        <a:t>’none</a:t>
                      </a:r>
                      <a:endParaRPr lang="en-GB" dirty="0"/>
                    </a:p>
                  </a:txBody>
                  <a:tcPr/>
                </a:tc>
                <a:tc>
                  <a:txBody>
                    <a:bodyPr/>
                    <a:lstStyle/>
                    <a:p>
                      <a:r>
                        <a:rPr lang="en-GB" dirty="0" err="1" smtClean="0">
                          <a:solidFill>
                            <a:srgbClr val="FF0000"/>
                          </a:solidFill>
                        </a:rPr>
                        <a:t>h</a:t>
                      </a:r>
                      <a:r>
                        <a:rPr lang="en-GB" dirty="0" err="1" smtClean="0"/>
                        <a:t>a</a:t>
                      </a:r>
                      <a:r>
                        <a:rPr lang="en-GB" dirty="0" err="1" smtClean="0">
                          <a:solidFill>
                            <a:srgbClr val="FF0000"/>
                          </a:solidFill>
                        </a:rPr>
                        <a:t>l</a:t>
                      </a:r>
                      <a:r>
                        <a:rPr lang="en-GB" dirty="0" err="1" smtClean="0"/>
                        <a:t>a</a:t>
                      </a:r>
                      <a:r>
                        <a:rPr lang="en-GB" dirty="0" err="1" smtClean="0">
                          <a:solidFill>
                            <a:srgbClr val="FF0000"/>
                          </a:solidFill>
                        </a:rPr>
                        <a:t>k</a:t>
                      </a:r>
                      <a:r>
                        <a:rPr lang="en-GB" dirty="0" err="1" smtClean="0"/>
                        <a:t>nu</a:t>
                      </a:r>
                      <a:endParaRPr lang="en-GB" dirty="0"/>
                    </a:p>
                  </a:txBody>
                  <a:tcPr/>
                </a:tc>
              </a:tr>
              <a:tr h="462118">
                <a:tc>
                  <a:txBody>
                    <a:bodyPr/>
                    <a:lstStyle/>
                    <a:p>
                      <a:r>
                        <a:rPr lang="en-GB" dirty="0" smtClean="0"/>
                        <a:t>I am walking</a:t>
                      </a:r>
                      <a:endParaRPr lang="en-GB" dirty="0"/>
                    </a:p>
                  </a:txBody>
                  <a:tcPr/>
                </a:tc>
                <a:tc>
                  <a:txBody>
                    <a:bodyPr/>
                    <a:lstStyle/>
                    <a:p>
                      <a:r>
                        <a:rPr lang="en-GB" dirty="0" err="1" smtClean="0"/>
                        <a:t>aba</a:t>
                      </a:r>
                      <a:r>
                        <a:rPr lang="en-GB" dirty="0" err="1" smtClean="0">
                          <a:solidFill>
                            <a:srgbClr val="FF0000"/>
                          </a:solidFill>
                        </a:rPr>
                        <a:t>baba</a:t>
                      </a:r>
                      <a:endParaRPr lang="en-GB" dirty="0">
                        <a:solidFill>
                          <a:srgbClr val="FF0000"/>
                        </a:solidFill>
                      </a:endParaRPr>
                    </a:p>
                  </a:txBody>
                  <a:tcPr/>
                </a:tc>
                <a:tc>
                  <a:txBody>
                    <a:bodyPr/>
                    <a:lstStyle/>
                    <a:p>
                      <a:r>
                        <a:rPr lang="en-GB" dirty="0" err="1" smtClean="0"/>
                        <a:t>ne</a:t>
                      </a:r>
                      <a:r>
                        <a:rPr lang="en-GB" dirty="0" err="1" smtClean="0">
                          <a:solidFill>
                            <a:srgbClr val="FF0000"/>
                          </a:solidFill>
                        </a:rPr>
                        <a:t>vu</a:t>
                      </a:r>
                      <a:r>
                        <a:rPr lang="en-GB" dirty="0" err="1" smtClean="0"/>
                        <a:t>e</a:t>
                      </a:r>
                      <a:endParaRPr lang="en-GB" dirty="0"/>
                    </a:p>
                  </a:txBody>
                  <a:tcPr/>
                </a:tc>
                <a:tc>
                  <a:txBody>
                    <a:bodyPr/>
                    <a:lstStyle/>
                    <a:p>
                      <a:r>
                        <a:rPr lang="en-GB" dirty="0" err="1" smtClean="0">
                          <a:solidFill>
                            <a:srgbClr val="FF0000"/>
                          </a:solidFill>
                        </a:rPr>
                        <a:t>h</a:t>
                      </a:r>
                      <a:r>
                        <a:rPr lang="en-GB" dirty="0" err="1" smtClean="0"/>
                        <a:t>o</a:t>
                      </a:r>
                      <a:r>
                        <a:rPr lang="en-GB" dirty="0" err="1" smtClean="0">
                          <a:solidFill>
                            <a:srgbClr val="FF0000"/>
                          </a:solidFill>
                        </a:rPr>
                        <a:t>l</a:t>
                      </a:r>
                      <a:r>
                        <a:rPr lang="en-GB" dirty="0" err="1" smtClean="0"/>
                        <a:t>e</a:t>
                      </a:r>
                      <a:r>
                        <a:rPr lang="en-GB" dirty="0" err="1" smtClean="0">
                          <a:solidFill>
                            <a:srgbClr val="FF0000"/>
                          </a:solidFill>
                        </a:rPr>
                        <a:t>k</a:t>
                      </a:r>
                      <a:endParaRPr lang="en-GB" dirty="0">
                        <a:solidFill>
                          <a:srgbClr val="FF0000"/>
                        </a:solidFill>
                      </a:endParaRPr>
                    </a:p>
                  </a:txBody>
                  <a:tcPr/>
                </a:tc>
              </a:tr>
              <a:tr h="462118">
                <a:tc>
                  <a:txBody>
                    <a:bodyPr/>
                    <a:lstStyle/>
                    <a:p>
                      <a:r>
                        <a:rPr lang="en-GB" dirty="0" smtClean="0"/>
                        <a:t>We are</a:t>
                      </a:r>
                      <a:r>
                        <a:rPr lang="en-GB" baseline="0" dirty="0" smtClean="0"/>
                        <a:t> walking</a:t>
                      </a:r>
                      <a:endParaRPr lang="en-GB" dirty="0"/>
                    </a:p>
                  </a:txBody>
                  <a:tcPr/>
                </a:tc>
                <a:tc>
                  <a:txBody>
                    <a:bodyPr/>
                    <a:lstStyle/>
                    <a:p>
                      <a:r>
                        <a:rPr lang="en-GB" dirty="0" err="1" smtClean="0"/>
                        <a:t>kaba</a:t>
                      </a:r>
                      <a:r>
                        <a:rPr lang="en-GB" dirty="0" err="1" smtClean="0">
                          <a:solidFill>
                            <a:srgbClr val="FF0000"/>
                          </a:solidFill>
                        </a:rPr>
                        <a:t>baba</a:t>
                      </a:r>
                      <a:endParaRPr lang="en-GB" dirty="0">
                        <a:solidFill>
                          <a:srgbClr val="FF0000"/>
                        </a:solidFill>
                      </a:endParaRPr>
                    </a:p>
                  </a:txBody>
                  <a:tcPr/>
                </a:tc>
                <a:tc>
                  <a:txBody>
                    <a:bodyPr/>
                    <a:lstStyle/>
                    <a:p>
                      <a:r>
                        <a:rPr lang="en-GB" dirty="0" err="1" smtClean="0"/>
                        <a:t>ne</a:t>
                      </a:r>
                      <a:r>
                        <a:rPr lang="en-GB" dirty="0" err="1" smtClean="0">
                          <a:solidFill>
                            <a:srgbClr val="FF0000"/>
                          </a:solidFill>
                        </a:rPr>
                        <a:t>vu</a:t>
                      </a:r>
                      <a:r>
                        <a:rPr lang="en-GB" dirty="0" err="1" smtClean="0"/>
                        <a:t>ne</a:t>
                      </a:r>
                      <a:endParaRPr lang="en-GB" dirty="0"/>
                    </a:p>
                  </a:txBody>
                  <a:tcPr/>
                </a:tc>
                <a:tc>
                  <a:txBody>
                    <a:bodyPr/>
                    <a:lstStyle/>
                    <a:p>
                      <a:r>
                        <a:rPr lang="en-GB" dirty="0" err="1" smtClean="0">
                          <a:solidFill>
                            <a:srgbClr val="FF0000"/>
                          </a:solidFill>
                        </a:rPr>
                        <a:t>h</a:t>
                      </a:r>
                      <a:r>
                        <a:rPr lang="en-GB" dirty="0" err="1" smtClean="0"/>
                        <a:t>o</a:t>
                      </a:r>
                      <a:r>
                        <a:rPr lang="en-GB" dirty="0" err="1" smtClean="0">
                          <a:solidFill>
                            <a:srgbClr val="FF0000"/>
                          </a:solidFill>
                        </a:rPr>
                        <a:t>lk</a:t>
                      </a:r>
                      <a:r>
                        <a:rPr lang="en-GB" dirty="0" err="1" smtClean="0"/>
                        <a:t>im</a:t>
                      </a:r>
                      <a:endParaRPr lang="en-GB" dirty="0"/>
                    </a:p>
                  </a:txBody>
                  <a:tcPr/>
                </a:tc>
              </a:tr>
              <a:tr h="462118">
                <a:tc>
                  <a:txBody>
                    <a:bodyPr/>
                    <a:lstStyle/>
                    <a:p>
                      <a:r>
                        <a:rPr lang="en-GB" dirty="0" smtClean="0"/>
                        <a:t>I will walk</a:t>
                      </a:r>
                      <a:endParaRPr lang="en-GB" dirty="0"/>
                    </a:p>
                  </a:txBody>
                  <a:tcPr/>
                </a:tc>
                <a:tc>
                  <a:txBody>
                    <a:bodyPr/>
                    <a:lstStyle/>
                    <a:p>
                      <a:r>
                        <a:rPr lang="en-GB" dirty="0" err="1" smtClean="0"/>
                        <a:t>ana</a:t>
                      </a:r>
                      <a:r>
                        <a:rPr lang="en-GB" dirty="0" err="1" smtClean="0">
                          <a:solidFill>
                            <a:srgbClr val="FF0000"/>
                          </a:solidFill>
                        </a:rPr>
                        <a:t>baba</a:t>
                      </a:r>
                      <a:endParaRPr lang="en-GB" dirty="0">
                        <a:solidFill>
                          <a:srgbClr val="FF0000"/>
                        </a:solidFill>
                      </a:endParaRPr>
                    </a:p>
                  </a:txBody>
                  <a:tcPr/>
                </a:tc>
                <a:tc>
                  <a:txBody>
                    <a:bodyPr/>
                    <a:lstStyle/>
                    <a:p>
                      <a:r>
                        <a:rPr lang="en-GB" dirty="0" err="1" smtClean="0">
                          <a:solidFill>
                            <a:srgbClr val="FF0000"/>
                          </a:solidFill>
                        </a:rPr>
                        <a:t>vu</a:t>
                      </a:r>
                      <a:r>
                        <a:rPr lang="en-GB" dirty="0" err="1" smtClean="0"/>
                        <a:t>gahue</a:t>
                      </a:r>
                      <a:endParaRPr lang="en-GB" dirty="0"/>
                    </a:p>
                  </a:txBody>
                  <a:tcPr/>
                </a:tc>
                <a:tc>
                  <a:txBody>
                    <a:bodyPr/>
                    <a:lstStyle/>
                    <a:p>
                      <a:r>
                        <a:rPr lang="en-GB" dirty="0" smtClean="0"/>
                        <a:t>‘</a:t>
                      </a:r>
                      <a:r>
                        <a:rPr lang="en-GB" dirty="0" err="1" smtClean="0"/>
                        <a:t>e</a:t>
                      </a:r>
                      <a:r>
                        <a:rPr lang="en-GB" dirty="0" err="1" smtClean="0">
                          <a:solidFill>
                            <a:srgbClr val="FF0000"/>
                          </a:solidFill>
                        </a:rPr>
                        <a:t>l</a:t>
                      </a:r>
                      <a:r>
                        <a:rPr lang="en-GB" dirty="0" err="1" smtClean="0"/>
                        <a:t>e</a:t>
                      </a:r>
                      <a:r>
                        <a:rPr lang="en-GB" dirty="0" err="1" smtClean="0">
                          <a:solidFill>
                            <a:srgbClr val="FF0000"/>
                          </a:solidFill>
                        </a:rPr>
                        <a:t>k</a:t>
                      </a:r>
                      <a:endParaRPr lang="en-GB" dirty="0">
                        <a:solidFill>
                          <a:srgbClr val="FF0000"/>
                        </a:solidFill>
                      </a:endParaRPr>
                    </a:p>
                  </a:txBody>
                  <a:tcPr/>
                </a:tc>
              </a:tr>
              <a:tr h="462118">
                <a:tc>
                  <a:txBody>
                    <a:bodyPr/>
                    <a:lstStyle/>
                    <a:p>
                      <a:r>
                        <a:rPr lang="en-GB" dirty="0" smtClean="0"/>
                        <a:t>He will walk</a:t>
                      </a:r>
                      <a:endParaRPr lang="en-GB" dirty="0"/>
                    </a:p>
                  </a:txBody>
                  <a:tcPr/>
                </a:tc>
                <a:tc>
                  <a:txBody>
                    <a:bodyPr/>
                    <a:lstStyle/>
                    <a:p>
                      <a:r>
                        <a:rPr lang="en-GB" dirty="0" err="1" smtClean="0"/>
                        <a:t>ina</a:t>
                      </a:r>
                      <a:r>
                        <a:rPr lang="en-GB" dirty="0" err="1" smtClean="0">
                          <a:solidFill>
                            <a:srgbClr val="FF0000"/>
                          </a:solidFill>
                        </a:rPr>
                        <a:t>baba</a:t>
                      </a:r>
                      <a:endParaRPr lang="en-GB" dirty="0">
                        <a:solidFill>
                          <a:srgbClr val="FF0000"/>
                        </a:solidFill>
                      </a:endParaRPr>
                    </a:p>
                  </a:txBody>
                  <a:tcPr/>
                </a:tc>
                <a:tc>
                  <a:txBody>
                    <a:bodyPr/>
                    <a:lstStyle/>
                    <a:p>
                      <a:r>
                        <a:rPr lang="en-GB" dirty="0" err="1" smtClean="0">
                          <a:solidFill>
                            <a:srgbClr val="FF0000"/>
                          </a:solidFill>
                        </a:rPr>
                        <a:t>vu</a:t>
                      </a:r>
                      <a:r>
                        <a:rPr lang="en-GB" dirty="0" err="1" smtClean="0"/>
                        <a:t>gahie</a:t>
                      </a:r>
                      <a:endParaRPr lang="en-GB" dirty="0"/>
                    </a:p>
                  </a:txBody>
                  <a:tcPr/>
                </a:tc>
                <a:tc>
                  <a:txBody>
                    <a:bodyPr/>
                    <a:lstStyle/>
                    <a:p>
                      <a:r>
                        <a:rPr lang="en-GB" dirty="0" err="1" smtClean="0"/>
                        <a:t>ye</a:t>
                      </a:r>
                      <a:r>
                        <a:rPr lang="en-GB" dirty="0" err="1" smtClean="0">
                          <a:solidFill>
                            <a:srgbClr val="FF0000"/>
                          </a:solidFill>
                        </a:rPr>
                        <a:t>l</a:t>
                      </a:r>
                      <a:r>
                        <a:rPr lang="en-GB" dirty="0" err="1" smtClean="0"/>
                        <a:t>e</a:t>
                      </a:r>
                      <a:r>
                        <a:rPr lang="en-GB" dirty="0" err="1" smtClean="0">
                          <a:solidFill>
                            <a:srgbClr val="FF0000"/>
                          </a:solidFill>
                        </a:rPr>
                        <a:t>k</a:t>
                      </a:r>
                      <a:endParaRPr lang="en-GB" dirty="0">
                        <a:solidFill>
                          <a:srgbClr val="FF0000"/>
                        </a:solidFill>
                      </a:endParaRPr>
                    </a:p>
                  </a:txBody>
                  <a:tcPr/>
                </a:tc>
              </a:tr>
            </a:tbl>
          </a:graphicData>
        </a:graphic>
      </p:graphicFrame>
    </p:spTree>
    <p:extLst>
      <p:ext uri="{BB962C8B-B14F-4D97-AF65-F5344CB8AC3E}">
        <p14:creationId xmlns:p14="http://schemas.microsoft.com/office/powerpoint/2010/main" val="3809576718"/>
      </p:ext>
    </p:extLst>
  </p:cSld>
  <p:clrMapOvr>
    <a:masterClrMapping/>
  </p:clrMapOvr>
  <p:transition spd="slow">
    <p:push dir="u"/>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cstate="email">
            <a:extLst>
              <a:ext uri="{BEBA8EAE-BF5A-486C-A8C5-ECC9F3942E4B}">
                <a14:imgProps xmlns:a14="http://schemas.microsoft.com/office/drawing/2010/main">
                  <a14:imgLayer r:embed="rId4">
                    <a14:imgEffect>
                      <a14:brightnessContrast bright="41000" contrast="-22000"/>
                    </a14:imgEffect>
                  </a14:imgLayer>
                </a14:imgProps>
              </a:ext>
              <a:ext uri="{28A0092B-C50C-407E-A947-70E740481C1C}">
                <a14:useLocalDpi xmlns:a14="http://schemas.microsoft.com/office/drawing/2010/main"/>
              </a:ext>
            </a:extLst>
          </a:blip>
          <a:srcRect l="8857" t="27429" b="31809"/>
          <a:stretch/>
        </p:blipFill>
        <p:spPr>
          <a:xfrm>
            <a:off x="395536" y="3933056"/>
            <a:ext cx="8334104" cy="2795452"/>
          </a:xfrm>
          <a:prstGeom prst="rect">
            <a:avLst/>
          </a:prstGeom>
        </p:spPr>
      </p:pic>
      <p:sp>
        <p:nvSpPr>
          <p:cNvPr id="2" name="Title 1"/>
          <p:cNvSpPr>
            <a:spLocks noGrp="1"/>
          </p:cNvSpPr>
          <p:nvPr>
            <p:ph type="title"/>
          </p:nvPr>
        </p:nvSpPr>
        <p:spPr/>
        <p:txBody>
          <a:bodyPr/>
          <a:lstStyle/>
          <a:p>
            <a:r>
              <a:rPr lang="en-GB" dirty="0" smtClean="0"/>
              <a:t>Morphology I</a:t>
            </a:r>
            <a:endParaRPr lang="en-GB" dirty="0"/>
          </a:p>
        </p:txBody>
      </p:sp>
      <p:sp>
        <p:nvSpPr>
          <p:cNvPr id="3" name="Content Placeholder 2"/>
          <p:cNvSpPr>
            <a:spLocks noGrp="1"/>
          </p:cNvSpPr>
          <p:nvPr>
            <p:ph idx="1"/>
          </p:nvPr>
        </p:nvSpPr>
        <p:spPr>
          <a:xfrm>
            <a:off x="457200" y="1600201"/>
            <a:ext cx="3034680" cy="1540768"/>
          </a:xfrm>
        </p:spPr>
        <p:txBody>
          <a:bodyPr>
            <a:normAutofit/>
          </a:bodyPr>
          <a:lstStyle/>
          <a:p>
            <a:r>
              <a:rPr lang="en-GB" dirty="0" smtClean="0"/>
              <a:t>Teaching verb structure</a:t>
            </a:r>
          </a:p>
        </p:txBody>
      </p:sp>
      <p:pic>
        <p:nvPicPr>
          <p:cNvPr id="4" name="Picture 3"/>
          <p:cNvPicPr>
            <a:picLocks noChangeAspect="1"/>
          </p:cNvPicPr>
          <p:nvPr/>
        </p:nvPicPr>
        <p:blipFill rotWithShape="1">
          <a:blip r:embed="rId5" cstate="email">
            <a:extLst>
              <a:ext uri="{BEBA8EAE-BF5A-486C-A8C5-ECC9F3942E4B}">
                <a14:imgProps xmlns:a14="http://schemas.microsoft.com/office/drawing/2010/main">
                  <a14:imgLayer r:embed="rId6">
                    <a14:imgEffect>
                      <a14:brightnessContrast bright="20000" contrast="20000"/>
                    </a14:imgEffect>
                  </a14:imgLayer>
                </a14:imgProps>
              </a:ext>
              <a:ext uri="{28A0092B-C50C-407E-A947-70E740481C1C}">
                <a14:useLocalDpi xmlns:a14="http://schemas.microsoft.com/office/drawing/2010/main"/>
              </a:ext>
            </a:extLst>
          </a:blip>
          <a:srcRect l="10561" t="21186" b="24303"/>
          <a:stretch/>
        </p:blipFill>
        <p:spPr>
          <a:xfrm>
            <a:off x="3373696" y="1268760"/>
            <a:ext cx="5355944" cy="2448272"/>
          </a:xfrm>
          <a:prstGeom prst="rect">
            <a:avLst/>
          </a:prstGeom>
        </p:spPr>
      </p:pic>
    </p:spTree>
    <p:extLst>
      <p:ext uri="{BB962C8B-B14F-4D97-AF65-F5344CB8AC3E}">
        <p14:creationId xmlns:p14="http://schemas.microsoft.com/office/powerpoint/2010/main" val="3757411180"/>
      </p:ext>
    </p:extLst>
  </p:cSld>
  <p:clrMapOvr>
    <a:masterClrMapping/>
  </p:clrMapOvr>
  <p:transition spd="slow">
    <p:push dir="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Morphology II</a:t>
            </a:r>
            <a:endParaRPr lang="en-GB" dirty="0"/>
          </a:p>
        </p:txBody>
      </p:sp>
      <p:sp>
        <p:nvSpPr>
          <p:cNvPr id="3" name="Content Placeholder 2"/>
          <p:cNvSpPr>
            <a:spLocks noGrp="1"/>
          </p:cNvSpPr>
          <p:nvPr>
            <p:ph idx="1"/>
          </p:nvPr>
        </p:nvSpPr>
        <p:spPr/>
        <p:txBody>
          <a:bodyPr/>
          <a:lstStyle/>
          <a:p>
            <a:r>
              <a:rPr lang="en-GB" dirty="0" smtClean="0">
                <a:solidFill>
                  <a:srgbClr val="FFC000"/>
                </a:solidFill>
              </a:rPr>
              <a:t>Subject and object marking on verb</a:t>
            </a:r>
          </a:p>
          <a:p>
            <a:pPr lvl="1"/>
            <a:r>
              <a:rPr lang="en-GB" dirty="0" smtClean="0"/>
              <a:t>PNG languages frequently mark subject and object on the verb (both in Austronesian and Non-Austronesian)</a:t>
            </a:r>
          </a:p>
          <a:p>
            <a:pPr lvl="1"/>
            <a:r>
              <a:rPr lang="en-GB" dirty="0" smtClean="0"/>
              <a:t>Hebrew also shows subject agreement on the verb, and uses object suffixes.</a:t>
            </a:r>
          </a:p>
          <a:p>
            <a:pPr lvl="1"/>
            <a:r>
              <a:rPr lang="en-GB" dirty="0" smtClean="0"/>
              <a:t>This should be easier for speakers of PNG languages to grasp than for speakers of English. </a:t>
            </a:r>
          </a:p>
        </p:txBody>
      </p:sp>
    </p:spTree>
    <p:extLst>
      <p:ext uri="{BB962C8B-B14F-4D97-AF65-F5344CB8AC3E}">
        <p14:creationId xmlns:p14="http://schemas.microsoft.com/office/powerpoint/2010/main" val="194121550"/>
      </p:ext>
    </p:extLst>
  </p:cSld>
  <p:clrMapOvr>
    <a:masterClrMapping/>
  </p:clrMapOvr>
  <p:transition spd="slow">
    <p:push dir="u"/>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Morphology III</a:t>
            </a:r>
            <a:endParaRPr lang="en-GB" dirty="0"/>
          </a:p>
        </p:txBody>
      </p:sp>
      <p:sp>
        <p:nvSpPr>
          <p:cNvPr id="3" name="Content Placeholder 2"/>
          <p:cNvSpPr>
            <a:spLocks noGrp="1"/>
          </p:cNvSpPr>
          <p:nvPr>
            <p:ph idx="1"/>
          </p:nvPr>
        </p:nvSpPr>
        <p:spPr>
          <a:xfrm>
            <a:off x="457200" y="1600200"/>
            <a:ext cx="4114800" cy="4925144"/>
          </a:xfrm>
        </p:spPr>
        <p:txBody>
          <a:bodyPr>
            <a:normAutofit fontScale="92500" lnSpcReduction="20000"/>
          </a:bodyPr>
          <a:lstStyle/>
          <a:p>
            <a:r>
              <a:rPr lang="en-GB" b="1" dirty="0" smtClean="0">
                <a:solidFill>
                  <a:srgbClr val="FFC000"/>
                </a:solidFill>
              </a:rPr>
              <a:t>PASSIVES</a:t>
            </a:r>
            <a:r>
              <a:rPr lang="en-GB" dirty="0" smtClean="0"/>
              <a:t> are a nightmare!</a:t>
            </a:r>
          </a:p>
          <a:p>
            <a:pPr lvl="1"/>
            <a:r>
              <a:rPr lang="en-GB" dirty="0" smtClean="0"/>
              <a:t>Virtually unheard of in PNG languages</a:t>
            </a:r>
          </a:p>
          <a:p>
            <a:pPr lvl="1"/>
            <a:r>
              <a:rPr lang="en-GB" dirty="0" smtClean="0"/>
              <a:t>Hebrew is full of them. 3 different passive stems, plus passive forms of non-passive stems…</a:t>
            </a:r>
          </a:p>
          <a:p>
            <a:pPr lvl="1"/>
            <a:r>
              <a:rPr lang="en-GB" dirty="0" smtClean="0"/>
              <a:t>Resort to making sure learners understand the English passive first??</a:t>
            </a:r>
            <a:endParaRPr lang="en-GB" dirty="0"/>
          </a:p>
        </p:txBody>
      </p:sp>
      <p:pic>
        <p:nvPicPr>
          <p:cNvPr id="4" name="Picture 3"/>
          <p:cNvPicPr>
            <a:picLocks noChangeAspect="1"/>
          </p:cNvPicPr>
          <p:nvPr/>
        </p:nvPicPr>
        <p:blipFill rotWithShape="1">
          <a:blip r:embed="rId2" cstate="email">
            <a:extLst>
              <a:ext uri="{BEBA8EAE-BF5A-486C-A8C5-ECC9F3942E4B}">
                <a14:imgProps xmlns:a14="http://schemas.microsoft.com/office/drawing/2010/main">
                  <a14:imgLayer r:embed="rId3">
                    <a14:imgEffect>
                      <a14:brightnessContrast contrast="20000"/>
                    </a14:imgEffect>
                  </a14:imgLayer>
                </a14:imgProps>
              </a:ext>
              <a:ext uri="{28A0092B-C50C-407E-A947-70E740481C1C}">
                <a14:useLocalDpi xmlns:a14="http://schemas.microsoft.com/office/drawing/2010/main"/>
              </a:ext>
            </a:extLst>
          </a:blip>
          <a:srcRect l="9667" t="12889" r="9000"/>
          <a:stretch/>
        </p:blipFill>
        <p:spPr>
          <a:xfrm>
            <a:off x="4788024" y="2204864"/>
            <a:ext cx="4037072" cy="3242894"/>
          </a:xfrm>
          <a:prstGeom prst="rect">
            <a:avLst/>
          </a:prstGeom>
        </p:spPr>
      </p:pic>
    </p:spTree>
    <p:extLst>
      <p:ext uri="{BB962C8B-B14F-4D97-AF65-F5344CB8AC3E}">
        <p14:creationId xmlns:p14="http://schemas.microsoft.com/office/powerpoint/2010/main" val="2430665648"/>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descr="Kiso copy"/>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976813" y="1905000"/>
            <a:ext cx="4167187" cy="49530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467544" y="332656"/>
            <a:ext cx="6352356" cy="5400600"/>
          </a:xfrm>
        </p:spPr>
        <p:txBody>
          <a:bodyPr>
            <a:normAutofit fontScale="92500"/>
          </a:bodyPr>
          <a:lstStyle/>
          <a:p>
            <a:r>
              <a:rPr lang="en-GB" dirty="0" smtClean="0"/>
              <a:t>‘How </a:t>
            </a:r>
            <a:r>
              <a:rPr lang="en-GB" dirty="0"/>
              <a:t>well you understand </a:t>
            </a:r>
            <a:r>
              <a:rPr lang="en-GB" dirty="0" smtClean="0"/>
              <a:t>[your native] </a:t>
            </a:r>
            <a:r>
              <a:rPr lang="en-GB" dirty="0"/>
              <a:t>language is one of the most powerful influences on how well you will be able to learn other languages. The languages that have similar features to your primary language will be much easier to learn. Languages that possess an extremely small similarity to your native language will be more difficult</a:t>
            </a:r>
            <a:r>
              <a:rPr lang="en-GB" dirty="0" smtClean="0"/>
              <a:t>.’ </a:t>
            </a:r>
            <a:r>
              <a:rPr lang="en-GB" dirty="0"/>
              <a:t/>
            </a:r>
            <a:br>
              <a:rPr lang="en-GB" dirty="0"/>
            </a:br>
            <a:r>
              <a:rPr lang="en-GB" sz="1800" dirty="0" smtClean="0"/>
              <a:t>http</a:t>
            </a:r>
            <a:r>
              <a:rPr lang="en-GB" sz="1800" dirty="0"/>
              <a:t>://www.effectivelanguagelearning.com/language-guide/differences-in-difficulty </a:t>
            </a:r>
          </a:p>
        </p:txBody>
      </p:sp>
    </p:spTree>
    <p:extLst>
      <p:ext uri="{BB962C8B-B14F-4D97-AF65-F5344CB8AC3E}">
        <p14:creationId xmlns:p14="http://schemas.microsoft.com/office/powerpoint/2010/main" val="3049442388"/>
      </p:ext>
    </p:extLst>
  </p:cSld>
  <p:clrMapOvr>
    <a:masterClrMapping/>
  </p:clrMapOvr>
  <p:transition spd="slow">
    <p:push dir="u"/>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Morphology IV</a:t>
            </a:r>
            <a:endParaRPr lang="en-GB" dirty="0"/>
          </a:p>
        </p:txBody>
      </p:sp>
      <p:sp>
        <p:nvSpPr>
          <p:cNvPr id="3" name="Content Placeholder 2"/>
          <p:cNvSpPr>
            <a:spLocks noGrp="1"/>
          </p:cNvSpPr>
          <p:nvPr>
            <p:ph idx="1"/>
          </p:nvPr>
        </p:nvSpPr>
        <p:spPr/>
        <p:txBody>
          <a:bodyPr>
            <a:normAutofit lnSpcReduction="10000"/>
          </a:bodyPr>
          <a:lstStyle/>
          <a:p>
            <a:r>
              <a:rPr lang="en-GB" b="1" dirty="0" smtClean="0">
                <a:solidFill>
                  <a:srgbClr val="FFC000"/>
                </a:solidFill>
              </a:rPr>
              <a:t>CAUSATIVES</a:t>
            </a:r>
            <a:r>
              <a:rPr lang="en-GB" dirty="0" smtClean="0"/>
              <a:t> much better</a:t>
            </a:r>
          </a:p>
          <a:p>
            <a:pPr lvl="1"/>
            <a:r>
              <a:rPr lang="en-GB" dirty="0" smtClean="0"/>
              <a:t>Several PNG languages have a morpheme to derive a causative from a verb root</a:t>
            </a:r>
          </a:p>
          <a:p>
            <a:pPr lvl="2"/>
            <a:r>
              <a:rPr lang="en-GB" dirty="0" err="1" smtClean="0"/>
              <a:t>Eg</a:t>
            </a:r>
            <a:r>
              <a:rPr lang="en-GB" dirty="0" smtClean="0"/>
              <a:t>. </a:t>
            </a:r>
            <a:r>
              <a:rPr lang="en-GB" dirty="0" smtClean="0">
                <a:solidFill>
                  <a:srgbClr val="FFFF00"/>
                </a:solidFill>
              </a:rPr>
              <a:t>BANONI </a:t>
            </a:r>
            <a:r>
              <a:rPr lang="en-GB" dirty="0" smtClean="0"/>
              <a:t>(</a:t>
            </a:r>
            <a:r>
              <a:rPr lang="en-GB" dirty="0" err="1" smtClean="0"/>
              <a:t>Austr</a:t>
            </a:r>
            <a:r>
              <a:rPr lang="en-GB" dirty="0" smtClean="0"/>
              <a:t>.) </a:t>
            </a:r>
            <a:r>
              <a:rPr lang="en-GB" i="1" dirty="0" err="1" smtClean="0"/>
              <a:t>butsu</a:t>
            </a:r>
            <a:r>
              <a:rPr lang="en-GB" i="1" dirty="0" smtClean="0"/>
              <a:t> </a:t>
            </a:r>
            <a:r>
              <a:rPr lang="en-GB" dirty="0" smtClean="0"/>
              <a:t>‘fall’ / </a:t>
            </a:r>
            <a:r>
              <a:rPr lang="en-GB" i="1" dirty="0" err="1" smtClean="0"/>
              <a:t>va-butsi</a:t>
            </a:r>
            <a:r>
              <a:rPr lang="en-GB" i="1" dirty="0" smtClean="0"/>
              <a:t>- </a:t>
            </a:r>
            <a:r>
              <a:rPr lang="en-GB" dirty="0" smtClean="0"/>
              <a:t>‘CAUS-fall (drop)’</a:t>
            </a:r>
          </a:p>
          <a:p>
            <a:pPr lvl="2"/>
            <a:r>
              <a:rPr lang="en-GB" dirty="0" err="1" smtClean="0"/>
              <a:t>Eg</a:t>
            </a:r>
            <a:r>
              <a:rPr lang="en-GB" dirty="0" smtClean="0"/>
              <a:t>. </a:t>
            </a:r>
            <a:r>
              <a:rPr lang="en-GB" dirty="0" smtClean="0">
                <a:solidFill>
                  <a:srgbClr val="FFFF00"/>
                </a:solidFill>
              </a:rPr>
              <a:t>MONI </a:t>
            </a:r>
            <a:r>
              <a:rPr lang="en-GB" dirty="0" smtClean="0"/>
              <a:t>(NA) </a:t>
            </a:r>
            <a:r>
              <a:rPr lang="en-GB" i="1" dirty="0" err="1" smtClean="0"/>
              <a:t>bitiya</a:t>
            </a:r>
            <a:r>
              <a:rPr lang="en-GB" i="1" dirty="0" smtClean="0"/>
              <a:t> </a:t>
            </a:r>
            <a:r>
              <a:rPr lang="en-GB" dirty="0" smtClean="0"/>
              <a:t>‘shut’ / </a:t>
            </a:r>
            <a:r>
              <a:rPr lang="en-GB" i="1" dirty="0" smtClean="0"/>
              <a:t>ma-</a:t>
            </a:r>
            <a:r>
              <a:rPr lang="en-GB" i="1" dirty="0" err="1" smtClean="0"/>
              <a:t>bitiya</a:t>
            </a:r>
            <a:r>
              <a:rPr lang="en-GB" dirty="0" smtClean="0"/>
              <a:t> ‘CAUS-shut’</a:t>
            </a:r>
          </a:p>
          <a:p>
            <a:pPr lvl="2"/>
            <a:r>
              <a:rPr lang="en-GB" dirty="0" smtClean="0"/>
              <a:t>Even </a:t>
            </a:r>
            <a:r>
              <a:rPr lang="en-GB" dirty="0" smtClean="0">
                <a:solidFill>
                  <a:srgbClr val="FFFF00"/>
                </a:solidFill>
              </a:rPr>
              <a:t>TOK PISIN</a:t>
            </a:r>
            <a:r>
              <a:rPr lang="en-GB" dirty="0" smtClean="0"/>
              <a:t>: slip / </a:t>
            </a:r>
            <a:r>
              <a:rPr lang="en-GB" dirty="0" err="1" smtClean="0"/>
              <a:t>slipim</a:t>
            </a:r>
            <a:endParaRPr lang="en-GB" dirty="0" smtClean="0"/>
          </a:p>
          <a:p>
            <a:pPr lvl="1"/>
            <a:r>
              <a:rPr lang="en-GB" dirty="0" smtClean="0"/>
              <a:t>Hebrew also has a morphologically derived causative stem, so can connect with these vernaculars.</a:t>
            </a:r>
          </a:p>
          <a:p>
            <a:pPr lvl="1"/>
            <a:endParaRPr lang="en-GB" dirty="0" smtClean="0"/>
          </a:p>
        </p:txBody>
      </p:sp>
    </p:spTree>
    <p:extLst>
      <p:ext uri="{BB962C8B-B14F-4D97-AF65-F5344CB8AC3E}">
        <p14:creationId xmlns:p14="http://schemas.microsoft.com/office/powerpoint/2010/main" val="700524651"/>
      </p:ext>
    </p:extLst>
  </p:cSld>
  <p:clrMapOvr>
    <a:masterClrMapping/>
  </p:clrMapOvr>
  <p:transition spd="slow">
    <p:push dir="u"/>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Polar questions</a:t>
            </a:r>
            <a:endParaRPr lang="en-GB" dirty="0"/>
          </a:p>
        </p:txBody>
      </p:sp>
      <p:sp>
        <p:nvSpPr>
          <p:cNvPr id="3" name="Content Placeholder 2"/>
          <p:cNvSpPr>
            <a:spLocks noGrp="1"/>
          </p:cNvSpPr>
          <p:nvPr>
            <p:ph idx="1"/>
          </p:nvPr>
        </p:nvSpPr>
        <p:spPr/>
        <p:txBody>
          <a:bodyPr/>
          <a:lstStyle/>
          <a:p>
            <a:r>
              <a:rPr lang="en-GB" dirty="0" smtClean="0"/>
              <a:t>Many PNG languages have an interrogative particle at the end of a sentence (</a:t>
            </a:r>
            <a:r>
              <a:rPr lang="en-GB" dirty="0" smtClean="0">
                <a:solidFill>
                  <a:srgbClr val="FFFF00"/>
                </a:solidFill>
              </a:rPr>
              <a:t>Austronesian</a:t>
            </a:r>
            <a:r>
              <a:rPr lang="en-GB" dirty="0" smtClean="0"/>
              <a:t>) or affixed to verb (</a:t>
            </a:r>
            <a:r>
              <a:rPr lang="en-GB" dirty="0" smtClean="0">
                <a:solidFill>
                  <a:srgbClr val="FFFF00"/>
                </a:solidFill>
              </a:rPr>
              <a:t>Non-Austronesian</a:t>
            </a:r>
            <a:r>
              <a:rPr lang="en-GB" dirty="0" smtClean="0"/>
              <a:t>)</a:t>
            </a:r>
          </a:p>
          <a:p>
            <a:r>
              <a:rPr lang="en-GB" dirty="0" err="1" smtClean="0">
                <a:solidFill>
                  <a:srgbClr val="FFFF00"/>
                </a:solidFill>
              </a:rPr>
              <a:t>Tok</a:t>
            </a:r>
            <a:r>
              <a:rPr lang="en-GB" dirty="0" smtClean="0">
                <a:solidFill>
                  <a:srgbClr val="FFFF00"/>
                </a:solidFill>
              </a:rPr>
              <a:t> </a:t>
            </a:r>
            <a:r>
              <a:rPr lang="en-GB" dirty="0" err="1" smtClean="0">
                <a:solidFill>
                  <a:srgbClr val="FFFF00"/>
                </a:solidFill>
              </a:rPr>
              <a:t>Pisin</a:t>
            </a:r>
            <a:r>
              <a:rPr lang="en-GB" dirty="0" smtClean="0">
                <a:solidFill>
                  <a:srgbClr val="FFFF00"/>
                </a:solidFill>
              </a:rPr>
              <a:t> </a:t>
            </a:r>
            <a:r>
              <a:rPr lang="en-GB" dirty="0" smtClean="0"/>
              <a:t>has sentence final </a:t>
            </a:r>
            <a:r>
              <a:rPr lang="en-GB" i="1" dirty="0" smtClean="0"/>
              <a:t>a?</a:t>
            </a:r>
            <a:endParaRPr lang="en-GB" dirty="0" smtClean="0"/>
          </a:p>
          <a:p>
            <a:r>
              <a:rPr lang="en-GB" dirty="0" smtClean="0">
                <a:solidFill>
                  <a:srgbClr val="FFFF00"/>
                </a:solidFill>
              </a:rPr>
              <a:t>Hebrew</a:t>
            </a:r>
            <a:r>
              <a:rPr lang="en-GB" dirty="0" smtClean="0"/>
              <a:t> has sentence initial ‘ha…’ – very comparable to </a:t>
            </a:r>
            <a:r>
              <a:rPr lang="en-GB" dirty="0" err="1" smtClean="0"/>
              <a:t>Tok</a:t>
            </a:r>
            <a:r>
              <a:rPr lang="en-GB" dirty="0" smtClean="0"/>
              <a:t> </a:t>
            </a:r>
            <a:r>
              <a:rPr lang="en-GB" dirty="0" err="1" smtClean="0"/>
              <a:t>Pisin</a:t>
            </a:r>
            <a:r>
              <a:rPr lang="en-GB" dirty="0" smtClean="0"/>
              <a:t>.</a:t>
            </a:r>
            <a:endParaRPr lang="en-GB" dirty="0"/>
          </a:p>
        </p:txBody>
      </p:sp>
    </p:spTree>
    <p:extLst>
      <p:ext uri="{BB962C8B-B14F-4D97-AF65-F5344CB8AC3E}">
        <p14:creationId xmlns:p14="http://schemas.microsoft.com/office/powerpoint/2010/main" val="3357814014"/>
      </p:ext>
    </p:extLst>
  </p:cSld>
  <p:clrMapOvr>
    <a:masterClrMapping/>
  </p:clrMapOvr>
  <p:transition spd="slow">
    <p:push dir="u"/>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Vocabulary / Lexicology</a:t>
            </a:r>
            <a:endParaRPr lang="en-GB" dirty="0"/>
          </a:p>
        </p:txBody>
      </p:sp>
      <p:sp>
        <p:nvSpPr>
          <p:cNvPr id="3" name="Content Placeholder 2"/>
          <p:cNvSpPr>
            <a:spLocks noGrp="1"/>
          </p:cNvSpPr>
          <p:nvPr>
            <p:ph idx="1"/>
          </p:nvPr>
        </p:nvSpPr>
        <p:spPr>
          <a:xfrm>
            <a:off x="457200" y="1600200"/>
            <a:ext cx="3394720" cy="5069160"/>
          </a:xfrm>
        </p:spPr>
        <p:txBody>
          <a:bodyPr>
            <a:normAutofit/>
          </a:bodyPr>
          <a:lstStyle/>
          <a:p>
            <a:r>
              <a:rPr lang="en-GB" dirty="0" smtClean="0"/>
              <a:t>Develop a Hebrew - </a:t>
            </a:r>
            <a:r>
              <a:rPr lang="en-GB" dirty="0" err="1" smtClean="0"/>
              <a:t>Tok</a:t>
            </a:r>
            <a:r>
              <a:rPr lang="en-GB" dirty="0" smtClean="0"/>
              <a:t> </a:t>
            </a:r>
            <a:r>
              <a:rPr lang="en-GB" dirty="0" err="1" smtClean="0"/>
              <a:t>Ples</a:t>
            </a:r>
            <a:r>
              <a:rPr lang="en-GB" dirty="0" smtClean="0"/>
              <a:t> dictionary.</a:t>
            </a:r>
          </a:p>
          <a:p>
            <a:r>
              <a:rPr lang="en-GB" dirty="0" smtClean="0"/>
              <a:t>Some easy: </a:t>
            </a:r>
            <a:r>
              <a:rPr lang="en-GB" dirty="0" err="1" smtClean="0"/>
              <a:t>eg</a:t>
            </a:r>
            <a:r>
              <a:rPr lang="en-GB" dirty="0" smtClean="0"/>
              <a:t>. </a:t>
            </a:r>
            <a:r>
              <a:rPr lang="en-GB" i="1" dirty="0" err="1" smtClean="0"/>
              <a:t>yashav</a:t>
            </a:r>
            <a:r>
              <a:rPr lang="en-GB" i="1" dirty="0" smtClean="0"/>
              <a:t> </a:t>
            </a:r>
            <a:r>
              <a:rPr lang="en-GB" dirty="0" smtClean="0"/>
              <a:t> ‘sit / stay’</a:t>
            </a:r>
          </a:p>
          <a:p>
            <a:r>
              <a:rPr lang="en-GB" dirty="0" smtClean="0"/>
              <a:t>But… </a:t>
            </a:r>
            <a:r>
              <a:rPr lang="en-GB" i="1" dirty="0" smtClean="0"/>
              <a:t>camel, vineyard, desert, shepherd</a:t>
            </a:r>
            <a:r>
              <a:rPr lang="en-GB" dirty="0" smtClean="0"/>
              <a:t>…</a:t>
            </a:r>
          </a:p>
          <a:p>
            <a:pPr marL="457200" lvl="1" indent="0">
              <a:buNone/>
            </a:pPr>
            <a:r>
              <a:rPr lang="en-GB" dirty="0"/>
              <a:t> </a:t>
            </a:r>
            <a:endParaRPr lang="en-GB" dirty="0" smtClean="0"/>
          </a:p>
          <a:p>
            <a:pPr lvl="2"/>
            <a:endParaRPr lang="en-GB" dirty="0"/>
          </a:p>
        </p:txBody>
      </p:sp>
      <p:pic>
        <p:nvPicPr>
          <p:cNvPr id="4" name="Picture 3"/>
          <p:cNvPicPr>
            <a:picLocks noChangeAspect="1"/>
          </p:cNvPicPr>
          <p:nvPr/>
        </p:nvPicPr>
        <p:blipFill rotWithShape="1">
          <a:blip r:embed="rId2" cstate="email">
            <a:extLst>
              <a:ext uri="{28A0092B-C50C-407E-A947-70E740481C1C}">
                <a14:useLocalDpi xmlns:a14="http://schemas.microsoft.com/office/drawing/2010/main"/>
              </a:ext>
            </a:extLst>
          </a:blip>
          <a:srcRect l="7181" t="-358" b="11025"/>
          <a:stretch/>
        </p:blipFill>
        <p:spPr>
          <a:xfrm>
            <a:off x="3779912" y="1895439"/>
            <a:ext cx="5207169" cy="3758628"/>
          </a:xfrm>
          <a:prstGeom prst="rect">
            <a:avLst/>
          </a:prstGeom>
        </p:spPr>
      </p:pic>
    </p:spTree>
    <p:extLst>
      <p:ext uri="{BB962C8B-B14F-4D97-AF65-F5344CB8AC3E}">
        <p14:creationId xmlns:p14="http://schemas.microsoft.com/office/powerpoint/2010/main" val="4130372605"/>
      </p:ext>
    </p:extLst>
  </p:cSld>
  <p:clrMapOvr>
    <a:masterClrMapping/>
  </p:clrMapOvr>
  <p:transition spd="slow">
    <p:push dir="u"/>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Vocabulary / Lexicology</a:t>
            </a:r>
            <a:endParaRPr lang="en-GB" dirty="0"/>
          </a:p>
        </p:txBody>
      </p:sp>
      <p:sp>
        <p:nvSpPr>
          <p:cNvPr id="3" name="Content Placeholder 2"/>
          <p:cNvSpPr>
            <a:spLocks noGrp="1"/>
          </p:cNvSpPr>
          <p:nvPr>
            <p:ph idx="1"/>
          </p:nvPr>
        </p:nvSpPr>
        <p:spPr>
          <a:xfrm>
            <a:off x="457200" y="1600200"/>
            <a:ext cx="8229600" cy="5141168"/>
          </a:xfrm>
        </p:spPr>
        <p:txBody>
          <a:bodyPr>
            <a:normAutofit/>
          </a:bodyPr>
          <a:lstStyle/>
          <a:p>
            <a:r>
              <a:rPr lang="en-GB" dirty="0" smtClean="0"/>
              <a:t>A typical challenge when building a Hebrew – </a:t>
            </a:r>
            <a:r>
              <a:rPr lang="en-GB" dirty="0" err="1" smtClean="0"/>
              <a:t>Tok</a:t>
            </a:r>
            <a:r>
              <a:rPr lang="en-GB" dirty="0" smtClean="0"/>
              <a:t> </a:t>
            </a:r>
            <a:r>
              <a:rPr lang="en-GB" dirty="0" err="1" smtClean="0"/>
              <a:t>Ples</a:t>
            </a:r>
            <a:r>
              <a:rPr lang="en-GB" dirty="0" smtClean="0"/>
              <a:t> dictionary:</a:t>
            </a:r>
          </a:p>
          <a:p>
            <a:pPr lvl="1"/>
            <a:r>
              <a:rPr lang="en-GB" dirty="0" smtClean="0"/>
              <a:t>How do you gloss a word like Hebrew </a:t>
            </a:r>
            <a:r>
              <a:rPr lang="he-IL" dirty="0" smtClean="0"/>
              <a:t>אַ</a:t>
            </a:r>
            <a:r>
              <a:rPr lang="en-US" dirty="0" smtClean="0"/>
              <a:t>ח</a:t>
            </a:r>
            <a:r>
              <a:rPr lang="en-GB" dirty="0"/>
              <a:t>  </a:t>
            </a:r>
            <a:r>
              <a:rPr lang="en-GB" dirty="0" smtClean="0"/>
              <a:t>‘brother’, when your </a:t>
            </a:r>
            <a:r>
              <a:rPr lang="en-GB" dirty="0" err="1" smtClean="0"/>
              <a:t>Tok</a:t>
            </a:r>
            <a:r>
              <a:rPr lang="en-GB" dirty="0" smtClean="0"/>
              <a:t> </a:t>
            </a:r>
            <a:r>
              <a:rPr lang="en-GB" dirty="0" err="1" smtClean="0"/>
              <a:t>Ples</a:t>
            </a:r>
            <a:r>
              <a:rPr lang="en-GB" dirty="0" smtClean="0"/>
              <a:t>:</a:t>
            </a:r>
          </a:p>
          <a:p>
            <a:pPr lvl="2"/>
            <a:r>
              <a:rPr lang="en-GB" dirty="0" smtClean="0"/>
              <a:t>Has inalienable possession for kinship terms?</a:t>
            </a:r>
          </a:p>
          <a:p>
            <a:pPr lvl="2"/>
            <a:r>
              <a:rPr lang="en-GB" dirty="0" smtClean="0"/>
              <a:t>Distinguishes older and younger siblings?</a:t>
            </a:r>
          </a:p>
          <a:p>
            <a:pPr lvl="2"/>
            <a:r>
              <a:rPr lang="en-GB" dirty="0" smtClean="0"/>
              <a:t>Has different words for same sex and opposite sex, not male vs. female?</a:t>
            </a:r>
          </a:p>
          <a:p>
            <a:pPr lvl="1"/>
            <a:r>
              <a:rPr lang="en-GB" dirty="0" smtClean="0"/>
              <a:t>Suggestion for </a:t>
            </a:r>
            <a:r>
              <a:rPr lang="en-GB" dirty="0" err="1" smtClean="0"/>
              <a:t>Awad</a:t>
            </a:r>
            <a:r>
              <a:rPr lang="en-GB" dirty="0" smtClean="0"/>
              <a:t> Bing: ‘</a:t>
            </a:r>
            <a:r>
              <a:rPr lang="en-GB" dirty="0" err="1" smtClean="0"/>
              <a:t>te</a:t>
            </a:r>
            <a:r>
              <a:rPr lang="en-GB" dirty="0" smtClean="0"/>
              <a:t>- / </a:t>
            </a:r>
            <a:r>
              <a:rPr lang="en-GB" dirty="0" err="1" smtClean="0"/>
              <a:t>tawe</a:t>
            </a:r>
            <a:r>
              <a:rPr lang="en-GB" dirty="0" smtClean="0"/>
              <a:t>- (</a:t>
            </a:r>
            <a:r>
              <a:rPr lang="en-GB" dirty="0" err="1" smtClean="0"/>
              <a:t>tamuol</a:t>
            </a:r>
            <a:r>
              <a:rPr lang="en-GB" dirty="0" smtClean="0"/>
              <a:t>)’</a:t>
            </a:r>
            <a:br>
              <a:rPr lang="en-GB" dirty="0" smtClean="0"/>
            </a:br>
            <a:r>
              <a:rPr lang="en-GB" dirty="0" smtClean="0"/>
              <a:t>[younger sibling / elder sibling (male)] </a:t>
            </a:r>
          </a:p>
          <a:p>
            <a:pPr lvl="1"/>
            <a:r>
              <a:rPr lang="en-GB" dirty="0" smtClean="0"/>
              <a:t>What about </a:t>
            </a:r>
            <a:r>
              <a:rPr lang="en-GB" dirty="0" err="1" smtClean="0"/>
              <a:t>Motu</a:t>
            </a:r>
            <a:r>
              <a:rPr lang="en-GB" dirty="0" smtClean="0"/>
              <a:t>??</a:t>
            </a:r>
          </a:p>
          <a:p>
            <a:pPr marL="457200" lvl="1" indent="0">
              <a:buNone/>
            </a:pPr>
            <a:endParaRPr lang="en-GB" dirty="0" smtClean="0"/>
          </a:p>
          <a:p>
            <a:pPr lvl="2"/>
            <a:endParaRPr lang="en-GB" dirty="0"/>
          </a:p>
        </p:txBody>
      </p:sp>
    </p:spTree>
    <p:extLst>
      <p:ext uri="{BB962C8B-B14F-4D97-AF65-F5344CB8AC3E}">
        <p14:creationId xmlns:p14="http://schemas.microsoft.com/office/powerpoint/2010/main" val="2572116152"/>
      </p:ext>
    </p:extLst>
  </p:cSld>
  <p:clrMapOvr>
    <a:masterClrMapping/>
  </p:clrMapOvr>
  <p:transition spd="slow">
    <p:push dir="u"/>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Based on linguistic similarities:</a:t>
            </a:r>
          </a:p>
          <a:p>
            <a:r>
              <a:rPr lang="en-GB" dirty="0" smtClean="0"/>
              <a:t>Some aspects of Biblical Hebrew are easier for speakers of PNG languages to grasp than for speakers of English – e.g. possessive suffixes, subject and object morphology on the verb.</a:t>
            </a:r>
          </a:p>
          <a:p>
            <a:r>
              <a:rPr lang="en-GB" dirty="0" smtClean="0"/>
              <a:t>Some aspects are easier for speakers of English – e.g. passives,  gender-specific pronouns</a:t>
            </a:r>
          </a:p>
          <a:p>
            <a:r>
              <a:rPr lang="en-GB" dirty="0" smtClean="0"/>
              <a:t>The best teaching practice uses all the linguistic resources of the learners to help them grasp new concepts.</a:t>
            </a:r>
            <a:endParaRPr lang="en-GB" dirty="0"/>
          </a:p>
        </p:txBody>
      </p:sp>
    </p:spTree>
    <p:extLst>
      <p:ext uri="{BB962C8B-B14F-4D97-AF65-F5344CB8AC3E}">
        <p14:creationId xmlns:p14="http://schemas.microsoft.com/office/powerpoint/2010/main" val="3161927902"/>
      </p:ext>
    </p:extLst>
  </p:cSld>
  <p:clrMapOvr>
    <a:masterClrMapping/>
  </p:clrMapOvr>
  <p:transition spd="slow">
    <p:push dir="u"/>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a:t>
            </a:r>
            <a:endParaRPr lang="en-GB" dirty="0"/>
          </a:p>
        </p:txBody>
      </p:sp>
      <p:sp>
        <p:nvSpPr>
          <p:cNvPr id="3" name="Content Placeholder 2"/>
          <p:cNvSpPr>
            <a:spLocks noGrp="1"/>
          </p:cNvSpPr>
          <p:nvPr>
            <p:ph idx="1"/>
          </p:nvPr>
        </p:nvSpPr>
        <p:spPr/>
        <p:txBody>
          <a:bodyPr>
            <a:normAutofit/>
          </a:bodyPr>
          <a:lstStyle/>
          <a:p>
            <a:r>
              <a:rPr lang="en-GB" dirty="0" smtClean="0"/>
              <a:t>Hopefully,  this also gives some ideas for using </a:t>
            </a:r>
            <a:r>
              <a:rPr lang="en-GB" dirty="0" err="1" smtClean="0"/>
              <a:t>PNGan</a:t>
            </a:r>
            <a:r>
              <a:rPr lang="en-GB" dirty="0" smtClean="0"/>
              <a:t> linguistic resources when teaching other languages (English, French…?)</a:t>
            </a:r>
            <a:endParaRPr lang="en-GB"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a:ext>
            </a:extLst>
          </a:blip>
          <a:srcRect t="4884" b="28799"/>
          <a:stretch/>
        </p:blipFill>
        <p:spPr>
          <a:xfrm>
            <a:off x="521733" y="3356992"/>
            <a:ext cx="7850573" cy="3287396"/>
          </a:xfrm>
          <a:prstGeom prst="rect">
            <a:avLst/>
          </a:prstGeom>
        </p:spPr>
      </p:pic>
    </p:spTree>
    <p:extLst>
      <p:ext uri="{BB962C8B-B14F-4D97-AF65-F5344CB8AC3E}">
        <p14:creationId xmlns:p14="http://schemas.microsoft.com/office/powerpoint/2010/main" val="2498489916"/>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nafian copy"/>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3810000" y="1581150"/>
            <a:ext cx="5715000" cy="52768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normAutofit fontScale="90000"/>
          </a:bodyPr>
          <a:lstStyle/>
          <a:p>
            <a:r>
              <a:rPr lang="en-GB" dirty="0" smtClean="0"/>
              <a:t>Comparative difficulty in language learning</a:t>
            </a:r>
            <a:endParaRPr lang="en-GB" dirty="0"/>
          </a:p>
        </p:txBody>
      </p:sp>
      <p:sp>
        <p:nvSpPr>
          <p:cNvPr id="3" name="Content Placeholder 2"/>
          <p:cNvSpPr>
            <a:spLocks noGrp="1"/>
          </p:cNvSpPr>
          <p:nvPr>
            <p:ph idx="1"/>
          </p:nvPr>
        </p:nvSpPr>
        <p:spPr>
          <a:xfrm>
            <a:off x="457200" y="1600200"/>
            <a:ext cx="4546848" cy="4525963"/>
          </a:xfrm>
        </p:spPr>
        <p:txBody>
          <a:bodyPr/>
          <a:lstStyle/>
          <a:p>
            <a:r>
              <a:rPr lang="en-GB" dirty="0" smtClean="0"/>
              <a:t>May depend on:</a:t>
            </a:r>
          </a:p>
          <a:p>
            <a:pPr lvl="1"/>
            <a:r>
              <a:rPr lang="en-GB" dirty="0"/>
              <a:t>Writing </a:t>
            </a:r>
            <a:r>
              <a:rPr lang="en-GB" dirty="0" smtClean="0"/>
              <a:t>system (orthography)</a:t>
            </a:r>
            <a:endParaRPr lang="en-GB" dirty="0"/>
          </a:p>
          <a:p>
            <a:pPr lvl="1"/>
            <a:r>
              <a:rPr lang="en-GB" dirty="0" smtClean="0"/>
              <a:t>Phonology</a:t>
            </a:r>
          </a:p>
          <a:p>
            <a:pPr lvl="1"/>
            <a:r>
              <a:rPr lang="en-GB" dirty="0" smtClean="0"/>
              <a:t>Morphology</a:t>
            </a:r>
          </a:p>
          <a:p>
            <a:pPr lvl="1"/>
            <a:r>
              <a:rPr lang="en-GB" dirty="0" smtClean="0"/>
              <a:t>Syntax</a:t>
            </a:r>
          </a:p>
          <a:p>
            <a:pPr lvl="1"/>
            <a:r>
              <a:rPr lang="en-GB" dirty="0" smtClean="0"/>
              <a:t>Lexicology</a:t>
            </a:r>
          </a:p>
          <a:p>
            <a:pPr marL="457200" lvl="1" indent="0">
              <a:buNone/>
            </a:pPr>
            <a:r>
              <a:rPr lang="en-GB" sz="2400" dirty="0" smtClean="0"/>
              <a:t>(NSA report on comparative difficulty of language learning)</a:t>
            </a:r>
            <a:endParaRPr lang="en-GB" sz="2400" dirty="0"/>
          </a:p>
        </p:txBody>
      </p:sp>
    </p:spTree>
    <p:extLst>
      <p:ext uri="{BB962C8B-B14F-4D97-AF65-F5344CB8AC3E}">
        <p14:creationId xmlns:p14="http://schemas.microsoft.com/office/powerpoint/2010/main" val="661827954"/>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descr="ainde copy"/>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211960" y="1260192"/>
            <a:ext cx="5177408" cy="55916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323528" y="2638879"/>
            <a:ext cx="5112568" cy="1143000"/>
          </a:xfrm>
        </p:spPr>
        <p:txBody>
          <a:bodyPr>
            <a:normAutofit fontScale="90000"/>
          </a:bodyPr>
          <a:lstStyle/>
          <a:p>
            <a:r>
              <a:rPr lang="en-GB" dirty="0" smtClean="0"/>
              <a:t>1. What are the particular challenges / benefits when learning Hebrew if you speak a Papua New Guinean mother tongue?</a:t>
            </a:r>
            <a:endParaRPr lang="en-GB" dirty="0"/>
          </a:p>
        </p:txBody>
      </p:sp>
    </p:spTree>
    <p:extLst>
      <p:ext uri="{BB962C8B-B14F-4D97-AF65-F5344CB8AC3E}">
        <p14:creationId xmlns:p14="http://schemas.microsoft.com/office/powerpoint/2010/main" val="3072099182"/>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nathan copy"/>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0" y="609600"/>
            <a:ext cx="3933825" cy="62484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2786608" y="1268760"/>
            <a:ext cx="6357392" cy="1143000"/>
          </a:xfrm>
        </p:spPr>
        <p:txBody>
          <a:bodyPr>
            <a:normAutofit fontScale="90000"/>
          </a:bodyPr>
          <a:lstStyle/>
          <a:p>
            <a:r>
              <a:rPr lang="en-GB" dirty="0" smtClean="0"/>
              <a:t>2. How do we teach Hebrew in order to</a:t>
            </a:r>
            <a:br>
              <a:rPr lang="en-GB" dirty="0" smtClean="0"/>
            </a:br>
            <a:r>
              <a:rPr lang="en-GB" dirty="0" smtClean="0"/>
              <a:t>move from known to unknown?</a:t>
            </a:r>
            <a:endParaRPr lang="en-GB" dirty="0"/>
          </a:p>
        </p:txBody>
      </p:sp>
    </p:spTree>
    <p:extLst>
      <p:ext uri="{BB962C8B-B14F-4D97-AF65-F5344CB8AC3E}">
        <p14:creationId xmlns:p14="http://schemas.microsoft.com/office/powerpoint/2010/main" val="3867051831"/>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Manios reading copy"/>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763582" y="2996952"/>
            <a:ext cx="4380418" cy="3861048"/>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323528" y="1412776"/>
            <a:ext cx="8229600" cy="1143000"/>
          </a:xfrm>
        </p:spPr>
        <p:txBody>
          <a:bodyPr>
            <a:noAutofit/>
          </a:bodyPr>
          <a:lstStyle/>
          <a:p>
            <a:r>
              <a:rPr lang="en-GB" sz="3600" dirty="0" smtClean="0"/>
              <a:t>Linguistics resources </a:t>
            </a:r>
            <a:r>
              <a:rPr lang="en-GB" sz="3600" dirty="0" err="1" smtClean="0"/>
              <a:t>PNGns</a:t>
            </a:r>
            <a:r>
              <a:rPr lang="en-GB" sz="3600" dirty="0" smtClean="0"/>
              <a:t> bring to learning Hebrew:</a:t>
            </a:r>
            <a:endParaRPr lang="en-GB" sz="3600" dirty="0"/>
          </a:p>
        </p:txBody>
      </p:sp>
      <p:sp>
        <p:nvSpPr>
          <p:cNvPr id="3" name="Content Placeholder 2"/>
          <p:cNvSpPr>
            <a:spLocks noGrp="1"/>
          </p:cNvSpPr>
          <p:nvPr>
            <p:ph idx="1"/>
          </p:nvPr>
        </p:nvSpPr>
        <p:spPr>
          <a:xfrm>
            <a:off x="457200" y="2780928"/>
            <a:ext cx="8229600" cy="3345235"/>
          </a:xfrm>
        </p:spPr>
        <p:txBody>
          <a:bodyPr/>
          <a:lstStyle/>
          <a:p>
            <a:r>
              <a:rPr lang="en-GB" dirty="0" err="1" smtClean="0"/>
              <a:t>Tok</a:t>
            </a:r>
            <a:r>
              <a:rPr lang="en-GB" dirty="0" smtClean="0"/>
              <a:t> </a:t>
            </a:r>
            <a:r>
              <a:rPr lang="en-GB" dirty="0" err="1" smtClean="0"/>
              <a:t>Pisin</a:t>
            </a:r>
            <a:endParaRPr lang="en-GB" dirty="0" smtClean="0"/>
          </a:p>
          <a:p>
            <a:r>
              <a:rPr lang="en-GB" dirty="0" smtClean="0"/>
              <a:t>Mother tongue (230 Austronesian, 600 Non-Austronesian)</a:t>
            </a:r>
          </a:p>
          <a:p>
            <a:r>
              <a:rPr lang="en-GB" dirty="0" smtClean="0"/>
              <a:t>Varying abilities in English</a:t>
            </a:r>
            <a:endParaRPr lang="en-GB" dirty="0"/>
          </a:p>
        </p:txBody>
      </p:sp>
      <p:sp>
        <p:nvSpPr>
          <p:cNvPr id="4" name="Title 1"/>
          <p:cNvSpPr txBox="1">
            <a:spLocks/>
          </p:cNvSpPr>
          <p:nvPr/>
        </p:nvSpPr>
        <p:spPr>
          <a:xfrm>
            <a:off x="479593" y="422321"/>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bg1"/>
                </a:solidFill>
                <a:latin typeface="Gill Sans Ultra Bold" pitchFamily="34" charset="0"/>
                <a:ea typeface="+mj-ea"/>
                <a:cs typeface="+mj-cs"/>
              </a:defRPr>
            </a:lvl1pPr>
          </a:lstStyle>
          <a:p>
            <a:r>
              <a:rPr lang="en-GB" sz="3600" dirty="0" smtClean="0">
                <a:solidFill>
                  <a:schemeClr val="accent3">
                    <a:lumMod val="40000"/>
                    <a:lumOff val="60000"/>
                  </a:schemeClr>
                </a:solidFill>
              </a:rPr>
              <a:t>THE KNOWN</a:t>
            </a:r>
            <a:endParaRPr lang="en-GB" sz="3600" dirty="0">
              <a:solidFill>
                <a:schemeClr val="accent3">
                  <a:lumMod val="40000"/>
                  <a:lumOff val="60000"/>
                </a:schemeClr>
              </a:solidFill>
            </a:endParaRPr>
          </a:p>
        </p:txBody>
      </p:sp>
    </p:spTree>
    <p:extLst>
      <p:ext uri="{BB962C8B-B14F-4D97-AF65-F5344CB8AC3E}">
        <p14:creationId xmlns:p14="http://schemas.microsoft.com/office/powerpoint/2010/main" val="1171954405"/>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Methodology</a:t>
            </a:r>
            <a:endParaRPr lang="en-GB" dirty="0"/>
          </a:p>
        </p:txBody>
      </p:sp>
      <p:sp>
        <p:nvSpPr>
          <p:cNvPr id="3" name="Content Placeholder 2"/>
          <p:cNvSpPr>
            <a:spLocks noGrp="1"/>
          </p:cNvSpPr>
          <p:nvPr>
            <p:ph idx="1"/>
          </p:nvPr>
        </p:nvSpPr>
        <p:spPr/>
        <p:txBody>
          <a:bodyPr/>
          <a:lstStyle/>
          <a:p>
            <a:r>
              <a:rPr lang="en-GB" dirty="0" smtClean="0"/>
              <a:t>Look at linguistic features in typologies of Austronesian languages and Non-Austronesian languages, and </a:t>
            </a:r>
            <a:r>
              <a:rPr lang="en-GB" dirty="0" err="1" smtClean="0"/>
              <a:t>Tok</a:t>
            </a:r>
            <a:r>
              <a:rPr lang="en-GB" dirty="0" smtClean="0"/>
              <a:t> </a:t>
            </a:r>
            <a:r>
              <a:rPr lang="en-GB" dirty="0" err="1" smtClean="0"/>
              <a:t>Pisin</a:t>
            </a:r>
            <a:r>
              <a:rPr lang="en-GB" dirty="0" smtClean="0"/>
              <a:t>.</a:t>
            </a:r>
          </a:p>
          <a:p>
            <a:r>
              <a:rPr lang="en-GB" dirty="0" smtClean="0"/>
              <a:t>Compare with linguistic features of Hebrew</a:t>
            </a:r>
          </a:p>
          <a:p>
            <a:r>
              <a:rPr lang="en-GB" dirty="0" smtClean="0"/>
              <a:t>Look for points of contact and of dissimilarity.</a:t>
            </a:r>
            <a:endParaRPr lang="en-GB" dirty="0"/>
          </a:p>
        </p:txBody>
      </p:sp>
    </p:spTree>
    <p:extLst>
      <p:ext uri="{BB962C8B-B14F-4D97-AF65-F5344CB8AC3E}">
        <p14:creationId xmlns:p14="http://schemas.microsoft.com/office/powerpoint/2010/main" val="2839905797"/>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Orthography</a:t>
            </a:r>
            <a:endParaRPr lang="en-GB" dirty="0"/>
          </a:p>
        </p:txBody>
      </p:sp>
      <p:sp>
        <p:nvSpPr>
          <p:cNvPr id="3" name="Content Placeholder 2"/>
          <p:cNvSpPr>
            <a:spLocks noGrp="1"/>
          </p:cNvSpPr>
          <p:nvPr>
            <p:ph idx="1"/>
          </p:nvPr>
        </p:nvSpPr>
        <p:spPr/>
        <p:txBody>
          <a:bodyPr/>
          <a:lstStyle/>
          <a:p>
            <a:r>
              <a:rPr lang="en-GB" dirty="0" smtClean="0"/>
              <a:t>It’s just difficult…</a:t>
            </a:r>
            <a:endParaRPr lang="en-GB" dirty="0"/>
          </a:p>
        </p:txBody>
      </p:sp>
    </p:spTree>
    <p:extLst>
      <p:ext uri="{BB962C8B-B14F-4D97-AF65-F5344CB8AC3E}">
        <p14:creationId xmlns:p14="http://schemas.microsoft.com/office/powerpoint/2010/main" val="789557906"/>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4945</TotalTime>
  <Words>2016</Words>
  <Application>Microsoft Office PowerPoint</Application>
  <PresentationFormat>On-screen Show (4:3)</PresentationFormat>
  <Paragraphs>366</Paragraphs>
  <Slides>35</Slides>
  <Notes>10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1_Office Theme</vt:lpstr>
      <vt:lpstr>Linguistic Reflections on Teaching Hebrew in a Melanesian Context</vt:lpstr>
      <vt:lpstr>Background</vt:lpstr>
      <vt:lpstr>PowerPoint Presentation</vt:lpstr>
      <vt:lpstr>Comparative difficulty in language learning</vt:lpstr>
      <vt:lpstr>1. What are the particular challenges / benefits when learning Hebrew if you speak a Papua New Guinean mother tongue?</vt:lpstr>
      <vt:lpstr>2. How do we teach Hebrew in order to move from known to unknown?</vt:lpstr>
      <vt:lpstr>Linguistics resources PNGns bring to learning Hebrew:</vt:lpstr>
      <vt:lpstr>Methodology</vt:lpstr>
      <vt:lpstr>Orthography</vt:lpstr>
      <vt:lpstr>Phonetics/ phonology</vt:lpstr>
      <vt:lpstr>Phonetics / phonology </vt:lpstr>
      <vt:lpstr>Phonetics / phonology </vt:lpstr>
      <vt:lpstr>Phonetics / phonology </vt:lpstr>
      <vt:lpstr>Phonetics / phonology</vt:lpstr>
      <vt:lpstr>Phonetics / phonology</vt:lpstr>
      <vt:lpstr>Phonetics / phonology</vt:lpstr>
      <vt:lpstr>Pronouns</vt:lpstr>
      <vt:lpstr>Pronouns</vt:lpstr>
      <vt:lpstr>Pronouns</vt:lpstr>
      <vt:lpstr>Pronouns</vt:lpstr>
      <vt:lpstr>Pronouns</vt:lpstr>
      <vt:lpstr>Possession</vt:lpstr>
      <vt:lpstr>Possession</vt:lpstr>
      <vt:lpstr>Morphology I</vt:lpstr>
      <vt:lpstr>Morphology I</vt:lpstr>
      <vt:lpstr>Morphology I</vt:lpstr>
      <vt:lpstr>Morphology I</vt:lpstr>
      <vt:lpstr>Morphology II</vt:lpstr>
      <vt:lpstr>Morphology III</vt:lpstr>
      <vt:lpstr>Morphology IV</vt:lpstr>
      <vt:lpstr>Polar questions</vt:lpstr>
      <vt:lpstr>Vocabulary / Lexicology</vt:lpstr>
      <vt:lpstr>Vocabulary / Lexicology</vt:lpstr>
      <vt:lpstr>Conclusions</vt:lpstr>
      <vt:lpstr>Conclusions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Linguistic Reflections on Teaching Hebrew in a Melanesian Context</dc:title>
  <dc:creator>Phil King</dc:creator>
  <cp:lastModifiedBy>LR-Linguistics</cp:lastModifiedBy>
  <cp:revision>42</cp:revision>
  <dcterms:created xsi:type="dcterms:W3CDTF">2012-09-24T22:50:41Z</dcterms:created>
  <dcterms:modified xsi:type="dcterms:W3CDTF">2012-10-05T06:52:56Z</dcterms:modified>
</cp:coreProperties>
</file>