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605" r:id="rId3"/>
    <p:sldId id="606" r:id="rId4"/>
    <p:sldId id="602" r:id="rId5"/>
    <p:sldId id="601" r:id="rId6"/>
    <p:sldId id="603" r:id="rId7"/>
    <p:sldId id="607" r:id="rId8"/>
    <p:sldId id="608" r:id="rId9"/>
    <p:sldId id="609" r:id="rId10"/>
    <p:sldId id="260" r:id="rId11"/>
    <p:sldId id="267" r:id="rId12"/>
    <p:sldId id="268" r:id="rId13"/>
    <p:sldId id="275" r:id="rId14"/>
    <p:sldId id="610" r:id="rId15"/>
    <p:sldId id="269" r:id="rId16"/>
    <p:sldId id="611" r:id="rId17"/>
    <p:sldId id="616" r:id="rId18"/>
    <p:sldId id="615" r:id="rId19"/>
    <p:sldId id="612" r:id="rId20"/>
    <p:sldId id="291" r:id="rId21"/>
    <p:sldId id="617"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604" y="4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tt%20Ladner\Documents\Stanford%20FRL%20Growth%20by%20stat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Matt%20Ladner\Documents\Stanford%20FRL%20Growth%20by%20state.xlsx" TargetMode="External"/></Relationships>
</file>

<file path=ppt/charts/_rels/chart3.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oleObject" Target="file:///C:\Users\Matt%20Ladner\Documents\Stanford%20FRL%20Growth%20by%20state.xlsx" TargetMode="External"/><Relationship Id="rId4" Type="http://schemas.openxmlformats.org/officeDocument/2006/relationships/image" Target="../media/image13.png"/></Relationships>
</file>

<file path=ppt/charts/_rels/chart4.xml.rels><?xml version="1.0" encoding="UTF-8" standalone="yes"?>
<Relationships xmlns="http://schemas.openxmlformats.org/package/2006/relationships"><Relationship Id="rId3" Type="http://schemas.openxmlformats.org/officeDocument/2006/relationships/oleObject" Target="file:///C:\Users\Matt%20Ladner\Documents\Edifice%20complex%20chart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solidFill>
                  <a:schemeClr val="bg1"/>
                </a:solidFill>
              </a:rPr>
              <a:t>Figure</a:t>
            </a:r>
            <a:r>
              <a:rPr lang="en-US" sz="2400" baseline="0" dirty="0">
                <a:solidFill>
                  <a:schemeClr val="bg1"/>
                </a:solidFill>
              </a:rPr>
              <a:t> 1: </a:t>
            </a:r>
            <a:r>
              <a:rPr lang="en-US" sz="2400" dirty="0">
                <a:solidFill>
                  <a:schemeClr val="bg1"/>
                </a:solidFill>
              </a:rPr>
              <a:t>Academic</a:t>
            </a:r>
            <a:r>
              <a:rPr lang="en-US" sz="2400" baseline="0" dirty="0">
                <a:solidFill>
                  <a:schemeClr val="bg1"/>
                </a:solidFill>
              </a:rPr>
              <a:t> Growth Rates for Poor and Non-Poor Students by State, 2008-2018</a:t>
            </a:r>
            <a:r>
              <a:rPr lang="en-US" sz="2400" baseline="0" dirty="0"/>
              <a:t> </a:t>
            </a:r>
            <a:r>
              <a:rPr lang="en-US" sz="2400" baseline="0" dirty="0">
                <a:solidFill>
                  <a:schemeClr val="bg1"/>
                </a:solidFill>
              </a:rPr>
              <a:t>(Source: Stanford Opportunity Project)</a:t>
            </a:r>
            <a:endParaRPr lang="en-US" sz="2400" dirty="0">
              <a:solidFill>
                <a:schemeClr val="bg1"/>
              </a:solidFill>
            </a:endParaRPr>
          </a:p>
        </c:rich>
      </c:tx>
      <c:layout>
        <c:manualLayout>
          <c:xMode val="edge"/>
          <c:yMode val="edge"/>
          <c:x val="0.10580555555555558"/>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ubbleChart>
        <c:varyColors val="0"/>
        <c:ser>
          <c:idx val="0"/>
          <c:order val="0"/>
          <c:spPr>
            <a:solidFill>
              <a:schemeClr val="accent1"/>
            </a:solidFill>
            <a:ln w="19050">
              <a:noFill/>
            </a:ln>
            <a:effectLst/>
          </c:spPr>
          <c:invertIfNegative val="0"/>
          <c:dPt>
            <c:idx val="2"/>
            <c:invertIfNegative val="0"/>
            <c:bubble3D val="1"/>
            <c:spPr>
              <a:solidFill>
                <a:srgbClr val="0070C0"/>
              </a:solidFill>
              <a:ln w="19050">
                <a:noFill/>
              </a:ln>
              <a:effectLst/>
            </c:spPr>
            <c:extLst>
              <c:ext xmlns:c16="http://schemas.microsoft.com/office/drawing/2014/chart" uri="{C3380CC4-5D6E-409C-BE32-E72D297353CC}">
                <c16:uniqueId val="{00000001-B1E1-454F-B780-DBD9B1CE9CB0}"/>
              </c:ext>
            </c:extLst>
          </c:dPt>
          <c:dPt>
            <c:idx val="34"/>
            <c:invertIfNegative val="0"/>
            <c:bubble3D val="1"/>
            <c:spPr>
              <a:solidFill>
                <a:srgbClr val="0070C0"/>
              </a:solidFill>
              <a:ln w="19050">
                <a:noFill/>
              </a:ln>
              <a:effectLst/>
            </c:spPr>
            <c:extLst>
              <c:ext xmlns:c16="http://schemas.microsoft.com/office/drawing/2014/chart" uri="{C3380CC4-5D6E-409C-BE32-E72D297353CC}">
                <c16:uniqueId val="{00000003-B1E1-454F-B780-DBD9B1CE9CB0}"/>
              </c:ext>
            </c:extLst>
          </c:dPt>
          <c:dPt>
            <c:idx val="48"/>
            <c:invertIfNegative val="0"/>
            <c:bubble3D val="1"/>
            <c:spPr>
              <a:solidFill>
                <a:schemeClr val="accent1"/>
              </a:solidFill>
              <a:ln w="19050">
                <a:noFill/>
              </a:ln>
              <a:effectLst/>
            </c:spPr>
            <c:extLst>
              <c:ext xmlns:c16="http://schemas.microsoft.com/office/drawing/2014/chart" uri="{C3380CC4-5D6E-409C-BE32-E72D297353CC}">
                <c16:uniqueId val="{00000005-B1E1-454F-B780-DBD9B1CE9CB0}"/>
              </c:ext>
            </c:extLst>
          </c:dPt>
          <c:xVal>
            <c:numRef>
              <c:f>Sheet1!$J$2:$J$51</c:f>
              <c:numCache>
                <c:formatCode>0.0%</c:formatCode>
                <c:ptCount val="50"/>
                <c:pt idx="0">
                  <c:v>-3.7000000000000005E-2</c:v>
                </c:pt>
                <c:pt idx="1">
                  <c:v>8.1000000000000003E-2</c:v>
                </c:pt>
                <c:pt idx="2">
                  <c:v>0.17</c:v>
                </c:pt>
                <c:pt idx="3">
                  <c:v>-0.11599999999999999</c:v>
                </c:pt>
                <c:pt idx="4">
                  <c:v>1.2E-2</c:v>
                </c:pt>
                <c:pt idx="5">
                  <c:v>-7.9000000000000001E-2</c:v>
                </c:pt>
                <c:pt idx="6">
                  <c:v>-0.05</c:v>
                </c:pt>
                <c:pt idx="7">
                  <c:v>-0.16700000000000001</c:v>
                </c:pt>
                <c:pt idx="8">
                  <c:v>-0.14899999999999999</c:v>
                </c:pt>
                <c:pt idx="9">
                  <c:v>-3.7000000000000005E-2</c:v>
                </c:pt>
                <c:pt idx="10">
                  <c:v>-2.1000000000000001E-2</c:v>
                </c:pt>
                <c:pt idx="11">
                  <c:v>0.01</c:v>
                </c:pt>
                <c:pt idx="12">
                  <c:v>5.2000000000000005E-2</c:v>
                </c:pt>
                <c:pt idx="13">
                  <c:v>-3.7999999999999999E-2</c:v>
                </c:pt>
                <c:pt idx="14">
                  <c:v>-6.2000000000000006E-2</c:v>
                </c:pt>
                <c:pt idx="15">
                  <c:v>-9.0999999999999998E-2</c:v>
                </c:pt>
                <c:pt idx="16">
                  <c:v>-0.10199999999999999</c:v>
                </c:pt>
                <c:pt idx="17">
                  <c:v>-6.0999999999999999E-2</c:v>
                </c:pt>
                <c:pt idx="18">
                  <c:v>-0.09</c:v>
                </c:pt>
                <c:pt idx="19">
                  <c:v>-0.14400000000000002</c:v>
                </c:pt>
                <c:pt idx="20">
                  <c:v>-8.8000000000000009E-2</c:v>
                </c:pt>
                <c:pt idx="21">
                  <c:v>-9.0000000000000011E-3</c:v>
                </c:pt>
                <c:pt idx="22">
                  <c:v>-4.4000000000000004E-2</c:v>
                </c:pt>
                <c:pt idx="23">
                  <c:v>-3.9E-2</c:v>
                </c:pt>
                <c:pt idx="24">
                  <c:v>-5.5999999999999994E-2</c:v>
                </c:pt>
                <c:pt idx="25">
                  <c:v>-1.4999999999999999E-2</c:v>
                </c:pt>
                <c:pt idx="26">
                  <c:v>-1.9E-2</c:v>
                </c:pt>
                <c:pt idx="27">
                  <c:v>-2.4E-2</c:v>
                </c:pt>
                <c:pt idx="28">
                  <c:v>-0.122</c:v>
                </c:pt>
                <c:pt idx="29">
                  <c:v>-3.7000000000000005E-2</c:v>
                </c:pt>
                <c:pt idx="30">
                  <c:v>-1.9E-2</c:v>
                </c:pt>
                <c:pt idx="31">
                  <c:v>-9.0999999999999998E-2</c:v>
                </c:pt>
                <c:pt idx="32">
                  <c:v>-1.9E-2</c:v>
                </c:pt>
                <c:pt idx="33">
                  <c:v>-0.11699999999999999</c:v>
                </c:pt>
                <c:pt idx="34">
                  <c:v>-6.5000000000000002E-2</c:v>
                </c:pt>
                <c:pt idx="35">
                  <c:v>-7.2000000000000008E-2</c:v>
                </c:pt>
                <c:pt idx="36">
                  <c:v>7.0000000000000007E-2</c:v>
                </c:pt>
                <c:pt idx="37">
                  <c:v>-7.0999999999999994E-2</c:v>
                </c:pt>
                <c:pt idx="38">
                  <c:v>-0.128</c:v>
                </c:pt>
                <c:pt idx="39">
                  <c:v>-3.2000000000000001E-2</c:v>
                </c:pt>
                <c:pt idx="40">
                  <c:v>1.3000000000000001E-2</c:v>
                </c:pt>
                <c:pt idx="41">
                  <c:v>-1.4999999999999999E-2</c:v>
                </c:pt>
                <c:pt idx="42">
                  <c:v>0</c:v>
                </c:pt>
                <c:pt idx="43">
                  <c:v>3.3000000000000002E-2</c:v>
                </c:pt>
                <c:pt idx="44">
                  <c:v>-1.6E-2</c:v>
                </c:pt>
                <c:pt idx="45">
                  <c:v>-0.13300000000000001</c:v>
                </c:pt>
                <c:pt idx="46">
                  <c:v>1.4999999999999999E-2</c:v>
                </c:pt>
                <c:pt idx="47">
                  <c:v>-6.4000000000000001E-2</c:v>
                </c:pt>
                <c:pt idx="48">
                  <c:v>4.0000000000000001E-3</c:v>
                </c:pt>
                <c:pt idx="49">
                  <c:v>5.7999999999999996E-2</c:v>
                </c:pt>
              </c:numCache>
            </c:numRef>
          </c:xVal>
          <c:yVal>
            <c:numRef>
              <c:f>Sheet1!$K$2:$K$51</c:f>
              <c:numCache>
                <c:formatCode>0.0%</c:formatCode>
                <c:ptCount val="50"/>
                <c:pt idx="0">
                  <c:v>-9.4E-2</c:v>
                </c:pt>
                <c:pt idx="1">
                  <c:v>0.11199999999999999</c:v>
                </c:pt>
                <c:pt idx="2">
                  <c:v>0.114</c:v>
                </c:pt>
                <c:pt idx="3">
                  <c:v>-6.0999999999999999E-2</c:v>
                </c:pt>
                <c:pt idx="4">
                  <c:v>9.9000000000000005E-2</c:v>
                </c:pt>
                <c:pt idx="5">
                  <c:v>-6.0000000000000001E-3</c:v>
                </c:pt>
                <c:pt idx="6">
                  <c:v>2.7999999999999997E-2</c:v>
                </c:pt>
                <c:pt idx="7">
                  <c:v>-9.9000000000000005E-2</c:v>
                </c:pt>
                <c:pt idx="8">
                  <c:v>-8.3000000000000004E-2</c:v>
                </c:pt>
                <c:pt idx="9">
                  <c:v>7.8E-2</c:v>
                </c:pt>
                <c:pt idx="10">
                  <c:v>-1.6E-2</c:v>
                </c:pt>
                <c:pt idx="11">
                  <c:v>8.3000000000000004E-2</c:v>
                </c:pt>
                <c:pt idx="12">
                  <c:v>4.9000000000000002E-2</c:v>
                </c:pt>
                <c:pt idx="13">
                  <c:v>0.06</c:v>
                </c:pt>
                <c:pt idx="14">
                  <c:v>4.8000000000000001E-2</c:v>
                </c:pt>
                <c:pt idx="15">
                  <c:v>1.6E-2</c:v>
                </c:pt>
                <c:pt idx="16">
                  <c:v>8.0000000000000002E-3</c:v>
                </c:pt>
                <c:pt idx="17">
                  <c:v>2E-3</c:v>
                </c:pt>
                <c:pt idx="18">
                  <c:v>3.7000000000000005E-2</c:v>
                </c:pt>
                <c:pt idx="19">
                  <c:v>-3.0000000000000001E-3</c:v>
                </c:pt>
                <c:pt idx="20">
                  <c:v>3.2000000000000001E-2</c:v>
                </c:pt>
                <c:pt idx="21">
                  <c:v>7.5999999999999998E-2</c:v>
                </c:pt>
                <c:pt idx="22">
                  <c:v>4.9000000000000002E-2</c:v>
                </c:pt>
                <c:pt idx="23">
                  <c:v>5.7000000000000002E-2</c:v>
                </c:pt>
                <c:pt idx="24">
                  <c:v>0.02</c:v>
                </c:pt>
                <c:pt idx="25">
                  <c:v>0.06</c:v>
                </c:pt>
                <c:pt idx="26">
                  <c:v>7.400000000000001E-2</c:v>
                </c:pt>
                <c:pt idx="27">
                  <c:v>2.7000000000000003E-2</c:v>
                </c:pt>
                <c:pt idx="28">
                  <c:v>3.1000000000000003E-2</c:v>
                </c:pt>
                <c:pt idx="29">
                  <c:v>3.9E-2</c:v>
                </c:pt>
                <c:pt idx="30">
                  <c:v>-0.02</c:v>
                </c:pt>
                <c:pt idx="31">
                  <c:v>5.2999999999999999E-2</c:v>
                </c:pt>
                <c:pt idx="32">
                  <c:v>0.06</c:v>
                </c:pt>
                <c:pt idx="33">
                  <c:v>4.0999999999999995E-2</c:v>
                </c:pt>
                <c:pt idx="34">
                  <c:v>6.6000000000000003E-2</c:v>
                </c:pt>
                <c:pt idx="35">
                  <c:v>2.7999999999999997E-2</c:v>
                </c:pt>
                <c:pt idx="36">
                  <c:v>9.6000000000000002E-2</c:v>
                </c:pt>
                <c:pt idx="37">
                  <c:v>3.9E-2</c:v>
                </c:pt>
                <c:pt idx="38">
                  <c:v>9.0000000000000011E-3</c:v>
                </c:pt>
                <c:pt idx="39">
                  <c:v>-1.8000000000000002E-2</c:v>
                </c:pt>
                <c:pt idx="40">
                  <c:v>8.3000000000000004E-2</c:v>
                </c:pt>
                <c:pt idx="41">
                  <c:v>-1.4999999999999999E-2</c:v>
                </c:pt>
                <c:pt idx="42">
                  <c:v>4.2999999999999997E-2</c:v>
                </c:pt>
                <c:pt idx="43">
                  <c:v>0.10800000000000001</c:v>
                </c:pt>
                <c:pt idx="44">
                  <c:v>6.6000000000000003E-2</c:v>
                </c:pt>
                <c:pt idx="45">
                  <c:v>-3.9E-2</c:v>
                </c:pt>
                <c:pt idx="46">
                  <c:v>9.0999999999999998E-2</c:v>
                </c:pt>
                <c:pt idx="47">
                  <c:v>-1.4999999999999999E-2</c:v>
                </c:pt>
                <c:pt idx="48">
                  <c:v>8.8000000000000009E-2</c:v>
                </c:pt>
                <c:pt idx="49">
                  <c:v>6.9000000000000006E-2</c:v>
                </c:pt>
              </c:numCache>
            </c:numRef>
          </c:yVal>
          <c:bubbleSize>
            <c:numLit>
              <c:formatCode>General</c:formatCode>
              <c:ptCount val="5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numLit>
          </c:bubbleSize>
          <c:bubble3D val="1"/>
          <c:extLst>
            <c:ext xmlns:c16="http://schemas.microsoft.com/office/drawing/2014/chart" uri="{C3380CC4-5D6E-409C-BE32-E72D297353CC}">
              <c16:uniqueId val="{00000006-B1E1-454F-B780-DBD9B1CE9CB0}"/>
            </c:ext>
          </c:extLst>
        </c:ser>
        <c:dLbls>
          <c:showLegendKey val="0"/>
          <c:showVal val="0"/>
          <c:showCatName val="0"/>
          <c:showSerName val="0"/>
          <c:showPercent val="0"/>
          <c:showBubbleSize val="0"/>
        </c:dLbls>
        <c:bubbleScale val="25"/>
        <c:showNegBubbles val="0"/>
        <c:axId val="570762111"/>
        <c:axId val="752592271"/>
      </c:bubbleChart>
      <c:valAx>
        <c:axId val="570762111"/>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r>
                  <a:rPr lang="en-US" sz="2400">
                    <a:solidFill>
                      <a:schemeClr val="bg1"/>
                    </a:solidFill>
                  </a:rPr>
                  <a:t>Avg.</a:t>
                </a:r>
                <a:r>
                  <a:rPr lang="en-US" sz="2400" baseline="0">
                    <a:solidFill>
                      <a:schemeClr val="bg1"/>
                    </a:solidFill>
                  </a:rPr>
                  <a:t> Academic Growth for </a:t>
                </a:r>
                <a:r>
                  <a:rPr lang="en-US" sz="2400" u="sng" baseline="0">
                    <a:solidFill>
                      <a:schemeClr val="bg1"/>
                    </a:solidFill>
                  </a:rPr>
                  <a:t>Poor Students</a:t>
                </a:r>
                <a:endParaRPr lang="en-US" sz="2400" u="sng">
                  <a:solidFill>
                    <a:schemeClr val="bg1"/>
                  </a:solidFill>
                </a:endParaRPr>
              </a:p>
            </c:rich>
          </c:tx>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title>
        <c:numFmt formatCode="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752592271"/>
        <c:crosses val="autoZero"/>
        <c:crossBetween val="midCat"/>
      </c:valAx>
      <c:valAx>
        <c:axId val="752592271"/>
        <c:scaling>
          <c:orientation val="minMax"/>
        </c:scaling>
        <c:delete val="0"/>
        <c:axPos val="l"/>
        <c:title>
          <c:tx>
            <c:rich>
              <a:bodyPr rot="-5400000" spcFirstLastPara="1" vertOverflow="ellipsis" vert="horz" wrap="square" anchor="ctr" anchorCtr="1"/>
              <a:lstStyle/>
              <a:p>
                <a:pPr>
                  <a:defRPr sz="2400" b="0" i="0" u="none" strike="noStrike" kern="1200" baseline="0">
                    <a:solidFill>
                      <a:schemeClr val="bg1"/>
                    </a:solidFill>
                    <a:latin typeface="+mn-lt"/>
                    <a:ea typeface="+mn-ea"/>
                    <a:cs typeface="+mn-cs"/>
                  </a:defRPr>
                </a:pPr>
                <a:r>
                  <a:rPr lang="en-US" sz="2400">
                    <a:solidFill>
                      <a:schemeClr val="bg1"/>
                    </a:solidFill>
                  </a:rPr>
                  <a:t>Average</a:t>
                </a:r>
                <a:r>
                  <a:rPr lang="en-US" sz="2400" baseline="0">
                    <a:solidFill>
                      <a:schemeClr val="bg1"/>
                    </a:solidFill>
                  </a:rPr>
                  <a:t> Academic Growth for </a:t>
                </a:r>
                <a:r>
                  <a:rPr lang="en-US" sz="2400" u="sng" baseline="0">
                    <a:solidFill>
                      <a:schemeClr val="bg1"/>
                    </a:solidFill>
                  </a:rPr>
                  <a:t>Non-Poor</a:t>
                </a:r>
                <a:r>
                  <a:rPr lang="en-US" sz="2400" baseline="0">
                    <a:solidFill>
                      <a:schemeClr val="bg1"/>
                    </a:solidFill>
                  </a:rPr>
                  <a:t> Students</a:t>
                </a:r>
                <a:endParaRPr lang="en-US" sz="2400">
                  <a:solidFill>
                    <a:schemeClr val="bg1"/>
                  </a:solidFill>
                </a:endParaRP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title>
        <c:numFmt formatCode="0.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57076211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solidFill>
                  <a:schemeClr val="bg1"/>
                </a:solidFill>
              </a:rPr>
              <a:t>Figure</a:t>
            </a:r>
            <a:r>
              <a:rPr lang="en-US" sz="2400" baseline="0" dirty="0">
                <a:solidFill>
                  <a:schemeClr val="bg1"/>
                </a:solidFill>
              </a:rPr>
              <a:t> 1: </a:t>
            </a:r>
            <a:r>
              <a:rPr lang="en-US" sz="2400" dirty="0">
                <a:solidFill>
                  <a:schemeClr val="bg1"/>
                </a:solidFill>
              </a:rPr>
              <a:t>Academic</a:t>
            </a:r>
            <a:r>
              <a:rPr lang="en-US" sz="2400" baseline="0" dirty="0">
                <a:solidFill>
                  <a:schemeClr val="bg1"/>
                </a:solidFill>
              </a:rPr>
              <a:t> Growth Rates for Poor and Non-Poor Students by State, 2008-2018</a:t>
            </a:r>
            <a:r>
              <a:rPr lang="en-US" sz="2400" baseline="0" dirty="0"/>
              <a:t> </a:t>
            </a:r>
            <a:r>
              <a:rPr lang="en-US" sz="2400" baseline="0" dirty="0">
                <a:solidFill>
                  <a:schemeClr val="bg1"/>
                </a:solidFill>
              </a:rPr>
              <a:t>(Source: Stanford Opportunity Project)</a:t>
            </a:r>
            <a:endParaRPr lang="en-US" sz="2400" dirty="0">
              <a:solidFill>
                <a:schemeClr val="bg1"/>
              </a:solidFill>
            </a:endParaRPr>
          </a:p>
        </c:rich>
      </c:tx>
      <c:layout>
        <c:manualLayout>
          <c:xMode val="edge"/>
          <c:yMode val="edge"/>
          <c:x val="0.10580555555555558"/>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ubbleChart>
        <c:varyColors val="0"/>
        <c:ser>
          <c:idx val="0"/>
          <c:order val="0"/>
          <c:spPr>
            <a:solidFill>
              <a:schemeClr val="accent1"/>
            </a:solidFill>
            <a:ln w="19050">
              <a:noFill/>
            </a:ln>
            <a:effectLst/>
          </c:spPr>
          <c:invertIfNegative val="0"/>
          <c:dPt>
            <c:idx val="2"/>
            <c:invertIfNegative val="0"/>
            <c:bubble3D val="1"/>
            <c:spPr>
              <a:solidFill>
                <a:srgbClr val="0070C0"/>
              </a:solidFill>
              <a:ln w="19050">
                <a:noFill/>
              </a:ln>
              <a:effectLst/>
            </c:spPr>
            <c:extLst>
              <c:ext xmlns:c16="http://schemas.microsoft.com/office/drawing/2014/chart" uri="{C3380CC4-5D6E-409C-BE32-E72D297353CC}">
                <c16:uniqueId val="{00000001-B1E1-454F-B780-DBD9B1CE9CB0}"/>
              </c:ext>
            </c:extLst>
          </c:dPt>
          <c:dPt>
            <c:idx val="34"/>
            <c:invertIfNegative val="0"/>
            <c:bubble3D val="1"/>
            <c:spPr>
              <a:blipFill>
                <a:blip xmlns:r="http://schemas.openxmlformats.org/officeDocument/2006/relationships" r:embed="rId3"/>
                <a:stretch>
                  <a:fillRect/>
                </a:stretch>
              </a:blipFill>
              <a:ln w="19050">
                <a:noFill/>
              </a:ln>
              <a:effectLst/>
            </c:spPr>
            <c:extLst>
              <c:ext xmlns:c16="http://schemas.microsoft.com/office/drawing/2014/chart" uri="{C3380CC4-5D6E-409C-BE32-E72D297353CC}">
                <c16:uniqueId val="{00000003-B1E1-454F-B780-DBD9B1CE9CB0}"/>
              </c:ext>
            </c:extLst>
          </c:dPt>
          <c:dPt>
            <c:idx val="48"/>
            <c:invertIfNegative val="0"/>
            <c:bubble3D val="1"/>
            <c:spPr>
              <a:solidFill>
                <a:schemeClr val="accent1"/>
              </a:solidFill>
              <a:ln w="19050">
                <a:noFill/>
              </a:ln>
              <a:effectLst/>
            </c:spPr>
            <c:extLst>
              <c:ext xmlns:c16="http://schemas.microsoft.com/office/drawing/2014/chart" uri="{C3380CC4-5D6E-409C-BE32-E72D297353CC}">
                <c16:uniqueId val="{00000005-B1E1-454F-B780-DBD9B1CE9CB0}"/>
              </c:ext>
            </c:extLst>
          </c:dPt>
          <c:dLbls>
            <c:dLbl>
              <c:idx val="2"/>
              <c:delete val="1"/>
              <c:extLst>
                <c:ext xmlns:c15="http://schemas.microsoft.com/office/drawing/2012/chart" uri="{CE6537A1-D6FC-4f65-9D91-7224C49458BB}"/>
                <c:ext xmlns:c16="http://schemas.microsoft.com/office/drawing/2014/chart" uri="{C3380CC4-5D6E-409C-BE32-E72D297353CC}">
                  <c16:uniqueId val="{00000001-B1E1-454F-B780-DBD9B1CE9CB0}"/>
                </c:ext>
              </c:extLst>
            </c:dLbl>
            <c:dLbl>
              <c:idx val="34"/>
              <c:layout>
                <c:manualLayout>
                  <c:x val="-0.29614774741162203"/>
                  <c:y val="-5.0964163918655214E-2"/>
                </c:manualLayout>
              </c:layout>
              <c:tx>
                <c:rich>
                  <a:bodyPr/>
                  <a:lstStyle/>
                  <a:p>
                    <a:r>
                      <a:rPr lang="en-US">
                        <a:solidFill>
                          <a:schemeClr val="bg1"/>
                        </a:solidFill>
                      </a:rPr>
                      <a:t>Ohio,</a:t>
                    </a:r>
                    <a:r>
                      <a:rPr lang="en-US" baseline="0">
                        <a:solidFill>
                          <a:schemeClr val="bg1"/>
                        </a:solidFill>
                      </a:rPr>
                      <a:t> -6.5 Low-income, 6.6 Middle/High Income</a:t>
                    </a:r>
                    <a:endParaRPr lang="en-US">
                      <a:solidFill>
                        <a:schemeClr val="bg1"/>
                      </a:solidFill>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1E1-454F-B780-DBD9B1CE9CB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Sheet1!$J$2:$J$51</c:f>
              <c:numCache>
                <c:formatCode>0.0%</c:formatCode>
                <c:ptCount val="50"/>
                <c:pt idx="0">
                  <c:v>-3.7000000000000005E-2</c:v>
                </c:pt>
                <c:pt idx="1">
                  <c:v>8.1000000000000003E-2</c:v>
                </c:pt>
                <c:pt idx="2">
                  <c:v>0.17</c:v>
                </c:pt>
                <c:pt idx="3">
                  <c:v>-0.11599999999999999</c:v>
                </c:pt>
                <c:pt idx="4">
                  <c:v>1.2E-2</c:v>
                </c:pt>
                <c:pt idx="5">
                  <c:v>-7.9000000000000001E-2</c:v>
                </c:pt>
                <c:pt idx="6">
                  <c:v>-0.05</c:v>
                </c:pt>
                <c:pt idx="7">
                  <c:v>-0.16700000000000001</c:v>
                </c:pt>
                <c:pt idx="8">
                  <c:v>-0.14899999999999999</c:v>
                </c:pt>
                <c:pt idx="9">
                  <c:v>-3.7000000000000005E-2</c:v>
                </c:pt>
                <c:pt idx="10">
                  <c:v>-2.1000000000000001E-2</c:v>
                </c:pt>
                <c:pt idx="11">
                  <c:v>0.01</c:v>
                </c:pt>
                <c:pt idx="12">
                  <c:v>5.2000000000000005E-2</c:v>
                </c:pt>
                <c:pt idx="13">
                  <c:v>-3.7999999999999999E-2</c:v>
                </c:pt>
                <c:pt idx="14">
                  <c:v>-6.2000000000000006E-2</c:v>
                </c:pt>
                <c:pt idx="15">
                  <c:v>-9.0999999999999998E-2</c:v>
                </c:pt>
                <c:pt idx="16">
                  <c:v>-0.10199999999999999</c:v>
                </c:pt>
                <c:pt idx="17">
                  <c:v>-6.0999999999999999E-2</c:v>
                </c:pt>
                <c:pt idx="18">
                  <c:v>-0.09</c:v>
                </c:pt>
                <c:pt idx="19">
                  <c:v>-0.14400000000000002</c:v>
                </c:pt>
                <c:pt idx="20">
                  <c:v>-8.8000000000000009E-2</c:v>
                </c:pt>
                <c:pt idx="21">
                  <c:v>-9.0000000000000011E-3</c:v>
                </c:pt>
                <c:pt idx="22">
                  <c:v>-4.4000000000000004E-2</c:v>
                </c:pt>
                <c:pt idx="23">
                  <c:v>-3.9E-2</c:v>
                </c:pt>
                <c:pt idx="24">
                  <c:v>-5.5999999999999994E-2</c:v>
                </c:pt>
                <c:pt idx="25">
                  <c:v>-1.4999999999999999E-2</c:v>
                </c:pt>
                <c:pt idx="26">
                  <c:v>-1.9E-2</c:v>
                </c:pt>
                <c:pt idx="27">
                  <c:v>-2.4E-2</c:v>
                </c:pt>
                <c:pt idx="28">
                  <c:v>-0.122</c:v>
                </c:pt>
                <c:pt idx="29">
                  <c:v>-3.7000000000000005E-2</c:v>
                </c:pt>
                <c:pt idx="30">
                  <c:v>-1.9E-2</c:v>
                </c:pt>
                <c:pt idx="31">
                  <c:v>-9.0999999999999998E-2</c:v>
                </c:pt>
                <c:pt idx="32">
                  <c:v>-1.9E-2</c:v>
                </c:pt>
                <c:pt idx="33">
                  <c:v>-0.11699999999999999</c:v>
                </c:pt>
                <c:pt idx="34">
                  <c:v>-6.5000000000000002E-2</c:v>
                </c:pt>
                <c:pt idx="35">
                  <c:v>-7.2000000000000008E-2</c:v>
                </c:pt>
                <c:pt idx="36">
                  <c:v>7.0000000000000007E-2</c:v>
                </c:pt>
                <c:pt idx="37">
                  <c:v>-7.0999999999999994E-2</c:v>
                </c:pt>
                <c:pt idx="38">
                  <c:v>-0.128</c:v>
                </c:pt>
                <c:pt idx="39">
                  <c:v>-3.2000000000000001E-2</c:v>
                </c:pt>
                <c:pt idx="40">
                  <c:v>1.3000000000000001E-2</c:v>
                </c:pt>
                <c:pt idx="41">
                  <c:v>-1.4999999999999999E-2</c:v>
                </c:pt>
                <c:pt idx="42">
                  <c:v>0</c:v>
                </c:pt>
                <c:pt idx="43">
                  <c:v>3.3000000000000002E-2</c:v>
                </c:pt>
                <c:pt idx="44">
                  <c:v>-1.6E-2</c:v>
                </c:pt>
                <c:pt idx="45">
                  <c:v>-0.13300000000000001</c:v>
                </c:pt>
                <c:pt idx="46">
                  <c:v>1.4999999999999999E-2</c:v>
                </c:pt>
                <c:pt idx="47">
                  <c:v>-6.4000000000000001E-2</c:v>
                </c:pt>
                <c:pt idx="48">
                  <c:v>4.0000000000000001E-3</c:v>
                </c:pt>
                <c:pt idx="49">
                  <c:v>5.7999999999999996E-2</c:v>
                </c:pt>
              </c:numCache>
            </c:numRef>
          </c:xVal>
          <c:yVal>
            <c:numRef>
              <c:f>Sheet1!$K$2:$K$51</c:f>
              <c:numCache>
                <c:formatCode>0.0%</c:formatCode>
                <c:ptCount val="50"/>
                <c:pt idx="0">
                  <c:v>-9.4E-2</c:v>
                </c:pt>
                <c:pt idx="1">
                  <c:v>0.11199999999999999</c:v>
                </c:pt>
                <c:pt idx="2">
                  <c:v>0.114</c:v>
                </c:pt>
                <c:pt idx="3">
                  <c:v>-6.0999999999999999E-2</c:v>
                </c:pt>
                <c:pt idx="4">
                  <c:v>9.9000000000000005E-2</c:v>
                </c:pt>
                <c:pt idx="5">
                  <c:v>-6.0000000000000001E-3</c:v>
                </c:pt>
                <c:pt idx="6">
                  <c:v>2.7999999999999997E-2</c:v>
                </c:pt>
                <c:pt idx="7">
                  <c:v>-9.9000000000000005E-2</c:v>
                </c:pt>
                <c:pt idx="8">
                  <c:v>-8.3000000000000004E-2</c:v>
                </c:pt>
                <c:pt idx="9">
                  <c:v>7.8E-2</c:v>
                </c:pt>
                <c:pt idx="10">
                  <c:v>-1.6E-2</c:v>
                </c:pt>
                <c:pt idx="11">
                  <c:v>8.3000000000000004E-2</c:v>
                </c:pt>
                <c:pt idx="12">
                  <c:v>4.9000000000000002E-2</c:v>
                </c:pt>
                <c:pt idx="13">
                  <c:v>0.06</c:v>
                </c:pt>
                <c:pt idx="14">
                  <c:v>4.8000000000000001E-2</c:v>
                </c:pt>
                <c:pt idx="15">
                  <c:v>1.6E-2</c:v>
                </c:pt>
                <c:pt idx="16">
                  <c:v>8.0000000000000002E-3</c:v>
                </c:pt>
                <c:pt idx="17">
                  <c:v>2E-3</c:v>
                </c:pt>
                <c:pt idx="18">
                  <c:v>3.7000000000000005E-2</c:v>
                </c:pt>
                <c:pt idx="19">
                  <c:v>-3.0000000000000001E-3</c:v>
                </c:pt>
                <c:pt idx="20">
                  <c:v>3.2000000000000001E-2</c:v>
                </c:pt>
                <c:pt idx="21">
                  <c:v>7.5999999999999998E-2</c:v>
                </c:pt>
                <c:pt idx="22">
                  <c:v>4.9000000000000002E-2</c:v>
                </c:pt>
                <c:pt idx="23">
                  <c:v>5.7000000000000002E-2</c:v>
                </c:pt>
                <c:pt idx="24">
                  <c:v>0.02</c:v>
                </c:pt>
                <c:pt idx="25">
                  <c:v>0.06</c:v>
                </c:pt>
                <c:pt idx="26">
                  <c:v>7.400000000000001E-2</c:v>
                </c:pt>
                <c:pt idx="27">
                  <c:v>2.7000000000000003E-2</c:v>
                </c:pt>
                <c:pt idx="28">
                  <c:v>3.1000000000000003E-2</c:v>
                </c:pt>
                <c:pt idx="29">
                  <c:v>3.9E-2</c:v>
                </c:pt>
                <c:pt idx="30">
                  <c:v>-0.02</c:v>
                </c:pt>
                <c:pt idx="31">
                  <c:v>5.2999999999999999E-2</c:v>
                </c:pt>
                <c:pt idx="32">
                  <c:v>0.06</c:v>
                </c:pt>
                <c:pt idx="33">
                  <c:v>4.0999999999999995E-2</c:v>
                </c:pt>
                <c:pt idx="34">
                  <c:v>6.6000000000000003E-2</c:v>
                </c:pt>
                <c:pt idx="35">
                  <c:v>2.7999999999999997E-2</c:v>
                </c:pt>
                <c:pt idx="36">
                  <c:v>9.6000000000000002E-2</c:v>
                </c:pt>
                <c:pt idx="37">
                  <c:v>3.9E-2</c:v>
                </c:pt>
                <c:pt idx="38">
                  <c:v>9.0000000000000011E-3</c:v>
                </c:pt>
                <c:pt idx="39">
                  <c:v>-1.8000000000000002E-2</c:v>
                </c:pt>
                <c:pt idx="40">
                  <c:v>8.3000000000000004E-2</c:v>
                </c:pt>
                <c:pt idx="41">
                  <c:v>-1.4999999999999999E-2</c:v>
                </c:pt>
                <c:pt idx="42">
                  <c:v>4.2999999999999997E-2</c:v>
                </c:pt>
                <c:pt idx="43">
                  <c:v>0.10800000000000001</c:v>
                </c:pt>
                <c:pt idx="44">
                  <c:v>6.6000000000000003E-2</c:v>
                </c:pt>
                <c:pt idx="45">
                  <c:v>-3.9E-2</c:v>
                </c:pt>
                <c:pt idx="46">
                  <c:v>9.0999999999999998E-2</c:v>
                </c:pt>
                <c:pt idx="47">
                  <c:v>-1.4999999999999999E-2</c:v>
                </c:pt>
                <c:pt idx="48">
                  <c:v>8.8000000000000009E-2</c:v>
                </c:pt>
                <c:pt idx="49">
                  <c:v>6.9000000000000006E-2</c:v>
                </c:pt>
              </c:numCache>
            </c:numRef>
          </c:yVal>
          <c:bubbleSize>
            <c:numLit>
              <c:formatCode>General</c:formatCode>
              <c:ptCount val="5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numLit>
          </c:bubbleSize>
          <c:bubble3D val="1"/>
          <c:extLst>
            <c:ext xmlns:c16="http://schemas.microsoft.com/office/drawing/2014/chart" uri="{C3380CC4-5D6E-409C-BE32-E72D297353CC}">
              <c16:uniqueId val="{00000006-B1E1-454F-B780-DBD9B1CE9CB0}"/>
            </c:ext>
          </c:extLst>
        </c:ser>
        <c:dLbls>
          <c:showLegendKey val="0"/>
          <c:showVal val="0"/>
          <c:showCatName val="0"/>
          <c:showSerName val="0"/>
          <c:showPercent val="0"/>
          <c:showBubbleSize val="0"/>
        </c:dLbls>
        <c:bubbleScale val="25"/>
        <c:showNegBubbles val="0"/>
        <c:axId val="570762111"/>
        <c:axId val="752592271"/>
      </c:bubbleChart>
      <c:valAx>
        <c:axId val="570762111"/>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r>
                  <a:rPr lang="en-US" sz="1800">
                    <a:solidFill>
                      <a:schemeClr val="bg1"/>
                    </a:solidFill>
                  </a:rPr>
                  <a:t>Avg.</a:t>
                </a:r>
                <a:r>
                  <a:rPr lang="en-US" sz="1800" baseline="0">
                    <a:solidFill>
                      <a:schemeClr val="bg1"/>
                    </a:solidFill>
                  </a:rPr>
                  <a:t> Academic Growth for </a:t>
                </a:r>
                <a:r>
                  <a:rPr lang="en-US" sz="1800" u="sng" baseline="0">
                    <a:solidFill>
                      <a:schemeClr val="bg1"/>
                    </a:solidFill>
                  </a:rPr>
                  <a:t>Poor Students</a:t>
                </a:r>
                <a:endParaRPr lang="en-US" sz="1800" u="sng">
                  <a:solidFill>
                    <a:schemeClr val="bg1"/>
                  </a:solidFill>
                </a:endParaRPr>
              </a:p>
            </c:rich>
          </c:tx>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title>
        <c:numFmt formatCode="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752592271"/>
        <c:crosses val="autoZero"/>
        <c:crossBetween val="midCat"/>
      </c:valAx>
      <c:valAx>
        <c:axId val="752592271"/>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bg1"/>
                    </a:solidFill>
                    <a:latin typeface="+mn-lt"/>
                    <a:ea typeface="+mn-ea"/>
                    <a:cs typeface="+mn-cs"/>
                  </a:defRPr>
                </a:pPr>
                <a:r>
                  <a:rPr lang="en-US" sz="1800">
                    <a:solidFill>
                      <a:schemeClr val="bg1"/>
                    </a:solidFill>
                  </a:rPr>
                  <a:t>Average</a:t>
                </a:r>
                <a:r>
                  <a:rPr lang="en-US" sz="1800" baseline="0">
                    <a:solidFill>
                      <a:schemeClr val="bg1"/>
                    </a:solidFill>
                  </a:rPr>
                  <a:t> Academic Growth for </a:t>
                </a:r>
                <a:r>
                  <a:rPr lang="en-US" sz="1800" u="sng" baseline="0">
                    <a:solidFill>
                      <a:schemeClr val="bg1"/>
                    </a:solidFill>
                  </a:rPr>
                  <a:t>Non-Poor</a:t>
                </a:r>
                <a:r>
                  <a:rPr lang="en-US" sz="1800" baseline="0">
                    <a:solidFill>
                      <a:schemeClr val="bg1"/>
                    </a:solidFill>
                  </a:rPr>
                  <a:t> Students</a:t>
                </a:r>
                <a:endParaRPr lang="en-US" sz="1800">
                  <a:solidFill>
                    <a:schemeClr val="bg1"/>
                  </a:solidFill>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title>
        <c:numFmt formatCode="0.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57076211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solidFill>
                  <a:schemeClr val="bg1"/>
                </a:solidFill>
              </a:rPr>
              <a:t>Figure</a:t>
            </a:r>
            <a:r>
              <a:rPr lang="en-US" sz="2400" baseline="0" dirty="0">
                <a:solidFill>
                  <a:schemeClr val="bg1"/>
                </a:solidFill>
              </a:rPr>
              <a:t> 1: </a:t>
            </a:r>
            <a:r>
              <a:rPr lang="en-US" sz="2400" dirty="0">
                <a:solidFill>
                  <a:schemeClr val="bg1"/>
                </a:solidFill>
              </a:rPr>
              <a:t>Academic</a:t>
            </a:r>
            <a:r>
              <a:rPr lang="en-US" sz="2400" baseline="0" dirty="0">
                <a:solidFill>
                  <a:schemeClr val="bg1"/>
                </a:solidFill>
              </a:rPr>
              <a:t> Growth Rates for Poor and Non-Poor Students by State, 2008-2018</a:t>
            </a:r>
            <a:r>
              <a:rPr lang="en-US" sz="2400" baseline="0" dirty="0"/>
              <a:t> </a:t>
            </a:r>
            <a:r>
              <a:rPr lang="en-US" sz="2400" baseline="0" dirty="0">
                <a:solidFill>
                  <a:schemeClr val="bg1"/>
                </a:solidFill>
              </a:rPr>
              <a:t>(Source: Stanford Opportunity Project)</a:t>
            </a:r>
            <a:endParaRPr lang="en-US" sz="2400" dirty="0">
              <a:solidFill>
                <a:schemeClr val="bg1"/>
              </a:solidFill>
            </a:endParaRPr>
          </a:p>
        </c:rich>
      </c:tx>
      <c:layout>
        <c:manualLayout>
          <c:xMode val="edge"/>
          <c:yMode val="edge"/>
          <c:x val="0.10580555555555558"/>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ubbleChart>
        <c:varyColors val="0"/>
        <c:ser>
          <c:idx val="0"/>
          <c:order val="0"/>
          <c:spPr>
            <a:solidFill>
              <a:schemeClr val="accent1"/>
            </a:solidFill>
            <a:ln w="19050">
              <a:noFill/>
            </a:ln>
            <a:effectLst/>
          </c:spPr>
          <c:invertIfNegative val="0"/>
          <c:dPt>
            <c:idx val="2"/>
            <c:invertIfNegative val="0"/>
            <c:bubble3D val="1"/>
            <c:spPr>
              <a:blipFill>
                <a:blip xmlns:r="http://schemas.openxmlformats.org/officeDocument/2006/relationships" r:embed="rId3"/>
                <a:stretch>
                  <a:fillRect/>
                </a:stretch>
              </a:blipFill>
              <a:ln w="19050">
                <a:noFill/>
              </a:ln>
              <a:effectLst/>
            </c:spPr>
            <c:extLst>
              <c:ext xmlns:c16="http://schemas.microsoft.com/office/drawing/2014/chart" uri="{C3380CC4-5D6E-409C-BE32-E72D297353CC}">
                <c16:uniqueId val="{00000001-AEB3-441A-B9B1-1F9CCFA12A66}"/>
              </c:ext>
            </c:extLst>
          </c:dPt>
          <c:dPt>
            <c:idx val="34"/>
            <c:invertIfNegative val="0"/>
            <c:bubble3D val="1"/>
            <c:spPr>
              <a:blipFill>
                <a:blip xmlns:r="http://schemas.openxmlformats.org/officeDocument/2006/relationships" r:embed="rId4"/>
                <a:stretch>
                  <a:fillRect/>
                </a:stretch>
              </a:blipFill>
              <a:ln w="19050">
                <a:noFill/>
              </a:ln>
              <a:effectLst/>
            </c:spPr>
            <c:extLst>
              <c:ext xmlns:c16="http://schemas.microsoft.com/office/drawing/2014/chart" uri="{C3380CC4-5D6E-409C-BE32-E72D297353CC}">
                <c16:uniqueId val="{00000003-AEB3-441A-B9B1-1F9CCFA12A66}"/>
              </c:ext>
            </c:extLst>
          </c:dPt>
          <c:dPt>
            <c:idx val="48"/>
            <c:invertIfNegative val="0"/>
            <c:bubble3D val="1"/>
            <c:spPr>
              <a:solidFill>
                <a:schemeClr val="accent1"/>
              </a:solidFill>
              <a:ln w="19050">
                <a:noFill/>
              </a:ln>
              <a:effectLst/>
            </c:spPr>
            <c:extLst>
              <c:ext xmlns:c16="http://schemas.microsoft.com/office/drawing/2014/chart" uri="{C3380CC4-5D6E-409C-BE32-E72D297353CC}">
                <c16:uniqueId val="{00000005-AEB3-441A-B9B1-1F9CCFA12A66}"/>
              </c:ext>
            </c:extLst>
          </c:dPt>
          <c:dLbls>
            <c:dLbl>
              <c:idx val="2"/>
              <c:layout>
                <c:manualLayout>
                  <c:x val="-0.11408970597005112"/>
                  <c:y val="-7.5179254879443005E-2"/>
                </c:manualLayout>
              </c:layout>
              <c:tx>
                <c:rich>
                  <a:bodyPr/>
                  <a:lstStyle/>
                  <a:p>
                    <a:r>
                      <a:rPr lang="nn-NO">
                        <a:solidFill>
                          <a:schemeClr val="bg1"/>
                        </a:solidFill>
                      </a:rPr>
                      <a:t>Arizona 17% for FRL, 11.4% for Non-FRL</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B3-441A-B9B1-1F9CCFA12A66}"/>
                </c:ext>
              </c:extLst>
            </c:dLbl>
            <c:dLbl>
              <c:idx val="34"/>
              <c:layout>
                <c:manualLayout>
                  <c:x val="-0.29614774741162203"/>
                  <c:y val="-5.0964163918655214E-2"/>
                </c:manualLayout>
              </c:layout>
              <c:tx>
                <c:rich>
                  <a:bodyPr/>
                  <a:lstStyle/>
                  <a:p>
                    <a:r>
                      <a:rPr lang="en-US">
                        <a:solidFill>
                          <a:schemeClr val="bg1"/>
                        </a:solidFill>
                      </a:rPr>
                      <a:t>Ohio,</a:t>
                    </a:r>
                    <a:r>
                      <a:rPr lang="en-US" baseline="0">
                        <a:solidFill>
                          <a:schemeClr val="bg1"/>
                        </a:solidFill>
                      </a:rPr>
                      <a:t> -6.5 Low-income, 6.6 Middle/High Income</a:t>
                    </a:r>
                    <a:endParaRPr lang="en-US">
                      <a:solidFill>
                        <a:schemeClr val="bg1"/>
                      </a:solidFill>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B3-441A-B9B1-1F9CCFA12A6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Sheet1!$J$2:$J$51</c:f>
              <c:numCache>
                <c:formatCode>0.0%</c:formatCode>
                <c:ptCount val="50"/>
                <c:pt idx="0">
                  <c:v>-3.7000000000000005E-2</c:v>
                </c:pt>
                <c:pt idx="1">
                  <c:v>8.1000000000000003E-2</c:v>
                </c:pt>
                <c:pt idx="2">
                  <c:v>0.17</c:v>
                </c:pt>
                <c:pt idx="3">
                  <c:v>-0.11599999999999999</c:v>
                </c:pt>
                <c:pt idx="4">
                  <c:v>1.2E-2</c:v>
                </c:pt>
                <c:pt idx="5">
                  <c:v>-7.9000000000000001E-2</c:v>
                </c:pt>
                <c:pt idx="6">
                  <c:v>-0.05</c:v>
                </c:pt>
                <c:pt idx="7">
                  <c:v>-0.16700000000000001</c:v>
                </c:pt>
                <c:pt idx="8">
                  <c:v>-0.14899999999999999</c:v>
                </c:pt>
                <c:pt idx="9">
                  <c:v>-3.7000000000000005E-2</c:v>
                </c:pt>
                <c:pt idx="10">
                  <c:v>-2.1000000000000001E-2</c:v>
                </c:pt>
                <c:pt idx="11">
                  <c:v>0.01</c:v>
                </c:pt>
                <c:pt idx="12">
                  <c:v>5.2000000000000005E-2</c:v>
                </c:pt>
                <c:pt idx="13">
                  <c:v>-3.7999999999999999E-2</c:v>
                </c:pt>
                <c:pt idx="14">
                  <c:v>-6.2000000000000006E-2</c:v>
                </c:pt>
                <c:pt idx="15">
                  <c:v>-9.0999999999999998E-2</c:v>
                </c:pt>
                <c:pt idx="16">
                  <c:v>-0.10199999999999999</c:v>
                </c:pt>
                <c:pt idx="17">
                  <c:v>-6.0999999999999999E-2</c:v>
                </c:pt>
                <c:pt idx="18">
                  <c:v>-0.09</c:v>
                </c:pt>
                <c:pt idx="19">
                  <c:v>-0.14400000000000002</c:v>
                </c:pt>
                <c:pt idx="20">
                  <c:v>-8.8000000000000009E-2</c:v>
                </c:pt>
                <c:pt idx="21">
                  <c:v>-9.0000000000000011E-3</c:v>
                </c:pt>
                <c:pt idx="22">
                  <c:v>-4.4000000000000004E-2</c:v>
                </c:pt>
                <c:pt idx="23">
                  <c:v>-3.9E-2</c:v>
                </c:pt>
                <c:pt idx="24">
                  <c:v>-5.5999999999999994E-2</c:v>
                </c:pt>
                <c:pt idx="25">
                  <c:v>-1.4999999999999999E-2</c:v>
                </c:pt>
                <c:pt idx="26">
                  <c:v>-1.9E-2</c:v>
                </c:pt>
                <c:pt idx="27">
                  <c:v>-2.4E-2</c:v>
                </c:pt>
                <c:pt idx="28">
                  <c:v>-0.122</c:v>
                </c:pt>
                <c:pt idx="29">
                  <c:v>-3.7000000000000005E-2</c:v>
                </c:pt>
                <c:pt idx="30">
                  <c:v>-1.9E-2</c:v>
                </c:pt>
                <c:pt idx="31">
                  <c:v>-9.0999999999999998E-2</c:v>
                </c:pt>
                <c:pt idx="32">
                  <c:v>-1.9E-2</c:v>
                </c:pt>
                <c:pt idx="33">
                  <c:v>-0.11699999999999999</c:v>
                </c:pt>
                <c:pt idx="34">
                  <c:v>-6.5000000000000002E-2</c:v>
                </c:pt>
                <c:pt idx="35">
                  <c:v>-7.2000000000000008E-2</c:v>
                </c:pt>
                <c:pt idx="36">
                  <c:v>7.0000000000000007E-2</c:v>
                </c:pt>
                <c:pt idx="37">
                  <c:v>-7.0999999999999994E-2</c:v>
                </c:pt>
                <c:pt idx="38">
                  <c:v>-0.128</c:v>
                </c:pt>
                <c:pt idx="39">
                  <c:v>-3.2000000000000001E-2</c:v>
                </c:pt>
                <c:pt idx="40">
                  <c:v>1.3000000000000001E-2</c:v>
                </c:pt>
                <c:pt idx="41">
                  <c:v>-1.4999999999999999E-2</c:v>
                </c:pt>
                <c:pt idx="42">
                  <c:v>0</c:v>
                </c:pt>
                <c:pt idx="43">
                  <c:v>3.3000000000000002E-2</c:v>
                </c:pt>
                <c:pt idx="44">
                  <c:v>-1.6E-2</c:v>
                </c:pt>
                <c:pt idx="45">
                  <c:v>-0.13300000000000001</c:v>
                </c:pt>
                <c:pt idx="46">
                  <c:v>1.4999999999999999E-2</c:v>
                </c:pt>
                <c:pt idx="47">
                  <c:v>-6.4000000000000001E-2</c:v>
                </c:pt>
                <c:pt idx="48">
                  <c:v>4.0000000000000001E-3</c:v>
                </c:pt>
                <c:pt idx="49">
                  <c:v>5.7999999999999996E-2</c:v>
                </c:pt>
              </c:numCache>
            </c:numRef>
          </c:xVal>
          <c:yVal>
            <c:numRef>
              <c:f>Sheet1!$K$2:$K$51</c:f>
              <c:numCache>
                <c:formatCode>0.0%</c:formatCode>
                <c:ptCount val="50"/>
                <c:pt idx="0">
                  <c:v>-9.4E-2</c:v>
                </c:pt>
                <c:pt idx="1">
                  <c:v>0.11199999999999999</c:v>
                </c:pt>
                <c:pt idx="2">
                  <c:v>0.114</c:v>
                </c:pt>
                <c:pt idx="3">
                  <c:v>-6.0999999999999999E-2</c:v>
                </c:pt>
                <c:pt idx="4">
                  <c:v>9.9000000000000005E-2</c:v>
                </c:pt>
                <c:pt idx="5">
                  <c:v>-6.0000000000000001E-3</c:v>
                </c:pt>
                <c:pt idx="6">
                  <c:v>2.7999999999999997E-2</c:v>
                </c:pt>
                <c:pt idx="7">
                  <c:v>-9.9000000000000005E-2</c:v>
                </c:pt>
                <c:pt idx="8">
                  <c:v>-8.3000000000000004E-2</c:v>
                </c:pt>
                <c:pt idx="9">
                  <c:v>7.8E-2</c:v>
                </c:pt>
                <c:pt idx="10">
                  <c:v>-1.6E-2</c:v>
                </c:pt>
                <c:pt idx="11">
                  <c:v>8.3000000000000004E-2</c:v>
                </c:pt>
                <c:pt idx="12">
                  <c:v>4.9000000000000002E-2</c:v>
                </c:pt>
                <c:pt idx="13">
                  <c:v>0.06</c:v>
                </c:pt>
                <c:pt idx="14">
                  <c:v>4.8000000000000001E-2</c:v>
                </c:pt>
                <c:pt idx="15">
                  <c:v>1.6E-2</c:v>
                </c:pt>
                <c:pt idx="16">
                  <c:v>8.0000000000000002E-3</c:v>
                </c:pt>
                <c:pt idx="17">
                  <c:v>2E-3</c:v>
                </c:pt>
                <c:pt idx="18">
                  <c:v>3.7000000000000005E-2</c:v>
                </c:pt>
                <c:pt idx="19">
                  <c:v>-3.0000000000000001E-3</c:v>
                </c:pt>
                <c:pt idx="20">
                  <c:v>3.2000000000000001E-2</c:v>
                </c:pt>
                <c:pt idx="21">
                  <c:v>7.5999999999999998E-2</c:v>
                </c:pt>
                <c:pt idx="22">
                  <c:v>4.9000000000000002E-2</c:v>
                </c:pt>
                <c:pt idx="23">
                  <c:v>5.7000000000000002E-2</c:v>
                </c:pt>
                <c:pt idx="24">
                  <c:v>0.02</c:v>
                </c:pt>
                <c:pt idx="25">
                  <c:v>0.06</c:v>
                </c:pt>
                <c:pt idx="26">
                  <c:v>7.400000000000001E-2</c:v>
                </c:pt>
                <c:pt idx="27">
                  <c:v>2.7000000000000003E-2</c:v>
                </c:pt>
                <c:pt idx="28">
                  <c:v>3.1000000000000003E-2</c:v>
                </c:pt>
                <c:pt idx="29">
                  <c:v>3.9E-2</c:v>
                </c:pt>
                <c:pt idx="30">
                  <c:v>-0.02</c:v>
                </c:pt>
                <c:pt idx="31">
                  <c:v>5.2999999999999999E-2</c:v>
                </c:pt>
                <c:pt idx="32">
                  <c:v>0.06</c:v>
                </c:pt>
                <c:pt idx="33">
                  <c:v>4.0999999999999995E-2</c:v>
                </c:pt>
                <c:pt idx="34">
                  <c:v>6.6000000000000003E-2</c:v>
                </c:pt>
                <c:pt idx="35">
                  <c:v>2.7999999999999997E-2</c:v>
                </c:pt>
                <c:pt idx="36">
                  <c:v>9.6000000000000002E-2</c:v>
                </c:pt>
                <c:pt idx="37">
                  <c:v>3.9E-2</c:v>
                </c:pt>
                <c:pt idx="38">
                  <c:v>9.0000000000000011E-3</c:v>
                </c:pt>
                <c:pt idx="39">
                  <c:v>-1.8000000000000002E-2</c:v>
                </c:pt>
                <c:pt idx="40">
                  <c:v>8.3000000000000004E-2</c:v>
                </c:pt>
                <c:pt idx="41">
                  <c:v>-1.4999999999999999E-2</c:v>
                </c:pt>
                <c:pt idx="42">
                  <c:v>4.2999999999999997E-2</c:v>
                </c:pt>
                <c:pt idx="43">
                  <c:v>0.10800000000000001</c:v>
                </c:pt>
                <c:pt idx="44">
                  <c:v>6.6000000000000003E-2</c:v>
                </c:pt>
                <c:pt idx="45">
                  <c:v>-3.9E-2</c:v>
                </c:pt>
                <c:pt idx="46">
                  <c:v>9.0999999999999998E-2</c:v>
                </c:pt>
                <c:pt idx="47">
                  <c:v>-1.4999999999999999E-2</c:v>
                </c:pt>
                <c:pt idx="48">
                  <c:v>8.8000000000000009E-2</c:v>
                </c:pt>
                <c:pt idx="49">
                  <c:v>6.9000000000000006E-2</c:v>
                </c:pt>
              </c:numCache>
            </c:numRef>
          </c:yVal>
          <c:bubbleSize>
            <c:numLit>
              <c:formatCode>General</c:formatCode>
              <c:ptCount val="5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numLit>
          </c:bubbleSize>
          <c:bubble3D val="1"/>
          <c:extLst>
            <c:ext xmlns:c16="http://schemas.microsoft.com/office/drawing/2014/chart" uri="{C3380CC4-5D6E-409C-BE32-E72D297353CC}">
              <c16:uniqueId val="{00000006-AEB3-441A-B9B1-1F9CCFA12A66}"/>
            </c:ext>
          </c:extLst>
        </c:ser>
        <c:dLbls>
          <c:showLegendKey val="0"/>
          <c:showVal val="0"/>
          <c:showCatName val="0"/>
          <c:showSerName val="0"/>
          <c:showPercent val="0"/>
          <c:showBubbleSize val="0"/>
        </c:dLbls>
        <c:bubbleScale val="25"/>
        <c:showNegBubbles val="0"/>
        <c:axId val="570762111"/>
        <c:axId val="752592271"/>
      </c:bubbleChart>
      <c:valAx>
        <c:axId val="570762111"/>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r>
                  <a:rPr lang="en-US" sz="1800">
                    <a:solidFill>
                      <a:schemeClr val="bg1"/>
                    </a:solidFill>
                  </a:rPr>
                  <a:t>Avg.</a:t>
                </a:r>
                <a:r>
                  <a:rPr lang="en-US" sz="1800" baseline="0">
                    <a:solidFill>
                      <a:schemeClr val="bg1"/>
                    </a:solidFill>
                  </a:rPr>
                  <a:t> Academic Growth for </a:t>
                </a:r>
                <a:r>
                  <a:rPr lang="en-US" sz="1800" u="sng" baseline="0">
                    <a:solidFill>
                      <a:schemeClr val="bg1"/>
                    </a:solidFill>
                  </a:rPr>
                  <a:t>Poor Students</a:t>
                </a:r>
                <a:endParaRPr lang="en-US" sz="1800" u="sng">
                  <a:solidFill>
                    <a:schemeClr val="bg1"/>
                  </a:solidFill>
                </a:endParaRPr>
              </a:p>
            </c:rich>
          </c:tx>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title>
        <c:numFmt formatCode="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752592271"/>
        <c:crosses val="autoZero"/>
        <c:crossBetween val="midCat"/>
      </c:valAx>
      <c:valAx>
        <c:axId val="752592271"/>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bg1"/>
                    </a:solidFill>
                    <a:latin typeface="+mn-lt"/>
                    <a:ea typeface="+mn-ea"/>
                    <a:cs typeface="+mn-cs"/>
                  </a:defRPr>
                </a:pPr>
                <a:r>
                  <a:rPr lang="en-US" sz="1800">
                    <a:solidFill>
                      <a:schemeClr val="bg1"/>
                    </a:solidFill>
                  </a:rPr>
                  <a:t>Average</a:t>
                </a:r>
                <a:r>
                  <a:rPr lang="en-US" sz="1800" baseline="0">
                    <a:solidFill>
                      <a:schemeClr val="bg1"/>
                    </a:solidFill>
                  </a:rPr>
                  <a:t> Academic Growth for </a:t>
                </a:r>
                <a:r>
                  <a:rPr lang="en-US" sz="1800" u="sng" baseline="0">
                    <a:solidFill>
                      <a:schemeClr val="bg1"/>
                    </a:solidFill>
                  </a:rPr>
                  <a:t>Non-Poor</a:t>
                </a:r>
                <a:r>
                  <a:rPr lang="en-US" sz="1800" baseline="0">
                    <a:solidFill>
                      <a:schemeClr val="bg1"/>
                    </a:solidFill>
                  </a:rPr>
                  <a:t> Students</a:t>
                </a:r>
                <a:endParaRPr lang="en-US" sz="1800">
                  <a:solidFill>
                    <a:schemeClr val="bg1"/>
                  </a:solidFill>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title>
        <c:numFmt formatCode="0.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57076211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w="9525" cap="flat" cmpd="sng" algn="ctr">
      <a:solidFill>
        <a:schemeClr val="tx1">
          <a:lumMod val="15000"/>
          <a:lumOff val="85000"/>
        </a:schemeClr>
      </a:solidFill>
      <a:round/>
    </a:ln>
    <a:effectLst/>
  </c:spPr>
  <c:txPr>
    <a:bodyPr/>
    <a:lstStyle/>
    <a:p>
      <a:pPr>
        <a:defRPr/>
      </a:pPr>
      <a:endParaRPr lang="en-US"/>
    </a:p>
  </c:txPr>
  <c:externalData r:id="rId5">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400" b="1" i="0" u="none" strike="noStrike" kern="1200" baseline="0">
                <a:solidFill>
                  <a:sysClr val="windowText" lastClr="000000">
                    <a:lumMod val="75000"/>
                    <a:lumOff val="25000"/>
                  </a:sysClr>
                </a:solidFill>
                <a:latin typeface="+mn-lt"/>
                <a:ea typeface="+mn-ea"/>
                <a:cs typeface="+mn-cs"/>
              </a:defRPr>
            </a:pPr>
            <a:r>
              <a:rPr lang="en-US" sz="2400" b="1" i="0" baseline="0">
                <a:effectLst/>
              </a:rPr>
              <a:t>Scottsdale Unified High Schools Identified as 50% or Less Enrolled in 2016- </a:t>
            </a:r>
            <a:r>
              <a:rPr lang="en-US" sz="2400" b="1" i="0" baseline="0">
                <a:solidFill>
                  <a:srgbClr val="FF0000"/>
                </a:solidFill>
                <a:effectLst/>
              </a:rPr>
              <a:t>Campus Design Capactity</a:t>
            </a:r>
            <a:r>
              <a:rPr lang="en-US" sz="2400" b="1" i="0" baseline="0">
                <a:effectLst/>
              </a:rPr>
              <a:t> and </a:t>
            </a:r>
            <a:r>
              <a:rPr lang="en-US" sz="2400" b="1" i="0" baseline="0">
                <a:solidFill>
                  <a:srgbClr val="0070C0"/>
                </a:solidFill>
                <a:effectLst/>
              </a:rPr>
              <a:t>2020-21 Enrollment</a:t>
            </a:r>
            <a:endParaRPr lang="en-US" sz="2400">
              <a:solidFill>
                <a:srgbClr val="0070C0"/>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sz="2400">
                <a:solidFill>
                  <a:sysClr val="windowText" lastClr="000000">
                    <a:lumMod val="75000"/>
                    <a:lumOff val="25000"/>
                  </a:sysClr>
                </a:solidFill>
              </a:defRPr>
            </a:pPr>
            <a:endParaRPr lang="en-US" sz="2400"/>
          </a:p>
        </c:rich>
      </c:tx>
      <c:layout>
        <c:manualLayout>
          <c:xMode val="edge"/>
          <c:yMode val="edge"/>
          <c:x val="0.10765135400728937"/>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400" b="1" i="0" u="none" strike="noStrike" kern="1200" baseline="0">
              <a:solidFill>
                <a:sysClr val="windowText" lastClr="000000">
                  <a:lumMod val="75000"/>
                  <a:lumOff val="25000"/>
                </a:sys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2.3170089520800422E-2"/>
          <c:y val="2.1235327817525358E-2"/>
          <c:w val="0.95365982095839918"/>
          <c:h val="0.82591097432617877"/>
        </c:manualLayout>
      </c:layout>
      <c:bar3DChart>
        <c:barDir val="col"/>
        <c:grouping val="standar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Sheet2!$I$37:$I$43</c:f>
              <c:strCache>
                <c:ptCount val="7"/>
                <c:pt idx="0">
                  <c:v>Coronado High School</c:v>
                </c:pt>
                <c:pt idx="1">
                  <c:v>Hohokam Traditional School</c:v>
                </c:pt>
                <c:pt idx="2">
                  <c:v>Saguaro High School</c:v>
                </c:pt>
                <c:pt idx="3">
                  <c:v>Navajo Elementary</c:v>
                </c:pt>
                <c:pt idx="4">
                  <c:v>Cherokee Elementary</c:v>
                </c:pt>
                <c:pt idx="5">
                  <c:v>Redfield Elementary</c:v>
                </c:pt>
                <c:pt idx="6">
                  <c:v>Cochise Elementary</c:v>
                </c:pt>
              </c:strCache>
            </c:strRef>
          </c:cat>
          <c:val>
            <c:numRef>
              <c:f>Sheet2!$J$37:$J$43</c:f>
              <c:numCache>
                <c:formatCode>General</c:formatCode>
                <c:ptCount val="7"/>
                <c:pt idx="0">
                  <c:v>701</c:v>
                </c:pt>
                <c:pt idx="1">
                  <c:v>246</c:v>
                </c:pt>
                <c:pt idx="2" formatCode="#,##0">
                  <c:v>1184</c:v>
                </c:pt>
                <c:pt idx="3">
                  <c:v>370</c:v>
                </c:pt>
                <c:pt idx="4">
                  <c:v>546</c:v>
                </c:pt>
                <c:pt idx="5">
                  <c:v>413</c:v>
                </c:pt>
                <c:pt idx="6">
                  <c:v>552</c:v>
                </c:pt>
              </c:numCache>
            </c:numRef>
          </c:val>
          <c:shape val="cylinder"/>
          <c:extLst>
            <c:ext xmlns:c16="http://schemas.microsoft.com/office/drawing/2014/chart" uri="{C3380CC4-5D6E-409C-BE32-E72D297353CC}">
              <c16:uniqueId val="{00000000-93C4-4F48-847A-0E313BF388B5}"/>
            </c:ext>
          </c:extLst>
        </c:ser>
        <c:ser>
          <c:idx val="1"/>
          <c:order val="1"/>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Sheet2!$I$37:$I$43</c:f>
              <c:strCache>
                <c:ptCount val="7"/>
                <c:pt idx="0">
                  <c:v>Coronado High School</c:v>
                </c:pt>
                <c:pt idx="1">
                  <c:v>Hohokam Traditional School</c:v>
                </c:pt>
                <c:pt idx="2">
                  <c:v>Saguaro High School</c:v>
                </c:pt>
                <c:pt idx="3">
                  <c:v>Navajo Elementary</c:v>
                </c:pt>
                <c:pt idx="4">
                  <c:v>Cherokee Elementary</c:v>
                </c:pt>
                <c:pt idx="5">
                  <c:v>Redfield Elementary</c:v>
                </c:pt>
                <c:pt idx="6">
                  <c:v>Cochise Elementary</c:v>
                </c:pt>
              </c:strCache>
            </c:strRef>
          </c:cat>
          <c:val>
            <c:numRef>
              <c:f>Sheet2!$K$37:$K$43</c:f>
              <c:numCache>
                <c:formatCode>General</c:formatCode>
                <c:ptCount val="7"/>
                <c:pt idx="0" formatCode="#,##0">
                  <c:v>2651</c:v>
                </c:pt>
                <c:pt idx="1">
                  <c:v>891</c:v>
                </c:pt>
                <c:pt idx="2" formatCode="#,##0">
                  <c:v>2423</c:v>
                </c:pt>
                <c:pt idx="3">
                  <c:v>845</c:v>
                </c:pt>
                <c:pt idx="4" formatCode="#,##0">
                  <c:v>910</c:v>
                </c:pt>
                <c:pt idx="5">
                  <c:v>941</c:v>
                </c:pt>
                <c:pt idx="6" formatCode="#,##0">
                  <c:v>967</c:v>
                </c:pt>
              </c:numCache>
            </c:numRef>
          </c:val>
          <c:shape val="cylinder"/>
          <c:extLst>
            <c:ext xmlns:c16="http://schemas.microsoft.com/office/drawing/2014/chart" uri="{C3380CC4-5D6E-409C-BE32-E72D297353CC}">
              <c16:uniqueId val="{00000001-93C4-4F48-847A-0E313BF388B5}"/>
            </c:ext>
          </c:extLst>
        </c:ser>
        <c:dLbls>
          <c:showLegendKey val="0"/>
          <c:showVal val="0"/>
          <c:showCatName val="0"/>
          <c:showSerName val="0"/>
          <c:showPercent val="0"/>
          <c:showBubbleSize val="0"/>
        </c:dLbls>
        <c:gapWidth val="65"/>
        <c:shape val="box"/>
        <c:axId val="336377072"/>
        <c:axId val="458257504"/>
        <c:axId val="567301088"/>
      </c:bar3DChart>
      <c:catAx>
        <c:axId val="3363770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0" i="0" u="none" strike="noStrike" kern="1200" cap="all" baseline="0">
                <a:solidFill>
                  <a:schemeClr val="dk1">
                    <a:lumMod val="75000"/>
                    <a:lumOff val="25000"/>
                  </a:schemeClr>
                </a:solidFill>
                <a:latin typeface="+mn-lt"/>
                <a:ea typeface="+mn-ea"/>
                <a:cs typeface="+mn-cs"/>
              </a:defRPr>
            </a:pPr>
            <a:endParaRPr lang="en-US"/>
          </a:p>
        </c:txPr>
        <c:crossAx val="458257504"/>
        <c:crosses val="autoZero"/>
        <c:auto val="1"/>
        <c:lblAlgn val="ctr"/>
        <c:lblOffset val="100"/>
        <c:noMultiLvlLbl val="0"/>
      </c:catAx>
      <c:valAx>
        <c:axId val="458257504"/>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336377072"/>
        <c:crosses val="autoZero"/>
        <c:crossBetween val="between"/>
      </c:valAx>
      <c:serAx>
        <c:axId val="567301088"/>
        <c:scaling>
          <c:orientation val="minMax"/>
        </c:scaling>
        <c:delete val="1"/>
        <c:axPos val="b"/>
        <c:majorTickMark val="none"/>
        <c:minorTickMark val="none"/>
        <c:tickLblPos val="nextTo"/>
        <c:crossAx val="458257504"/>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39AE4F7-0038-4EF2-8F60-9922C720CCE9}" type="datetimeFigureOut">
              <a:rPr lang="en-US" smtClean="0"/>
              <a:t>11/17/2021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94D7BBC-1E67-41AC-A0AE-80B887AA2287}" type="slidenum">
              <a:rPr lang="en-US" smtClean="0"/>
              <a:t>‹#›</a:t>
            </a:fld>
            <a:endParaRPr lang="en-US"/>
          </a:p>
        </p:txBody>
      </p:sp>
    </p:spTree>
    <p:extLst>
      <p:ext uri="{BB962C8B-B14F-4D97-AF65-F5344CB8AC3E}">
        <p14:creationId xmlns:p14="http://schemas.microsoft.com/office/powerpoint/2010/main" val="232325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801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0230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779C9-0005-474D-B33A-3C9F0B3E52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919DFA-BE9C-47E3-B549-B17570B63A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5386BA-6835-4508-A5D6-68C43559C71F}"/>
              </a:ext>
            </a:extLst>
          </p:cNvPr>
          <p:cNvSpPr>
            <a:spLocks noGrp="1"/>
          </p:cNvSpPr>
          <p:nvPr>
            <p:ph type="dt" sz="half" idx="10"/>
          </p:nvPr>
        </p:nvSpPr>
        <p:spPr/>
        <p:txBody>
          <a:bodyPr/>
          <a:lstStyle/>
          <a:p>
            <a:fld id="{25762532-1911-4A9C-B15C-80544B0EB235}" type="datetimeFigureOut">
              <a:rPr lang="en-US" smtClean="0"/>
              <a:t>11/17/2021</a:t>
            </a:fld>
            <a:endParaRPr lang="en-US"/>
          </a:p>
        </p:txBody>
      </p:sp>
      <p:sp>
        <p:nvSpPr>
          <p:cNvPr id="5" name="Footer Placeholder 4">
            <a:extLst>
              <a:ext uri="{FF2B5EF4-FFF2-40B4-BE49-F238E27FC236}">
                <a16:creationId xmlns:a16="http://schemas.microsoft.com/office/drawing/2014/main" id="{9D9EFBDD-AABE-4026-99A6-175F1867C6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0C47C-3F36-4C54-AD4B-2ED2FDA1DC4D}"/>
              </a:ext>
            </a:extLst>
          </p:cNvPr>
          <p:cNvSpPr>
            <a:spLocks noGrp="1"/>
          </p:cNvSpPr>
          <p:nvPr>
            <p:ph type="sldNum" sz="quarter" idx="12"/>
          </p:nvPr>
        </p:nvSpPr>
        <p:spPr/>
        <p:txBody>
          <a:bodyPr/>
          <a:lstStyle/>
          <a:p>
            <a:fld id="{A19564DE-5445-48F7-BED3-165645CBCF77}" type="slidenum">
              <a:rPr lang="en-US" smtClean="0"/>
              <a:t>‹#›</a:t>
            </a:fld>
            <a:endParaRPr lang="en-US"/>
          </a:p>
        </p:txBody>
      </p:sp>
    </p:spTree>
    <p:extLst>
      <p:ext uri="{BB962C8B-B14F-4D97-AF65-F5344CB8AC3E}">
        <p14:creationId xmlns:p14="http://schemas.microsoft.com/office/powerpoint/2010/main" val="3290477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4B159-05ED-4415-8513-EA59D87454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BB279B-AC81-4522-9533-302B208A28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BF1AB1-72A7-419C-A03A-0BA1F3147282}"/>
              </a:ext>
            </a:extLst>
          </p:cNvPr>
          <p:cNvSpPr>
            <a:spLocks noGrp="1"/>
          </p:cNvSpPr>
          <p:nvPr>
            <p:ph type="dt" sz="half" idx="10"/>
          </p:nvPr>
        </p:nvSpPr>
        <p:spPr/>
        <p:txBody>
          <a:bodyPr/>
          <a:lstStyle/>
          <a:p>
            <a:fld id="{25762532-1911-4A9C-B15C-80544B0EB235}" type="datetimeFigureOut">
              <a:rPr lang="en-US" smtClean="0"/>
              <a:t>11/17/2021</a:t>
            </a:fld>
            <a:endParaRPr lang="en-US"/>
          </a:p>
        </p:txBody>
      </p:sp>
      <p:sp>
        <p:nvSpPr>
          <p:cNvPr id="5" name="Footer Placeholder 4">
            <a:extLst>
              <a:ext uri="{FF2B5EF4-FFF2-40B4-BE49-F238E27FC236}">
                <a16:creationId xmlns:a16="http://schemas.microsoft.com/office/drawing/2014/main" id="{8C14BF56-580F-4974-9882-96D87B9EB9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08451A-E2AE-43E4-B781-E1F5FB5C56F6}"/>
              </a:ext>
            </a:extLst>
          </p:cNvPr>
          <p:cNvSpPr>
            <a:spLocks noGrp="1"/>
          </p:cNvSpPr>
          <p:nvPr>
            <p:ph type="sldNum" sz="quarter" idx="12"/>
          </p:nvPr>
        </p:nvSpPr>
        <p:spPr/>
        <p:txBody>
          <a:bodyPr/>
          <a:lstStyle/>
          <a:p>
            <a:fld id="{A19564DE-5445-48F7-BED3-165645CBCF77}" type="slidenum">
              <a:rPr lang="en-US" smtClean="0"/>
              <a:t>‹#›</a:t>
            </a:fld>
            <a:endParaRPr lang="en-US"/>
          </a:p>
        </p:txBody>
      </p:sp>
    </p:spTree>
    <p:extLst>
      <p:ext uri="{BB962C8B-B14F-4D97-AF65-F5344CB8AC3E}">
        <p14:creationId xmlns:p14="http://schemas.microsoft.com/office/powerpoint/2010/main" val="244391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45A9B6-A6A3-44CB-9F37-0E119C498C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F74C15-2401-4559-B29B-4DE32145BF8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AD83A-0265-4DA7-A13E-4C9C8F600D51}"/>
              </a:ext>
            </a:extLst>
          </p:cNvPr>
          <p:cNvSpPr>
            <a:spLocks noGrp="1"/>
          </p:cNvSpPr>
          <p:nvPr>
            <p:ph type="dt" sz="half" idx="10"/>
          </p:nvPr>
        </p:nvSpPr>
        <p:spPr/>
        <p:txBody>
          <a:bodyPr/>
          <a:lstStyle/>
          <a:p>
            <a:fld id="{25762532-1911-4A9C-B15C-80544B0EB235}" type="datetimeFigureOut">
              <a:rPr lang="en-US" smtClean="0"/>
              <a:t>11/17/2021</a:t>
            </a:fld>
            <a:endParaRPr lang="en-US"/>
          </a:p>
        </p:txBody>
      </p:sp>
      <p:sp>
        <p:nvSpPr>
          <p:cNvPr id="5" name="Footer Placeholder 4">
            <a:extLst>
              <a:ext uri="{FF2B5EF4-FFF2-40B4-BE49-F238E27FC236}">
                <a16:creationId xmlns:a16="http://schemas.microsoft.com/office/drawing/2014/main" id="{8976FE92-072E-48D5-89D8-AD1CCE7013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46330-1BEB-42F4-8808-53DA3A9BEFA0}"/>
              </a:ext>
            </a:extLst>
          </p:cNvPr>
          <p:cNvSpPr>
            <a:spLocks noGrp="1"/>
          </p:cNvSpPr>
          <p:nvPr>
            <p:ph type="sldNum" sz="quarter" idx="12"/>
          </p:nvPr>
        </p:nvSpPr>
        <p:spPr/>
        <p:txBody>
          <a:bodyPr/>
          <a:lstStyle/>
          <a:p>
            <a:fld id="{A19564DE-5445-48F7-BED3-165645CBCF77}" type="slidenum">
              <a:rPr lang="en-US" smtClean="0"/>
              <a:t>‹#›</a:t>
            </a:fld>
            <a:endParaRPr lang="en-US"/>
          </a:p>
        </p:txBody>
      </p:sp>
    </p:spTree>
    <p:extLst>
      <p:ext uri="{BB962C8B-B14F-4D97-AF65-F5344CB8AC3E}">
        <p14:creationId xmlns:p14="http://schemas.microsoft.com/office/powerpoint/2010/main" val="2248129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F853FCC-9430-487A-82DF-AB5E6F164E1F}" type="datetimeFigureOut">
              <a:rPr lang="en-US" smtClean="0">
                <a:solidFill>
                  <a:prstClr val="black">
                    <a:tint val="75000"/>
                  </a:prstClr>
                </a:solidFill>
              </a:rPr>
              <a:pPr/>
              <a:t>12/3/2021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65ACEE-95CB-4894-B604-C2753D4998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288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853FCC-9430-487A-82DF-AB5E6F164E1F}" type="datetimeFigureOut">
              <a:rPr lang="en-US" smtClean="0">
                <a:solidFill>
                  <a:prstClr val="black">
                    <a:tint val="75000"/>
                  </a:prstClr>
                </a:solidFill>
              </a:rPr>
              <a:pPr/>
              <a:t>12/3/2021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65ACEE-95CB-4894-B604-C2753D4998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719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853FCC-9430-487A-82DF-AB5E6F164E1F}" type="datetimeFigureOut">
              <a:rPr lang="en-US" smtClean="0">
                <a:solidFill>
                  <a:prstClr val="black">
                    <a:tint val="75000"/>
                  </a:prstClr>
                </a:solidFill>
              </a:rPr>
              <a:pPr/>
              <a:t>12/3/2021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65ACEE-95CB-4894-B604-C2753D4998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849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853FCC-9430-487A-82DF-AB5E6F164E1F}" type="datetimeFigureOut">
              <a:rPr lang="en-US" smtClean="0">
                <a:solidFill>
                  <a:prstClr val="black">
                    <a:tint val="75000"/>
                  </a:prstClr>
                </a:solidFill>
              </a:rPr>
              <a:pPr/>
              <a:t>12/3/2021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65ACEE-95CB-4894-B604-C2753D4998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696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853FCC-9430-487A-82DF-AB5E6F164E1F}" type="datetimeFigureOut">
              <a:rPr lang="en-US" smtClean="0">
                <a:solidFill>
                  <a:prstClr val="black">
                    <a:tint val="75000"/>
                  </a:prstClr>
                </a:solidFill>
              </a:rPr>
              <a:pPr/>
              <a:t>12/3/2021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B65ACEE-95CB-4894-B604-C2753D4998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709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853FCC-9430-487A-82DF-AB5E6F164E1F}" type="datetimeFigureOut">
              <a:rPr lang="en-US" smtClean="0">
                <a:solidFill>
                  <a:prstClr val="black">
                    <a:tint val="75000"/>
                  </a:prstClr>
                </a:solidFill>
              </a:rPr>
              <a:pPr/>
              <a:t>12/3/2021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B65ACEE-95CB-4894-B604-C2753D4998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914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53FCC-9430-487A-82DF-AB5E6F164E1F}" type="datetimeFigureOut">
              <a:rPr lang="en-US" smtClean="0">
                <a:solidFill>
                  <a:prstClr val="black">
                    <a:tint val="75000"/>
                  </a:prstClr>
                </a:solidFill>
              </a:rPr>
              <a:pPr/>
              <a:t>12/3/2021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B65ACEE-95CB-4894-B604-C2753D4998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237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853FCC-9430-487A-82DF-AB5E6F164E1F}" type="datetimeFigureOut">
              <a:rPr lang="en-US" smtClean="0">
                <a:solidFill>
                  <a:prstClr val="black">
                    <a:tint val="75000"/>
                  </a:prstClr>
                </a:solidFill>
              </a:rPr>
              <a:pPr/>
              <a:t>12/3/2021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65ACEE-95CB-4894-B604-C2753D4998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73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C1BF8-2F13-4D85-A3D8-0FF4CAA88C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CCA6FB-D991-456A-99F7-A46709191E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39E60B-C27D-4D99-AED0-BDC04072C3D4}"/>
              </a:ext>
            </a:extLst>
          </p:cNvPr>
          <p:cNvSpPr>
            <a:spLocks noGrp="1"/>
          </p:cNvSpPr>
          <p:nvPr>
            <p:ph type="dt" sz="half" idx="10"/>
          </p:nvPr>
        </p:nvSpPr>
        <p:spPr/>
        <p:txBody>
          <a:bodyPr/>
          <a:lstStyle/>
          <a:p>
            <a:fld id="{25762532-1911-4A9C-B15C-80544B0EB235}" type="datetimeFigureOut">
              <a:rPr lang="en-US" smtClean="0"/>
              <a:t>11/17/2021</a:t>
            </a:fld>
            <a:endParaRPr lang="en-US"/>
          </a:p>
        </p:txBody>
      </p:sp>
      <p:sp>
        <p:nvSpPr>
          <p:cNvPr id="5" name="Footer Placeholder 4">
            <a:extLst>
              <a:ext uri="{FF2B5EF4-FFF2-40B4-BE49-F238E27FC236}">
                <a16:creationId xmlns:a16="http://schemas.microsoft.com/office/drawing/2014/main" id="{0888A291-30AD-4D57-A931-A160411E7A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4352D-E11D-4A96-A0DB-C6D0334B59AB}"/>
              </a:ext>
            </a:extLst>
          </p:cNvPr>
          <p:cNvSpPr>
            <a:spLocks noGrp="1"/>
          </p:cNvSpPr>
          <p:nvPr>
            <p:ph type="sldNum" sz="quarter" idx="12"/>
          </p:nvPr>
        </p:nvSpPr>
        <p:spPr/>
        <p:txBody>
          <a:bodyPr/>
          <a:lstStyle/>
          <a:p>
            <a:fld id="{A19564DE-5445-48F7-BED3-165645CBCF77}" type="slidenum">
              <a:rPr lang="en-US" smtClean="0"/>
              <a:t>‹#›</a:t>
            </a:fld>
            <a:endParaRPr lang="en-US"/>
          </a:p>
        </p:txBody>
      </p:sp>
    </p:spTree>
    <p:extLst>
      <p:ext uri="{BB962C8B-B14F-4D97-AF65-F5344CB8AC3E}">
        <p14:creationId xmlns:p14="http://schemas.microsoft.com/office/powerpoint/2010/main" val="12774957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853FCC-9430-487A-82DF-AB5E6F164E1F}" type="datetimeFigureOut">
              <a:rPr lang="en-US" smtClean="0">
                <a:solidFill>
                  <a:prstClr val="black">
                    <a:tint val="75000"/>
                  </a:prstClr>
                </a:solidFill>
              </a:rPr>
              <a:pPr/>
              <a:t>12/3/2021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65ACEE-95CB-4894-B604-C2753D4998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269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853FCC-9430-487A-82DF-AB5E6F164E1F}" type="datetimeFigureOut">
              <a:rPr lang="en-US" smtClean="0">
                <a:solidFill>
                  <a:prstClr val="black">
                    <a:tint val="75000"/>
                  </a:prstClr>
                </a:solidFill>
              </a:rPr>
              <a:pPr/>
              <a:t>12/3/2021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65ACEE-95CB-4894-B604-C2753D4998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78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853FCC-9430-487A-82DF-AB5E6F164E1F}" type="datetimeFigureOut">
              <a:rPr lang="en-US" smtClean="0">
                <a:solidFill>
                  <a:prstClr val="black">
                    <a:tint val="75000"/>
                  </a:prstClr>
                </a:solidFill>
              </a:rPr>
              <a:pPr/>
              <a:t>12/3/2021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65ACEE-95CB-4894-B604-C2753D4998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75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B3653-265E-4AD5-AA96-3464CCB37D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CC3DDA-37A6-4047-9440-0AED9DD541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0310528-0854-4AF3-BE05-7D566FB99A5F}"/>
              </a:ext>
            </a:extLst>
          </p:cNvPr>
          <p:cNvSpPr>
            <a:spLocks noGrp="1"/>
          </p:cNvSpPr>
          <p:nvPr>
            <p:ph type="dt" sz="half" idx="10"/>
          </p:nvPr>
        </p:nvSpPr>
        <p:spPr/>
        <p:txBody>
          <a:bodyPr/>
          <a:lstStyle/>
          <a:p>
            <a:fld id="{25762532-1911-4A9C-B15C-80544B0EB235}" type="datetimeFigureOut">
              <a:rPr lang="en-US" smtClean="0"/>
              <a:t>11/17/2021</a:t>
            </a:fld>
            <a:endParaRPr lang="en-US"/>
          </a:p>
        </p:txBody>
      </p:sp>
      <p:sp>
        <p:nvSpPr>
          <p:cNvPr id="5" name="Footer Placeholder 4">
            <a:extLst>
              <a:ext uri="{FF2B5EF4-FFF2-40B4-BE49-F238E27FC236}">
                <a16:creationId xmlns:a16="http://schemas.microsoft.com/office/drawing/2014/main" id="{E980CA31-D89F-4EC5-BF34-1786245732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4BD87-3B87-4741-8F81-56532514F727}"/>
              </a:ext>
            </a:extLst>
          </p:cNvPr>
          <p:cNvSpPr>
            <a:spLocks noGrp="1"/>
          </p:cNvSpPr>
          <p:nvPr>
            <p:ph type="sldNum" sz="quarter" idx="12"/>
          </p:nvPr>
        </p:nvSpPr>
        <p:spPr/>
        <p:txBody>
          <a:bodyPr/>
          <a:lstStyle/>
          <a:p>
            <a:fld id="{A19564DE-5445-48F7-BED3-165645CBCF77}" type="slidenum">
              <a:rPr lang="en-US" smtClean="0"/>
              <a:t>‹#›</a:t>
            </a:fld>
            <a:endParaRPr lang="en-US"/>
          </a:p>
        </p:txBody>
      </p:sp>
    </p:spTree>
    <p:extLst>
      <p:ext uri="{BB962C8B-B14F-4D97-AF65-F5344CB8AC3E}">
        <p14:creationId xmlns:p14="http://schemas.microsoft.com/office/powerpoint/2010/main" val="3763208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368DB-4D33-4BE1-B448-F13D5732E1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F7E55D-86A9-450F-B40B-CF75450C55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9C71BF-4506-459D-A70D-8597DDFA3B6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2E2661-7886-410C-8FC0-BD6E34CBAFE4}"/>
              </a:ext>
            </a:extLst>
          </p:cNvPr>
          <p:cNvSpPr>
            <a:spLocks noGrp="1"/>
          </p:cNvSpPr>
          <p:nvPr>
            <p:ph type="dt" sz="half" idx="10"/>
          </p:nvPr>
        </p:nvSpPr>
        <p:spPr/>
        <p:txBody>
          <a:bodyPr/>
          <a:lstStyle/>
          <a:p>
            <a:fld id="{25762532-1911-4A9C-B15C-80544B0EB235}" type="datetimeFigureOut">
              <a:rPr lang="en-US" smtClean="0"/>
              <a:t>11/17/2021</a:t>
            </a:fld>
            <a:endParaRPr lang="en-US"/>
          </a:p>
        </p:txBody>
      </p:sp>
      <p:sp>
        <p:nvSpPr>
          <p:cNvPr id="6" name="Footer Placeholder 5">
            <a:extLst>
              <a:ext uri="{FF2B5EF4-FFF2-40B4-BE49-F238E27FC236}">
                <a16:creationId xmlns:a16="http://schemas.microsoft.com/office/drawing/2014/main" id="{A9982AC6-204C-4D3B-96EE-40EB85C740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722418-F726-4359-8629-8DE42EFC1AD3}"/>
              </a:ext>
            </a:extLst>
          </p:cNvPr>
          <p:cNvSpPr>
            <a:spLocks noGrp="1"/>
          </p:cNvSpPr>
          <p:nvPr>
            <p:ph type="sldNum" sz="quarter" idx="12"/>
          </p:nvPr>
        </p:nvSpPr>
        <p:spPr/>
        <p:txBody>
          <a:bodyPr/>
          <a:lstStyle/>
          <a:p>
            <a:fld id="{A19564DE-5445-48F7-BED3-165645CBCF77}" type="slidenum">
              <a:rPr lang="en-US" smtClean="0"/>
              <a:t>‹#›</a:t>
            </a:fld>
            <a:endParaRPr lang="en-US"/>
          </a:p>
        </p:txBody>
      </p:sp>
    </p:spTree>
    <p:extLst>
      <p:ext uri="{BB962C8B-B14F-4D97-AF65-F5344CB8AC3E}">
        <p14:creationId xmlns:p14="http://schemas.microsoft.com/office/powerpoint/2010/main" val="2852969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1C8D-F3DC-4D2D-8B8C-D3589B5436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726CA5-5B97-45F0-BBE8-F6F5819166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7313B23-F52E-437E-9ECB-6F390FDB720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88B0EB-2875-462E-9C6B-1F4DE74C20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08B3F0B-37FB-4DFE-9675-0FBFBB31945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CF4510-FB99-42A4-8DCF-708282B575A4}"/>
              </a:ext>
            </a:extLst>
          </p:cNvPr>
          <p:cNvSpPr>
            <a:spLocks noGrp="1"/>
          </p:cNvSpPr>
          <p:nvPr>
            <p:ph type="dt" sz="half" idx="10"/>
          </p:nvPr>
        </p:nvSpPr>
        <p:spPr/>
        <p:txBody>
          <a:bodyPr/>
          <a:lstStyle/>
          <a:p>
            <a:fld id="{25762532-1911-4A9C-B15C-80544B0EB235}" type="datetimeFigureOut">
              <a:rPr lang="en-US" smtClean="0"/>
              <a:t>11/17/2021</a:t>
            </a:fld>
            <a:endParaRPr lang="en-US"/>
          </a:p>
        </p:txBody>
      </p:sp>
      <p:sp>
        <p:nvSpPr>
          <p:cNvPr id="8" name="Footer Placeholder 7">
            <a:extLst>
              <a:ext uri="{FF2B5EF4-FFF2-40B4-BE49-F238E27FC236}">
                <a16:creationId xmlns:a16="http://schemas.microsoft.com/office/drawing/2014/main" id="{59A85D13-7AD8-4FCB-89CB-BD99B702E7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B497B2-FF31-4CE9-8021-52948240B480}"/>
              </a:ext>
            </a:extLst>
          </p:cNvPr>
          <p:cNvSpPr>
            <a:spLocks noGrp="1"/>
          </p:cNvSpPr>
          <p:nvPr>
            <p:ph type="sldNum" sz="quarter" idx="12"/>
          </p:nvPr>
        </p:nvSpPr>
        <p:spPr/>
        <p:txBody>
          <a:bodyPr/>
          <a:lstStyle/>
          <a:p>
            <a:fld id="{A19564DE-5445-48F7-BED3-165645CBCF77}" type="slidenum">
              <a:rPr lang="en-US" smtClean="0"/>
              <a:t>‹#›</a:t>
            </a:fld>
            <a:endParaRPr lang="en-US"/>
          </a:p>
        </p:txBody>
      </p:sp>
    </p:spTree>
    <p:extLst>
      <p:ext uri="{BB962C8B-B14F-4D97-AF65-F5344CB8AC3E}">
        <p14:creationId xmlns:p14="http://schemas.microsoft.com/office/powerpoint/2010/main" val="3241687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D5A60-E82A-42A3-AB69-FB3BCBD1D9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D08D1C-D851-4683-9C03-9C3624C87402}"/>
              </a:ext>
            </a:extLst>
          </p:cNvPr>
          <p:cNvSpPr>
            <a:spLocks noGrp="1"/>
          </p:cNvSpPr>
          <p:nvPr>
            <p:ph type="dt" sz="half" idx="10"/>
          </p:nvPr>
        </p:nvSpPr>
        <p:spPr/>
        <p:txBody>
          <a:bodyPr/>
          <a:lstStyle/>
          <a:p>
            <a:fld id="{25762532-1911-4A9C-B15C-80544B0EB235}" type="datetimeFigureOut">
              <a:rPr lang="en-US" smtClean="0"/>
              <a:t>11/17/2021</a:t>
            </a:fld>
            <a:endParaRPr lang="en-US"/>
          </a:p>
        </p:txBody>
      </p:sp>
      <p:sp>
        <p:nvSpPr>
          <p:cNvPr id="4" name="Footer Placeholder 3">
            <a:extLst>
              <a:ext uri="{FF2B5EF4-FFF2-40B4-BE49-F238E27FC236}">
                <a16:creationId xmlns:a16="http://schemas.microsoft.com/office/drawing/2014/main" id="{43C92133-7174-4EDF-A3BB-858BB2C290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6A07DA-1A3B-4D49-9673-5652D40A88FF}"/>
              </a:ext>
            </a:extLst>
          </p:cNvPr>
          <p:cNvSpPr>
            <a:spLocks noGrp="1"/>
          </p:cNvSpPr>
          <p:nvPr>
            <p:ph type="sldNum" sz="quarter" idx="12"/>
          </p:nvPr>
        </p:nvSpPr>
        <p:spPr/>
        <p:txBody>
          <a:bodyPr/>
          <a:lstStyle/>
          <a:p>
            <a:fld id="{A19564DE-5445-48F7-BED3-165645CBCF77}" type="slidenum">
              <a:rPr lang="en-US" smtClean="0"/>
              <a:t>‹#›</a:t>
            </a:fld>
            <a:endParaRPr lang="en-US"/>
          </a:p>
        </p:txBody>
      </p:sp>
    </p:spTree>
    <p:extLst>
      <p:ext uri="{BB962C8B-B14F-4D97-AF65-F5344CB8AC3E}">
        <p14:creationId xmlns:p14="http://schemas.microsoft.com/office/powerpoint/2010/main" val="3047777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E5E72E-7621-46C7-B349-83914C823291}"/>
              </a:ext>
            </a:extLst>
          </p:cNvPr>
          <p:cNvSpPr>
            <a:spLocks noGrp="1"/>
          </p:cNvSpPr>
          <p:nvPr>
            <p:ph type="dt" sz="half" idx="10"/>
          </p:nvPr>
        </p:nvSpPr>
        <p:spPr/>
        <p:txBody>
          <a:bodyPr/>
          <a:lstStyle/>
          <a:p>
            <a:fld id="{25762532-1911-4A9C-B15C-80544B0EB235}" type="datetimeFigureOut">
              <a:rPr lang="en-US" smtClean="0"/>
              <a:t>11/17/2021</a:t>
            </a:fld>
            <a:endParaRPr lang="en-US"/>
          </a:p>
        </p:txBody>
      </p:sp>
      <p:sp>
        <p:nvSpPr>
          <p:cNvPr id="3" name="Footer Placeholder 2">
            <a:extLst>
              <a:ext uri="{FF2B5EF4-FFF2-40B4-BE49-F238E27FC236}">
                <a16:creationId xmlns:a16="http://schemas.microsoft.com/office/drawing/2014/main" id="{FDE5B35E-CA45-49EB-A72C-0D23EDD02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001E1D-43A4-4E78-982F-92A11460FC72}"/>
              </a:ext>
            </a:extLst>
          </p:cNvPr>
          <p:cNvSpPr>
            <a:spLocks noGrp="1"/>
          </p:cNvSpPr>
          <p:nvPr>
            <p:ph type="sldNum" sz="quarter" idx="12"/>
          </p:nvPr>
        </p:nvSpPr>
        <p:spPr/>
        <p:txBody>
          <a:bodyPr/>
          <a:lstStyle/>
          <a:p>
            <a:fld id="{A19564DE-5445-48F7-BED3-165645CBCF77}" type="slidenum">
              <a:rPr lang="en-US" smtClean="0"/>
              <a:t>‹#›</a:t>
            </a:fld>
            <a:endParaRPr lang="en-US"/>
          </a:p>
        </p:txBody>
      </p:sp>
    </p:spTree>
    <p:extLst>
      <p:ext uri="{BB962C8B-B14F-4D97-AF65-F5344CB8AC3E}">
        <p14:creationId xmlns:p14="http://schemas.microsoft.com/office/powerpoint/2010/main" val="39438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C25C7-3FFE-46A8-9C26-7D56226692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97C755-9B82-4146-BC8D-A3776BC625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696D32-E242-4D6C-B8F5-DCF1AF0BB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3CF3FC-128E-4952-8BEA-FB2D47A9A090}"/>
              </a:ext>
            </a:extLst>
          </p:cNvPr>
          <p:cNvSpPr>
            <a:spLocks noGrp="1"/>
          </p:cNvSpPr>
          <p:nvPr>
            <p:ph type="dt" sz="half" idx="10"/>
          </p:nvPr>
        </p:nvSpPr>
        <p:spPr/>
        <p:txBody>
          <a:bodyPr/>
          <a:lstStyle/>
          <a:p>
            <a:fld id="{25762532-1911-4A9C-B15C-80544B0EB235}" type="datetimeFigureOut">
              <a:rPr lang="en-US" smtClean="0"/>
              <a:t>11/17/2021</a:t>
            </a:fld>
            <a:endParaRPr lang="en-US"/>
          </a:p>
        </p:txBody>
      </p:sp>
      <p:sp>
        <p:nvSpPr>
          <p:cNvPr id="6" name="Footer Placeholder 5">
            <a:extLst>
              <a:ext uri="{FF2B5EF4-FFF2-40B4-BE49-F238E27FC236}">
                <a16:creationId xmlns:a16="http://schemas.microsoft.com/office/drawing/2014/main" id="{D4890ECF-5CFA-4B0C-B92F-C63A0775F8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2C0A63-253B-4640-B43F-2699A6612540}"/>
              </a:ext>
            </a:extLst>
          </p:cNvPr>
          <p:cNvSpPr>
            <a:spLocks noGrp="1"/>
          </p:cNvSpPr>
          <p:nvPr>
            <p:ph type="sldNum" sz="quarter" idx="12"/>
          </p:nvPr>
        </p:nvSpPr>
        <p:spPr/>
        <p:txBody>
          <a:bodyPr/>
          <a:lstStyle/>
          <a:p>
            <a:fld id="{A19564DE-5445-48F7-BED3-165645CBCF77}" type="slidenum">
              <a:rPr lang="en-US" smtClean="0"/>
              <a:t>‹#›</a:t>
            </a:fld>
            <a:endParaRPr lang="en-US"/>
          </a:p>
        </p:txBody>
      </p:sp>
    </p:spTree>
    <p:extLst>
      <p:ext uri="{BB962C8B-B14F-4D97-AF65-F5344CB8AC3E}">
        <p14:creationId xmlns:p14="http://schemas.microsoft.com/office/powerpoint/2010/main" val="2255739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937D5-8840-4789-9D58-0FBF6C8168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9A51A1-30C4-4B4B-94C1-5BB145D6B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1F6416-A4F1-4126-9740-4B7D4A1D8E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E4BBDC-8FD2-4616-879F-88D26AC7EE27}"/>
              </a:ext>
            </a:extLst>
          </p:cNvPr>
          <p:cNvSpPr>
            <a:spLocks noGrp="1"/>
          </p:cNvSpPr>
          <p:nvPr>
            <p:ph type="dt" sz="half" idx="10"/>
          </p:nvPr>
        </p:nvSpPr>
        <p:spPr/>
        <p:txBody>
          <a:bodyPr/>
          <a:lstStyle/>
          <a:p>
            <a:fld id="{25762532-1911-4A9C-B15C-80544B0EB235}" type="datetimeFigureOut">
              <a:rPr lang="en-US" smtClean="0"/>
              <a:t>11/17/2021</a:t>
            </a:fld>
            <a:endParaRPr lang="en-US"/>
          </a:p>
        </p:txBody>
      </p:sp>
      <p:sp>
        <p:nvSpPr>
          <p:cNvPr id="6" name="Footer Placeholder 5">
            <a:extLst>
              <a:ext uri="{FF2B5EF4-FFF2-40B4-BE49-F238E27FC236}">
                <a16:creationId xmlns:a16="http://schemas.microsoft.com/office/drawing/2014/main" id="{63FD3FA7-1845-4392-A671-514E97F55C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51CC12-5E36-416B-91E6-F8F733E21BBA}"/>
              </a:ext>
            </a:extLst>
          </p:cNvPr>
          <p:cNvSpPr>
            <a:spLocks noGrp="1"/>
          </p:cNvSpPr>
          <p:nvPr>
            <p:ph type="sldNum" sz="quarter" idx="12"/>
          </p:nvPr>
        </p:nvSpPr>
        <p:spPr/>
        <p:txBody>
          <a:bodyPr/>
          <a:lstStyle/>
          <a:p>
            <a:fld id="{A19564DE-5445-48F7-BED3-165645CBCF77}" type="slidenum">
              <a:rPr lang="en-US" smtClean="0"/>
              <a:t>‹#›</a:t>
            </a:fld>
            <a:endParaRPr lang="en-US"/>
          </a:p>
        </p:txBody>
      </p:sp>
    </p:spTree>
    <p:extLst>
      <p:ext uri="{BB962C8B-B14F-4D97-AF65-F5344CB8AC3E}">
        <p14:creationId xmlns:p14="http://schemas.microsoft.com/office/powerpoint/2010/main" val="91876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5FEC31-C0C7-4247-92CE-2687ED161B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977115-7EDF-459C-B5C5-22C2F95D48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B79A0C-5400-4890-A006-91132EF69E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62532-1911-4A9C-B15C-80544B0EB235}" type="datetimeFigureOut">
              <a:rPr lang="en-US" smtClean="0"/>
              <a:t>11/17/2021</a:t>
            </a:fld>
            <a:endParaRPr lang="en-US"/>
          </a:p>
        </p:txBody>
      </p:sp>
      <p:sp>
        <p:nvSpPr>
          <p:cNvPr id="5" name="Footer Placeholder 4">
            <a:extLst>
              <a:ext uri="{FF2B5EF4-FFF2-40B4-BE49-F238E27FC236}">
                <a16:creationId xmlns:a16="http://schemas.microsoft.com/office/drawing/2014/main" id="{D14580EE-3499-499F-A942-D7147A2BE1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F21F1F-0CD7-4392-A6FB-5FD93451D4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64DE-5445-48F7-BED3-165645CBCF77}" type="slidenum">
              <a:rPr lang="en-US" smtClean="0"/>
              <a:t>‹#›</a:t>
            </a:fld>
            <a:endParaRPr lang="en-US"/>
          </a:p>
        </p:txBody>
      </p:sp>
    </p:spTree>
    <p:extLst>
      <p:ext uri="{BB962C8B-B14F-4D97-AF65-F5344CB8AC3E}">
        <p14:creationId xmlns:p14="http://schemas.microsoft.com/office/powerpoint/2010/main" val="394149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53FCC-9430-487A-82DF-AB5E6F164E1F}" type="datetimeFigureOut">
              <a:rPr lang="en-US" smtClean="0">
                <a:solidFill>
                  <a:prstClr val="black">
                    <a:tint val="75000"/>
                  </a:prstClr>
                </a:solidFill>
              </a:rPr>
              <a:pPr/>
              <a:t>12/3/2021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65ACEE-95CB-4894-B604-C2753D4998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56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80A5EA-C142-40CD-8D00-C139E554DB01}"/>
              </a:ext>
            </a:extLst>
          </p:cNvPr>
          <p:cNvSpPr txBox="1"/>
          <p:nvPr/>
        </p:nvSpPr>
        <p:spPr>
          <a:xfrm>
            <a:off x="1274618" y="484909"/>
            <a:ext cx="9725891" cy="4062651"/>
          </a:xfrm>
          <a:prstGeom prst="rect">
            <a:avLst/>
          </a:prstGeom>
          <a:noFill/>
        </p:spPr>
        <p:txBody>
          <a:bodyPr wrap="square" rtlCol="0">
            <a:spAutoFit/>
          </a:bodyPr>
          <a:lstStyle/>
          <a:p>
            <a:r>
              <a:rPr lang="en-US" sz="2800" dirty="0"/>
              <a:t>The Case for Optimism in Arizona K-12</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sz="3200" dirty="0">
                <a:solidFill>
                  <a:schemeClr val="bg1"/>
                </a:solidFill>
              </a:rPr>
              <a:t>Matthew Ladner</a:t>
            </a:r>
          </a:p>
        </p:txBody>
      </p:sp>
    </p:spTree>
    <p:extLst>
      <p:ext uri="{BB962C8B-B14F-4D97-AF65-F5344CB8AC3E}">
        <p14:creationId xmlns:p14="http://schemas.microsoft.com/office/powerpoint/2010/main" val="3895673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EE8C70-6FAC-4211-9FF8-5D943C9650F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47430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30564DFF-409F-4A43-8376-B59E81033E88}"/>
              </a:ext>
            </a:extLst>
          </p:cNvPr>
          <p:cNvGraphicFramePr>
            <a:graphicFrameLocks/>
          </p:cNvGraphicFramePr>
          <p:nvPr/>
        </p:nvGraphicFramePr>
        <p:xfrm>
          <a:off x="0" y="0"/>
          <a:ext cx="12192000" cy="685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2419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30564DFF-409F-4A43-8376-B59E81033E88}"/>
              </a:ext>
            </a:extLst>
          </p:cNvPr>
          <p:cNvGraphicFramePr>
            <a:graphicFrameLocks/>
          </p:cNvGraphicFramePr>
          <p:nvPr>
            <p:extLst>
              <p:ext uri="{D42A27DB-BD31-4B8C-83A1-F6EECF244321}">
                <p14:modId xmlns:p14="http://schemas.microsoft.com/office/powerpoint/2010/main" val="2562221246"/>
              </p:ext>
            </p:extLst>
          </p:nvPr>
        </p:nvGraphicFramePr>
        <p:xfrm>
          <a:off x="0" y="-13855"/>
          <a:ext cx="12192000" cy="685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3430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06D23CD-ACDE-4EC1-BCBE-0CF827D99DE1}"/>
              </a:ext>
            </a:extLst>
          </p:cNvPr>
          <p:cNvGraphicFramePr>
            <a:graphicFrameLocks/>
          </p:cNvGraphicFramePr>
          <p:nvPr>
            <p:extLst>
              <p:ext uri="{D42A27DB-BD31-4B8C-83A1-F6EECF244321}">
                <p14:modId xmlns:p14="http://schemas.microsoft.com/office/powerpoint/2010/main" val="2772802865"/>
              </p:ext>
            </p:extLst>
          </p:nvPr>
        </p:nvGraphicFramePr>
        <p:xfrm>
          <a:off x="0" y="0"/>
          <a:ext cx="12192000" cy="685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8775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F722A2-13FD-4617-87B3-3E6E0CF0A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794514" cy="6858000"/>
          </a:xfrm>
          <a:prstGeom prst="rect">
            <a:avLst/>
          </a:prstGeom>
        </p:spPr>
      </p:pic>
      <p:sp>
        <p:nvSpPr>
          <p:cNvPr id="3" name="TextBox 2">
            <a:extLst>
              <a:ext uri="{FF2B5EF4-FFF2-40B4-BE49-F238E27FC236}">
                <a16:creationId xmlns:a16="http://schemas.microsoft.com/office/drawing/2014/main" id="{BB744E81-59C4-451D-8AF8-33FDFE97F602}"/>
              </a:ext>
            </a:extLst>
          </p:cNvPr>
          <p:cNvSpPr txBox="1"/>
          <p:nvPr/>
        </p:nvSpPr>
        <p:spPr>
          <a:xfrm>
            <a:off x="5794513" y="0"/>
            <a:ext cx="6192080" cy="1754326"/>
          </a:xfrm>
          <a:prstGeom prst="rect">
            <a:avLst/>
          </a:prstGeom>
          <a:noFill/>
        </p:spPr>
        <p:txBody>
          <a:bodyPr wrap="square" rtlCol="0">
            <a:spAutoFit/>
          </a:bodyPr>
          <a:lstStyle/>
          <a:p>
            <a:r>
              <a:rPr lang="en-US" dirty="0"/>
              <a:t>Stanford Opportunity Project Has 2008-2018 data at the county level. Maricopa County has the highest rate of academic growth among the 100 highest population counties at 19% above the national average. </a:t>
            </a:r>
          </a:p>
          <a:p>
            <a:endParaRPr lang="en-US" dirty="0"/>
          </a:p>
          <a:p>
            <a:endParaRPr lang="en-US" dirty="0"/>
          </a:p>
        </p:txBody>
      </p:sp>
    </p:spTree>
    <p:extLst>
      <p:ext uri="{BB962C8B-B14F-4D97-AF65-F5344CB8AC3E}">
        <p14:creationId xmlns:p14="http://schemas.microsoft.com/office/powerpoint/2010/main" val="3892901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B491D5-329C-4D97-9135-977EB400F909}"/>
              </a:ext>
            </a:extLst>
          </p:cNvPr>
          <p:cNvPicPr>
            <a:picLocks noChangeAspect="1"/>
          </p:cNvPicPr>
          <p:nvPr/>
        </p:nvPicPr>
        <p:blipFill>
          <a:blip r:embed="rId2"/>
          <a:stretch>
            <a:fillRect/>
          </a:stretch>
        </p:blipFill>
        <p:spPr>
          <a:xfrm>
            <a:off x="36649" y="0"/>
            <a:ext cx="12155351" cy="6858000"/>
          </a:xfrm>
          <a:prstGeom prst="rect">
            <a:avLst/>
          </a:prstGeom>
        </p:spPr>
      </p:pic>
    </p:spTree>
    <p:extLst>
      <p:ext uri="{BB962C8B-B14F-4D97-AF65-F5344CB8AC3E}">
        <p14:creationId xmlns:p14="http://schemas.microsoft.com/office/powerpoint/2010/main" val="316285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835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D4CAC16-D603-48E7-A369-7E573E8065A9}"/>
              </a:ext>
            </a:extLst>
          </p:cNvPr>
          <p:cNvGraphicFramePr>
            <a:graphicFrameLocks/>
          </p:cNvGraphicFramePr>
          <p:nvPr>
            <p:extLst>
              <p:ext uri="{D42A27DB-BD31-4B8C-83A1-F6EECF244321}">
                <p14:modId xmlns:p14="http://schemas.microsoft.com/office/powerpoint/2010/main" val="174135872"/>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4951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Box 1"/>
          <p:cNvSpPr txBox="1"/>
          <p:nvPr/>
        </p:nvSpPr>
        <p:spPr>
          <a:xfrm>
            <a:off x="1295400" y="1158240"/>
            <a:ext cx="10088880" cy="4708981"/>
          </a:xfrm>
          <a:prstGeom prst="rect">
            <a:avLst/>
          </a:prstGeom>
          <a:noFill/>
        </p:spPr>
        <p:txBody>
          <a:bodyPr wrap="square" rtlCol="0">
            <a:spAutoFit/>
          </a:bodyPr>
          <a:lstStyle/>
          <a:p>
            <a:pPr algn="ctr" defTabSz="412750" hangingPunct="0"/>
            <a:r>
              <a:rPr lang="en-US" sz="3000" b="1" i="1" kern="0" dirty="0">
                <a:solidFill>
                  <a:prstClr val="white"/>
                </a:solidFill>
                <a:latin typeface="Calibri" panose="020F0502020204030204"/>
                <a:sym typeface="Arial"/>
              </a:rPr>
              <a:t>In fiscal year 2012, Scottsdale USD had total school building capacity of about 38,000 students but only had about 25,000 students enrolled, or in other terms, the District was using about 66 percent of its building capacity…Had Scottsdale USD maintained a similar amount of school building space per student as its peer districts averaged, it could have saved approximately $3.8 million, monies that the District otherwise potentially could have spent in the classroom.</a:t>
            </a:r>
          </a:p>
          <a:p>
            <a:pPr algn="ctr" defTabSz="412750" hangingPunct="0"/>
            <a:endParaRPr lang="en-US" sz="3000" b="1" i="1" kern="0" dirty="0">
              <a:solidFill>
                <a:prstClr val="white"/>
              </a:solidFill>
              <a:latin typeface="Calibri" panose="020F0502020204030204"/>
              <a:sym typeface="Arial"/>
            </a:endParaRPr>
          </a:p>
          <a:p>
            <a:pPr algn="ctr" defTabSz="412750" hangingPunct="0"/>
            <a:r>
              <a:rPr lang="en-US" sz="3000" b="1" i="1" kern="0" dirty="0">
                <a:solidFill>
                  <a:prstClr val="white"/>
                </a:solidFill>
                <a:latin typeface="Calibri" panose="020F0502020204030204"/>
                <a:sym typeface="Arial"/>
              </a:rPr>
              <a:t>-Arizona Auditor General Report, 2015 </a:t>
            </a:r>
          </a:p>
        </p:txBody>
      </p:sp>
    </p:spTree>
    <p:extLst>
      <p:ext uri="{BB962C8B-B14F-4D97-AF65-F5344CB8AC3E}">
        <p14:creationId xmlns:p14="http://schemas.microsoft.com/office/powerpoint/2010/main" val="3481760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A090FF-2522-46ED-853E-72FBA2C296E3}"/>
              </a:ext>
            </a:extLst>
          </p:cNvPr>
          <p:cNvSpPr txBox="1"/>
          <p:nvPr/>
        </p:nvSpPr>
        <p:spPr>
          <a:xfrm>
            <a:off x="5583382" y="3560618"/>
            <a:ext cx="6608618" cy="3323987"/>
          </a:xfrm>
          <a:prstGeom prst="rect">
            <a:avLst/>
          </a:prstGeom>
          <a:noFill/>
        </p:spPr>
        <p:txBody>
          <a:bodyPr wrap="square" rtlCol="0">
            <a:spAutoFit/>
          </a:bodyPr>
          <a:lstStyle/>
          <a:p>
            <a:r>
              <a:rPr lang="en-US" sz="2400" dirty="0">
                <a:solidFill>
                  <a:schemeClr val="bg1"/>
                </a:solidFill>
              </a:rPr>
              <a:t>Choice of schools gave Arizona the most robust system of </a:t>
            </a:r>
            <a:r>
              <a:rPr lang="en-US" sz="2400" u="sng" dirty="0">
                <a:solidFill>
                  <a:schemeClr val="bg1"/>
                </a:solidFill>
              </a:rPr>
              <a:t>accountability</a:t>
            </a:r>
            <a:r>
              <a:rPr lang="en-US" sz="2400" dirty="0">
                <a:solidFill>
                  <a:schemeClr val="bg1"/>
                </a:solidFill>
              </a:rPr>
              <a:t> in the country.</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sz="2400" dirty="0">
                <a:solidFill>
                  <a:schemeClr val="bg1"/>
                </a:solidFill>
              </a:rPr>
              <a:t>The healthy tension in the system is not between district and choice schools, but rather between </a:t>
            </a:r>
            <a:r>
              <a:rPr lang="en-US" sz="2400" u="sng" dirty="0">
                <a:solidFill>
                  <a:schemeClr val="bg1"/>
                </a:solidFill>
              </a:rPr>
              <a:t>low-demand </a:t>
            </a:r>
            <a:r>
              <a:rPr lang="en-US" sz="2400" dirty="0">
                <a:solidFill>
                  <a:schemeClr val="bg1"/>
                </a:solidFill>
              </a:rPr>
              <a:t>schools and </a:t>
            </a:r>
            <a:r>
              <a:rPr lang="en-US" sz="2400" u="sng" dirty="0">
                <a:solidFill>
                  <a:schemeClr val="bg1"/>
                </a:solidFill>
              </a:rPr>
              <a:t>high-demand </a:t>
            </a:r>
            <a:r>
              <a:rPr lang="en-US" sz="2400" dirty="0">
                <a:solidFill>
                  <a:schemeClr val="bg1"/>
                </a:solidFill>
              </a:rPr>
              <a:t>schools.</a:t>
            </a:r>
          </a:p>
        </p:txBody>
      </p:sp>
    </p:spTree>
    <p:extLst>
      <p:ext uri="{BB962C8B-B14F-4D97-AF65-F5344CB8AC3E}">
        <p14:creationId xmlns:p14="http://schemas.microsoft.com/office/powerpoint/2010/main" val="1309277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 on Twitter: &amp;quot;Via @bad_robot: &amp;quot;The greatest trick the Devil ever  pulled was convincing the world he didn&amp;#39;t exist.&amp;quot; http://t.co/vkVzdSGY87&amp;quot; /  Twitter">
            <a:extLst>
              <a:ext uri="{FF2B5EF4-FFF2-40B4-BE49-F238E27FC236}">
                <a16:creationId xmlns:a16="http://schemas.microsoft.com/office/drawing/2014/main" id="{A4BBE64F-2618-4ECE-A0C4-6843E763E2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0527" y="457200"/>
            <a:ext cx="7910946" cy="4017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362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8 Tombstone ideas | tombstone, western movies, tombstone movie">
            <a:extLst>
              <a:ext uri="{FF2B5EF4-FFF2-40B4-BE49-F238E27FC236}">
                <a16:creationId xmlns:a16="http://schemas.microsoft.com/office/drawing/2014/main" id="{D22B66E0-FDA4-42CA-8565-80AE8C9D9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40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verage Income by State, Median, Top &amp;amp; Percentiles [2021] - DQYDJ">
            <a:extLst>
              <a:ext uri="{FF2B5EF4-FFF2-40B4-BE49-F238E27FC236}">
                <a16:creationId xmlns:a16="http://schemas.microsoft.com/office/drawing/2014/main" id="{5D1FDAC1-F8AC-468B-8F51-D606C939F2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484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F751A631-0E5C-4E85-A028-824567057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056066C8-5B06-4430-A702-20C3F7780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6294" y="3337088"/>
            <a:ext cx="377072" cy="107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108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old guy golfing">
            <a:extLst>
              <a:ext uri="{FF2B5EF4-FFF2-40B4-BE49-F238E27FC236}">
                <a16:creationId xmlns:a16="http://schemas.microsoft.com/office/drawing/2014/main" id="{568D9459-EAD4-4BD6-8A6B-B12810DAE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938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428632-D3EC-47D7-A2BF-FF888A5C93F1}"/>
              </a:ext>
            </a:extLst>
          </p:cNvPr>
          <p:cNvSpPr txBox="1"/>
          <p:nvPr/>
        </p:nvSpPr>
        <p:spPr>
          <a:xfrm>
            <a:off x="5389418" y="249382"/>
            <a:ext cx="7079673" cy="6771084"/>
          </a:xfrm>
          <a:prstGeom prst="rect">
            <a:avLst/>
          </a:prstGeom>
          <a:noFill/>
        </p:spPr>
        <p:txBody>
          <a:bodyPr wrap="square" rtlCol="0">
            <a:spAutoFit/>
          </a:bodyPr>
          <a:lstStyle/>
          <a:p>
            <a:r>
              <a:rPr lang="en-US" sz="3200" dirty="0">
                <a:solidFill>
                  <a:schemeClr val="bg1"/>
                </a:solidFill>
              </a:rPr>
              <a:t>Unique Things about Arizona K-12 education</a:t>
            </a: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pPr marL="342900" indent="-342900">
              <a:buAutoNum type="arabicPeriod"/>
            </a:pPr>
            <a:r>
              <a:rPr lang="en-US" sz="3200" dirty="0">
                <a:solidFill>
                  <a:schemeClr val="bg1"/>
                </a:solidFill>
              </a:rPr>
              <a:t>Rapid Student Population Growth</a:t>
            </a:r>
          </a:p>
          <a:p>
            <a:pPr marL="342900" indent="-342900">
              <a:buAutoNum type="arabicPeriod"/>
            </a:pPr>
            <a:endParaRPr lang="en-US" sz="3200" dirty="0">
              <a:solidFill>
                <a:schemeClr val="bg1"/>
              </a:solidFill>
            </a:endParaRPr>
          </a:p>
          <a:p>
            <a:pPr marL="342900" indent="-342900">
              <a:buAutoNum type="arabicPeriod"/>
            </a:pPr>
            <a:r>
              <a:rPr lang="en-US" sz="3200" dirty="0">
                <a:solidFill>
                  <a:schemeClr val="bg1"/>
                </a:solidFill>
              </a:rPr>
              <a:t>Nation’s Largest Charter School Sector (21.8% of students)</a:t>
            </a:r>
          </a:p>
          <a:p>
            <a:pPr marL="342900" indent="-342900">
              <a:buAutoNum type="arabicPeriod"/>
            </a:pPr>
            <a:endParaRPr lang="en-US" sz="3200" dirty="0">
              <a:solidFill>
                <a:schemeClr val="bg1"/>
              </a:solidFill>
            </a:endParaRPr>
          </a:p>
          <a:p>
            <a:pPr marL="342900" indent="-342900">
              <a:buAutoNum type="arabicPeriod"/>
            </a:pPr>
            <a:r>
              <a:rPr lang="en-US" sz="3200" dirty="0">
                <a:solidFill>
                  <a:schemeClr val="bg1"/>
                </a:solidFill>
              </a:rPr>
              <a:t>Private choice programs</a:t>
            </a:r>
          </a:p>
          <a:p>
            <a:endParaRPr lang="en-US" sz="3200" dirty="0">
              <a:solidFill>
                <a:schemeClr val="bg1"/>
              </a:solidFill>
            </a:endParaRPr>
          </a:p>
          <a:p>
            <a:r>
              <a:rPr lang="en-US" sz="3200" dirty="0">
                <a:solidFill>
                  <a:schemeClr val="bg1"/>
                </a:solidFill>
              </a:rPr>
              <a:t>4. Active district open enrollment</a:t>
            </a:r>
          </a:p>
          <a:p>
            <a:pPr marL="342900" indent="-342900">
              <a:buAutoNum type="arabicPeriod"/>
            </a:pPr>
            <a:endParaRPr lang="en-US" dirty="0">
              <a:solidFill>
                <a:schemeClr val="bg1"/>
              </a:solidFill>
            </a:endParaRPr>
          </a:p>
        </p:txBody>
      </p:sp>
    </p:spTree>
    <p:extLst>
      <p:ext uri="{BB962C8B-B14F-4D97-AF65-F5344CB8AC3E}">
        <p14:creationId xmlns:p14="http://schemas.microsoft.com/office/powerpoint/2010/main" val="318186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EBCE7E-A7EC-4C69-BADE-060877C5BB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09" y="89452"/>
            <a:ext cx="11976651" cy="6768547"/>
          </a:xfrm>
          <a:prstGeom prst="rect">
            <a:avLst/>
          </a:prstGeom>
        </p:spPr>
      </p:pic>
    </p:spTree>
    <p:extLst>
      <p:ext uri="{BB962C8B-B14F-4D97-AF65-F5344CB8AC3E}">
        <p14:creationId xmlns:p14="http://schemas.microsoft.com/office/powerpoint/2010/main" val="4042404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fordhaminstitute.org/sites/default/files/inline-images/OH-TR-Graphic_Enrollment.png">
            <a:extLst>
              <a:ext uri="{FF2B5EF4-FFF2-40B4-BE49-F238E27FC236}">
                <a16:creationId xmlns:a16="http://schemas.microsoft.com/office/drawing/2014/main" id="{0DDFCDEB-DC60-442E-A019-5CB2DAE40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232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35675BFF-7897-4404-B3C9-FE05FEA7BB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9890" y="69574"/>
            <a:ext cx="4752109" cy="67884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3D8D3E6-52FF-4FE2-B937-8E9388B531C6}"/>
              </a:ext>
            </a:extLst>
          </p:cNvPr>
          <p:cNvPicPr>
            <a:picLocks noChangeAspect="1"/>
          </p:cNvPicPr>
          <p:nvPr/>
        </p:nvPicPr>
        <p:blipFill>
          <a:blip r:embed="rId3"/>
          <a:stretch>
            <a:fillRect/>
          </a:stretch>
        </p:blipFill>
        <p:spPr>
          <a:xfrm>
            <a:off x="0" y="0"/>
            <a:ext cx="7259782" cy="6858000"/>
          </a:xfrm>
          <a:prstGeom prst="rect">
            <a:avLst/>
          </a:prstGeom>
        </p:spPr>
      </p:pic>
    </p:spTree>
    <p:extLst>
      <p:ext uri="{BB962C8B-B14F-4D97-AF65-F5344CB8AC3E}">
        <p14:creationId xmlns:p14="http://schemas.microsoft.com/office/powerpoint/2010/main" val="3203290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37184</TotalTime>
  <Words>356</Words>
  <Application>Microsoft Office PowerPoint</Application>
  <PresentationFormat>Widescreen</PresentationFormat>
  <Paragraphs>48</Paragraphs>
  <Slides>20</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info@azcharters.org</dc:creator>
  <cp:lastModifiedBy>Matt Ladner</cp:lastModifiedBy>
  <cp:revision>59</cp:revision>
  <cp:lastPrinted>2021-11-04T17:53:16Z</cp:lastPrinted>
  <dcterms:created xsi:type="dcterms:W3CDTF">2021-10-11T15:36:35Z</dcterms:created>
  <dcterms:modified xsi:type="dcterms:W3CDTF">2021-12-04T14:12:51Z</dcterms:modified>
</cp:coreProperties>
</file>