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8" r:id="rId2"/>
  </p:sldMasterIdLst>
  <p:notesMasterIdLst>
    <p:notesMasterId r:id="rId53"/>
  </p:notesMasterIdLst>
  <p:sldIdLst>
    <p:sldId id="256" r:id="rId3"/>
    <p:sldId id="681" r:id="rId4"/>
    <p:sldId id="261" r:id="rId5"/>
    <p:sldId id="1215" r:id="rId6"/>
    <p:sldId id="1214" r:id="rId7"/>
    <p:sldId id="903" r:id="rId8"/>
    <p:sldId id="1216" r:id="rId9"/>
    <p:sldId id="948" r:id="rId10"/>
    <p:sldId id="634" r:id="rId11"/>
    <p:sldId id="1165" r:id="rId12"/>
    <p:sldId id="1217" r:id="rId13"/>
    <p:sldId id="1218" r:id="rId14"/>
    <p:sldId id="270" r:id="rId15"/>
    <p:sldId id="277" r:id="rId16"/>
    <p:sldId id="341" r:id="rId17"/>
    <p:sldId id="278" r:id="rId18"/>
    <p:sldId id="1104" r:id="rId19"/>
    <p:sldId id="1219" r:id="rId20"/>
    <p:sldId id="1220" r:id="rId21"/>
    <p:sldId id="1221" r:id="rId22"/>
    <p:sldId id="1222" r:id="rId23"/>
    <p:sldId id="1223" r:id="rId24"/>
    <p:sldId id="995" r:id="rId25"/>
    <p:sldId id="1155" r:id="rId26"/>
    <p:sldId id="529" r:id="rId27"/>
    <p:sldId id="310" r:id="rId28"/>
    <p:sldId id="507" r:id="rId29"/>
    <p:sldId id="508" r:id="rId30"/>
    <p:sldId id="495" r:id="rId31"/>
    <p:sldId id="334" r:id="rId32"/>
    <p:sldId id="382" r:id="rId33"/>
    <p:sldId id="336" r:id="rId34"/>
    <p:sldId id="337" r:id="rId35"/>
    <p:sldId id="383" r:id="rId36"/>
    <p:sldId id="304" r:id="rId37"/>
    <p:sldId id="305" r:id="rId38"/>
    <p:sldId id="315" r:id="rId39"/>
    <p:sldId id="1224" r:id="rId40"/>
    <p:sldId id="646" r:id="rId41"/>
    <p:sldId id="647" r:id="rId42"/>
    <p:sldId id="1225" r:id="rId43"/>
    <p:sldId id="485" r:id="rId44"/>
    <p:sldId id="1226" r:id="rId45"/>
    <p:sldId id="1065" r:id="rId46"/>
    <p:sldId id="1227" r:id="rId47"/>
    <p:sldId id="1228" r:id="rId48"/>
    <p:sldId id="1230" r:id="rId49"/>
    <p:sldId id="1229" r:id="rId50"/>
    <p:sldId id="1231" r:id="rId51"/>
    <p:sldId id="330" r:id="rId52"/>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showGuides="1">
      <p:cViewPr varScale="1">
        <p:scale>
          <a:sx n="102" d="100"/>
          <a:sy n="102" d="100"/>
        </p:scale>
        <p:origin x="1842"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11/27/2022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23226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09797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7341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87243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02353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13838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73282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343127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050439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39374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4062236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43</a:t>
            </a:fld>
            <a:endParaRPr lang="en-US" altLang="en-US"/>
          </a:p>
        </p:txBody>
      </p:sp>
    </p:spTree>
    <p:extLst>
      <p:ext uri="{BB962C8B-B14F-4D97-AF65-F5344CB8AC3E}">
        <p14:creationId xmlns:p14="http://schemas.microsoft.com/office/powerpoint/2010/main" val="2404454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185590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163842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2338266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99088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1652932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125034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30364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32082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3507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3600" y="1975295"/>
            <a:ext cx="2779776" cy="23876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5943600" y="4454970"/>
            <a:ext cx="2779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262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5C11A5-0F7E-7943-918B-3ED6BCA78EF3}"/>
              </a:ext>
            </a:extLst>
          </p:cNvPr>
          <p:cNvSpPr/>
          <p:nvPr userDrawn="1"/>
        </p:nvSpPr>
        <p:spPr>
          <a:xfrm>
            <a:off x="0" y="-32797"/>
            <a:ext cx="9144000" cy="1280159"/>
          </a:xfrm>
          <a:prstGeom prst="rect">
            <a:avLst/>
          </a:prstGeom>
          <a:solidFill>
            <a:srgbClr val="FFFAEE">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84682" y="0"/>
            <a:ext cx="7886700" cy="1325563"/>
          </a:xfrm>
        </p:spPr>
        <p:txBody>
          <a:bodyPr/>
          <a:lstStyle/>
          <a:p>
            <a:r>
              <a:rPr lang="en-US" dirty="0"/>
              <a:t>Click to edit Master title style</a:t>
            </a:r>
          </a:p>
        </p:txBody>
      </p:sp>
      <p:sp>
        <p:nvSpPr>
          <p:cNvPr id="3" name="Content Placeholder 2"/>
          <p:cNvSpPr>
            <a:spLocks noGrp="1"/>
          </p:cNvSpPr>
          <p:nvPr>
            <p:ph idx="1"/>
          </p:nvPr>
        </p:nvSpPr>
        <p:spPr>
          <a:xfrm>
            <a:off x="884682" y="1536192"/>
            <a:ext cx="7886700" cy="4974336"/>
          </a:xfrm>
        </p:spPr>
        <p:txBody>
          <a:bodyPr/>
          <a:lstStyle>
            <a:lvl1pPr marL="11113" indent="-11113">
              <a:lnSpc>
                <a:spcPct val="110000"/>
              </a:lnSpc>
              <a:spcBef>
                <a:spcPts val="1000"/>
              </a:spcBef>
              <a:buNone/>
              <a:tabLst/>
              <a:defRPr/>
            </a:lvl1pPr>
            <a:lvl2pPr marL="457200" indent="0">
              <a:lnSpc>
                <a:spcPct val="110000"/>
              </a:lnSpc>
              <a:spcBef>
                <a:spcPts val="1000"/>
              </a:spcBef>
              <a:buNone/>
              <a:defRPr/>
            </a:lvl2pPr>
            <a:lvl3pPr marL="914400" indent="0">
              <a:lnSpc>
                <a:spcPct val="110000"/>
              </a:lnSpc>
              <a:spcBef>
                <a:spcPts val="1000"/>
              </a:spcBef>
              <a:buNone/>
              <a:defRPr/>
            </a:lvl3pPr>
            <a:lvl4pPr marL="1371600" indent="0">
              <a:lnSpc>
                <a:spcPct val="110000"/>
              </a:lnSpc>
              <a:spcBef>
                <a:spcPts val="1000"/>
              </a:spcBef>
              <a:buNone/>
              <a:defRPr/>
            </a:lvl4pPr>
            <a:lvl5pPr marL="1828800" indent="0">
              <a:lnSpc>
                <a:spcPct val="110000"/>
              </a:lnSpc>
              <a:spcBef>
                <a:spcPts val="10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D9BB0D3-0E01-F64A-A540-675A2D6DCE50}"/>
              </a:ext>
            </a:extLst>
          </p:cNvPr>
          <p:cNvCxnSpPr>
            <a:cxnSpLocks/>
          </p:cNvCxnSpPr>
          <p:nvPr userDrawn="1"/>
        </p:nvCxnSpPr>
        <p:spPr>
          <a:xfrm>
            <a:off x="0" y="1247362"/>
            <a:ext cx="9144000" cy="0"/>
          </a:xfrm>
          <a:prstGeom prst="line">
            <a:avLst/>
          </a:prstGeom>
          <a:ln w="38100">
            <a:solidFill>
              <a:srgbClr val="D8A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67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983676"/>
            <a:ext cx="9144000" cy="1500188"/>
          </a:xfr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41043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A0FE4-1678-CB44-A38C-E7089DBEAB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121242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A0FE4-1678-CB44-A38C-E7089DBEAB9E}"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109813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8A0FE4-1678-CB44-A38C-E7089DBEAB9E}"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13487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A0FE4-1678-CB44-A38C-E7089DBEAB9E}"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2513415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A0FE4-1678-CB44-A38C-E7089DBEAB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418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A0FE4-1678-CB44-A38C-E7089DBEAB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1421325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A0FE4-1678-CB44-A38C-E7089DBEAB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2015461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A0FE4-1678-CB44-A38C-E7089DBEAB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3DC8D-BD83-3B43-B463-F603D93AB12C}" type="slidenum">
              <a:rPr lang="en-US" smtClean="0"/>
              <a:t>‹#›</a:t>
            </a:fld>
            <a:endParaRPr lang="en-US"/>
          </a:p>
        </p:txBody>
      </p:sp>
    </p:spTree>
    <p:extLst>
      <p:ext uri="{BB962C8B-B14F-4D97-AF65-F5344CB8AC3E}">
        <p14:creationId xmlns:p14="http://schemas.microsoft.com/office/powerpoint/2010/main" val="40642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11/27/2022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11/27/2022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11/27/2022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11/27/2022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11/27/2022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11/27/2022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11/27/2022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A0FE4-1678-CB44-A38C-E7089DBEAB9E}" type="datetimeFigureOut">
              <a:rPr lang="en-US" smtClean="0"/>
              <a:t>11/27/2022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3DC8D-BD83-3B43-B463-F603D93AB12C}" type="slidenum">
              <a:rPr lang="en-US" smtClean="0"/>
              <a:t>‹#›</a:t>
            </a:fld>
            <a:endParaRPr lang="en-US"/>
          </a:p>
        </p:txBody>
      </p:sp>
    </p:spTree>
    <p:extLst>
      <p:ext uri="{BB962C8B-B14F-4D97-AF65-F5344CB8AC3E}">
        <p14:creationId xmlns:p14="http://schemas.microsoft.com/office/powerpoint/2010/main" val="38616901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0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1FD5-4748-614A-83AF-BA6F6C1817F2}"/>
              </a:ext>
            </a:extLst>
          </p:cNvPr>
          <p:cNvSpPr>
            <a:spLocks noGrp="1"/>
          </p:cNvSpPr>
          <p:nvPr>
            <p:ph type="ctrTitle"/>
          </p:nvPr>
        </p:nvSpPr>
        <p:spPr>
          <a:xfrm>
            <a:off x="5943600" y="2322767"/>
            <a:ext cx="2779776" cy="2387600"/>
          </a:xfrm>
        </p:spPr>
        <p:txBody>
          <a:bodyPr/>
          <a:lstStyle/>
          <a:p>
            <a:r>
              <a:rPr lang="en-US" dirty="0"/>
              <a:t>Welcome to</a:t>
            </a:r>
            <a:br>
              <a:rPr lang="en-US" dirty="0"/>
            </a:br>
            <a:r>
              <a:rPr lang="en-US" dirty="0"/>
              <a:t>Trinity</a:t>
            </a:r>
          </a:p>
        </p:txBody>
      </p:sp>
      <p:sp>
        <p:nvSpPr>
          <p:cNvPr id="3" name="Subtitle 2">
            <a:extLst>
              <a:ext uri="{FF2B5EF4-FFF2-40B4-BE49-F238E27FC236}">
                <a16:creationId xmlns:a16="http://schemas.microsoft.com/office/drawing/2014/main" id="{0F3FB278-8194-0549-A7C1-CFA8949C3D97}"/>
              </a:ext>
            </a:extLst>
          </p:cNvPr>
          <p:cNvSpPr>
            <a:spLocks noGrp="1"/>
          </p:cNvSpPr>
          <p:nvPr>
            <p:ph type="subTitle" idx="1"/>
          </p:nvPr>
        </p:nvSpPr>
        <p:spPr>
          <a:xfrm>
            <a:off x="5846618" y="4830152"/>
            <a:ext cx="2973740" cy="1655762"/>
          </a:xfrm>
        </p:spPr>
        <p:txBody>
          <a:bodyPr/>
          <a:lstStyle/>
          <a:p>
            <a:r>
              <a:rPr lang="en-US" dirty="0"/>
              <a:t>Order for Worship</a:t>
            </a:r>
          </a:p>
          <a:p>
            <a:r>
              <a:rPr lang="en-US" dirty="0"/>
              <a:t>November 27, 2022</a:t>
            </a:r>
          </a:p>
        </p:txBody>
      </p:sp>
      <p:pic>
        <p:nvPicPr>
          <p:cNvPr id="7" name="Picture 6">
            <a:extLst>
              <a:ext uri="{FF2B5EF4-FFF2-40B4-BE49-F238E27FC236}">
                <a16:creationId xmlns:a16="http://schemas.microsoft.com/office/drawing/2014/main" id="{A5766339-C68A-8C47-85D2-F51DE847BD03}"/>
              </a:ext>
            </a:extLst>
          </p:cNvPr>
          <p:cNvPicPr>
            <a:picLocks noChangeAspect="1"/>
          </p:cNvPicPr>
          <p:nvPr/>
        </p:nvPicPr>
        <p:blipFill>
          <a:blip r:embed="rId2"/>
          <a:stretch>
            <a:fillRect/>
          </a:stretch>
        </p:blipFill>
        <p:spPr>
          <a:xfrm>
            <a:off x="-16055" y="-12700"/>
            <a:ext cx="5604056" cy="6903720"/>
          </a:xfrm>
          <a:prstGeom prst="rect">
            <a:avLst/>
          </a:prstGeom>
        </p:spPr>
      </p:pic>
      <p:pic>
        <p:nvPicPr>
          <p:cNvPr id="5" name="Picture 4">
            <a:extLst>
              <a:ext uri="{FF2B5EF4-FFF2-40B4-BE49-F238E27FC236}">
                <a16:creationId xmlns:a16="http://schemas.microsoft.com/office/drawing/2014/main" id="{6415C3C4-CF36-EF27-F9C0-B78755BDE69A}"/>
              </a:ext>
            </a:extLst>
          </p:cNvPr>
          <p:cNvPicPr>
            <a:picLocks noChangeAspect="1"/>
          </p:cNvPicPr>
          <p:nvPr/>
        </p:nvPicPr>
        <p:blipFill>
          <a:blip r:embed="rId3"/>
          <a:stretch>
            <a:fillRect/>
          </a:stretch>
        </p:blipFill>
        <p:spPr>
          <a:xfrm>
            <a:off x="6081586" y="287889"/>
            <a:ext cx="2503804" cy="2553221"/>
          </a:xfrm>
          <a:prstGeom prst="rect">
            <a:avLst/>
          </a:prstGeom>
        </p:spPr>
      </p:pic>
    </p:spTree>
    <p:extLst>
      <p:ext uri="{BB962C8B-B14F-4D97-AF65-F5344CB8AC3E}">
        <p14:creationId xmlns:p14="http://schemas.microsoft.com/office/powerpoint/2010/main" val="151691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“Joyful, Joyful We Adore Thee”       LBW 551</a:t>
            </a:r>
          </a:p>
        </p:txBody>
      </p:sp>
      <p:sp>
        <p:nvSpPr>
          <p:cNvPr id="3" name="TextBox 2">
            <a:extLst>
              <a:ext uri="{FF2B5EF4-FFF2-40B4-BE49-F238E27FC236}">
                <a16:creationId xmlns:a16="http://schemas.microsoft.com/office/drawing/2014/main" id="{9325280E-96A6-0987-1344-F724FB891DCD}"/>
              </a:ext>
            </a:extLst>
          </p:cNvPr>
          <p:cNvSpPr txBox="1"/>
          <p:nvPr/>
        </p:nvSpPr>
        <p:spPr>
          <a:xfrm>
            <a:off x="0" y="904973"/>
            <a:ext cx="8983744" cy="4524315"/>
          </a:xfrm>
          <a:prstGeom prst="rect">
            <a:avLst/>
          </a:prstGeom>
          <a:noFill/>
        </p:spPr>
        <p:txBody>
          <a:bodyPr wrap="square">
            <a:spAutoFit/>
          </a:bodyPr>
          <a:lstStyle/>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1	Joyful, joyful we adore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God of glory, Lord of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Hearts unfold like </a:t>
            </a:r>
            <a:r>
              <a:rPr lang="en-US" sz="3600" dirty="0" err="1">
                <a:effectLst/>
                <a:latin typeface="Arial Rounded MT Bold" panose="020F0704030504030204" pitchFamily="34" charset="0"/>
                <a:ea typeface="MS Mincho" panose="02020609040205080304" pitchFamily="49" charset="-128"/>
              </a:rPr>
              <a:t>flow’rs</a:t>
            </a:r>
            <a:r>
              <a:rPr lang="en-US" sz="3600" dirty="0">
                <a:effectLst/>
                <a:latin typeface="Arial Rounded MT Bold" panose="020F0704030504030204" pitchFamily="34" charset="0"/>
                <a:ea typeface="MS Mincho" panose="02020609040205080304" pitchFamily="49" charset="-128"/>
              </a:rPr>
              <a:t> before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praising thee, their sun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Melt the clouds of sin and sadness,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drive the gloom of doubt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Giver of immortal gladness,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fill us with the light of day.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5245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“Joyful, Joyful We Adore Thee”       LBW 551</a:t>
            </a:r>
          </a:p>
        </p:txBody>
      </p:sp>
      <p:sp>
        <p:nvSpPr>
          <p:cNvPr id="3" name="TextBox 2">
            <a:extLst>
              <a:ext uri="{FF2B5EF4-FFF2-40B4-BE49-F238E27FC236}">
                <a16:creationId xmlns:a16="http://schemas.microsoft.com/office/drawing/2014/main" id="{9325280E-96A6-0987-1344-F724FB891DCD}"/>
              </a:ext>
            </a:extLst>
          </p:cNvPr>
          <p:cNvSpPr txBox="1"/>
          <p:nvPr/>
        </p:nvSpPr>
        <p:spPr>
          <a:xfrm>
            <a:off x="254524" y="1404594"/>
            <a:ext cx="8729220" cy="4524315"/>
          </a:xfrm>
          <a:prstGeom prst="rect">
            <a:avLst/>
          </a:prstGeom>
          <a:noFill/>
        </p:spPr>
        <p:txBody>
          <a:bodyPr wrap="square">
            <a:spAutoFit/>
          </a:bodyPr>
          <a:lstStyle/>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2	All thy works with joy surround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reflect thy rays,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stars and angels sing around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center of unbroken praise.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Field and forest, vale and mountain,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flow’ry</a:t>
            </a:r>
            <a:r>
              <a:rPr lang="en-US" sz="3600" dirty="0">
                <a:effectLst/>
                <a:latin typeface="Arial Rounded MT Bold" panose="020F0704030504030204" pitchFamily="34" charset="0"/>
                <a:ea typeface="MS Mincho" panose="02020609040205080304" pitchFamily="49" charset="-128"/>
              </a:rPr>
              <a:t> meadow, flashing sea,</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chanting bird, and flowing fountain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call us to rejoice in thee.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3409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“Joyful, Joyful We Adore Thee”       LBW 551</a:t>
            </a:r>
          </a:p>
        </p:txBody>
      </p:sp>
      <p:sp>
        <p:nvSpPr>
          <p:cNvPr id="3" name="TextBox 2">
            <a:extLst>
              <a:ext uri="{FF2B5EF4-FFF2-40B4-BE49-F238E27FC236}">
                <a16:creationId xmlns:a16="http://schemas.microsoft.com/office/drawing/2014/main" id="{9325280E-96A6-0987-1344-F724FB891DCD}"/>
              </a:ext>
            </a:extLst>
          </p:cNvPr>
          <p:cNvSpPr txBox="1"/>
          <p:nvPr/>
        </p:nvSpPr>
        <p:spPr>
          <a:xfrm>
            <a:off x="254524" y="1206633"/>
            <a:ext cx="8729220" cy="4524315"/>
          </a:xfrm>
          <a:prstGeom prst="rect">
            <a:avLst/>
          </a:prstGeom>
          <a:noFill/>
        </p:spPr>
        <p:txBody>
          <a:bodyPr wrap="square">
            <a:spAutoFit/>
          </a:bodyPr>
          <a:lstStyle/>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3	Thou art giving and forgiving,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ever blessing, ever blest,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wellspring of the joy of living,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ocean-depth of happy rest!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Thou our Father, Christ our brother,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all who live in love are thine;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teach us how to love each other,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5203825" algn="l"/>
              </a:tabLst>
            </a:pPr>
            <a:r>
              <a:rPr lang="en-US" sz="3600" dirty="0">
                <a:effectLst/>
                <a:latin typeface="Arial Rounded MT Bold" panose="020F0704030504030204" pitchFamily="34" charset="0"/>
                <a:ea typeface="MS Mincho" panose="02020609040205080304" pitchFamily="49" charset="-128"/>
              </a:rPr>
              <a:t>	lift us to the joy divine!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9600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893374"/>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grace and mercy, with Habakkuk we cry out to you in despair at the evil in the world. As we begin our waiting for your promised savior, give us hope that all will be made right in you.</a:t>
            </a:r>
          </a:p>
          <a:p>
            <a:pPr marL="739775" marR="0" indent="-739775">
              <a:lnSpc>
                <a:spcPct val="95000"/>
              </a:lnSpc>
              <a:spcBef>
                <a:spcPts val="0"/>
              </a:spcBef>
              <a:spcAft>
                <a:spcPts val="0"/>
              </a:spcAft>
            </a:pPr>
            <a:r>
              <a:rPr lang="en-US" sz="3200" b="1" dirty="0">
                <a:latin typeface="Arial Rounded MT Bold" panose="020F0704030504030204" pitchFamily="34" charset="0"/>
                <a:ea typeface="Calibri" panose="020F0502020204030204" pitchFamily="34" charset="0"/>
              </a:rPr>
              <a:t> </a:t>
            </a: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40511" y="351305"/>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762667" y="1474170"/>
            <a:ext cx="7694865"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Habakkuk Chapters 1, 2, and 3.</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5093702"/>
          </a:xfrm>
          <a:prstGeom prst="rect">
            <a:avLst/>
          </a:prstGeom>
          <a:noFill/>
        </p:spPr>
        <p:txBody>
          <a:bodyPr wrap="square">
            <a:spAutoFit/>
          </a:bodyPr>
          <a:lstStyle/>
          <a:p>
            <a:pPr marL="1998663" marR="0" indent="-1998663">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Narrator: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The oracle that the prophet Habakkuk saw. </a:t>
            </a:r>
          </a:p>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Habakkuk: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O Lord, how long shall I cry for help, and you will not listen? Or cry to you “Violence!” and you will not save? Why do you make me see wrong-doing and look at trouble? Destruction and violence are before me; strife and contention arise. So the law becomes slack and justice never prevails. </a:t>
            </a:r>
          </a:p>
        </p:txBody>
      </p:sp>
    </p:spTree>
    <p:extLst>
      <p:ext uri="{BB962C8B-B14F-4D97-AF65-F5344CB8AC3E}">
        <p14:creationId xmlns:p14="http://schemas.microsoft.com/office/powerpoint/2010/main" val="169256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4031873"/>
          </a:xfrm>
          <a:prstGeom prst="rect">
            <a:avLst/>
          </a:prstGeom>
          <a:noFill/>
        </p:spPr>
        <p:txBody>
          <a:bodyPr wrap="square">
            <a:spAutoFit/>
          </a:bodyPr>
          <a:lstStyle/>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Habakkuk: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The wicked surround the righteous— therefore judgment comes forth perverted. I will stand at my </a:t>
            </a:r>
            <a:r>
              <a:rPr lang="en-US" sz="3200" dirty="0" err="1">
                <a:effectLst/>
                <a:latin typeface="Arial Rounded MT Bold" panose="020F0704030504030204" pitchFamily="34" charset="0"/>
                <a:ea typeface="Calibri" panose="020F0502020204030204" pitchFamily="34" charset="0"/>
                <a:cs typeface="Times New Roman" panose="02020603050405020304" pitchFamily="18" charset="0"/>
              </a:rPr>
              <a:t>watchpost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and station myself on the rampart; I will keep watch to see what he will say to me, and what he will answer concerning my complaint. Then the Lord answered me and said:</a:t>
            </a:r>
          </a:p>
        </p:txBody>
      </p:sp>
    </p:spTree>
    <p:extLst>
      <p:ext uri="{BB962C8B-B14F-4D97-AF65-F5344CB8AC3E}">
        <p14:creationId xmlns:p14="http://schemas.microsoft.com/office/powerpoint/2010/main" val="340470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4031873"/>
          </a:xfrm>
          <a:prstGeom prst="rect">
            <a:avLst/>
          </a:prstGeom>
          <a:noFill/>
        </p:spPr>
        <p:txBody>
          <a:bodyPr wrap="square">
            <a:spAutoFit/>
          </a:bodyPr>
          <a:lstStyle/>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Lord: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Write the vision; make it plain on tablets, so that a runner may read it. For there is still a vision for the appointed time; it speaks of the end, and does not lie. If it seems to tarry, wait for it; it will surely come, it will not delay. Look at the proud! Their spirit is not right in them, but the righteous live by their faith.</a:t>
            </a:r>
          </a:p>
        </p:txBody>
      </p:sp>
    </p:spTree>
    <p:extLst>
      <p:ext uri="{BB962C8B-B14F-4D97-AF65-F5344CB8AC3E}">
        <p14:creationId xmlns:p14="http://schemas.microsoft.com/office/powerpoint/2010/main" val="194086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0"/>
            <a:ext cx="9144000" cy="6857999"/>
          </a:xfrm>
          <a:prstGeom prst="rect">
            <a:avLst/>
          </a:prstGeom>
        </p:spPr>
      </p:pic>
      <p:sp>
        <p:nvSpPr>
          <p:cNvPr id="5" name="Rectangle 4">
            <a:extLst>
              <a:ext uri="{FF2B5EF4-FFF2-40B4-BE49-F238E27FC236}">
                <a16:creationId xmlns:a16="http://schemas.microsoft.com/office/drawing/2014/main" id="{F78CAB9F-0032-419D-9B73-8ED35598E323}"/>
              </a:ext>
            </a:extLst>
          </p:cNvPr>
          <p:cNvSpPr/>
          <p:nvPr/>
        </p:nvSpPr>
        <p:spPr>
          <a:xfrm>
            <a:off x="4260915" y="1187780"/>
            <a:ext cx="4524866" cy="2837466"/>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148186" y="4664935"/>
            <a:ext cx="4426676" cy="1912569"/>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a:t>
            </a:r>
          </a:p>
          <a:p>
            <a:pPr marL="228600" algn="ctr" defTabSz="914400" eaLnBrk="1" hangingPunct="1">
              <a:spcAft>
                <a:spcPts val="600"/>
              </a:spcAft>
              <a:defRPr/>
            </a:pPr>
            <a:r>
              <a:rPr lang="nn-NO" sz="2800" dirty="0">
                <a:latin typeface="Arial Rounded MT Bold" panose="020F0704030504030204" pitchFamily="34" charset="0"/>
                <a:ea typeface="+mn-ea"/>
              </a:rPr>
              <a:t>Habakkuk 1:1-4, 2:1-4; 3:3b-19</a:t>
            </a:r>
          </a:p>
        </p:txBody>
      </p:sp>
      <p:pic>
        <p:nvPicPr>
          <p:cNvPr id="7" name="Picture 6">
            <a:extLst>
              <a:ext uri="{FF2B5EF4-FFF2-40B4-BE49-F238E27FC236}">
                <a16:creationId xmlns:a16="http://schemas.microsoft.com/office/drawing/2014/main" id="{10F64B63-7955-6F5D-1A3E-E32591FE4494}"/>
              </a:ext>
            </a:extLst>
          </p:cNvPr>
          <p:cNvPicPr>
            <a:picLocks noChangeAspect="1"/>
          </p:cNvPicPr>
          <p:nvPr/>
        </p:nvPicPr>
        <p:blipFill>
          <a:blip r:embed="rId5"/>
          <a:stretch>
            <a:fillRect/>
          </a:stretch>
        </p:blipFill>
        <p:spPr>
          <a:xfrm>
            <a:off x="272941" y="1018096"/>
            <a:ext cx="4132185" cy="509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943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4524315"/>
          </a:xfrm>
          <a:prstGeom prst="rect">
            <a:avLst/>
          </a:prstGeom>
          <a:noFill/>
        </p:spPr>
        <p:txBody>
          <a:bodyPr wrap="square">
            <a:spAutoFit/>
          </a:bodyPr>
          <a:lstStyle/>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Narrator: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God came from </a:t>
            </a:r>
            <a:r>
              <a:rPr lang="en-US" sz="3200" dirty="0" err="1">
                <a:effectLst/>
                <a:latin typeface="Arial Rounded MT Bold" panose="020F0704030504030204" pitchFamily="34" charset="0"/>
                <a:ea typeface="Calibri" panose="020F0502020204030204" pitchFamily="34" charset="0"/>
                <a:cs typeface="Times New Roman" panose="02020603050405020304" pitchFamily="18" charset="0"/>
              </a:rPr>
              <a:t>Teman</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the Holy One from Mount </a:t>
            </a:r>
            <a:r>
              <a:rPr lang="en-US" sz="3200" dirty="0" err="1">
                <a:effectLst/>
                <a:latin typeface="Arial Rounded MT Bold" panose="020F0704030504030204" pitchFamily="34" charset="0"/>
                <a:ea typeface="Calibri" panose="020F0502020204030204" pitchFamily="34" charset="0"/>
                <a:cs typeface="Times New Roman" panose="02020603050405020304" pitchFamily="18" charset="0"/>
              </a:rPr>
              <a:t>Paran</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His glory covered the heavens, and the earth was full of his praise. The brightness was like the sun; rays came forth from his hand, where his power lay hidden. Before him went pestilence, and plague followed close behind. He stopped and shook the earth; he looked and made the nations tremble. </a:t>
            </a:r>
          </a:p>
        </p:txBody>
      </p:sp>
    </p:spTree>
    <p:extLst>
      <p:ext uri="{BB962C8B-B14F-4D97-AF65-F5344CB8AC3E}">
        <p14:creationId xmlns:p14="http://schemas.microsoft.com/office/powerpoint/2010/main" val="80957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5170646"/>
          </a:xfrm>
          <a:prstGeom prst="rect">
            <a:avLst/>
          </a:prstGeom>
          <a:noFill/>
        </p:spPr>
        <p:txBody>
          <a:bodyPr wrap="square">
            <a:spAutoFit/>
          </a:bodyPr>
          <a:lstStyle/>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Narrator: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The eternal mountains were shattered; along his ancient pathways the everlasting hills sank low.</a:t>
            </a:r>
          </a:p>
          <a:p>
            <a:pPr marL="574675" marR="0" indent="-5746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p>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Habakkuk: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Though the fig tree does not blossom, and no fruit is on the vines; though the produce of the olive fails and the fields yield no food; though the flock is cut off from the fold and there is no herd in the stalls, </a:t>
            </a:r>
          </a:p>
        </p:txBody>
      </p:sp>
    </p:spTree>
    <p:extLst>
      <p:ext uri="{BB962C8B-B14F-4D97-AF65-F5344CB8AC3E}">
        <p14:creationId xmlns:p14="http://schemas.microsoft.com/office/powerpoint/2010/main" val="363840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169863" marR="0" lvl="0" indent="-169863">
              <a:lnSpc>
                <a:spcPct val="95000"/>
              </a:lnSpc>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Times New Roman" panose="02020603050405020304" pitchFamily="18" charset="0"/>
              </a:rPr>
              <a:t> </a:t>
            </a:r>
            <a:r>
              <a:rPr lang="nn-NO" sz="3200" b="1" dirty="0">
                <a:latin typeface="Arial Rounded MT Bold" panose="020F0704030504030204" pitchFamily="34" charset="0"/>
                <a:ea typeface="Times New Roman" panose="02020603050405020304" pitchFamily="18" charset="0"/>
              </a:rPr>
              <a:t>Habakkuk 1:1-4; 2:1-4; 3:[3b-6], 17-19</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6" name="TextBox 5">
            <a:extLst>
              <a:ext uri="{FF2B5EF4-FFF2-40B4-BE49-F238E27FC236}">
                <a16:creationId xmlns:a16="http://schemas.microsoft.com/office/drawing/2014/main" id="{9388C1F0-A2BA-26D0-A2DE-9FE9532A6CE8}"/>
              </a:ext>
            </a:extLst>
          </p:cNvPr>
          <p:cNvSpPr txBox="1"/>
          <p:nvPr/>
        </p:nvSpPr>
        <p:spPr>
          <a:xfrm>
            <a:off x="136688" y="952107"/>
            <a:ext cx="8870623" cy="3616375"/>
          </a:xfrm>
          <a:prstGeom prst="rect">
            <a:avLst/>
          </a:prstGeom>
          <a:noFill/>
        </p:spPr>
        <p:txBody>
          <a:bodyPr wrap="square">
            <a:spAutoFit/>
          </a:bodyPr>
          <a:lstStyle/>
          <a:p>
            <a:pPr marL="574675" marR="0" indent="-574675">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Habakkuk: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yet I will rejoice in the Lord; I will exult in the God of my salvation. God, the Lord, is my strength; he makes my feet like the feet of a deer, and makes me tread upon the heights. To the choirmaster: with stringed instruments.</a:t>
            </a:r>
          </a:p>
          <a:p>
            <a:pPr marL="574675" marR="0" indent="-5746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2724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nn-NO" sz="3600" b="1" dirty="0">
                <a:latin typeface="Arial Rounded MT Bold" panose="020F0704030504030204" pitchFamily="34" charset="0"/>
                <a:ea typeface="Times New Roman" panose="02020603050405020304" pitchFamily="18" charset="0"/>
              </a:rPr>
              <a:t> Habakkuk 1:1-4; 2:1-4; 3:[3b-6], 17-19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Sermon</a:t>
            </a:r>
          </a:p>
        </p:txBody>
      </p:sp>
      <p:pic>
        <p:nvPicPr>
          <p:cNvPr id="4" name="Picture 3">
            <a:extLst>
              <a:ext uri="{FF2B5EF4-FFF2-40B4-BE49-F238E27FC236}">
                <a16:creationId xmlns:a16="http://schemas.microsoft.com/office/drawing/2014/main" id="{EC927434-7CE5-1BF3-6FDA-2700DFD777AA}"/>
              </a:ext>
            </a:extLst>
          </p:cNvPr>
          <p:cNvPicPr>
            <a:picLocks noChangeAspect="1"/>
          </p:cNvPicPr>
          <p:nvPr/>
        </p:nvPicPr>
        <p:blipFill>
          <a:blip r:embed="rId3"/>
          <a:stretch>
            <a:fillRect/>
          </a:stretch>
        </p:blipFill>
        <p:spPr>
          <a:xfrm>
            <a:off x="1999159" y="324630"/>
            <a:ext cx="5221882" cy="5421021"/>
          </a:xfrm>
          <a:prstGeom prst="rect">
            <a:avLst/>
          </a:prstGeom>
        </p:spPr>
      </p:pic>
    </p:spTree>
    <p:extLst>
      <p:ext uri="{BB962C8B-B14F-4D97-AF65-F5344CB8AC3E}">
        <p14:creationId xmlns:p14="http://schemas.microsoft.com/office/powerpoint/2010/main" val="22629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Lighting of the Advent Wreath</a:t>
            </a:r>
          </a:p>
        </p:txBody>
      </p:sp>
      <p:sp>
        <p:nvSpPr>
          <p:cNvPr id="3" name="TextBox 2">
            <a:extLst>
              <a:ext uri="{FF2B5EF4-FFF2-40B4-BE49-F238E27FC236}">
                <a16:creationId xmlns:a16="http://schemas.microsoft.com/office/drawing/2014/main" id="{4BF135B8-66D9-4D68-CDD6-05B77150A568}"/>
              </a:ext>
            </a:extLst>
          </p:cNvPr>
          <p:cNvSpPr txBox="1"/>
          <p:nvPr/>
        </p:nvSpPr>
        <p:spPr>
          <a:xfrm>
            <a:off x="113122" y="1178351"/>
            <a:ext cx="8927183" cy="3841308"/>
          </a:xfrm>
          <a:prstGeom prst="rect">
            <a:avLst/>
          </a:prstGeom>
          <a:noFill/>
        </p:spPr>
        <p:txBody>
          <a:bodyPr wrap="square">
            <a:spAutoFit/>
          </a:bodyPr>
          <a:lstStyle/>
          <a:p>
            <a:pPr marL="1658938" marR="0" indent="-1658938">
              <a:lnSpc>
                <a:spcPct val="119000"/>
              </a:lnSpc>
              <a:spcBef>
                <a:spcPts val="0"/>
              </a:spcBef>
              <a:spcAft>
                <a:spcPts val="600"/>
              </a:spcAft>
              <a:tabLst>
                <a:tab pos="228600" algn="l"/>
                <a:tab pos="457200" algn="l"/>
              </a:tabLst>
            </a:pPr>
            <a:r>
              <a:rPr lang="en-US" sz="3200" b="1" dirty="0">
                <a:effectLst/>
                <a:latin typeface="Arial Rounded MT Bold" panose="020F0704030504030204" pitchFamily="34" charset="0"/>
                <a:ea typeface="Garamond,Times New Roman"/>
                <a:cs typeface="Garamond,Times New Roman"/>
              </a:rPr>
              <a:t>Reader:</a:t>
            </a:r>
            <a:r>
              <a:rPr lang="en-US" sz="3200" dirty="0">
                <a:effectLst/>
                <a:latin typeface="Arial Rounded MT Bold" panose="020F0704030504030204" pitchFamily="34" charset="0"/>
                <a:ea typeface="Garamond,Times New Roman"/>
                <a:cs typeface="Garamond,Times New Roman"/>
              </a:rPr>
              <a:t>	Just as the prophet Habakkuk stood at the </a:t>
            </a:r>
            <a:r>
              <a:rPr lang="en-US" sz="3200" dirty="0" err="1">
                <a:effectLst/>
                <a:latin typeface="Arial Rounded MT Bold" panose="020F0704030504030204" pitchFamily="34" charset="0"/>
                <a:ea typeface="Garamond,Times New Roman"/>
                <a:cs typeface="Garamond,Times New Roman"/>
              </a:rPr>
              <a:t>watchpost</a:t>
            </a:r>
            <a:r>
              <a:rPr lang="en-US" sz="3200" dirty="0">
                <a:effectLst/>
                <a:latin typeface="Arial Rounded MT Bold" panose="020F0704030504030204" pitchFamily="34" charset="0"/>
                <a:ea typeface="Garamond,Times New Roman"/>
                <a:cs typeface="Garamond,Times New Roman"/>
              </a:rPr>
              <a:t> to see what you would say, O God,</a:t>
            </a:r>
          </a:p>
          <a:p>
            <a:pPr marL="1658938" marR="0" indent="-1658938">
              <a:lnSpc>
                <a:spcPct val="119000"/>
              </a:lnSpc>
              <a:spcBef>
                <a:spcPts val="0"/>
              </a:spcBef>
              <a:spcAft>
                <a:spcPts val="600"/>
              </a:spcAft>
            </a:pPr>
            <a:r>
              <a:rPr lang="en-US" sz="3600" b="1" dirty="0">
                <a:effectLst/>
                <a:latin typeface="Arial Rounded MT Bold" panose="020F0704030504030204" pitchFamily="34" charset="0"/>
                <a:ea typeface="Garamond,Times New Roman"/>
                <a:cs typeface="Garamond,Times New Roman"/>
              </a:rPr>
              <a:t>C:	So we, too, see the brokenness of the world and long for your message to be made plain.</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We call on our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it-IT" sz="3600" b="1" dirty="0">
                <a:latin typeface="Arial Rounded MT Bold" panose="020F0704030504030204" pitchFamily="34" charset="0"/>
                <a:ea typeface="Calibri" panose="020F0502020204030204" pitchFamily="34" charset="0"/>
                <a:cs typeface="Times New Roman" panose="02020603050405020304" pitchFamily="18" charset="0"/>
              </a:rPr>
              <a:t>O come, o come Immanuel.</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In faith, hope, and love, we lift our prayers to you, in the name of your promised savior, Jesus Christ.</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Offering Prayer</a:t>
            </a:r>
          </a:p>
        </p:txBody>
      </p:sp>
      <p:pic>
        <p:nvPicPr>
          <p:cNvPr id="4" name="Picture 3">
            <a:extLst>
              <a:ext uri="{FF2B5EF4-FFF2-40B4-BE49-F238E27FC236}">
                <a16:creationId xmlns:a16="http://schemas.microsoft.com/office/drawing/2014/main" id="{EC927434-7CE5-1BF3-6FDA-2700DFD777AA}"/>
              </a:ext>
            </a:extLst>
          </p:cNvPr>
          <p:cNvPicPr>
            <a:picLocks noChangeAspect="1"/>
          </p:cNvPicPr>
          <p:nvPr/>
        </p:nvPicPr>
        <p:blipFill>
          <a:blip r:embed="rId3"/>
          <a:stretch>
            <a:fillRect/>
          </a:stretch>
        </p:blipFill>
        <p:spPr>
          <a:xfrm>
            <a:off x="1999159" y="324630"/>
            <a:ext cx="5221882" cy="5421021"/>
          </a:xfrm>
          <a:prstGeom prst="rect">
            <a:avLst/>
          </a:prstGeom>
        </p:spPr>
      </p:pic>
    </p:spTree>
    <p:extLst>
      <p:ext uri="{BB962C8B-B14F-4D97-AF65-F5344CB8AC3E}">
        <p14:creationId xmlns:p14="http://schemas.microsoft.com/office/powerpoint/2010/main" val="2222336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Lighting of the Advent Wreath</a:t>
            </a:r>
          </a:p>
        </p:txBody>
      </p:sp>
      <p:sp>
        <p:nvSpPr>
          <p:cNvPr id="3" name="TextBox 2">
            <a:extLst>
              <a:ext uri="{FF2B5EF4-FFF2-40B4-BE49-F238E27FC236}">
                <a16:creationId xmlns:a16="http://schemas.microsoft.com/office/drawing/2014/main" id="{4BF135B8-66D9-4D68-CDD6-05B77150A568}"/>
              </a:ext>
            </a:extLst>
          </p:cNvPr>
          <p:cNvSpPr txBox="1"/>
          <p:nvPr/>
        </p:nvSpPr>
        <p:spPr>
          <a:xfrm>
            <a:off x="113122" y="1178351"/>
            <a:ext cx="8927183" cy="4427302"/>
          </a:xfrm>
          <a:prstGeom prst="rect">
            <a:avLst/>
          </a:prstGeom>
          <a:noFill/>
        </p:spPr>
        <p:txBody>
          <a:bodyPr wrap="square">
            <a:spAutoFit/>
          </a:bodyPr>
          <a:lstStyle/>
          <a:p>
            <a:pPr marL="1658938" marR="0" indent="-1658938">
              <a:lnSpc>
                <a:spcPct val="119000"/>
              </a:lnSpc>
              <a:spcBef>
                <a:spcPts val="0"/>
              </a:spcBef>
              <a:spcAft>
                <a:spcPts val="600"/>
              </a:spcAft>
              <a:tabLst>
                <a:tab pos="228600" algn="l"/>
              </a:tabLst>
            </a:pPr>
            <a:r>
              <a:rPr lang="en-US" sz="3200" b="1" dirty="0">
                <a:effectLst/>
                <a:latin typeface="Arial Rounded MT Bold" panose="020F0704030504030204" pitchFamily="34" charset="0"/>
                <a:ea typeface="Garamond,Times New Roman"/>
                <a:cs typeface="Garamond,Times New Roman"/>
              </a:rPr>
              <a:t>Reader:</a:t>
            </a:r>
            <a:r>
              <a:rPr lang="en-US" sz="3200" dirty="0">
                <a:effectLst/>
                <a:latin typeface="Arial Rounded MT Bold" panose="020F0704030504030204" pitchFamily="34" charset="0"/>
                <a:ea typeface="Garamond,Times New Roman"/>
                <a:cs typeface="Garamond,Times New Roman"/>
              </a:rPr>
              <a:t>	(</a:t>
            </a:r>
            <a:r>
              <a:rPr lang="en-US" sz="3200" i="1" dirty="0">
                <a:effectLst/>
                <a:latin typeface="Arial Rounded MT Bold" panose="020F0704030504030204" pitchFamily="34" charset="0"/>
                <a:ea typeface="Garamond,Times New Roman"/>
                <a:cs typeface="Garamond,Times New Roman"/>
              </a:rPr>
              <a:t>light candle 1) </a:t>
            </a:r>
            <a:r>
              <a:rPr lang="en-US" sz="3200" dirty="0">
                <a:effectLst/>
                <a:latin typeface="Arial Rounded MT Bold" panose="020F0704030504030204" pitchFamily="34" charset="0"/>
                <a:ea typeface="Garamond,Times New Roman"/>
                <a:cs typeface="Garamond,Times New Roman"/>
              </a:rPr>
              <a:t>We light this first candle as a sign of hope that you have heard your people and will answer us in our distress.</a:t>
            </a:r>
          </a:p>
          <a:p>
            <a:pPr marL="1658938" marR="0" indent="-1658938">
              <a:lnSpc>
                <a:spcPct val="119000"/>
              </a:lnSpc>
              <a:spcBef>
                <a:spcPts val="0"/>
              </a:spcBef>
              <a:spcAft>
                <a:spcPts val="600"/>
              </a:spcAft>
              <a:tabLst>
                <a:tab pos="228600" algn="l"/>
                <a:tab pos="457200" algn="l"/>
              </a:tabLst>
            </a:pPr>
            <a:r>
              <a:rPr lang="en-US" sz="3600" b="1" dirty="0">
                <a:effectLst/>
                <a:latin typeface="Arial Rounded MT Bold" panose="020F0704030504030204" pitchFamily="34" charset="0"/>
                <a:ea typeface="Garamond,Times New Roman"/>
                <a:cs typeface="Garamond,Times New Roman"/>
              </a:rPr>
              <a:t>C:	Let this light be a beacon to all who wait, a sure sign that our redemption is coming to us.</a:t>
            </a:r>
          </a:p>
        </p:txBody>
      </p:sp>
    </p:spTree>
    <p:extLst>
      <p:ext uri="{BB962C8B-B14F-4D97-AF65-F5344CB8AC3E}">
        <p14:creationId xmlns:p14="http://schemas.microsoft.com/office/powerpoint/2010/main" val="342319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891753"/>
            <a:ext cx="9144000" cy="707886"/>
          </a:xfrm>
          <a:prstGeom prst="rect">
            <a:avLst/>
          </a:prstGeom>
          <a:noFill/>
        </p:spPr>
        <p:txBody>
          <a:bodyPr wrap="square" rtlCol="0">
            <a:spAutoFit/>
          </a:bodyPr>
          <a:lstStyle/>
          <a:p>
            <a:pPr algn="ctr"/>
            <a:r>
              <a:rPr lang="en-US" sz="4000" dirty="0">
                <a:latin typeface="Arial Rounded MT Bold" panose="020F0704030504030204" pitchFamily="34" charset="0"/>
              </a:rPr>
              <a:t>Announcements</a:t>
            </a:r>
          </a:p>
        </p:txBody>
      </p:sp>
      <p:pic>
        <p:nvPicPr>
          <p:cNvPr id="4" name="Picture 3">
            <a:extLst>
              <a:ext uri="{FF2B5EF4-FFF2-40B4-BE49-F238E27FC236}">
                <a16:creationId xmlns:a16="http://schemas.microsoft.com/office/drawing/2014/main" id="{EC927434-7CE5-1BF3-6FDA-2700DFD777AA}"/>
              </a:ext>
            </a:extLst>
          </p:cNvPr>
          <p:cNvPicPr>
            <a:picLocks noChangeAspect="1"/>
          </p:cNvPicPr>
          <p:nvPr/>
        </p:nvPicPr>
        <p:blipFill>
          <a:blip r:embed="rId3"/>
          <a:stretch>
            <a:fillRect/>
          </a:stretch>
        </p:blipFill>
        <p:spPr>
          <a:xfrm>
            <a:off x="1999159" y="324630"/>
            <a:ext cx="5221882" cy="5421021"/>
          </a:xfrm>
          <a:prstGeom prst="rect">
            <a:avLst/>
          </a:prstGeom>
        </p:spPr>
      </p:pic>
    </p:spTree>
    <p:extLst>
      <p:ext uri="{BB962C8B-B14F-4D97-AF65-F5344CB8AC3E}">
        <p14:creationId xmlns:p14="http://schemas.microsoft.com/office/powerpoint/2010/main" val="1286596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0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lvl="0" indent="-803275"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God the eternal Word, who dwells with us in Jesus, and who holds us in the grace of the Holy Spirit,  bless you now and forever. </a:t>
            </a:r>
          </a:p>
          <a:p>
            <a:pPr marL="803275" marR="0" lvl="0" indent="-803275"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7499024" y="2036346"/>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3" name="TextBox 2">
            <a:extLst>
              <a:ext uri="{FF2B5EF4-FFF2-40B4-BE49-F238E27FC236}">
                <a16:creationId xmlns:a16="http://schemas.microsoft.com/office/drawing/2014/main" id="{98157CBD-B9E7-D80B-7993-19A03EEA2B5A}"/>
              </a:ext>
            </a:extLst>
          </p:cNvPr>
          <p:cNvSpPr txBox="1"/>
          <p:nvPr/>
        </p:nvSpPr>
        <p:spPr>
          <a:xfrm>
            <a:off x="-1" y="5410169"/>
            <a:ext cx="9144000" cy="1323439"/>
          </a:xfrm>
          <a:prstGeom prst="rect">
            <a:avLst/>
          </a:prstGeom>
          <a:noFill/>
        </p:spPr>
        <p:txBody>
          <a:bodyPr wrap="square" rtlCol="0">
            <a:spAutoFit/>
          </a:bodyPr>
          <a:lstStyle/>
          <a:p>
            <a:pPr algn="ctr"/>
            <a:r>
              <a:rPr lang="en-US" sz="4000" dirty="0">
                <a:latin typeface="Arial Rounded MT Bold" panose="020F0704030504030204" pitchFamily="34" charset="0"/>
              </a:rPr>
              <a:t>“Here I Am, Lord”</a:t>
            </a:r>
          </a:p>
          <a:p>
            <a:pPr algn="ctr"/>
            <a:r>
              <a:rPr lang="en-US" sz="4000" dirty="0">
                <a:latin typeface="Arial Rounded MT Bold" panose="020F0704030504030204" pitchFamily="34" charset="0"/>
              </a:rPr>
              <a:t>ELW 574</a:t>
            </a:r>
          </a:p>
        </p:txBody>
      </p:sp>
      <p:pic>
        <p:nvPicPr>
          <p:cNvPr id="4" name="Picture 3">
            <a:extLst>
              <a:ext uri="{FF2B5EF4-FFF2-40B4-BE49-F238E27FC236}">
                <a16:creationId xmlns:a16="http://schemas.microsoft.com/office/drawing/2014/main" id="{EC927434-7CE5-1BF3-6FDA-2700DFD777AA}"/>
              </a:ext>
            </a:extLst>
          </p:cNvPr>
          <p:cNvPicPr>
            <a:picLocks noChangeAspect="1"/>
          </p:cNvPicPr>
          <p:nvPr/>
        </p:nvPicPr>
        <p:blipFill>
          <a:blip r:embed="rId3"/>
          <a:stretch>
            <a:fillRect/>
          </a:stretch>
        </p:blipFill>
        <p:spPr>
          <a:xfrm>
            <a:off x="2526384" y="1297261"/>
            <a:ext cx="3601148" cy="3738480"/>
          </a:xfrm>
          <a:prstGeom prst="rect">
            <a:avLst/>
          </a:prstGeom>
        </p:spPr>
      </p:pic>
      <p:sp>
        <p:nvSpPr>
          <p:cNvPr id="5" name="TextBox 4">
            <a:extLst>
              <a:ext uri="{FF2B5EF4-FFF2-40B4-BE49-F238E27FC236}">
                <a16:creationId xmlns:a16="http://schemas.microsoft.com/office/drawing/2014/main" id="{B2F327B4-FEF8-8A5F-D87D-62B3181A77A9}"/>
              </a:ext>
            </a:extLst>
          </p:cNvPr>
          <p:cNvSpPr txBox="1"/>
          <p:nvPr/>
        </p:nvSpPr>
        <p:spPr>
          <a:xfrm>
            <a:off x="1" y="0"/>
            <a:ext cx="9143998" cy="707886"/>
          </a:xfrm>
          <a:prstGeom prst="rect">
            <a:avLst/>
          </a:prstGeom>
          <a:noFill/>
        </p:spPr>
        <p:txBody>
          <a:bodyPr wrap="square" rtlCol="0">
            <a:spAutoFit/>
          </a:bodyPr>
          <a:lstStyle/>
          <a:p>
            <a:pPr marL="571500" indent="-571500" algn="ctr">
              <a:buFont typeface="Symbol" panose="05050102010706020507" pitchFamily="18" charset="2"/>
              <a:buChar char="*"/>
            </a:pPr>
            <a:r>
              <a:rPr lang="en-US" sz="4000" dirty="0">
                <a:latin typeface="Arial Rounded MT Bold" panose="020F0704030504030204" pitchFamily="34" charset="0"/>
              </a:rPr>
              <a:t>Sending Song</a:t>
            </a:r>
          </a:p>
        </p:txBody>
      </p:sp>
    </p:spTree>
    <p:extLst>
      <p:ext uri="{BB962C8B-B14F-4D97-AF65-F5344CB8AC3E}">
        <p14:creationId xmlns:p14="http://schemas.microsoft.com/office/powerpoint/2010/main" val="1183347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627275" y="912151"/>
            <a:ext cx="7965650" cy="4524315"/>
          </a:xfrm>
          <a:prstGeom prst="rect">
            <a:avLst/>
          </a:prstGeom>
          <a:noFill/>
        </p:spPr>
        <p:txBody>
          <a:bodyPr wrap="square">
            <a:spAutoFit/>
          </a:bodyPr>
          <a:lstStyle/>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1	"I, the Lord of sea and sky,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my people cry.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who dwell in dark and sin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who made the stars of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make their darkness bright.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 will bear my light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4977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1108042" y="1021959"/>
            <a:ext cx="7004116" cy="5078313"/>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90913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329938" y="880557"/>
            <a:ext cx="8644380"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"I, the Lord of snow and 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borne my people's pain.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wept for love of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They turn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break their hearts of stone,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give them hearts for love alone.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speak my word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70411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1108042" y="1021959"/>
            <a:ext cx="7004116" cy="5078313"/>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96976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872372" y="1314190"/>
            <a:ext cx="7475456"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"I, the Lord of wind and flame,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tend the poor and 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set a feast for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Finest bread I will provide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their hearts be satisfied.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give my life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20323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89392"/>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400" b="1" dirty="0">
                <a:latin typeface="Arial Rounded MT Bold" panose="020F0704030504030204" pitchFamily="34" charset="0"/>
                <a:ea typeface="Times New Roman" panose="02020603050405020304" pitchFamily="18" charset="0"/>
              </a:rPr>
              <a:t>Here I Am, Lord					ELW 574</a:t>
            </a:r>
          </a:p>
        </p:txBody>
      </p:sp>
      <p:sp>
        <p:nvSpPr>
          <p:cNvPr id="3" name="TextBox 2">
            <a:extLst>
              <a:ext uri="{FF2B5EF4-FFF2-40B4-BE49-F238E27FC236}">
                <a16:creationId xmlns:a16="http://schemas.microsoft.com/office/drawing/2014/main" id="{5625F5CC-3649-3868-454D-13B7AA24463B}"/>
              </a:ext>
            </a:extLst>
          </p:cNvPr>
          <p:cNvSpPr txBox="1"/>
          <p:nvPr/>
        </p:nvSpPr>
        <p:spPr>
          <a:xfrm>
            <a:off x="1108042" y="1021959"/>
            <a:ext cx="7004116" cy="5078313"/>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5447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Radiant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98363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t>
            </a:r>
            <a:r>
              <a:rPr lang="en-US" sz="3200">
                <a:solidFill>
                  <a:srgbClr val="000000"/>
                </a:solidFill>
                <a:latin typeface="Arial Rounded MT Bold" panose="020F0704030504030204" pitchFamily="34" charset="0"/>
                <a:ea typeface="Calibri" panose="020F0502020204030204" pitchFamily="34" charset="0"/>
              </a:rPr>
              <a:t>again as </a:t>
            </a:r>
            <a:r>
              <a:rPr lang="en-US" sz="3200" dirty="0">
                <a:solidFill>
                  <a:srgbClr val="000000"/>
                </a:solidFill>
                <a:latin typeface="Arial Rounded MT Bold" panose="020F0704030504030204" pitchFamily="34" charset="0"/>
                <a:ea typeface="Calibri" panose="020F0502020204030204" pitchFamily="34" charset="0"/>
              </a:rPr>
              <a:t>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424206" y="1166842"/>
            <a:ext cx="8295588" cy="4524315"/>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You have come to live among us, yet we fail time and again to see you in the faces of our neighbors. We look to ourselves instead of those in need. We seek the shallow comforts of things we can buy instead of the deep and lasting comfort of your presence. </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966640" y="2049707"/>
            <a:ext cx="7286919" cy="2308324"/>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Forgive our stubborn refusal to see, and open our eyes to the joy and wonder of your incarnation.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80054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Do not be afraid, for I bring you good news of great joy. The God of boundless grace forgives you all your sins, renewing your spirit for the sake of Immanuel,        God with us.</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2926238" y="2948786"/>
            <a:ext cx="580532"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95957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82351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“Joyful, Joyful, We Adore Thee”</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LBW 551</a:t>
            </a:r>
          </a:p>
        </p:txBody>
      </p:sp>
      <p:pic>
        <p:nvPicPr>
          <p:cNvPr id="2" name="Picture 1">
            <a:extLst>
              <a:ext uri="{FF2B5EF4-FFF2-40B4-BE49-F238E27FC236}">
                <a16:creationId xmlns:a16="http://schemas.microsoft.com/office/drawing/2014/main" id="{8C2FC68A-666B-1DFE-1CF5-9CD481257484}"/>
              </a:ext>
            </a:extLst>
          </p:cNvPr>
          <p:cNvPicPr>
            <a:picLocks noChangeAspect="1"/>
          </p:cNvPicPr>
          <p:nvPr/>
        </p:nvPicPr>
        <p:blipFill rotWithShape="1">
          <a:blip r:embed="rId3"/>
          <a:srcRect b="15097"/>
          <a:stretch/>
        </p:blipFill>
        <p:spPr>
          <a:xfrm>
            <a:off x="2413829" y="2093150"/>
            <a:ext cx="4316342" cy="4477333"/>
          </a:xfrm>
          <a:prstGeom prst="rect">
            <a:avLst/>
          </a:prstGeom>
        </p:spPr>
      </p:pic>
    </p:spTree>
    <p:extLst>
      <p:ext uri="{BB962C8B-B14F-4D97-AF65-F5344CB8AC3E}">
        <p14:creationId xmlns:p14="http://schemas.microsoft.com/office/powerpoint/2010/main" val="21357797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12279</TotalTime>
  <Words>3377</Words>
  <Application>Microsoft Office PowerPoint</Application>
  <PresentationFormat>On-screen Show (4:3)</PresentationFormat>
  <Paragraphs>288</Paragraphs>
  <Slides>50</Slides>
  <Notes>32</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Rounded MT Bold</vt:lpstr>
      <vt:lpstr>Calibri</vt:lpstr>
      <vt:lpstr>Calibri Light</vt:lpstr>
      <vt:lpstr>Century Gothic</vt:lpstr>
      <vt:lpstr>Symbol</vt:lpstr>
      <vt:lpstr>Times New Roman</vt:lpstr>
      <vt:lpstr>Office Theme</vt:lpstr>
      <vt:lpstr>1_Office Theme</vt:lpstr>
      <vt:lpstr>Welcome to Trinity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121</cp:revision>
  <dcterms:created xsi:type="dcterms:W3CDTF">2021-03-16T23:00:10Z</dcterms:created>
  <dcterms:modified xsi:type="dcterms:W3CDTF">2022-11-27T11:46:45Z</dcterms:modified>
</cp:coreProperties>
</file>