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0"/>
  </p:notesMasterIdLst>
  <p:sldIdLst>
    <p:sldId id="681" r:id="rId2"/>
    <p:sldId id="261" r:id="rId3"/>
    <p:sldId id="903" r:id="rId4"/>
    <p:sldId id="948" r:id="rId5"/>
    <p:sldId id="634" r:id="rId6"/>
    <p:sldId id="1066" r:id="rId7"/>
    <p:sldId id="270" r:id="rId8"/>
    <p:sldId id="277" r:id="rId9"/>
    <p:sldId id="341" r:id="rId10"/>
    <p:sldId id="278" r:id="rId11"/>
    <p:sldId id="1104" r:id="rId12"/>
    <p:sldId id="482" r:id="rId13"/>
    <p:sldId id="1105" r:id="rId14"/>
    <p:sldId id="1106" r:id="rId15"/>
    <p:sldId id="1107" r:id="rId16"/>
    <p:sldId id="1108" r:id="rId17"/>
    <p:sldId id="1109" r:id="rId18"/>
    <p:sldId id="1110" r:id="rId19"/>
    <p:sldId id="1111" r:id="rId20"/>
    <p:sldId id="995" r:id="rId21"/>
    <p:sldId id="940" r:id="rId22"/>
    <p:sldId id="1091" r:id="rId23"/>
    <p:sldId id="1112" r:id="rId24"/>
    <p:sldId id="1113" r:id="rId25"/>
    <p:sldId id="529" r:id="rId26"/>
    <p:sldId id="310" r:id="rId27"/>
    <p:sldId id="507" r:id="rId28"/>
    <p:sldId id="508" r:id="rId29"/>
    <p:sldId id="495" r:id="rId30"/>
    <p:sldId id="334" r:id="rId31"/>
    <p:sldId id="382" r:id="rId32"/>
    <p:sldId id="336" r:id="rId33"/>
    <p:sldId id="337" r:id="rId34"/>
    <p:sldId id="383" r:id="rId35"/>
    <p:sldId id="304" r:id="rId36"/>
    <p:sldId id="305" r:id="rId37"/>
    <p:sldId id="315" r:id="rId38"/>
    <p:sldId id="1114" r:id="rId39"/>
    <p:sldId id="646" r:id="rId40"/>
    <p:sldId id="647" r:id="rId41"/>
    <p:sldId id="1115" r:id="rId42"/>
    <p:sldId id="485" r:id="rId43"/>
    <p:sldId id="1116" r:id="rId44"/>
    <p:sldId id="1065" r:id="rId45"/>
    <p:sldId id="1118" r:id="rId46"/>
    <p:sldId id="1117" r:id="rId47"/>
    <p:sldId id="1119" r:id="rId48"/>
    <p:sldId id="330" r:id="rId49"/>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showGuides="1">
      <p:cViewPr varScale="1">
        <p:scale>
          <a:sx n="102" d="100"/>
          <a:sy n="102" d="100"/>
        </p:scale>
        <p:origin x="1104" y="114"/>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8/13/2022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587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10</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373416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3955439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394728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644096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3743330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2284877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2390980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786576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137218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3410863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1399135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3505958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4018602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38</a:t>
            </a:fld>
            <a:endParaRPr lang="en-US" altLang="en-US"/>
          </a:p>
        </p:txBody>
      </p:sp>
    </p:spTree>
    <p:extLst>
      <p:ext uri="{BB962C8B-B14F-4D97-AF65-F5344CB8AC3E}">
        <p14:creationId xmlns:p14="http://schemas.microsoft.com/office/powerpoint/2010/main" val="198843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41</a:t>
            </a:fld>
            <a:endParaRPr lang="en-US" altLang="en-US"/>
          </a:p>
        </p:txBody>
      </p:sp>
    </p:spTree>
    <p:extLst>
      <p:ext uri="{BB962C8B-B14F-4D97-AF65-F5344CB8AC3E}">
        <p14:creationId xmlns:p14="http://schemas.microsoft.com/office/powerpoint/2010/main" val="2732067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43</a:t>
            </a:fld>
            <a:endParaRPr lang="en-US" altLang="en-US"/>
          </a:p>
        </p:txBody>
      </p:sp>
    </p:spTree>
    <p:extLst>
      <p:ext uri="{BB962C8B-B14F-4D97-AF65-F5344CB8AC3E}">
        <p14:creationId xmlns:p14="http://schemas.microsoft.com/office/powerpoint/2010/main" val="1935563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44</a:t>
            </a:fld>
            <a:endParaRPr lang="en-US" altLang="en-US"/>
          </a:p>
        </p:txBody>
      </p:sp>
    </p:spTree>
    <p:extLst>
      <p:ext uri="{BB962C8B-B14F-4D97-AF65-F5344CB8AC3E}">
        <p14:creationId xmlns:p14="http://schemas.microsoft.com/office/powerpoint/2010/main" val="723148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45</a:t>
            </a:fld>
            <a:endParaRPr lang="en-US" altLang="en-US"/>
          </a:p>
        </p:txBody>
      </p:sp>
    </p:spTree>
    <p:extLst>
      <p:ext uri="{BB962C8B-B14F-4D97-AF65-F5344CB8AC3E}">
        <p14:creationId xmlns:p14="http://schemas.microsoft.com/office/powerpoint/2010/main" val="4240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2055817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46</a:t>
            </a:fld>
            <a:endParaRPr lang="en-US" altLang="en-US"/>
          </a:p>
        </p:txBody>
      </p:sp>
    </p:spTree>
    <p:extLst>
      <p:ext uri="{BB962C8B-B14F-4D97-AF65-F5344CB8AC3E}">
        <p14:creationId xmlns:p14="http://schemas.microsoft.com/office/powerpoint/2010/main" val="1975828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47</a:t>
            </a:fld>
            <a:endParaRPr lang="en-US" altLang="en-US"/>
          </a:p>
        </p:txBody>
      </p:sp>
    </p:spTree>
    <p:extLst>
      <p:ext uri="{BB962C8B-B14F-4D97-AF65-F5344CB8AC3E}">
        <p14:creationId xmlns:p14="http://schemas.microsoft.com/office/powerpoint/2010/main" val="411556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70810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382410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258387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8</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9</a:t>
            </a:fld>
            <a:endParaRPr lang="en-US" altLang="en-US"/>
          </a:p>
        </p:txBody>
      </p:sp>
    </p:spTree>
    <p:extLst>
      <p:ext uri="{BB962C8B-B14F-4D97-AF65-F5344CB8AC3E}">
        <p14:creationId xmlns:p14="http://schemas.microsoft.com/office/powerpoint/2010/main" val="264409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8/13/2022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8/13/2022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8/13/2022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19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395451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8/13/2022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8/13/2022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8/13/2022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8/13/2022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8/13/2022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8/13/2022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8/13/2022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8/13/2022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D7BD8-0656-4F70-B43A-0D2833D99DB6}"/>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8/13/2022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806FC36-965E-4CED-A66C-7B7C15F07968}"/>
              </a:ext>
            </a:extLst>
          </p:cNvPr>
          <p:cNvPicPr>
            <a:picLocks noChangeAspect="1"/>
          </p:cNvPicPr>
          <p:nvPr/>
        </p:nvPicPr>
        <p:blipFill>
          <a:blip r:embed="rId4"/>
          <a:stretch>
            <a:fillRect/>
          </a:stretch>
        </p:blipFill>
        <p:spPr>
          <a:xfrm>
            <a:off x="-2307" y="1"/>
            <a:ext cx="9144000" cy="6857999"/>
          </a:xfrm>
          <a:prstGeom prst="rect">
            <a:avLst/>
          </a:prstGeom>
        </p:spPr>
      </p:pic>
      <p:sp>
        <p:nvSpPr>
          <p:cNvPr id="3" name="Rectangle 2">
            <a:extLst>
              <a:ext uri="{FF2B5EF4-FFF2-40B4-BE49-F238E27FC236}">
                <a16:creationId xmlns:a16="http://schemas.microsoft.com/office/drawing/2014/main" id="{AE0CBB0F-E404-4570-AD0E-8FB33B80589D}"/>
              </a:ext>
            </a:extLst>
          </p:cNvPr>
          <p:cNvSpPr/>
          <p:nvPr/>
        </p:nvSpPr>
        <p:spPr>
          <a:xfrm>
            <a:off x="2307" y="118105"/>
            <a:ext cx="9141693" cy="3742762"/>
          </a:xfrm>
          <a:prstGeom prst="rect">
            <a:avLst/>
          </a:prstGeom>
        </p:spPr>
        <p:txBody>
          <a:bodyPr vert="horz" lIns="91440" tIns="45720" rIns="91440" bIns="45720" rtlCol="0">
            <a:noAutofit/>
          </a:bodyPr>
          <a:lstStyle/>
          <a:p>
            <a:pPr marR="0" lvl="0" algn="ctr" defTabSz="914400" eaLnBrk="1" fontAlgn="base" hangingPunct="1">
              <a:lnSpc>
                <a:spcPct val="90000"/>
              </a:lnSpc>
              <a:spcAft>
                <a:spcPts val="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Welcome in the Name of</a:t>
            </a:r>
          </a:p>
          <a:p>
            <a:pPr marR="0" lvl="0" algn="ctr" defTabSz="914400" eaLnBrk="1" fontAlgn="base" hangingPunct="1">
              <a:lnSpc>
                <a:spcPct val="90000"/>
              </a:lnSpc>
              <a:spcAft>
                <a:spcPts val="120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The Triune God</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August 14, 2022</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Ruth and Naomi</a:t>
            </a:r>
          </a:p>
        </p:txBody>
      </p:sp>
      <p:sp>
        <p:nvSpPr>
          <p:cNvPr id="5" name="Rectangle 4">
            <a:extLst>
              <a:ext uri="{FF2B5EF4-FFF2-40B4-BE49-F238E27FC236}">
                <a16:creationId xmlns:a16="http://schemas.microsoft.com/office/drawing/2014/main" id="{F78CAB9F-0032-419D-9B73-8ED35598E323}"/>
              </a:ext>
            </a:extLst>
          </p:cNvPr>
          <p:cNvSpPr/>
          <p:nvPr/>
        </p:nvSpPr>
        <p:spPr>
          <a:xfrm>
            <a:off x="4421171" y="2690201"/>
            <a:ext cx="4589613" cy="4132137"/>
          </a:xfrm>
          <a:prstGeom prst="rect">
            <a:avLst/>
          </a:prstGeom>
        </p:spPr>
        <p:txBody>
          <a:bodyPr vert="horz" lIns="91440" tIns="45720" rIns="91440" bIns="45720" rtlCol="0">
            <a:noAutofit/>
          </a:bodyPr>
          <a:lstStyle/>
          <a:p>
            <a:pPr marL="457200" indent="-228600" defTabSz="914400" eaLnBrk="1" hangingPunct="1">
              <a:spcAft>
                <a:spcPts val="0"/>
              </a:spcAft>
              <a:buFont typeface="Arial" panose="020B0604020202020204" pitchFamily="34" charset="0"/>
              <a:buChar char="•"/>
              <a:defRPr/>
            </a:pPr>
            <a:r>
              <a:rPr lang="en-US" sz="3200" b="1" dirty="0">
                <a:latin typeface="Arial Rounded MT Bold" panose="020F0704030504030204" pitchFamily="34" charset="0"/>
                <a:ea typeface="+mn-ea"/>
              </a:rPr>
              <a:t>Prelude by                                       Roxanne Groff</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Office of the Acolyte</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Ringing of the Bell</a:t>
            </a:r>
          </a:p>
        </p:txBody>
      </p:sp>
      <p:sp>
        <p:nvSpPr>
          <p:cNvPr id="17" name="Rectangle 16">
            <a:extLst>
              <a:ext uri="{FF2B5EF4-FFF2-40B4-BE49-F238E27FC236}">
                <a16:creationId xmlns:a16="http://schemas.microsoft.com/office/drawing/2014/main" id="{B4D0BB6D-8379-40D9-813D-A28500E33999}"/>
              </a:ext>
            </a:extLst>
          </p:cNvPr>
          <p:cNvSpPr/>
          <p:nvPr/>
        </p:nvSpPr>
        <p:spPr>
          <a:xfrm>
            <a:off x="4610100" y="5641933"/>
            <a:ext cx="4426676" cy="1012317"/>
          </a:xfrm>
          <a:prstGeom prst="rect">
            <a:avLst/>
          </a:prstGeom>
        </p:spPr>
        <p:txBody>
          <a:bodyPr vert="horz" lIns="91440" tIns="45720" rIns="91440" bIns="45720" rtlCol="0" anchor="ctr">
            <a:noAutofit/>
          </a:bodyPr>
          <a:lstStyle/>
          <a:p>
            <a:pPr marL="228600" algn="ctr" defTabSz="914400" eaLnBrk="1" hangingPunct="1">
              <a:spcAft>
                <a:spcPts val="600"/>
              </a:spcAft>
              <a:defRPr/>
            </a:pPr>
            <a:r>
              <a:rPr lang="en-US" sz="2800" dirty="0">
                <a:latin typeface="Arial Rounded MT Bold" panose="020F0704030504030204" pitchFamily="34" charset="0"/>
                <a:ea typeface="+mn-ea"/>
              </a:rPr>
              <a:t>Scripture Focus:         Ruth, Chapter 1</a:t>
            </a:r>
          </a:p>
        </p:txBody>
      </p:sp>
      <p:pic>
        <p:nvPicPr>
          <p:cNvPr id="6" name="Picture 5">
            <a:extLst>
              <a:ext uri="{FF2B5EF4-FFF2-40B4-BE49-F238E27FC236}">
                <a16:creationId xmlns:a16="http://schemas.microsoft.com/office/drawing/2014/main" id="{7CFDD1E5-9EC5-9AFD-5F93-A94F65E7217C}"/>
              </a:ext>
            </a:extLst>
          </p:cNvPr>
          <p:cNvPicPr>
            <a:picLocks noChangeAspect="1"/>
          </p:cNvPicPr>
          <p:nvPr/>
        </p:nvPicPr>
        <p:blipFill>
          <a:blip r:embed="rId5"/>
          <a:stretch>
            <a:fillRect/>
          </a:stretch>
        </p:blipFill>
        <p:spPr>
          <a:xfrm>
            <a:off x="115364" y="2243579"/>
            <a:ext cx="3429114" cy="4578759"/>
          </a:xfrm>
          <a:prstGeom prst="rect">
            <a:avLst/>
          </a:prstGeom>
        </p:spPr>
      </p:pic>
    </p:spTree>
    <p:extLst>
      <p:ext uri="{BB962C8B-B14F-4D97-AF65-F5344CB8AC3E}">
        <p14:creationId xmlns:p14="http://schemas.microsoft.com/office/powerpoint/2010/main" val="151943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3909660"/>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Ruth, Chapter 1.</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1</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6" name="TextBox 5">
            <a:extLst>
              <a:ext uri="{FF2B5EF4-FFF2-40B4-BE49-F238E27FC236}">
                <a16:creationId xmlns:a16="http://schemas.microsoft.com/office/drawing/2014/main" id="{D6663383-E969-C82F-480B-3A85126AC2DE}"/>
              </a:ext>
            </a:extLst>
          </p:cNvPr>
          <p:cNvSpPr txBox="1"/>
          <p:nvPr/>
        </p:nvSpPr>
        <p:spPr>
          <a:xfrm>
            <a:off x="160256" y="838986"/>
            <a:ext cx="8814062" cy="5632311"/>
          </a:xfrm>
          <a:prstGeom prst="rect">
            <a:avLst/>
          </a:prstGeom>
          <a:noFill/>
        </p:spPr>
        <p:txBody>
          <a:bodyPr wrap="square">
            <a:spAutoFit/>
          </a:bodyPr>
          <a:lstStyle/>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In the days when the judges ruled, there was a famine in the land, and a certain man of Bethlehem in Judah went to live in the country of Moab, he and his wife and two sons.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name of the man was Elimelech and the name of his wife Naomi, and the names of his two sons were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Mahlon</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and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Chilion</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they were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Ephrathites</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from Bethlehem in Judah. They went</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69256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1</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6" name="TextBox 5">
            <a:extLst>
              <a:ext uri="{FF2B5EF4-FFF2-40B4-BE49-F238E27FC236}">
                <a16:creationId xmlns:a16="http://schemas.microsoft.com/office/drawing/2014/main" id="{D6663383-E969-C82F-480B-3A85126AC2DE}"/>
              </a:ext>
            </a:extLst>
          </p:cNvPr>
          <p:cNvSpPr txBox="1"/>
          <p:nvPr/>
        </p:nvSpPr>
        <p:spPr>
          <a:xfrm>
            <a:off x="160256" y="838986"/>
            <a:ext cx="8814062" cy="5632311"/>
          </a:xfrm>
          <a:prstGeom prst="rect">
            <a:avLst/>
          </a:prstGeom>
          <a:noFill/>
        </p:spPr>
        <p:txBody>
          <a:bodyPr wrap="square">
            <a:spAutoFit/>
          </a:bodyPr>
          <a:lstStyle/>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into the country of Moab and remained there.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Elimelech, the husband of Naomi, died, and she was left with her two sons.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These took Moabite wives; the name of the one was Orpah and the name of the other Ruth. When they had lived there about ten years,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both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Mahlon</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and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Chilion</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also died, so that the woman was left without her two sons and her husband.</a:t>
            </a:r>
          </a:p>
        </p:txBody>
      </p:sp>
    </p:spTree>
    <p:extLst>
      <p:ext uri="{BB962C8B-B14F-4D97-AF65-F5344CB8AC3E}">
        <p14:creationId xmlns:p14="http://schemas.microsoft.com/office/powerpoint/2010/main" val="56030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1</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6" name="TextBox 5">
            <a:extLst>
              <a:ext uri="{FF2B5EF4-FFF2-40B4-BE49-F238E27FC236}">
                <a16:creationId xmlns:a16="http://schemas.microsoft.com/office/drawing/2014/main" id="{D6663383-E969-C82F-480B-3A85126AC2DE}"/>
              </a:ext>
            </a:extLst>
          </p:cNvPr>
          <p:cNvSpPr txBox="1"/>
          <p:nvPr/>
        </p:nvSpPr>
        <p:spPr>
          <a:xfrm>
            <a:off x="160256" y="838986"/>
            <a:ext cx="8814062" cy="5632311"/>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she started to return with her daughters-in-law from the country of Moab, for she had heard in the country of Moab that the Lord had considered his people and given them food.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she set out from the place where she had been living, she and her two daughters-in-law, and they went on their way to go back to the land of Judah.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Naomi said to her two</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69297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1</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6" name="TextBox 5">
            <a:extLst>
              <a:ext uri="{FF2B5EF4-FFF2-40B4-BE49-F238E27FC236}">
                <a16:creationId xmlns:a16="http://schemas.microsoft.com/office/drawing/2014/main" id="{D6663383-E969-C82F-480B-3A85126AC2DE}"/>
              </a:ext>
            </a:extLst>
          </p:cNvPr>
          <p:cNvSpPr txBox="1"/>
          <p:nvPr/>
        </p:nvSpPr>
        <p:spPr>
          <a:xfrm>
            <a:off x="160256" y="838986"/>
            <a:ext cx="881406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daughters-in-law, “Go back each of you to your mother’s house. May the Lord deal kindly with you, as you have dealt with the dead and with 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Lord grant that you may find security, each of you in the house of your husband.” Then she kissed them, and they wept aloud.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They said to her, “No, we will return with you to your people.”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Naomi said, “Turn back, </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311451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1</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6" name="TextBox 5">
            <a:extLst>
              <a:ext uri="{FF2B5EF4-FFF2-40B4-BE49-F238E27FC236}">
                <a16:creationId xmlns:a16="http://schemas.microsoft.com/office/drawing/2014/main" id="{D6663383-E969-C82F-480B-3A85126AC2DE}"/>
              </a:ext>
            </a:extLst>
          </p:cNvPr>
          <p:cNvSpPr txBox="1"/>
          <p:nvPr/>
        </p:nvSpPr>
        <p:spPr>
          <a:xfrm>
            <a:off x="160256" y="838986"/>
            <a:ext cx="881406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my daughters, why will you go with me? Do I still have sons in my womb that they may become your husbands?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Turn back, my daughters, go your way, for I am too old to have a husband. Even if I thought there was hope for me, even if I should have a husband tonight and bear sons,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would you then wait until they were grown? Would you then refrain from</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855824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1</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6" name="TextBox 5">
            <a:extLst>
              <a:ext uri="{FF2B5EF4-FFF2-40B4-BE49-F238E27FC236}">
                <a16:creationId xmlns:a16="http://schemas.microsoft.com/office/drawing/2014/main" id="{D6663383-E969-C82F-480B-3A85126AC2DE}"/>
              </a:ext>
            </a:extLst>
          </p:cNvPr>
          <p:cNvSpPr txBox="1"/>
          <p:nvPr/>
        </p:nvSpPr>
        <p:spPr>
          <a:xfrm>
            <a:off x="160256" y="838986"/>
            <a:ext cx="881406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marrying? No, my daughters, it has been far more bitter for me than for you, because the hand of the Lord has turned against 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they wept aloud again. Orpah kissed her mother-in-law, but Ruth clung to her.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she said, “See, your sister-in-law has gone back to her people and to her gods; return after your sister-in-law.”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Ruth said, “Do not press me to leave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457229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1</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6" name="TextBox 5">
            <a:extLst>
              <a:ext uri="{FF2B5EF4-FFF2-40B4-BE49-F238E27FC236}">
                <a16:creationId xmlns:a16="http://schemas.microsoft.com/office/drawing/2014/main" id="{D6663383-E969-C82F-480B-3A85126AC2DE}"/>
              </a:ext>
            </a:extLst>
          </p:cNvPr>
          <p:cNvSpPr txBox="1"/>
          <p:nvPr/>
        </p:nvSpPr>
        <p:spPr>
          <a:xfrm>
            <a:off x="160256" y="838986"/>
            <a:ext cx="881406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 or to turn back from following you! Where you go, I will go; Where you lodge, I will lodge; your people shall be my people, and your God my God.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Where you die, I will die— there will I be buried. May the Lord do thus and so to me, and more as well, if even death parts me from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Naomi saw that she was determined to go with her, she said no more to her.</a:t>
            </a:r>
          </a:p>
        </p:txBody>
      </p:sp>
    </p:spTree>
    <p:extLst>
      <p:ext uri="{BB962C8B-B14F-4D97-AF65-F5344CB8AC3E}">
        <p14:creationId xmlns:p14="http://schemas.microsoft.com/office/powerpoint/2010/main" val="113086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1</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6" name="TextBox 5">
            <a:extLst>
              <a:ext uri="{FF2B5EF4-FFF2-40B4-BE49-F238E27FC236}">
                <a16:creationId xmlns:a16="http://schemas.microsoft.com/office/drawing/2014/main" id="{D6663383-E969-C82F-480B-3A85126AC2DE}"/>
              </a:ext>
            </a:extLst>
          </p:cNvPr>
          <p:cNvSpPr txBox="1"/>
          <p:nvPr/>
        </p:nvSpPr>
        <p:spPr>
          <a:xfrm>
            <a:off x="160256" y="838986"/>
            <a:ext cx="8814062" cy="5632311"/>
          </a:xfrm>
          <a:prstGeom prst="rect">
            <a:avLst/>
          </a:prstGeom>
          <a:noFill/>
        </p:spPr>
        <p:txBody>
          <a:bodyPr wrap="square">
            <a:spAutoFit/>
          </a:bodyPr>
          <a:lstStyle/>
          <a:p>
            <a:pPr marL="0" marR="0">
              <a:spcBef>
                <a:spcPts val="0"/>
              </a:spcBef>
              <a:spcAft>
                <a:spcPts val="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the two of them went on until they came to Bethlehem. When they came to Bethlehem, the whole town was stirred because of them; and the women said, “Is this Naomi?”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She said to them, “Call me no longer Naomi, call me Mara, for the Almighty has dealt bitterly with 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went away full, but the Lord has brought me back empty; why call me Naomi when</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538690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1</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6" name="TextBox 5">
            <a:extLst>
              <a:ext uri="{FF2B5EF4-FFF2-40B4-BE49-F238E27FC236}">
                <a16:creationId xmlns:a16="http://schemas.microsoft.com/office/drawing/2014/main" id="{D6663383-E969-C82F-480B-3A85126AC2DE}"/>
              </a:ext>
            </a:extLst>
          </p:cNvPr>
          <p:cNvSpPr txBox="1"/>
          <p:nvPr/>
        </p:nvSpPr>
        <p:spPr>
          <a:xfrm>
            <a:off x="329938" y="1166842"/>
            <a:ext cx="8484123" cy="4524315"/>
          </a:xfrm>
          <a:prstGeom prst="rect">
            <a:avLst/>
          </a:prstGeom>
          <a:noFill/>
        </p:spPr>
        <p:txBody>
          <a:bodyPr wrap="square">
            <a:spAutoFit/>
          </a:bodyPr>
          <a:lstStyle/>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Lord has dealt harshly with me, and the Almighty has brought calamity upon 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Naomi returned together with Ruth the Moabite, her daughter-in-law, who came back with her from the country of Moab. They came to Bethlehem at the beginning of the barley harvest.</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4699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4447371"/>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a:p>
            <a:pPr marL="0" marR="0">
              <a:lnSpc>
                <a:spcPct val="107000"/>
              </a:lnSpc>
              <a:spcBef>
                <a:spcPts val="0"/>
              </a:spcBef>
              <a:spcAft>
                <a:spcPts val="600"/>
              </a:spcAft>
            </a:pPr>
            <a:endParaRPr lang="en-US" sz="1400" dirty="0">
              <a:effectLst/>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rPr>
              <a:t>We confess our sins before God and one another.</a:t>
            </a:r>
          </a:p>
          <a:p>
            <a:pPr marL="684213" marR="0" indent="-684213">
              <a:lnSpc>
                <a:spcPct val="107000"/>
              </a:lnSpc>
              <a:spcBef>
                <a:spcPts val="0"/>
              </a:spcBef>
              <a:spcAft>
                <a:spcPts val="0"/>
              </a:spcAft>
            </a:pPr>
            <a:r>
              <a:rPr lang="en-US" sz="3600" i="1" dirty="0">
                <a:solidFill>
                  <a:srgbClr val="FF0000"/>
                </a:solidFill>
                <a:latin typeface="Arial Rounded MT Bold" panose="020F0704030504030204" pitchFamily="34" charset="0"/>
                <a:ea typeface="Calibri" panose="020F0502020204030204" pitchFamily="34" charset="0"/>
              </a:rPr>
              <a:t>Pause for silence and reflection.</a:t>
            </a:r>
          </a:p>
          <a:p>
            <a:pPr marL="684213" marR="0" indent="-684213">
              <a:lnSpc>
                <a:spcPct val="107000"/>
              </a:lnSpc>
              <a:spcBef>
                <a:spcPts val="0"/>
              </a:spcBef>
              <a:spcAft>
                <a:spcPts val="0"/>
              </a:spcAft>
            </a:pPr>
            <a:endParaRPr lang="en-US" sz="3600" i="1" dirty="0">
              <a:solidFill>
                <a:srgbClr val="FF0000"/>
              </a:solidFill>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P:	Saving God,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6056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1</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D30CA2-7004-A96D-79AA-CB951C139DD9}"/>
              </a:ext>
            </a:extLst>
          </p:cNvPr>
          <p:cNvPicPr>
            <a:picLocks noChangeAspect="1"/>
          </p:cNvPicPr>
          <p:nvPr/>
        </p:nvPicPr>
        <p:blipFill>
          <a:blip r:embed="rId3"/>
          <a:stretch>
            <a:fillRect/>
          </a:stretch>
        </p:blipFill>
        <p:spPr>
          <a:xfrm>
            <a:off x="-15711" y="0"/>
            <a:ext cx="9155391" cy="6858000"/>
          </a:xfrm>
          <a:prstGeom prst="rect">
            <a:avLst/>
          </a:prstGeom>
        </p:spPr>
      </p:pic>
      <p:sp>
        <p:nvSpPr>
          <p:cNvPr id="7" name="Rectangle 6">
            <a:extLst>
              <a:ext uri="{FF2B5EF4-FFF2-40B4-BE49-F238E27FC236}">
                <a16:creationId xmlns:a16="http://schemas.microsoft.com/office/drawing/2014/main" id="{D5D568DF-5F3A-4225-9A3D-7196971BE121}"/>
              </a:ext>
            </a:extLst>
          </p:cNvPr>
          <p:cNvSpPr/>
          <p:nvPr/>
        </p:nvSpPr>
        <p:spPr>
          <a:xfrm>
            <a:off x="80520" y="5555234"/>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SERMON</a:t>
            </a:r>
          </a:p>
        </p:txBody>
      </p:sp>
      <p:pic>
        <p:nvPicPr>
          <p:cNvPr id="3" name="Picture 2">
            <a:extLst>
              <a:ext uri="{FF2B5EF4-FFF2-40B4-BE49-F238E27FC236}">
                <a16:creationId xmlns:a16="http://schemas.microsoft.com/office/drawing/2014/main" id="{77C21F61-F6A1-25A6-3BB8-0D142ED31E08}"/>
              </a:ext>
            </a:extLst>
          </p:cNvPr>
          <p:cNvPicPr>
            <a:picLocks noChangeAspect="1"/>
          </p:cNvPicPr>
          <p:nvPr/>
        </p:nvPicPr>
        <p:blipFill>
          <a:blip r:embed="rId4"/>
          <a:stretch>
            <a:fillRect/>
          </a:stretch>
        </p:blipFill>
        <p:spPr>
          <a:xfrm>
            <a:off x="4760535" y="625658"/>
            <a:ext cx="3430080" cy="4583613"/>
          </a:xfrm>
          <a:prstGeom prst="rect">
            <a:avLst/>
          </a:prstGeom>
        </p:spPr>
      </p:pic>
    </p:spTree>
    <p:extLst>
      <p:ext uri="{BB962C8B-B14F-4D97-AF65-F5344CB8AC3E}">
        <p14:creationId xmlns:p14="http://schemas.microsoft.com/office/powerpoint/2010/main" val="3632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000000"/>
                </a:solidFill>
                <a:effectLst/>
                <a:latin typeface="Arial Rounded MT Bold" panose="020F0704030504030204" pitchFamily="34" charset="0"/>
                <a:ea typeface="Times New Roman" panose="02020603050405020304" pitchFamily="18" charset="0"/>
              </a:rPr>
              <a:t>Sermon</a:t>
            </a:r>
          </a:p>
        </p:txBody>
      </p:sp>
      <p:pic>
        <p:nvPicPr>
          <p:cNvPr id="3" name="Picture 2" descr="Timeline&#10;&#10;Description automatically generated with medium confidence">
            <a:extLst>
              <a:ext uri="{FF2B5EF4-FFF2-40B4-BE49-F238E27FC236}">
                <a16:creationId xmlns:a16="http://schemas.microsoft.com/office/drawing/2014/main" id="{01640188-653F-2E69-498E-E3CDC77F6870}"/>
              </a:ext>
            </a:extLst>
          </p:cNvPr>
          <p:cNvPicPr>
            <a:picLocks noChangeAspect="1"/>
          </p:cNvPicPr>
          <p:nvPr/>
        </p:nvPicPr>
        <p:blipFill>
          <a:blip r:embed="rId3"/>
          <a:stretch>
            <a:fillRect/>
          </a:stretch>
        </p:blipFill>
        <p:spPr>
          <a:xfrm>
            <a:off x="0" y="964726"/>
            <a:ext cx="4599395" cy="2587160"/>
          </a:xfrm>
          <a:prstGeom prst="rect">
            <a:avLst/>
          </a:prstGeom>
        </p:spPr>
      </p:pic>
      <p:pic>
        <p:nvPicPr>
          <p:cNvPr id="7" name="Picture 6" descr="Diagram&#10;&#10;Description automatically generated">
            <a:extLst>
              <a:ext uri="{FF2B5EF4-FFF2-40B4-BE49-F238E27FC236}">
                <a16:creationId xmlns:a16="http://schemas.microsoft.com/office/drawing/2014/main" id="{A1BCE459-CFA5-83E2-83AA-1950C35F83B1}"/>
              </a:ext>
            </a:extLst>
          </p:cNvPr>
          <p:cNvPicPr>
            <a:picLocks noChangeAspect="1"/>
          </p:cNvPicPr>
          <p:nvPr/>
        </p:nvPicPr>
        <p:blipFill rotWithShape="1">
          <a:blip r:embed="rId4"/>
          <a:srcRect l="13806"/>
          <a:stretch/>
        </p:blipFill>
        <p:spPr>
          <a:xfrm>
            <a:off x="4779389" y="1720978"/>
            <a:ext cx="4328357" cy="2841595"/>
          </a:xfrm>
          <a:prstGeom prst="rect">
            <a:avLst/>
          </a:prstGeom>
        </p:spPr>
      </p:pic>
      <p:pic>
        <p:nvPicPr>
          <p:cNvPr id="9" name="Picture 8" descr="Diagram&#10;&#10;Description automatically generated">
            <a:extLst>
              <a:ext uri="{FF2B5EF4-FFF2-40B4-BE49-F238E27FC236}">
                <a16:creationId xmlns:a16="http://schemas.microsoft.com/office/drawing/2014/main" id="{55E9CE64-B22A-ED5B-4FB3-C6A1EB417396}"/>
              </a:ext>
            </a:extLst>
          </p:cNvPr>
          <p:cNvPicPr>
            <a:picLocks noChangeAspect="1"/>
          </p:cNvPicPr>
          <p:nvPr/>
        </p:nvPicPr>
        <p:blipFill rotWithShape="1">
          <a:blip r:embed="rId5"/>
          <a:srcRect l="16369"/>
          <a:stretch/>
        </p:blipFill>
        <p:spPr>
          <a:xfrm>
            <a:off x="-1945" y="3766318"/>
            <a:ext cx="4612046" cy="3102044"/>
          </a:xfrm>
          <a:prstGeom prst="rect">
            <a:avLst/>
          </a:prstGeom>
        </p:spPr>
      </p:pic>
    </p:spTree>
    <p:extLst>
      <p:ext uri="{BB962C8B-B14F-4D97-AF65-F5344CB8AC3E}">
        <p14:creationId xmlns:p14="http://schemas.microsoft.com/office/powerpoint/2010/main" val="2154901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A32241-6581-43AE-96AD-D38E03D9A945}"/>
              </a:ext>
            </a:extLst>
          </p:cNvPr>
          <p:cNvPicPr>
            <a:picLocks noChangeAspect="1"/>
          </p:cNvPicPr>
          <p:nvPr/>
        </p:nvPicPr>
        <p:blipFill>
          <a:blip r:embed="rId3"/>
          <a:stretch>
            <a:fillRect/>
          </a:stretch>
        </p:blipFill>
        <p:spPr>
          <a:xfrm>
            <a:off x="0" y="4566"/>
            <a:ext cx="9144000" cy="6848867"/>
          </a:xfrm>
          <a:prstGeom prst="rect">
            <a:avLst/>
          </a:prstGeom>
        </p:spPr>
      </p:pic>
      <p:sp>
        <p:nvSpPr>
          <p:cNvPr id="7" name="Rectangle 6">
            <a:extLst>
              <a:ext uri="{FF2B5EF4-FFF2-40B4-BE49-F238E27FC236}">
                <a16:creationId xmlns:a16="http://schemas.microsoft.com/office/drawing/2014/main" id="{D5D568DF-5F3A-4225-9A3D-7196971BE121}"/>
              </a:ext>
            </a:extLst>
          </p:cNvPr>
          <p:cNvSpPr/>
          <p:nvPr/>
        </p:nvSpPr>
        <p:spPr>
          <a:xfrm>
            <a:off x="80520" y="5875747"/>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SERMON</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77C21F61-F6A1-25A6-3BB8-0D142ED31E08}"/>
              </a:ext>
            </a:extLst>
          </p:cNvPr>
          <p:cNvPicPr>
            <a:picLocks noChangeAspect="1"/>
          </p:cNvPicPr>
          <p:nvPr/>
        </p:nvPicPr>
        <p:blipFill>
          <a:blip r:embed="rId4"/>
          <a:stretch>
            <a:fillRect/>
          </a:stretch>
        </p:blipFill>
        <p:spPr>
          <a:xfrm>
            <a:off x="4111365" y="195711"/>
            <a:ext cx="4107532" cy="5488891"/>
          </a:xfrm>
          <a:prstGeom prst="rect">
            <a:avLst/>
          </a:prstGeom>
        </p:spPr>
      </p:pic>
    </p:spTree>
    <p:extLst>
      <p:ext uri="{BB962C8B-B14F-4D97-AF65-F5344CB8AC3E}">
        <p14:creationId xmlns:p14="http://schemas.microsoft.com/office/powerpoint/2010/main" val="210471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815B8A-9F60-EB7B-E03A-ABA2B5724068}"/>
              </a:ext>
            </a:extLst>
          </p:cNvPr>
          <p:cNvPicPr>
            <a:picLocks noChangeAspect="1"/>
          </p:cNvPicPr>
          <p:nvPr/>
        </p:nvPicPr>
        <p:blipFill>
          <a:blip r:embed="rId3"/>
          <a:stretch>
            <a:fillRect/>
          </a:stretch>
        </p:blipFill>
        <p:spPr>
          <a:xfrm>
            <a:off x="0" y="4566"/>
            <a:ext cx="9144000" cy="6848867"/>
          </a:xfrm>
          <a:prstGeom prst="rect">
            <a:avLst/>
          </a:prstGeom>
        </p:spPr>
      </p:pic>
      <p:sp>
        <p:nvSpPr>
          <p:cNvPr id="7" name="Rectangle 6">
            <a:extLst>
              <a:ext uri="{FF2B5EF4-FFF2-40B4-BE49-F238E27FC236}">
                <a16:creationId xmlns:a16="http://schemas.microsoft.com/office/drawing/2014/main" id="{D5D568DF-5F3A-4225-9A3D-7196971BE121}"/>
              </a:ext>
            </a:extLst>
          </p:cNvPr>
          <p:cNvSpPr/>
          <p:nvPr/>
        </p:nvSpPr>
        <p:spPr>
          <a:xfrm>
            <a:off x="3874416" y="5988867"/>
            <a:ext cx="5265264"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LARRY HARTER</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77C21F61-F6A1-25A6-3BB8-0D142ED31E08}"/>
              </a:ext>
            </a:extLst>
          </p:cNvPr>
          <p:cNvPicPr>
            <a:picLocks noChangeAspect="1"/>
          </p:cNvPicPr>
          <p:nvPr/>
        </p:nvPicPr>
        <p:blipFill>
          <a:blip r:embed="rId4"/>
          <a:stretch>
            <a:fillRect/>
          </a:stretch>
        </p:blipFill>
        <p:spPr>
          <a:xfrm>
            <a:off x="4571999" y="859382"/>
            <a:ext cx="3826645" cy="5113542"/>
          </a:xfrm>
          <a:prstGeom prst="rect">
            <a:avLst/>
          </a:prstGeom>
        </p:spPr>
      </p:pic>
      <p:sp>
        <p:nvSpPr>
          <p:cNvPr id="5" name="TextBox 4">
            <a:extLst>
              <a:ext uri="{FF2B5EF4-FFF2-40B4-BE49-F238E27FC236}">
                <a16:creationId xmlns:a16="http://schemas.microsoft.com/office/drawing/2014/main" id="{53CB2F97-D30B-3FF6-E740-3017C4632899}"/>
              </a:ext>
            </a:extLst>
          </p:cNvPr>
          <p:cNvSpPr txBox="1"/>
          <p:nvPr/>
        </p:nvSpPr>
        <p:spPr>
          <a:xfrm>
            <a:off x="3751868" y="128070"/>
            <a:ext cx="5392132" cy="677108"/>
          </a:xfrm>
          <a:prstGeom prst="rect">
            <a:avLst/>
          </a:prstGeom>
          <a:noFill/>
        </p:spPr>
        <p:txBody>
          <a:bodyPr wrap="square">
            <a:spAutoFit/>
          </a:bodyPr>
          <a:lstStyle/>
          <a:p>
            <a:pPr marL="0" marR="0" lvl="0" indent="0" algn="ctr" defTabSz="685800" rtl="0" eaLnBrk="0" fontAlgn="base" latinLnBrk="0" hangingPunct="0">
              <a:lnSpc>
                <a:spcPct val="95000"/>
              </a:lnSpc>
              <a:spcBef>
                <a:spcPts val="0"/>
              </a:spcBef>
              <a:spcAft>
                <a:spcPts val="6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SPECIAL MUSIC</a:t>
            </a:r>
          </a:p>
        </p:txBody>
      </p:sp>
    </p:spTree>
    <p:extLst>
      <p:ext uri="{BB962C8B-B14F-4D97-AF65-F5344CB8AC3E}">
        <p14:creationId xmlns:p14="http://schemas.microsoft.com/office/powerpoint/2010/main" val="1058767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58502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16731"/>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07391" y="1027523"/>
            <a:ext cx="8766927" cy="5078313"/>
          </a:xfrm>
          <a:prstGeom prst="rect">
            <a:avLst/>
          </a:prstGeom>
          <a:noFill/>
        </p:spPr>
        <p:txBody>
          <a:bodyPr wrap="square">
            <a:spAutoFit/>
          </a:bodyPr>
          <a:lstStyle/>
          <a:p>
            <a:pPr marL="631825" marR="0" indent="-631825">
              <a:spcBef>
                <a:spcPts val="0"/>
              </a:spcBef>
              <a:spcAft>
                <a:spcPts val="600"/>
              </a:spcAft>
              <a:tabLst>
                <a:tab pos="4572000" algn="l"/>
              </a:tabLst>
            </a:pPr>
            <a:r>
              <a:rPr lang="en-US" sz="3600" b="1" dirty="0">
                <a:effectLst/>
                <a:latin typeface="Arial Rounded MT Bold" panose="020F0704030504030204" pitchFamily="34" charset="0"/>
                <a:ea typeface="Garamond,Times New Roman"/>
                <a:cs typeface="Times New Roman" panose="02020603050405020304" pitchFamily="18" charset="0"/>
              </a:rPr>
              <a:t>C:	Too often we have turned away from you and toward ourselves. We have not had unity of spirit, sympathy, love for one another, a tender heart, or a humble mind. We have repaid evil for evil. We have failed to serve. Draw us back into the joy of your beloved community, and give us eager hearts to love our neighbors.</a:t>
            </a: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2991378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89883"/>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29961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942995"/>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778403"/>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2281323"/>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5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a:t>
            </a:r>
          </a:p>
          <a:p>
            <a:pPr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	God in your mercy,</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C:	</a:t>
            </a:r>
            <a:r>
              <a:rPr lang="en-US" sz="3600" b="1" dirty="0">
                <a:latin typeface="Arial Rounded MT Bold" panose="020F0704030504030204" pitchFamily="34" charset="0"/>
                <a:ea typeface="Calibri" panose="020F0502020204030204" pitchFamily="34" charset="0"/>
                <a:cs typeface="Times New Roman" panose="02020603050405020304" pitchFamily="18" charset="0"/>
              </a:rPr>
              <a:t>You hear our prayer.</a:t>
            </a: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27902" y="1086697"/>
            <a:ext cx="8131178" cy="352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P</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a:t>
            </a:r>
            <a:r>
              <a:rPr lang="en-US" sz="3200" dirty="0">
                <a:latin typeface="Arial Rounded MT Bold" panose="020F0704030504030204" pitchFamily="34" charset="0"/>
                <a:ea typeface="Calibri" panose="020F0502020204030204" pitchFamily="34" charset="0"/>
                <a:cs typeface="Arial" panose="020B0604020202020204" pitchFamily="34" charset="0"/>
              </a:rPr>
              <a:t>With gratitude for your faithfulness, we pray these things in the name of Jesus Christ, our savior.</a:t>
            </a:r>
          </a:p>
          <a:p>
            <a:pPr marL="684213" marR="0" indent="-684213">
              <a:spcBef>
                <a:spcPts val="0"/>
              </a:spcBef>
              <a:spcAft>
                <a:spcPts val="0"/>
              </a:spcAft>
            </a:pPr>
            <a:endParaRPr lang="en-US" sz="3200" dirty="0">
              <a:latin typeface="Arial Rounded MT Bold" panose="020F0704030504030204" pitchFamily="34" charset="0"/>
              <a:ea typeface="Calibri" panose="020F0502020204030204" pitchFamily="34" charset="0"/>
              <a:cs typeface="Arial" panose="020B0604020202020204" pitchFamily="34"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2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p>
          <a:p>
            <a:pPr marL="684213" marR="0" indent="-684213">
              <a:spcBef>
                <a:spcPts val="0"/>
              </a:spcBef>
              <a:spcAft>
                <a:spcPts val="0"/>
              </a:spcAft>
            </a:pP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extLst>
      <p:ext uri="{BB962C8B-B14F-4D97-AF65-F5344CB8AC3E}">
        <p14:creationId xmlns:p14="http://schemas.microsoft.com/office/powerpoint/2010/main" val="397547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640270-149A-6A41-4AFC-79904A1385F0}"/>
              </a:ext>
            </a:extLst>
          </p:cNvPr>
          <p:cNvPicPr>
            <a:picLocks noChangeAspect="1"/>
          </p:cNvPicPr>
          <p:nvPr/>
        </p:nvPicPr>
        <p:blipFill>
          <a:blip r:embed="rId3"/>
          <a:stretch>
            <a:fillRect/>
          </a:stretch>
        </p:blipFill>
        <p:spPr>
          <a:xfrm>
            <a:off x="0" y="4566"/>
            <a:ext cx="9144000" cy="6848867"/>
          </a:xfrm>
          <a:prstGeom prst="rect">
            <a:avLst/>
          </a:prstGeom>
        </p:spPr>
      </p:pic>
      <p:sp>
        <p:nvSpPr>
          <p:cNvPr id="7" name="Rectangle 6">
            <a:extLst>
              <a:ext uri="{FF2B5EF4-FFF2-40B4-BE49-F238E27FC236}">
                <a16:creationId xmlns:a16="http://schemas.microsoft.com/office/drawing/2014/main" id="{D5D568DF-5F3A-4225-9A3D-7196971BE121}"/>
              </a:ext>
            </a:extLst>
          </p:cNvPr>
          <p:cNvSpPr/>
          <p:nvPr/>
        </p:nvSpPr>
        <p:spPr>
          <a:xfrm>
            <a:off x="3930976" y="5875747"/>
            <a:ext cx="5208703"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OFFERING PRAYER</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77C21F61-F6A1-25A6-3BB8-0D142ED31E08}"/>
              </a:ext>
            </a:extLst>
          </p:cNvPr>
          <p:cNvPicPr>
            <a:picLocks noChangeAspect="1"/>
          </p:cNvPicPr>
          <p:nvPr/>
        </p:nvPicPr>
        <p:blipFill>
          <a:blip r:embed="rId4"/>
          <a:stretch>
            <a:fillRect/>
          </a:stretch>
        </p:blipFill>
        <p:spPr>
          <a:xfrm>
            <a:off x="4590854" y="195711"/>
            <a:ext cx="4107532" cy="5488891"/>
          </a:xfrm>
          <a:prstGeom prst="rect">
            <a:avLst/>
          </a:prstGeom>
        </p:spPr>
      </p:pic>
    </p:spTree>
    <p:extLst>
      <p:ext uri="{BB962C8B-B14F-4D97-AF65-F5344CB8AC3E}">
        <p14:creationId xmlns:p14="http://schemas.microsoft.com/office/powerpoint/2010/main" val="1196423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2686970"/>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Our Father, who art in heaven, hallowed be thy name, thy kingdom come, thy will be done, on earth as it is in heaven.  Give us this day our daily bread; and forgive us our trespasses,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2767794-6021-4143-89A0-4FB5E48AA63B}"/>
              </a:ext>
            </a:extLst>
          </p:cNvPr>
          <p:cNvSpPr/>
          <p:nvPr/>
        </p:nvSpPr>
        <p:spPr>
          <a:xfrm>
            <a:off x="82193" y="802401"/>
            <a:ext cx="9061807" cy="1077218"/>
          </a:xfrm>
          <a:prstGeom prst="rect">
            <a:avLst/>
          </a:prstGeom>
        </p:spPr>
        <p:txBody>
          <a:bodyPr wrap="square">
            <a:spAutoFit/>
          </a:bodyPr>
          <a:lstStyle/>
          <a:p>
            <a:pPr marL="461963" marR="0" indent="-461963">
              <a:spcBef>
                <a:spcPts val="0"/>
              </a:spcBef>
              <a:spcAft>
                <a:spcPts val="0"/>
              </a:spcAft>
            </a:pPr>
            <a:r>
              <a:rPr lang="en-US" sz="3200" dirty="0">
                <a:latin typeface="Arial Rounded MT Bold" panose="020F0704030504030204" pitchFamily="34" charset="0"/>
                <a:ea typeface="Calibri" panose="020F0502020204030204" pitchFamily="34" charset="0"/>
              </a:rPr>
              <a:t>P:	 Jesus is the “tie that Binds us together”, let us pray as Jesus taught…</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52660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35669" y="1027523"/>
            <a:ext cx="8682087" cy="4427302"/>
          </a:xfrm>
          <a:prstGeom prst="rect">
            <a:avLst/>
          </a:prstGeom>
          <a:noFill/>
        </p:spPr>
        <p:txBody>
          <a:bodyPr wrap="square">
            <a:spAutoFit/>
          </a:bodyPr>
          <a:lstStyle/>
          <a:p>
            <a:pPr marL="461963" indent="-461963">
              <a:spcBef>
                <a:spcPts val="0"/>
              </a:spcBef>
              <a:spcAft>
                <a:spcPts val="600"/>
              </a:spcAft>
            </a:pPr>
            <a:r>
              <a:rPr lang="en-US" sz="3200" dirty="0">
                <a:effectLst/>
                <a:latin typeface="Arial Rounded MT Bold" panose="020F0704030504030204" pitchFamily="34" charset="0"/>
                <a:ea typeface="Garamond,Times New Roman"/>
                <a:cs typeface="Garamond,Times New Roman"/>
              </a:rPr>
              <a:t>L:</a:t>
            </a:r>
            <a:r>
              <a:rPr lang="en-US" sz="3200" dirty="0">
                <a:latin typeface="Arial Rounded MT Bold" panose="020F0704030504030204" pitchFamily="34" charset="0"/>
                <a:ea typeface="Garamond,Times New Roman"/>
                <a:cs typeface="Garamond,Times New Roman"/>
              </a:rPr>
              <a:t>	</a:t>
            </a:r>
            <a:r>
              <a:rPr lang="en-US" sz="3200" dirty="0">
                <a:effectLst/>
                <a:latin typeface="Arial Rounded MT Bold" panose="020F0704030504030204" pitchFamily="34" charset="0"/>
                <a:ea typeface="Garamond,Times New Roman"/>
                <a:cs typeface="Garamond,Times New Roman"/>
              </a:rPr>
              <a:t>God who redeems all flesh gives you new life in Christ and forgives you all your sins. Rejoice in the grace and mercy of God, through     Jesus Christ, our savior. </a:t>
            </a:r>
          </a:p>
          <a:p>
            <a:pPr marL="461963" indent="-461963">
              <a:spcBef>
                <a:spcPts val="0"/>
              </a:spcBef>
              <a:spcAft>
                <a:spcPts val="600"/>
              </a:spcAft>
            </a:pPr>
            <a:endParaRPr lang="en-US" sz="3200" b="1" dirty="0">
              <a:latin typeface="Arial Rounded MT Bold" panose="020F0704030504030204" pitchFamily="34" charset="0"/>
              <a:ea typeface="Garamond,Times New Roman"/>
              <a:cs typeface="Garamond,Times New Roman"/>
            </a:endParaRPr>
          </a:p>
          <a:p>
            <a:pPr marL="461963" indent="-461963">
              <a:spcBef>
                <a:spcPts val="0"/>
              </a:spcBef>
              <a:spcAft>
                <a:spcPts val="600"/>
              </a:spcAft>
            </a:pPr>
            <a:r>
              <a:rPr lang="en-US" sz="3600" b="1" dirty="0">
                <a:effectLst/>
                <a:latin typeface="Arial Rounded MT Bold" panose="020F0704030504030204" pitchFamily="34" charset="0"/>
                <a:ea typeface="Garamond,Times New Roman"/>
                <a:cs typeface="Garamond,Times New Roman"/>
              </a:rPr>
              <a:t>C:	Amen.</a:t>
            </a:r>
          </a:p>
          <a:p>
            <a:pPr marL="461963" marR="0" indent="-461963">
              <a:lnSpc>
                <a:spcPct val="119000"/>
              </a:lnSpc>
              <a:spcBef>
                <a:spcPts val="0"/>
              </a:spcBef>
              <a:spcAft>
                <a:spcPts val="600"/>
              </a:spcAft>
            </a:pPr>
            <a:endParaRPr lang="en-US" sz="3600" b="1" dirty="0">
              <a:effectLst/>
              <a:latin typeface="Arial Rounded MT Bold" panose="020F0704030504030204" pitchFamily="34" charset="0"/>
              <a:ea typeface="Garamond,Times New Roman"/>
              <a:cs typeface="Garamond,Times New Roman"/>
            </a:endParaRPr>
          </a:p>
        </p:txBody>
      </p:sp>
      <p:sp>
        <p:nvSpPr>
          <p:cNvPr id="5" name="TextBox 4">
            <a:extLst>
              <a:ext uri="{FF2B5EF4-FFF2-40B4-BE49-F238E27FC236}">
                <a16:creationId xmlns:a16="http://schemas.microsoft.com/office/drawing/2014/main" id="{9B2C4870-1CC3-4B00-F876-835F230A9BC8}"/>
              </a:ext>
            </a:extLst>
          </p:cNvPr>
          <p:cNvSpPr txBox="1"/>
          <p:nvPr/>
        </p:nvSpPr>
        <p:spPr>
          <a:xfrm>
            <a:off x="5271942" y="2562846"/>
            <a:ext cx="468983"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2000" dirty="0"/>
          </a:p>
        </p:txBody>
      </p:sp>
    </p:spTree>
    <p:extLst>
      <p:ext uri="{BB962C8B-B14F-4D97-AF65-F5344CB8AC3E}">
        <p14:creationId xmlns:p14="http://schemas.microsoft.com/office/powerpoint/2010/main" val="2959579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385109" y="1343826"/>
            <a:ext cx="8396870" cy="417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as we forgive those who trespass against us; and lead us not into temptation, but deliver us from evil.  For thine is the kingdom, and the power, and the glory, forever and ever.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199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3661C3-0912-FB08-C849-5B2607611A48}"/>
              </a:ext>
            </a:extLst>
          </p:cNvPr>
          <p:cNvPicPr>
            <a:picLocks noChangeAspect="1"/>
          </p:cNvPicPr>
          <p:nvPr/>
        </p:nvPicPr>
        <p:blipFill>
          <a:blip r:embed="rId3"/>
          <a:stretch>
            <a:fillRect/>
          </a:stretch>
        </p:blipFill>
        <p:spPr>
          <a:xfrm>
            <a:off x="0" y="4566"/>
            <a:ext cx="9144000" cy="6848867"/>
          </a:xfrm>
          <a:prstGeom prst="rect">
            <a:avLst/>
          </a:prstGeom>
        </p:spPr>
      </p:pic>
      <p:sp>
        <p:nvSpPr>
          <p:cNvPr id="7" name="Rectangle 6">
            <a:extLst>
              <a:ext uri="{FF2B5EF4-FFF2-40B4-BE49-F238E27FC236}">
                <a16:creationId xmlns:a16="http://schemas.microsoft.com/office/drawing/2014/main" id="{D5D568DF-5F3A-4225-9A3D-7196971BE121}"/>
              </a:ext>
            </a:extLst>
          </p:cNvPr>
          <p:cNvSpPr/>
          <p:nvPr/>
        </p:nvSpPr>
        <p:spPr>
          <a:xfrm>
            <a:off x="3959258" y="5875747"/>
            <a:ext cx="5180422"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ANNOUNCEMENTS</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77C21F61-F6A1-25A6-3BB8-0D142ED31E08}"/>
              </a:ext>
            </a:extLst>
          </p:cNvPr>
          <p:cNvPicPr>
            <a:picLocks noChangeAspect="1"/>
          </p:cNvPicPr>
          <p:nvPr/>
        </p:nvPicPr>
        <p:blipFill>
          <a:blip r:embed="rId4"/>
          <a:stretch>
            <a:fillRect/>
          </a:stretch>
        </p:blipFill>
        <p:spPr>
          <a:xfrm>
            <a:off x="4495703" y="86278"/>
            <a:ext cx="4107532" cy="5488891"/>
          </a:xfrm>
          <a:prstGeom prst="rect">
            <a:avLst/>
          </a:prstGeom>
        </p:spPr>
      </p:pic>
    </p:spTree>
    <p:extLst>
      <p:ext uri="{BB962C8B-B14F-4D97-AF65-F5344CB8AC3E}">
        <p14:creationId xmlns:p14="http://schemas.microsoft.com/office/powerpoint/2010/main" val="74032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306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The God of peace, Father, </a:t>
            </a:r>
            <a:r>
              <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Son, and Holy Spirit, bless you, comfort you, and show you the path of life this day and always.</a:t>
            </a:r>
          </a:p>
          <a:p>
            <a:pPr marL="0" marR="0" lvl="0" indent="0" algn="l" defTabSz="685800" rtl="0" eaLnBrk="0" fontAlgn="base" latinLnBrk="0" hangingPunct="0">
              <a:lnSpc>
                <a:spcPct val="100000"/>
              </a:lnSpc>
              <a:spcBef>
                <a:spcPct val="0"/>
              </a:spcBef>
              <a:spcAft>
                <a:spcPct val="0"/>
              </a:spcAft>
              <a:buClrTx/>
              <a:buSzTx/>
              <a:buFontTx/>
              <a:buNone/>
              <a:tabLst/>
              <a:defRPr/>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67F2001-BE31-4883-A2EB-772E332EE986}"/>
              </a:ext>
            </a:extLst>
          </p:cNvPr>
          <p:cNvSpPr txBox="1"/>
          <p:nvPr/>
        </p:nvSpPr>
        <p:spPr>
          <a:xfrm>
            <a:off x="10421333" y="1451571"/>
            <a:ext cx="542041"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dirty="0"/>
          </a:p>
        </p:txBody>
      </p:sp>
      <p:sp>
        <p:nvSpPr>
          <p:cNvPr id="6" name="TextBox 5">
            <a:extLst>
              <a:ext uri="{FF2B5EF4-FFF2-40B4-BE49-F238E27FC236}">
                <a16:creationId xmlns:a16="http://schemas.microsoft.com/office/drawing/2014/main" id="{30C19548-067D-42DA-83B5-5B106B849749}"/>
              </a:ext>
            </a:extLst>
          </p:cNvPr>
          <p:cNvSpPr txBox="1"/>
          <p:nvPr/>
        </p:nvSpPr>
        <p:spPr>
          <a:xfrm>
            <a:off x="10008125" y="2314700"/>
            <a:ext cx="542041"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666552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7DA90-87F0-5D5E-B789-C0F28ABED17A}"/>
              </a:ext>
            </a:extLst>
          </p:cNvPr>
          <p:cNvPicPr>
            <a:picLocks noChangeAspect="1"/>
          </p:cNvPicPr>
          <p:nvPr/>
        </p:nvPicPr>
        <p:blipFill>
          <a:blip r:embed="rId3"/>
          <a:stretch>
            <a:fillRect/>
          </a:stretch>
        </p:blipFill>
        <p:spPr>
          <a:xfrm>
            <a:off x="0" y="4566"/>
            <a:ext cx="9144000" cy="6848867"/>
          </a:xfrm>
          <a:prstGeom prst="rect">
            <a:avLst/>
          </a:prstGeom>
        </p:spPr>
      </p:pic>
      <p:sp>
        <p:nvSpPr>
          <p:cNvPr id="4" name="Rectangle 3">
            <a:extLst>
              <a:ext uri="{FF2B5EF4-FFF2-40B4-BE49-F238E27FC236}">
                <a16:creationId xmlns:a16="http://schemas.microsoft.com/office/drawing/2014/main" id="{CF3D1F17-4212-4CC9-A3DF-0EFB19E070A7}"/>
              </a:ext>
            </a:extLst>
          </p:cNvPr>
          <p:cNvSpPr/>
          <p:nvPr/>
        </p:nvSpPr>
        <p:spPr>
          <a:xfrm>
            <a:off x="3120272" y="51769"/>
            <a:ext cx="6023728" cy="1823513"/>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Sending Song</a:t>
            </a:r>
          </a:p>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 “Amazing Grace”</a:t>
            </a:r>
          </a:p>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LBW 448</a:t>
            </a:r>
          </a:p>
        </p:txBody>
      </p:sp>
      <p:pic>
        <p:nvPicPr>
          <p:cNvPr id="5" name="Picture 4">
            <a:extLst>
              <a:ext uri="{FF2B5EF4-FFF2-40B4-BE49-F238E27FC236}">
                <a16:creationId xmlns:a16="http://schemas.microsoft.com/office/drawing/2014/main" id="{192BBC6E-D973-D9AA-AA1A-68136C6FB5F1}"/>
              </a:ext>
            </a:extLst>
          </p:cNvPr>
          <p:cNvPicPr>
            <a:picLocks noChangeAspect="1"/>
          </p:cNvPicPr>
          <p:nvPr/>
        </p:nvPicPr>
        <p:blipFill>
          <a:blip r:embed="rId4"/>
          <a:stretch>
            <a:fillRect/>
          </a:stretch>
        </p:blipFill>
        <p:spPr>
          <a:xfrm>
            <a:off x="4499139" y="2075111"/>
            <a:ext cx="3426249" cy="4578493"/>
          </a:xfrm>
          <a:prstGeom prst="rect">
            <a:avLst/>
          </a:prstGeom>
        </p:spPr>
      </p:pic>
    </p:spTree>
    <p:extLst>
      <p:ext uri="{BB962C8B-B14F-4D97-AF65-F5344CB8AC3E}">
        <p14:creationId xmlns:p14="http://schemas.microsoft.com/office/powerpoint/2010/main" val="1397153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60153"/>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200" b="1" dirty="0">
                <a:latin typeface="Arial Rounded MT Bold" panose="020F0704030504030204" pitchFamily="34" charset="0"/>
                <a:ea typeface="Times New Roman" panose="02020603050405020304" pitchFamily="18" charset="0"/>
              </a:rPr>
              <a:t>Amazing Grace						LBW 448</a:t>
            </a:r>
          </a:p>
        </p:txBody>
      </p:sp>
      <p:sp>
        <p:nvSpPr>
          <p:cNvPr id="3" name="TextBox 2">
            <a:extLst>
              <a:ext uri="{FF2B5EF4-FFF2-40B4-BE49-F238E27FC236}">
                <a16:creationId xmlns:a16="http://schemas.microsoft.com/office/drawing/2014/main" id="{660E3E40-12AA-3912-00DC-B3532A8DA8BC}"/>
              </a:ext>
            </a:extLst>
          </p:cNvPr>
          <p:cNvSpPr txBox="1"/>
          <p:nvPr/>
        </p:nvSpPr>
        <p:spPr>
          <a:xfrm>
            <a:off x="1282438" y="1404593"/>
            <a:ext cx="6655324" cy="3416320"/>
          </a:xfrm>
          <a:prstGeom prst="rect">
            <a:avLst/>
          </a:prstGeom>
          <a:noFill/>
        </p:spPr>
        <p:txBody>
          <a:bodyPr wrap="square">
            <a:spAutoFit/>
          </a:bodyPr>
          <a:lstStyle/>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1	Amazing grace,                                                       how sweet the sound,</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	that saved a wretch like me!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	I once was lost,                                                         but now am found;</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	was blind, but now I see.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549774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60153"/>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200" b="1" dirty="0">
                <a:latin typeface="Arial Rounded MT Bold" panose="020F0704030504030204" pitchFamily="34" charset="0"/>
                <a:ea typeface="Times New Roman" panose="02020603050405020304" pitchFamily="18" charset="0"/>
              </a:rPr>
              <a:t>Amazing Grace						LBW 448</a:t>
            </a:r>
          </a:p>
        </p:txBody>
      </p:sp>
      <p:sp>
        <p:nvSpPr>
          <p:cNvPr id="3" name="TextBox 2">
            <a:extLst>
              <a:ext uri="{FF2B5EF4-FFF2-40B4-BE49-F238E27FC236}">
                <a16:creationId xmlns:a16="http://schemas.microsoft.com/office/drawing/2014/main" id="{660E3E40-12AA-3912-00DC-B3532A8DA8BC}"/>
              </a:ext>
            </a:extLst>
          </p:cNvPr>
          <p:cNvSpPr txBox="1"/>
          <p:nvPr/>
        </p:nvSpPr>
        <p:spPr>
          <a:xfrm>
            <a:off x="1206631" y="1423447"/>
            <a:ext cx="6787299" cy="3416320"/>
          </a:xfrm>
          <a:prstGeom prst="rect">
            <a:avLst/>
          </a:prstGeom>
          <a:noFill/>
        </p:spPr>
        <p:txBody>
          <a:bodyPr wrap="square">
            <a:spAutoFit/>
          </a:bodyPr>
          <a:lstStyle/>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2	</a:t>
            </a:r>
            <a:r>
              <a:rPr lang="en-US" sz="3600" dirty="0" err="1">
                <a:effectLst/>
                <a:latin typeface="Arial Rounded MT Bold" panose="020F0704030504030204" pitchFamily="34" charset="0"/>
                <a:ea typeface="MS Mincho" panose="02020609040205080304" pitchFamily="49" charset="-128"/>
              </a:rPr>
              <a:t>’Twas</a:t>
            </a:r>
            <a:r>
              <a:rPr lang="en-US" sz="3600" dirty="0">
                <a:effectLst/>
                <a:latin typeface="Arial Rounded MT Bold" panose="020F0704030504030204" pitchFamily="34" charset="0"/>
                <a:ea typeface="MS Mincho" panose="02020609040205080304" pitchFamily="49" charset="-128"/>
              </a:rPr>
              <a:t> grace that taught                                    my heart to fear,</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	and grace my fears relieved;</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	how precious did                                                           that grace appear</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	the hour I first believed!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122544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60153"/>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200" b="1" dirty="0">
                <a:latin typeface="Arial Rounded MT Bold" panose="020F0704030504030204" pitchFamily="34" charset="0"/>
                <a:ea typeface="Times New Roman" panose="02020603050405020304" pitchFamily="18" charset="0"/>
              </a:rPr>
              <a:t>Amazing Grace						LBW 448</a:t>
            </a:r>
          </a:p>
        </p:txBody>
      </p:sp>
      <p:sp>
        <p:nvSpPr>
          <p:cNvPr id="3" name="TextBox 2">
            <a:extLst>
              <a:ext uri="{FF2B5EF4-FFF2-40B4-BE49-F238E27FC236}">
                <a16:creationId xmlns:a16="http://schemas.microsoft.com/office/drawing/2014/main" id="{660E3E40-12AA-3912-00DC-B3532A8DA8BC}"/>
              </a:ext>
            </a:extLst>
          </p:cNvPr>
          <p:cNvSpPr txBox="1"/>
          <p:nvPr/>
        </p:nvSpPr>
        <p:spPr>
          <a:xfrm>
            <a:off x="1117468" y="1338606"/>
            <a:ext cx="6985263" cy="3416320"/>
          </a:xfrm>
          <a:prstGeom prst="rect">
            <a:avLst/>
          </a:prstGeom>
          <a:noFill/>
        </p:spPr>
        <p:txBody>
          <a:bodyPr wrap="square">
            <a:spAutoFit/>
          </a:bodyPr>
          <a:lstStyle/>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3	Through many dangers,                                            toils, and snares</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	I have already come;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	’tis grace has brought                                    me safe thus far,</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	and grace will lead me home.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72951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60153"/>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200" b="1" dirty="0">
                <a:latin typeface="Arial Rounded MT Bold" panose="020F0704030504030204" pitchFamily="34" charset="0"/>
                <a:ea typeface="Times New Roman" panose="02020603050405020304" pitchFamily="18" charset="0"/>
              </a:rPr>
              <a:t>Amazing Grace						LBW 448</a:t>
            </a:r>
          </a:p>
        </p:txBody>
      </p:sp>
      <p:sp>
        <p:nvSpPr>
          <p:cNvPr id="3" name="TextBox 2">
            <a:extLst>
              <a:ext uri="{FF2B5EF4-FFF2-40B4-BE49-F238E27FC236}">
                <a16:creationId xmlns:a16="http://schemas.microsoft.com/office/drawing/2014/main" id="{660E3E40-12AA-3912-00DC-B3532A8DA8BC}"/>
              </a:ext>
            </a:extLst>
          </p:cNvPr>
          <p:cNvSpPr txBox="1"/>
          <p:nvPr/>
        </p:nvSpPr>
        <p:spPr>
          <a:xfrm>
            <a:off x="1386132" y="1310325"/>
            <a:ext cx="6447935" cy="3416320"/>
          </a:xfrm>
          <a:prstGeom prst="rect">
            <a:avLst/>
          </a:prstGeom>
          <a:noFill/>
        </p:spPr>
        <p:txBody>
          <a:bodyPr wrap="square">
            <a:spAutoFit/>
          </a:bodyPr>
          <a:lstStyle/>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4	The Lord has promised                                    good to me;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	his word my hope secures;</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	he will my shield                                                           and portion be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570663" algn="l"/>
              </a:tabLst>
            </a:pPr>
            <a:r>
              <a:rPr lang="en-US" sz="3600" dirty="0">
                <a:effectLst/>
                <a:latin typeface="Arial Rounded MT Bold" panose="020F0704030504030204" pitchFamily="34" charset="0"/>
                <a:ea typeface="MS Mincho" panose="02020609040205080304" pitchFamily="49" charset="-128"/>
              </a:rPr>
              <a:t>	as long as life endures.</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987013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159249" y="897535"/>
            <a:ext cx="8984751" cy="3865417"/>
          </a:xfrm>
          <a:prstGeom prst="rect">
            <a:avLst/>
          </a:prstGeom>
        </p:spPr>
        <p:txBody>
          <a:bodyPr wrap="square">
            <a:spAutoFit/>
          </a:bodyPr>
          <a:lstStyle/>
          <a:p>
            <a:pPr marL="576263" marR="0" indent="-5762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Until we gather </a:t>
            </a:r>
            <a:r>
              <a:rPr lang="en-US" sz="3200">
                <a:solidFill>
                  <a:srgbClr val="000000"/>
                </a:solidFill>
                <a:latin typeface="Arial Rounded MT Bold" panose="020F0704030504030204" pitchFamily="34" charset="0"/>
                <a:ea typeface="Calibri" panose="020F0502020204030204" pitchFamily="34" charset="0"/>
              </a:rPr>
              <a:t>again as </a:t>
            </a:r>
            <a:r>
              <a:rPr lang="en-US" sz="3200" dirty="0">
                <a:solidFill>
                  <a:srgbClr val="000000"/>
                </a:solidFill>
                <a:latin typeface="Arial Rounded MT Bold" panose="020F0704030504030204" pitchFamily="34" charset="0"/>
                <a:ea typeface="Calibri" panose="020F0502020204030204" pitchFamily="34" charset="0"/>
              </a:rPr>
              <a:t>God’s people to offer our worship and praise, depart in Christ’s Love,</a:t>
            </a:r>
          </a:p>
          <a:p>
            <a:pPr marL="576263" marR="0" indent="-576263">
              <a:lnSpc>
                <a:spcPct val="107000"/>
              </a:lnSpc>
              <a:spcBef>
                <a:spcPts val="0"/>
              </a:spcBef>
              <a:spcAft>
                <a:spcPts val="0"/>
              </a:spcAft>
            </a:pPr>
            <a:endParaRPr lang="en-US" sz="3200" dirty="0">
              <a:solidFill>
                <a:srgbClr val="000000"/>
              </a:solidFill>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4985990"/>
            <a:ext cx="8507003" cy="577338"/>
          </a:xfrm>
          <a:prstGeom prst="rect">
            <a:avLst/>
          </a:prstGeom>
        </p:spPr>
        <p:txBody>
          <a:bodyPr wrap="square">
            <a:spAutoFit/>
          </a:bodyPr>
          <a:lstStyle/>
          <a:p>
            <a:pPr marR="0" algn="ctr">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Postlude b</a:t>
            </a:r>
            <a:r>
              <a:rPr lang="en-US" sz="3200" dirty="0">
                <a:solidFill>
                  <a:srgbClr val="000000"/>
                </a:solidFill>
                <a:latin typeface="Arial Rounded MT Bold" panose="020F0704030504030204" pitchFamily="34" charset="0"/>
                <a:ea typeface="Calibri" panose="020F0502020204030204" pitchFamily="34" charset="0"/>
              </a:rPr>
              <a:t>y </a:t>
            </a:r>
            <a:r>
              <a:rPr lang="en-US" sz="3200" b="1" dirty="0">
                <a:solidFill>
                  <a:srgbClr val="000000"/>
                </a:solidFill>
                <a:latin typeface="Arial Rounded MT Bold" panose="020F0704030504030204" pitchFamily="34" charset="0"/>
                <a:ea typeface="Calibri" panose="020F0502020204030204" pitchFamily="34" charset="0"/>
              </a:rPr>
              <a:t>Roxanne Groff</a:t>
            </a:r>
            <a:endParaRPr lang="en-US" sz="3200" dirty="0">
              <a:effectLst/>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D4ACDA8-94AD-4D04-BF6C-7275918BB62C}"/>
              </a:ext>
            </a:extLst>
          </p:cNvPr>
          <p:cNvSpPr/>
          <p:nvPr/>
        </p:nvSpPr>
        <p:spPr>
          <a:xfrm>
            <a:off x="159249" y="5582559"/>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1823513"/>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Hymn of Praise </a:t>
            </a:r>
          </a:p>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 “I Love You, Lord”</a:t>
            </a:r>
          </a:p>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WOV 67</a:t>
            </a:r>
          </a:p>
        </p:txBody>
      </p:sp>
      <p:pic>
        <p:nvPicPr>
          <p:cNvPr id="5" name="Picture 4">
            <a:extLst>
              <a:ext uri="{FF2B5EF4-FFF2-40B4-BE49-F238E27FC236}">
                <a16:creationId xmlns:a16="http://schemas.microsoft.com/office/drawing/2014/main" id="{192BBC6E-D973-D9AA-AA1A-68136C6FB5F1}"/>
              </a:ext>
            </a:extLst>
          </p:cNvPr>
          <p:cNvPicPr>
            <a:picLocks noChangeAspect="1"/>
          </p:cNvPicPr>
          <p:nvPr/>
        </p:nvPicPr>
        <p:blipFill>
          <a:blip r:embed="rId3"/>
          <a:stretch>
            <a:fillRect/>
          </a:stretch>
        </p:blipFill>
        <p:spPr>
          <a:xfrm>
            <a:off x="2858875" y="2063580"/>
            <a:ext cx="3426249" cy="4578493"/>
          </a:xfrm>
          <a:prstGeom prst="rect">
            <a:avLst/>
          </a:prstGeom>
        </p:spPr>
      </p:pic>
    </p:spTree>
    <p:extLst>
      <p:ext uri="{BB962C8B-B14F-4D97-AF65-F5344CB8AC3E}">
        <p14:creationId xmlns:p14="http://schemas.microsoft.com/office/powerpoint/2010/main" val="213577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07602"/>
          </a:xfrm>
          <a:prstGeom prst="rect">
            <a:avLst/>
          </a:prstGeom>
        </p:spPr>
        <p:txBody>
          <a:bodyPr wrap="square">
            <a:spAutoFit/>
          </a:bodyPr>
          <a:lstStyle/>
          <a:p>
            <a:pPr marL="400050" marR="0" lvl="0" indent="-400050">
              <a:lnSpc>
                <a:spcPct val="107000"/>
              </a:lnSpc>
              <a:spcBef>
                <a:spcPts val="0"/>
              </a:spcBef>
              <a:spcAft>
                <a:spcPts val="0"/>
              </a:spcAft>
              <a:buFont typeface="Symbol" panose="05050102010706020507" pitchFamily="18" charset="2"/>
              <a:buChar char="*"/>
            </a:pPr>
            <a:r>
              <a:rPr lang="en-US" sz="3400" b="1" dirty="0">
                <a:solidFill>
                  <a:srgbClr val="000000"/>
                </a:solidFill>
                <a:effectLst/>
                <a:latin typeface="Arial Rounded MT Bold" panose="020F0704030504030204" pitchFamily="34" charset="0"/>
                <a:ea typeface="Times New Roman" panose="02020603050405020304" pitchFamily="18" charset="0"/>
              </a:rPr>
              <a:t>I Love You, Lord				W&amp;P 67</a:t>
            </a:r>
          </a:p>
        </p:txBody>
      </p:sp>
      <p:sp>
        <p:nvSpPr>
          <p:cNvPr id="3" name="TextBox 2">
            <a:extLst>
              <a:ext uri="{FF2B5EF4-FFF2-40B4-BE49-F238E27FC236}">
                <a16:creationId xmlns:a16="http://schemas.microsoft.com/office/drawing/2014/main" id="{18E0790B-7FE8-5B74-3732-2A981C96290C}"/>
              </a:ext>
            </a:extLst>
          </p:cNvPr>
          <p:cNvSpPr txBox="1"/>
          <p:nvPr/>
        </p:nvSpPr>
        <p:spPr>
          <a:xfrm>
            <a:off x="2248293" y="1253763"/>
            <a:ext cx="4708689" cy="5078313"/>
          </a:xfrm>
          <a:prstGeom prst="rect">
            <a:avLst/>
          </a:prstGeom>
          <a:noFill/>
        </p:spPr>
        <p:txBody>
          <a:bodyPr wrap="square">
            <a:spAutoFit/>
          </a:bodyPr>
          <a:lstStyle/>
          <a:p>
            <a:pPr algn="l"/>
            <a:r>
              <a:rPr lang="en-US" sz="3600" b="0" i="0" dirty="0">
                <a:solidFill>
                  <a:srgbClr val="202124"/>
                </a:solidFill>
                <a:effectLst/>
                <a:latin typeface="Arial Rounded MT Bold" panose="020F0704030504030204" pitchFamily="34" charset="0"/>
              </a:rPr>
              <a:t>I love you, Lord</a:t>
            </a:r>
          </a:p>
          <a:p>
            <a:pPr algn="l"/>
            <a:r>
              <a:rPr lang="en-US" sz="3600" b="0" i="0" dirty="0">
                <a:solidFill>
                  <a:srgbClr val="202124"/>
                </a:solidFill>
                <a:effectLst/>
                <a:latin typeface="Arial Rounded MT Bold" panose="020F0704030504030204" pitchFamily="34" charset="0"/>
              </a:rPr>
              <a:t>And I lift my voice</a:t>
            </a:r>
            <a:br>
              <a:rPr lang="en-US" sz="3600" b="0" i="0" dirty="0">
                <a:solidFill>
                  <a:srgbClr val="202124"/>
                </a:solidFill>
                <a:effectLst/>
                <a:latin typeface="Arial Rounded MT Bold" panose="020F0704030504030204" pitchFamily="34" charset="0"/>
              </a:rPr>
            </a:br>
            <a:r>
              <a:rPr lang="en-US" sz="3600" b="0" i="0" dirty="0">
                <a:solidFill>
                  <a:srgbClr val="202124"/>
                </a:solidFill>
                <a:effectLst/>
                <a:latin typeface="Arial Rounded MT Bold" panose="020F0704030504030204" pitchFamily="34" charset="0"/>
              </a:rPr>
              <a:t>To worship You</a:t>
            </a:r>
            <a:br>
              <a:rPr lang="en-US" sz="3600" b="0" i="0" dirty="0">
                <a:solidFill>
                  <a:srgbClr val="202124"/>
                </a:solidFill>
                <a:effectLst/>
                <a:latin typeface="Arial Rounded MT Bold" panose="020F0704030504030204" pitchFamily="34" charset="0"/>
              </a:rPr>
            </a:br>
            <a:r>
              <a:rPr lang="en-US" sz="3600" b="0" i="0" dirty="0">
                <a:solidFill>
                  <a:srgbClr val="202124"/>
                </a:solidFill>
                <a:effectLst/>
                <a:latin typeface="Arial Rounded MT Bold" panose="020F0704030504030204" pitchFamily="34" charset="0"/>
              </a:rPr>
              <a:t>Oh, my soul, rejoice!</a:t>
            </a:r>
          </a:p>
          <a:p>
            <a:pPr algn="l"/>
            <a:r>
              <a:rPr lang="en-US" sz="3600" b="0" i="0" dirty="0">
                <a:solidFill>
                  <a:srgbClr val="202124"/>
                </a:solidFill>
                <a:effectLst/>
                <a:latin typeface="Arial Rounded MT Bold" panose="020F0704030504030204" pitchFamily="34" charset="0"/>
              </a:rPr>
              <a:t>Take joy my King</a:t>
            </a:r>
            <a:br>
              <a:rPr lang="en-US" sz="3600" b="0" i="0" dirty="0">
                <a:solidFill>
                  <a:srgbClr val="202124"/>
                </a:solidFill>
                <a:effectLst/>
                <a:latin typeface="Arial Rounded MT Bold" panose="020F0704030504030204" pitchFamily="34" charset="0"/>
              </a:rPr>
            </a:br>
            <a:r>
              <a:rPr lang="en-US" sz="3600" b="0" i="0" dirty="0">
                <a:solidFill>
                  <a:srgbClr val="202124"/>
                </a:solidFill>
                <a:effectLst/>
                <a:latin typeface="Arial Rounded MT Bold" panose="020F0704030504030204" pitchFamily="34" charset="0"/>
              </a:rPr>
              <a:t>In what You hear</a:t>
            </a:r>
            <a:br>
              <a:rPr lang="en-US" sz="3600" b="0" i="0" dirty="0">
                <a:solidFill>
                  <a:srgbClr val="202124"/>
                </a:solidFill>
                <a:effectLst/>
                <a:latin typeface="Arial Rounded MT Bold" panose="020F0704030504030204" pitchFamily="34" charset="0"/>
              </a:rPr>
            </a:br>
            <a:r>
              <a:rPr lang="en-US" sz="3600" b="0" i="0" dirty="0">
                <a:solidFill>
                  <a:srgbClr val="202124"/>
                </a:solidFill>
                <a:effectLst/>
                <a:latin typeface="Arial Rounded MT Bold" panose="020F0704030504030204" pitchFamily="34" charset="0"/>
              </a:rPr>
              <a:t>Let it be a sweet, sweet sound</a:t>
            </a:r>
            <a:br>
              <a:rPr lang="en-US" sz="3600" b="0" i="0" dirty="0">
                <a:solidFill>
                  <a:srgbClr val="202124"/>
                </a:solidFill>
                <a:effectLst/>
                <a:latin typeface="Arial Rounded MT Bold" panose="020F0704030504030204" pitchFamily="34" charset="0"/>
              </a:rPr>
            </a:br>
            <a:r>
              <a:rPr lang="en-US" sz="3600" b="0" i="0" dirty="0">
                <a:solidFill>
                  <a:srgbClr val="202124"/>
                </a:solidFill>
                <a:effectLst/>
                <a:latin typeface="Arial Rounded MT Bold" panose="020F0704030504030204" pitchFamily="34" charset="0"/>
              </a:rPr>
              <a:t>In Your ear</a:t>
            </a:r>
          </a:p>
        </p:txBody>
      </p:sp>
    </p:spTree>
    <p:extLst>
      <p:ext uri="{BB962C8B-B14F-4D97-AF65-F5344CB8AC3E}">
        <p14:creationId xmlns:p14="http://schemas.microsoft.com/office/powerpoint/2010/main" val="369809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4194674"/>
          </a:xfrm>
          <a:prstGeom prst="rect">
            <a:avLst/>
          </a:prstGeom>
        </p:spPr>
        <p:txBody>
          <a:bodyPr wrap="square">
            <a:spAutoFit/>
          </a:bodyPr>
          <a:lstStyle/>
          <a:p>
            <a:pPr marL="520700" marR="0" indent="-52070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r>
              <a:rPr lang="en-US" sz="4000" dirty="0">
                <a:solidFill>
                  <a:srgbClr val="000000"/>
                </a:solidFill>
                <a:latin typeface="Arial Rounded MT Bold" panose="020F0704030504030204" pitchFamily="34" charset="0"/>
                <a:ea typeface="Calibri" panose="020F0502020204030204" pitchFamily="34" charset="0"/>
              </a:rPr>
              <a:t> </a:t>
            </a:r>
          </a:p>
          <a:p>
            <a:pPr marL="347345" marR="0" indent="-347345">
              <a:lnSpc>
                <a:spcPct val="107000"/>
              </a:lnSpc>
              <a:spcBef>
                <a:spcPts val="0"/>
              </a:spcBef>
              <a:spcAft>
                <a:spcPts val="0"/>
              </a:spcAft>
            </a:pPr>
            <a:endParaRPr lang="en-US" sz="4000" dirty="0">
              <a:solidFill>
                <a:srgbClr val="000000"/>
              </a:solidFill>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endParaRPr lang="en-US" sz="4000" dirty="0">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193964" y="1515208"/>
            <a:ext cx="8728363" cy="336707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Merciful God, You have called to be stewards of your grace. Inspire us to serve one another with whatever gifts we have received, for the sake of your son, Jesus Christ.</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81023" y="1341119"/>
            <a:ext cx="9062977" cy="4138760"/>
          </a:xfrm>
          <a:prstGeom prst="rect">
            <a:avLst/>
          </a:prstGeom>
        </p:spPr>
      </p:pic>
    </p:spTree>
    <p:extLst>
      <p:ext uri="{BB962C8B-B14F-4D97-AF65-F5344CB8AC3E}">
        <p14:creationId xmlns:p14="http://schemas.microsoft.com/office/powerpoint/2010/main" val="25278128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11479</TotalTime>
  <Words>3051</Words>
  <Application>Microsoft Office PowerPoint</Application>
  <PresentationFormat>On-screen Show (4:3)</PresentationFormat>
  <Paragraphs>240</Paragraphs>
  <Slides>48</Slides>
  <Notes>31</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 Rounded MT Bold</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Musser</dc:creator>
  <cp:lastModifiedBy>Mel Musser</cp:lastModifiedBy>
  <cp:revision>108</cp:revision>
  <dcterms:created xsi:type="dcterms:W3CDTF">2021-03-16T23:00:10Z</dcterms:created>
  <dcterms:modified xsi:type="dcterms:W3CDTF">2022-08-13T14:29:15Z</dcterms:modified>
</cp:coreProperties>
</file>