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7" r:id="rId1"/>
  </p:sldMasterIdLst>
  <p:notesMasterIdLst>
    <p:notesMasterId r:id="rId35"/>
  </p:notesMasterIdLst>
  <p:handoutMasterIdLst>
    <p:handoutMasterId r:id="rId36"/>
  </p:handoutMasterIdLst>
  <p:sldIdLst>
    <p:sldId id="295" r:id="rId2"/>
    <p:sldId id="305" r:id="rId3"/>
    <p:sldId id="351" r:id="rId4"/>
    <p:sldId id="347" r:id="rId5"/>
    <p:sldId id="306" r:id="rId6"/>
    <p:sldId id="308" r:id="rId7"/>
    <p:sldId id="339" r:id="rId8"/>
    <p:sldId id="309" r:id="rId9"/>
    <p:sldId id="352" r:id="rId10"/>
    <p:sldId id="342" r:id="rId11"/>
    <p:sldId id="310" r:id="rId12"/>
    <p:sldId id="321" r:id="rId13"/>
    <p:sldId id="322" r:id="rId14"/>
    <p:sldId id="326" r:id="rId15"/>
    <p:sldId id="350" r:id="rId16"/>
    <p:sldId id="333" r:id="rId17"/>
    <p:sldId id="327" r:id="rId18"/>
    <p:sldId id="312" r:id="rId19"/>
    <p:sldId id="331" r:id="rId20"/>
    <p:sldId id="332" r:id="rId21"/>
    <p:sldId id="329" r:id="rId22"/>
    <p:sldId id="313" r:id="rId23"/>
    <p:sldId id="314" r:id="rId24"/>
    <p:sldId id="337" r:id="rId25"/>
    <p:sldId id="334" r:id="rId26"/>
    <p:sldId id="278" r:id="rId27"/>
    <p:sldId id="346" r:id="rId28"/>
    <p:sldId id="283" r:id="rId29"/>
    <p:sldId id="316" r:id="rId30"/>
    <p:sldId id="355" r:id="rId31"/>
    <p:sldId id="317" r:id="rId32"/>
    <p:sldId id="344" r:id="rId33"/>
    <p:sldId id="356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54921A2-5324-4766-8685-282BC5271ED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6198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0D11047-182E-47BA-8904-C76680D4C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95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B1A40-E495-43DC-97A1-B46BACA4932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698815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827CE-11CD-45E3-917E-D526994E8D7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187904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32F6A-6FC3-499B-8D0A-27D7788D666B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8780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8B967-39FB-45F4-B9A4-DEE2DA5DFF6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627463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EBFC5-9FE6-4FFA-913A-3D9B48C5F1A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3441504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37CA8-6557-4B3E-995F-2C75CBA00A4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204274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14F99-2257-4575-A82E-ADA7105E5D99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039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Zuc</a:t>
            </a:r>
            <a:r>
              <a:rPr lang="hr-HR" dirty="0" smtClean="0"/>
              <a:t> </a:t>
            </a:r>
            <a:r>
              <a:rPr lang="hr-HR" dirty="0" err="1" smtClean="0"/>
              <a:t>osteti</a:t>
            </a:r>
            <a:r>
              <a:rPr lang="hr-HR" dirty="0" smtClean="0"/>
              <a:t> </a:t>
            </a:r>
            <a:r>
              <a:rPr lang="hr-HR" dirty="0" err="1" smtClean="0"/>
              <a:t>zeludac</a:t>
            </a:r>
            <a:r>
              <a:rPr lang="hr-HR" dirty="0" smtClean="0"/>
              <a:t> a </a:t>
            </a:r>
            <a:r>
              <a:rPr lang="hr-HR" dirty="0" err="1" smtClean="0"/>
              <a:t>zelucana</a:t>
            </a:r>
            <a:r>
              <a:rPr lang="hr-HR" dirty="0" smtClean="0"/>
              <a:t> kiselina dvanaesnik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11047-182E-47BA-8904-C76680D4CB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5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r-HR" smtClean="0"/>
              <a:t>CO2 i NaCl; Mg(Al)Cl i H2O</a:t>
            </a: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66631-3E13-4B27-AF8E-3578F030179E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029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11047-182E-47BA-8904-C76680D4CB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5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11047-182E-47BA-8904-C76680D4CB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0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FA512-D69A-4149-8E4C-3E74BE7A60A4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8150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9587F-D7C5-4DA0-9F34-829B952259C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70485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7A39E-367D-4048-B25B-90F518D1F8D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4234217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1DB51D-51B3-4F69-ACA0-B293EB42672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88289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6E638D-E2DA-4B03-A164-13C8E60CE5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3E6452-2B8A-4F6F-9212-0C2185E461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1AFC19-08E6-4E98-AB1F-2B5FF77661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EFAD3A-02CE-42F5-8ECE-C3431940DA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43B23F-FAC8-47F2-8988-7D5C0E11C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107CA5-CB13-47ED-ABEC-337B8AEA3E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157869-113A-460B-93DB-2D52941BC1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7BFD3E-512D-4F8E-B3AD-A029A3632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CA3496-88BE-44BB-BD47-4920BAFC5E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7FC726-BFBB-4BF0-BFF1-FBCD19B8F8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B93AD3-E9F9-4192-8081-E558886860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F886D3C-B582-41A1-A958-655C91EEDE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692696"/>
            <a:ext cx="8244408" cy="266429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Drugs used in the treatment of gastrointestinal diseases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11760" y="5301208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University of Split</a:t>
            </a:r>
          </a:p>
          <a:p>
            <a:pPr algn="ctr"/>
            <a:r>
              <a:rPr lang="en-US" i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School of Medicine</a:t>
            </a:r>
          </a:p>
          <a:p>
            <a:pPr algn="ctr"/>
            <a:r>
              <a:rPr lang="en-US" i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Department of Pharmacology</a:t>
            </a:r>
            <a:endParaRPr lang="en-US" i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17032"/>
            <a:ext cx="155098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1800petmeds.com/images/products/420/11162_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721" y="1556792"/>
            <a:ext cx="2520279" cy="2520280"/>
          </a:xfrm>
          <a:prstGeom prst="rect">
            <a:avLst/>
          </a:prstGeom>
          <a:noFill/>
        </p:spPr>
      </p:pic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Mucosal protective agents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899593" y="1916832"/>
            <a:ext cx="6408712" cy="4474938"/>
          </a:xfrm>
        </p:spPr>
        <p:txBody>
          <a:bodyPr>
            <a:normAutofit/>
          </a:bodyPr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hr-HR" sz="4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Sucralfate</a:t>
            </a:r>
            <a:r>
              <a:rPr lang="hr-H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= salt of sucrose 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+sulfate + 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Al(OH)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3</a:t>
            </a:r>
            <a:endParaRPr lang="hr-HR" sz="36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hr-HR" sz="36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hr-HR" sz="4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Misoprostol</a:t>
            </a:r>
            <a:r>
              <a:rPr lang="hr-HR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eaLnBrk="1" hangingPunct="1">
              <a:buNone/>
              <a:defRPr/>
            </a:pPr>
            <a:r>
              <a:rPr lang="hr-HR" sz="3600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hr-HR" sz="3600" dirty="0" err="1" smtClean="0">
                <a:latin typeface="Arial" pitchFamily="34" charset="0"/>
                <a:cs typeface="Arial" pitchFamily="34" charset="0"/>
              </a:rPr>
              <a:t>analog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3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 PGE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5844" name="Picture 4" descr="http://www.drsfostersmith.com/images/Categoryimages/normal/p-50170-45480-misoprost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0574" y="4221088"/>
            <a:ext cx="2603426" cy="2636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6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6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91440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788" y="30163"/>
            <a:ext cx="84169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Antiemetics</a:t>
            </a:r>
            <a:endParaRPr lang="en-US" sz="4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344" y="1124744"/>
            <a:ext cx="812865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3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0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0"/>
            <a:ext cx="414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"/>
            <a:ext cx="7488832" cy="98072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Antiemetic</a:t>
            </a:r>
            <a:r>
              <a:rPr lang="hr-HR" sz="4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lang="en-US" sz="48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836712"/>
            <a:ext cx="8748464" cy="6021288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receptor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antagonists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hr-HR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enh</a:t>
            </a:r>
            <a:r>
              <a:rPr lang="hr-HR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yd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ramin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receptor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antagonists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opolamin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5-HT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receptor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antagonists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ondansetron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receptor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antagonists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ph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enot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iazin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iet</a:t>
            </a:r>
            <a:r>
              <a:rPr lang="hr-HR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lperazin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substituted benzamides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meto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lopramid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domperidon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receptor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antagonists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aprepitant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fosaprepitant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Corticosteroids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prednizolon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nabinoid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dronabinol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nabi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Benzamid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meto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lopramid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Antips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yc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hotic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ph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enot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iazin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promet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azin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butiro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ph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enon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droperidol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Benzodiazepin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lorazepam</a:t>
            </a:r>
            <a:r>
              <a:rPr lang="hr-H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diazepam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9144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43608" y="33265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H1 – together with others for chemotherapy; vertigo;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M- vertigo and kinetosis (motion sickness);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5HT3 – postoperative and chemo,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D2 - postoperative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Gastrointestinal system - drugs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1. Drugs used in acid peptic diseases</a:t>
            </a: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2. Mucosal protective agents</a:t>
            </a: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3. Antiemetic agents</a:t>
            </a: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4. Laxatives</a:t>
            </a: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5. Antidiarrheal agents</a:t>
            </a: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6. Drugs used in the irritable bowel syndrome (IBS)</a:t>
            </a: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Drugs used in the inflammatory bowel disease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70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775" y="0"/>
            <a:ext cx="4467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La</a:t>
            </a:r>
            <a:r>
              <a:rPr lang="hr-HR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lang="en-US" sz="6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ativ</a:t>
            </a:r>
            <a:r>
              <a:rPr lang="hr-HR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es</a:t>
            </a:r>
            <a:endParaRPr lang="en-US" sz="6000" dirty="0" smtClean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47800"/>
            <a:ext cx="7890080" cy="4933528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hr-HR" sz="3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Bulk</a:t>
            </a:r>
            <a:r>
              <a:rPr lang="hr-HR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r-HR" sz="3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forming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met</a:t>
            </a:r>
            <a:r>
              <a:rPr lang="hr-HR" sz="3600" dirty="0" err="1" smtClean="0">
                <a:latin typeface="Arial" pitchFamily="34" charset="0"/>
                <a:cs typeface="Arial" pitchFamily="34" charset="0"/>
              </a:rPr>
              <a:t>hy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l-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cel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ulo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se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None/>
              <a:defRPr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None/>
              <a:defRPr/>
            </a:pPr>
            <a:endParaRPr lang="hr-HR" sz="36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  <a:defRPr/>
            </a:pPr>
            <a:r>
              <a:rPr lang="en-US" sz="3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Osmoti</a:t>
            </a:r>
            <a:r>
              <a:rPr lang="hr-HR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laktulo</a:t>
            </a:r>
            <a:r>
              <a:rPr lang="hr-HR" sz="3600" dirty="0" smtClean="0">
                <a:latin typeface="Arial" pitchFamily="34" charset="0"/>
                <a:cs typeface="Arial" pitchFamily="34" charset="0"/>
              </a:rPr>
              <a:t>se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Mg(OH)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21508" name="Picture 4" descr="17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81003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Lactul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157788"/>
            <a:ext cx="2267556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484784"/>
            <a:ext cx="5760640" cy="4763616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  <a:defRPr/>
            </a:pPr>
            <a:r>
              <a:rPr lang="hr-HR" sz="4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Stool</a:t>
            </a:r>
            <a:r>
              <a:rPr lang="hr-HR" sz="4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surfactants</a:t>
            </a:r>
            <a:endParaRPr lang="hr-HR" sz="40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hr-HR" sz="4000" dirty="0" err="1" smtClean="0">
                <a:latin typeface="Arial" pitchFamily="34" charset="0"/>
                <a:cs typeface="Arial" pitchFamily="34" charset="0"/>
              </a:rPr>
              <a:t>softeners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Na do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usat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cerin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suppository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4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Stimulat</a:t>
            </a:r>
            <a:r>
              <a:rPr lang="hr-HR" sz="4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4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hr-HR" sz="4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hr-HR" sz="4000" dirty="0" err="1" smtClean="0">
                <a:latin typeface="Arial" pitchFamily="34" charset="0"/>
                <a:cs typeface="Arial" pitchFamily="34" charset="0"/>
              </a:rPr>
              <a:t>plant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hr-HR" sz="4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odil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  <a:defRPr/>
            </a:pPr>
            <a:r>
              <a:rPr lang="hr-HR" sz="4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Enema</a:t>
            </a:r>
            <a:r>
              <a:rPr lang="en-US" sz="4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22532" name="Picture 4" descr="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583609"/>
            <a:ext cx="2843808" cy="519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La</a:t>
            </a:r>
            <a:r>
              <a:rPr lang="hr-HR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lang="en-US" sz="6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ativ</a:t>
            </a:r>
            <a:r>
              <a:rPr lang="hr-HR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es</a:t>
            </a:r>
            <a:endParaRPr lang="en-US" sz="6000" dirty="0" smtClean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5175"/>
            <a:ext cx="91440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7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0"/>
            <a:ext cx="641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/>
          <a:lstStyle/>
          <a:p>
            <a:pPr algn="ctr">
              <a:defRPr/>
            </a:pPr>
            <a:r>
              <a:rPr lang="en-US" sz="6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Antidiarrheal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agents</a:t>
            </a:r>
            <a:endParaRPr lang="en-US" sz="60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pPr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4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Opioids</a:t>
            </a:r>
            <a:endParaRPr lang="en-US" sz="40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loperamide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diphenoxylate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somatostatin</a:t>
            </a:r>
            <a:r>
              <a:rPr lang="en-US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- octreotide</a:t>
            </a:r>
            <a:endParaRPr lang="en-US" sz="36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upload.wikimedia.org/wikipedia/commons/9/98/Loperamide3Da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776" y="1340768"/>
            <a:ext cx="2016224" cy="2016224"/>
          </a:xfrm>
          <a:prstGeom prst="rect">
            <a:avLst/>
          </a:prstGeom>
          <a:noFill/>
        </p:spPr>
      </p:pic>
      <p:pic>
        <p:nvPicPr>
          <p:cNvPr id="10244" name="Picture 4" descr="https://encrypted-tbn2.gstatic.com/images?q=tbn:ANd9GcSo9fINT7IN6mpBhKEfUIQzmsnk-4ZTaaz5z3RkZrxZawhLiucxOw&amp;reload=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970" y="1340768"/>
            <a:ext cx="1925795" cy="1440160"/>
          </a:xfrm>
          <a:prstGeom prst="rect">
            <a:avLst/>
          </a:prstGeom>
          <a:noFill/>
        </p:spPr>
      </p:pic>
      <p:pic>
        <p:nvPicPr>
          <p:cNvPr id="10246" name="Picture 6" descr="https://encrypted-tbn1.gstatic.com/images?q=tbn:ANd9GcTOPmgezaOJmTXDwRT6yz6-UopkmHeCdEgL3DJDo3nOgaMlumh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49080"/>
            <a:ext cx="5639147" cy="2524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0"/>
            <a:ext cx="542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6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Antispasmodic</a:t>
            </a:r>
            <a:r>
              <a:rPr lang="hr-HR" sz="60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hr-HR" sz="60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agents</a:t>
            </a:r>
            <a:endParaRPr lang="hr-HR" sz="6000" dirty="0" smtClean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447800"/>
            <a:ext cx="7530040" cy="3709392"/>
          </a:xfrm>
        </p:spPr>
        <p:txBody>
          <a:bodyPr/>
          <a:lstStyle/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r>
              <a:rPr lang="hr-HR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 receptor </a:t>
            </a:r>
            <a:r>
              <a:rPr lang="hr-HR" sz="4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antagonists</a:t>
            </a:r>
            <a:endParaRPr lang="hr-HR" sz="4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hr-HR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Dicyclomine</a:t>
            </a:r>
            <a:r>
              <a:rPr lang="hr-HR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hr-HR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3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hyoscyamine</a:t>
            </a:r>
            <a:endParaRPr lang="hr-HR" sz="3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r-HR" sz="4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hr-HR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channel blockers</a:t>
            </a:r>
          </a:p>
          <a:p>
            <a:pPr eaLnBrk="1" hangingPunct="1">
              <a:defRPr/>
            </a:pPr>
            <a:r>
              <a:rPr lang="hr-HR" sz="4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Analgesics</a:t>
            </a:r>
            <a:r>
              <a:rPr lang="hr-HR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4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hr-HR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anxiolytics</a:t>
            </a:r>
          </a:p>
        </p:txBody>
      </p:sp>
      <p:sp>
        <p:nvSpPr>
          <p:cNvPr id="7170" name="AutoShape 2" descr="data:image/jpeg;base64,/9j/4AAQSkZJRgABAQAAAQABAAD/2wCEAAkGBxQSEBUUExIWFRQSGBQQFxcWFhgUFRQUFBQXGBQVFhoYHSggGBolGxQUITEhJikuLi4uGB8zOD8sNygtLisBCgoKDg0OFBAQGjImHiQtLC8wNzQsNTAsLCwsLzUsLCwsNzQsLCwuLCssLCwsKywsLDcsNywsLC4sLCsrLCwrK//AABEIAKgAeAMBIgACEQEDEQH/xAAbAAEAAgMBAQAAAAAAAAAAAAAABAUCAwYHAf/EADwQAAIBAgQCBwUGBQQDAAAAAAECAAMRBAUSIRMxBkFRYXGBkSIyQlLBIzNiobHRBxRDcrJTgpLwFRYl/8QAGAEBAQEBAQAAAAAAAAAAAAAAAAECBAP/xAAjEQEAAgICAAYDAAAAAAAAAAAAAQIDEQQSMUFCUaGxFCFS/9oADAMBAAIRAxEAPwD26IiAiJHzCsUplhz2A8TAkXmJqDrI9ROVroahu1Rr9zED0hkK8gCO0uwP+Mmx1HGX5hHHX5hOVq1OZFr256iDMTi9hc8vxcvO28bV1orL8wmQcds41sctvhue8/rNb5nTtbcH8JP1jZp28TgqGetTJ0MTfc6iTe36TucPU1IrfMA3qLxEo2REShERAREQEh5shNI26rHyHOTJhXF0YdqsPygcspB5G8zc7SP0YpfSdW9FSN1HoJNDi8WZWViZ1Wc4ZbbADwFpyy0iDuY6pKHUM0kGX9JR2D0E2Na3IekvUUNGgxIAG5sB4nYT1LAUytJFbmqqD4gTgR96n9y/qJ6NCvkREBERAREQE+MLgz7EDmchp28tj5ToS20h5jl6kM4urWvdTa/j2zmsZiMQjW1sR1Hb9oF1mbbGczVXeasViqvWx9BK44xvxflNMrZTafWeU/8AON1Bj5j6CWWW4VnJLqQANQBJuYVswlI1KyKu51A+ABuSfSehyPg8ElIWRQO3t9ZImVIiICIiAiIgIiIGvEj2G8DK5BKvpF0tSk/Ap/aVDs2/s0x3nrPdN2WZjxVJ06SDbne//doE04ZTzVT5CQaWDp6vu16+oSaKompNje8qN60gOSgeAAlfi/vvFPrJ4qSFjaJLq6n3RYr1EH6wOjiV+X5or7E+0PL1HVLCRSIiAiIgIiICUnSfMjTTQhs7gi/ZccxLuch0mTViqa9u36SwKHA9HiACovfe5O5nTZdgmRbdd7nzlhh6Y5SW6ACNogmn3QtOba52mlWPbAz0xaZqvfNvC74FFj8pJfiU2s45bbHuPdLro/mBrUrkWZSVYdjA7+PKfWomaMjphata3WwPnpF5FXMREBERAREQE8/6a5uaOLUBV9ka7t1ltrflPQJz/SbOKOFpmpXRnQuEsqcQi6Ek6esAKTtPTHatbbtG3nkra1dVnTm8H00PXQB/tf8AcSe3TVCN6LjwKmY47NMqVWarwlCstPVoKgs9MVFtYbjQdVxymVfD5YA7F6QFJUqOeIQESp92x35HqM9++CfS8emePU11OmdG29Or6L+8jjptRH9Oof8AiPrNtXK8tNYUOInGI1CnxvbIIuNvDea6GR5e9M1UKtTW93FUlBp965v1Rvje0szXk+8PrdPaQ5UKh81E0Vf4iAe7hj/uqfssj/8AyhRNYVKRpKdBfWWXUQSAd+4+kxxeLy2gWBVLpTFcgIznhm1m673uI7YP5lYrnn1I+J/iHXbZEpJ6ufK5l3/D2tialerUr6tLKLFhpF9W9l8JTV+l2HpaxSoszoaiaVCU7smj2dR5X4gsbdR7J2nRuszVAWXSWpBmW+rS2oXW/XbleYvlrNZitdN0w37RNrbdFEROd0EREBERATjf4hI5w90pVKpWrcrTXU9moVEvbsBYfnOylF0lrumGxL0yQ6rdSDY3stt+qB5a9sHVSpiUK0qNUJUuCF9rK1QKWt1sCt+3aSc3ymlWxmTBUahRxdL7WgTf7PClatGm3bYsRLPKulOIJTXiELNVoUDRKBjoatSVqisLbfasu/OwI5GY9IenlahjOGaVNl4r0lcpc0zxqaLc32BDNApsHWwi47ELiabPiDmymiKZAqqxQ6XbkTSH7Sry/M6R6OYigtVDWHGqcNT7WgVFJa3yzusTnrHMQlOhRJNWpS4wotVq8JEoMDqTcffMNRNhYSnXPq4wbYmlQwKakpVVUIS4pVahplGAsSPdIfkdxaBzGNNOqcQaZU0qlbLKQKW0ljTZWtbba5kRsPVejVLKzO2HxFHZSfuHpUlAsPwmdrjM+r0Xaii4dRQZywWlZamipSp2Vb+wSXY33PKasu6U16lLFs7hTQ4FiAFsr1nBc9xRR6GXaaUOI6NYh61ZloO61f5i6n2ASKiadzyDLffunrnRW66U0CnppLdAbhCCBoB6wOV55dhcTiMVWWmK9Q6mpPqBcKihnI1AAX1AAhgbNuDynq+S1vtyoH9Mtf8A3gWkF9ERCkREBERASL8T+I/xElSL8TeI/wARLCTvX6ch/wC4YVjc4dr7blad7o2pd79R3HfImKzrAuSzYLUWIYkhblg4cE789Sg+UrOiCniOQmpVXU4062KhvcQdrHbutJufUFGEVhTVSppaSBY+1SLOL9e/6TvnDii0VmPlwVzZbVm0Sh1MfgFCacBbhMXSzBdLMVJO39i7cthNFDN8GgdUwAAq2Ljie9obUo5bAEkgct5PxXR6lwyddTUFJ+G2oURUHVe3VNFXIadJ1a7kJUs+u2llSjxWYWHInaainH9mZycjx20V8+wzOHbAqzq7VgzMCRUa2pvd5nSvoJ9TpTTUEJg1XUADYgagL2Bsm/M7d8jZyAMNTvQCO1nGldkQryZrbsxu1uoSwoZZRplGCWIKtqLHmBRfly+MiSceGI31+Vi+aZ12+GWXdKzVqpS4AUOdF9d7bHq0js5Ts8kqjjlbe1w9V+7WBb1nmWAolMxQGxPEZrhgwsdRG4np2SW4x+bRz/Dq5es5+TStZjq6ONe1ontK+iInM6SIiAiIgJGI9pvL9JJkdveby/SCXIV+gyg3o1nTuYah5EEGV+L6KYqwXWrqt7Au1t+dg3Kd/KrO0qlqJpF7h2uo91r0qmnX3BtFu+0968nJHm8J42OXD4rJsfa1nPMbODzXT29a7eE+4jD450FPgaU3Bsb3uAvxMbCwGwl/ltev/K3vU1F0UNVVncA00NTZrEjiB+4W8JDqZ1XRqfENtRU/db1NXALIBfawqVN+6b/KmfGIY/Er4dpUTdHsZUADk27Hq3A8hfqM2p0Lc/eVgO4AsfUy5vigwGpiAbkaVK+9SJ3O/KpV6/gHK0mZRq4FNWV1ZEVCH2NwoBPPfe+8Ty7+X0scXHHj9q/LejVGgwYamZdwWPI9oA2nTZHbjHt0flqkIyxyNPtC1vh0/nOe15vO5l71pWkaiF1ERMtEREBERAStzHFikxZvdsCTe1vWWUrc5w2tLaNXnaBHwGd0axIp1AxG5Avt49kmu465QMGA020L4FT6gSbRxAsACpA29+5/MQiXWxKDm49ZFNamzA6kJF7E7kE8yD1TCtY86YPgRK98AvyP/wAh+8ulWBxFL/VX9YBpH+oT4CQFw6Dmh83H0E2Goi8lXfn7V/pIJJr0VNrOSPwmWGV4sVGIVbKo873lYlRjsgPoSPzNhLrL6WkctzuT3wiZERCkREBERAQREQMSg7JqfBIeaj0nyIGpsrpH4B6T5/4ml8g9IiBmMsp/IPSbEwaDko9IiBuCDsn2IgIiIC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SEBUUExIWFRQSGBQQFxcWFhgUFRQUFBQXGBQVFhoYHSggGBolGxQUITEhJikuLi4uGB8zOD8sNygtLisBCgoKDg0OFBAQGjImHiQtLC8wNzQsNTAsLCwsLzUsLCwsNzQsLCwuLCssLCwsKywsLDcsNywsLC4sLCsrLCwrK//AABEIAKgAeAMBIgACEQEDEQH/xAAbAAEAAgMBAQAAAAAAAAAAAAAABAUCAwYHAf/EADwQAAIBAgQCBwUGBQQDAAAAAAECAAMRBAUSIRMxBkFRYXGBkSIyQlLBIzNiobHRBxRDcrJTgpLwFRYl/8QAGAEBAQEBAQAAAAAAAAAAAAAAAAECBAP/xAAjEQEAAgICAAYDAAAAAAAAAAAAAQIDEQQSMUFCUaGxFCFS/9oADAMBAAIRAxEAPwD26IiAiJHzCsUplhz2A8TAkXmJqDrI9ROVroahu1Rr9zED0hkK8gCO0uwP+Mmx1HGX5hHHX5hOVq1OZFr256iDMTi9hc8vxcvO28bV1orL8wmQcds41sctvhue8/rNb5nTtbcH8JP1jZp28TgqGetTJ0MTfc6iTe36TucPU1IrfMA3qLxEo2REShERAREQEh5shNI26rHyHOTJhXF0YdqsPygcspB5G8zc7SP0YpfSdW9FSN1HoJNDi8WZWViZ1Wc4ZbbADwFpyy0iDuY6pKHUM0kGX9JR2D0E2Na3IekvUUNGgxIAG5sB4nYT1LAUytJFbmqqD4gTgR96n9y/qJ6NCvkREBERAREQE+MLgz7EDmchp28tj5ToS20h5jl6kM4urWvdTa/j2zmsZiMQjW1sR1Hb9oF1mbbGczVXeasViqvWx9BK44xvxflNMrZTafWeU/8AON1Bj5j6CWWW4VnJLqQANQBJuYVswlI1KyKu51A+ABuSfSehyPg8ElIWRQO3t9ZImVIiICIiAiIgIiIGvEj2G8DK5BKvpF0tSk/Ap/aVDs2/s0x3nrPdN2WZjxVJ06SDbne//doE04ZTzVT5CQaWDp6vu16+oSaKompNje8qN60gOSgeAAlfi/vvFPrJ4qSFjaJLq6n3RYr1EH6wOjiV+X5or7E+0PL1HVLCRSIiAiIgIiICUnSfMjTTQhs7gi/ZccxLuch0mTViqa9u36SwKHA9HiACovfe5O5nTZdgmRbdd7nzlhh6Y5SW6ACNogmn3QtOba52mlWPbAz0xaZqvfNvC74FFj8pJfiU2s45bbHuPdLro/mBrUrkWZSVYdjA7+PKfWomaMjphata3WwPnpF5FXMREBERAREQE8/6a5uaOLUBV9ka7t1ltrflPQJz/SbOKOFpmpXRnQuEsqcQi6Ek6esAKTtPTHatbbtG3nkra1dVnTm8H00PXQB/tf8AcSe3TVCN6LjwKmY47NMqVWarwlCstPVoKgs9MVFtYbjQdVxymVfD5YA7F6QFJUqOeIQESp92x35HqM9++CfS8emePU11OmdG29Or6L+8jjptRH9Oof8AiPrNtXK8tNYUOInGI1CnxvbIIuNvDea6GR5e9M1UKtTW93FUlBp965v1Rvje0szXk+8PrdPaQ5UKh81E0Vf4iAe7hj/uqfssj/8AyhRNYVKRpKdBfWWXUQSAd+4+kxxeLy2gWBVLpTFcgIznhm1m673uI7YP5lYrnn1I+J/iHXbZEpJ6ufK5l3/D2tialerUr6tLKLFhpF9W9l8JTV+l2HpaxSoszoaiaVCU7smj2dR5X4gsbdR7J2nRuszVAWXSWpBmW+rS2oXW/XbleYvlrNZitdN0w37RNrbdFEROd0EREBERATjf4hI5w90pVKpWrcrTXU9moVEvbsBYfnOylF0lrumGxL0yQ6rdSDY3stt+qB5a9sHVSpiUK0qNUJUuCF9rK1QKWt1sCt+3aSc3ymlWxmTBUahRxdL7WgTf7PClatGm3bYsRLPKulOIJTXiELNVoUDRKBjoatSVqisLbfasu/OwI5GY9IenlahjOGaVNl4r0lcpc0zxqaLc32BDNApsHWwi47ELiabPiDmymiKZAqqxQ6XbkTSH7Sry/M6R6OYigtVDWHGqcNT7WgVFJa3yzusTnrHMQlOhRJNWpS4wotVq8JEoMDqTcffMNRNhYSnXPq4wbYmlQwKakpVVUIS4pVahplGAsSPdIfkdxaBzGNNOqcQaZU0qlbLKQKW0ljTZWtbba5kRsPVejVLKzO2HxFHZSfuHpUlAsPwmdrjM+r0Xaii4dRQZywWlZamipSp2Vb+wSXY33PKasu6U16lLFs7hTQ4FiAFsr1nBc9xRR6GXaaUOI6NYh61ZloO61f5i6n2ASKiadzyDLffunrnRW66U0CnppLdAbhCCBoB6wOV55dhcTiMVWWmK9Q6mpPqBcKihnI1AAX1AAhgbNuDynq+S1vtyoH9Mtf8A3gWkF9ERCkREBERASL8T+I/xElSL8TeI/wARLCTvX6ch/wC4YVjc4dr7blad7o2pd79R3HfImKzrAuSzYLUWIYkhblg4cE789Sg+UrOiCniOQmpVXU4062KhvcQdrHbutJufUFGEVhTVSppaSBY+1SLOL9e/6TvnDii0VmPlwVzZbVm0Sh1MfgFCacBbhMXSzBdLMVJO39i7cthNFDN8GgdUwAAq2Ljie9obUo5bAEkgct5PxXR6lwyddTUFJ+G2oURUHVe3VNFXIadJ1a7kJUs+u2llSjxWYWHInaainH9mZycjx20V8+wzOHbAqzq7VgzMCRUa2pvd5nSvoJ9TpTTUEJg1XUADYgagL2Bsm/M7d8jZyAMNTvQCO1nGldkQryZrbsxu1uoSwoZZRplGCWIKtqLHmBRfly+MiSceGI31+Vi+aZ12+GWXdKzVqpS4AUOdF9d7bHq0js5Ts8kqjjlbe1w9V+7WBb1nmWAolMxQGxPEZrhgwsdRG4np2SW4x+bRz/Dq5es5+TStZjq6ONe1ontK+iInM6SIiAiIgJGI9pvL9JJkdveby/SCXIV+gyg3o1nTuYah5EEGV+L6KYqwXWrqt7Au1t+dg3Kd/KrO0qlqJpF7h2uo91r0qmnX3BtFu+0968nJHm8J42OXD4rJsfa1nPMbODzXT29a7eE+4jD450FPgaU3Bsb3uAvxMbCwGwl/ltev/K3vU1F0UNVVncA00NTZrEjiB+4W8JDqZ1XRqfENtRU/db1NXALIBfawqVN+6b/KmfGIY/Er4dpUTdHsZUADk27Hq3A8hfqM2p0Lc/eVgO4AsfUy5vigwGpiAbkaVK+9SJ3O/KpV6/gHK0mZRq4FNWV1ZEVCH2NwoBPPfe+8Ty7+X0scXHHj9q/LejVGgwYamZdwWPI9oA2nTZHbjHt0flqkIyxyNPtC1vh0/nOe15vO5l71pWkaiF1ERMtEREBERAStzHFikxZvdsCTe1vWWUrc5w2tLaNXnaBHwGd0axIp1AxG5Avt49kmu465QMGA020L4FT6gSbRxAsACpA29+5/MQiXWxKDm49ZFNamzA6kJF7E7kE8yD1TCtY86YPgRK98AvyP/wAh+8ulWBxFL/VX9YBpH+oT4CQFw6Dmh83H0E2Goi8lXfn7V/pIJJr0VNrOSPwmWGV4sVGIVbKo873lYlRjsgPoSPzNhLrL6WkctzuT3wiZERCkREBERAQREQMSg7JqfBIeaj0nyIGpsrpH4B6T5/4ml8g9IiBmMsp/IPSbEwaDko9IiBuCDsn2IgIiIC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xQSEBUUExIWFRQSGBQQFxcWFhgUFRQUFBQXGBQVFhoYHSggGBolGxQUITEhJikuLi4uGB8zOD8sNygtLisBCgoKDg0OFBAQGjImHiQtLC8wNzQsNTAsLCwsLzUsLCwsNzQsLCwuLCssLCwsKywsLDcsNywsLC4sLCsrLCwrK//AABEIAKgAeAMBIgACEQEDEQH/xAAbAAEAAgMBAQAAAAAAAAAAAAAABAUCAwYHAf/EADwQAAIBAgQCBwUGBQQDAAAAAAECAAMRBAUSIRMxBkFRYXGBkSIyQlLBIzNiobHRBxRDcrJTgpLwFRYl/8QAGAEBAQEBAQAAAAAAAAAAAAAAAAECBAP/xAAjEQEAAgICAAYDAAAAAAAAAAAAAQIDEQQSMUFCUaGxFCFS/9oADAMBAAIRAxEAPwD26IiAiJHzCsUplhz2A8TAkXmJqDrI9ROVroahu1Rr9zED0hkK8gCO0uwP+Mmx1HGX5hHHX5hOVq1OZFr256iDMTi9hc8vxcvO28bV1orL8wmQcds41sctvhue8/rNb5nTtbcH8JP1jZp28TgqGetTJ0MTfc6iTe36TucPU1IrfMA3qLxEo2REShERAREQEh5shNI26rHyHOTJhXF0YdqsPygcspB5G8zc7SP0YpfSdW9FSN1HoJNDi8WZWViZ1Wc4ZbbADwFpyy0iDuY6pKHUM0kGX9JR2D0E2Na3IekvUUNGgxIAG5sB4nYT1LAUytJFbmqqD4gTgR96n9y/qJ6NCvkREBERAREQE+MLgz7EDmchp28tj5ToS20h5jl6kM4urWvdTa/j2zmsZiMQjW1sR1Hb9oF1mbbGczVXeasViqvWx9BK44xvxflNMrZTafWeU/8AON1Bj5j6CWWW4VnJLqQANQBJuYVswlI1KyKu51A+ABuSfSehyPg8ElIWRQO3t9ZImVIiICIiAiIgIiIGvEj2G8DK5BKvpF0tSk/Ap/aVDs2/s0x3nrPdN2WZjxVJ06SDbne//doE04ZTzVT5CQaWDp6vu16+oSaKompNje8qN60gOSgeAAlfi/vvFPrJ4qSFjaJLq6n3RYr1EH6wOjiV+X5or7E+0PL1HVLCRSIiAiIgIiICUnSfMjTTQhs7gi/ZccxLuch0mTViqa9u36SwKHA9HiACovfe5O5nTZdgmRbdd7nzlhh6Y5SW6ACNogmn3QtOba52mlWPbAz0xaZqvfNvC74FFj8pJfiU2s45bbHuPdLro/mBrUrkWZSVYdjA7+PKfWomaMjphata3WwPnpF5FXMREBERAREQE8/6a5uaOLUBV9ka7t1ltrflPQJz/SbOKOFpmpXRnQuEsqcQi6Ek6esAKTtPTHatbbtG3nkra1dVnTm8H00PXQB/tf8AcSe3TVCN6LjwKmY47NMqVWarwlCstPVoKgs9MVFtYbjQdVxymVfD5YA7F6QFJUqOeIQESp92x35HqM9++CfS8emePU11OmdG29Or6L+8jjptRH9Oof8AiPrNtXK8tNYUOInGI1CnxvbIIuNvDea6GR5e9M1UKtTW93FUlBp965v1Rvje0szXk+8PrdPaQ5UKh81E0Vf4iAe7hj/uqfssj/8AyhRNYVKRpKdBfWWXUQSAd+4+kxxeLy2gWBVLpTFcgIznhm1m673uI7YP5lYrnn1I+J/iHXbZEpJ6ufK5l3/D2tialerUr6tLKLFhpF9W9l8JTV+l2HpaxSoszoaiaVCU7smj2dR5X4gsbdR7J2nRuszVAWXSWpBmW+rS2oXW/XbleYvlrNZitdN0w37RNrbdFEROd0EREBERATjf4hI5w90pVKpWrcrTXU9moVEvbsBYfnOylF0lrumGxL0yQ6rdSDY3stt+qB5a9sHVSpiUK0qNUJUuCF9rK1QKWt1sCt+3aSc3ymlWxmTBUahRxdL7WgTf7PClatGm3bYsRLPKulOIJTXiELNVoUDRKBjoatSVqisLbfasu/OwI5GY9IenlahjOGaVNl4r0lcpc0zxqaLc32BDNApsHWwi47ELiabPiDmymiKZAqqxQ6XbkTSH7Sry/M6R6OYigtVDWHGqcNT7WgVFJa3yzusTnrHMQlOhRJNWpS4wotVq8JEoMDqTcffMNRNhYSnXPq4wbYmlQwKakpVVUIS4pVahplGAsSPdIfkdxaBzGNNOqcQaZU0qlbLKQKW0ljTZWtbba5kRsPVejVLKzO2HxFHZSfuHpUlAsPwmdrjM+r0Xaii4dRQZywWlZamipSp2Vb+wSXY33PKasu6U16lLFs7hTQ4FiAFsr1nBc9xRR6GXaaUOI6NYh61ZloO61f5i6n2ASKiadzyDLffunrnRW66U0CnppLdAbhCCBoB6wOV55dhcTiMVWWmK9Q6mpPqBcKihnI1AAX1AAhgbNuDynq+S1vtyoH9Mtf8A3gWkF9ERCkREBERASL8T+I/xElSL8TeI/wARLCTvX6ch/wC4YVjc4dr7blad7o2pd79R3HfImKzrAuSzYLUWIYkhblg4cE789Sg+UrOiCniOQmpVXU4062KhvcQdrHbutJufUFGEVhTVSppaSBY+1SLOL9e/6TvnDii0VmPlwVzZbVm0Sh1MfgFCacBbhMXSzBdLMVJO39i7cthNFDN8GgdUwAAq2Ljie9obUo5bAEkgct5PxXR6lwyddTUFJ+G2oURUHVe3VNFXIadJ1a7kJUs+u2llSjxWYWHInaainH9mZycjx20V8+wzOHbAqzq7VgzMCRUa2pvd5nSvoJ9TpTTUEJg1XUADYgagL2Bsm/M7d8jZyAMNTvQCO1nGldkQryZrbsxu1uoSwoZZRplGCWIKtqLHmBRfly+MiSceGI31+Vi+aZ12+GWXdKzVqpS4AUOdF9d7bHq0js5Ts8kqjjlbe1w9V+7WBb1nmWAolMxQGxPEZrhgwsdRG4np2SW4x+bRz/Dq5es5+TStZjq6ONe1ontK+iInM6SIiAiIgJGI9pvL9JJkdveby/SCXIV+gyg3o1nTuYah5EEGV+L6KYqwXWrqt7Au1t+dg3Kd/KrO0qlqJpF7h2uo91r0qmnX3BtFu+0968nJHm8J42OXD4rJsfa1nPMbODzXT29a7eE+4jD450FPgaU3Bsb3uAvxMbCwGwl/ltev/K3vU1F0UNVVncA00NTZrEjiB+4W8JDqZ1XRqfENtRU/db1NXALIBfawqVN+6b/KmfGIY/Er4dpUTdHsZUADk27Hq3A8hfqM2p0Lc/eVgO4AsfUy5vigwGpiAbkaVK+9SJ3O/KpV6/gHK0mZRq4FNWV1ZEVCH2NwoBPPfe+8Ty7+X0scXHHj9q/LejVGgwYamZdwWPI9oA2nTZHbjHt0flqkIyxyNPtC1vh0/nOe15vO5l71pWkaiF1ERMtEREBERAStzHFikxZvdsCTe1vWWUrc5w2tLaNXnaBHwGd0axIp1AxG5Avt49kmu465QMGA020L4FT6gSbRxAsACpA29+5/MQiXWxKDm49ZFNamzA6kJF7E7kE8yD1TCtY86YPgRK98AvyP/wAh+8ulWBxFL/VX9YBpH+oT4CQFw6Dmh83H0E2Goi8lXfn7V/pIJJr0VNrOSPwmWGV4sVGIVbKo873lYlRjsgPoSPzNhLrL6WkctzuT3wiZERCkREBERAQREQMSg7JqfBIeaj0nyIGpsrpH4B6T5/4ml8g9IiBmMsp/IPSbEwaDko9IiBuCDsn2IgIiICIi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medicalook.com/reviews/Dicyclom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25144"/>
            <a:ext cx="1428750" cy="2000251"/>
          </a:xfrm>
          <a:prstGeom prst="rect">
            <a:avLst/>
          </a:prstGeom>
          <a:noFill/>
        </p:spPr>
      </p:pic>
      <p:pic>
        <p:nvPicPr>
          <p:cNvPr id="7178" name="Picture 10" descr="http://www.medhelp.org/drug_images/LAN05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800599"/>
            <a:ext cx="2527176" cy="189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11560" y="3356992"/>
            <a:ext cx="8208912" cy="3312368"/>
          </a:xfrm>
          <a:prstGeom prst="rect">
            <a:avLst/>
          </a:prstGeom>
        </p:spPr>
        <p:txBody>
          <a:bodyPr/>
          <a:lstStyle/>
          <a:p>
            <a:pPr marL="41148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200" b="1" smtClean="0">
                <a:latin typeface="Arial" pitchFamily="34" charset="0"/>
                <a:cs typeface="Arial" pitchFamily="34" charset="0"/>
              </a:rPr>
              <a:t>Helicobacter pylori 90%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  <a:p>
            <a:pPr marL="41148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000" smtClean="0">
                <a:latin typeface="Arial" pitchFamily="34" charset="0"/>
                <a:cs typeface="Arial" pitchFamily="34" charset="0"/>
              </a:rPr>
              <a:t>NSAID</a:t>
            </a:r>
          </a:p>
          <a:p>
            <a:pPr marL="41148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000" smtClean="0">
                <a:latin typeface="Arial" pitchFamily="34" charset="0"/>
                <a:cs typeface="Arial" pitchFamily="34" charset="0"/>
              </a:rPr>
              <a:t>Stress</a:t>
            </a:r>
          </a:p>
          <a:p>
            <a:pPr marL="41148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000" smtClean="0">
                <a:latin typeface="Arial" pitchFamily="34" charset="0"/>
                <a:cs typeface="Arial" pitchFamily="34" charset="0"/>
              </a:rPr>
              <a:t>Reflux of bile into the stomach and acid into the gut (duodenum)</a:t>
            </a:r>
          </a:p>
          <a:p>
            <a:pPr marL="41148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000" b="1" smtClean="0">
                <a:latin typeface="Arial" pitchFamily="34" charset="0"/>
                <a:cs typeface="Arial" pitchFamily="34" charset="0"/>
              </a:rPr>
              <a:t>Gastrinoma</a:t>
            </a:r>
            <a:endParaRPr kumimoji="0" lang="en-US" sz="30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43608" y="332656"/>
            <a:ext cx="8100392" cy="12607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Causes of GERD and peptic ulcers (gastric and duodenal)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1844824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en-US" sz="2400" smtClean="0">
                <a:latin typeface="Arial" pitchFamily="34" charset="0"/>
                <a:cs typeface="Arial" pitchFamily="34" charset="0"/>
              </a:rPr>
              <a:t>Overwhelming of defensive factors of the gastrointestinal mucosa: mucus, bicarbonate secretion, prostaglandins, regeneration of damaged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tit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294592"/>
            <a:ext cx="5652120" cy="556340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8172400" cy="126876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Drugs used to treat inflammatory bowel disease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340768"/>
            <a:ext cx="8243887" cy="532859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Palatino Linotype" pitchFamily="18" charset="0"/>
            </a:endParaRPr>
          </a:p>
          <a:p>
            <a:pPr>
              <a:buNone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Aminosalicylates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sulfasalazine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mesala</a:t>
            </a:r>
            <a:r>
              <a:rPr lang="hr-H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hr-H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Purine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analogs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azat</a:t>
            </a:r>
            <a:r>
              <a:rPr lang="hr-H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ioprin</a:t>
            </a:r>
            <a:r>
              <a:rPr lang="hr-H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met</a:t>
            </a:r>
            <a:r>
              <a:rPr lang="hr-H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otre</a:t>
            </a:r>
            <a:r>
              <a:rPr lang="hr-H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hr-H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Glu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orti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oid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hr-HR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budesonide</a:t>
            </a:r>
            <a:endParaRPr lang="hr-HR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Anti-tumor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necrosis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factor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therapy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TNF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infli</a:t>
            </a:r>
            <a:r>
              <a:rPr lang="hr-HR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imab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adalimubab</a:t>
            </a:r>
            <a:endParaRPr lang="en-US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8172400" cy="126876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Drugs used to treat inflammatory bowel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59238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88640"/>
            <a:ext cx="5076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5763"/>
            <a:ext cx="91440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51430"/>
            <a:ext cx="5616624" cy="458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971600" y="5257562"/>
            <a:ext cx="802838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Treatment choice is predicated on both the severity of the illness and the responsiveness to therapy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Agents at the bottom of the pyramid are less efficacious but carry a lower risk of serious adverse effects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Drugs may be used alone or in various combinations. </a:t>
            </a:r>
            <a:endParaRPr kumimoji="0" lang="hr-HR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0"/>
            <a:ext cx="810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Therapeutic pyramid approach to inflammatory bowel diseases</a:t>
            </a:r>
            <a:endParaRPr lang="hr-HR" sz="2400" dirty="0"/>
          </a:p>
        </p:txBody>
      </p:sp>
      <p:sp>
        <p:nvSpPr>
          <p:cNvPr id="6" name="Rectangle 5"/>
          <p:cNvSpPr/>
          <p:nvPr/>
        </p:nvSpPr>
        <p:spPr>
          <a:xfrm>
            <a:off x="6858000" y="764704"/>
            <a:ext cx="2286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sz="1400" u="sng" dirty="0" err="1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Natalizumab</a:t>
            </a:r>
            <a:r>
              <a:rPr lang="en-US" sz="1400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is reserved for patients with severe </a:t>
            </a:r>
            <a:r>
              <a:rPr lang="en-US" sz="1400" dirty="0" err="1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Crohn's</a:t>
            </a:r>
            <a:r>
              <a:rPr lang="en-US" sz="1400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disease who have failed </a:t>
            </a:r>
            <a:r>
              <a:rPr lang="en-US" sz="1400" dirty="0" err="1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immunomodulators</a:t>
            </a:r>
            <a:r>
              <a:rPr lang="en-US" sz="1400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and TNF antagonists.</a:t>
            </a:r>
            <a:endParaRPr lang="hr-HR" sz="1400" dirty="0" smtClean="0">
              <a:solidFill>
                <a:srgbClr val="333333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1" hangingPunct="1"/>
            <a:r>
              <a:rPr lang="en-US" sz="1400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hr-HR" sz="1400" dirty="0" smtClean="0">
              <a:solidFill>
                <a:srgbClr val="333333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1" hangingPunct="1"/>
            <a:r>
              <a:rPr lang="en-US" sz="1400" u="sng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Cyclosporine</a:t>
            </a:r>
            <a:r>
              <a:rPr lang="en-US" sz="1400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is used primarily for patients with severe ulcerative colitis who have failed a course of intravenous corticosteroids</a:t>
            </a:r>
            <a:r>
              <a:rPr lang="hr-HR" sz="1400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solidFill>
                  <a:srgbClr val="333333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TNF, tumor necrosis factor.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Physiologic control of acid secretion</a:t>
            </a:r>
            <a:endParaRPr lang="en-US" sz="3600" dirty="0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03295"/>
            <a:ext cx="7689106" cy="563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8100392" cy="113042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Drugs that reduce intragastric acidity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35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ANTACIDS –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sodium-bicarbonate,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calcium-carbonate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Mg(OH)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Al(OH)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eaLnBrk="1" hangingPunct="1">
              <a:buNone/>
              <a:defRPr/>
            </a:pPr>
            <a:endParaRPr lang="en-US" sz="3500" b="1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are weak bases that react with gastric acid and neutralize it</a:t>
            </a:r>
          </a:p>
          <a:p>
            <a:pPr eaLnBrk="1" hangingPunct="1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Indications: addition to peptic ulcer disease therapy and dyspepsia, Mg and Al do not generate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92088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Drugs that reduce intragastric acidity</a:t>
            </a:r>
            <a:endParaRPr lang="en-US" sz="36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24744"/>
            <a:ext cx="8100392" cy="32403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RECEPTOR ANTAGONISTS 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famotidine, ranitidine, cimetidine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Indications: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peptic ulcer, GERD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ADRs: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safe drugs. Cimetidine – inhibits microsomal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enzymes,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gynecomastia, impotence</a:t>
            </a: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5" y="4005064"/>
            <a:ext cx="9150855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3628"/>
            <a:ext cx="91440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8100392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Drugs that reduce intragastric acidity</a:t>
            </a:r>
            <a:endParaRPr lang="en-US" sz="36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980728"/>
            <a:ext cx="8028384" cy="4572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PROTON PUMP INHIBITOR</a:t>
            </a:r>
            <a:r>
              <a:rPr lang="hr-HR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omeprazol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pantoprazol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ndi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tions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endParaRPr lang="hr-HR" sz="2400" dirty="0" smtClean="0">
              <a:latin typeface="Arial" pitchFamily="34" charset="0"/>
              <a:cs typeface="Arial" pitchFamily="34" charset="0"/>
            </a:endParaRPr>
          </a:p>
          <a:p>
            <a:pPr marL="883920" lvl="1" indent="-609600">
              <a:lnSpc>
                <a:spcPct val="90000"/>
              </a:lnSpc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pepti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ulc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ezo</a:t>
            </a:r>
            <a:r>
              <a:rPr lang="hr-HR" sz="2000" dirty="0" err="1" smtClean="0">
                <a:latin typeface="Arial" pitchFamily="34" charset="0"/>
                <a:cs typeface="Arial" pitchFamily="34" charset="0"/>
              </a:rPr>
              <a:t>ph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agitis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GERB,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gastrinom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a, </a:t>
            </a:r>
            <a:r>
              <a:rPr lang="hr-HR" sz="2000" dirty="0" err="1" smtClean="0">
                <a:latin typeface="Arial" pitchFamily="34" charset="0"/>
                <a:cs typeface="Arial" pitchFamily="34" charset="0"/>
              </a:rPr>
              <a:t>prevention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 smtClean="0">
                <a:latin typeface="Arial" pitchFamily="34" charset="0"/>
                <a:cs typeface="Arial" pitchFamily="34" charset="0"/>
              </a:rPr>
              <a:t>stress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 smtClean="0">
                <a:latin typeface="Arial" pitchFamily="34" charset="0"/>
                <a:cs typeface="Arial" pitchFamily="34" charset="0"/>
              </a:rPr>
              <a:t>related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 smtClean="0">
                <a:latin typeface="Arial" pitchFamily="34" charset="0"/>
                <a:cs typeface="Arial" pitchFamily="34" charset="0"/>
              </a:rPr>
              <a:t>mucosal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000" dirty="0" err="1" smtClean="0">
                <a:latin typeface="Arial" pitchFamily="34" charset="0"/>
                <a:cs typeface="Arial" pitchFamily="34" charset="0"/>
              </a:rPr>
              <a:t>bleeding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are most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effective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treatment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respective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diseases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extremely</a:t>
            </a:r>
            <a:r>
              <a:rPr lang="hr-H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 err="1" smtClean="0">
                <a:latin typeface="Arial" pitchFamily="34" charset="0"/>
                <a:cs typeface="Arial" pitchFamily="34" charset="0"/>
              </a:rPr>
              <a:t>safe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80029"/>
            <a:ext cx="7812360" cy="251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Triple therapy for H.pylori</a:t>
            </a:r>
            <a:endParaRPr lang="en-US"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10 or 14 days regimen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US" sz="3200" u="sng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arenR"/>
              <a:defRPr/>
            </a:pP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omeprazol</a:t>
            </a:r>
            <a:r>
              <a:rPr lang="hr-H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amoxicil</a:t>
            </a:r>
            <a:r>
              <a:rPr lang="hr-H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in,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metronidazole</a:t>
            </a:r>
            <a:endParaRPr lang="en-US" sz="3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arenR"/>
              <a:defRPr/>
            </a:pP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omeprazol</a:t>
            </a:r>
            <a:r>
              <a:rPr lang="hr-H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amoxicil</a:t>
            </a:r>
            <a:r>
              <a:rPr lang="hr-H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in, </a:t>
            </a:r>
            <a:r>
              <a:rPr lang="en-US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larit</a:t>
            </a:r>
            <a:r>
              <a:rPr lang="hr-H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rom</a:t>
            </a:r>
            <a:r>
              <a:rPr lang="hr-HR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32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cin</a:t>
            </a:r>
            <a:endParaRPr lang="en-US" sz="3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If a bacterium is the cause why can’t we treat it only with antibiotics?</a:t>
            </a:r>
          </a:p>
          <a:p>
            <a:r>
              <a:rPr lang="en-US" dirty="0" smtClean="0"/>
              <a:t>Because the antibiotic can</a:t>
            </a:r>
            <a:r>
              <a:rPr lang="hr-HR" dirty="0" smtClean="0"/>
              <a:t>’</a:t>
            </a:r>
            <a:r>
              <a:rPr lang="en-US" dirty="0" smtClean="0"/>
              <a:t>t achieve sufficient MIC in acid environment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1735</TotalTime>
  <Words>694</Words>
  <Application>Microsoft Office PowerPoint</Application>
  <PresentationFormat>On-screen Show (4:3)</PresentationFormat>
  <Paragraphs>135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Gill Sans MT</vt:lpstr>
      <vt:lpstr>Palatino Linotype</vt:lpstr>
      <vt:lpstr>Tahoma</vt:lpstr>
      <vt:lpstr>Times New Roman</vt:lpstr>
      <vt:lpstr>Verdana</vt:lpstr>
      <vt:lpstr>Wingdings</vt:lpstr>
      <vt:lpstr>Wingdings 2</vt:lpstr>
      <vt:lpstr>Solstice</vt:lpstr>
      <vt:lpstr>Drugs used in the treatment of gastrointestinal diseases</vt:lpstr>
      <vt:lpstr>Gastrointestinal system - drugs</vt:lpstr>
      <vt:lpstr>PowerPoint Presentation</vt:lpstr>
      <vt:lpstr>Physiologic control of acid secretion</vt:lpstr>
      <vt:lpstr>Drugs that reduce intragastric acidity</vt:lpstr>
      <vt:lpstr>Drugs that reduce intragastric acidity</vt:lpstr>
      <vt:lpstr>PowerPoint Presentation</vt:lpstr>
      <vt:lpstr>Drugs that reduce intragastric acidity</vt:lpstr>
      <vt:lpstr>Triple therapy for H.pylori</vt:lpstr>
      <vt:lpstr>PowerPoint Presentation</vt:lpstr>
      <vt:lpstr>Mucosal protective agents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Antiemetics</vt:lpstr>
      <vt:lpstr>PowerPoint Presentation</vt:lpstr>
      <vt:lpstr>PowerPoint Presentation</vt:lpstr>
      <vt:lpstr>PowerPoint Presentation</vt:lpstr>
      <vt:lpstr>Laxatives</vt:lpstr>
      <vt:lpstr>Laxatives</vt:lpstr>
      <vt:lpstr>PowerPoint Presentation</vt:lpstr>
      <vt:lpstr>PowerPoint Presentation</vt:lpstr>
      <vt:lpstr>PowerPoint Presentation</vt:lpstr>
      <vt:lpstr>Antidiarrheal agents</vt:lpstr>
      <vt:lpstr>PowerPoint Presentation</vt:lpstr>
      <vt:lpstr>Antispasmodic agents</vt:lpstr>
      <vt:lpstr>Drugs used to treat inflammatory bowel disease</vt:lpstr>
      <vt:lpstr>Drugs used to treat inflammatory bowel disease</vt:lpstr>
      <vt:lpstr>PowerPoint Presentation</vt:lpstr>
      <vt:lpstr>PowerPoint Presentation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..</dc:creator>
  <cp:lastModifiedBy>Špiro</cp:lastModifiedBy>
  <cp:revision>217</cp:revision>
  <dcterms:created xsi:type="dcterms:W3CDTF">2000-04-18T07:20:12Z</dcterms:created>
  <dcterms:modified xsi:type="dcterms:W3CDTF">2015-07-01T05:21:58Z</dcterms:modified>
</cp:coreProperties>
</file>