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69" r:id="rId3"/>
    <p:sldId id="272" r:id="rId4"/>
    <p:sldId id="278" r:id="rId5"/>
    <p:sldId id="312" r:id="rId6"/>
    <p:sldId id="295" r:id="rId7"/>
    <p:sldId id="298" r:id="rId8"/>
    <p:sldId id="299" r:id="rId9"/>
    <p:sldId id="296" r:id="rId10"/>
    <p:sldId id="300" r:id="rId11"/>
    <p:sldId id="310" r:id="rId12"/>
    <p:sldId id="311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20000"/>
      </a:spcBef>
      <a:spcAft>
        <a:spcPct val="0"/>
      </a:spcAft>
      <a:defRPr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66"/>
    <a:srgbClr val="FF6600"/>
    <a:srgbClr val="00FF00"/>
    <a:srgbClr val="660066"/>
    <a:srgbClr val="990099"/>
    <a:srgbClr val="CC3399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67" autoAdjust="0"/>
  </p:normalViewPr>
  <p:slideViewPr>
    <p:cSldViewPr>
      <p:cViewPr>
        <p:scale>
          <a:sx n="75" d="100"/>
          <a:sy n="75" d="100"/>
        </p:scale>
        <p:origin x="-36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8B4DE-D547-4D8B-848F-30B90F0FF640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6804E-3730-409D-9807-7AE0A9827861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17E4D-4DD0-44BC-B7B0-0BE89EADB37C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B1024-4AD6-4F14-8752-DBBCF2836DE2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D0D17-464A-4EEA-A797-02C055AED2F6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1DFD4-2F25-48A8-9869-AEA3000193E8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684DF-46E1-4B61-ACD4-38B6EE083B50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92C26-A509-40EE-848B-3372769506D7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CBDE6-DB16-4EF2-9382-51B584469E8A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24F8D-7689-4BE4-B464-EFD7AF0C7856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0120B-BD85-4914-9E2C-251B6A2E99C2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Ovr>
    <a:masterClrMapping/>
  </p:clrMapOvr>
  <p:transition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gamma/>
                <a:shade val="50980"/>
                <a:invGamma/>
              </a:schemeClr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 altLang="x-non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8816F6AB-00FA-4B13-931E-BAAC9C42B73B}" type="slidenum">
              <a:rPr lang="en-GB" altLang="x-none"/>
              <a:pPr>
                <a:defRPr/>
              </a:pPr>
              <a:t>‹#›</a:t>
            </a:fld>
            <a:endParaRPr lang="en-GB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eaLnBrk="1" hangingPunct="1"/>
            <a:r>
              <a:rPr lang="hr-HR" sz="4800" smtClean="0">
                <a:solidFill>
                  <a:srgbClr val="00FF00"/>
                </a:solidFill>
                <a:latin typeface="Comic Sans MS" pitchFamily="66" charset="0"/>
              </a:rPr>
              <a:t>Galenic preparations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24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Galenic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preparations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are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preparations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made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galenic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labarotory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of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p</a:t>
            </a:r>
            <a:r>
              <a:rPr lang="en-US" sz="2400" dirty="0" err="1" smtClean="0">
                <a:solidFill>
                  <a:schemeClr val="bg1"/>
                </a:solidFill>
                <a:latin typeface="Comic Sans MS" pitchFamily="66" charset="0"/>
              </a:rPr>
              <a:t>harmacy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or </a:t>
            </a:r>
            <a:r>
              <a:rPr lang="en-US" sz="2400" dirty="0" err="1" smtClean="0">
                <a:solidFill>
                  <a:schemeClr val="bg1"/>
                </a:solidFill>
                <a:latin typeface="Comic Sans MS" pitchFamily="66" charset="0"/>
              </a:rPr>
              <a:t>galenical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 laboratory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of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institution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They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can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also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be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used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as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vechicles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of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the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“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apothecary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”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preparations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(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Zynci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oxydum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pasta)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They are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already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produced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and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stored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the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quantity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from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1 </a:t>
            </a:r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up to 100 unit forms according to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instructions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written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400" dirty="0" err="1" smtClean="0">
                <a:solidFill>
                  <a:schemeClr val="bg1"/>
                </a:solidFill>
                <a:latin typeface="Comic Sans MS" pitchFamily="66" charset="0"/>
              </a:rPr>
              <a:t>Pharmacopoeia</a:t>
            </a: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hr-HR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r-HR" sz="2400" dirty="0" smtClean="0">
                <a:solidFill>
                  <a:schemeClr val="bg1"/>
                </a:solidFill>
                <a:latin typeface="Comic Sans MS" pitchFamily="66" charset="0"/>
              </a:rPr>
              <a:t> 	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762000" y="4191000"/>
            <a:ext cx="6203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Voltaren ampullae “Novartis” a 75mg / 3ml</a:t>
            </a:r>
            <a:endParaRPr lang="en-GB" sz="2400"/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62000" y="4648200"/>
            <a:ext cx="8390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/>
              <a:t>D. </a:t>
            </a:r>
            <a:r>
              <a:rPr lang="hr-HR" sz="2400" dirty="0" err="1"/>
              <a:t>scatulam</a:t>
            </a:r>
            <a:r>
              <a:rPr lang="hr-HR" sz="2400" dirty="0"/>
              <a:t> </a:t>
            </a:r>
            <a:r>
              <a:rPr lang="hr-HR" sz="2400" dirty="0" err="1"/>
              <a:t>originalem</a:t>
            </a:r>
            <a:r>
              <a:rPr lang="hr-HR" sz="2400" dirty="0"/>
              <a:t> No I (</a:t>
            </a:r>
            <a:r>
              <a:rPr lang="hr-HR" sz="2400" dirty="0" err="1"/>
              <a:t>unam</a:t>
            </a:r>
            <a:r>
              <a:rPr lang="hr-HR" sz="2400" dirty="0"/>
              <a:t>) a </a:t>
            </a:r>
            <a:r>
              <a:rPr lang="hr-HR" sz="2400" dirty="0" err="1" smtClean="0"/>
              <a:t>ampullis</a:t>
            </a:r>
            <a:r>
              <a:rPr lang="hr-HR" sz="2400" dirty="0" smtClean="0"/>
              <a:t> </a:t>
            </a:r>
            <a:r>
              <a:rPr lang="hr-HR" sz="2400" dirty="0"/>
              <a:t>V (</a:t>
            </a:r>
            <a:r>
              <a:rPr lang="hr-HR" sz="2400" dirty="0" err="1"/>
              <a:t>quinque</a:t>
            </a:r>
            <a:r>
              <a:rPr lang="hr-HR" sz="2400" dirty="0"/>
              <a:t>) </a:t>
            </a:r>
            <a:endParaRPr lang="en-GB" sz="2400" dirty="0"/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762000" y="5105400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S. Ad manum medici</a:t>
            </a:r>
            <a:endParaRPr lang="en-GB" sz="240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0" y="3581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600"/>
              <a:t>Rp</a:t>
            </a:r>
            <a:endParaRPr lang="en-GB" sz="3600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>
            <a:off x="533400" y="3733800"/>
            <a:ext cx="4572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179388" y="404813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200"/>
              <a:t>R</a:t>
            </a:r>
            <a:r>
              <a:rPr lang="hr-HR" sz="3200"/>
              <a:t>ecipe: </a:t>
            </a:r>
            <a:r>
              <a:rPr lang="hr-HR" sz="3200">
                <a:solidFill>
                  <a:srgbClr val="CCFF99"/>
                </a:solidFill>
              </a:rPr>
              <a:t>ampoules</a:t>
            </a:r>
            <a:r>
              <a:rPr lang="hr-HR" sz="3200"/>
              <a:t> “Voltaren” (diclofenak)</a:t>
            </a:r>
            <a:endParaRPr lang="en-GB" sz="3200"/>
          </a:p>
        </p:txBody>
      </p:sp>
      <p:grpSp>
        <p:nvGrpSpPr>
          <p:cNvPr id="11272" name="Group 17"/>
          <p:cNvGrpSpPr>
            <a:grpSpLocks/>
          </p:cNvGrpSpPr>
          <p:nvPr/>
        </p:nvGrpSpPr>
        <p:grpSpPr bwMode="auto">
          <a:xfrm>
            <a:off x="0" y="1524000"/>
            <a:ext cx="9144000" cy="457200"/>
            <a:chOff x="0" y="0"/>
            <a:chExt cx="5760" cy="212"/>
          </a:xfrm>
        </p:grpSpPr>
        <p:sp>
          <p:nvSpPr>
            <p:cNvPr id="1127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5760" cy="212"/>
            </a:xfrm>
            <a:prstGeom prst="rect">
              <a:avLst/>
            </a:prstGeom>
            <a:solidFill>
              <a:srgbClr val="E1E1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hr-HR"/>
            </a:p>
          </p:txBody>
        </p:sp>
        <p:grpSp>
          <p:nvGrpSpPr>
            <p:cNvPr id="11276" name="Group 19"/>
            <p:cNvGrpSpPr>
              <a:grpSpLocks/>
            </p:cNvGrpSpPr>
            <p:nvPr/>
          </p:nvGrpSpPr>
          <p:grpSpPr bwMode="auto">
            <a:xfrm>
              <a:off x="0" y="0"/>
              <a:ext cx="5760" cy="212"/>
              <a:chOff x="0" y="8640"/>
              <a:chExt cx="5760" cy="212"/>
            </a:xfrm>
          </p:grpSpPr>
          <p:sp>
            <p:nvSpPr>
              <p:cNvPr id="11277" name="Rectangle 20"/>
              <p:cNvSpPr>
                <a:spLocks noChangeArrowheads="1"/>
              </p:cNvSpPr>
              <p:nvPr/>
            </p:nvSpPr>
            <p:spPr bwMode="auto">
              <a:xfrm>
                <a:off x="0" y="8640"/>
                <a:ext cx="3447" cy="0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r-HR"/>
              </a:p>
            </p:txBody>
          </p:sp>
          <p:grpSp>
            <p:nvGrpSpPr>
              <p:cNvPr id="11278" name="Group 21"/>
              <p:cNvGrpSpPr>
                <a:grpSpLocks/>
              </p:cNvGrpSpPr>
              <p:nvPr/>
            </p:nvGrpSpPr>
            <p:grpSpPr bwMode="auto">
              <a:xfrm>
                <a:off x="0" y="8640"/>
                <a:ext cx="5760" cy="212"/>
                <a:chOff x="0" y="8640"/>
                <a:chExt cx="5760" cy="212"/>
              </a:xfrm>
            </p:grpSpPr>
            <p:sp>
              <p:nvSpPr>
                <p:cNvPr id="11279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8640"/>
                  <a:ext cx="5760" cy="212"/>
                </a:xfrm>
                <a:prstGeom prst="rect">
                  <a:avLst/>
                </a:prstGeom>
                <a:solidFill>
                  <a:srgbClr val="E1E1E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r-HR"/>
                </a:p>
              </p:txBody>
            </p:sp>
            <p:grpSp>
              <p:nvGrpSpPr>
                <p:cNvPr id="11280" name="Group 23"/>
                <p:cNvGrpSpPr>
                  <a:grpSpLocks/>
                </p:cNvGrpSpPr>
                <p:nvPr/>
              </p:nvGrpSpPr>
              <p:grpSpPr bwMode="auto">
                <a:xfrm>
                  <a:off x="0" y="8640"/>
                  <a:ext cx="5760" cy="212"/>
                  <a:chOff x="0" y="8640"/>
                  <a:chExt cx="5760" cy="212"/>
                </a:xfrm>
              </p:grpSpPr>
              <p:sp>
                <p:nvSpPr>
                  <p:cNvPr id="11281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60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hr-HR"/>
                  </a:p>
                </p:txBody>
              </p:sp>
              <p:sp>
                <p:nvSpPr>
                  <p:cNvPr id="11282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37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hr-HR" sz="1200" b="1">
                        <a:solidFill>
                          <a:srgbClr val="7B8587"/>
                        </a:solidFill>
                        <a:latin typeface="Tahoma" pitchFamily="34" charset="0"/>
                      </a:rPr>
                      <a:t>Voltaren</a:t>
                    </a: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hr-HR" sz="1200" b="1">
                        <a:solidFill>
                          <a:srgbClr val="7B8587"/>
                        </a:solidFill>
                        <a:latin typeface="Tahoma" pitchFamily="34" charset="0"/>
                      </a:rPr>
                      <a:t>75</a:t>
                    </a: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mg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/>
                    </a:r>
                    <a:b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</a:b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Packing: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5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ampules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3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m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l</a:t>
                    </a:r>
                    <a:endParaRPr lang="en-GB" sz="1200" b="1">
                      <a:solidFill>
                        <a:srgbClr val="7B8587"/>
                      </a:solidFill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pic>
        <p:nvPicPr>
          <p:cNvPr id="11273" name="Picture 40" descr="Lidokain-adrena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057400"/>
            <a:ext cx="1752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42" descr="Voltaren 75mg/amp 5amp diclofenaco sód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5240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1" grpId="0" autoUpdateAnimBg="0"/>
      <p:bldP spid="48132" grpId="0" autoUpdateAnimBg="0"/>
      <p:bldP spid="48133" grpId="0" autoUpdateAnimBg="0"/>
      <p:bldP spid="481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539750" y="4221163"/>
            <a:ext cx="6732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Clexane injectiones “Aventis” a 60 mg / 0,6 ml</a:t>
            </a:r>
            <a:endParaRPr lang="en-GB" sz="2400"/>
          </a:p>
        </p:txBody>
      </p:sp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512763" y="4652963"/>
            <a:ext cx="855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D. scatulam originalem No I (unam) a injectionis X (decem) </a:t>
            </a:r>
            <a:endParaRPr lang="en-GB" sz="240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39750" y="5084763"/>
            <a:ext cx="300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S. Ad manum medici</a:t>
            </a:r>
            <a:endParaRPr lang="en-GB" sz="2400"/>
          </a:p>
        </p:txBody>
      </p:sp>
      <p:sp>
        <p:nvSpPr>
          <p:cNvPr id="58375" name="Rectangle 7"/>
          <p:cNvSpPr>
            <a:spLocks noChangeArrowheads="1"/>
          </p:cNvSpPr>
          <p:nvPr/>
        </p:nvSpPr>
        <p:spPr bwMode="auto">
          <a:xfrm>
            <a:off x="0" y="3581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600"/>
              <a:t>Rp</a:t>
            </a:r>
            <a:endParaRPr lang="en-GB" sz="3600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 flipH="1">
            <a:off x="533400" y="3733800"/>
            <a:ext cx="4572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179388" y="404813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hr-HR" sz="3200"/>
              <a:t>recipe: </a:t>
            </a:r>
            <a:r>
              <a:rPr lang="hr-HR" sz="3200">
                <a:solidFill>
                  <a:srgbClr val="CCFF99"/>
                </a:solidFill>
              </a:rPr>
              <a:t>injection </a:t>
            </a:r>
            <a:r>
              <a:rPr lang="hr-HR" sz="3200"/>
              <a:t>“Clexane” (enoksaparin)</a:t>
            </a:r>
            <a:endParaRPr lang="en-GB" sz="3200"/>
          </a:p>
        </p:txBody>
      </p:sp>
      <p:grpSp>
        <p:nvGrpSpPr>
          <p:cNvPr id="12296" name="Group 10"/>
          <p:cNvGrpSpPr>
            <a:grpSpLocks/>
          </p:cNvGrpSpPr>
          <p:nvPr/>
        </p:nvGrpSpPr>
        <p:grpSpPr bwMode="auto">
          <a:xfrm>
            <a:off x="0" y="1524000"/>
            <a:ext cx="9144000" cy="457200"/>
            <a:chOff x="0" y="0"/>
            <a:chExt cx="5760" cy="212"/>
          </a:xfrm>
        </p:grpSpPr>
        <p:sp>
          <p:nvSpPr>
            <p:cNvPr id="12298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5760" cy="212"/>
            </a:xfrm>
            <a:prstGeom prst="rect">
              <a:avLst/>
            </a:prstGeom>
            <a:solidFill>
              <a:srgbClr val="E1E1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hr-HR"/>
            </a:p>
          </p:txBody>
        </p:sp>
        <p:grpSp>
          <p:nvGrpSpPr>
            <p:cNvPr id="12299" name="Group 12"/>
            <p:cNvGrpSpPr>
              <a:grpSpLocks/>
            </p:cNvGrpSpPr>
            <p:nvPr/>
          </p:nvGrpSpPr>
          <p:grpSpPr bwMode="auto">
            <a:xfrm>
              <a:off x="0" y="0"/>
              <a:ext cx="5760" cy="212"/>
              <a:chOff x="0" y="8640"/>
              <a:chExt cx="5760" cy="212"/>
            </a:xfrm>
          </p:grpSpPr>
          <p:sp>
            <p:nvSpPr>
              <p:cNvPr id="12300" name="Rectangle 13"/>
              <p:cNvSpPr>
                <a:spLocks noChangeArrowheads="1"/>
              </p:cNvSpPr>
              <p:nvPr/>
            </p:nvSpPr>
            <p:spPr bwMode="auto">
              <a:xfrm>
                <a:off x="0" y="8640"/>
                <a:ext cx="3447" cy="0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r-HR"/>
              </a:p>
            </p:txBody>
          </p:sp>
          <p:grpSp>
            <p:nvGrpSpPr>
              <p:cNvPr id="12301" name="Group 14"/>
              <p:cNvGrpSpPr>
                <a:grpSpLocks/>
              </p:cNvGrpSpPr>
              <p:nvPr/>
            </p:nvGrpSpPr>
            <p:grpSpPr bwMode="auto">
              <a:xfrm>
                <a:off x="0" y="8640"/>
                <a:ext cx="5760" cy="212"/>
                <a:chOff x="0" y="8640"/>
                <a:chExt cx="5760" cy="212"/>
              </a:xfrm>
            </p:grpSpPr>
            <p:sp>
              <p:nvSpPr>
                <p:cNvPr id="12302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8640"/>
                  <a:ext cx="5760" cy="212"/>
                </a:xfrm>
                <a:prstGeom prst="rect">
                  <a:avLst/>
                </a:prstGeom>
                <a:solidFill>
                  <a:srgbClr val="E1E1E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r-HR"/>
                </a:p>
              </p:txBody>
            </p:sp>
            <p:grpSp>
              <p:nvGrpSpPr>
                <p:cNvPr id="12303" name="Group 16"/>
                <p:cNvGrpSpPr>
                  <a:grpSpLocks/>
                </p:cNvGrpSpPr>
                <p:nvPr/>
              </p:nvGrpSpPr>
              <p:grpSpPr bwMode="auto">
                <a:xfrm>
                  <a:off x="0" y="8640"/>
                  <a:ext cx="5760" cy="212"/>
                  <a:chOff x="0" y="8640"/>
                  <a:chExt cx="5760" cy="212"/>
                </a:xfrm>
              </p:grpSpPr>
              <p:sp>
                <p:nvSpPr>
                  <p:cNvPr id="12304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60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hr-HR"/>
                  </a:p>
                </p:txBody>
              </p:sp>
              <p:sp>
                <p:nvSpPr>
                  <p:cNvPr id="12305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37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hr-HR" sz="1200" b="1">
                        <a:solidFill>
                          <a:srgbClr val="7B8587"/>
                        </a:solidFill>
                        <a:latin typeface="Tahoma" pitchFamily="34" charset="0"/>
                      </a:rPr>
                      <a:t>Clexane</a:t>
                    </a: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hr-HR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60</a:t>
                    </a: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mg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/>
                    </a:r>
                    <a:b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</a:b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Packing: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10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injections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0,6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m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l</a:t>
                    </a:r>
                    <a:endParaRPr lang="en-GB" sz="1200" b="1">
                      <a:solidFill>
                        <a:srgbClr val="7B8587"/>
                      </a:solidFill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pic>
        <p:nvPicPr>
          <p:cNvPr id="12297" name="Picture 21" descr="clexa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2060575"/>
            <a:ext cx="2700337" cy="202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  <p:bldP spid="58373" grpId="0" autoUpdateAnimBg="0"/>
      <p:bldP spid="58374" grpId="0" autoUpdateAnimBg="0"/>
      <p:bldP spid="58375" grpId="0" autoUpdateAnimBg="0"/>
      <p:bldP spid="5837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468313" y="4221163"/>
            <a:ext cx="7351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Humulin R injectiones “Eli Lilly” a 10ml (100 IU/ml)</a:t>
            </a:r>
            <a:endParaRPr lang="en-GB" sz="240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74663" y="4652963"/>
            <a:ext cx="8550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D. scatulam originalem No X (decem) a injectionis I (unam) </a:t>
            </a:r>
            <a:endParaRPr lang="en-GB" sz="2400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468313" y="5084763"/>
            <a:ext cx="4267515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>
              <a:buAutoNum type="alphaUcPeriod" startAt="19"/>
            </a:pPr>
            <a:r>
              <a:rPr lang="hr-HR" sz="2400" dirty="0" smtClean="0"/>
              <a:t>Sukladno protokolu</a:t>
            </a:r>
          </a:p>
          <a:p>
            <a:pPr marL="457200" indent="-457200"/>
            <a:r>
              <a:rPr lang="hr-HR" sz="2400" dirty="0" smtClean="0"/>
              <a:t>S. </a:t>
            </a:r>
            <a:r>
              <a:rPr lang="en-US" sz="2400" dirty="0" smtClean="0"/>
              <a:t>A</a:t>
            </a:r>
            <a:r>
              <a:rPr lang="en-GB" sz="2400" dirty="0" err="1"/>
              <a:t>ccording</a:t>
            </a:r>
            <a:r>
              <a:rPr lang="en-GB" sz="2400" dirty="0"/>
              <a:t> to the protocol</a:t>
            </a: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0" y="3357563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600"/>
              <a:t>Rp</a:t>
            </a:r>
            <a:endParaRPr lang="en-GB" sz="3600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H="1">
            <a:off x="395288" y="3573463"/>
            <a:ext cx="4572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179388" y="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hr-HR" sz="3200"/>
              <a:t>recipe: </a:t>
            </a:r>
            <a:r>
              <a:rPr lang="hr-HR" sz="3200">
                <a:solidFill>
                  <a:srgbClr val="CCFF99"/>
                </a:solidFill>
              </a:rPr>
              <a:t>injection</a:t>
            </a:r>
            <a:r>
              <a:rPr lang="hr-HR" sz="3200"/>
              <a:t> “Humulin R” (inzulin)</a:t>
            </a:r>
            <a:endParaRPr lang="en-GB" sz="3200"/>
          </a:p>
        </p:txBody>
      </p:sp>
      <p:grpSp>
        <p:nvGrpSpPr>
          <p:cNvPr id="13320" name="Group 10"/>
          <p:cNvGrpSpPr>
            <a:grpSpLocks/>
          </p:cNvGrpSpPr>
          <p:nvPr/>
        </p:nvGrpSpPr>
        <p:grpSpPr bwMode="auto">
          <a:xfrm>
            <a:off x="0" y="1196975"/>
            <a:ext cx="9144000" cy="457200"/>
            <a:chOff x="0" y="0"/>
            <a:chExt cx="5760" cy="212"/>
          </a:xfrm>
        </p:grpSpPr>
        <p:sp>
          <p:nvSpPr>
            <p:cNvPr id="13322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5760" cy="212"/>
            </a:xfrm>
            <a:prstGeom prst="rect">
              <a:avLst/>
            </a:prstGeom>
            <a:solidFill>
              <a:srgbClr val="E1E1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hr-HR"/>
            </a:p>
          </p:txBody>
        </p:sp>
        <p:grpSp>
          <p:nvGrpSpPr>
            <p:cNvPr id="13323" name="Group 12"/>
            <p:cNvGrpSpPr>
              <a:grpSpLocks/>
            </p:cNvGrpSpPr>
            <p:nvPr/>
          </p:nvGrpSpPr>
          <p:grpSpPr bwMode="auto">
            <a:xfrm>
              <a:off x="0" y="0"/>
              <a:ext cx="5760" cy="212"/>
              <a:chOff x="0" y="8640"/>
              <a:chExt cx="5760" cy="212"/>
            </a:xfrm>
          </p:grpSpPr>
          <p:sp>
            <p:nvSpPr>
              <p:cNvPr id="13324" name="Rectangle 13"/>
              <p:cNvSpPr>
                <a:spLocks noChangeArrowheads="1"/>
              </p:cNvSpPr>
              <p:nvPr/>
            </p:nvSpPr>
            <p:spPr bwMode="auto">
              <a:xfrm>
                <a:off x="0" y="8640"/>
                <a:ext cx="3447" cy="0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r-HR"/>
              </a:p>
            </p:txBody>
          </p:sp>
          <p:grpSp>
            <p:nvGrpSpPr>
              <p:cNvPr id="13325" name="Group 14"/>
              <p:cNvGrpSpPr>
                <a:grpSpLocks/>
              </p:cNvGrpSpPr>
              <p:nvPr/>
            </p:nvGrpSpPr>
            <p:grpSpPr bwMode="auto">
              <a:xfrm>
                <a:off x="0" y="8640"/>
                <a:ext cx="5760" cy="212"/>
                <a:chOff x="0" y="8640"/>
                <a:chExt cx="5760" cy="212"/>
              </a:xfrm>
            </p:grpSpPr>
            <p:sp>
              <p:nvSpPr>
                <p:cNvPr id="13326" name="Rectangle 15"/>
                <p:cNvSpPr>
                  <a:spLocks noChangeArrowheads="1"/>
                </p:cNvSpPr>
                <p:nvPr/>
              </p:nvSpPr>
              <p:spPr bwMode="auto">
                <a:xfrm>
                  <a:off x="0" y="8640"/>
                  <a:ext cx="5760" cy="212"/>
                </a:xfrm>
                <a:prstGeom prst="rect">
                  <a:avLst/>
                </a:prstGeom>
                <a:solidFill>
                  <a:srgbClr val="E1E1E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r-HR"/>
                </a:p>
              </p:txBody>
            </p:sp>
            <p:grpSp>
              <p:nvGrpSpPr>
                <p:cNvPr id="13327" name="Group 16"/>
                <p:cNvGrpSpPr>
                  <a:grpSpLocks/>
                </p:cNvGrpSpPr>
                <p:nvPr/>
              </p:nvGrpSpPr>
              <p:grpSpPr bwMode="auto">
                <a:xfrm>
                  <a:off x="0" y="8640"/>
                  <a:ext cx="5760" cy="212"/>
                  <a:chOff x="0" y="8640"/>
                  <a:chExt cx="5760" cy="212"/>
                </a:xfrm>
              </p:grpSpPr>
              <p:sp>
                <p:nvSpPr>
                  <p:cNvPr id="13328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60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hr-HR"/>
                  </a:p>
                </p:txBody>
              </p:sp>
              <p:sp>
                <p:nvSpPr>
                  <p:cNvPr id="13329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37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hr-HR" sz="1200" b="1">
                        <a:solidFill>
                          <a:srgbClr val="7B8587"/>
                        </a:solidFill>
                        <a:latin typeface="Tahoma" pitchFamily="34" charset="0"/>
                      </a:rPr>
                      <a:t>Humulin</a:t>
                    </a: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hr-HR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R 100 IU/</a:t>
                    </a: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m</a:t>
                    </a:r>
                    <a:r>
                      <a:rPr lang="hr-HR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l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/>
                    </a:r>
                    <a:b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</a:b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Packing: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1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injection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10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m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l</a:t>
                    </a:r>
                    <a:endParaRPr lang="en-GB" sz="1200" b="1">
                      <a:solidFill>
                        <a:srgbClr val="7B8587"/>
                      </a:solidFill>
                      <a:latin typeface="Tahoma" pitchFamily="34" charset="0"/>
                    </a:endParaRPr>
                  </a:p>
                </p:txBody>
              </p:sp>
            </p:grpSp>
          </p:grpSp>
        </p:grpSp>
      </p:grpSp>
      <p:pic>
        <p:nvPicPr>
          <p:cNvPr id="13321" name="Picture 20" descr="inzul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1700213"/>
            <a:ext cx="46720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 autoUpdateAnimBg="0"/>
      <p:bldP spid="59397" grpId="0" autoUpdateAnimBg="0"/>
      <p:bldP spid="59398" grpId="0" autoUpdateAnimBg="0"/>
      <p:bldP spid="59399" grpId="0" autoUpdateAnimBg="0"/>
      <p:bldP spid="594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85800" y="3124200"/>
            <a:ext cx="358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Noscapini chloridi sirupi</a:t>
            </a:r>
            <a:endParaRPr lang="en-GB" sz="24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3810000"/>
            <a:ext cx="7816563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 err="1"/>
              <a:t>D.S</a:t>
            </a:r>
            <a:r>
              <a:rPr lang="hr-HR" sz="2400" dirty="0"/>
              <a:t>. </a:t>
            </a:r>
            <a:r>
              <a:rPr lang="hr-HR" sz="2400" dirty="0" smtClean="0"/>
              <a:t>Ujutro i navečer nakon obroka popiti 1 malu žlicu</a:t>
            </a:r>
            <a:endParaRPr lang="en-GB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(</a:t>
            </a:r>
            <a:r>
              <a:rPr lang="hr-HR" sz="2400" dirty="0" err="1" smtClean="0"/>
              <a:t>Take</a:t>
            </a:r>
            <a:r>
              <a:rPr lang="en-US" sz="2400" dirty="0" smtClean="0"/>
              <a:t> </a:t>
            </a:r>
            <a:r>
              <a:rPr lang="en-US" sz="2400" dirty="0"/>
              <a:t>one teaspoon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morning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endParaRPr lang="hr-HR" sz="2400" dirty="0"/>
          </a:p>
          <a:p>
            <a:r>
              <a:rPr lang="hr-HR" sz="2400" dirty="0" err="1"/>
              <a:t>evening</a:t>
            </a:r>
            <a:r>
              <a:rPr lang="hr-HR" sz="2400" dirty="0"/>
              <a:t> </a:t>
            </a:r>
            <a:r>
              <a:rPr lang="hr-HR" sz="2400" dirty="0" err="1"/>
              <a:t>after</a:t>
            </a:r>
            <a:r>
              <a:rPr lang="hr-HR" sz="2400" dirty="0"/>
              <a:t> a </a:t>
            </a:r>
            <a:r>
              <a:rPr lang="hr-HR" sz="2400" dirty="0" err="1" smtClean="0"/>
              <a:t>meal</a:t>
            </a:r>
            <a:r>
              <a:rPr lang="hr-HR" sz="2400" dirty="0"/>
              <a:t>)</a:t>
            </a:r>
            <a:endParaRPr lang="en-GB" sz="2400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6629400" y="312420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2400"/>
              <a:t>50,0</a:t>
            </a:r>
            <a:endParaRPr lang="en-GB" sz="2400"/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2438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600"/>
              <a:t>Rp</a:t>
            </a:r>
            <a:endParaRPr lang="en-GB" sz="3600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H="1">
            <a:off x="457200" y="2667000"/>
            <a:ext cx="3810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Oval 17"/>
          <p:cNvSpPr>
            <a:spLocks noChangeArrowheads="1"/>
          </p:cNvSpPr>
          <p:nvPr/>
        </p:nvSpPr>
        <p:spPr bwMode="auto">
          <a:xfrm>
            <a:off x="8534400" y="3195638"/>
            <a:ext cx="381000" cy="304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hr-HR"/>
          </a:p>
        </p:txBody>
      </p:sp>
      <p:sp>
        <p:nvSpPr>
          <p:cNvPr id="3080" name="Rectangle 19"/>
          <p:cNvSpPr>
            <a:spLocks noChangeArrowheads="1"/>
          </p:cNvSpPr>
          <p:nvPr/>
        </p:nvSpPr>
        <p:spPr bwMode="auto">
          <a:xfrm>
            <a:off x="539750" y="333375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hr-HR" sz="3600"/>
              <a:t>Recipe: </a:t>
            </a:r>
            <a:r>
              <a:rPr lang="hr-HR" sz="3600">
                <a:solidFill>
                  <a:srgbClr val="FF99CC"/>
                </a:solidFill>
              </a:rPr>
              <a:t>galenic preparation</a:t>
            </a:r>
            <a:r>
              <a:rPr lang="hr-HR" sz="3600"/>
              <a:t> </a:t>
            </a:r>
          </a:p>
          <a:p>
            <a:pPr algn="ctr">
              <a:spcBef>
                <a:spcPct val="0"/>
              </a:spcBef>
            </a:pPr>
            <a:r>
              <a:rPr lang="hr-HR" sz="3600" b="1">
                <a:solidFill>
                  <a:srgbClr val="FFFF00"/>
                </a:solidFill>
                <a:latin typeface="Times New Roman" pitchFamily="18" charset="0"/>
              </a:rPr>
              <a:t>solution for</a:t>
            </a:r>
            <a:r>
              <a:rPr lang="en-US" sz="3600" b="1">
                <a:solidFill>
                  <a:srgbClr val="FFFF00"/>
                </a:solidFill>
                <a:latin typeface="Times New Roman" pitchFamily="18" charset="0"/>
              </a:rPr>
              <a:t> the</a:t>
            </a:r>
            <a:r>
              <a:rPr lang="hr-HR" sz="3600" b="1">
                <a:solidFill>
                  <a:srgbClr val="FFFF00"/>
                </a:solidFill>
                <a:latin typeface="Times New Roman" pitchFamily="18" charset="0"/>
              </a:rPr>
              <a:t> internal use </a:t>
            </a:r>
            <a:r>
              <a:rPr lang="hr-HR" sz="3200" b="1">
                <a:latin typeface="Times New Roman" pitchFamily="18" charset="0"/>
              </a:rPr>
              <a:t>(</a:t>
            </a:r>
            <a:r>
              <a:rPr lang="hr-HR" sz="3200"/>
              <a:t>Solutio us</a:t>
            </a:r>
            <a:r>
              <a:rPr lang="en-US" sz="3200"/>
              <a:t>ui</a:t>
            </a:r>
            <a:r>
              <a:rPr lang="hr-HR" sz="3200"/>
              <a:t> interno (S.))</a:t>
            </a:r>
            <a:endParaRPr lang="en-GB" sz="3600"/>
          </a:p>
        </p:txBody>
      </p:sp>
      <p:sp>
        <p:nvSpPr>
          <p:cNvPr id="3081" name="Rectangle 20"/>
          <p:cNvSpPr>
            <a:spLocks noChangeArrowheads="1"/>
          </p:cNvSpPr>
          <p:nvPr/>
        </p:nvSpPr>
        <p:spPr bwMode="auto">
          <a:xfrm>
            <a:off x="1403350" y="1989138"/>
            <a:ext cx="6048375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hr-HR"/>
          </a:p>
        </p:txBody>
      </p:sp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-100013" y="1844675"/>
            <a:ext cx="90884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hr-HR">
                <a:solidFill>
                  <a:srgbClr val="FF9966"/>
                </a:solidFill>
              </a:rPr>
              <a:t>Task:</a:t>
            </a:r>
            <a:r>
              <a:rPr lang="hr-HR"/>
              <a:t> Noscapini chloridi sirupus, sirupus (antiitussive</a:t>
            </a:r>
            <a:r>
              <a:rPr lang="en-US"/>
              <a:t>, to prevent or relieve a cough)</a:t>
            </a:r>
            <a:endParaRPr lang="hr-HR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7" grpId="0" autoUpdateAnimBg="0"/>
      <p:bldP spid="15368" grpId="0" autoUpdateAnimBg="0"/>
      <p:bldP spid="15375" grpId="0" autoUpdateAnimBg="0"/>
      <p:bldP spid="15376" grpId="0" animBg="1"/>
      <p:bldP spid="1538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5800" y="3124200"/>
            <a:ext cx="339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Iodi solutionis aquosae</a:t>
            </a:r>
            <a:endParaRPr lang="en-GB" sz="2400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5800" y="3810000"/>
            <a:ext cx="7483139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 err="1"/>
              <a:t>D.S</a:t>
            </a:r>
            <a:r>
              <a:rPr lang="hr-HR" sz="2400" dirty="0"/>
              <a:t>. </a:t>
            </a:r>
            <a:r>
              <a:rPr lang="hr-HR" sz="2400" dirty="0" smtClean="0"/>
              <a:t>Izvana! Mazati oboljeli dio kože 2x dnevno.</a:t>
            </a:r>
          </a:p>
          <a:p>
            <a:endParaRPr lang="hr-HR" sz="2400" dirty="0" smtClean="0"/>
          </a:p>
          <a:p>
            <a:r>
              <a:rPr lang="hr-HR" sz="2400" dirty="0" smtClean="0"/>
              <a:t>(</a:t>
            </a:r>
            <a:r>
              <a:rPr lang="hr-HR" sz="2400" dirty="0" err="1" smtClean="0"/>
              <a:t>External</a:t>
            </a:r>
            <a:r>
              <a:rPr lang="hr-HR" sz="2400" dirty="0" smtClean="0"/>
              <a:t> </a:t>
            </a:r>
            <a:r>
              <a:rPr lang="hr-HR" sz="2400" dirty="0"/>
              <a:t>use! Put </a:t>
            </a:r>
            <a:r>
              <a:rPr lang="en-US" sz="2400" dirty="0"/>
              <a:t>on the affected area of the skin</a:t>
            </a:r>
          </a:p>
          <a:p>
            <a:r>
              <a:rPr lang="en-US" sz="2400" dirty="0"/>
              <a:t> twice a day</a:t>
            </a:r>
            <a:r>
              <a:rPr lang="hr-HR" sz="2400" dirty="0" smtClean="0"/>
              <a:t>.)</a:t>
            </a:r>
            <a:endParaRPr lang="en-GB" sz="2400" dirty="0"/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629400" y="3124200"/>
            <a:ext cx="82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hr-HR" sz="2400"/>
              <a:t>50,0</a:t>
            </a:r>
            <a:endParaRPr lang="en-GB" sz="2400"/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2438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600"/>
              <a:t>Rp</a:t>
            </a:r>
            <a:endParaRPr lang="en-GB" sz="3600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 flipH="1">
            <a:off x="457200" y="2590800"/>
            <a:ext cx="3810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8534400" y="3195638"/>
            <a:ext cx="381000" cy="3048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hr-HR"/>
          </a:p>
        </p:txBody>
      </p:sp>
      <p:sp>
        <p:nvSpPr>
          <p:cNvPr id="4104" name="Rectangle 9"/>
          <p:cNvSpPr>
            <a:spLocks noChangeArrowheads="1"/>
          </p:cNvSpPr>
          <p:nvPr/>
        </p:nvSpPr>
        <p:spPr bwMode="auto">
          <a:xfrm>
            <a:off x="609600" y="533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hr-HR" sz="3600"/>
              <a:t>recipe: </a:t>
            </a:r>
            <a:r>
              <a:rPr lang="hr-HR" sz="3600">
                <a:solidFill>
                  <a:srgbClr val="FF99CC"/>
                </a:solidFill>
              </a:rPr>
              <a:t>galenic preparation</a:t>
            </a:r>
            <a:r>
              <a:rPr lang="hr-HR" sz="3600"/>
              <a:t> </a:t>
            </a:r>
            <a:r>
              <a:rPr lang="hr-HR" sz="3600" b="1">
                <a:solidFill>
                  <a:srgbClr val="FFFF00"/>
                </a:solidFill>
                <a:latin typeface="Times New Roman" pitchFamily="18" charset="0"/>
              </a:rPr>
              <a:t>solution for</a:t>
            </a:r>
            <a:r>
              <a:rPr lang="en-US" sz="3600" b="1">
                <a:solidFill>
                  <a:srgbClr val="FFFF00"/>
                </a:solidFill>
                <a:latin typeface="Times New Roman" pitchFamily="18" charset="0"/>
              </a:rPr>
              <a:t> the</a:t>
            </a:r>
            <a:r>
              <a:rPr lang="hr-HR" sz="3600" b="1">
                <a:solidFill>
                  <a:srgbClr val="FFFF00"/>
                </a:solidFill>
                <a:latin typeface="Times New Roman" pitchFamily="18" charset="0"/>
              </a:rPr>
              <a:t> external use </a:t>
            </a:r>
            <a:r>
              <a:rPr lang="hr-HR" sz="3600" b="1">
                <a:latin typeface="Times New Roman" pitchFamily="18" charset="0"/>
              </a:rPr>
              <a:t>(</a:t>
            </a:r>
            <a:r>
              <a:rPr lang="hr-HR" sz="3600"/>
              <a:t>Solutio us</a:t>
            </a:r>
            <a:r>
              <a:rPr lang="en-US" sz="3600"/>
              <a:t>ui</a:t>
            </a:r>
            <a:r>
              <a:rPr lang="hr-HR" sz="3600"/>
              <a:t> externo (Se.))</a:t>
            </a:r>
            <a:endParaRPr lang="en-GB" sz="3600"/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1595438" y="1843088"/>
            <a:ext cx="5661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hr-HR">
                <a:solidFill>
                  <a:srgbClr val="FF9966"/>
                </a:solidFill>
              </a:rPr>
              <a:t>Task:</a:t>
            </a:r>
            <a:r>
              <a:rPr lang="hr-HR"/>
              <a:t> Iodi solutio aquosa, solutio (antiseptic agent)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  <p:bldP spid="18436" grpId="0" autoUpdateAnimBg="0"/>
      <p:bldP spid="18437" grpId="0" autoUpdateAnimBg="0"/>
      <p:bldP spid="18438" grpId="0" autoUpdateAnimBg="0"/>
      <p:bldP spid="18439" grpId="0" animBg="1"/>
      <p:bldP spid="184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62000" y="3124200"/>
            <a:ext cx="51219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 err="1"/>
              <a:t>Pilocarpini</a:t>
            </a:r>
            <a:r>
              <a:rPr lang="hr-HR" sz="2400" dirty="0"/>
              <a:t> </a:t>
            </a:r>
            <a:r>
              <a:rPr lang="hr-HR" sz="2400" dirty="0" err="1"/>
              <a:t>chloridi</a:t>
            </a:r>
            <a:r>
              <a:rPr lang="hr-HR" sz="2400" dirty="0"/>
              <a:t> </a:t>
            </a:r>
            <a:r>
              <a:rPr lang="hr-HR" sz="2400" dirty="0" err="1" smtClean="0"/>
              <a:t>oculoguttarum</a:t>
            </a:r>
            <a:endParaRPr lang="en-GB" sz="2400" dirty="0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762000" y="3581400"/>
            <a:ext cx="6689725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400" dirty="0" err="1"/>
              <a:t>D.S</a:t>
            </a:r>
            <a:r>
              <a:rPr lang="hr-HR" sz="2400" dirty="0"/>
              <a:t>. </a:t>
            </a:r>
            <a:r>
              <a:rPr lang="hr-HR" sz="2400" dirty="0" smtClean="0"/>
              <a:t>Kapi za oči. Ujutro i navečer</a:t>
            </a:r>
          </a:p>
          <a:p>
            <a:r>
              <a:rPr lang="hr-HR" sz="2400" dirty="0" smtClean="0"/>
              <a:t>ukapati 1-2 kapi u bolesno oko.</a:t>
            </a:r>
            <a:endParaRPr lang="en-GB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(Eye </a:t>
            </a:r>
            <a:r>
              <a:rPr lang="hr-HR" sz="2400" dirty="0" err="1"/>
              <a:t>drops</a:t>
            </a:r>
            <a:r>
              <a:rPr lang="hr-HR" sz="2400" dirty="0"/>
              <a:t>.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morning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evening</a:t>
            </a:r>
            <a:r>
              <a:rPr lang="hr-HR" sz="2400" dirty="0"/>
              <a:t> </a:t>
            </a:r>
            <a:r>
              <a:rPr lang="en-US" sz="2400" dirty="0" err="1"/>
              <a:t>instil</a:t>
            </a:r>
            <a:r>
              <a:rPr lang="hr-HR" sz="2400" dirty="0"/>
              <a:t> 1 to 2 </a:t>
            </a:r>
            <a:r>
              <a:rPr lang="hr-HR" sz="2400" dirty="0" err="1"/>
              <a:t>drops</a:t>
            </a:r>
            <a:r>
              <a:rPr lang="hr-HR" sz="2400" dirty="0"/>
              <a:t> </a:t>
            </a:r>
            <a:r>
              <a:rPr lang="hr-HR" sz="2400" dirty="0" err="1"/>
              <a:t>in</a:t>
            </a:r>
            <a:r>
              <a:rPr lang="hr-HR" sz="2400" dirty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en-US" sz="2400" dirty="0"/>
              <a:t>affected</a:t>
            </a:r>
            <a:r>
              <a:rPr lang="hr-HR" sz="2400" dirty="0"/>
              <a:t> </a:t>
            </a:r>
            <a:r>
              <a:rPr lang="hr-HR" sz="2400" dirty="0" err="1"/>
              <a:t>eye</a:t>
            </a:r>
            <a:r>
              <a:rPr lang="hr-HR" sz="2400" dirty="0" smtClean="0"/>
              <a:t>.)</a:t>
            </a:r>
            <a:endParaRPr lang="en-GB" sz="2400" dirty="0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934200" y="3124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hr-HR" sz="2400"/>
              <a:t>10,0</a:t>
            </a:r>
            <a:endParaRPr lang="en-GB" sz="2400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152400" y="2438400"/>
            <a:ext cx="83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600"/>
              <a:t>Rp</a:t>
            </a:r>
            <a:endParaRPr lang="en-GB" sz="3600"/>
          </a:p>
        </p:txBody>
      </p:sp>
      <p:sp>
        <p:nvSpPr>
          <p:cNvPr id="24588" name="Line 12"/>
          <p:cNvSpPr>
            <a:spLocks noChangeShapeType="1"/>
          </p:cNvSpPr>
          <p:nvPr/>
        </p:nvSpPr>
        <p:spPr bwMode="auto">
          <a:xfrm flipH="1">
            <a:off x="609600" y="2667000"/>
            <a:ext cx="3810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Rectangle 14"/>
          <p:cNvSpPr>
            <a:spLocks noChangeArrowheads="1"/>
          </p:cNvSpPr>
          <p:nvPr/>
        </p:nvSpPr>
        <p:spPr bwMode="auto">
          <a:xfrm>
            <a:off x="609600" y="3810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hr-HR" sz="3600"/>
              <a:t>recipe: </a:t>
            </a:r>
            <a:r>
              <a:rPr lang="hr-HR" sz="3600">
                <a:solidFill>
                  <a:srgbClr val="FF99FF"/>
                </a:solidFill>
              </a:rPr>
              <a:t>galenic prepration </a:t>
            </a:r>
            <a:endParaRPr lang="en-US" sz="3600">
              <a:solidFill>
                <a:srgbClr val="FF99FF"/>
              </a:solidFill>
            </a:endParaRPr>
          </a:p>
          <a:p>
            <a:pPr algn="ctr">
              <a:spcBef>
                <a:spcPct val="0"/>
              </a:spcBef>
            </a:pPr>
            <a:r>
              <a:rPr lang="hr-HR" sz="3600"/>
              <a:t>eye drops (oculoguttae (O.))</a:t>
            </a:r>
            <a:endParaRPr lang="en-GB" sz="3600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0" y="1539875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hr-HR">
                <a:solidFill>
                  <a:srgbClr val="FF9966"/>
                </a:solidFill>
              </a:rPr>
              <a:t>Task:</a:t>
            </a:r>
            <a:r>
              <a:rPr lang="hr-HR"/>
              <a:t> Pilocarpini chloridi oculoguttae, oculoguttae (</a:t>
            </a:r>
            <a:r>
              <a:rPr lang="en-US"/>
              <a:t>parasympathomimetic</a:t>
            </a:r>
            <a:r>
              <a:rPr lang="hr-HR"/>
              <a:t>,</a:t>
            </a:r>
            <a:r>
              <a:rPr lang="en-US"/>
              <a:t> for the treatment of glaucoma</a:t>
            </a:r>
            <a:r>
              <a:rPr lang="hr-HR"/>
              <a:t>)</a:t>
            </a:r>
          </a:p>
          <a:p>
            <a:pPr algn="ctr"/>
            <a:endParaRPr lang="hr-HR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autoUpdateAnimBg="0"/>
      <p:bldP spid="24582" grpId="0" autoUpdateAnimBg="0"/>
      <p:bldP spid="24583" grpId="0" autoUpdateAnimBg="0"/>
      <p:bldP spid="24587" grpId="0" autoUpdateAnimBg="0"/>
      <p:bldP spid="24588" grpId="0" animBg="1"/>
      <p:bldP spid="24592" grpId="0"/>
      <p:bldP spid="2459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53" name="Rectangle 37"/>
          <p:cNvSpPr>
            <a:spLocks noChangeArrowheads="1"/>
          </p:cNvSpPr>
          <p:nvPr/>
        </p:nvSpPr>
        <p:spPr bwMode="auto">
          <a:xfrm>
            <a:off x="755650" y="3141663"/>
            <a:ext cx="60628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 err="1"/>
              <a:t>Methadoni</a:t>
            </a:r>
            <a:r>
              <a:rPr lang="hr-HR" sz="2400" dirty="0"/>
              <a:t> </a:t>
            </a:r>
            <a:r>
              <a:rPr lang="hr-HR" sz="2400" dirty="0" err="1"/>
              <a:t>chloridi</a:t>
            </a:r>
            <a:r>
              <a:rPr lang="hr-HR" sz="2400" dirty="0"/>
              <a:t> </a:t>
            </a:r>
            <a:r>
              <a:rPr lang="hr-HR" sz="2400" dirty="0" err="1" smtClean="0"/>
              <a:t>suppositoriorum</a:t>
            </a:r>
            <a:r>
              <a:rPr lang="hr-HR" sz="2400" dirty="0" smtClean="0"/>
              <a:t> </a:t>
            </a:r>
            <a:r>
              <a:rPr lang="hr-HR" sz="2400" dirty="0"/>
              <a:t>No X</a:t>
            </a:r>
            <a:endParaRPr lang="en-GB" sz="2400" dirty="0"/>
          </a:p>
        </p:txBody>
      </p:sp>
      <p:sp>
        <p:nvSpPr>
          <p:cNvPr id="60460" name="Rectangle 44"/>
          <p:cNvSpPr>
            <a:spLocks noChangeArrowheads="1"/>
          </p:cNvSpPr>
          <p:nvPr/>
        </p:nvSpPr>
        <p:spPr bwMode="auto">
          <a:xfrm>
            <a:off x="152400" y="2438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600"/>
              <a:t>Rp</a:t>
            </a:r>
            <a:endParaRPr lang="en-GB" sz="3600"/>
          </a:p>
        </p:txBody>
      </p:sp>
      <p:sp>
        <p:nvSpPr>
          <p:cNvPr id="60461" name="Line 45"/>
          <p:cNvSpPr>
            <a:spLocks noChangeShapeType="1"/>
          </p:cNvSpPr>
          <p:nvPr/>
        </p:nvSpPr>
        <p:spPr bwMode="auto">
          <a:xfrm flipH="1">
            <a:off x="685800" y="2590800"/>
            <a:ext cx="3810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Rectangle 47"/>
          <p:cNvSpPr>
            <a:spLocks noChangeArrowheads="1"/>
          </p:cNvSpPr>
          <p:nvPr/>
        </p:nvSpPr>
        <p:spPr bwMode="auto">
          <a:xfrm>
            <a:off x="152400" y="3810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hr-HR" sz="3200" dirty="0" err="1"/>
              <a:t>recipe</a:t>
            </a:r>
            <a:r>
              <a:rPr lang="hr-HR" sz="3200" dirty="0"/>
              <a:t>: </a:t>
            </a:r>
            <a:r>
              <a:rPr lang="hr-HR" sz="3200" dirty="0" err="1">
                <a:solidFill>
                  <a:srgbClr val="FF99FF"/>
                </a:solidFill>
              </a:rPr>
              <a:t>galenic</a:t>
            </a:r>
            <a:r>
              <a:rPr lang="hr-HR" sz="3200" dirty="0">
                <a:solidFill>
                  <a:srgbClr val="FF99FF"/>
                </a:solidFill>
              </a:rPr>
              <a:t> </a:t>
            </a:r>
            <a:r>
              <a:rPr lang="hr-HR" sz="3200" dirty="0" err="1">
                <a:solidFill>
                  <a:srgbClr val="FF99FF"/>
                </a:solidFill>
              </a:rPr>
              <a:t>preparation</a:t>
            </a:r>
            <a:endParaRPr lang="hr-HR" sz="3200" dirty="0">
              <a:solidFill>
                <a:srgbClr val="FF99FF"/>
              </a:solidFill>
            </a:endParaRPr>
          </a:p>
          <a:p>
            <a:pPr algn="ctr">
              <a:spcBef>
                <a:spcPct val="0"/>
              </a:spcBef>
            </a:pPr>
            <a:r>
              <a:rPr lang="hr-HR" sz="3200" dirty="0" err="1" smtClean="0"/>
              <a:t>inserts</a:t>
            </a:r>
            <a:r>
              <a:rPr lang="hr-HR" sz="3200" dirty="0" smtClean="0"/>
              <a:t>  (</a:t>
            </a:r>
            <a:r>
              <a:rPr lang="hr-HR" sz="3200" dirty="0" err="1" smtClean="0"/>
              <a:t>suppository</a:t>
            </a:r>
            <a:r>
              <a:rPr lang="hr-HR" sz="3200" dirty="0" smtClean="0"/>
              <a:t>) (</a:t>
            </a:r>
            <a:r>
              <a:rPr lang="hr-HR" sz="3200" dirty="0" err="1" smtClean="0"/>
              <a:t>suppositoria</a:t>
            </a:r>
            <a:r>
              <a:rPr lang="hr-HR" sz="3200" dirty="0" smtClean="0"/>
              <a:t> </a:t>
            </a:r>
            <a:r>
              <a:rPr lang="hr-HR" sz="3200" dirty="0"/>
              <a:t>(Su.))</a:t>
            </a:r>
            <a:endParaRPr lang="en-GB" sz="3200" dirty="0"/>
          </a:p>
        </p:txBody>
      </p:sp>
      <p:sp>
        <p:nvSpPr>
          <p:cNvPr id="60464" name="Rectangle 48"/>
          <p:cNvSpPr>
            <a:spLocks noChangeArrowheads="1"/>
          </p:cNvSpPr>
          <p:nvPr/>
        </p:nvSpPr>
        <p:spPr bwMode="auto">
          <a:xfrm>
            <a:off x="755650" y="3716338"/>
            <a:ext cx="7417415" cy="179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 smtClean="0"/>
              <a:t>D. </a:t>
            </a:r>
            <a:r>
              <a:rPr lang="hr-HR" sz="2400" dirty="0" err="1" smtClean="0"/>
              <a:t>S.</a:t>
            </a:r>
            <a:r>
              <a:rPr lang="hr-HR" sz="2400" dirty="0" smtClean="0"/>
              <a:t>.1 x dnevno uvesti 1 čepić u debelo crijevo</a:t>
            </a:r>
            <a:endParaRPr lang="en-GB" sz="24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(</a:t>
            </a:r>
            <a:r>
              <a:rPr lang="hr-HR" sz="2400" dirty="0" err="1" smtClean="0"/>
              <a:t>Once</a:t>
            </a:r>
            <a:r>
              <a:rPr lang="en-US" sz="2400" dirty="0" smtClean="0"/>
              <a:t> </a:t>
            </a:r>
            <a:r>
              <a:rPr lang="hr-HR" sz="2400" dirty="0"/>
              <a:t>a </a:t>
            </a:r>
            <a:r>
              <a:rPr lang="en-US" sz="2400" dirty="0"/>
              <a:t>day </a:t>
            </a:r>
            <a:r>
              <a:rPr lang="en-US" sz="2400" dirty="0" err="1"/>
              <a:t>i</a:t>
            </a:r>
            <a:r>
              <a:rPr lang="hr-HR" sz="2400" dirty="0" err="1"/>
              <a:t>nsert</a:t>
            </a:r>
            <a:r>
              <a:rPr lang="en-US" sz="2400" dirty="0"/>
              <a:t> one </a:t>
            </a:r>
            <a:r>
              <a:rPr lang="hr-HR" sz="2400" dirty="0" err="1" smtClean="0"/>
              <a:t>suppository</a:t>
            </a:r>
            <a:r>
              <a:rPr lang="hr-HR" sz="2400" dirty="0" smtClean="0"/>
              <a:t> </a:t>
            </a:r>
            <a:r>
              <a:rPr lang="en-US" sz="2400" dirty="0" smtClean="0"/>
              <a:t>into </a:t>
            </a:r>
            <a:r>
              <a:rPr lang="en-US" sz="2400" dirty="0"/>
              <a:t>the colon</a:t>
            </a:r>
            <a:r>
              <a:rPr lang="en-US" sz="2400" dirty="0" smtClean="0"/>
              <a:t>.</a:t>
            </a:r>
            <a:r>
              <a:rPr lang="hr-HR" sz="2400" dirty="0" smtClean="0"/>
              <a:t>)</a:t>
            </a:r>
            <a:endParaRPr lang="en-GB" sz="2400" dirty="0"/>
          </a:p>
        </p:txBody>
      </p:sp>
      <p:sp>
        <p:nvSpPr>
          <p:cNvPr id="60471" name="Text Box 55"/>
          <p:cNvSpPr txBox="1">
            <a:spLocks noChangeArrowheads="1"/>
          </p:cNvSpPr>
          <p:nvPr/>
        </p:nvSpPr>
        <p:spPr bwMode="auto">
          <a:xfrm>
            <a:off x="0" y="1916113"/>
            <a:ext cx="9144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r-HR">
                <a:solidFill>
                  <a:srgbClr val="FF9966"/>
                </a:solidFill>
              </a:rPr>
              <a:t>Task:</a:t>
            </a:r>
            <a:r>
              <a:rPr lang="hr-HR"/>
              <a:t> Methadoni chloridum suppositoria, suppositoria (analgetic agent)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60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3" grpId="0" autoUpdateAnimBg="0"/>
      <p:bldP spid="60460" grpId="0" autoUpdateAnimBg="0"/>
      <p:bldP spid="60461" grpId="0" animBg="1"/>
      <p:bldP spid="60464" grpId="0" autoUpdateAnimBg="0"/>
      <p:bldP spid="604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</p:spPr>
        <p:txBody>
          <a:bodyPr/>
          <a:lstStyle/>
          <a:p>
            <a:pPr eaLnBrk="1" hangingPunct="1"/>
            <a:r>
              <a:rPr lang="hr-HR" sz="5400" b="1" smtClean="0">
                <a:solidFill>
                  <a:srgbClr val="FF0000"/>
                </a:solidFill>
              </a:rPr>
              <a:t>REGISTRED DRUGS</a:t>
            </a:r>
            <a:endParaRPr lang="en-GB" sz="5400" smtClean="0">
              <a:solidFill>
                <a:srgbClr val="FF9966"/>
              </a:solidFill>
              <a:latin typeface="Comic Sans MS" pitchFamily="66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077200" cy="5105400"/>
          </a:xfrm>
        </p:spPr>
        <p:txBody>
          <a:bodyPr/>
          <a:lstStyle/>
          <a:p>
            <a:pPr eaLnBrk="1" hangingPunct="1"/>
            <a:r>
              <a:rPr lang="hr-HR" dirty="0" err="1" smtClean="0">
                <a:solidFill>
                  <a:srgbClr val="CCFF66"/>
                </a:solidFill>
                <a:latin typeface="Comic Sans MS" pitchFamily="66" charset="0"/>
              </a:rPr>
              <a:t>tablets</a:t>
            </a:r>
            <a:r>
              <a:rPr lang="hr-HR" dirty="0" smtClean="0">
                <a:solidFill>
                  <a:srgbClr val="CCFF66"/>
                </a:solidFill>
                <a:latin typeface="Comic Sans MS" pitchFamily="66" charset="0"/>
              </a:rPr>
              <a:t> (</a:t>
            </a:r>
            <a:r>
              <a:rPr lang="hr-HR" dirty="0" err="1" smtClean="0">
                <a:solidFill>
                  <a:srgbClr val="CCFF66"/>
                </a:solidFill>
                <a:latin typeface="Comic Sans MS" pitchFamily="66" charset="0"/>
              </a:rPr>
              <a:t>pills</a:t>
            </a:r>
            <a:r>
              <a:rPr lang="hr-HR" dirty="0" smtClean="0">
                <a:solidFill>
                  <a:srgbClr val="CCFF66"/>
                </a:solidFill>
                <a:latin typeface="Comic Sans MS" pitchFamily="66" charset="0"/>
              </a:rPr>
              <a:t>) (</a:t>
            </a:r>
            <a:r>
              <a:rPr lang="hr-HR" dirty="0" err="1" smtClean="0">
                <a:solidFill>
                  <a:srgbClr val="CCFF66"/>
                </a:solidFill>
                <a:latin typeface="Comic Sans MS" pitchFamily="66" charset="0"/>
              </a:rPr>
              <a:t>tablettae</a:t>
            </a:r>
            <a:r>
              <a:rPr lang="hr-HR" dirty="0" smtClean="0">
                <a:solidFill>
                  <a:srgbClr val="CCFF66"/>
                </a:solidFill>
                <a:latin typeface="Comic Sans MS" pitchFamily="66" charset="0"/>
              </a:rPr>
              <a:t> (T. ili </a:t>
            </a:r>
            <a:r>
              <a:rPr lang="hr-HR" dirty="0" err="1" smtClean="0">
                <a:solidFill>
                  <a:srgbClr val="CCFF66"/>
                </a:solidFill>
                <a:latin typeface="Comic Sans MS" pitchFamily="66" charset="0"/>
              </a:rPr>
              <a:t>Tbl</a:t>
            </a:r>
            <a:r>
              <a:rPr lang="hr-HR" dirty="0" smtClean="0">
                <a:solidFill>
                  <a:srgbClr val="CCFF66"/>
                </a:solidFill>
                <a:latin typeface="Comic Sans MS" pitchFamily="66" charset="0"/>
              </a:rPr>
              <a:t>.)) </a:t>
            </a:r>
            <a:r>
              <a:rPr lang="hr-HR" dirty="0" err="1" smtClean="0">
                <a:solidFill>
                  <a:srgbClr val="CCFF66"/>
                </a:solidFill>
                <a:latin typeface="Comic Sans MS" pitchFamily="66" charset="0"/>
              </a:rPr>
              <a:t>capsules</a:t>
            </a:r>
            <a:r>
              <a:rPr lang="hr-HR" dirty="0" smtClean="0">
                <a:solidFill>
                  <a:srgbClr val="CCFF66"/>
                </a:solidFill>
                <a:latin typeface="Comic Sans MS" pitchFamily="66" charset="0"/>
              </a:rPr>
              <a:t> (</a:t>
            </a:r>
            <a:r>
              <a:rPr lang="hr-HR" dirty="0" err="1" smtClean="0">
                <a:solidFill>
                  <a:srgbClr val="CCFF66"/>
                </a:solidFill>
                <a:latin typeface="Comic Sans MS" pitchFamily="66" charset="0"/>
              </a:rPr>
              <a:t>capsulae</a:t>
            </a:r>
            <a:r>
              <a:rPr lang="hr-HR" dirty="0" smtClean="0">
                <a:solidFill>
                  <a:srgbClr val="CCFF66"/>
                </a:solidFill>
                <a:latin typeface="Comic Sans MS" pitchFamily="66" charset="0"/>
              </a:rPr>
              <a:t> (</a:t>
            </a:r>
            <a:r>
              <a:rPr lang="hr-HR" dirty="0" err="1" smtClean="0">
                <a:solidFill>
                  <a:srgbClr val="CCFF66"/>
                </a:solidFill>
                <a:latin typeface="Comic Sans MS" pitchFamily="66" charset="0"/>
              </a:rPr>
              <a:t>Caps.</a:t>
            </a:r>
            <a:r>
              <a:rPr lang="hr-HR" dirty="0" smtClean="0">
                <a:solidFill>
                  <a:srgbClr val="CCFF66"/>
                </a:solidFill>
                <a:latin typeface="Comic Sans MS" pitchFamily="66" charset="0"/>
              </a:rPr>
              <a:t>))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solid dosage forms of drugs 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administered orally </a:t>
            </a: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behind the name and form of the drug indicate the name of the company</a:t>
            </a:r>
            <a:endParaRPr lang="hr-HR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If a tablet contains more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than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one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medicinal substance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you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do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n’t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have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to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indicate the amount of certain substance because the factory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name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is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always one precise combination patented by the company</a:t>
            </a:r>
            <a:endParaRPr lang="hr-HR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 eaLnBrk="1" hangingPunct="1"/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In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subscription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you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write a number of packages 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numbers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and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also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letters in parentheses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and then the size of the package in the same way. If you d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o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not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wr</a:t>
            </a:r>
            <a:r>
              <a:rPr lang="en-US" sz="2000" dirty="0" err="1" smtClean="0">
                <a:solidFill>
                  <a:schemeClr val="bg1"/>
                </a:solidFill>
                <a:latin typeface="Comic Sans MS" pitchFamily="66" charset="0"/>
              </a:rPr>
              <a:t>ite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a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size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of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the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package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,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 pharmacist will issue a minimum package</a:t>
            </a:r>
            <a:endParaRPr lang="hr-HR" sz="2000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838200" y="4495800"/>
            <a:ext cx="4754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Plicet tablettae “Pliva” a 500</a:t>
            </a:r>
            <a:r>
              <a:rPr lang="en-US" sz="2400"/>
              <a:t> </a:t>
            </a:r>
            <a:r>
              <a:rPr lang="hr-HR" sz="2400"/>
              <a:t>mg</a:t>
            </a:r>
            <a:endParaRPr lang="en-GB" sz="2400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838200" y="4953000"/>
            <a:ext cx="533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2400"/>
              <a:t>D. scatulam originalem No I (unam)</a:t>
            </a:r>
            <a:endParaRPr lang="en-GB" sz="240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838200" y="5410200"/>
            <a:ext cx="7645042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/>
              <a:t>S. </a:t>
            </a:r>
            <a:r>
              <a:rPr lang="hr-HR" sz="2400" dirty="0" smtClean="0"/>
              <a:t>Popiti 3 tablete dnevno kod povišene temperature</a:t>
            </a:r>
          </a:p>
          <a:p>
            <a:r>
              <a:rPr lang="hr-HR" sz="2400" dirty="0" smtClean="0"/>
              <a:t>(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/>
              <a:t>the</a:t>
            </a:r>
            <a:r>
              <a:rPr lang="hr-HR" sz="2400" dirty="0"/>
              <a:t> </a:t>
            </a:r>
            <a:r>
              <a:rPr lang="hr-HR" sz="2400" dirty="0" err="1"/>
              <a:t>case</a:t>
            </a:r>
            <a:r>
              <a:rPr lang="hr-HR" sz="2400" dirty="0"/>
              <a:t> </a:t>
            </a:r>
            <a:r>
              <a:rPr lang="hr-HR" sz="2400" dirty="0" err="1"/>
              <a:t>of</a:t>
            </a:r>
            <a:r>
              <a:rPr lang="hr-HR" sz="2400" dirty="0"/>
              <a:t> </a:t>
            </a:r>
            <a:r>
              <a:rPr lang="hr-HR" sz="2400" dirty="0" err="1"/>
              <a:t>fever</a:t>
            </a:r>
            <a:r>
              <a:rPr lang="hr-HR" sz="2400" dirty="0"/>
              <a:t> </a:t>
            </a:r>
            <a:r>
              <a:rPr lang="hr-HR" sz="2400" dirty="0" err="1"/>
              <a:t>take</a:t>
            </a:r>
            <a:r>
              <a:rPr lang="hr-HR" sz="2400" dirty="0"/>
              <a:t> 3 </a:t>
            </a:r>
            <a:r>
              <a:rPr lang="hr-HR" sz="2400" dirty="0" err="1"/>
              <a:t>tablets</a:t>
            </a:r>
            <a:r>
              <a:rPr lang="hr-HR" sz="2400" dirty="0"/>
              <a:t> a </a:t>
            </a:r>
            <a:r>
              <a:rPr lang="hr-HR" sz="2400" dirty="0" err="1" smtClean="0"/>
              <a:t>day</a:t>
            </a:r>
            <a:r>
              <a:rPr lang="hr-HR" sz="2400" dirty="0" smtClean="0"/>
              <a:t>)</a:t>
            </a:r>
            <a:endParaRPr lang="en-GB" sz="2400" dirty="0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37338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600"/>
              <a:t>Rp</a:t>
            </a:r>
            <a:endParaRPr lang="en-GB" sz="3600"/>
          </a:p>
        </p:txBody>
      </p:sp>
      <p:sp>
        <p:nvSpPr>
          <p:cNvPr id="46090" name="Line 10"/>
          <p:cNvSpPr>
            <a:spLocks noChangeShapeType="1"/>
          </p:cNvSpPr>
          <p:nvPr/>
        </p:nvSpPr>
        <p:spPr bwMode="auto">
          <a:xfrm flipH="1">
            <a:off x="457200" y="3962400"/>
            <a:ext cx="4572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Rectangle 12"/>
          <p:cNvSpPr>
            <a:spLocks noChangeArrowheads="1"/>
          </p:cNvSpPr>
          <p:nvPr/>
        </p:nvSpPr>
        <p:spPr bwMode="auto">
          <a:xfrm>
            <a:off x="152400" y="381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200"/>
              <a:t>R</a:t>
            </a:r>
            <a:r>
              <a:rPr lang="hr-HR" sz="3200"/>
              <a:t>ecipe: </a:t>
            </a:r>
            <a:r>
              <a:rPr lang="hr-HR" sz="3200">
                <a:solidFill>
                  <a:srgbClr val="CCFF99"/>
                </a:solidFill>
              </a:rPr>
              <a:t>registered drug </a:t>
            </a:r>
            <a:r>
              <a:rPr lang="hr-HR" sz="3200"/>
              <a:t>“Plicet” (paracetamol)</a:t>
            </a:r>
            <a:endParaRPr lang="en-GB" sz="3200"/>
          </a:p>
        </p:txBody>
      </p:sp>
      <p:sp>
        <p:nvSpPr>
          <p:cNvPr id="8200" name="Rectangle 14"/>
          <p:cNvSpPr>
            <a:spLocks noChangeArrowheads="1"/>
          </p:cNvSpPr>
          <p:nvPr/>
        </p:nvSpPr>
        <p:spPr bwMode="auto">
          <a:xfrm>
            <a:off x="0" y="1341438"/>
            <a:ext cx="7086600" cy="277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t">
              <a:spcBef>
                <a:spcPct val="50000"/>
              </a:spcBef>
            </a:pPr>
            <a:r>
              <a:rPr lang="en-GB" sz="2000"/>
              <a:t/>
            </a:r>
            <a:br>
              <a:rPr lang="en-GB" sz="2000"/>
            </a:br>
            <a:r>
              <a:rPr lang="en-US"/>
              <a:t>Composition:</a:t>
            </a:r>
          </a:p>
          <a:p>
            <a:pPr fontAlgn="t">
              <a:spcBef>
                <a:spcPct val="50000"/>
              </a:spcBef>
            </a:pPr>
            <a:r>
              <a:rPr lang="en-US"/>
              <a:t> </a:t>
            </a:r>
            <a:r>
              <a:rPr lang="hr-HR"/>
              <a:t>One tablet has </a:t>
            </a:r>
            <a:r>
              <a:rPr lang="en-GB"/>
              <a:t>500 mg </a:t>
            </a:r>
            <a:r>
              <a:rPr lang="hr-HR"/>
              <a:t>of </a:t>
            </a:r>
            <a:r>
              <a:rPr lang="en-GB"/>
              <a:t>paracetamol.</a:t>
            </a:r>
            <a:br>
              <a:rPr lang="en-GB"/>
            </a:br>
            <a:r>
              <a:rPr lang="hr-HR"/>
              <a:t>E</a:t>
            </a:r>
            <a:r>
              <a:rPr lang="en-GB"/>
              <a:t>xcipients : microcrystalline cellulose, potassium sorbate.</a:t>
            </a:r>
            <a:br>
              <a:rPr lang="en-GB"/>
            </a:br>
            <a:endParaRPr lang="hr-HR">
              <a:solidFill>
                <a:srgbClr val="CCFF66"/>
              </a:solidFill>
            </a:endParaRPr>
          </a:p>
          <a:p>
            <a:pPr fontAlgn="t">
              <a:spcBef>
                <a:spcPct val="50000"/>
              </a:spcBef>
            </a:pPr>
            <a:r>
              <a:rPr lang="en-US" sz="2000" b="1">
                <a:solidFill>
                  <a:srgbClr val="CCFF66"/>
                </a:solidFill>
              </a:rPr>
              <a:t>Pharmaceutical form and size of the package</a:t>
            </a:r>
            <a:endParaRPr lang="hr-HR" sz="2000" b="1">
              <a:solidFill>
                <a:srgbClr val="CCFF66"/>
              </a:solidFill>
            </a:endParaRPr>
          </a:p>
          <a:p>
            <a:pPr fontAlgn="t">
              <a:spcBef>
                <a:spcPct val="50000"/>
              </a:spcBef>
            </a:pPr>
            <a:r>
              <a:rPr lang="en-GB"/>
              <a:t>tablet</a:t>
            </a:r>
            <a:r>
              <a:rPr lang="hr-HR"/>
              <a:t>s</a:t>
            </a:r>
            <a:r>
              <a:rPr lang="en-GB"/>
              <a:t>; 10 tablet</a:t>
            </a:r>
            <a:r>
              <a:rPr lang="hr-HR"/>
              <a:t>s</a:t>
            </a:r>
            <a:r>
              <a:rPr lang="en-GB"/>
              <a:t>.</a:t>
            </a:r>
            <a:br>
              <a:rPr lang="en-GB"/>
            </a:br>
            <a:endParaRPr lang="en-GB"/>
          </a:p>
        </p:txBody>
      </p:sp>
      <p:pic>
        <p:nvPicPr>
          <p:cNvPr id="8201" name="Picture 15" descr="Plicet tbl. 10 x 500 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981200"/>
            <a:ext cx="2286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autoUpdateAnimBg="0"/>
      <p:bldP spid="46084" grpId="0" autoUpdateAnimBg="0"/>
      <p:bldP spid="46089" grpId="0" autoUpdateAnimBg="0"/>
      <p:bldP spid="4609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762000" y="4191000"/>
            <a:ext cx="473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/>
              <a:t>Concor tablettae “Merck” a 5mg</a:t>
            </a:r>
            <a:endParaRPr lang="en-GB" sz="240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762000" y="4648200"/>
            <a:ext cx="843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/>
              <a:t>D. </a:t>
            </a:r>
            <a:r>
              <a:rPr lang="hr-HR" sz="2400" dirty="0" err="1" smtClean="0"/>
              <a:t>scatulas</a:t>
            </a:r>
            <a:r>
              <a:rPr lang="hr-HR" sz="2400" dirty="0" smtClean="0"/>
              <a:t> </a:t>
            </a:r>
            <a:r>
              <a:rPr lang="hr-HR" sz="2400" dirty="0" err="1" smtClean="0"/>
              <a:t>originales</a:t>
            </a:r>
            <a:r>
              <a:rPr lang="hr-HR" sz="2400" dirty="0" smtClean="0"/>
              <a:t> No </a:t>
            </a:r>
            <a:r>
              <a:rPr lang="hr-HR" sz="2400" dirty="0"/>
              <a:t>II (</a:t>
            </a:r>
            <a:r>
              <a:rPr lang="hr-HR" sz="2400" dirty="0" err="1"/>
              <a:t>duas</a:t>
            </a:r>
            <a:r>
              <a:rPr lang="hr-HR" sz="2400" dirty="0"/>
              <a:t>) </a:t>
            </a:r>
            <a:r>
              <a:rPr lang="hr-HR" sz="2000" dirty="0"/>
              <a:t>a </a:t>
            </a:r>
            <a:r>
              <a:rPr lang="hr-HR" sz="2000" dirty="0" err="1"/>
              <a:t>tablettis</a:t>
            </a:r>
            <a:r>
              <a:rPr lang="hr-HR" sz="2000" dirty="0"/>
              <a:t> XXX (</a:t>
            </a:r>
            <a:r>
              <a:rPr lang="hr-HR" sz="2000" dirty="0" err="1"/>
              <a:t>triginta</a:t>
            </a:r>
            <a:r>
              <a:rPr lang="hr-HR" sz="2000" dirty="0"/>
              <a:t>)</a:t>
            </a:r>
            <a:r>
              <a:rPr lang="hr-HR" sz="2400" dirty="0"/>
              <a:t> </a:t>
            </a:r>
            <a:endParaRPr lang="en-GB" sz="2400" dirty="0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762000" y="5105400"/>
            <a:ext cx="4466287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/>
              <a:t>S. </a:t>
            </a:r>
            <a:r>
              <a:rPr lang="hr-HR" sz="2400" dirty="0" smtClean="0"/>
              <a:t>Popiti jednu tabletu dnevno</a:t>
            </a:r>
            <a:endParaRPr lang="hr-HR" sz="2400" dirty="0" smtClean="0"/>
          </a:p>
          <a:p>
            <a:r>
              <a:rPr lang="hr-HR" sz="2400" dirty="0" err="1" smtClean="0"/>
              <a:t>Take</a:t>
            </a:r>
            <a:r>
              <a:rPr lang="hr-HR" sz="2400" dirty="0" smtClean="0"/>
              <a:t> </a:t>
            </a:r>
            <a:r>
              <a:rPr lang="hr-HR" sz="2400" dirty="0"/>
              <a:t>one </a:t>
            </a:r>
            <a:r>
              <a:rPr lang="hr-HR" sz="2400" dirty="0" err="1"/>
              <a:t>tablet</a:t>
            </a:r>
            <a:r>
              <a:rPr lang="hr-HR" sz="2400" dirty="0"/>
              <a:t> </a:t>
            </a:r>
            <a:r>
              <a:rPr lang="hr-HR" sz="2400" dirty="0" err="1"/>
              <a:t>every</a:t>
            </a:r>
            <a:r>
              <a:rPr lang="hr-HR" sz="2400" dirty="0"/>
              <a:t> </a:t>
            </a:r>
            <a:r>
              <a:rPr lang="hr-HR" sz="2400" dirty="0" err="1" smtClean="0"/>
              <a:t>day</a:t>
            </a:r>
            <a:r>
              <a:rPr lang="hr-HR" sz="2400" dirty="0" smtClean="0"/>
              <a:t>.</a:t>
            </a:r>
            <a:endParaRPr lang="en-GB" sz="2400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3581400"/>
            <a:ext cx="91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r-HR" sz="3600"/>
              <a:t>Rp</a:t>
            </a:r>
            <a:endParaRPr lang="en-GB" sz="3600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>
            <a:off x="533400" y="3733800"/>
            <a:ext cx="457200" cy="6096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52400" y="3810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0"/>
              </a:spcBef>
            </a:pPr>
            <a:r>
              <a:rPr lang="en-US" sz="3200"/>
              <a:t>R</a:t>
            </a:r>
            <a:r>
              <a:rPr lang="hr-HR" sz="3200"/>
              <a:t>ecipe: </a:t>
            </a:r>
            <a:r>
              <a:rPr lang="hr-HR" sz="3200">
                <a:solidFill>
                  <a:srgbClr val="CCFF99"/>
                </a:solidFill>
              </a:rPr>
              <a:t>Registered drug </a:t>
            </a:r>
            <a:r>
              <a:rPr lang="hr-HR" sz="3200"/>
              <a:t>“Concor” (bisoprolol)</a:t>
            </a:r>
            <a:endParaRPr lang="en-GB" sz="3200"/>
          </a:p>
        </p:txBody>
      </p:sp>
      <p:grpSp>
        <p:nvGrpSpPr>
          <p:cNvPr id="9224" name="Group 16"/>
          <p:cNvGrpSpPr>
            <a:grpSpLocks/>
          </p:cNvGrpSpPr>
          <p:nvPr/>
        </p:nvGrpSpPr>
        <p:grpSpPr bwMode="auto">
          <a:xfrm>
            <a:off x="0" y="2362200"/>
            <a:ext cx="9144000" cy="457200"/>
            <a:chOff x="0" y="0"/>
            <a:chExt cx="5760" cy="212"/>
          </a:xfrm>
        </p:grpSpPr>
        <p:sp>
          <p:nvSpPr>
            <p:cNvPr id="9245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5760" cy="212"/>
            </a:xfrm>
            <a:prstGeom prst="rect">
              <a:avLst/>
            </a:prstGeom>
            <a:solidFill>
              <a:srgbClr val="E1E1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hr-HR"/>
            </a:p>
          </p:txBody>
        </p:sp>
        <p:grpSp>
          <p:nvGrpSpPr>
            <p:cNvPr id="9246" name="Group 14"/>
            <p:cNvGrpSpPr>
              <a:grpSpLocks/>
            </p:cNvGrpSpPr>
            <p:nvPr/>
          </p:nvGrpSpPr>
          <p:grpSpPr bwMode="auto">
            <a:xfrm>
              <a:off x="0" y="0"/>
              <a:ext cx="5760" cy="212"/>
              <a:chOff x="0" y="8640"/>
              <a:chExt cx="5760" cy="212"/>
            </a:xfrm>
          </p:grpSpPr>
          <p:sp>
            <p:nvSpPr>
              <p:cNvPr id="9247" name="Rectangle 8"/>
              <p:cNvSpPr>
                <a:spLocks noChangeArrowheads="1"/>
              </p:cNvSpPr>
              <p:nvPr/>
            </p:nvSpPr>
            <p:spPr bwMode="auto">
              <a:xfrm>
                <a:off x="0" y="8640"/>
                <a:ext cx="3447" cy="0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r-HR"/>
              </a:p>
            </p:txBody>
          </p:sp>
          <p:grpSp>
            <p:nvGrpSpPr>
              <p:cNvPr id="9248" name="Group 13"/>
              <p:cNvGrpSpPr>
                <a:grpSpLocks/>
              </p:cNvGrpSpPr>
              <p:nvPr/>
            </p:nvGrpSpPr>
            <p:grpSpPr bwMode="auto">
              <a:xfrm>
                <a:off x="0" y="8640"/>
                <a:ext cx="5760" cy="212"/>
                <a:chOff x="0" y="8640"/>
                <a:chExt cx="5760" cy="212"/>
              </a:xfrm>
            </p:grpSpPr>
            <p:sp>
              <p:nvSpPr>
                <p:cNvPr id="9249" name="Rectangle 12"/>
                <p:cNvSpPr>
                  <a:spLocks noChangeArrowheads="1"/>
                </p:cNvSpPr>
                <p:nvPr/>
              </p:nvSpPr>
              <p:spPr bwMode="auto">
                <a:xfrm>
                  <a:off x="0" y="8640"/>
                  <a:ext cx="5760" cy="212"/>
                </a:xfrm>
                <a:prstGeom prst="rect">
                  <a:avLst/>
                </a:prstGeom>
                <a:solidFill>
                  <a:srgbClr val="E1E1E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r-HR"/>
                </a:p>
              </p:txBody>
            </p:sp>
            <p:grpSp>
              <p:nvGrpSpPr>
                <p:cNvPr id="9250" name="Group 11"/>
                <p:cNvGrpSpPr>
                  <a:grpSpLocks/>
                </p:cNvGrpSpPr>
                <p:nvPr/>
              </p:nvGrpSpPr>
              <p:grpSpPr bwMode="auto">
                <a:xfrm>
                  <a:off x="0" y="8640"/>
                  <a:ext cx="5760" cy="212"/>
                  <a:chOff x="0" y="8640"/>
                  <a:chExt cx="5760" cy="212"/>
                </a:xfrm>
              </p:grpSpPr>
              <p:sp>
                <p:nvSpPr>
                  <p:cNvPr id="9251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60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hr-HR"/>
                  </a:p>
                </p:txBody>
              </p:sp>
              <p:sp>
                <p:nvSpPr>
                  <p:cNvPr id="925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37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Concor 10 mg </a:t>
                    </a:r>
                    <a:endParaRPr lang="hr-HR" sz="1200" b="1">
                      <a:solidFill>
                        <a:srgbClr val="7B8587"/>
                      </a:solidFill>
                      <a:latin typeface="Tahoma" pitchFamily="34" charset="0"/>
                    </a:endParaRP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Packing: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30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tablets 10 mg</a:t>
                    </a:r>
                    <a:endParaRPr lang="en-GB" sz="120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grpSp>
        <p:nvGrpSpPr>
          <p:cNvPr id="9225" name="Group 26"/>
          <p:cNvGrpSpPr>
            <a:grpSpLocks/>
          </p:cNvGrpSpPr>
          <p:nvPr/>
        </p:nvGrpSpPr>
        <p:grpSpPr bwMode="auto">
          <a:xfrm>
            <a:off x="0" y="1676400"/>
            <a:ext cx="9144000" cy="457200"/>
            <a:chOff x="0" y="0"/>
            <a:chExt cx="5760" cy="212"/>
          </a:xfrm>
        </p:grpSpPr>
        <p:sp>
          <p:nvSpPr>
            <p:cNvPr id="9237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5760" cy="212"/>
            </a:xfrm>
            <a:prstGeom prst="rect">
              <a:avLst/>
            </a:prstGeom>
            <a:solidFill>
              <a:srgbClr val="E1E1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hr-HR"/>
            </a:p>
          </p:txBody>
        </p:sp>
        <p:grpSp>
          <p:nvGrpSpPr>
            <p:cNvPr id="9238" name="Group 24"/>
            <p:cNvGrpSpPr>
              <a:grpSpLocks/>
            </p:cNvGrpSpPr>
            <p:nvPr/>
          </p:nvGrpSpPr>
          <p:grpSpPr bwMode="auto">
            <a:xfrm>
              <a:off x="0" y="0"/>
              <a:ext cx="5760" cy="212"/>
              <a:chOff x="0" y="8640"/>
              <a:chExt cx="5760" cy="212"/>
            </a:xfrm>
          </p:grpSpPr>
          <p:sp>
            <p:nvSpPr>
              <p:cNvPr id="9239" name="Rectangle 17"/>
              <p:cNvSpPr>
                <a:spLocks noChangeArrowheads="1"/>
              </p:cNvSpPr>
              <p:nvPr/>
            </p:nvSpPr>
            <p:spPr bwMode="auto">
              <a:xfrm>
                <a:off x="0" y="8640"/>
                <a:ext cx="3447" cy="0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r-HR"/>
              </a:p>
            </p:txBody>
          </p:sp>
          <p:grpSp>
            <p:nvGrpSpPr>
              <p:cNvPr id="9240" name="Group 23"/>
              <p:cNvGrpSpPr>
                <a:grpSpLocks/>
              </p:cNvGrpSpPr>
              <p:nvPr/>
            </p:nvGrpSpPr>
            <p:grpSpPr bwMode="auto">
              <a:xfrm>
                <a:off x="0" y="8640"/>
                <a:ext cx="5760" cy="212"/>
                <a:chOff x="0" y="8640"/>
                <a:chExt cx="5760" cy="212"/>
              </a:xfrm>
            </p:grpSpPr>
            <p:sp>
              <p:nvSpPr>
                <p:cNvPr id="9241" name="Rectangle 22"/>
                <p:cNvSpPr>
                  <a:spLocks noChangeArrowheads="1"/>
                </p:cNvSpPr>
                <p:nvPr/>
              </p:nvSpPr>
              <p:spPr bwMode="auto">
                <a:xfrm>
                  <a:off x="0" y="8640"/>
                  <a:ext cx="5760" cy="212"/>
                </a:xfrm>
                <a:prstGeom prst="rect">
                  <a:avLst/>
                </a:prstGeom>
                <a:solidFill>
                  <a:srgbClr val="E1E1E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r-HR"/>
                </a:p>
              </p:txBody>
            </p:sp>
            <p:grpSp>
              <p:nvGrpSpPr>
                <p:cNvPr id="9242" name="Group 21"/>
                <p:cNvGrpSpPr>
                  <a:grpSpLocks/>
                </p:cNvGrpSpPr>
                <p:nvPr/>
              </p:nvGrpSpPr>
              <p:grpSpPr bwMode="auto">
                <a:xfrm>
                  <a:off x="0" y="8640"/>
                  <a:ext cx="5760" cy="212"/>
                  <a:chOff x="0" y="8640"/>
                  <a:chExt cx="5760" cy="212"/>
                </a:xfrm>
              </p:grpSpPr>
              <p:sp>
                <p:nvSpPr>
                  <p:cNvPr id="9243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60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hr-HR"/>
                  </a:p>
                </p:txBody>
              </p:sp>
              <p:sp>
                <p:nvSpPr>
                  <p:cNvPr id="9244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37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Concor 5 mg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/>
                    </a:r>
                    <a:b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</a:b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Packing: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30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tablets 5 mg</a:t>
                    </a:r>
                    <a:endParaRPr lang="en-GB" sz="1200" b="1">
                      <a:solidFill>
                        <a:srgbClr val="7B8587"/>
                      </a:solidFill>
                      <a:latin typeface="Tahoma" pitchFamily="34" charset="0"/>
                      <a:cs typeface="Tahoma" pitchFamily="34" charset="0"/>
                    </a:endParaRPr>
                  </a:p>
                </p:txBody>
              </p:sp>
            </p:grpSp>
          </p:grpSp>
        </p:grpSp>
      </p:grpSp>
      <p:sp>
        <p:nvSpPr>
          <p:cNvPr id="47131" name="Rectangle 27"/>
          <p:cNvSpPr>
            <a:spLocks noChangeArrowheads="1"/>
          </p:cNvSpPr>
          <p:nvPr/>
        </p:nvSpPr>
        <p:spPr bwMode="auto">
          <a:xfrm>
            <a:off x="838200" y="5924128"/>
            <a:ext cx="2090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r-HR" sz="2400" dirty="0" err="1"/>
              <a:t>Necesse</a:t>
            </a:r>
            <a:r>
              <a:rPr lang="hr-HR" sz="2400" dirty="0"/>
              <a:t> est !</a:t>
            </a:r>
            <a:endParaRPr lang="en-GB" sz="2400" dirty="0"/>
          </a:p>
        </p:txBody>
      </p:sp>
      <p:grpSp>
        <p:nvGrpSpPr>
          <p:cNvPr id="9227" name="Group 32"/>
          <p:cNvGrpSpPr>
            <a:grpSpLocks/>
          </p:cNvGrpSpPr>
          <p:nvPr/>
        </p:nvGrpSpPr>
        <p:grpSpPr bwMode="auto">
          <a:xfrm>
            <a:off x="0" y="3048000"/>
            <a:ext cx="9144000" cy="457200"/>
            <a:chOff x="0" y="0"/>
            <a:chExt cx="5760" cy="212"/>
          </a:xfrm>
        </p:grpSpPr>
        <p:sp>
          <p:nvSpPr>
            <p:cNvPr id="9229" name="Rectangle 33"/>
            <p:cNvSpPr>
              <a:spLocks noChangeArrowheads="1"/>
            </p:cNvSpPr>
            <p:nvPr/>
          </p:nvSpPr>
          <p:spPr bwMode="auto">
            <a:xfrm>
              <a:off x="0" y="0"/>
              <a:ext cx="5760" cy="212"/>
            </a:xfrm>
            <a:prstGeom prst="rect">
              <a:avLst/>
            </a:prstGeom>
            <a:solidFill>
              <a:srgbClr val="E1E1E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hr-HR"/>
            </a:p>
          </p:txBody>
        </p:sp>
        <p:grpSp>
          <p:nvGrpSpPr>
            <p:cNvPr id="9230" name="Group 34"/>
            <p:cNvGrpSpPr>
              <a:grpSpLocks/>
            </p:cNvGrpSpPr>
            <p:nvPr/>
          </p:nvGrpSpPr>
          <p:grpSpPr bwMode="auto">
            <a:xfrm>
              <a:off x="0" y="0"/>
              <a:ext cx="5760" cy="212"/>
              <a:chOff x="0" y="8640"/>
              <a:chExt cx="5760" cy="212"/>
            </a:xfrm>
          </p:grpSpPr>
          <p:sp>
            <p:nvSpPr>
              <p:cNvPr id="9231" name="Rectangle 35"/>
              <p:cNvSpPr>
                <a:spLocks noChangeArrowheads="1"/>
              </p:cNvSpPr>
              <p:nvPr/>
            </p:nvSpPr>
            <p:spPr bwMode="auto">
              <a:xfrm>
                <a:off x="0" y="8640"/>
                <a:ext cx="3447" cy="0"/>
              </a:xfrm>
              <a:prstGeom prst="rect">
                <a:avLst/>
              </a:prstGeom>
              <a:solidFill>
                <a:srgbClr val="E1E1E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hr-HR"/>
              </a:p>
            </p:txBody>
          </p:sp>
          <p:grpSp>
            <p:nvGrpSpPr>
              <p:cNvPr id="9232" name="Group 36"/>
              <p:cNvGrpSpPr>
                <a:grpSpLocks/>
              </p:cNvGrpSpPr>
              <p:nvPr/>
            </p:nvGrpSpPr>
            <p:grpSpPr bwMode="auto">
              <a:xfrm>
                <a:off x="0" y="8640"/>
                <a:ext cx="5760" cy="212"/>
                <a:chOff x="0" y="8640"/>
                <a:chExt cx="5760" cy="212"/>
              </a:xfrm>
            </p:grpSpPr>
            <p:sp>
              <p:nvSpPr>
                <p:cNvPr id="9233" name="Rectangle 37"/>
                <p:cNvSpPr>
                  <a:spLocks noChangeArrowheads="1"/>
                </p:cNvSpPr>
                <p:nvPr/>
              </p:nvSpPr>
              <p:spPr bwMode="auto">
                <a:xfrm>
                  <a:off x="0" y="8640"/>
                  <a:ext cx="5760" cy="212"/>
                </a:xfrm>
                <a:prstGeom prst="rect">
                  <a:avLst/>
                </a:prstGeom>
                <a:solidFill>
                  <a:srgbClr val="E1E1E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hr-HR"/>
                </a:p>
              </p:txBody>
            </p:sp>
            <p:grpSp>
              <p:nvGrpSpPr>
                <p:cNvPr id="9234" name="Group 38"/>
                <p:cNvGrpSpPr>
                  <a:grpSpLocks/>
                </p:cNvGrpSpPr>
                <p:nvPr/>
              </p:nvGrpSpPr>
              <p:grpSpPr bwMode="auto">
                <a:xfrm>
                  <a:off x="0" y="8640"/>
                  <a:ext cx="5760" cy="212"/>
                  <a:chOff x="0" y="8640"/>
                  <a:chExt cx="5760" cy="212"/>
                </a:xfrm>
              </p:grpSpPr>
              <p:sp>
                <p:nvSpPr>
                  <p:cNvPr id="9235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60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endParaRPr lang="hr-HR"/>
                  </a:p>
                </p:txBody>
              </p:sp>
              <p:sp>
                <p:nvSpPr>
                  <p:cNvPr id="9236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640"/>
                    <a:ext cx="5737" cy="212"/>
                  </a:xfrm>
                  <a:prstGeom prst="rect">
                    <a:avLst/>
                  </a:prstGeom>
                  <a:solidFill>
                    <a:srgbClr val="E1E1E1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spcBef>
                        <a:spcPct val="0"/>
                      </a:spcBef>
                    </a:pP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Concor </a:t>
                    </a:r>
                    <a:r>
                      <a:rPr lang="hr-HR" sz="1200" b="1">
                        <a:solidFill>
                          <a:srgbClr val="7B8587"/>
                        </a:solidFill>
                        <a:latin typeface="Times New Roman" pitchFamily="18" charset="0"/>
                      </a:rPr>
                      <a:t>5</a:t>
                    </a:r>
                    <a:r>
                      <a:rPr lang="en-GB" sz="1200" b="1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mg </a:t>
                    </a:r>
                    <a:endParaRPr lang="hr-HR" sz="1200" b="1">
                      <a:solidFill>
                        <a:srgbClr val="7B8587"/>
                      </a:solidFill>
                      <a:latin typeface="Tahoma" pitchFamily="34" charset="0"/>
                    </a:endParaRPr>
                  </a:p>
                  <a:p>
                    <a:pPr>
                      <a:spcBef>
                        <a:spcPct val="0"/>
                      </a:spcBef>
                    </a:pP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Packing: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ahoma" pitchFamily="34" charset="0"/>
                      </a:rPr>
                      <a:t>100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tablets </a:t>
                    </a:r>
                    <a:r>
                      <a:rPr lang="hr-HR" sz="1200">
                        <a:solidFill>
                          <a:srgbClr val="7B8587"/>
                        </a:solidFill>
                        <a:latin typeface="Times New Roman" pitchFamily="18" charset="0"/>
                      </a:rPr>
                      <a:t>5</a:t>
                    </a:r>
                    <a:r>
                      <a:rPr lang="en-GB" sz="1200">
                        <a:solidFill>
                          <a:srgbClr val="7B8587"/>
                        </a:solidFill>
                        <a:latin typeface="Tahoma" pitchFamily="34" charset="0"/>
                        <a:cs typeface="Tahoma" pitchFamily="34" charset="0"/>
                      </a:rPr>
                      <a:t> mg</a:t>
                    </a:r>
                    <a:endParaRPr lang="en-GB" sz="1200">
                      <a:solidFill>
                        <a:schemeClr val="tx1"/>
                      </a:solidFill>
                      <a:latin typeface="Times New Roman" pitchFamily="18" charset="0"/>
                    </a:endParaRPr>
                  </a:p>
                </p:txBody>
              </p:sp>
            </p:grpSp>
          </p:grpSp>
        </p:grpSp>
      </p:grpSp>
      <p:pic>
        <p:nvPicPr>
          <p:cNvPr id="9228" name="Picture 31" descr="706_conc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0625" y="1066800"/>
            <a:ext cx="28733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autoUpdateAnimBg="0"/>
      <p:bldP spid="47108" grpId="0" autoUpdateAnimBg="0"/>
      <p:bldP spid="47109" grpId="0" autoUpdateAnimBg="0"/>
      <p:bldP spid="47110" grpId="0" animBg="1"/>
      <p:bldP spid="47131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rgbClr val="FF9966"/>
                </a:solidFill>
                <a:latin typeface="Comic Sans MS" pitchFamily="66" charset="0"/>
              </a:rPr>
              <a:t>Registered drugs</a:t>
            </a:r>
            <a:endParaRPr lang="en-GB" smtClean="0">
              <a:solidFill>
                <a:srgbClr val="FF9966"/>
              </a:solidFill>
              <a:latin typeface="Comic Sans MS" pitchFamily="66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847012" cy="4543425"/>
          </a:xfrm>
        </p:spPr>
        <p:txBody>
          <a:bodyPr/>
          <a:lstStyle/>
          <a:p>
            <a:pPr eaLnBrk="1" hangingPunct="1"/>
            <a:r>
              <a:rPr lang="hr-HR" sz="2800" dirty="0" err="1" smtClean="0">
                <a:solidFill>
                  <a:srgbClr val="CCFF99"/>
                </a:solidFill>
                <a:latin typeface="Comic Sans MS" pitchFamily="66" charset="0"/>
              </a:rPr>
              <a:t>injections</a:t>
            </a:r>
            <a:r>
              <a:rPr lang="hr-HR" sz="2800" dirty="0" smtClean="0">
                <a:solidFill>
                  <a:srgbClr val="CCFF99"/>
                </a:solidFill>
                <a:latin typeface="Comic Sans MS" pitchFamily="66" charset="0"/>
              </a:rPr>
              <a:t> / </a:t>
            </a:r>
            <a:r>
              <a:rPr lang="hr-HR" sz="2800" dirty="0" err="1" smtClean="0">
                <a:solidFill>
                  <a:srgbClr val="CCFF99"/>
                </a:solidFill>
                <a:latin typeface="Comic Sans MS" pitchFamily="66" charset="0"/>
              </a:rPr>
              <a:t>Ampoules</a:t>
            </a:r>
            <a:r>
              <a:rPr lang="hr-HR" sz="2800" dirty="0" smtClean="0">
                <a:solidFill>
                  <a:srgbClr val="CCFF99"/>
                </a:solidFill>
                <a:latin typeface="Comic Sans MS" pitchFamily="66" charset="0"/>
              </a:rPr>
              <a:t> (</a:t>
            </a:r>
            <a:r>
              <a:rPr lang="hr-HR" sz="2800" dirty="0" err="1" smtClean="0">
                <a:solidFill>
                  <a:srgbClr val="CCFF99"/>
                </a:solidFill>
                <a:latin typeface="Comic Sans MS" pitchFamily="66" charset="0"/>
              </a:rPr>
              <a:t>injectio</a:t>
            </a:r>
            <a:r>
              <a:rPr lang="hr-HR" sz="2800" dirty="0" smtClean="0">
                <a:solidFill>
                  <a:srgbClr val="CCFF99"/>
                </a:solidFill>
                <a:latin typeface="Comic Sans MS" pitchFamily="66" charset="0"/>
              </a:rPr>
              <a:t> </a:t>
            </a:r>
            <a:r>
              <a:rPr lang="hr-HR" sz="2800" dirty="0" err="1" smtClean="0">
                <a:solidFill>
                  <a:srgbClr val="CCFF99"/>
                </a:solidFill>
                <a:latin typeface="Comic Sans MS" pitchFamily="66" charset="0"/>
              </a:rPr>
              <a:t>i.m</a:t>
            </a:r>
            <a:r>
              <a:rPr lang="hr-HR" sz="2800" dirty="0" smtClean="0">
                <a:solidFill>
                  <a:srgbClr val="CCFF99"/>
                </a:solidFill>
                <a:latin typeface="Comic Sans MS" pitchFamily="66" charset="0"/>
              </a:rPr>
              <a:t>. </a:t>
            </a:r>
            <a:r>
              <a:rPr lang="hr-HR" sz="2800" dirty="0" err="1" smtClean="0">
                <a:solidFill>
                  <a:srgbClr val="CCFF99"/>
                </a:solidFill>
                <a:latin typeface="Comic Sans MS" pitchFamily="66" charset="0"/>
              </a:rPr>
              <a:t>i.v</a:t>
            </a:r>
            <a:r>
              <a:rPr lang="hr-HR" sz="2800" dirty="0" smtClean="0">
                <a:solidFill>
                  <a:srgbClr val="CCFF99"/>
                </a:solidFill>
                <a:latin typeface="Comic Sans MS" pitchFamily="66" charset="0"/>
              </a:rPr>
              <a:t>. </a:t>
            </a:r>
            <a:r>
              <a:rPr lang="hr-HR" sz="2800" dirty="0" err="1" smtClean="0">
                <a:solidFill>
                  <a:srgbClr val="CCFF99"/>
                </a:solidFill>
                <a:latin typeface="Comic Sans MS" pitchFamily="66" charset="0"/>
              </a:rPr>
              <a:t>i.sc</a:t>
            </a:r>
            <a:r>
              <a:rPr lang="hr-HR" sz="2800" dirty="0" smtClean="0">
                <a:solidFill>
                  <a:srgbClr val="CCFF99"/>
                </a:solidFill>
                <a:latin typeface="Comic Sans MS" pitchFamily="66" charset="0"/>
              </a:rPr>
              <a:t>.)</a:t>
            </a:r>
          </a:p>
          <a:p>
            <a:pPr lvl="1" eaLnBrk="1" hangingPunct="1">
              <a:buFontTx/>
              <a:buNone/>
            </a:pPr>
            <a:endParaRPr lang="hr-HR" sz="2400" dirty="0" smtClean="0">
              <a:solidFill>
                <a:srgbClr val="CCFF99"/>
              </a:solidFill>
              <a:latin typeface="Comic Sans MS" pitchFamily="66" charset="0"/>
            </a:endParaRP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s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teril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drug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dosage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forms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for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parenteral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administration</a:t>
            </a:r>
            <a:endParaRPr lang="hr-HR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t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hey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can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be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solutions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suspensions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or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emulsions</a:t>
            </a:r>
            <a:endParaRPr lang="hr-HR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 eaLnBrk="1" hangingPunct="1"/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prescribed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 as </a:t>
            </a:r>
            <a:r>
              <a:rPr lang="hr-HR" sz="2000" dirty="0" err="1" smtClean="0">
                <a:solidFill>
                  <a:schemeClr val="bg1"/>
                </a:solidFill>
                <a:latin typeface="Comic Sans MS" pitchFamily="66" charset="0"/>
              </a:rPr>
              <a:t>tablets</a:t>
            </a:r>
            <a:endParaRPr lang="hr-HR" sz="2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lvl="1" eaLnBrk="1" hangingPunct="1"/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always issued </a:t>
            </a:r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in the hands of physicians </a:t>
            </a:r>
            <a:r>
              <a:rPr lang="en-US" sz="2000" dirty="0" smtClean="0">
                <a:solidFill>
                  <a:schemeClr val="bg1"/>
                </a:solidFill>
                <a:latin typeface="Comic Sans MS" pitchFamily="66" charset="0"/>
              </a:rPr>
              <a:t>(except insulin) and therefore in the signature is always written</a:t>
            </a:r>
            <a:r>
              <a:rPr lang="hr-HR" sz="2000" dirty="0" smtClean="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hr-HR" sz="2000" u="sng" dirty="0" smtClean="0">
                <a:solidFill>
                  <a:srgbClr val="FFFF00"/>
                </a:solidFill>
                <a:latin typeface="Comic Sans MS" pitchFamily="66" charset="0"/>
              </a:rPr>
              <a:t>Ad </a:t>
            </a:r>
            <a:r>
              <a:rPr lang="hr-HR" sz="2000" u="sng" dirty="0" err="1" smtClean="0">
                <a:solidFill>
                  <a:srgbClr val="FFFF00"/>
                </a:solidFill>
                <a:latin typeface="Comic Sans MS" pitchFamily="66" charset="0"/>
              </a:rPr>
              <a:t>manum</a:t>
            </a:r>
            <a:r>
              <a:rPr lang="hr-HR" sz="2000" u="sng" dirty="0" smtClean="0">
                <a:solidFill>
                  <a:srgbClr val="FFFF00"/>
                </a:solidFill>
                <a:latin typeface="Comic Sans MS" pitchFamily="66" charset="0"/>
              </a:rPr>
              <a:t> medici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x-non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altLang="x-non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692</Words>
  <Application>Microsoft Office PowerPoint</Application>
  <PresentationFormat>On-screen Show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Galenic preparations</vt:lpstr>
      <vt:lpstr>Slide 2</vt:lpstr>
      <vt:lpstr>Slide 3</vt:lpstr>
      <vt:lpstr>Slide 4</vt:lpstr>
      <vt:lpstr>Slide 5</vt:lpstr>
      <vt:lpstr>REGISTRED DRUGS</vt:lpstr>
      <vt:lpstr>Slide 7</vt:lpstr>
      <vt:lpstr>Slide 8</vt:lpstr>
      <vt:lpstr>Registered drugs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Farmakografija</dc:title>
  <dc:creator>Iva</dc:creator>
  <cp:lastModifiedBy>Nastava</cp:lastModifiedBy>
  <cp:revision>172</cp:revision>
  <dcterms:created xsi:type="dcterms:W3CDTF">2009-05-20T11:31:42Z</dcterms:created>
  <dcterms:modified xsi:type="dcterms:W3CDTF">2015-07-06T10:34:06Z</dcterms:modified>
</cp:coreProperties>
</file>