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5"/>
  </p:notesMasterIdLst>
  <p:sldIdLst>
    <p:sldId id="1109" r:id="rId2"/>
    <p:sldId id="260" r:id="rId3"/>
    <p:sldId id="261" r:id="rId4"/>
    <p:sldId id="340" r:id="rId5"/>
    <p:sldId id="341" r:id="rId6"/>
    <p:sldId id="267" r:id="rId7"/>
    <p:sldId id="297" r:id="rId8"/>
    <p:sldId id="1151" r:id="rId9"/>
    <p:sldId id="270" r:id="rId10"/>
    <p:sldId id="1016" r:id="rId11"/>
    <p:sldId id="388" r:id="rId12"/>
    <p:sldId id="1017" r:id="rId13"/>
    <p:sldId id="1065" r:id="rId14"/>
    <p:sldId id="278" r:id="rId15"/>
    <p:sldId id="1152" r:id="rId16"/>
    <p:sldId id="1153" r:id="rId17"/>
    <p:sldId id="1154" r:id="rId18"/>
    <p:sldId id="1155" r:id="rId19"/>
    <p:sldId id="995" r:id="rId20"/>
    <p:sldId id="1125" r:id="rId21"/>
    <p:sldId id="1080" r:id="rId22"/>
    <p:sldId id="310" r:id="rId23"/>
    <p:sldId id="507" r:id="rId24"/>
    <p:sldId id="508" r:id="rId25"/>
    <p:sldId id="339" r:id="rId26"/>
    <p:sldId id="334" r:id="rId27"/>
    <p:sldId id="335" r:id="rId28"/>
    <p:sldId id="336" r:id="rId29"/>
    <p:sldId id="337" r:id="rId30"/>
    <p:sldId id="338" r:id="rId31"/>
    <p:sldId id="304" r:id="rId32"/>
    <p:sldId id="305" r:id="rId33"/>
    <p:sldId id="1156" r:id="rId34"/>
    <p:sldId id="311" r:id="rId35"/>
    <p:sldId id="312" r:id="rId36"/>
    <p:sldId id="483" r:id="rId37"/>
    <p:sldId id="496" r:id="rId38"/>
    <p:sldId id="497" r:id="rId39"/>
    <p:sldId id="316" r:id="rId40"/>
    <p:sldId id="317" r:id="rId41"/>
    <p:sldId id="318" r:id="rId42"/>
    <p:sldId id="320" r:id="rId43"/>
    <p:sldId id="321" r:id="rId44"/>
    <p:sldId id="1157" r:id="rId45"/>
    <p:sldId id="485" r:id="rId46"/>
    <p:sldId id="1147" r:id="rId47"/>
    <p:sldId id="1072" r:id="rId48"/>
    <p:sldId id="1158" r:id="rId49"/>
    <p:sldId id="1159" r:id="rId50"/>
    <p:sldId id="1161" r:id="rId51"/>
    <p:sldId id="1160" r:id="rId52"/>
    <p:sldId id="1162" r:id="rId53"/>
    <p:sldId id="330" r:id="rId54"/>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2600"/>
    <a:srgbClr val="683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9398" autoAdjust="0"/>
  </p:normalViewPr>
  <p:slideViewPr>
    <p:cSldViewPr snapToGrid="0" snapToObjects="1" showGuides="1">
      <p:cViewPr varScale="1">
        <p:scale>
          <a:sx n="102" d="100"/>
          <a:sy n="102" d="100"/>
        </p:scale>
        <p:origin x="110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735D6-DD74-4E39-8DB6-693DCF324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22FE19E-FD17-484A-A825-F69D416526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pPr>
                <a:defRPr/>
              </a:pPr>
              <a:t>9/14/2022</a:t>
            </a:fld>
            <a:endParaRPr lang="en-US"/>
          </a:p>
        </p:txBody>
      </p:sp>
      <p:sp>
        <p:nvSpPr>
          <p:cNvPr id="4" name="Slide Image Placeholder 3">
            <a:extLst>
              <a:ext uri="{FF2B5EF4-FFF2-40B4-BE49-F238E27FC236}">
                <a16:creationId xmlns:a16="http://schemas.microsoft.com/office/drawing/2014/main" id="{08C10144-88C7-40E7-9D90-4381AA951EA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AEF2C9-DF2D-48E9-852D-1A148E2535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C4F191-3208-435A-9AEE-38C15E43AC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861F597-AD64-42A3-9C5B-66C1E5C5EE3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pPr>
                <a:defRPr/>
              </a:pPr>
              <a:t>‹#›</a:t>
            </a:fld>
            <a:endParaRPr lang="en-US"/>
          </a:p>
        </p:txBody>
      </p:sp>
    </p:spTree>
    <p:extLst>
      <p:ext uri="{BB962C8B-B14F-4D97-AF65-F5344CB8AC3E}">
        <p14:creationId xmlns:p14="http://schemas.microsoft.com/office/powerpoint/2010/main" val="203148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1</a:t>
            </a:fld>
            <a:endParaRPr lang="en-US" altLang="en-US"/>
          </a:p>
        </p:txBody>
      </p:sp>
    </p:spTree>
    <p:extLst>
      <p:ext uri="{BB962C8B-B14F-4D97-AF65-F5344CB8AC3E}">
        <p14:creationId xmlns:p14="http://schemas.microsoft.com/office/powerpoint/2010/main" val="1846137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10</a:t>
            </a:fld>
            <a:endParaRPr lang="en-US" altLang="en-US"/>
          </a:p>
        </p:txBody>
      </p:sp>
    </p:spTree>
    <p:extLst>
      <p:ext uri="{BB962C8B-B14F-4D97-AF65-F5344CB8AC3E}">
        <p14:creationId xmlns:p14="http://schemas.microsoft.com/office/powerpoint/2010/main" val="4279978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11</a:t>
            </a:fld>
            <a:endParaRPr lang="en-US" altLang="en-US"/>
          </a:p>
        </p:txBody>
      </p:sp>
    </p:spTree>
    <p:extLst>
      <p:ext uri="{BB962C8B-B14F-4D97-AF65-F5344CB8AC3E}">
        <p14:creationId xmlns:p14="http://schemas.microsoft.com/office/powerpoint/2010/main" val="1595062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12</a:t>
            </a:fld>
            <a:endParaRPr lang="en-US" altLang="en-US"/>
          </a:p>
        </p:txBody>
      </p:sp>
    </p:spTree>
    <p:extLst>
      <p:ext uri="{BB962C8B-B14F-4D97-AF65-F5344CB8AC3E}">
        <p14:creationId xmlns:p14="http://schemas.microsoft.com/office/powerpoint/2010/main" val="2680535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13</a:t>
            </a:fld>
            <a:endParaRPr lang="en-US" altLang="en-US"/>
          </a:p>
        </p:txBody>
      </p:sp>
    </p:spTree>
    <p:extLst>
      <p:ext uri="{BB962C8B-B14F-4D97-AF65-F5344CB8AC3E}">
        <p14:creationId xmlns:p14="http://schemas.microsoft.com/office/powerpoint/2010/main" val="804735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14</a:t>
            </a:fld>
            <a:endParaRPr lang="en-US" altLang="en-US"/>
          </a:p>
        </p:txBody>
      </p:sp>
    </p:spTree>
    <p:extLst>
      <p:ext uri="{BB962C8B-B14F-4D97-AF65-F5344CB8AC3E}">
        <p14:creationId xmlns:p14="http://schemas.microsoft.com/office/powerpoint/2010/main" val="454907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15</a:t>
            </a:fld>
            <a:endParaRPr lang="en-US" altLang="en-US"/>
          </a:p>
        </p:txBody>
      </p:sp>
    </p:spTree>
    <p:extLst>
      <p:ext uri="{BB962C8B-B14F-4D97-AF65-F5344CB8AC3E}">
        <p14:creationId xmlns:p14="http://schemas.microsoft.com/office/powerpoint/2010/main" val="3388912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16</a:t>
            </a:fld>
            <a:endParaRPr lang="en-US" altLang="en-US"/>
          </a:p>
        </p:txBody>
      </p:sp>
    </p:spTree>
    <p:extLst>
      <p:ext uri="{BB962C8B-B14F-4D97-AF65-F5344CB8AC3E}">
        <p14:creationId xmlns:p14="http://schemas.microsoft.com/office/powerpoint/2010/main" val="3752117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17</a:t>
            </a:fld>
            <a:endParaRPr lang="en-US" altLang="en-US"/>
          </a:p>
        </p:txBody>
      </p:sp>
    </p:spTree>
    <p:extLst>
      <p:ext uri="{BB962C8B-B14F-4D97-AF65-F5344CB8AC3E}">
        <p14:creationId xmlns:p14="http://schemas.microsoft.com/office/powerpoint/2010/main" val="2321188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18</a:t>
            </a:fld>
            <a:endParaRPr lang="en-US" altLang="en-US"/>
          </a:p>
        </p:txBody>
      </p:sp>
    </p:spTree>
    <p:extLst>
      <p:ext uri="{BB962C8B-B14F-4D97-AF65-F5344CB8AC3E}">
        <p14:creationId xmlns:p14="http://schemas.microsoft.com/office/powerpoint/2010/main" val="1345218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19</a:t>
            </a:fld>
            <a:endParaRPr lang="en-US" altLang="en-US"/>
          </a:p>
        </p:txBody>
      </p:sp>
    </p:spTree>
    <p:extLst>
      <p:ext uri="{BB962C8B-B14F-4D97-AF65-F5344CB8AC3E}">
        <p14:creationId xmlns:p14="http://schemas.microsoft.com/office/powerpoint/2010/main" val="1989298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2</a:t>
            </a:fld>
            <a:endParaRPr lang="en-US" altLang="en-US"/>
          </a:p>
        </p:txBody>
      </p:sp>
    </p:spTree>
    <p:extLst>
      <p:ext uri="{BB962C8B-B14F-4D97-AF65-F5344CB8AC3E}">
        <p14:creationId xmlns:p14="http://schemas.microsoft.com/office/powerpoint/2010/main" val="3745505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20</a:t>
            </a:fld>
            <a:endParaRPr lang="en-US" altLang="en-US"/>
          </a:p>
        </p:txBody>
      </p:sp>
    </p:spTree>
    <p:extLst>
      <p:ext uri="{BB962C8B-B14F-4D97-AF65-F5344CB8AC3E}">
        <p14:creationId xmlns:p14="http://schemas.microsoft.com/office/powerpoint/2010/main" val="3236640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33</a:t>
            </a:fld>
            <a:endParaRPr lang="en-US" altLang="en-US"/>
          </a:p>
        </p:txBody>
      </p:sp>
    </p:spTree>
    <p:extLst>
      <p:ext uri="{BB962C8B-B14F-4D97-AF65-F5344CB8AC3E}">
        <p14:creationId xmlns:p14="http://schemas.microsoft.com/office/powerpoint/2010/main" val="3125904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44</a:t>
            </a:fld>
            <a:endParaRPr lang="en-US" altLang="en-US"/>
          </a:p>
        </p:txBody>
      </p:sp>
    </p:spTree>
    <p:extLst>
      <p:ext uri="{BB962C8B-B14F-4D97-AF65-F5344CB8AC3E}">
        <p14:creationId xmlns:p14="http://schemas.microsoft.com/office/powerpoint/2010/main" val="2242915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46</a:t>
            </a:fld>
            <a:endParaRPr lang="en-US" altLang="en-US"/>
          </a:p>
        </p:txBody>
      </p:sp>
    </p:spTree>
    <p:extLst>
      <p:ext uri="{BB962C8B-B14F-4D97-AF65-F5344CB8AC3E}">
        <p14:creationId xmlns:p14="http://schemas.microsoft.com/office/powerpoint/2010/main" val="822477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720104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080966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1702608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625796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523264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891501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a:t>
            </a:fld>
            <a:endParaRPr lang="en-US" altLang="en-US"/>
          </a:p>
        </p:txBody>
      </p:sp>
    </p:spTree>
    <p:extLst>
      <p:ext uri="{BB962C8B-B14F-4D97-AF65-F5344CB8AC3E}">
        <p14:creationId xmlns:p14="http://schemas.microsoft.com/office/powerpoint/2010/main" val="1727650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a:t>
            </a:fld>
            <a:endParaRPr lang="en-US" altLang="en-US"/>
          </a:p>
        </p:txBody>
      </p:sp>
    </p:spTree>
    <p:extLst>
      <p:ext uri="{BB962C8B-B14F-4D97-AF65-F5344CB8AC3E}">
        <p14:creationId xmlns:p14="http://schemas.microsoft.com/office/powerpoint/2010/main" val="1489548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a:t>
            </a:fld>
            <a:endParaRPr lang="en-US" altLang="en-US"/>
          </a:p>
        </p:txBody>
      </p:sp>
    </p:spTree>
    <p:extLst>
      <p:ext uri="{BB962C8B-B14F-4D97-AF65-F5344CB8AC3E}">
        <p14:creationId xmlns:p14="http://schemas.microsoft.com/office/powerpoint/2010/main" val="443271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6</a:t>
            </a:fld>
            <a:endParaRPr lang="en-US" altLang="en-US"/>
          </a:p>
        </p:txBody>
      </p:sp>
    </p:spTree>
    <p:extLst>
      <p:ext uri="{BB962C8B-B14F-4D97-AF65-F5344CB8AC3E}">
        <p14:creationId xmlns:p14="http://schemas.microsoft.com/office/powerpoint/2010/main" val="3695878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642226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306806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9</a:t>
            </a:fld>
            <a:endParaRPr lang="en-US" altLang="en-US"/>
          </a:p>
        </p:txBody>
      </p:sp>
    </p:spTree>
    <p:extLst>
      <p:ext uri="{BB962C8B-B14F-4D97-AF65-F5344CB8AC3E}">
        <p14:creationId xmlns:p14="http://schemas.microsoft.com/office/powerpoint/2010/main" val="1765646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9/14/2022</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297488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9/14/2022</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375944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9/14/2022</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1843662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9/14/2022</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95448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9/14/2022</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61623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9/14/2022</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27493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9/14/2022</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226831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9/14/2022</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244312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9/14/2022</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13973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9/14/2022</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125719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9/14/2022</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79579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pic>
        <p:nvPicPr>
          <p:cNvPr id="2" name="Picture 1">
            <a:extLst>
              <a:ext uri="{FF2B5EF4-FFF2-40B4-BE49-F238E27FC236}">
                <a16:creationId xmlns:a16="http://schemas.microsoft.com/office/drawing/2014/main" id="{A323AF3B-9199-49CA-81D5-3EE9BC5A0F69}"/>
              </a:ext>
            </a:extLst>
          </p:cNvPr>
          <p:cNvPicPr>
            <a:picLocks noChangeAspect="1"/>
          </p:cNvPicPr>
          <p:nvPr userDrawn="1"/>
        </p:nvPicPr>
        <p:blipFill>
          <a:blip r:embed="rId13"/>
          <a:stretch>
            <a:fillRect/>
          </a:stretch>
        </p:blipFill>
        <p:spPr>
          <a:xfrm>
            <a:off x="0" y="0"/>
            <a:ext cx="9144000" cy="6857999"/>
          </a:xfrm>
          <a:prstGeom prst="rect">
            <a:avLst/>
          </a:prstGeom>
        </p:spPr>
      </p:pic>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9/14/2022</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AE00441F-DD0D-401D-B618-7544E8AA7A0C}"/>
              </a:ext>
            </a:extLst>
          </p:cNvPr>
          <p:cNvSpPr>
            <a:spLocks noGrp="1"/>
          </p:cNvSpPr>
          <p:nvPr>
            <p:ph type="title"/>
          </p:nvPr>
        </p:nvSpPr>
        <p:spPr>
          <a:xfrm>
            <a:off x="0" y="762311"/>
            <a:ext cx="9144000" cy="1155843"/>
          </a:xfrm>
        </p:spPr>
        <p:txBody>
          <a:bodyPr/>
          <a:lstStyle/>
          <a:p>
            <a:pPr algn="ctr" eaLnBrk="1" hangingPunct="1"/>
            <a:r>
              <a:rPr lang="en-US" altLang="en-US" sz="3200" dirty="0">
                <a:latin typeface="Arial Rounded MT Bold" panose="020F0704030504030204" pitchFamily="34" charset="0"/>
              </a:rPr>
              <a:t>Trinity Evangelical Lutheran Church</a:t>
            </a:r>
            <a:br>
              <a:rPr lang="en-US" altLang="en-US" sz="3200" dirty="0">
                <a:latin typeface="Arial Rounded MT Bold" panose="020F0704030504030204" pitchFamily="34" charset="0"/>
              </a:rPr>
            </a:br>
            <a:r>
              <a:rPr lang="en-US" altLang="en-US" sz="3200" dirty="0">
                <a:latin typeface="Arial Rounded MT Bold" panose="020F0704030504030204" pitchFamily="34" charset="0"/>
              </a:rPr>
              <a:t>September 18, 2022</a:t>
            </a:r>
          </a:p>
        </p:txBody>
      </p:sp>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0" y="102109"/>
            <a:ext cx="9123452"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en-US" altLang="en-US" b="1" dirty="0">
                <a:latin typeface="Arial Rounded MT Bold" panose="020F0704030504030204" pitchFamily="34" charset="0"/>
              </a:rPr>
              <a:t>WELCOME!</a:t>
            </a:r>
          </a:p>
        </p:txBody>
      </p:sp>
      <p:sp>
        <p:nvSpPr>
          <p:cNvPr id="12" name="Title 1">
            <a:extLst>
              <a:ext uri="{FF2B5EF4-FFF2-40B4-BE49-F238E27FC236}">
                <a16:creationId xmlns:a16="http://schemas.microsoft.com/office/drawing/2014/main" id="{394623B6-E98D-C788-0875-0A7D979C8DFF}"/>
              </a:ext>
            </a:extLst>
          </p:cNvPr>
          <p:cNvSpPr txBox="1">
            <a:spLocks/>
          </p:cNvSpPr>
          <p:nvPr/>
        </p:nvSpPr>
        <p:spPr bwMode="auto">
          <a:xfrm>
            <a:off x="1371600" y="6026998"/>
            <a:ext cx="6400800" cy="72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en-US" altLang="en-US" sz="3200" dirty="0"/>
              <a:t>Genesis Chapter 12, verses 1-9</a:t>
            </a:r>
          </a:p>
        </p:txBody>
      </p:sp>
      <p:pic>
        <p:nvPicPr>
          <p:cNvPr id="2" name="Picture 1">
            <a:extLst>
              <a:ext uri="{FF2B5EF4-FFF2-40B4-BE49-F238E27FC236}">
                <a16:creationId xmlns:a16="http://schemas.microsoft.com/office/drawing/2014/main" id="{663CC323-0556-196E-690F-BB4A03CB2893}"/>
              </a:ext>
            </a:extLst>
          </p:cNvPr>
          <p:cNvPicPr>
            <a:picLocks noChangeAspect="1"/>
          </p:cNvPicPr>
          <p:nvPr/>
        </p:nvPicPr>
        <p:blipFill>
          <a:blip r:embed="rId3"/>
          <a:stretch>
            <a:fillRect/>
          </a:stretch>
        </p:blipFill>
        <p:spPr>
          <a:xfrm>
            <a:off x="1112481" y="1918154"/>
            <a:ext cx="6919037" cy="410884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600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998498DE-00EA-4E61-A09C-3DAF0212CB71}"/>
              </a:ext>
            </a:extLst>
          </p:cNvPr>
          <p:cNvSpPr/>
          <p:nvPr/>
        </p:nvSpPr>
        <p:spPr>
          <a:xfrm>
            <a:off x="249382" y="857960"/>
            <a:ext cx="8680862" cy="5577937"/>
          </a:xfrm>
          <a:prstGeom prst="rect">
            <a:avLst/>
          </a:prstGeom>
        </p:spPr>
        <p:txBody>
          <a:bodyPr wrap="square">
            <a:spAutoFit/>
          </a:bodyPr>
          <a:lstStyle/>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In peace let us pray to the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For the peace from above, and for our salvation, let us pray to the Lord</a:t>
            </a:r>
            <a:r>
              <a:rPr lang="en-US" sz="3600" dirty="0">
                <a:solidFill>
                  <a:srgbClr val="000000"/>
                </a:solidFill>
                <a:latin typeface="Arial Rounded MT Bold" panose="020F0704030504030204" pitchFamily="34" charset="0"/>
                <a:ea typeface="Calibri" panose="020F0502020204030204" pitchFamily="34" charset="0"/>
              </a:rPr>
              <a:t>.</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For the peace of the whole world, for the well being of the Church of God, and for the unity of all, let us pray to the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700305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998498DE-00EA-4E61-A09C-3DAF0212CB71}"/>
              </a:ext>
            </a:extLst>
          </p:cNvPr>
          <p:cNvSpPr/>
          <p:nvPr/>
        </p:nvSpPr>
        <p:spPr>
          <a:xfrm>
            <a:off x="249382" y="1107466"/>
            <a:ext cx="8680862" cy="3865417"/>
          </a:xfrm>
          <a:prstGeom prst="rect">
            <a:avLst/>
          </a:prstGeom>
        </p:spPr>
        <p:txBody>
          <a:bodyPr wrap="square">
            <a:spAutoFit/>
          </a:bodyPr>
          <a:lstStyle/>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For this Holy House, and for all who offer here their worship and praise, let us pray to the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Help, save, and defend us, gracious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Amen.</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894203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412951" y="1277642"/>
            <a:ext cx="8318097" cy="3834896"/>
          </a:xfrm>
          <a:prstGeom prst="rect">
            <a:avLst/>
          </a:prstGeom>
        </p:spPr>
        <p:txBody>
          <a:bodyPr wrap="square">
            <a:spAutoFit/>
          </a:bodyPr>
          <a:lstStyle/>
          <a:p>
            <a:pPr marL="739775" marR="0" indent="-739775">
              <a:lnSpc>
                <a:spcPct val="95000"/>
              </a:lnSpc>
              <a:spcBef>
                <a:spcPts val="0"/>
              </a:spcBef>
              <a:spcAft>
                <a:spcPts val="0"/>
              </a:spcAft>
            </a:pPr>
            <a:r>
              <a:rPr lang="en-US" sz="3200" dirty="0">
                <a:latin typeface="Arial Rounded MT Bold" panose="020F0704030504030204" pitchFamily="34" charset="0"/>
                <a:ea typeface="Calibri" panose="020F0502020204030204" pitchFamily="34" charset="0"/>
              </a:rPr>
              <a:t>P:	Let us pray…  God of blessing, you called Abraham and Sarah to leave all they knew in order to follow you, and without hesitation, they went. Give us that same trust in you, that we might follow where you lead.</a:t>
            </a:r>
          </a:p>
          <a:p>
            <a:pPr marL="739775" marR="0" indent="-739775">
              <a:lnSpc>
                <a:spcPct val="95000"/>
              </a:lnSpc>
              <a:spcBef>
                <a:spcPts val="0"/>
              </a:spcBef>
              <a:spcAft>
                <a:spcPts val="0"/>
              </a:spcAft>
            </a:pPr>
            <a:endParaRPr lang="en-US" sz="2800" b="1" dirty="0">
              <a:latin typeface="Arial Rounded MT Bold" panose="020F0704030504030204" pitchFamily="34" charset="0"/>
              <a:ea typeface="Calibri" panose="020F0502020204030204" pitchFamily="34" charset="0"/>
            </a:endParaRPr>
          </a:p>
          <a:p>
            <a:pPr marL="739775" marR="0" indent="-739775">
              <a:lnSpc>
                <a:spcPct val="95000"/>
              </a:lnSpc>
              <a:spcBef>
                <a:spcPts val="0"/>
              </a:spcBef>
              <a:spcAft>
                <a:spcPts val="0"/>
              </a:spcAft>
            </a:pPr>
            <a:r>
              <a:rPr lang="en-US" sz="3600" b="1" dirty="0">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377828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0" y="153450"/>
            <a:ext cx="9150302" cy="4178638"/>
          </a:xfrm>
          <a:prstGeom prst="rect">
            <a:avLst/>
          </a:prstGeom>
        </p:spPr>
      </p:pic>
    </p:spTree>
    <p:extLst>
      <p:ext uri="{BB962C8B-B14F-4D97-AF65-F5344CB8AC3E}">
        <p14:creationId xmlns:p14="http://schemas.microsoft.com/office/powerpoint/2010/main" val="2575156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a:t>
            </a:r>
          </a:p>
        </p:txBody>
      </p:sp>
      <p:sp>
        <p:nvSpPr>
          <p:cNvPr id="6" name="Rectangle 5">
            <a:extLst>
              <a:ext uri="{FF2B5EF4-FFF2-40B4-BE49-F238E27FC236}">
                <a16:creationId xmlns:a16="http://schemas.microsoft.com/office/drawing/2014/main" id="{9F119E6F-D9C0-48D5-A918-348588ACCCFC}"/>
              </a:ext>
            </a:extLst>
          </p:cNvPr>
          <p:cNvSpPr/>
          <p:nvPr/>
        </p:nvSpPr>
        <p:spPr>
          <a:xfrm>
            <a:off x="479471" y="1672133"/>
            <a:ext cx="8185058" cy="3214278"/>
          </a:xfrm>
          <a:prstGeom prst="rect">
            <a:avLst/>
          </a:prstGeom>
        </p:spPr>
        <p:txBody>
          <a:bodyPr wrap="square">
            <a:spAutoFit/>
          </a:bodyPr>
          <a:lstStyle/>
          <a:p>
            <a:pPr marL="685800" lvl="0" indent="-685800">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R:	The Scripture reading is from the Book of Genesis, Chapter 12.</a:t>
            </a: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r>
              <a:rPr lang="en-US" sz="3600" b="1" i="1" dirty="0">
                <a:solidFill>
                  <a:srgbClr val="C00000"/>
                </a:solidFill>
                <a:latin typeface="Arial Rounded MT Bold" panose="020F0704030504030204" pitchFamily="34" charset="0"/>
                <a:ea typeface="Calibri" panose="020F0502020204030204" pitchFamily="34" charset="0"/>
              </a:rPr>
              <a:t>(Spoken)</a:t>
            </a:r>
            <a:r>
              <a:rPr lang="en-US" sz="3600" baseline="30000" dirty="0">
                <a:solidFill>
                  <a:srgbClr val="C00000"/>
                </a:solidFill>
                <a:latin typeface="Arial Rounded MT Bold" panose="020F0704030504030204" pitchFamily="34" charset="0"/>
                <a:ea typeface="Calibri" panose="020F0502020204030204" pitchFamily="34" charset="0"/>
              </a:rPr>
              <a:t> </a:t>
            </a:r>
            <a:endParaRPr lang="en-US" sz="3600" dirty="0">
              <a:solidFill>
                <a:srgbClr val="C00000"/>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14022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Genesis 12:1-9</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D6B3F16-FD7F-764F-6ADC-1697EF0C250F}"/>
              </a:ext>
            </a:extLst>
          </p:cNvPr>
          <p:cNvSpPr txBox="1"/>
          <p:nvPr/>
        </p:nvSpPr>
        <p:spPr>
          <a:xfrm>
            <a:off x="115453" y="1027522"/>
            <a:ext cx="8924851" cy="5632311"/>
          </a:xfrm>
          <a:prstGeom prst="rect">
            <a:avLst/>
          </a:prstGeom>
          <a:noFill/>
        </p:spPr>
        <p:txBody>
          <a:bodyPr wrap="square">
            <a:spAutoFit/>
          </a:bodyPr>
          <a:lstStyle/>
          <a:p>
            <a:pPr marL="0" marR="0">
              <a:spcBef>
                <a:spcPts val="0"/>
              </a:spcBef>
              <a:spcAft>
                <a:spcPts val="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Now the Lord said to Abram, “Go from your country and your kindred and your father’s house to the land that I will show you.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 will make of you a great nation, and I will bless you, and make your name great, so that you will be a blessing.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 will bless those who bless you, and the one who curses you I will curse; and in you all the families of the earth shall be blessed.”</a:t>
            </a:r>
          </a:p>
        </p:txBody>
      </p:sp>
    </p:spTree>
    <p:extLst>
      <p:ext uri="{BB962C8B-B14F-4D97-AF65-F5344CB8AC3E}">
        <p14:creationId xmlns:p14="http://schemas.microsoft.com/office/powerpoint/2010/main" val="2862029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Genesis 12:1-9</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D6B3F16-FD7F-764F-6ADC-1697EF0C250F}"/>
              </a:ext>
            </a:extLst>
          </p:cNvPr>
          <p:cNvSpPr txBox="1"/>
          <p:nvPr/>
        </p:nvSpPr>
        <p:spPr>
          <a:xfrm>
            <a:off x="115453" y="1027522"/>
            <a:ext cx="8924851" cy="5632311"/>
          </a:xfrm>
          <a:prstGeom prst="rect">
            <a:avLst/>
          </a:prstGeom>
          <a:noFill/>
        </p:spPr>
        <p:txBody>
          <a:bodyPr wrap="square">
            <a:spAutoFit/>
          </a:bodyPr>
          <a:lstStyle/>
          <a:p>
            <a:pPr marL="0" marR="0">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So Abram went, as the Lord had told him; and Lot went with him. Abram was seventy-five years old when he departed from Haran.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Abram took his wife Sarai and his brother’s son Lot, and all the possessions that they had gathered, and the persons whom they had acquired in Haran; and they set forth to go to the land of Canaan. When they had come to the land of Canaan,</a:t>
            </a:r>
          </a:p>
        </p:txBody>
      </p:sp>
    </p:spTree>
    <p:extLst>
      <p:ext uri="{BB962C8B-B14F-4D97-AF65-F5344CB8AC3E}">
        <p14:creationId xmlns:p14="http://schemas.microsoft.com/office/powerpoint/2010/main" val="2920402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Genesis 12:1-9</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D6B3F16-FD7F-764F-6ADC-1697EF0C250F}"/>
              </a:ext>
            </a:extLst>
          </p:cNvPr>
          <p:cNvSpPr txBox="1"/>
          <p:nvPr/>
        </p:nvSpPr>
        <p:spPr>
          <a:xfrm>
            <a:off x="288683" y="1166842"/>
            <a:ext cx="8566634" cy="4524315"/>
          </a:xfrm>
          <a:prstGeom prst="rect">
            <a:avLst/>
          </a:prstGeom>
          <a:noFill/>
        </p:spPr>
        <p:txBody>
          <a:bodyPr wrap="square">
            <a:spAutoFit/>
          </a:bodyPr>
          <a:lstStyle/>
          <a:p>
            <a:r>
              <a:rPr lang="en-US" sz="3600" baseline="30000" dirty="0">
                <a:effectLst/>
                <a:latin typeface="Arial Rounded MT Bold" panose="020F0704030504030204" pitchFamily="34" charset="0"/>
                <a:ea typeface="Calibri" panose="020F0502020204030204" pitchFamily="34" charset="0"/>
              </a:rPr>
              <a:t>6</a:t>
            </a:r>
            <a:r>
              <a:rPr lang="en-US" sz="3600" dirty="0">
                <a:effectLst/>
                <a:latin typeface="Arial Rounded MT Bold" panose="020F0704030504030204" pitchFamily="34" charset="0"/>
                <a:ea typeface="Calibri" panose="020F0502020204030204" pitchFamily="34" charset="0"/>
              </a:rPr>
              <a:t>Abram passed through the land to the place at Shechem, to the oak of Moreh. At that time the Canaanites were in the land. </a:t>
            </a:r>
            <a:r>
              <a:rPr lang="en-US" sz="3600" baseline="30000" dirty="0">
                <a:effectLst/>
                <a:latin typeface="Arial Rounded MT Bold" panose="020F0704030504030204" pitchFamily="34" charset="0"/>
                <a:ea typeface="Calibri" panose="020F0502020204030204" pitchFamily="34" charset="0"/>
              </a:rPr>
              <a:t>7</a:t>
            </a:r>
            <a:r>
              <a:rPr lang="en-US" sz="3600" dirty="0">
                <a:effectLst/>
                <a:latin typeface="Arial Rounded MT Bold" panose="020F0704030504030204" pitchFamily="34" charset="0"/>
                <a:ea typeface="Calibri" panose="020F0502020204030204" pitchFamily="34" charset="0"/>
              </a:rPr>
              <a:t>Then the Lord appeared to Abram, and said, “To your offspring I will give this land.” So he built there an altar to the Lord, who had appeared to him. </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177962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Genesis 12:1-9</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D6B3F16-FD7F-764F-6ADC-1697EF0C250F}"/>
              </a:ext>
            </a:extLst>
          </p:cNvPr>
          <p:cNvSpPr txBox="1"/>
          <p:nvPr/>
        </p:nvSpPr>
        <p:spPr>
          <a:xfrm>
            <a:off x="463079" y="1166842"/>
            <a:ext cx="8217842" cy="4524315"/>
          </a:xfrm>
          <a:prstGeom prst="rect">
            <a:avLst/>
          </a:prstGeom>
          <a:noFill/>
        </p:spPr>
        <p:txBody>
          <a:bodyPr wrap="square">
            <a:spAutoFit/>
          </a:bodyPr>
          <a:lstStyle/>
          <a:p>
            <a:r>
              <a:rPr lang="en-US" sz="3600" baseline="30000" dirty="0">
                <a:effectLst/>
                <a:latin typeface="Arial Rounded MT Bold" panose="020F0704030504030204" pitchFamily="34" charset="0"/>
                <a:ea typeface="Calibri" panose="020F0502020204030204" pitchFamily="34" charset="0"/>
              </a:rPr>
              <a:t>8</a:t>
            </a:r>
            <a:r>
              <a:rPr lang="en-US" sz="3600" dirty="0">
                <a:effectLst/>
                <a:latin typeface="Arial Rounded MT Bold" panose="020F0704030504030204" pitchFamily="34" charset="0"/>
                <a:ea typeface="Calibri" panose="020F0502020204030204" pitchFamily="34" charset="0"/>
              </a:rPr>
              <a:t>From there he moved on to the hill country on the east of Bethel, and pitched his tent, with Bethel on the west and Ai on the east; and there he built an altar to the Lord and invoked the name of the Lord. </a:t>
            </a:r>
            <a:r>
              <a:rPr lang="en-US" sz="3600" baseline="30000" dirty="0">
                <a:effectLst/>
                <a:latin typeface="Arial Rounded MT Bold" panose="020F0704030504030204" pitchFamily="34" charset="0"/>
                <a:ea typeface="Calibri" panose="020F0502020204030204" pitchFamily="34" charset="0"/>
              </a:rPr>
              <a:t>9</a:t>
            </a:r>
            <a:r>
              <a:rPr lang="en-US" sz="3600" dirty="0">
                <a:effectLst/>
                <a:latin typeface="Arial Rounded MT Bold" panose="020F0704030504030204" pitchFamily="34" charset="0"/>
                <a:ea typeface="Calibri" panose="020F0502020204030204" pitchFamily="34" charset="0"/>
              </a:rPr>
              <a:t>And Abram journeyed on by stages toward the Negeb.</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4051115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1221873"/>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Genesis 12:1-9</a:t>
            </a:r>
          </a:p>
          <a:p>
            <a:pPr marL="228600" marR="0" lvl="0" indent="-228600">
              <a:lnSpc>
                <a:spcPct val="95000"/>
              </a:lnSpc>
              <a:spcBef>
                <a:spcPts val="0"/>
              </a:spcBef>
              <a:spcAft>
                <a:spcPts val="600"/>
              </a:spcAft>
              <a:buFont typeface="Symbol" panose="05050102010706020507" pitchFamily="18" charset="2"/>
              <a:buChar char=""/>
            </a:pPr>
            <a:endParaRPr lang="en-US" sz="3600" b="1" dirty="0">
              <a:latin typeface="Arial Rounded MT Bold" panose="020F0704030504030204" pitchFamily="34"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6" name="TextBox 5">
            <a:extLst>
              <a:ext uri="{FF2B5EF4-FFF2-40B4-BE49-F238E27FC236}">
                <a16:creationId xmlns:a16="http://schemas.microsoft.com/office/drawing/2014/main" id="{6C0E8F8C-7EC3-45BA-AD71-B8F660CB65C4}"/>
              </a:ext>
            </a:extLst>
          </p:cNvPr>
          <p:cNvSpPr txBox="1"/>
          <p:nvPr/>
        </p:nvSpPr>
        <p:spPr>
          <a:xfrm>
            <a:off x="855517" y="1189605"/>
            <a:ext cx="7509165" cy="2764475"/>
          </a:xfrm>
          <a:prstGeom prst="rect">
            <a:avLst/>
          </a:prstGeom>
          <a:noFill/>
        </p:spPr>
        <p:txBody>
          <a:bodyPr wrap="square">
            <a:spAutoFit/>
          </a:bodyPr>
          <a:lstStyle/>
          <a:p>
            <a:pPr marL="0" marR="0">
              <a:lnSpc>
                <a:spcPct val="95000"/>
              </a:lnSpc>
              <a:spcBef>
                <a:spcPts val="0"/>
              </a:spcBef>
              <a:spcAft>
                <a:spcPts val="60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P:	This is the Word of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7000"/>
              </a:lnSpc>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a:t>
            </a:r>
            <a:r>
              <a:rPr lang="en-US" sz="3600" b="1" i="1"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b="1"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(Spoken)</a:t>
            </a:r>
            <a:endPar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802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60F6B-FED9-4E5F-A70B-7DC504A676CB}"/>
              </a:ext>
            </a:extLst>
          </p:cNvPr>
          <p:cNvSpPr/>
          <p:nvPr/>
        </p:nvSpPr>
        <p:spPr>
          <a:xfrm>
            <a:off x="1438910" y="1458543"/>
            <a:ext cx="7705089" cy="2523768"/>
          </a:xfrm>
          <a:prstGeom prst="rect">
            <a:avLst/>
          </a:prstGeom>
        </p:spPr>
        <p:txBody>
          <a:bodyPr wrap="square">
            <a:spAutoFit/>
          </a:bodyPr>
          <a:lstStyle/>
          <a:p>
            <a:pPr marL="457200" indent="-457200">
              <a:buFont typeface="Arial" panose="020B0604020202020204" pitchFamily="34" charset="0"/>
              <a:buChar char="•"/>
            </a:pPr>
            <a:r>
              <a:rPr lang="en-US" sz="3600" b="1" dirty="0">
                <a:solidFill>
                  <a:srgbClr val="000000"/>
                </a:solidFill>
                <a:effectLst/>
                <a:latin typeface="Arial Rounded MT Bold" panose="020F0704030504030204" pitchFamily="34" charset="0"/>
                <a:ea typeface="Calibri" panose="020F0502020204030204" pitchFamily="34" charset="0"/>
              </a:rPr>
              <a:t>Prelude – Roxanne Groff</a:t>
            </a:r>
          </a:p>
          <a:p>
            <a:pPr marL="457200" indent="-457200">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Office of the Acolyte</a:t>
            </a:r>
          </a:p>
          <a:p>
            <a:pPr marL="457200" indent="-457200">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Ringing of the Bell</a:t>
            </a:r>
          </a:p>
          <a:p>
            <a:pPr marL="457200" indent="-457200">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Welcome</a:t>
            </a:r>
            <a:br>
              <a:rPr lang="en-US" sz="3600" b="1" dirty="0">
                <a:solidFill>
                  <a:srgbClr val="000000"/>
                </a:solidFill>
                <a:latin typeface="Arial Rounded MT Bold" panose="020F0704030504030204" pitchFamily="34" charset="0"/>
                <a:ea typeface="Calibri" panose="020F0502020204030204" pitchFamily="34" charset="0"/>
              </a:rPr>
            </a:br>
            <a:endParaRPr lang="en-US" sz="1400" dirty="0"/>
          </a:p>
        </p:txBody>
      </p:sp>
      <p:sp>
        <p:nvSpPr>
          <p:cNvPr id="6" name="Rectangle 5">
            <a:extLst>
              <a:ext uri="{FF2B5EF4-FFF2-40B4-BE49-F238E27FC236}">
                <a16:creationId xmlns:a16="http://schemas.microsoft.com/office/drawing/2014/main" id="{3307B9BA-4A49-46E0-B3F7-3E3F957662C0}"/>
              </a:ext>
            </a:extLst>
          </p:cNvPr>
          <p:cNvSpPr/>
          <p:nvPr/>
        </p:nvSpPr>
        <p:spPr>
          <a:xfrm>
            <a:off x="272264" y="152261"/>
            <a:ext cx="8599471" cy="1077218"/>
          </a:xfrm>
          <a:prstGeom prst="rect">
            <a:avLst/>
          </a:prstGeom>
        </p:spPr>
        <p:txBody>
          <a:bodyPr wrap="square">
            <a:spAutoFit/>
          </a:bodyPr>
          <a:lstStyle/>
          <a:p>
            <a:pPr marL="457200" indent="-457200" algn="ctr">
              <a:buFont typeface="Symbol" panose="05050102010706020507" pitchFamily="18" charset="2"/>
              <a:buChar char=""/>
            </a:pPr>
            <a:r>
              <a:rPr lang="en-US" sz="3200" b="1" dirty="0">
                <a:solidFill>
                  <a:srgbClr val="C00000"/>
                </a:solidFill>
                <a:latin typeface="Arial Rounded MT Bold" panose="020F0704030504030204" pitchFamily="34" charset="0"/>
                <a:ea typeface="Calibri" panose="020F0502020204030204" pitchFamily="34" charset="0"/>
              </a:rPr>
              <a:t>=  Please stand if able</a:t>
            </a:r>
          </a:p>
          <a:p>
            <a:pPr marL="457200" indent="-457200" algn="ctr">
              <a:buFont typeface="Arial" panose="020B0604020202020204" pitchFamily="34" charset="0"/>
              <a:buChar char="•"/>
            </a:pPr>
            <a:r>
              <a:rPr lang="en-US" sz="3200" b="1" dirty="0">
                <a:solidFill>
                  <a:srgbClr val="C00000"/>
                </a:solidFill>
                <a:latin typeface="Arial Rounded MT Bold" panose="020F0704030504030204" pitchFamily="34" charset="0"/>
                <a:ea typeface="Calibri" panose="020F0502020204030204" pitchFamily="34" charset="0"/>
              </a:rPr>
              <a:t>=  Please be seated</a:t>
            </a:r>
          </a:p>
        </p:txBody>
      </p:sp>
      <p:pic>
        <p:nvPicPr>
          <p:cNvPr id="3" name="Picture 2">
            <a:extLst>
              <a:ext uri="{FF2B5EF4-FFF2-40B4-BE49-F238E27FC236}">
                <a16:creationId xmlns:a16="http://schemas.microsoft.com/office/drawing/2014/main" id="{34ACB4DF-E532-E0AE-BCE0-DA387F9F5F07}"/>
              </a:ext>
            </a:extLst>
          </p:cNvPr>
          <p:cNvPicPr>
            <a:picLocks noChangeAspect="1"/>
          </p:cNvPicPr>
          <p:nvPr/>
        </p:nvPicPr>
        <p:blipFill>
          <a:blip r:embed="rId3"/>
          <a:stretch>
            <a:fillRect/>
          </a:stretch>
        </p:blipFill>
        <p:spPr>
          <a:xfrm>
            <a:off x="2243069" y="3809362"/>
            <a:ext cx="4657862" cy="2812294"/>
          </a:xfrm>
          <a:prstGeom prst="rect">
            <a:avLst/>
          </a:prstGeom>
        </p:spPr>
      </p:pic>
      <p:pic>
        <p:nvPicPr>
          <p:cNvPr id="5" name="Picture 4">
            <a:extLst>
              <a:ext uri="{FF2B5EF4-FFF2-40B4-BE49-F238E27FC236}">
                <a16:creationId xmlns:a16="http://schemas.microsoft.com/office/drawing/2014/main" id="{C26553CA-6AFC-ED30-21D4-C3270583747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198" b="96154" l="0" r="98324">
                        <a14:foregroundMark x1="29623" y1="10020" x2="35196" y2="6044"/>
                        <a14:foregroundMark x1="35196" y1="6044" x2="70344" y2="10235"/>
                        <a14:foregroundMark x1="73463" y1="12047" x2="94972" y2="36813"/>
                        <a14:foregroundMark x1="94972" y1="36813" x2="91620" y2="71978"/>
                        <a14:foregroundMark x1="91620" y1="71978" x2="63128" y2="93407"/>
                        <a14:foregroundMark x1="63128" y1="93407" x2="28492" y2="92308"/>
                        <a14:foregroundMark x1="28492" y1="92308" x2="4469" y2="67033"/>
                        <a14:foregroundMark x1="4469" y1="67033" x2="5583" y2="32534"/>
                        <a14:foregroundMark x1="28028" y1="8731" x2="28492" y2="8242"/>
                        <a14:foregroundMark x1="28492" y1="8242" x2="66480" y2="6044"/>
                        <a14:foregroundMark x1="66480" y1="6044" x2="32961" y2="4396"/>
                        <a14:foregroundMark x1="32961" y1="4396" x2="28155" y2="8834"/>
                        <a14:foregroundMark x1="49162" y1="2747" x2="49162" y2="2747"/>
                        <a14:foregroundMark x1="89385" y1="25824" x2="89385" y2="25824"/>
                        <a14:foregroundMark x1="93855" y1="34066" x2="93855" y2="34066"/>
                        <a14:foregroundMark x1="97207" y1="51099" x2="97207" y2="51099"/>
                        <a14:foregroundMark x1="78771" y1="87363" x2="78771" y2="87363"/>
                        <a14:foregroundMark x1="69274" y1="93407" x2="69274" y2="93407"/>
                        <a14:foregroundMark x1="47486" y1="96703" x2="47486" y2="96703"/>
                        <a14:foregroundMark x1="22905" y1="10989" x2="22905" y2="10989"/>
                        <a14:foregroundMark x1="18994" y1="19231" x2="18994" y2="19231"/>
                        <a14:foregroundMark x1="24581" y1="18132" x2="24581" y2="18132"/>
                        <a14:foregroundMark x1="16201" y1="15385" x2="16201" y2="15385"/>
                        <a14:foregroundMark x1="15642" y1="15385" x2="15642" y2="15385"/>
                        <a14:foregroundMark x1="20112" y1="9890" x2="19553" y2="10440"/>
                        <a14:foregroundMark x1="20670" y1="11538" x2="7263" y2="35165"/>
                        <a14:foregroundMark x1="18994" y1="11538" x2="17877" y2="13187"/>
                        <a14:foregroundMark x1="21229" y1="9341" x2="21229" y2="9341"/>
                        <a14:foregroundMark x1="19553" y1="10989" x2="19553" y2="10989"/>
                        <a14:foregroundMark x1="20670" y1="10989" x2="21229" y2="10989"/>
                        <a14:foregroundMark x1="20670" y1="10440" x2="20670" y2="10440"/>
                        <a14:backgroundMark x1="20909" y1="9341" x2="24022" y2="5495"/>
                        <a14:backgroundMark x1="20329" y1="10058" x2="20909" y2="9341"/>
                        <a14:backgroundMark x1="19576" y1="10989" x2="19841" y2="10662"/>
                        <a14:backgroundMark x1="1568" y1="26038" x2="0" y2="27473"/>
                        <a14:backgroundMark x1="19046" y1="10048" x2="18568" y2="10486"/>
                        <a14:backgroundMark x1="19818" y1="9341" x2="19627" y2="9516"/>
                        <a14:backgroundMark x1="24022" y1="5495" x2="19818" y2="9341"/>
                        <a14:backgroundMark x1="81564" y1="1648" x2="80447" y2="549"/>
                        <a14:backgroundMark x1="83240" y1="2198" x2="83240" y2="2198"/>
                        <a14:backgroundMark x1="90503" y1="5495" x2="91061" y2="6044"/>
                        <a14:backgroundMark x1="91061" y1="6044" x2="91620" y2="6044"/>
                        <a14:backgroundMark x1="85475" y1="5495" x2="98324" y2="16484"/>
                        <a14:backgroundMark x1="79888" y1="6044" x2="69274" y2="1648"/>
                        <a14:backgroundMark x1="78771" y1="3846" x2="86592" y2="8791"/>
                        <a14:backgroundMark x1="74860" y1="3846" x2="83240" y2="4945"/>
                      </a14:backgroundRemoval>
                    </a14:imgEffect>
                  </a14:imgLayer>
                </a14:imgProps>
              </a:ext>
            </a:extLst>
          </a:blip>
          <a:stretch>
            <a:fillRect/>
          </a:stretch>
        </p:blipFill>
        <p:spPr>
          <a:xfrm>
            <a:off x="0" y="-1"/>
            <a:ext cx="1438910" cy="1463025"/>
          </a:xfrm>
          <a:prstGeom prst="rect">
            <a:avLst/>
          </a:prstGeom>
        </p:spPr>
      </p:pic>
      <p:pic>
        <p:nvPicPr>
          <p:cNvPr id="7" name="Picture 6">
            <a:extLst>
              <a:ext uri="{FF2B5EF4-FFF2-40B4-BE49-F238E27FC236}">
                <a16:creationId xmlns:a16="http://schemas.microsoft.com/office/drawing/2014/main" id="{6DA2DA60-0B61-96CD-99D2-1F8F16D8910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198" b="96154" l="0" r="98324">
                        <a14:foregroundMark x1="29623" y1="10020" x2="35196" y2="6044"/>
                        <a14:foregroundMark x1="35196" y1="6044" x2="70344" y2="10235"/>
                        <a14:foregroundMark x1="73463" y1="12047" x2="94972" y2="36813"/>
                        <a14:foregroundMark x1="94972" y1="36813" x2="91620" y2="71978"/>
                        <a14:foregroundMark x1="91620" y1="71978" x2="63128" y2="93407"/>
                        <a14:foregroundMark x1="63128" y1="93407" x2="28492" y2="92308"/>
                        <a14:foregroundMark x1="28492" y1="92308" x2="4469" y2="67033"/>
                        <a14:foregroundMark x1="4469" y1="67033" x2="5583" y2="32534"/>
                        <a14:foregroundMark x1="28028" y1="8731" x2="28492" y2="8242"/>
                        <a14:foregroundMark x1="28492" y1="8242" x2="66480" y2="6044"/>
                        <a14:foregroundMark x1="66480" y1="6044" x2="32961" y2="4396"/>
                        <a14:foregroundMark x1="32961" y1="4396" x2="28155" y2="8834"/>
                        <a14:foregroundMark x1="49162" y1="2747" x2="49162" y2="2747"/>
                        <a14:foregroundMark x1="89385" y1="25824" x2="89385" y2="25824"/>
                        <a14:foregroundMark x1="93855" y1="34066" x2="93855" y2="34066"/>
                        <a14:foregroundMark x1="97207" y1="51099" x2="97207" y2="51099"/>
                        <a14:foregroundMark x1="78771" y1="87363" x2="78771" y2="87363"/>
                        <a14:foregroundMark x1="69274" y1="93407" x2="69274" y2="93407"/>
                        <a14:foregroundMark x1="47486" y1="96703" x2="47486" y2="96703"/>
                        <a14:foregroundMark x1="22905" y1="10989" x2="22905" y2="10989"/>
                        <a14:foregroundMark x1="18994" y1="19231" x2="18994" y2="19231"/>
                        <a14:foregroundMark x1="24581" y1="18132" x2="24581" y2="18132"/>
                        <a14:foregroundMark x1="16201" y1="15385" x2="16201" y2="15385"/>
                        <a14:foregroundMark x1="15642" y1="15385" x2="15642" y2="15385"/>
                        <a14:foregroundMark x1="20112" y1="9890" x2="19553" y2="10440"/>
                        <a14:foregroundMark x1="20670" y1="11538" x2="7263" y2="35165"/>
                        <a14:foregroundMark x1="18994" y1="11538" x2="17877" y2="13187"/>
                        <a14:foregroundMark x1="21229" y1="9341" x2="21229" y2="9341"/>
                        <a14:foregroundMark x1="19553" y1="10989" x2="19553" y2="10989"/>
                        <a14:foregroundMark x1="20670" y1="10989" x2="21229" y2="10989"/>
                        <a14:foregroundMark x1="20670" y1="10440" x2="20670" y2="10440"/>
                        <a14:backgroundMark x1="20909" y1="9341" x2="24022" y2="5495"/>
                        <a14:backgroundMark x1="20329" y1="10058" x2="20909" y2="9341"/>
                        <a14:backgroundMark x1="19576" y1="10989" x2="19841" y2="10662"/>
                        <a14:backgroundMark x1="1568" y1="26038" x2="0" y2="27473"/>
                        <a14:backgroundMark x1="19046" y1="10048" x2="18568" y2="10486"/>
                        <a14:backgroundMark x1="19818" y1="9341" x2="19627" y2="9516"/>
                        <a14:backgroundMark x1="24022" y1="5495" x2="19818" y2="9341"/>
                        <a14:backgroundMark x1="81564" y1="1648" x2="80447" y2="549"/>
                        <a14:backgroundMark x1="83240" y1="2198" x2="83240" y2="2198"/>
                        <a14:backgroundMark x1="90503" y1="5495" x2="91061" y2="6044"/>
                        <a14:backgroundMark x1="91061" y1="6044" x2="91620" y2="6044"/>
                        <a14:backgroundMark x1="85475" y1="5495" x2="98324" y2="16484"/>
                        <a14:backgroundMark x1="79888" y1="6044" x2="69274" y2="1648"/>
                        <a14:backgroundMark x1="78771" y1="3846" x2="86592" y2="8791"/>
                        <a14:backgroundMark x1="74860" y1="3846" x2="83240" y2="4945"/>
                      </a14:backgroundRemoval>
                    </a14:imgEffect>
                  </a14:imgLayer>
                </a14:imgProps>
              </a:ext>
            </a:extLst>
          </a:blip>
          <a:stretch>
            <a:fillRect/>
          </a:stretch>
        </p:blipFill>
        <p:spPr>
          <a:xfrm>
            <a:off x="7705090" y="-4482"/>
            <a:ext cx="1438910" cy="1463025"/>
          </a:xfrm>
          <a:prstGeom prst="rect">
            <a:avLst/>
          </a:prstGeom>
        </p:spPr>
      </p:pic>
    </p:spTree>
    <p:extLst>
      <p:ext uri="{BB962C8B-B14F-4D97-AF65-F5344CB8AC3E}">
        <p14:creationId xmlns:p14="http://schemas.microsoft.com/office/powerpoint/2010/main" val="1239988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5881936"/>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Sermon</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pic>
        <p:nvPicPr>
          <p:cNvPr id="3" name="Picture 2">
            <a:extLst>
              <a:ext uri="{FF2B5EF4-FFF2-40B4-BE49-F238E27FC236}">
                <a16:creationId xmlns:a16="http://schemas.microsoft.com/office/drawing/2014/main" id="{A345832A-CDE7-0667-6566-8DD35E86149D}"/>
              </a:ext>
            </a:extLst>
          </p:cNvPr>
          <p:cNvPicPr>
            <a:picLocks noChangeAspect="1"/>
          </p:cNvPicPr>
          <p:nvPr/>
        </p:nvPicPr>
        <p:blipFill>
          <a:blip r:embed="rId3"/>
          <a:stretch>
            <a:fillRect/>
          </a:stretch>
        </p:blipFill>
        <p:spPr>
          <a:xfrm>
            <a:off x="334651" y="375206"/>
            <a:ext cx="8488837" cy="424441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6623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29309" y="2288203"/>
            <a:ext cx="8765308" cy="19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b"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God, the Father almighty, creator of heaven and earth.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646331"/>
          </a:xfrm>
          <a:prstGeom prst="rect">
            <a:avLst/>
          </a:prstGeom>
        </p:spPr>
        <p:txBody>
          <a:bodyPr wrap="square">
            <a:spAutoFit/>
          </a:bodyPr>
          <a:lstStyle/>
          <a:p>
            <a:pPr marL="571500" lvl="0" indent="-571500">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36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78639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4725" y="1608597"/>
            <a:ext cx="8765308" cy="438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Jesus Christ, his only Son, our Lord.  He was conceived by the power of the Holy Spirit and born of the virgin Mary.  He suffered under Pontius Pilate, was crucified, died, and was buried.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2686409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14152" y="1589892"/>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He descended into hell.  On the third day he rose again.  He ascended into heaven, and is seated at the right hand of the Father.  He will come again to judge the living and the dead.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102216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0890" y="1512839"/>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the Holy Spirit, the holy catholic Church, the communion of saints, the forgiveness of sins, the resurrection of the body, and the life everlasting.  Amen.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238903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2416302"/>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687647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356545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777585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78746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175868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834657"/>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189618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7DE5B52E-3C24-4C9D-B110-8C29FA541ED8}"/>
              </a:ext>
            </a:extLst>
          </p:cNvPr>
          <p:cNvSpPr/>
          <p:nvPr/>
        </p:nvSpPr>
        <p:spPr>
          <a:xfrm>
            <a:off x="123290" y="912687"/>
            <a:ext cx="8650840" cy="1230722"/>
          </a:xfrm>
          <a:prstGeom prst="rect">
            <a:avLst/>
          </a:prstGeom>
        </p:spPr>
        <p:txBody>
          <a:bodyPr wrap="square">
            <a:spAutoFit/>
          </a:bodyPr>
          <a:lstStyle/>
          <a:p>
            <a:pPr marL="0" marR="0">
              <a:lnSpc>
                <a:spcPct val="107000"/>
              </a:lnSpc>
              <a:spcBef>
                <a:spcPts val="0"/>
              </a:spcBef>
              <a:spcAft>
                <a:spcPts val="600"/>
              </a:spcAft>
            </a:pPr>
            <a:r>
              <a:rPr lang="en-US" sz="3600" i="1" dirty="0">
                <a:solidFill>
                  <a:srgbClr val="C00000"/>
                </a:solidFill>
                <a:effectLst/>
                <a:latin typeface="Arial Rounded MT Bold" panose="020F0704030504030204" pitchFamily="34" charset="0"/>
                <a:ea typeface="Times New Roman" panose="02020603050405020304" pitchFamily="18" charset="0"/>
              </a:rPr>
              <a:t>All may make the sign of the cross, the sign marked at baptism…</a:t>
            </a:r>
          </a:p>
        </p:txBody>
      </p:sp>
      <p:sp>
        <p:nvSpPr>
          <p:cNvPr id="2" name="Rectangle 1">
            <a:extLst>
              <a:ext uri="{FF2B5EF4-FFF2-40B4-BE49-F238E27FC236}">
                <a16:creationId xmlns:a16="http://schemas.microsoft.com/office/drawing/2014/main" id="{0FB00A36-8166-4946-A857-83D76CE2E813}"/>
              </a:ext>
            </a:extLst>
          </p:cNvPr>
          <p:cNvSpPr/>
          <p:nvPr/>
        </p:nvSpPr>
        <p:spPr>
          <a:xfrm>
            <a:off x="246580" y="2529617"/>
            <a:ext cx="8650839" cy="3519810"/>
          </a:xfrm>
          <a:prstGeom prst="rect">
            <a:avLst/>
          </a:prstGeom>
        </p:spPr>
        <p:txBody>
          <a:bodyPr wrap="square">
            <a:spAutoFit/>
          </a:bodyPr>
          <a:lstStyle/>
          <a:p>
            <a:pPr marL="682625" marR="0" indent="-682625" defTabSz="6459538">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We confess our sins before God and one another.</a:t>
            </a:r>
          </a:p>
          <a:p>
            <a:pPr marL="682625" marR="0" indent="-682625" defTabSz="6459538">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25" marR="0" indent="-682625" defTabSz="6459538">
              <a:lnSpc>
                <a:spcPct val="107000"/>
              </a:lnSpc>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Pause for silence and reflection.</a:t>
            </a:r>
          </a:p>
          <a:p>
            <a:pPr marL="682625" marR="0" indent="-682625" defTabSz="6459538">
              <a:lnSpc>
                <a:spcPct val="107000"/>
              </a:lnSpc>
              <a:spcBef>
                <a:spcPts val="0"/>
              </a:spcBef>
              <a:spcAft>
                <a:spcPts val="600"/>
              </a:spcAft>
            </a:pPr>
            <a:endParaRPr lang="en-US" sz="3200" i="1" dirty="0">
              <a:solidFill>
                <a:srgbClr val="C00000"/>
              </a:solidFill>
              <a:latin typeface="Arial Rounded MT Bold" panose="020F0704030504030204" pitchFamily="34" charset="0"/>
              <a:ea typeface="Times New Roman" panose="02020603050405020304" pitchFamily="18" charset="0"/>
            </a:endParaRPr>
          </a:p>
          <a:p>
            <a:pPr marL="682625" marR="0" indent="-682625" defTabSz="6459538">
              <a:lnSpc>
                <a:spcPct val="107000"/>
              </a:lnSpc>
              <a:spcBef>
                <a:spcPts val="0"/>
              </a:spcBef>
              <a:spcAft>
                <a:spcPts val="600"/>
              </a:spcAft>
            </a:pPr>
            <a:r>
              <a:rPr lang="en-US" sz="3200" dirty="0">
                <a:latin typeface="Arial Rounded MT Bold" panose="020F0704030504030204" pitchFamily="34" charset="0"/>
                <a:ea typeface="Times New Roman" panose="02020603050405020304" pitchFamily="18" charset="0"/>
              </a:rPr>
              <a:t>L:	God of promise…</a:t>
            </a:r>
          </a:p>
        </p:txBody>
      </p:sp>
    </p:spTree>
    <p:extLst>
      <p:ext uri="{BB962C8B-B14F-4D97-AF65-F5344CB8AC3E}">
        <p14:creationId xmlns:p14="http://schemas.microsoft.com/office/powerpoint/2010/main" val="1260561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818707" y="946299"/>
            <a:ext cx="7293936" cy="3649076"/>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63923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500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A:	God of promise,</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You hear our prayer.</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79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3893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2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600" dirty="0">
                <a:latin typeface="Arial Rounded MT Bold" panose="020F0704030504030204" pitchFamily="34" charset="0"/>
                <a:ea typeface="Calibri" panose="020F0502020204030204" pitchFamily="34" charset="0"/>
                <a:cs typeface="Times New Roman" panose="02020603050405020304" pitchFamily="18" charset="0"/>
              </a:rPr>
              <a:t>P</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dirty="0">
                <a:latin typeface="Arial Rounded MT Bold" panose="020F0704030504030204" pitchFamily="34" charset="0"/>
                <a:ea typeface="Calibri" panose="020F0502020204030204" pitchFamily="34" charset="0"/>
                <a:cs typeface="Times New Roman" panose="02020603050405020304" pitchFamily="18" charset="0"/>
              </a:rPr>
              <a:t>	Trusting in your grace and mercy, we lift these prayers to you, in the name of Jesus Christ.</a:t>
            </a:r>
          </a:p>
          <a:p>
            <a:pPr marL="684213" marR="0" indent="-684213">
              <a:spcBef>
                <a:spcPts val="0"/>
              </a:spcBef>
              <a:spcAft>
                <a:spcPts val="0"/>
              </a:spcAft>
            </a:pPr>
            <a:endParaRPr lang="en-US" sz="40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5331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5881936"/>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Offering Prayer</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pic>
        <p:nvPicPr>
          <p:cNvPr id="3" name="Picture 2">
            <a:extLst>
              <a:ext uri="{FF2B5EF4-FFF2-40B4-BE49-F238E27FC236}">
                <a16:creationId xmlns:a16="http://schemas.microsoft.com/office/drawing/2014/main" id="{A345832A-CDE7-0667-6566-8DD35E86149D}"/>
              </a:ext>
            </a:extLst>
          </p:cNvPr>
          <p:cNvPicPr>
            <a:picLocks noChangeAspect="1"/>
          </p:cNvPicPr>
          <p:nvPr/>
        </p:nvPicPr>
        <p:blipFill>
          <a:blip r:embed="rId3"/>
          <a:stretch>
            <a:fillRect/>
          </a:stretch>
        </p:blipFill>
        <p:spPr>
          <a:xfrm>
            <a:off x="334651" y="375206"/>
            <a:ext cx="8488837" cy="424441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67783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E094BD-6407-498B-BDDA-F42E3E030E1A}"/>
              </a:ext>
            </a:extLst>
          </p:cNvPr>
          <p:cNvSpPr/>
          <p:nvPr/>
        </p:nvSpPr>
        <p:spPr>
          <a:xfrm>
            <a:off x="159249" y="135689"/>
            <a:ext cx="8825501" cy="698525"/>
          </a:xfrm>
          <a:prstGeom prst="rect">
            <a:avLst/>
          </a:prstGeom>
        </p:spPr>
        <p:txBody>
          <a:bodyPr wrap="square">
            <a:spAutoFit/>
          </a:bodyPr>
          <a:lstStyle/>
          <a:p>
            <a:pPr marL="571500" marR="0" indent="-571500" algn="ctr">
              <a:lnSpc>
                <a:spcPct val="107000"/>
              </a:lnSpc>
              <a:spcBef>
                <a:spcPts val="0"/>
              </a:spcBef>
              <a:spcAft>
                <a:spcPts val="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GREAT THANKSGIVING</a:t>
            </a:r>
            <a:endParaRPr lang="en-US" sz="4000" dirty="0">
              <a:latin typeface="Arial Rounded MT Bold" panose="020F07040305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4CEE7E59-37F8-42F9-99C3-E89A921846FB}"/>
              </a:ext>
            </a:extLst>
          </p:cNvPr>
          <p:cNvSpPr/>
          <p:nvPr/>
        </p:nvSpPr>
        <p:spPr>
          <a:xfrm>
            <a:off x="652409" y="2091775"/>
            <a:ext cx="7839182" cy="2674450"/>
          </a:xfrm>
          <a:prstGeom prst="rect">
            <a:avLst/>
          </a:prstGeom>
        </p:spPr>
        <p:txBody>
          <a:bodyPr wrap="square">
            <a:spAutoFit/>
          </a:bodyPr>
          <a:lstStyle/>
          <a:p>
            <a:pPr marR="0">
              <a:lnSpc>
                <a:spcPct val="107000"/>
              </a:lnSpc>
              <a:spcBef>
                <a:spcPts val="0"/>
              </a:spcBef>
              <a:spcAft>
                <a:spcPts val="600"/>
              </a:spcAft>
            </a:pPr>
            <a:r>
              <a:rPr lang="en-US" sz="4000" i="1" dirty="0">
                <a:solidFill>
                  <a:srgbClr val="C00000"/>
                </a:solidFill>
                <a:latin typeface="Arial Rounded MT Bold" panose="020F0704030504030204" pitchFamily="34" charset="0"/>
                <a:ea typeface="Calibri" panose="020F0502020204030204" pitchFamily="34" charset="0"/>
              </a:rPr>
              <a:t>Communion by pre-packaged Communion Cups.  All the Baptized are welcome to celebrate this Holy Meal.  </a:t>
            </a:r>
            <a:endParaRPr lang="en-US" sz="4000" dirty="0">
              <a:solidFill>
                <a:srgbClr val="C00000"/>
              </a:solidFill>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885365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75097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DIALOGUE</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61A25232-1805-4D52-BFD9-F08A8A36AFAD}"/>
              </a:ext>
            </a:extLst>
          </p:cNvPr>
          <p:cNvSpPr/>
          <p:nvPr/>
        </p:nvSpPr>
        <p:spPr>
          <a:xfrm>
            <a:off x="302470" y="1189553"/>
            <a:ext cx="8533059" cy="4555093"/>
          </a:xfrm>
          <a:prstGeom prst="rect">
            <a:avLst/>
          </a:prstGeom>
        </p:spPr>
        <p:txBody>
          <a:bodyPr wrap="square">
            <a:spAutoFit/>
          </a:bodyPr>
          <a:lstStyle/>
          <a:p>
            <a:pPr marL="630238" marR="0" indent="-630238">
              <a:spcBef>
                <a:spcPts val="0"/>
              </a:spcBef>
              <a:spcAft>
                <a:spcPts val="120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	The Lord be with you.</a:t>
            </a:r>
          </a:p>
          <a:p>
            <a:pPr marL="630238" marR="0" indent="-630238">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And also with you.</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a:p>
            <a:pPr marL="630238" marR="0" indent="-630238">
              <a:spcBef>
                <a:spcPts val="0"/>
              </a:spcBef>
              <a:spcAft>
                <a:spcPts val="120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	Lift up your hearts.</a:t>
            </a:r>
          </a:p>
          <a:p>
            <a:pPr marL="630238" marR="0" indent="-630238">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We lift them to the Lord.</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a:p>
            <a:pPr marL="630238" marR="0" indent="-630238">
              <a:spcBef>
                <a:spcPts val="0"/>
              </a:spcBef>
              <a:spcAft>
                <a:spcPts val="120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	Let us give thanks to the Lord our God.</a:t>
            </a:r>
          </a:p>
          <a:p>
            <a:pPr marL="630238" marR="0" indent="-630238">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It is right to give him thanks and praise.</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4261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Preface</a:t>
            </a:r>
            <a:endParaRPr lang="en-US" sz="40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5512F862-2185-4C0F-900C-D55319678986}"/>
              </a:ext>
            </a:extLst>
          </p:cNvPr>
          <p:cNvSpPr/>
          <p:nvPr/>
        </p:nvSpPr>
        <p:spPr>
          <a:xfrm>
            <a:off x="82193" y="1524777"/>
            <a:ext cx="8902557" cy="3481274"/>
          </a:xfrm>
          <a:prstGeom prst="rect">
            <a:avLst/>
          </a:prstGeom>
        </p:spPr>
        <p:txBody>
          <a:bodyPr wrap="square">
            <a:spAutoFit/>
          </a:bodyPr>
          <a:lstStyle/>
          <a:p>
            <a:pPr marL="461963" marR="0" indent="-461963">
              <a:lnSpc>
                <a:spcPct val="107000"/>
              </a:lnSpc>
              <a:spcBef>
                <a:spcPts val="0"/>
              </a:spcBef>
              <a:spcAft>
                <a:spcPts val="0"/>
              </a:spcAft>
            </a:pPr>
            <a:r>
              <a:rPr lang="en-US" sz="3200" dirty="0">
                <a:latin typeface="Arial Rounded MT Bold" panose="020F0704030504030204" pitchFamily="34" charset="0"/>
                <a:ea typeface="Calibri" panose="020F0502020204030204" pitchFamily="34" charset="0"/>
              </a:rPr>
              <a:t>P:	 </a:t>
            </a:r>
            <a:r>
              <a:rPr lang="en-US" sz="3200" dirty="0">
                <a:latin typeface="Arial Rounded MT Bold" panose="020F0704030504030204" pitchFamily="34" charset="0"/>
                <a:ea typeface="Times New Roman" panose="02020603050405020304" pitchFamily="18" charset="0"/>
              </a:rPr>
              <a:t>It is indeed right…</a:t>
            </a:r>
          </a:p>
          <a:p>
            <a:pPr marL="461963" marR="0" indent="-461963">
              <a:lnSpc>
                <a:spcPct val="107000"/>
              </a:lnSpc>
              <a:spcBef>
                <a:spcPts val="0"/>
              </a:spcBef>
              <a:spcAft>
                <a:spcPts val="0"/>
              </a:spcAft>
            </a:pPr>
            <a:endParaRPr lang="en-US" sz="3200" dirty="0">
              <a:latin typeface="Arial Rounded MT Bold" panose="020F0704030504030204" pitchFamily="34" charset="0"/>
              <a:ea typeface="Times New Roman" panose="02020603050405020304" pitchFamily="18" charset="0"/>
            </a:endParaRPr>
          </a:p>
          <a:p>
            <a:pPr marL="461963" marR="0" indent="-461963">
              <a:lnSpc>
                <a:spcPct val="107000"/>
              </a:lnSpc>
              <a:spcBef>
                <a:spcPts val="0"/>
              </a:spcBef>
              <a:spcAft>
                <a:spcPts val="0"/>
              </a:spcAft>
            </a:pPr>
            <a:r>
              <a:rPr lang="en-US" sz="3200" dirty="0">
                <a:latin typeface="Arial Rounded MT Bold" panose="020F0704030504030204" pitchFamily="34" charset="0"/>
                <a:ea typeface="Times New Roman" panose="02020603050405020304" pitchFamily="18" charset="0"/>
              </a:rPr>
              <a:t> 				…join their unending hymn</a:t>
            </a:r>
          </a:p>
          <a:p>
            <a:pPr marL="461963" marR="0" indent="-461963">
              <a:lnSpc>
                <a:spcPct val="107000"/>
              </a:lnSpc>
              <a:spcBef>
                <a:spcPts val="0"/>
              </a:spcBef>
              <a:spcAft>
                <a:spcPts val="0"/>
              </a:spcAft>
            </a:pPr>
            <a:r>
              <a:rPr lang="en-US" sz="3600" dirty="0">
                <a:latin typeface="Arial Rounded MT Bold" panose="020F0704030504030204" pitchFamily="34" charset="0"/>
                <a:ea typeface="Calibri" panose="020F0502020204030204" pitchFamily="34" charset="0"/>
              </a:rPr>
              <a:t> </a:t>
            </a:r>
          </a:p>
          <a:p>
            <a:pPr marL="461963" marR="0" indent="-461963">
              <a:lnSpc>
                <a:spcPct val="107000"/>
              </a:lnSpc>
              <a:spcBef>
                <a:spcPts val="0"/>
              </a:spcBef>
              <a:spcAft>
                <a:spcPts val="600"/>
              </a:spcAft>
            </a:pPr>
            <a:endParaRPr lang="en-US" sz="3600" b="1" dirty="0">
              <a:latin typeface="Arial Rounded MT Bold" panose="020F0704030504030204" pitchFamily="34" charset="0"/>
              <a:ea typeface="Calibri" panose="020F0502020204030204" pitchFamily="34" charset="0"/>
            </a:endParaRPr>
          </a:p>
          <a:p>
            <a:pPr marL="461963" marR="0" indent="-461963">
              <a:lnSpc>
                <a:spcPct val="107000"/>
              </a:lnSpc>
              <a:spcBef>
                <a:spcPts val="0"/>
              </a:spcBef>
              <a:spcAft>
                <a:spcPts val="600"/>
              </a:spcAft>
            </a:pPr>
            <a:endParaRPr lang="en-US" sz="3600" b="1"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1811932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6E5B23-5388-4DD5-98EB-66B22922741C}"/>
              </a:ext>
            </a:extLst>
          </p:cNvPr>
          <p:cNvSpPr/>
          <p:nvPr/>
        </p:nvSpPr>
        <p:spPr>
          <a:xfrm>
            <a:off x="2" y="39746"/>
            <a:ext cx="9064374"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Sanctus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2547350B-19D7-487C-A997-E8312837F3D4}"/>
              </a:ext>
            </a:extLst>
          </p:cNvPr>
          <p:cNvSpPr/>
          <p:nvPr/>
        </p:nvSpPr>
        <p:spPr>
          <a:xfrm>
            <a:off x="204969" y="2014152"/>
            <a:ext cx="8673855" cy="3970318"/>
          </a:xfrm>
          <a:prstGeom prst="rect">
            <a:avLst/>
          </a:prstGeom>
        </p:spPr>
        <p:txBody>
          <a:bodyPr wrap="square">
            <a:spAutoFit/>
          </a:bodyPr>
          <a:lstStyle/>
          <a:p>
            <a:pPr marL="566738" marR="0" indent="-566738">
              <a:spcBef>
                <a:spcPts val="0"/>
              </a:spcBef>
              <a:spcAft>
                <a:spcPts val="0"/>
              </a:spcAft>
            </a:pPr>
            <a:r>
              <a:rPr lang="en-US" sz="3600" b="1" dirty="0">
                <a:solidFill>
                  <a:srgbClr val="222222"/>
                </a:solidFill>
                <a:latin typeface="Arial Rounded MT Bold" panose="020F0704030504030204" pitchFamily="34" charset="0"/>
                <a:ea typeface="Times New Roman" panose="02020603050405020304" pitchFamily="18" charset="0"/>
                <a:cs typeface="Times New Roman" panose="02020603050405020304" pitchFamily="18" charset="0"/>
              </a:rPr>
              <a:t>C:	Holy, holy, holy Lord, God of power and might:  Heaven and earth are full of your glory.  Hosanna.  Hosanna.  Hosanna in the highest.  Blessed is he who comes in the name of the Lord.  Hosanna in the highest.</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66931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6E5B23-5388-4DD5-98EB-66B22922741C}"/>
              </a:ext>
            </a:extLst>
          </p:cNvPr>
          <p:cNvSpPr/>
          <p:nvPr/>
        </p:nvSpPr>
        <p:spPr>
          <a:xfrm>
            <a:off x="2" y="39746"/>
            <a:ext cx="9064374"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Eucharistic Prayer</a:t>
            </a:r>
            <a:endParaRPr lang="en-US" sz="4000" dirty="0">
              <a:effectLst/>
              <a:latin typeface="Arial Rounded MT Bold" panose="020F07040305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B6F17DCA-C0BD-4898-A44C-CDE80501AD07}"/>
              </a:ext>
            </a:extLst>
          </p:cNvPr>
          <p:cNvSpPr txBox="1"/>
          <p:nvPr/>
        </p:nvSpPr>
        <p:spPr>
          <a:xfrm>
            <a:off x="349185" y="876693"/>
            <a:ext cx="8521830" cy="4585871"/>
          </a:xfrm>
          <a:prstGeom prst="rect">
            <a:avLst/>
          </a:prstGeom>
          <a:noFill/>
        </p:spPr>
        <p:txBody>
          <a:bodyPr wrap="square">
            <a:spAutoFit/>
          </a:bodyPr>
          <a:lstStyle/>
          <a:p>
            <a:pPr marL="574675" marR="0" indent="-574675" defTabSz="8456613">
              <a:spcBef>
                <a:spcPts val="0"/>
              </a:spcBef>
              <a:spcAft>
                <a:spcPts val="0"/>
              </a:spcAft>
            </a:pPr>
            <a: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t>P:	Holy God, our Maker, Redeemer, and Healer…</a:t>
            </a:r>
          </a:p>
          <a:p>
            <a:pPr marL="574675" marR="0" indent="-574675" defTabSz="8456613">
              <a:spcBef>
                <a:spcPts val="0"/>
              </a:spcBef>
              <a:spcAft>
                <a:spcPts val="0"/>
              </a:spcAft>
            </a:pPr>
            <a:endParaRPr lang="en-US" sz="3200" dirty="0">
              <a:latin typeface="Arial Rounded MT Bold" panose="020F0704030504030204" pitchFamily="34" charset="0"/>
              <a:ea typeface="Calibri" panose="020F0502020204030204" pitchFamily="34" charset="0"/>
              <a:cs typeface="Times New Roman" panose="02020603050405020304" pitchFamily="18" charset="0"/>
            </a:endParaRPr>
          </a:p>
          <a:p>
            <a:pPr marL="574675" marR="0" indent="-574675" defTabSz="8456613">
              <a:spcBef>
                <a:spcPts val="0"/>
              </a:spcBef>
              <a:spcAft>
                <a:spcPts val="0"/>
              </a:spcAf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574675" marR="0" indent="-574675" defTabSz="8456613">
              <a:spcBef>
                <a:spcPts val="0"/>
              </a:spcBef>
              <a:spcAft>
                <a:spcPts val="0"/>
              </a:spcAft>
              <a:tabLst>
                <a:tab pos="2347913" algn="l"/>
              </a:tabLs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		…in your holy Church, both now and forever.</a:t>
            </a:r>
          </a:p>
          <a:p>
            <a:pPr marL="574675" marR="0" indent="-574675" defTabSz="8456613">
              <a:spcBef>
                <a:spcPts val="0"/>
              </a:spcBef>
              <a:spcAft>
                <a:spcPts val="0"/>
              </a:spcAft>
              <a:tabLst>
                <a:tab pos="2347913" algn="l"/>
              </a:tabLst>
            </a:pPr>
            <a:endParaRPr lang="en-US" sz="3200" dirty="0">
              <a:latin typeface="Arial Rounded MT Bold" panose="020F0704030504030204" pitchFamily="34" charset="0"/>
              <a:ea typeface="Calibri" panose="020F0502020204030204" pitchFamily="34" charset="0"/>
              <a:cs typeface="Times New Roman" panose="02020603050405020304" pitchFamily="18" charset="0"/>
            </a:endParaRPr>
          </a:p>
          <a:p>
            <a:pPr marL="574675" marR="0" indent="-574675" defTabSz="8456613">
              <a:spcBef>
                <a:spcPts val="0"/>
              </a:spcBef>
              <a:spcAft>
                <a:spcPts val="0"/>
              </a:spcAft>
              <a:tabLst>
                <a:tab pos="2347913" algn="l"/>
              </a:tabLs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Amen</a:t>
            </a:r>
          </a:p>
          <a:p>
            <a:pPr marL="574675" marR="0" indent="-574675" defTabSz="8456613">
              <a:spcBef>
                <a:spcPts val="0"/>
              </a:spcBef>
              <a:spcAft>
                <a:spcPts val="0"/>
              </a:spcAft>
              <a:tabLst>
                <a:tab pos="2347913" algn="l"/>
              </a:tabLs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99620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159248" y="1005568"/>
            <a:ext cx="8825501" cy="5427448"/>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Our Father, who art in heaven, hallowed be thy name, thy kingdom come, thy will be done, on earth as it is in heaven.  Give us this day our daily bread; and forgive us our trespasses, as we forgive those who trespass against us; and lead us not into temptation, but deliver us from evil.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077905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0" y="1074232"/>
            <a:ext cx="9143999" cy="4787464"/>
          </a:xfrm>
          <a:prstGeom prst="rect">
            <a:avLst/>
          </a:prstGeom>
        </p:spPr>
        <p:txBody>
          <a:bodyPr wrap="square">
            <a:spAutoFit/>
          </a:bodyPr>
          <a:lstStyle/>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You have given us all we are and all we have, and still we have not trusted you fully. We have tried to be god in our own lives, hurting ourselves and those around us in our attempts to control. Wash us clean in the waters of your salvation, and bring us back into right relationship with you.</a:t>
            </a:r>
            <a:endParaRPr lang="en-US" sz="4000" b="1"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853385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896317" y="1431466"/>
            <a:ext cx="7536093" cy="1870705"/>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For thine is the kingdom, and the power, and the glory, forever and ever.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0449805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INVITATION TO COMMUNION</a:t>
            </a:r>
            <a:endParaRPr lang="en-US" sz="36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F6E101CF-2376-48DF-83F1-0663968FA873}"/>
              </a:ext>
            </a:extLst>
          </p:cNvPr>
          <p:cNvSpPr/>
          <p:nvPr/>
        </p:nvSpPr>
        <p:spPr>
          <a:xfrm>
            <a:off x="463768" y="1324350"/>
            <a:ext cx="8216462" cy="3009093"/>
          </a:xfrm>
          <a:prstGeom prst="rect">
            <a:avLst/>
          </a:prstGeom>
        </p:spPr>
        <p:txBody>
          <a:bodyPr wrap="square">
            <a:spAutoFit/>
          </a:bodyPr>
          <a:lstStyle/>
          <a:p>
            <a:pPr marL="573088" marR="0" indent="-573088">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P:	God nourishes us with this meal that we may be a blessing to all the world. Come share in the blessing of Jesus body and blood.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584798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BLESSING</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31610A61-53FF-42BC-9BBB-9A2AFC5B9606}"/>
              </a:ext>
            </a:extLst>
          </p:cNvPr>
          <p:cNvSpPr/>
          <p:nvPr/>
        </p:nvSpPr>
        <p:spPr>
          <a:xfrm>
            <a:off x="471055" y="1706534"/>
            <a:ext cx="8423564" cy="3600986"/>
          </a:xfrm>
          <a:prstGeom prst="rect">
            <a:avLst/>
          </a:prstGeom>
        </p:spPr>
        <p:txBody>
          <a:bodyPr wrap="square">
            <a:spAutoFit/>
          </a:bodyPr>
          <a:lstStyle/>
          <a:p>
            <a:pPr marL="914400" indent="-914400" defTabSz="7777163"/>
            <a:r>
              <a:rPr lang="en-US" sz="3200" dirty="0">
                <a:latin typeface="Arial Rounded MT Bold" panose="020F0704030504030204" pitchFamily="34" charset="0"/>
                <a:cs typeface="Arial" panose="020B0604020202020204" pitchFamily="34" charset="0"/>
              </a:rPr>
              <a:t>P:	May this Body and Blood of our Lord and Savior, Jesus Christ, strengthen, keep, and unite us, now and forever.</a:t>
            </a:r>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r>
              <a:rPr lang="en-US" sz="3600" b="1" dirty="0">
                <a:latin typeface="Arial Rounded MT Bold" panose="020F0704030504030204" pitchFamily="34" charset="0"/>
              </a:rPr>
              <a:t>C:	Amen.</a:t>
            </a:r>
          </a:p>
        </p:txBody>
      </p:sp>
    </p:spTree>
    <p:extLst>
      <p:ext uri="{BB962C8B-B14F-4D97-AF65-F5344CB8AC3E}">
        <p14:creationId xmlns:p14="http://schemas.microsoft.com/office/powerpoint/2010/main" val="7229773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D3718BD4-2BC1-43E3-BFDC-F43F71C2DBEA}"/>
              </a:ext>
            </a:extLst>
          </p:cNvPr>
          <p:cNvSpPr/>
          <p:nvPr/>
        </p:nvSpPr>
        <p:spPr>
          <a:xfrm>
            <a:off x="159248" y="818080"/>
            <a:ext cx="8825501" cy="3738972"/>
          </a:xfrm>
          <a:prstGeom prst="rect">
            <a:avLst/>
          </a:prstGeom>
        </p:spPr>
        <p:txBody>
          <a:bodyPr wrap="square">
            <a:spAutoFit/>
          </a:bodyPr>
          <a:lstStyle/>
          <a:p>
            <a:pPr marL="574675" marR="0" indent="-57467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a:t>
            </a:r>
            <a:r>
              <a:rPr lang="en-US" sz="3200" dirty="0">
                <a:latin typeface="Arial Rounded MT Bold" panose="020F0704030504030204" pitchFamily="34" charset="0"/>
                <a:ea typeface="Calibri" panose="020F0502020204030204" pitchFamily="34" charset="0"/>
              </a:rPr>
              <a:t>	Let us pray…  Life-giving God, through this meal you have bandaged our wounds and fed us with your mercy.  Now send us forth to live for others, both friend and stranger, that all may come to know your love.  This we pray in the name of Jesus.</a:t>
            </a:r>
          </a:p>
        </p:txBody>
      </p:sp>
      <p:sp>
        <p:nvSpPr>
          <p:cNvPr id="3" name="Rectangle 2">
            <a:extLst>
              <a:ext uri="{FF2B5EF4-FFF2-40B4-BE49-F238E27FC236}">
                <a16:creationId xmlns:a16="http://schemas.microsoft.com/office/drawing/2014/main" id="{790C6291-52B3-4F46-B302-22178A78676C}"/>
              </a:ext>
            </a:extLst>
          </p:cNvPr>
          <p:cNvSpPr/>
          <p:nvPr/>
        </p:nvSpPr>
        <p:spPr>
          <a:xfrm>
            <a:off x="274752" y="5252859"/>
            <a:ext cx="2262158" cy="685124"/>
          </a:xfrm>
          <a:prstGeom prst="rect">
            <a:avLst/>
          </a:prstGeom>
        </p:spPr>
        <p:txBody>
          <a:bodyPr wrap="none">
            <a:spAutoFit/>
          </a:bodyPr>
          <a:lstStyle/>
          <a:p>
            <a:pPr marL="574675" lvl="0" indent="-574675">
              <a:lnSpc>
                <a:spcPct val="107000"/>
              </a:lnSpc>
              <a:spcBef>
                <a:spcPts val="0"/>
              </a:spcBef>
              <a:spcAft>
                <a:spcPts val="0"/>
              </a:spcAft>
            </a:pPr>
            <a:r>
              <a:rPr lang="en-US" sz="3600" b="1" dirty="0">
                <a:solidFill>
                  <a:srgbClr val="000000"/>
                </a:solidFill>
                <a:latin typeface="Arial Rounded MT Bold" panose="020F0704030504030204" pitchFamily="34" charset="0"/>
                <a:ea typeface="Times New Roman" panose="02020603050405020304" pitchFamily="18" charset="0"/>
              </a:rPr>
              <a:t>C:	Amen	</a:t>
            </a:r>
            <a:endParaRPr lang="en-US" sz="3600" dirty="0">
              <a:solidFill>
                <a:prstClr val="black"/>
              </a:solidFill>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1353856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5881936"/>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Announcements</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pic>
        <p:nvPicPr>
          <p:cNvPr id="3" name="Picture 2">
            <a:extLst>
              <a:ext uri="{FF2B5EF4-FFF2-40B4-BE49-F238E27FC236}">
                <a16:creationId xmlns:a16="http://schemas.microsoft.com/office/drawing/2014/main" id="{A345832A-CDE7-0667-6566-8DD35E86149D}"/>
              </a:ext>
            </a:extLst>
          </p:cNvPr>
          <p:cNvPicPr>
            <a:picLocks noChangeAspect="1"/>
          </p:cNvPicPr>
          <p:nvPr/>
        </p:nvPicPr>
        <p:blipFill>
          <a:blip r:embed="rId3"/>
          <a:stretch>
            <a:fillRect/>
          </a:stretch>
        </p:blipFill>
        <p:spPr>
          <a:xfrm>
            <a:off x="334651" y="375206"/>
            <a:ext cx="8488837" cy="424441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513564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669303" y="1124774"/>
            <a:ext cx="7880809" cy="341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803275" marR="0" indent="-803275">
              <a:lnSpc>
                <a:spcPct val="95000"/>
              </a:lnSpc>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a:t>
            </a:r>
            <a:r>
              <a:rPr lang="en-US" sz="3200" dirty="0">
                <a:latin typeface="Arial Rounded MT Bold" panose="020F0704030504030204" pitchFamily="34" charset="0"/>
                <a:ea typeface="Times New Roman" panose="02020603050405020304" pitchFamily="18" charset="0"/>
                <a:cs typeface="Times New Roman" panose="02020603050405020304" pitchFamily="18" charset="0"/>
              </a:rPr>
              <a:t>God, who gives life to all things and frees us from despair, bless you with truth and peace.  And may the holy Trinity, </a:t>
            </a:r>
            <a:r>
              <a:rPr lang="en-US" sz="3200" dirty="0">
                <a:solidFill>
                  <a:srgbClr val="C00000"/>
                </a:solidFill>
                <a:latin typeface="Arial Rounded MT Bold" panose="020F0704030504030204" pitchFamily="34" charset="0"/>
                <a:ea typeface="Times New Roman" panose="02020603050405020304" pitchFamily="18" charset="0"/>
                <a:cs typeface="Times New Roman" panose="02020603050405020304" pitchFamily="18" charset="0"/>
              </a:rPr>
              <a:t>☩</a:t>
            </a:r>
            <a:r>
              <a:rPr lang="en-US" sz="3200" dirty="0">
                <a:latin typeface="Arial Rounded MT Bold" panose="020F0704030504030204" pitchFamily="34" charset="0"/>
                <a:ea typeface="Times New Roman" panose="02020603050405020304" pitchFamily="18" charset="0"/>
                <a:cs typeface="Times New Roman" panose="02020603050405020304" pitchFamily="18" charset="0"/>
              </a:rPr>
              <a:t> one God, guide you always in faith, hope, and love.</a:t>
            </a:r>
          </a:p>
          <a:p>
            <a:pPr marL="803275" marR="0" indent="-803275">
              <a:lnSpc>
                <a:spcPct val="95000"/>
              </a:lnSpc>
              <a:spcBef>
                <a:spcPts val="0"/>
              </a:spcBef>
              <a:spcAft>
                <a:spcPts val="0"/>
              </a:spcAft>
            </a:pPr>
            <a:endParaRPr lang="en-US" sz="32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a:p>
            <a:pPr marL="803275" marR="0" indent="-803275">
              <a:lnSpc>
                <a:spcPct val="95000"/>
              </a:lnSpc>
              <a:spcBef>
                <a:spcPts val="0"/>
              </a:spcBef>
              <a:spcAft>
                <a:spcPts val="0"/>
              </a:spcAft>
            </a:pPr>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65529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5881936"/>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fontScale="92500"/>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dirty="0">
                <a:solidFill>
                  <a:schemeClr val="tx1">
                    <a:lumMod val="85000"/>
                    <a:lumOff val="15000"/>
                  </a:schemeClr>
                </a:solidFill>
                <a:latin typeface="Arial Rounded MT Bold" panose="020F0704030504030204" pitchFamily="34" charset="0"/>
                <a:ea typeface="+mj-ea"/>
                <a:cs typeface="+mj-cs"/>
              </a:rPr>
              <a:t>“Here I Am, Lord”                            ELW 574</a:t>
            </a:r>
            <a:endParaRPr lang="en-US" altLang="en-US" sz="3100" dirty="0">
              <a:solidFill>
                <a:schemeClr val="tx1">
                  <a:lumMod val="85000"/>
                  <a:lumOff val="15000"/>
                </a:schemeClr>
              </a:solidFill>
              <a:latin typeface="Arial Rounded MT Bold" panose="020F0704030504030204" pitchFamily="34" charset="0"/>
              <a:ea typeface="+mj-ea"/>
              <a:cs typeface="+mj-cs"/>
            </a:endParaRPr>
          </a:p>
        </p:txBody>
      </p:sp>
      <p:sp>
        <p:nvSpPr>
          <p:cNvPr id="3" name="Title 1">
            <a:extLst>
              <a:ext uri="{FF2B5EF4-FFF2-40B4-BE49-F238E27FC236}">
                <a16:creationId xmlns:a16="http://schemas.microsoft.com/office/drawing/2014/main" id="{4CECE81A-3B82-5CFE-1731-8F59692328AE}"/>
              </a:ext>
            </a:extLst>
          </p:cNvPr>
          <p:cNvSpPr txBox="1">
            <a:spLocks/>
          </p:cNvSpPr>
          <p:nvPr/>
        </p:nvSpPr>
        <p:spPr bwMode="auto">
          <a:xfrm>
            <a:off x="0" y="138033"/>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571500" indent="-571500" algn="ctr" defTabSz="914400" eaLnBrk="1" hangingPunct="1">
              <a:spcAft>
                <a:spcPts val="600"/>
              </a:spcAft>
              <a:buFont typeface="Symbol" panose="05050102010706020507" pitchFamily="18" charset="2"/>
              <a:buChar char="*"/>
            </a:pPr>
            <a:r>
              <a:rPr lang="en-US" altLang="en-US" sz="3600" dirty="0">
                <a:solidFill>
                  <a:schemeClr val="tx1">
                    <a:lumMod val="85000"/>
                    <a:lumOff val="15000"/>
                  </a:schemeClr>
                </a:solidFill>
                <a:latin typeface="Arial Rounded MT Bold" panose="020F0704030504030204" pitchFamily="34" charset="0"/>
                <a:ea typeface="+mj-ea"/>
                <a:cs typeface="+mj-cs"/>
              </a:rPr>
              <a:t>Sending Song</a:t>
            </a:r>
            <a:endParaRPr lang="en-US" altLang="en-US" sz="3100" dirty="0">
              <a:solidFill>
                <a:schemeClr val="tx1">
                  <a:lumMod val="85000"/>
                  <a:lumOff val="15000"/>
                </a:schemeClr>
              </a:solidFill>
              <a:latin typeface="Arial Rounded MT Bold" panose="020F0704030504030204" pitchFamily="34" charset="0"/>
              <a:ea typeface="+mj-ea"/>
              <a:cs typeface="+mj-cs"/>
            </a:endParaRPr>
          </a:p>
        </p:txBody>
      </p:sp>
      <p:pic>
        <p:nvPicPr>
          <p:cNvPr id="6" name="Picture 5">
            <a:extLst>
              <a:ext uri="{FF2B5EF4-FFF2-40B4-BE49-F238E27FC236}">
                <a16:creationId xmlns:a16="http://schemas.microsoft.com/office/drawing/2014/main" id="{A2FC2243-F6AE-6C3A-8261-1A57CD23A320}"/>
              </a:ext>
            </a:extLst>
          </p:cNvPr>
          <p:cNvPicPr>
            <a:picLocks noChangeAspect="1"/>
          </p:cNvPicPr>
          <p:nvPr/>
        </p:nvPicPr>
        <p:blipFill>
          <a:blip r:embed="rId3"/>
          <a:stretch>
            <a:fillRect/>
          </a:stretch>
        </p:blipFill>
        <p:spPr>
          <a:xfrm>
            <a:off x="1261585" y="1294582"/>
            <a:ext cx="6620830" cy="3481118"/>
          </a:xfrm>
          <a:prstGeom prst="rect">
            <a:avLst/>
          </a:prstGeom>
        </p:spPr>
      </p:pic>
    </p:spTree>
    <p:extLst>
      <p:ext uri="{BB962C8B-B14F-4D97-AF65-F5344CB8AC3E}">
        <p14:creationId xmlns:p14="http://schemas.microsoft.com/office/powerpoint/2010/main" val="37782255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E457DF-CE3F-1A2A-8468-A2B479E3DE15}"/>
              </a:ext>
            </a:extLst>
          </p:cNvPr>
          <p:cNvSpPr/>
          <p:nvPr/>
        </p:nvSpPr>
        <p:spPr>
          <a:xfrm>
            <a:off x="-11455" y="72807"/>
            <a:ext cx="9144000" cy="56970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150" b="1" dirty="0">
                <a:solidFill>
                  <a:srgbClr val="000000"/>
                </a:solidFill>
                <a:latin typeface="Arial Rounded MT Bold" panose="020F0704030504030204" pitchFamily="34" charset="0"/>
                <a:ea typeface="Times New Roman" panose="02020603050405020304" pitchFamily="18" charset="0"/>
              </a:rPr>
              <a:t>“Here I Am, Lord”                                  ELW 574</a:t>
            </a:r>
          </a:p>
        </p:txBody>
      </p:sp>
      <p:sp>
        <p:nvSpPr>
          <p:cNvPr id="3" name="TextBox 2">
            <a:extLst>
              <a:ext uri="{FF2B5EF4-FFF2-40B4-BE49-F238E27FC236}">
                <a16:creationId xmlns:a16="http://schemas.microsoft.com/office/drawing/2014/main" id="{F7C04349-06CC-B1BE-9751-73135FED3385}"/>
              </a:ext>
            </a:extLst>
          </p:cNvPr>
          <p:cNvSpPr txBox="1"/>
          <p:nvPr/>
        </p:nvSpPr>
        <p:spPr>
          <a:xfrm>
            <a:off x="584461" y="1055801"/>
            <a:ext cx="7975078" cy="4524315"/>
          </a:xfrm>
          <a:prstGeom prst="rect">
            <a:avLst/>
          </a:prstGeom>
          <a:noFill/>
        </p:spPr>
        <p:txBody>
          <a:bodyPr wrap="square">
            <a:spAutoFit/>
          </a:bodyPr>
          <a:lstStyle/>
          <a:p>
            <a:pPr marL="461963" marR="0" indent="-461963">
              <a:spcBef>
                <a:spcPts val="0"/>
              </a:spcBef>
              <a:spcAft>
                <a:spcPts val="0"/>
              </a:spcAft>
              <a:tabLst>
                <a:tab pos="2743200" algn="ctr"/>
                <a:tab pos="5486400" algn="r"/>
                <a:tab pos="457200" algn="l"/>
              </a:tabLst>
            </a:pPr>
            <a:r>
              <a:rPr lang="en-US" sz="3600" dirty="0">
                <a:effectLst/>
                <a:latin typeface="Arial Rounded MT Bold" panose="020F0704030504030204" pitchFamily="34" charset="0"/>
                <a:ea typeface="MS Mincho" panose="02020609040205080304" pitchFamily="49" charset="-128"/>
              </a:rPr>
              <a:t>1	"I, the Lord of sea and sky,</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have heard my people cry.</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All who dwell in dark and sin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my hand will save.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who made the stars of night,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will make their darkness bright.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Who will bear my light to them?</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Whom shall I send?"</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2715279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E457DF-CE3F-1A2A-8468-A2B479E3DE15}"/>
              </a:ext>
            </a:extLst>
          </p:cNvPr>
          <p:cNvSpPr/>
          <p:nvPr/>
        </p:nvSpPr>
        <p:spPr>
          <a:xfrm>
            <a:off x="-11455" y="72807"/>
            <a:ext cx="9144000" cy="56970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150" b="1" dirty="0">
                <a:solidFill>
                  <a:srgbClr val="000000"/>
                </a:solidFill>
                <a:latin typeface="Arial Rounded MT Bold" panose="020F0704030504030204" pitchFamily="34" charset="0"/>
                <a:ea typeface="Times New Roman" panose="02020603050405020304" pitchFamily="18" charset="0"/>
              </a:rPr>
              <a:t>“Here I Am, Lord”                                  ELW 574</a:t>
            </a:r>
          </a:p>
        </p:txBody>
      </p:sp>
      <p:sp>
        <p:nvSpPr>
          <p:cNvPr id="3" name="TextBox 2">
            <a:extLst>
              <a:ext uri="{FF2B5EF4-FFF2-40B4-BE49-F238E27FC236}">
                <a16:creationId xmlns:a16="http://schemas.microsoft.com/office/drawing/2014/main" id="{F7C04349-06CC-B1BE-9751-73135FED3385}"/>
              </a:ext>
            </a:extLst>
          </p:cNvPr>
          <p:cNvSpPr txBox="1"/>
          <p:nvPr/>
        </p:nvSpPr>
        <p:spPr>
          <a:xfrm>
            <a:off x="179108" y="1913641"/>
            <a:ext cx="8804635" cy="2862322"/>
          </a:xfrm>
          <a:prstGeom prst="rect">
            <a:avLst/>
          </a:prstGeom>
          <a:noFill/>
        </p:spPr>
        <p:txBody>
          <a:bodyPr wrap="square">
            <a:spAutoFit/>
          </a:bodyPr>
          <a:lstStyle/>
          <a:p>
            <a:pPr marL="461963" marR="0" indent="-461963">
              <a:spcBef>
                <a:spcPts val="0"/>
              </a:spcBef>
              <a:spcAft>
                <a:spcPts val="0"/>
              </a:spcAf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Here I am, Lord. Is it I, Lord?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have heard you calling in the night.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will go, Lord, if you lead me.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will hold your people in my heart.</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554726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E457DF-CE3F-1A2A-8468-A2B479E3DE15}"/>
              </a:ext>
            </a:extLst>
          </p:cNvPr>
          <p:cNvSpPr/>
          <p:nvPr/>
        </p:nvSpPr>
        <p:spPr>
          <a:xfrm>
            <a:off x="-11455" y="72807"/>
            <a:ext cx="9144000" cy="56970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150" b="1" dirty="0">
                <a:solidFill>
                  <a:srgbClr val="000000"/>
                </a:solidFill>
                <a:latin typeface="Arial Rounded MT Bold" panose="020F0704030504030204" pitchFamily="34" charset="0"/>
                <a:ea typeface="Times New Roman" panose="02020603050405020304" pitchFamily="18" charset="0"/>
              </a:rPr>
              <a:t>“Here I Am, Lord”                                  ELW 574</a:t>
            </a:r>
          </a:p>
        </p:txBody>
      </p:sp>
      <p:sp>
        <p:nvSpPr>
          <p:cNvPr id="3" name="TextBox 2">
            <a:extLst>
              <a:ext uri="{FF2B5EF4-FFF2-40B4-BE49-F238E27FC236}">
                <a16:creationId xmlns:a16="http://schemas.microsoft.com/office/drawing/2014/main" id="{F7C04349-06CC-B1BE-9751-73135FED3385}"/>
              </a:ext>
            </a:extLst>
          </p:cNvPr>
          <p:cNvSpPr txBox="1"/>
          <p:nvPr/>
        </p:nvSpPr>
        <p:spPr>
          <a:xfrm>
            <a:off x="587146" y="1093509"/>
            <a:ext cx="7946797" cy="4524315"/>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2	"I, the Lord of snow and rain,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have borne my people's pain.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have wept for love of them.</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They turn away.</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will break their hearts of stone,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give them hearts for love alone.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will speak my word to them.</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Whom shall I send?"</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356509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638397" y="1209797"/>
            <a:ext cx="7867205" cy="3953455"/>
          </a:xfrm>
          <a:prstGeom prst="rect">
            <a:avLst/>
          </a:prstGeom>
        </p:spPr>
        <p:txBody>
          <a:bodyPr wrap="square">
            <a:spAutoFit/>
          </a:bodyPr>
          <a:lstStyle/>
          <a:p>
            <a:pPr marL="682625" marR="0" indent="-682625">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God welcomes you home with open arms, and forgives you all your sin, for the sake of Jesus Christ. By the power of the Holy Spirit, live in the promise of God’s love, freely given.</a:t>
            </a:r>
          </a:p>
          <a:p>
            <a:pPr marL="682625" marR="0" indent="-682625">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Amen.</a:t>
            </a:r>
          </a:p>
        </p:txBody>
      </p:sp>
    </p:spTree>
    <p:extLst>
      <p:ext uri="{BB962C8B-B14F-4D97-AF65-F5344CB8AC3E}">
        <p14:creationId xmlns:p14="http://schemas.microsoft.com/office/powerpoint/2010/main" val="15749462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E457DF-CE3F-1A2A-8468-A2B479E3DE15}"/>
              </a:ext>
            </a:extLst>
          </p:cNvPr>
          <p:cNvSpPr/>
          <p:nvPr/>
        </p:nvSpPr>
        <p:spPr>
          <a:xfrm>
            <a:off x="-11455" y="72807"/>
            <a:ext cx="9144000" cy="56970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150" b="1" dirty="0">
                <a:solidFill>
                  <a:srgbClr val="000000"/>
                </a:solidFill>
                <a:latin typeface="Arial Rounded MT Bold" panose="020F0704030504030204" pitchFamily="34" charset="0"/>
                <a:ea typeface="Times New Roman" panose="02020603050405020304" pitchFamily="18" charset="0"/>
              </a:rPr>
              <a:t>“Here I Am, Lord”                                  ELW 574</a:t>
            </a:r>
          </a:p>
        </p:txBody>
      </p:sp>
      <p:sp>
        <p:nvSpPr>
          <p:cNvPr id="3" name="TextBox 2">
            <a:extLst>
              <a:ext uri="{FF2B5EF4-FFF2-40B4-BE49-F238E27FC236}">
                <a16:creationId xmlns:a16="http://schemas.microsoft.com/office/drawing/2014/main" id="{F7C04349-06CC-B1BE-9751-73135FED3385}"/>
              </a:ext>
            </a:extLst>
          </p:cNvPr>
          <p:cNvSpPr txBox="1"/>
          <p:nvPr/>
        </p:nvSpPr>
        <p:spPr>
          <a:xfrm>
            <a:off x="179108" y="1913641"/>
            <a:ext cx="8804635" cy="2862322"/>
          </a:xfrm>
          <a:prstGeom prst="rect">
            <a:avLst/>
          </a:prstGeom>
          <a:noFill/>
        </p:spPr>
        <p:txBody>
          <a:bodyPr wrap="square">
            <a:spAutoFit/>
          </a:bodyPr>
          <a:lstStyle/>
          <a:p>
            <a:pPr marL="461963" marR="0" indent="-461963">
              <a:spcBef>
                <a:spcPts val="0"/>
              </a:spcBef>
              <a:spcAft>
                <a:spcPts val="0"/>
              </a:spcAf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Here I am, Lord. Is it I, Lord?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have heard you calling in the night.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will go, Lord, if you lead me.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will hold your people in my heart.</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0281253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E457DF-CE3F-1A2A-8468-A2B479E3DE15}"/>
              </a:ext>
            </a:extLst>
          </p:cNvPr>
          <p:cNvSpPr/>
          <p:nvPr/>
        </p:nvSpPr>
        <p:spPr>
          <a:xfrm>
            <a:off x="-11455" y="72807"/>
            <a:ext cx="9144000" cy="56970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150" b="1" dirty="0">
                <a:solidFill>
                  <a:srgbClr val="000000"/>
                </a:solidFill>
                <a:latin typeface="Arial Rounded MT Bold" panose="020F0704030504030204" pitchFamily="34" charset="0"/>
                <a:ea typeface="Times New Roman" panose="02020603050405020304" pitchFamily="18" charset="0"/>
              </a:rPr>
              <a:t>“Here I Am, Lord”                                  ELW 574</a:t>
            </a:r>
          </a:p>
        </p:txBody>
      </p:sp>
      <p:sp>
        <p:nvSpPr>
          <p:cNvPr id="3" name="TextBox 2">
            <a:extLst>
              <a:ext uri="{FF2B5EF4-FFF2-40B4-BE49-F238E27FC236}">
                <a16:creationId xmlns:a16="http://schemas.microsoft.com/office/drawing/2014/main" id="{F7C04349-06CC-B1BE-9751-73135FED3385}"/>
              </a:ext>
            </a:extLst>
          </p:cNvPr>
          <p:cNvSpPr txBox="1"/>
          <p:nvPr/>
        </p:nvSpPr>
        <p:spPr>
          <a:xfrm>
            <a:off x="772997" y="1395167"/>
            <a:ext cx="7598005" cy="4524315"/>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3	"I, the Lord of wind and flame,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will tend the poor and lame.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will set a feast for them.</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My hand will save.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Finest bread I will provide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till their hearts be satisfied.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will give my life to them.</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Whom shall I send?"</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4783993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E457DF-CE3F-1A2A-8468-A2B479E3DE15}"/>
              </a:ext>
            </a:extLst>
          </p:cNvPr>
          <p:cNvSpPr/>
          <p:nvPr/>
        </p:nvSpPr>
        <p:spPr>
          <a:xfrm>
            <a:off x="-11455" y="72807"/>
            <a:ext cx="9144000" cy="56970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150" b="1" dirty="0">
                <a:solidFill>
                  <a:srgbClr val="000000"/>
                </a:solidFill>
                <a:latin typeface="Arial Rounded MT Bold" panose="020F0704030504030204" pitchFamily="34" charset="0"/>
                <a:ea typeface="Times New Roman" panose="02020603050405020304" pitchFamily="18" charset="0"/>
              </a:rPr>
              <a:t>“Here I Am, Lord”                                  ELW 574</a:t>
            </a:r>
          </a:p>
        </p:txBody>
      </p:sp>
      <p:sp>
        <p:nvSpPr>
          <p:cNvPr id="3" name="TextBox 2">
            <a:extLst>
              <a:ext uri="{FF2B5EF4-FFF2-40B4-BE49-F238E27FC236}">
                <a16:creationId xmlns:a16="http://schemas.microsoft.com/office/drawing/2014/main" id="{F7C04349-06CC-B1BE-9751-73135FED3385}"/>
              </a:ext>
            </a:extLst>
          </p:cNvPr>
          <p:cNvSpPr txBox="1"/>
          <p:nvPr/>
        </p:nvSpPr>
        <p:spPr>
          <a:xfrm>
            <a:off x="179108" y="1913641"/>
            <a:ext cx="8804635" cy="2862322"/>
          </a:xfrm>
          <a:prstGeom prst="rect">
            <a:avLst/>
          </a:prstGeom>
          <a:noFill/>
        </p:spPr>
        <p:txBody>
          <a:bodyPr wrap="square">
            <a:spAutoFit/>
          </a:bodyPr>
          <a:lstStyle/>
          <a:p>
            <a:pPr marL="461963" marR="0" indent="-461963">
              <a:spcBef>
                <a:spcPts val="0"/>
              </a:spcBef>
              <a:spcAft>
                <a:spcPts val="0"/>
              </a:spcAf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Here I am, Lord. Is it I, Lord?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have heard you calling in the night.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will go, Lord, if you lead me.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will hold your people in my heart.</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8476058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308223" y="829580"/>
            <a:ext cx="8507003" cy="2331792"/>
          </a:xfrm>
          <a:prstGeom prst="rect">
            <a:avLst/>
          </a:prstGeom>
        </p:spPr>
        <p:txBody>
          <a:bodyPr wrap="square">
            <a:spAutoFit/>
          </a:bodyPr>
          <a:lstStyle/>
          <a:p>
            <a:pPr marL="347345" marR="0" indent="-34734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 depart in Christ’s Love.</a:t>
            </a:r>
          </a:p>
          <a:p>
            <a:pPr marL="347345" marR="0" indent="-347345">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44010" y="3291938"/>
            <a:ext cx="8507003" cy="2131289"/>
          </a:xfrm>
          <a:prstGeom prst="rect">
            <a:avLst/>
          </a:prstGeom>
        </p:spPr>
        <p:txBody>
          <a:bodyPr wrap="square">
            <a:spAutoFit/>
          </a:bodyPr>
          <a:lstStyle/>
          <a:p>
            <a:pPr marR="0">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POSTLUDE</a:t>
            </a:r>
          </a:p>
          <a:p>
            <a:pPr marR="0" algn="ct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By</a:t>
            </a:r>
          </a:p>
          <a:p>
            <a:pPr marR="0" algn="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Darrell Fryman</a:t>
            </a:r>
          </a:p>
        </p:txBody>
      </p:sp>
      <p:sp>
        <p:nvSpPr>
          <p:cNvPr id="8" name="Rectangle 7">
            <a:extLst>
              <a:ext uri="{FF2B5EF4-FFF2-40B4-BE49-F238E27FC236}">
                <a16:creationId xmlns:a16="http://schemas.microsoft.com/office/drawing/2014/main" id="{586513A4-E57B-48A7-AEDA-DD3E2B975B8C}"/>
              </a:ext>
            </a:extLst>
          </p:cNvPr>
          <p:cNvSpPr/>
          <p:nvPr/>
        </p:nvSpPr>
        <p:spPr>
          <a:xfrm>
            <a:off x="159249" y="5609991"/>
            <a:ext cx="8676527" cy="1169551"/>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From sundaysandseasons.com.  Copyright © 2022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38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94623"/>
            <a:ext cx="9143981" cy="651616"/>
          </a:xfrm>
        </p:spPr>
        <p:txBody>
          <a:bodyPr vert="horz" lIns="91440" tIns="45720" rIns="91440" bIns="45720" rtlCol="0" anchor="ctr">
            <a:normAutofit/>
          </a:bodyPr>
          <a:lstStyle/>
          <a:p>
            <a:pPr marL="571500" indent="-571500" algn="ctr" eaLnBrk="1" hangingPunct="1">
              <a:buFont typeface="Symbol" panose="05050102010706020507" pitchFamily="18" charset="2"/>
              <a:buChar char="*"/>
            </a:pPr>
            <a:r>
              <a:rPr lang="en-US" sz="4000" b="1" dirty="0">
                <a:ea typeface="+mj-ea"/>
                <a:cs typeface="+mj-cs"/>
              </a:rPr>
              <a:t>Hymn of Praise</a:t>
            </a:r>
          </a:p>
        </p:txBody>
      </p:sp>
      <p:sp>
        <p:nvSpPr>
          <p:cNvPr id="2" name="Rectangle 1">
            <a:extLst>
              <a:ext uri="{FF2B5EF4-FFF2-40B4-BE49-F238E27FC236}">
                <a16:creationId xmlns:a16="http://schemas.microsoft.com/office/drawing/2014/main" id="{98852569-64FC-4F1F-BB5E-09457FE1FC08}"/>
              </a:ext>
            </a:extLst>
          </p:cNvPr>
          <p:cNvSpPr/>
          <p:nvPr/>
        </p:nvSpPr>
        <p:spPr>
          <a:xfrm>
            <a:off x="20" y="5165889"/>
            <a:ext cx="9143961" cy="1597488"/>
          </a:xfrm>
          <a:prstGeom prst="rect">
            <a:avLst/>
          </a:prstGeom>
        </p:spPr>
        <p:txBody>
          <a:bodyPr vert="horz" lIns="91440" tIns="45720" rIns="91440" bIns="45720" rtlCol="0" anchor="ctr">
            <a:noAutofit/>
          </a:bodyPr>
          <a:lstStyle/>
          <a:p>
            <a:pPr marL="171450" marR="0" lvl="0" algn="ctr" defTabSz="914400" eaLnBrk="1" hangingPunct="1">
              <a:lnSpc>
                <a:spcPct val="90000"/>
              </a:lnSpc>
              <a:spcBef>
                <a:spcPts val="0"/>
              </a:spcBef>
              <a:spcAft>
                <a:spcPts val="600"/>
              </a:spcAft>
            </a:pPr>
            <a:r>
              <a:rPr lang="en-US" sz="3200" dirty="0">
                <a:latin typeface="Arial Rounded MT Bold" panose="020F0704030504030204" pitchFamily="34" charset="0"/>
                <a:ea typeface="+mn-ea"/>
              </a:rPr>
              <a:t>“Take My Life, That I May Be”</a:t>
            </a:r>
          </a:p>
          <a:p>
            <a:pPr marL="171450" marR="0" lvl="0" algn="ctr" defTabSz="914400" eaLnBrk="1" hangingPunct="1">
              <a:lnSpc>
                <a:spcPct val="90000"/>
              </a:lnSpc>
              <a:spcBef>
                <a:spcPts val="0"/>
              </a:spcBef>
              <a:spcAft>
                <a:spcPts val="600"/>
              </a:spcAft>
            </a:pPr>
            <a:r>
              <a:rPr lang="en-US" sz="3200" dirty="0">
                <a:latin typeface="Arial Rounded MT Bold" panose="020F0704030504030204" pitchFamily="34" charset="0"/>
                <a:ea typeface="+mn-ea"/>
              </a:rPr>
              <a:t>LBW 406</a:t>
            </a:r>
          </a:p>
          <a:p>
            <a:pPr marL="171450" marR="0" lvl="0" algn="ctr" defTabSz="914400" eaLnBrk="1" hangingPunct="1">
              <a:lnSpc>
                <a:spcPct val="90000"/>
              </a:lnSpc>
              <a:spcBef>
                <a:spcPts val="0"/>
              </a:spcBef>
              <a:spcAft>
                <a:spcPts val="600"/>
              </a:spcAft>
            </a:pPr>
            <a:r>
              <a:rPr lang="en-US" sz="3200" i="1" dirty="0">
                <a:solidFill>
                  <a:srgbClr val="C00000"/>
                </a:solidFill>
                <a:latin typeface="Arial Rounded MT Bold" panose="020F0704030504030204" pitchFamily="34" charset="0"/>
                <a:ea typeface="+mn-ea"/>
              </a:rPr>
              <a:t>(Verses 1, 3, 4, &amp; 6)</a:t>
            </a:r>
          </a:p>
        </p:txBody>
      </p:sp>
      <p:pic>
        <p:nvPicPr>
          <p:cNvPr id="5" name="Picture 4">
            <a:extLst>
              <a:ext uri="{FF2B5EF4-FFF2-40B4-BE49-F238E27FC236}">
                <a16:creationId xmlns:a16="http://schemas.microsoft.com/office/drawing/2014/main" id="{EAAD38A3-4E3E-5B4A-417F-65D19F8FC127}"/>
              </a:ext>
            </a:extLst>
          </p:cNvPr>
          <p:cNvPicPr>
            <a:picLocks noChangeAspect="1"/>
          </p:cNvPicPr>
          <p:nvPr/>
        </p:nvPicPr>
        <p:blipFill rotWithShape="1">
          <a:blip r:embed="rId3"/>
          <a:srcRect l="23186" t="41423" r="19898" b="10324"/>
          <a:stretch/>
        </p:blipFill>
        <p:spPr>
          <a:xfrm>
            <a:off x="1376898" y="1404594"/>
            <a:ext cx="6437548" cy="329319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6415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584775"/>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Take My Life, That I May Be              LBW 406</a:t>
            </a:r>
          </a:p>
        </p:txBody>
      </p:sp>
      <p:sp>
        <p:nvSpPr>
          <p:cNvPr id="4" name="TextBox 3">
            <a:extLst>
              <a:ext uri="{FF2B5EF4-FFF2-40B4-BE49-F238E27FC236}">
                <a16:creationId xmlns:a16="http://schemas.microsoft.com/office/drawing/2014/main" id="{14FE3720-C4C7-E275-A67C-552E208AF3BA}"/>
              </a:ext>
            </a:extLst>
          </p:cNvPr>
          <p:cNvSpPr txBox="1"/>
          <p:nvPr/>
        </p:nvSpPr>
        <p:spPr>
          <a:xfrm>
            <a:off x="226243" y="970961"/>
            <a:ext cx="8672660" cy="5078313"/>
          </a:xfrm>
          <a:prstGeom prst="rect">
            <a:avLst/>
          </a:prstGeom>
          <a:noFill/>
        </p:spPr>
        <p:txBody>
          <a:bodyPr wrap="square">
            <a:spAutoFit/>
          </a:bodyPr>
          <a:lstStyle/>
          <a:p>
            <a:pPr marL="461963" marR="0" indent="-461963">
              <a:spcBef>
                <a:spcPts val="0"/>
              </a:spcBef>
              <a:spcAft>
                <a:spcPts val="0"/>
              </a:spcAft>
            </a:pPr>
            <a:r>
              <a:rPr lang="en-US" sz="3600" i="1" dirty="0">
                <a:effectLst/>
                <a:latin typeface="Arial Rounded MT Bold" panose="020F0704030504030204" pitchFamily="34" charset="0"/>
                <a:ea typeface="MS Mincho" panose="02020609040205080304" pitchFamily="49" charset="-128"/>
                <a:cs typeface="MS Mincho" panose="02020609040205080304" pitchFamily="49" charset="-128"/>
              </a:rPr>
              <a:t> </a:t>
            </a:r>
            <a:r>
              <a:rPr lang="en-US" sz="3600" dirty="0">
                <a:effectLst/>
                <a:latin typeface="Arial Rounded MT Bold" panose="020F0704030504030204" pitchFamily="34" charset="0"/>
                <a:ea typeface="MS Mincho" panose="02020609040205080304" pitchFamily="49" charset="-128"/>
              </a:rPr>
              <a:t>1	Take my life, that I may be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consecrated, Lord, to thee;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take my moments and my days;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let them flow in ceaseless praise.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3	Take my voice and let me sing</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always, only, for my King;</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take my lips and let them be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filled with messages from thee. </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131684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584775"/>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Take My Life, That I May Be              LBW 406</a:t>
            </a:r>
          </a:p>
        </p:txBody>
      </p:sp>
      <p:sp>
        <p:nvSpPr>
          <p:cNvPr id="4" name="TextBox 3">
            <a:extLst>
              <a:ext uri="{FF2B5EF4-FFF2-40B4-BE49-F238E27FC236}">
                <a16:creationId xmlns:a16="http://schemas.microsoft.com/office/drawing/2014/main" id="{14FE3720-C4C7-E275-A67C-552E208AF3BA}"/>
              </a:ext>
            </a:extLst>
          </p:cNvPr>
          <p:cNvSpPr txBox="1"/>
          <p:nvPr/>
        </p:nvSpPr>
        <p:spPr>
          <a:xfrm>
            <a:off x="226243" y="970961"/>
            <a:ext cx="8672660" cy="5078313"/>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4	Take my silver and my gold,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not a mite would I withhold;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take my intellect and use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t>
            </a:r>
            <a:r>
              <a:rPr lang="en-US" sz="3600" dirty="0" err="1">
                <a:effectLst/>
                <a:latin typeface="Arial Rounded MT Bold" panose="020F0704030504030204" pitchFamily="34" charset="0"/>
                <a:ea typeface="MS Mincho" panose="02020609040205080304" pitchFamily="49" charset="-128"/>
              </a:rPr>
              <a:t>ev'ry</a:t>
            </a:r>
            <a:r>
              <a:rPr lang="en-US" sz="3600" dirty="0">
                <a:effectLst/>
                <a:latin typeface="Arial Rounded MT Bold" panose="020F0704030504030204" pitchFamily="34" charset="0"/>
                <a:ea typeface="MS Mincho" panose="02020609040205080304" pitchFamily="49" charset="-128"/>
              </a:rPr>
              <a:t> </a:t>
            </a:r>
            <a:r>
              <a:rPr lang="en-US" sz="3600" dirty="0" err="1">
                <a:effectLst/>
                <a:latin typeface="Arial Rounded MT Bold" panose="020F0704030504030204" pitchFamily="34" charset="0"/>
                <a:ea typeface="MS Mincho" panose="02020609040205080304" pitchFamily="49" charset="-128"/>
              </a:rPr>
              <a:t>pow'r</a:t>
            </a:r>
            <a:r>
              <a:rPr lang="en-US" sz="3600" dirty="0">
                <a:effectLst/>
                <a:latin typeface="Arial Rounded MT Bold" panose="020F0704030504030204" pitchFamily="34" charset="0"/>
                <a:ea typeface="MS Mincho" panose="02020609040205080304" pitchFamily="49" charset="-128"/>
              </a:rPr>
              <a:t> as thou shall choose. </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2743200" algn="ctr"/>
                <a:tab pos="5486400" algn="r"/>
                <a:tab pos="457200" algn="l"/>
              </a:tabLst>
            </a:pPr>
            <a:r>
              <a:rPr lang="en-US" sz="3600" dirty="0">
                <a:effectLst/>
                <a:latin typeface="Arial Rounded MT Bold" panose="020F0704030504030204" pitchFamily="34" charset="0"/>
                <a:ea typeface="MS Mincho" panose="02020609040205080304" pitchFamily="49" charset="-128"/>
                <a:cs typeface="MS Mincho" panose="02020609040205080304" pitchFamily="49" charset="-128"/>
              </a:rPr>
              <a:t> </a:t>
            </a: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6	Take my love; my Lord, I pour </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cs typeface="MS Mincho" panose="02020609040205080304" pitchFamily="49" charset="-128"/>
              </a:rPr>
              <a:t>	</a:t>
            </a:r>
            <a:r>
              <a:rPr lang="en-US" sz="3600" dirty="0">
                <a:effectLst/>
                <a:latin typeface="Arial Rounded MT Bold" panose="020F0704030504030204" pitchFamily="34" charset="0"/>
                <a:ea typeface="MS Mincho" panose="02020609040205080304" pitchFamily="49" charset="-128"/>
              </a:rPr>
              <a:t>at thy feet its treasure store;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cs typeface="MS Mincho" panose="02020609040205080304" pitchFamily="49" charset="-128"/>
              </a:rPr>
              <a:t>	</a:t>
            </a:r>
            <a:r>
              <a:rPr lang="en-US" sz="3600" dirty="0">
                <a:effectLst/>
                <a:latin typeface="Arial Rounded MT Bold" panose="020F0704030504030204" pitchFamily="34" charset="0"/>
                <a:ea typeface="MS Mincho" panose="02020609040205080304" pitchFamily="49" charset="-128"/>
              </a:rPr>
              <a:t>take myself, and I will be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ever, only, all for thee.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222402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85124"/>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103812"/>
            <a:ext cx="8432800" cy="2858731"/>
          </a:xfrm>
          <a:prstGeom prst="rect">
            <a:avLst/>
          </a:prstGeom>
        </p:spPr>
        <p:txBody>
          <a:bodyPr wrap="square">
            <a:spAutoFit/>
          </a:bodyPr>
          <a:lstStyle/>
          <a:p>
            <a:pPr marL="684213" marR="0" indent="-6842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 </a:t>
            </a:r>
            <a:endParaRPr lang="en-US" sz="36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6476490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3947</TotalTime>
  <Words>3264</Words>
  <Application>Microsoft Office PowerPoint</Application>
  <PresentationFormat>On-screen Show (4:3)</PresentationFormat>
  <Paragraphs>279</Paragraphs>
  <Slides>53</Slides>
  <Notes>29</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Arial Rounded MT Bold</vt:lpstr>
      <vt:lpstr>Calibri</vt:lpstr>
      <vt:lpstr>Calibri Light</vt:lpstr>
      <vt:lpstr>Symbol</vt:lpstr>
      <vt:lpstr>Times New Roman</vt:lpstr>
      <vt:lpstr>Office Theme</vt:lpstr>
      <vt:lpstr>Trinity Evangelical Lutheran Church September 18, 2022</vt:lpstr>
      <vt:lpstr>PowerPoint Presentation</vt:lpstr>
      <vt:lpstr>PowerPoint Presentation</vt:lpstr>
      <vt:lpstr>PowerPoint Presentation</vt:lpstr>
      <vt:lpstr>PowerPoint Presentation</vt:lpstr>
      <vt:lpstr>Hymn of Praise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Meyer</dc:creator>
  <cp:lastModifiedBy>Mel Musser</cp:lastModifiedBy>
  <cp:revision>111</cp:revision>
  <dcterms:created xsi:type="dcterms:W3CDTF">2016-05-14T21:20:37Z</dcterms:created>
  <dcterms:modified xsi:type="dcterms:W3CDTF">2022-09-14T18:34:08Z</dcterms:modified>
</cp:coreProperties>
</file>