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3" r:id="rId3"/>
    <p:sldId id="284" r:id="rId4"/>
    <p:sldId id="285" r:id="rId5"/>
    <p:sldId id="279" r:id="rId6"/>
    <p:sldId id="287" r:id="rId7"/>
    <p:sldId id="288" r:id="rId8"/>
    <p:sldId id="289" r:id="rId9"/>
  </p:sldIdLst>
  <p:sldSz cx="9144000" cy="6858000" type="screen4x3"/>
  <p:notesSz cx="6858000" cy="9144000"/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3300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 varScale="1">
        <p:scale>
          <a:sx n="77" d="100"/>
          <a:sy n="77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ko-KR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invertIfNegative val="1"/>
          <c:cat>
            <c:strRef>
              <c:f>Sheet1!$A$2:$A$3</c:f>
              <c:strCache>
                <c:ptCount val="2"/>
                <c:pt idx="0">
                  <c:v>Elementary Education</c:v>
                </c:pt>
                <c:pt idx="1">
                  <c:v>Female Parliamentarians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8-4E55-AB9E-6D7E9D8EDF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1"/>
          <c:cat>
            <c:strRef>
              <c:f>Sheet1!$A$2:$A$3</c:f>
              <c:strCache>
                <c:ptCount val="2"/>
                <c:pt idx="0">
                  <c:v>Elementary Education</c:v>
                </c:pt>
                <c:pt idx="1">
                  <c:v>Female Parliamentarians 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 formatCode="0.00%">
                  <c:v>0.96499999999999997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8-4E55-AB9E-6D7E9D8ED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201024"/>
        <c:axId val="420208096"/>
      </c:barChart>
      <c:catAx>
        <c:axId val="42020102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420208096"/>
        <c:crosses val="autoZero"/>
        <c:auto val="1"/>
        <c:lblAlgn val="ctr"/>
        <c:lblOffset val="100"/>
        <c:noMultiLvlLbl val="1"/>
      </c:catAx>
      <c:valAx>
        <c:axId val="420208096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420201024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spPr>
    <a:solidFill>
      <a:srgbClr val="C5D1D7">
        <a:alpha val="87000"/>
      </a:srgbClr>
    </a:solidFill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ko-K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en-US" altLang="ko-KR" smtClean="0"/>
              <a:pPr/>
              <a:t>8/18/2017</a:t>
            </a:fld>
            <a:endParaRPr lang="ko-K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ko-K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ko-KR" smtClean="0"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27643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ko-K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ko-KR" altLang="en-US"/>
              <a:pPr/>
              <a:t>2017-08-18</a:t>
            </a:fld>
            <a:endParaRPr lang="ko-K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ko-K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ko-K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88123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ko-KR" smtClean="0"/>
              <a:pPr/>
              <a:t>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8536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ko-KR" smtClean="0"/>
              <a:pPr/>
              <a:t>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1897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altLang="ko-KR" smtClean="0"/>
              <a:pPr/>
              <a:t>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842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altLang="ko-KR" smtClean="0"/>
              <a:pPr/>
              <a:t>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86300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altLang="ko-KR" smtClean="0"/>
              <a:pPr/>
              <a:t>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68085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altLang="ko-KR" smtClean="0"/>
              <a:pPr/>
              <a:t>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8451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altLang="ko-KR" smtClean="0"/>
              <a:pPr/>
              <a:t>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82791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altLang="ko-KR" smtClean="0"/>
              <a:pPr/>
              <a:t>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66215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1" hangingPunct="1">
              <a:defRPr kumimoji="1" lang="ko-K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1" hangingPunct="1">
              <a:buNone/>
              <a:defRPr kumimoji="1" lang="ko-KR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1" hangingPunct="1">
              <a:buNone/>
            </a:lvl2pPr>
            <a:lvl3pPr marL="914400" indent="0" algn="ctr" eaLnBrk="1" latinLnBrk="1" hangingPunct="1">
              <a:buNone/>
            </a:lvl3pPr>
            <a:lvl4pPr marL="1371600" indent="0" algn="ctr" eaLnBrk="1" latinLnBrk="1" hangingPunct="1">
              <a:buNone/>
            </a:lvl4pPr>
            <a:lvl5pPr marL="1828800" indent="0" algn="ctr" eaLnBrk="1" latinLnBrk="1" hangingPunct="1">
              <a:buNone/>
            </a:lvl5pPr>
            <a:lvl6pPr marL="2286000" indent="0" algn="ctr" eaLnBrk="1" latinLnBrk="1" hangingPunct="1">
              <a:buNone/>
            </a:lvl6pPr>
            <a:lvl7pPr marL="2743200" indent="0" algn="ctr" eaLnBrk="1" latinLnBrk="1" hangingPunct="1">
              <a:buNone/>
            </a:lvl7pPr>
            <a:lvl8pPr marL="3200400" indent="0" algn="ctr" eaLnBrk="1" latinLnBrk="1" hangingPunct="1">
              <a:buNone/>
            </a:lvl8pPr>
            <a:lvl9pPr marL="3657600" indent="0" algn="ctr" eaLnBrk="1" latinLnBrk="1" hangingPunct="1">
              <a:buNone/>
            </a:lvl9pPr>
            <a:extLst/>
          </a:lstStyle>
          <a:p>
            <a:r>
              <a:rPr kumimoji="1" lang="ko-KR"/>
              <a:t>만든 이 정보를 입력하십시오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ko-KR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1" hangingPunct="1">
              <a:defRPr kumimoji="1" lang="ko-KR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ko-KR" altLang="en-US"/>
              <a:pPr/>
              <a:t>2017-08-18</a:t>
            </a:fld>
            <a:endParaRPr kumimoji="1" lang="ko-KR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pic>
        <p:nvPicPr>
          <p:cNvPr id="11" name="그림 10" descr="site-login-logo12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1934" y="5429264"/>
            <a:ext cx="1000132" cy="1000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3개(위 1개, 아래 2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 latinLnBrk="1"/>
            <a:fld id="{FEC9D3F2-7140-49B9-866C-D21246A5836E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 latinLnBrk="1"/>
            <a:fld id="{CBEC585F-C108-48D6-9331-6628A0FBB73B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4개(오른쪽 3개, 왼쪽 1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 latinLnBrk="1"/>
            <a:fld id="{7293A964-5F5E-47DC-ABD9-08A6A9FFD04F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4개(오른쪽 1개, 왼쪽 3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 latinLnBrk="1"/>
            <a:fld id="{968C9C2A-D3B8-4543-8A47-F59C20C16D9A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5개(오른쪽 3개, 왼쪽 2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r" latinLnBrk="1"/>
            <a:fld id="{29ED4C97-3C5D-482A-99AD-AD992C3024DE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5개(오른쪽 2개, 왼쪽 3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 latinLnBrk="1"/>
            <a:fld id="{3EF8FEE9-63ED-4C1B-8C25-9B47C2DA1E72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6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kumimoji="1" lang="ko-KR"/>
              <a:t>회사</a:t>
            </a:r>
            <a:r>
              <a:rPr kumimoji="1" lang="ko-KR" baseline="0"/>
              <a:t> 로고</a:t>
            </a:r>
            <a:endParaRPr kumimoji="1" lang="ko-KR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kumimoji="1" lang="ko-KR"/>
              <a:t>회사</a:t>
            </a:r>
            <a:r>
              <a:rPr kumimoji="1" lang="ko-KR" baseline="0"/>
              <a:t> 로고</a:t>
            </a:r>
            <a:endParaRPr kumimoji="1" lang="ko-KR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kumimoji="1" lang="ko-KR"/>
              <a:t>회사</a:t>
            </a:r>
            <a:r>
              <a:rPr kumimoji="1" lang="ko-KR" baseline="0"/>
              <a:t> 로고</a:t>
            </a:r>
            <a:endParaRPr kumimoji="1" lang="ko-KR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kumimoji="1" lang="ko-KR"/>
              <a:t>회사</a:t>
            </a:r>
            <a:r>
              <a:rPr kumimoji="1" lang="ko-KR" baseline="0"/>
              <a:t> 로고</a:t>
            </a:r>
            <a:endParaRPr kumimoji="1" lang="ko-KR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kumimoji="1" lang="ko-KR"/>
              <a:t>회사</a:t>
            </a:r>
            <a:r>
              <a:rPr kumimoji="1" lang="ko-KR" baseline="0"/>
              <a:t> 로고</a:t>
            </a:r>
            <a:endParaRPr kumimoji="1" lang="ko-KR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kumimoji="1" lang="ko-KR"/>
              <a:t>회사</a:t>
            </a:r>
            <a:r>
              <a:rPr kumimoji="1" lang="ko-KR" baseline="0"/>
              <a:t> 로고</a:t>
            </a:r>
            <a:endParaRPr kumimoji="1" lang="ko-KR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1" hangingPunct="1">
              <a:defRPr kumimoji="1" lang="ko-KR" b="1"/>
            </a:lvl1pPr>
            <a:extLst/>
          </a:lstStyle>
          <a:p>
            <a:pPr lvl="0" latinLnBrk="1"/>
            <a:r>
              <a:rPr kumimoji="1" lang="ko-KR"/>
              <a:t>금액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1" hangingPunct="1">
              <a:defRPr kumimoji="1" lang="ko-KR" b="1"/>
            </a:lvl1pPr>
            <a:extLst/>
          </a:lstStyle>
          <a:p>
            <a:pPr lvl="0" latinLnBrk="1"/>
            <a:r>
              <a:rPr kumimoji="1" lang="ko-KR"/>
              <a:t>금액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1" hangingPunct="1">
              <a:defRPr kumimoji="1" lang="ko-KR" b="1"/>
            </a:lvl1pPr>
            <a:extLst/>
          </a:lstStyle>
          <a:p>
            <a:pPr lvl="0" latinLnBrk="1"/>
            <a:r>
              <a:rPr kumimoji="1" lang="ko-KR"/>
              <a:t>금액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1" hangingPunct="1">
              <a:defRPr kumimoji="1" lang="ko-KR" b="1"/>
            </a:lvl1pPr>
            <a:extLst/>
          </a:lstStyle>
          <a:p>
            <a:pPr lvl="0" latinLnBrk="1"/>
            <a:r>
              <a:rPr kumimoji="1" lang="ko-KR"/>
              <a:t>금액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1" hangingPunct="1">
              <a:defRPr kumimoji="1" lang="ko-KR" b="1"/>
            </a:lvl1pPr>
            <a:extLst/>
          </a:lstStyle>
          <a:p>
            <a:pPr lvl="0" latinLnBrk="1"/>
            <a:r>
              <a:rPr kumimoji="1" lang="ko-KR"/>
              <a:t>금액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1" hangingPunct="1">
              <a:defRPr kumimoji="1" lang="ko-KR" b="1"/>
            </a:lvl1pPr>
            <a:extLst/>
          </a:lstStyle>
          <a:p>
            <a:pPr lvl="0" latinLnBrk="1"/>
            <a:r>
              <a:rPr kumimoji="1" lang="ko-KR"/>
              <a:t>금액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날짜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날짜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날짜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날짜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날짜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날짜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설명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설명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설명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설명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설명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1" hangingPunct="1">
              <a:defRPr kumimoji="1" lang="ko-KR" sz="800"/>
            </a:lvl1pPr>
            <a:extLst/>
          </a:lstStyle>
          <a:p>
            <a:pPr lvl="0" latinLnBrk="1"/>
            <a:r>
              <a:rPr kumimoji="1" lang="ko-KR"/>
              <a:t>설명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1" hangingPunct="1">
              <a:defRPr kumimoji="1" lang="ko-KR" sz="1200"/>
            </a:lvl1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 latinLnBrk="1"/>
            <a:fld id="{E8BD303E-7304-41BE-B693-A76D7275A3B0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안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 baseline="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 baseline="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 baseline="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1" hangingPunct="1">
              <a:buFontTx/>
              <a:buNone/>
              <a:defRPr kumimoji="1" lang="ko-KR" sz="1100"/>
            </a:lvl1pPr>
            <a:extLst/>
          </a:lstStyle>
          <a:p>
            <a:pPr lvl="0" latinLnBrk="1"/>
            <a:r>
              <a:rPr kumimoji="1" lang="ko-KR"/>
              <a:t>안건 항목을 입력하십시오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1" hangingPunct="1">
              <a:buFontTx/>
              <a:buNone/>
              <a:defRPr kumimoji="1" lang="ko-KR" sz="1100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페이지 번호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1" hangingPunct="1">
              <a:defRPr kumimoji="1" lang="ko-KR" sz="1100"/>
            </a:lvl1pPr>
            <a:extLst/>
          </a:lstStyle>
          <a:p>
            <a:pPr algn="r" latinLnBrk="1"/>
            <a:fld id="{F17F374F-8F2E-42FC-B8C0-8EDFCA32CD96}" type="datetime1">
              <a:rPr kumimoji="1" lang="en-US" altLang="ko-KR" sz="1100"/>
              <a:pPr algn="r" latinLnBrk="1"/>
              <a:t>8/18/2017</a:t>
            </a:fld>
            <a:endParaRPr kumimoji="1" lang="ko-KR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14" name="Title 13"/>
          <p:cNvSpPr>
            <a:spLocks noGrp="1"/>
          </p:cNvSpPr>
          <p:nvPr>
            <p:ph type="ctrTitle" hasCustomPrompt="1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1" hangingPunct="1">
              <a:defRPr kumimoji="1" lang="ko-K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1" lang="en-US" altLang="ko-KR" dirty="0" smtClean="0"/>
              <a:t>2000~2010 </a:t>
            </a:r>
            <a:r>
              <a:rPr kumimoji="1" lang="ko-KR" altLang="en-US" dirty="0" err="1" smtClean="0"/>
              <a:t>이방석목사</a:t>
            </a:r>
            <a:r>
              <a:rPr kumimoji="1" lang="ko-KR" altLang="en-US" dirty="0" smtClean="0"/>
              <a:t> 르완다 국가 개발 </a:t>
            </a:r>
            <a:r>
              <a:rPr kumimoji="1" lang="en-US" altLang="ko-KR" dirty="0" smtClean="0"/>
              <a:t>10</a:t>
            </a:r>
            <a:r>
              <a:rPr kumimoji="1" lang="ko-KR" altLang="en-US" dirty="0" smtClean="0"/>
              <a:t>년 역사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1" hangingPunct="1">
              <a:defRPr kumimoji="1" lang="ko-KR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ko-KR" altLang="en-US"/>
              <a:pPr/>
              <a:t>2017-08-18</a:t>
            </a:fld>
            <a:endParaRPr kumimoji="1" lang="ko-K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1" hangingPunct="1">
              <a:defRPr kumimoji="1" lang="ko-KR">
                <a:solidFill>
                  <a:schemeClr val="bg1"/>
                </a:solidFill>
              </a:defRPr>
            </a:lvl1pPr>
            <a:extLst/>
          </a:lstStyle>
          <a:p>
            <a:endParaRPr kumimoji="1" lang="ko-KR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latinLnBrk="1"/>
            <a:fld id="{F7F1F872-C5DE-403B-85F0-1024E6CA1886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latinLnBrk="1"/>
            <a:fld id="{73B9D0E9-7F95-4423-9114-95494EF8154E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1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 latinLnBrk="1"/>
            <a:fld id="{828FD173-2CB3-4214-8741-970D8D476901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 latinLnBrk="1"/>
            <a:fld id="{A1704A40-8D3B-4404-9986-2B5D36474D63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3개(오른쪽 1개, 왼쪽 2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 latinLnBrk="1"/>
            <a:fld id="{DE3B91AD-F2C9-43CB-A84C-1D5C130F2509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3개(오른쪽 2개, 왼쪽 1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1" hangingPunct="1">
              <a:defRPr kumimoji="1" lang="ko-KR" b="1">
                <a:solidFill>
                  <a:schemeClr val="bg1"/>
                </a:solidFill>
              </a:defRPr>
            </a:lvl1pPr>
            <a:extLst/>
          </a:lstStyle>
          <a:p>
            <a:pPr lvl="0" latinLnBrk="1"/>
            <a:r>
              <a:rPr kumimoji="1" lang="ko-KR"/>
              <a:t>제목을 입력하십시오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 latinLnBrk="1"/>
            <a:fld id="{27D93220-918A-400D-B3FA-D8B22567DEBB}" type="datetime1">
              <a:rPr lang="ko-KR" altLang="en-US"/>
              <a:pPr algn="r" latinLnBrk="1"/>
              <a:t>2017-08-18</a:t>
            </a:fld>
            <a:endParaRPr kumimoji="1" lang="ko-KR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1" 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pPr eaLnBrk="1" latinLnBrk="1" hangingPunct="1"/>
            <a:r>
              <a:rPr kumimoji="1" lang="ko-KR" altLang="en-US" smtClean="0"/>
              <a:t>마스터 제목 스타일 편집</a:t>
            </a:r>
            <a:endParaRPr kumimoji="1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1"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kumimoji="1" lang="ko-KR" altLang="en-US" smtClean="0"/>
              <a:t>둘째 수준</a:t>
            </a:r>
          </a:p>
          <a:p>
            <a:pPr lvl="2" eaLnBrk="1" latinLnBrk="1" hangingPunct="1"/>
            <a:r>
              <a:rPr kumimoji="1" lang="ko-KR" altLang="en-US" smtClean="0"/>
              <a:t>셋째 수준</a:t>
            </a:r>
          </a:p>
          <a:p>
            <a:pPr lvl="3" eaLnBrk="1" latinLnBrk="1" hangingPunct="1"/>
            <a:r>
              <a:rPr kumimoji="1" lang="ko-KR" altLang="en-US" smtClean="0"/>
              <a:t>넷째 수준</a:t>
            </a:r>
          </a:p>
          <a:p>
            <a:pPr lvl="4" eaLnBrk="1" latinLnBrk="1" hangingPunct="1"/>
            <a:r>
              <a:rPr kumimoji="1" lang="ko-KR" altLang="en-US" smtClean="0"/>
              <a:t>다섯째 수준</a:t>
            </a:r>
            <a:endParaRPr kumimoji="1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1" hangingPunct="1">
              <a:defRPr kumimoji="1" lang="ko-KR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 latinLnBrk="1"/>
            <a:fld id="{CCD717AA-EA39-47F3-8A0A-15B3575EDB53}" type="datetime1">
              <a:rPr lang="ko-KR" altLang="en-US"/>
              <a:pPr algn="r" latinLnBrk="1"/>
              <a:t>2017-08-18</a:t>
            </a:fld>
            <a:endParaRPr kumimoji="1" lang="ko-KR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1" hangingPunct="1">
              <a:defRPr kumimoji="1" lang="ko-KR" sz="1000"/>
            </a:lvl1pPr>
            <a:extLst/>
          </a:lstStyle>
          <a:p>
            <a:pPr algn="r" latinLnBrk="1"/>
            <a:fld id="{256D3EEF-DE4E-429D-8EC4-DDC531AFF587}" type="slidenum">
              <a:rPr kumimoji="1" lang="ko-KR" sz="1000"/>
              <a:pPr algn="r" latinLnBrk="1"/>
              <a:t>‹#›</a:t>
            </a:fld>
            <a:endParaRPr kumimoji="1" lang="ko-KR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/>
            <a:endParaRPr kumimoji="1" lang="ko-KR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1" hangingPunct="1">
              <a:defRPr kumimoji="1" lang="ko-KR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1" lang="ko-KR" sz="100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1" hangingPunct="1">
        <a:spcBef>
          <a:spcPct val="0"/>
        </a:spcBef>
        <a:buNone/>
        <a:defRPr kumimoji="1" lang="ko-KR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1" hangingPunct="1">
        <a:spcBef>
          <a:spcPct val="20000"/>
        </a:spcBef>
        <a:buFontTx/>
        <a:buNone/>
        <a:defRPr kumimoji="1" lang="ko-KR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FontTx/>
        <a:buNone/>
        <a:defRPr kumimoji="1" lang="ko-KR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FontTx/>
        <a:buNone/>
        <a:defRPr kumimoji="1" lang="ko-KR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FontTx/>
        <a:buNone/>
        <a:defRPr kumimoji="1" lang="ko-KR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FontTx/>
        <a:buNone/>
        <a:defRPr kumimoji="1" lang="ko-KR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har char="•"/>
        <a:defRPr kumimoji="1" lang="ko-K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har char="•"/>
        <a:defRPr kumimoji="1" lang="ko-K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har char="•"/>
        <a:defRPr kumimoji="1" lang="ko-K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har char="•"/>
        <a:defRPr kumimoji="1" lang="ko-K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1" lang="ko-K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1" lang="ko-K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1" lang="ko-K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1" lang="ko-K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1" lang="ko-K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1" lang="ko-K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1" lang="ko-K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1" lang="ko-K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1" lang="ko-K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nation.co.ke/news/africa/Rwanda-rated-among-the-safest-countries/-/1066/2889148/-/11nd1daz/-/index.html" TargetMode="External"/><Relationship Id="rId4" Type="http://schemas.openxmlformats.org/officeDocument/2006/relationships/hyperlink" Target="http://edition.cnn.com/2014/12/18/business/africa-prosperity-rankings-201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Cambria Math" pitchFamily="18" charset="0"/>
                <a:ea typeface="Cambria Math" pitchFamily="18" charset="0"/>
              </a:rPr>
              <a:t>                   </a:t>
            </a:r>
            <a:r>
              <a:rPr lang="en-US" altLang="ko-KR" sz="2800" dirty="0" smtClean="0"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Rise up </a:t>
            </a:r>
            <a:r>
              <a:rPr lang="en-US" altLang="ko-KR" sz="2800" dirty="0" err="1" smtClean="0"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rwanda</a:t>
            </a:r>
            <a:endParaRPr lang="ko-KR" sz="2800" dirty="0">
              <a:latin typeface="Cambria" pitchFamily="18" charset="0"/>
              <a:cs typeface="Microsoft Sans Serif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071538" y="4786322"/>
            <a:ext cx="6934200" cy="35719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1600" b="0" dirty="0" smtClean="0">
                <a:solidFill>
                  <a:schemeClr val="bg1"/>
                </a:solidFill>
              </a:rPr>
              <a:t>Revive Africa by His Word</a:t>
            </a:r>
            <a:endParaRPr lang="ko-KR" sz="1600" b="0" dirty="0">
              <a:solidFill>
                <a:schemeClr val="bg1"/>
              </a:solidFill>
            </a:endParaRPr>
          </a:p>
        </p:txBody>
      </p:sp>
      <p:pic>
        <p:nvPicPr>
          <p:cNvPr id="4" name="그림 3" descr="Flag-map_of_Rwand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0"/>
            <a:ext cx="4500594" cy="399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ko-KR" sz="2000" dirty="0" smtClean="0"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Rise up </a:t>
            </a:r>
            <a:r>
              <a:rPr lang="en-US" altLang="ko-KR" sz="2000" dirty="0" err="1" smtClean="0"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rwanda</a:t>
            </a:r>
            <a:endParaRPr lang="ko-KR" dirty="0"/>
          </a:p>
        </p:txBody>
      </p:sp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260648"/>
            <a:ext cx="8077200" cy="4762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Moses Lee’s Rwanda Development 2000 to 2010</a:t>
            </a:r>
            <a:endParaRPr altLang="en-US" sz="200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56584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000" dirty="0" smtClean="0">
                <a:latin typeface="Georgia" panose="02040502050405020303" pitchFamily="18" charset="0"/>
              </a:rPr>
              <a:t>1. The </a:t>
            </a:r>
            <a:r>
              <a:rPr lang="en-US" altLang="ko-KR" sz="2000" dirty="0">
                <a:latin typeface="Georgia" panose="02040502050405020303" pitchFamily="18" charset="0"/>
              </a:rPr>
              <a:t>President of Rwanda, Paul </a:t>
            </a:r>
            <a:r>
              <a:rPr lang="en-US" altLang="ko-KR" sz="2000" dirty="0" err="1">
                <a:latin typeface="Georgia" panose="02040502050405020303" pitchFamily="18" charset="0"/>
              </a:rPr>
              <a:t>Kagame</a:t>
            </a:r>
            <a:r>
              <a:rPr lang="en-US" altLang="ko-KR" sz="2000" dirty="0">
                <a:latin typeface="Georgia" panose="02040502050405020303" pitchFamily="18" charset="0"/>
              </a:rPr>
              <a:t> accepted Korea as a brother </a:t>
            </a:r>
            <a:endParaRPr lang="en-US" altLang="ko-KR" sz="2000" dirty="0" smtClean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 smtClean="0">
                <a:latin typeface="Georgia" panose="02040502050405020303" pitchFamily="18" charset="0"/>
              </a:rPr>
              <a:t>    nation </a:t>
            </a:r>
            <a:r>
              <a:rPr lang="en-US" altLang="ko-KR" sz="2000" dirty="0">
                <a:latin typeface="Georgia" panose="02040502050405020303" pitchFamily="18" charset="0"/>
              </a:rPr>
              <a:t>and visited Korea</a:t>
            </a:r>
            <a:r>
              <a:rPr lang="en-US" altLang="ko-KR" sz="2000" dirty="0" smtClean="0">
                <a:latin typeface="Georgia" panose="02040502050405020303" pitchFamily="18" charset="0"/>
              </a:rPr>
              <a:t>.</a:t>
            </a:r>
          </a:p>
          <a:p>
            <a:pPr marL="457200" indent="-457200" fontAlgn="base">
              <a:buAutoNum type="arabicPeriod"/>
            </a:pPr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2. Dr. Moses Lee was offered the position of consul general of Rwanda </a:t>
            </a:r>
            <a:r>
              <a:rPr lang="en-US" altLang="ko-KR" sz="2000" dirty="0" smtClean="0">
                <a:latin typeface="Georgia" panose="02040502050405020303" pitchFamily="18" charset="0"/>
              </a:rPr>
              <a:t> 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from </a:t>
            </a:r>
            <a:r>
              <a:rPr lang="en-US" altLang="ko-KR" sz="2000" dirty="0">
                <a:latin typeface="Georgia" panose="02040502050405020303" pitchFamily="18" charset="0"/>
              </a:rPr>
              <a:t>the Rwanda </a:t>
            </a:r>
            <a:r>
              <a:rPr lang="en-US" altLang="ko-KR" sz="2000" dirty="0" smtClean="0">
                <a:latin typeface="Georgia" panose="02040502050405020303" pitchFamily="18" charset="0"/>
              </a:rPr>
              <a:t>government</a:t>
            </a:r>
            <a:r>
              <a:rPr lang="en-US" altLang="ko-KR" sz="2000" dirty="0">
                <a:latin typeface="Georgia" panose="02040502050405020303" pitchFamily="18" charset="0"/>
              </a:rPr>
              <a:t> and made a speech at the National </a:t>
            </a:r>
            <a:r>
              <a:rPr lang="en-US" altLang="ko-KR" sz="2000" dirty="0" smtClean="0">
                <a:latin typeface="Georgia" panose="02040502050405020303" pitchFamily="18" charset="0"/>
              </a:rPr>
              <a:t> 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Assembly </a:t>
            </a:r>
            <a:r>
              <a:rPr lang="en-US" altLang="ko-KR" sz="2000" dirty="0">
                <a:latin typeface="Georgia" panose="02040502050405020303" pitchFamily="18" charset="0"/>
              </a:rPr>
              <a:t>of Rwanda</a:t>
            </a:r>
            <a:r>
              <a:rPr lang="en-US" altLang="ko-KR" sz="2000" dirty="0" smtClean="0"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3. Paul </a:t>
            </a:r>
            <a:r>
              <a:rPr lang="en-US" altLang="ko-KR" sz="2000" dirty="0" err="1">
                <a:latin typeface="Georgia" panose="02040502050405020303" pitchFamily="18" charset="0"/>
              </a:rPr>
              <a:t>Kagame</a:t>
            </a:r>
            <a:r>
              <a:rPr lang="en-US" altLang="ko-KR" sz="2000" dirty="0">
                <a:latin typeface="Georgia" panose="02040502050405020303" pitchFamily="18" charset="0"/>
              </a:rPr>
              <a:t> has practiced three movements </a:t>
            </a:r>
            <a:r>
              <a:rPr lang="en-US" altLang="ko-KR" sz="2000" dirty="0" smtClean="0">
                <a:latin typeface="Georgia" panose="02040502050405020303" pitchFamily="18" charset="0"/>
              </a:rPr>
              <a:t>(Prayer </a:t>
            </a:r>
            <a:r>
              <a:rPr lang="en-US" altLang="ko-KR" sz="2000" dirty="0">
                <a:latin typeface="Georgia" panose="02040502050405020303" pitchFamily="18" charset="0"/>
              </a:rPr>
              <a:t>Movement, </a:t>
            </a:r>
            <a:endParaRPr lang="en-US" altLang="ko-KR" sz="2000" dirty="0" smtClean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Education Movement, New Village Movement) for </a:t>
            </a:r>
            <a:r>
              <a:rPr lang="en-US" altLang="ko-KR" sz="2000" dirty="0">
                <a:latin typeface="Georgia" panose="02040502050405020303" pitchFamily="18" charset="0"/>
              </a:rPr>
              <a:t>10 </a:t>
            </a:r>
            <a:r>
              <a:rPr lang="en-US" altLang="ko-KR" sz="2000" dirty="0" smtClean="0">
                <a:latin typeface="Georgia" panose="02040502050405020303" pitchFamily="18" charset="0"/>
              </a:rPr>
              <a:t>years</a:t>
            </a:r>
            <a:r>
              <a:rPr lang="en-US" altLang="ko-KR" sz="2000" dirty="0">
                <a:latin typeface="Georgia" panose="02040502050405020303" pitchFamily="18" charset="0"/>
              </a:rPr>
              <a:t>, </a:t>
            </a:r>
            <a:r>
              <a:rPr lang="en-US" altLang="ko-KR" sz="2000" dirty="0" smtClean="0">
                <a:latin typeface="Georgia" panose="02040502050405020303" pitchFamily="18" charset="0"/>
              </a:rPr>
              <a:t>which  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made</a:t>
            </a:r>
            <a:r>
              <a:rPr lang="en-US" altLang="ko-KR" sz="2000" dirty="0">
                <a:latin typeface="Georgia" panose="02040502050405020303" pitchFamily="18" charset="0"/>
              </a:rPr>
              <a:t> South Korea one of the top 10 developed countries</a:t>
            </a:r>
            <a:r>
              <a:rPr lang="en-US" altLang="ko-KR" sz="2000" dirty="0" smtClean="0"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4. The former Korean President, Ro </a:t>
            </a:r>
            <a:r>
              <a:rPr lang="en-US" altLang="ko-KR" sz="2000" dirty="0" smtClean="0">
                <a:latin typeface="Georgia" panose="02040502050405020303" pitchFamily="18" charset="0"/>
              </a:rPr>
              <a:t>Mu-</a:t>
            </a:r>
            <a:r>
              <a:rPr lang="en-US" altLang="ko-KR" sz="2000" dirty="0" err="1" smtClean="0">
                <a:latin typeface="Georgia" panose="02040502050405020303" pitchFamily="18" charset="0"/>
              </a:rPr>
              <a:t>hyun</a:t>
            </a:r>
            <a:r>
              <a:rPr lang="en-US" altLang="ko-KR" sz="2000" dirty="0" smtClean="0">
                <a:latin typeface="Georgia" panose="02040502050405020303" pitchFamily="18" charset="0"/>
              </a:rPr>
              <a:t> contributed </a:t>
            </a:r>
            <a:r>
              <a:rPr lang="en-US" altLang="ko-KR" sz="2000" dirty="0">
                <a:latin typeface="Georgia" panose="02040502050405020303" pitchFamily="18" charset="0"/>
              </a:rPr>
              <a:t>sixty </a:t>
            </a:r>
            <a:endParaRPr lang="en-US" altLang="ko-KR" sz="2000" dirty="0" smtClean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million dollars </a:t>
            </a:r>
            <a:r>
              <a:rPr lang="en-US" altLang="ko-KR" sz="2000" dirty="0">
                <a:latin typeface="Georgia" panose="02040502050405020303" pitchFamily="18" charset="0"/>
              </a:rPr>
              <a:t>to the </a:t>
            </a:r>
            <a:r>
              <a:rPr lang="en-US" altLang="ko-KR" sz="2000" dirty="0" smtClean="0">
                <a:latin typeface="Georgia" panose="02040502050405020303" pitchFamily="18" charset="0"/>
              </a:rPr>
              <a:t>Rwanda Development.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ko-KR" sz="2000" dirty="0" smtClean="0"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Rise up </a:t>
            </a:r>
            <a:r>
              <a:rPr lang="en-US" altLang="ko-KR" sz="2000" dirty="0" err="1" smtClean="0"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rwanda</a:t>
            </a:r>
            <a:endParaRPr lang="ko-KR" dirty="0"/>
          </a:p>
        </p:txBody>
      </p:sp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260648"/>
            <a:ext cx="8077200" cy="4762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Moses Lee’s Rwanda Development 2000 to 2010</a:t>
            </a:r>
            <a:endParaRPr altLang="en-US" sz="200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57158" y="1071546"/>
            <a:ext cx="8074152" cy="5500726"/>
          </a:xfrm>
        </p:spPr>
        <p:txBody>
          <a:bodyPr>
            <a:normAutofit/>
          </a:bodyPr>
          <a:lstStyle/>
          <a:p>
            <a:endParaRPr altLang="en-US" sz="1800" smtClean="0"/>
          </a:p>
          <a:p>
            <a:endParaRPr altLang="en-US" sz="1800" smtClean="0"/>
          </a:p>
          <a:p>
            <a:endParaRPr altLang="en-US" sz="180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90872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5. KT(Korean Telecom) high-speed internet service was installed </a:t>
            </a:r>
            <a:endParaRPr lang="en-US" altLang="ko-KR" sz="2000" dirty="0" smtClean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through </a:t>
            </a:r>
            <a:r>
              <a:rPr lang="en-US" altLang="ko-KR" sz="2000" dirty="0">
                <a:latin typeface="Georgia" panose="02040502050405020303" pitchFamily="18" charset="0"/>
              </a:rPr>
              <a:t>Dr. Moses Lee </a:t>
            </a:r>
            <a:r>
              <a:rPr lang="en-US" altLang="ko-KR" sz="2000" dirty="0" smtClean="0">
                <a:latin typeface="Georgia" panose="02040502050405020303" pitchFamily="18" charset="0"/>
              </a:rPr>
              <a:t>and </a:t>
            </a:r>
            <a:r>
              <a:rPr lang="en-US" altLang="ko-KR" sz="2000" dirty="0">
                <a:latin typeface="Georgia" panose="02040502050405020303" pitchFamily="18" charset="0"/>
              </a:rPr>
              <a:t>‘One laptop to one student’ movement </a:t>
            </a:r>
            <a:r>
              <a:rPr lang="en-US" altLang="ko-KR" sz="2000" dirty="0" smtClean="0">
                <a:latin typeface="Georgia" panose="02040502050405020303" pitchFamily="18" charset="0"/>
              </a:rPr>
              <a:t> 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was run</a:t>
            </a:r>
            <a:r>
              <a:rPr lang="en-US" altLang="ko-KR" sz="2000" dirty="0"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 smtClean="0">
                <a:latin typeface="Georgia" panose="02040502050405020303" pitchFamily="18" charset="0"/>
              </a:rPr>
              <a:t>6</a:t>
            </a:r>
            <a:r>
              <a:rPr lang="en-US" altLang="ko-KR" sz="2000" dirty="0">
                <a:latin typeface="Georgia" panose="02040502050405020303" pitchFamily="18" charset="0"/>
              </a:rPr>
              <a:t>. The President of Rwanda, Paul </a:t>
            </a:r>
            <a:r>
              <a:rPr lang="en-US" altLang="ko-KR" sz="2000" dirty="0" err="1">
                <a:latin typeface="Georgia" panose="02040502050405020303" pitchFamily="18" charset="0"/>
              </a:rPr>
              <a:t>Kagame</a:t>
            </a:r>
            <a:r>
              <a:rPr lang="en-US" altLang="ko-KR" sz="2000" dirty="0">
                <a:latin typeface="Georgia" panose="02040502050405020303" pitchFamily="18" charset="0"/>
              </a:rPr>
              <a:t> accepted Jesus as his savior</a:t>
            </a:r>
          </a:p>
          <a:p>
            <a:pPr fontAlgn="base"/>
            <a:endParaRPr lang="en-US" altLang="ko-KR" sz="2000" dirty="0" smtClean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 smtClean="0">
                <a:latin typeface="Georgia" panose="02040502050405020303" pitchFamily="18" charset="0"/>
              </a:rPr>
              <a:t>7</a:t>
            </a:r>
            <a:r>
              <a:rPr lang="en-US" altLang="ko-KR" sz="2000" dirty="0">
                <a:latin typeface="Georgia" panose="02040502050405020303" pitchFamily="18" charset="0"/>
              </a:rPr>
              <a:t>. Paul </a:t>
            </a:r>
            <a:r>
              <a:rPr lang="en-US" altLang="ko-KR" sz="2000" dirty="0" err="1">
                <a:latin typeface="Georgia" panose="02040502050405020303" pitchFamily="18" charset="0"/>
              </a:rPr>
              <a:t>Kagame</a:t>
            </a:r>
            <a:r>
              <a:rPr lang="en-US" altLang="ko-KR" sz="2000" dirty="0">
                <a:latin typeface="Georgia" panose="02040502050405020303" pitchFamily="18" charset="0"/>
              </a:rPr>
              <a:t> visited the National Prayer Breakfast of USA</a:t>
            </a:r>
            <a:r>
              <a:rPr lang="en-US" altLang="ko-KR" sz="2000" dirty="0" smtClean="0"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8. Bible Reading in public at the National Prayer Breakfast (Kenya</a:t>
            </a:r>
            <a:r>
              <a:rPr lang="en-US" altLang="ko-KR" sz="2000" dirty="0" smtClean="0">
                <a:latin typeface="Georgia" panose="02040502050405020303" pitchFamily="18" charset="0"/>
              </a:rPr>
              <a:t>)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9. Communion and Unity 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 </a:t>
            </a:r>
            <a:r>
              <a:rPr lang="en-US" altLang="ko-KR" sz="2000" dirty="0" smtClean="0">
                <a:latin typeface="Georgia" panose="02040502050405020303" pitchFamily="18" charset="0"/>
              </a:rPr>
              <a:t> </a:t>
            </a:r>
            <a:r>
              <a:rPr lang="en-US" altLang="ko-KR" sz="2000" dirty="0">
                <a:latin typeface="Georgia" panose="02040502050405020303" pitchFamily="18" charset="0"/>
              </a:rPr>
              <a:t> </a:t>
            </a:r>
            <a:r>
              <a:rPr lang="en-US" altLang="ko-KR" sz="2000" dirty="0" smtClean="0">
                <a:latin typeface="Georgia" panose="02040502050405020303" pitchFamily="18" charset="0"/>
              </a:rPr>
              <a:t>- </a:t>
            </a:r>
            <a:r>
              <a:rPr lang="en-US" altLang="ko-KR" sz="2000" dirty="0">
                <a:latin typeface="Georgia" panose="02040502050405020303" pitchFamily="18" charset="0"/>
              </a:rPr>
              <a:t>Paul </a:t>
            </a:r>
            <a:r>
              <a:rPr lang="en-US" altLang="ko-KR" sz="2000" dirty="0" err="1">
                <a:latin typeface="Georgia" panose="02040502050405020303" pitchFamily="18" charset="0"/>
              </a:rPr>
              <a:t>Kagame</a:t>
            </a:r>
            <a:r>
              <a:rPr lang="en-US" altLang="ko-KR" sz="2000" dirty="0">
                <a:latin typeface="Georgia" panose="02040502050405020303" pitchFamily="18" charset="0"/>
              </a:rPr>
              <a:t> has forgiven the other tribe that committed genocide, </a:t>
            </a:r>
            <a:r>
              <a:rPr lang="en-US" altLang="ko-KR" sz="2000" dirty="0" smtClean="0">
                <a:latin typeface="Georgia" panose="02040502050405020303" pitchFamily="18" charset="0"/>
              </a:rPr>
              <a:t>   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 without </a:t>
            </a:r>
            <a:r>
              <a:rPr lang="en-US" altLang="ko-KR" sz="2000" dirty="0">
                <a:latin typeface="Georgia" panose="02040502050405020303" pitchFamily="18" charset="0"/>
              </a:rPr>
              <a:t>no retaliation</a:t>
            </a:r>
            <a:r>
              <a:rPr lang="en-US" altLang="ko-KR" sz="2000" dirty="0" smtClean="0"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  </a:t>
            </a:r>
            <a:r>
              <a:rPr lang="en-US" altLang="ko-KR" sz="2000" dirty="0" smtClean="0">
                <a:latin typeface="Georgia" panose="02040502050405020303" pitchFamily="18" charset="0"/>
              </a:rPr>
              <a:t> </a:t>
            </a:r>
            <a:r>
              <a:rPr lang="en-US" altLang="ko-KR" sz="2000" dirty="0">
                <a:latin typeface="Georgia" panose="02040502050405020303" pitchFamily="18" charset="0"/>
              </a:rPr>
              <a:t>- The half of the Cabinet consists of the enemy tribe</a:t>
            </a:r>
            <a:r>
              <a:rPr lang="en-US" altLang="ko-KR" sz="2000" dirty="0" smtClean="0"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10. Pro-female policies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  </a:t>
            </a:r>
            <a:r>
              <a:rPr lang="en-US" altLang="ko-KR" sz="2000" dirty="0" smtClean="0">
                <a:latin typeface="Georgia" panose="02040502050405020303" pitchFamily="18" charset="0"/>
              </a:rPr>
              <a:t>  </a:t>
            </a:r>
            <a:r>
              <a:rPr lang="en-US" altLang="ko-KR" sz="2000" dirty="0">
                <a:latin typeface="Georgia" panose="02040502050405020303" pitchFamily="18" charset="0"/>
              </a:rPr>
              <a:t>- 54% members of the National Assembly is female. 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ko-KR" sz="2000" dirty="0" smtClean="0"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Rise up </a:t>
            </a:r>
            <a:r>
              <a:rPr lang="en-US" altLang="ko-KR" sz="2000" dirty="0" err="1" smtClean="0"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rwanda</a:t>
            </a:r>
            <a:endParaRPr lang="ko-KR" dirty="0"/>
          </a:p>
        </p:txBody>
      </p:sp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288472"/>
            <a:ext cx="8077200" cy="4762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Moses Lee’s Rwanda Development 2000 to 2010</a:t>
            </a:r>
            <a:endParaRPr lang="en-US" altLang="en-US" sz="20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4800" y="927530"/>
            <a:ext cx="8077200" cy="5669822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11. Ranking first in the Integrity Index of the Governmental Officials </a:t>
            </a:r>
            <a:r>
              <a:rPr lang="en-US" altLang="ko-KR" sz="2000" dirty="0" smtClean="0">
                <a:latin typeface="Georgia" panose="02040502050405020303" pitchFamily="18" charset="0"/>
              </a:rPr>
              <a:t> 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 in </a:t>
            </a:r>
            <a:r>
              <a:rPr lang="en-US" altLang="ko-KR" sz="2000" dirty="0">
                <a:latin typeface="Georgia" panose="02040502050405020303" pitchFamily="18" charset="0"/>
              </a:rPr>
              <a:t>the </a:t>
            </a:r>
            <a:r>
              <a:rPr lang="en-US" altLang="ko-KR" sz="2000" dirty="0" smtClean="0">
                <a:latin typeface="Georgia" panose="02040502050405020303" pitchFamily="18" charset="0"/>
              </a:rPr>
              <a:t>World. 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   - Even $10 bribe is not allowed</a:t>
            </a:r>
            <a:r>
              <a:rPr lang="en-US" altLang="ko-KR" sz="2000" dirty="0" smtClean="0"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12. Rwanda is the biggest gainer, as the eighth most prosperous </a:t>
            </a:r>
            <a:endParaRPr lang="en-US" altLang="ko-KR" sz="2000" dirty="0" smtClean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 country </a:t>
            </a:r>
            <a:r>
              <a:rPr lang="en-US" altLang="ko-KR" sz="2000" dirty="0">
                <a:latin typeface="Georgia" panose="02040502050405020303" pitchFamily="18" charset="0"/>
              </a:rPr>
              <a:t>in Africa and the </a:t>
            </a:r>
            <a:r>
              <a:rPr lang="en-US" altLang="ko-KR" sz="2000" dirty="0" smtClean="0">
                <a:latin typeface="Georgia" panose="02040502050405020303" pitchFamily="18" charset="0"/>
              </a:rPr>
              <a:t>lowest perceptions</a:t>
            </a:r>
            <a:r>
              <a:rPr lang="en-US" altLang="ko-KR" sz="2000" dirty="0">
                <a:latin typeface="Georgia" panose="02040502050405020303" pitchFamily="18" charset="0"/>
              </a:rPr>
              <a:t> of corruption in </a:t>
            </a:r>
            <a:r>
              <a:rPr lang="en-US" altLang="ko-KR" sz="2000" dirty="0" smtClean="0">
                <a:latin typeface="Georgia" panose="02040502050405020303" pitchFamily="18" charset="0"/>
              </a:rPr>
              <a:t>Africa.  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 (</a:t>
            </a:r>
            <a:r>
              <a:rPr lang="en-US" altLang="ko-KR" sz="2000" dirty="0">
                <a:latin typeface="Georgia" panose="02040502050405020303" pitchFamily="18" charset="0"/>
                <a:hlinkClick r:id="rId4"/>
              </a:rPr>
              <a:t>CNN Report in 2015</a:t>
            </a:r>
            <a:r>
              <a:rPr lang="en-US" altLang="ko-KR" sz="2000" dirty="0" smtClean="0">
                <a:latin typeface="Georgia" panose="02040502050405020303" pitchFamily="18" charset="0"/>
              </a:rPr>
              <a:t>)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13. Rwanda rated among the safest </a:t>
            </a:r>
            <a:r>
              <a:rPr lang="en-US" altLang="ko-KR" sz="2000" dirty="0" smtClean="0">
                <a:latin typeface="Georgia" panose="02040502050405020303" pitchFamily="18" charset="0"/>
              </a:rPr>
              <a:t>countries. </a:t>
            </a: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 (</a:t>
            </a:r>
            <a:r>
              <a:rPr lang="en-US" altLang="ko-KR" sz="2000" dirty="0">
                <a:latin typeface="Georgia" panose="02040502050405020303" pitchFamily="18" charset="0"/>
                <a:hlinkClick r:id="rId5"/>
              </a:rPr>
              <a:t>DAILY NATION </a:t>
            </a:r>
            <a:r>
              <a:rPr lang="en-US" altLang="ko-KR" sz="2000" dirty="0" smtClean="0">
                <a:latin typeface="Georgia" panose="02040502050405020303" pitchFamily="18" charset="0"/>
                <a:hlinkClick r:id="rId5"/>
              </a:rPr>
              <a:t>Report in </a:t>
            </a:r>
            <a:r>
              <a:rPr lang="en-US" altLang="ko-KR" sz="2000" dirty="0">
                <a:latin typeface="Georgia" panose="02040502050405020303" pitchFamily="18" charset="0"/>
                <a:hlinkClick r:id="rId5"/>
              </a:rPr>
              <a:t>2015</a:t>
            </a:r>
            <a:r>
              <a:rPr lang="en-US" altLang="ko-KR" sz="2000" dirty="0" smtClean="0">
                <a:latin typeface="Georgia" panose="02040502050405020303" pitchFamily="18" charset="0"/>
              </a:rPr>
              <a:t>)</a:t>
            </a:r>
          </a:p>
          <a:p>
            <a:pPr fontAlgn="base"/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14. Dr. Moses Lee predicted Rwanda would dispatch missionaries to </a:t>
            </a:r>
            <a:endParaRPr lang="en-US" altLang="ko-KR" sz="2000" dirty="0" smtClean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  Europe.</a:t>
            </a:r>
            <a:endParaRPr lang="en-US" altLang="ko-KR" sz="2000" dirty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    - Rwanda </a:t>
            </a:r>
            <a:r>
              <a:rPr lang="en-US" altLang="ko-KR" sz="2000" dirty="0" err="1">
                <a:latin typeface="Georgia" panose="02040502050405020303" pitchFamily="18" charset="0"/>
              </a:rPr>
              <a:t>Kingdomizer</a:t>
            </a:r>
            <a:r>
              <a:rPr lang="en-US" altLang="ko-KR" sz="2000" dirty="0">
                <a:latin typeface="Georgia" panose="02040502050405020303" pitchFamily="18" charset="0"/>
              </a:rPr>
              <a:t> church has dispatched missionaries to all </a:t>
            </a:r>
            <a:endParaRPr lang="en-US" altLang="ko-KR" sz="2000" dirty="0" smtClean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  nations </a:t>
            </a:r>
            <a:r>
              <a:rPr lang="en-US" altLang="ko-KR" sz="2000" dirty="0">
                <a:latin typeface="Georgia" panose="02040502050405020303" pitchFamily="18" charset="0"/>
              </a:rPr>
              <a:t>in Europe and set up </a:t>
            </a:r>
            <a:r>
              <a:rPr lang="en-US" altLang="ko-KR" sz="2000" dirty="0" smtClean="0">
                <a:latin typeface="Georgia" panose="02040502050405020303" pitchFamily="18" charset="0"/>
              </a:rPr>
              <a:t>a church </a:t>
            </a:r>
            <a:r>
              <a:rPr lang="en-US" altLang="ko-KR" sz="2000" dirty="0">
                <a:latin typeface="Georgia" panose="02040502050405020303" pitchFamily="18" charset="0"/>
              </a:rPr>
              <a:t>having 6,000 members in </a:t>
            </a:r>
            <a:endParaRPr lang="en-US" altLang="ko-KR" sz="2000" dirty="0" smtClean="0">
              <a:latin typeface="Georgia" panose="02040502050405020303" pitchFamily="18" charset="0"/>
            </a:endParaRPr>
          </a:p>
          <a:p>
            <a:pPr fontAlgn="base"/>
            <a:r>
              <a:rPr lang="en-US" altLang="ko-KR" sz="2000" dirty="0">
                <a:latin typeface="Georgia" panose="02040502050405020303" pitchFamily="18" charset="0"/>
              </a:rPr>
              <a:t> </a:t>
            </a:r>
            <a:r>
              <a:rPr lang="en-US" altLang="ko-KR" sz="2000" dirty="0" smtClean="0">
                <a:latin typeface="Georgia" panose="02040502050405020303" pitchFamily="18" charset="0"/>
              </a:rPr>
              <a:t>      Belgium</a:t>
            </a:r>
            <a:r>
              <a:rPr lang="en-US" altLang="ko-KR" sz="2000" dirty="0">
                <a:latin typeface="Georgia" panose="02040502050405020303" pitchFamily="18" charset="0"/>
              </a:rPr>
              <a:t>.</a:t>
            </a:r>
          </a:p>
          <a:p>
            <a:endParaRPr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Rise up </a:t>
            </a:r>
            <a:r>
              <a:rPr lang="en-US" altLang="ko-KR" sz="2000" dirty="0" err="1" smtClean="0">
                <a:solidFill>
                  <a:prstClr val="white"/>
                </a:solidFill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rwanda</a:t>
            </a:r>
            <a:endParaRPr lang="ko-KR" dirty="0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sz="quarter" idx="15"/>
          </p:nvPr>
        </p:nvGraphicFramePr>
        <p:xfrm>
          <a:off x="1571604" y="1357298"/>
          <a:ext cx="5929354" cy="496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4762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Moses Lee’s Rwanda Development 2000 to 2010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Rise up </a:t>
            </a:r>
            <a:r>
              <a:rPr lang="en-US" altLang="ko-KR" sz="2000" dirty="0" err="1" smtClean="0">
                <a:solidFill>
                  <a:prstClr val="white"/>
                </a:solidFill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rwanda</a:t>
            </a:r>
            <a:endParaRPr lang="ko-KR" dirty="0"/>
          </a:p>
        </p:txBody>
      </p:sp>
      <p:sp>
        <p:nvSpPr>
          <p:cNvPr id="1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4762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Moses Lee’s Rwanda Development 2000 to 2010</a:t>
            </a:r>
            <a:endParaRPr lang="en-US" altLang="en-US" sz="2000" dirty="0"/>
          </a:p>
        </p:txBody>
      </p:sp>
      <p:pic>
        <p:nvPicPr>
          <p:cNvPr id="6" name="내용 개체 틀 5" descr="제목 없음-2.jpg"/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357158" y="1214422"/>
            <a:ext cx="7858180" cy="5298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Rise up </a:t>
            </a:r>
            <a:r>
              <a:rPr lang="en-US" altLang="ko-KR" sz="2000" dirty="0" err="1" smtClean="0">
                <a:solidFill>
                  <a:prstClr val="white"/>
                </a:solidFill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rwanda</a:t>
            </a:r>
            <a:endParaRPr lang="ko-KR" dirty="0"/>
          </a:p>
        </p:txBody>
      </p:sp>
      <p:sp>
        <p:nvSpPr>
          <p:cNvPr id="1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4762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Moses Lee’s Rwanda Development 2000 to 2010</a:t>
            </a:r>
            <a:endParaRPr lang="en-US" altLang="en-US" sz="2000" dirty="0"/>
          </a:p>
        </p:txBody>
      </p:sp>
      <p:pic>
        <p:nvPicPr>
          <p:cNvPr id="9" name="내용 개체 틀 8" descr="제목 없음-4.jpg"/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285720" y="1214422"/>
            <a:ext cx="8001056" cy="5173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Rise up </a:t>
            </a:r>
            <a:r>
              <a:rPr lang="en-US" altLang="ko-KR" sz="2000" dirty="0" err="1" smtClean="0">
                <a:solidFill>
                  <a:prstClr val="white"/>
                </a:solidFill>
                <a:latin typeface="Cambria" pitchFamily="18" charset="0"/>
                <a:ea typeface="Cambria Math" pitchFamily="18" charset="0"/>
                <a:cs typeface="Microsoft Sans Serif" pitchFamily="34" charset="0"/>
              </a:rPr>
              <a:t>rwanda</a:t>
            </a:r>
            <a:endParaRPr lang="ko-KR" dirty="0"/>
          </a:p>
        </p:txBody>
      </p:sp>
      <p:sp>
        <p:nvSpPr>
          <p:cNvPr id="1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4762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Moses Lee’s Rwanda Development 2000 to 2010</a:t>
            </a:r>
            <a:endParaRPr lang="en-US" altLang="en-US" sz="2000" dirty="0"/>
          </a:p>
        </p:txBody>
      </p:sp>
      <p:pic>
        <p:nvPicPr>
          <p:cNvPr id="9" name="내용 개체 틀 8" descr="제목 없음-6.jpg"/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214282" y="857232"/>
            <a:ext cx="8143932" cy="5630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</Words>
  <Application>Microsoft Office PowerPoint</Application>
  <PresentationFormat>화면 슬라이드 쇼(4:3)</PresentationFormat>
  <Paragraphs>72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맑은 고딕</vt:lpstr>
      <vt:lpstr>Calibri</vt:lpstr>
      <vt:lpstr>Cambria</vt:lpstr>
      <vt:lpstr>Cambria Math</vt:lpstr>
      <vt:lpstr>Georgia</vt:lpstr>
      <vt:lpstr>Microsoft Sans Serif</vt:lpstr>
      <vt:lpstr>Pitchbook</vt:lpstr>
      <vt:lpstr>                   Rise up rwanda</vt:lpstr>
      <vt:lpstr> Rise up rwanda</vt:lpstr>
      <vt:lpstr> Rise up rwanda</vt:lpstr>
      <vt:lpstr> Rise up rwanda</vt:lpstr>
      <vt:lpstr> Rise up rwanda</vt:lpstr>
      <vt:lpstr> Rise up rwanda</vt:lpstr>
      <vt:lpstr> Rise up rwanda</vt:lpstr>
      <vt:lpstr> Rise up rwanda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2016-03-19T23:34:07Z</dcterms:created>
  <dcterms:modified xsi:type="dcterms:W3CDTF">2017-08-18T05:25:13Z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1042</vt:i4>
  </property>
  <property fmtid="{D5CDD505-2E9C-101B-9397-08002B2CF9AE}" pid="3" name="_Version">
    <vt:lpwstr>12.0.4518</vt:lpwstr>
  </property>
</Properties>
</file>