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0" r:id="rId1"/>
  </p:sldMasterIdLst>
  <p:sldIdLst>
    <p:sldId id="256" r:id="rId2"/>
    <p:sldId id="257" r:id="rId3"/>
    <p:sldId id="331" r:id="rId4"/>
    <p:sldId id="332" r:id="rId5"/>
    <p:sldId id="327" r:id="rId6"/>
    <p:sldId id="265" r:id="rId7"/>
    <p:sldId id="266" r:id="rId8"/>
    <p:sldId id="289" r:id="rId9"/>
    <p:sldId id="304" r:id="rId10"/>
    <p:sldId id="314" r:id="rId11"/>
    <p:sldId id="311" r:id="rId12"/>
    <p:sldId id="333" r:id="rId13"/>
    <p:sldId id="349" r:id="rId14"/>
    <p:sldId id="305" r:id="rId15"/>
    <p:sldId id="326" r:id="rId16"/>
    <p:sldId id="328" r:id="rId17"/>
    <p:sldId id="329" r:id="rId18"/>
    <p:sldId id="306" r:id="rId19"/>
    <p:sldId id="330" r:id="rId20"/>
    <p:sldId id="322" r:id="rId21"/>
    <p:sldId id="323" r:id="rId22"/>
    <p:sldId id="324" r:id="rId23"/>
    <p:sldId id="308" r:id="rId24"/>
    <p:sldId id="325" r:id="rId25"/>
    <p:sldId id="336" r:id="rId26"/>
    <p:sldId id="307" r:id="rId27"/>
    <p:sldId id="334" r:id="rId28"/>
    <p:sldId id="335" r:id="rId29"/>
    <p:sldId id="313" r:id="rId30"/>
    <p:sldId id="303" r:id="rId31"/>
    <p:sldId id="290" r:id="rId32"/>
    <p:sldId id="291" r:id="rId33"/>
    <p:sldId id="285" r:id="rId34"/>
    <p:sldId id="287" r:id="rId35"/>
    <p:sldId id="337" r:id="rId36"/>
    <p:sldId id="286" r:id="rId37"/>
    <p:sldId id="288" r:id="rId38"/>
    <p:sldId id="260" r:id="rId39"/>
    <p:sldId id="338" r:id="rId40"/>
    <p:sldId id="315" r:id="rId41"/>
    <p:sldId id="316" r:id="rId42"/>
    <p:sldId id="261" r:id="rId43"/>
    <p:sldId id="317" r:id="rId44"/>
    <p:sldId id="339" r:id="rId45"/>
    <p:sldId id="262" r:id="rId46"/>
    <p:sldId id="318" r:id="rId47"/>
    <p:sldId id="319" r:id="rId48"/>
    <p:sldId id="320" r:id="rId49"/>
    <p:sldId id="263" r:id="rId50"/>
    <p:sldId id="321" r:id="rId51"/>
    <p:sldId id="340" r:id="rId52"/>
    <p:sldId id="350" r:id="rId53"/>
    <p:sldId id="310" r:id="rId54"/>
    <p:sldId id="341" r:id="rId55"/>
    <p:sldId id="342" r:id="rId56"/>
    <p:sldId id="343" r:id="rId57"/>
    <p:sldId id="344" r:id="rId58"/>
    <p:sldId id="345" r:id="rId59"/>
    <p:sldId id="346" r:id="rId60"/>
    <p:sldId id="347" r:id="rId6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62"/>
  </p:normalViewPr>
  <p:slideViewPr>
    <p:cSldViewPr snapToGrid="0" snapToObjects="1">
      <p:cViewPr varScale="1">
        <p:scale>
          <a:sx n="90" d="100"/>
          <a:sy n="90" d="100"/>
        </p:scale>
        <p:origin x="232" y="5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9B76E-90E8-7741-AA85-D7D5B7CFE1C6}" type="datetimeFigureOut">
              <a:rPr lang="en-US" smtClean="0"/>
              <a:t>4/25/22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0FFEB-C9B0-6849-BB8C-3D23C66D96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0522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9B76E-90E8-7741-AA85-D7D5B7CFE1C6}" type="datetimeFigureOut">
              <a:rPr lang="en-US" smtClean="0"/>
              <a:t>4/25/22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0FFEB-C9B0-6849-BB8C-3D23C66D96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103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9B76E-90E8-7741-AA85-D7D5B7CFE1C6}" type="datetimeFigureOut">
              <a:rPr lang="en-US" smtClean="0"/>
              <a:t>4/25/22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0FFEB-C9B0-6849-BB8C-3D23C66D96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946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9B76E-90E8-7741-AA85-D7D5B7CFE1C6}" type="datetimeFigureOut">
              <a:rPr lang="en-US" smtClean="0"/>
              <a:t>4/25/22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0FFEB-C9B0-6849-BB8C-3D23C66D96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937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9B76E-90E8-7741-AA85-D7D5B7CFE1C6}" type="datetimeFigureOut">
              <a:rPr lang="en-US" smtClean="0"/>
              <a:t>4/25/22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0FFEB-C9B0-6849-BB8C-3D23C66D96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6563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9B76E-90E8-7741-AA85-D7D5B7CFE1C6}" type="datetimeFigureOut">
              <a:rPr lang="en-US" smtClean="0"/>
              <a:t>4/25/22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0FFEB-C9B0-6849-BB8C-3D23C66D96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871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9B76E-90E8-7741-AA85-D7D5B7CFE1C6}" type="datetimeFigureOut">
              <a:rPr lang="en-US" smtClean="0"/>
              <a:t>4/25/22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0FFEB-C9B0-6849-BB8C-3D23C66D96D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053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9B76E-90E8-7741-AA85-D7D5B7CFE1C6}" type="datetimeFigureOut">
              <a:rPr lang="en-US" smtClean="0"/>
              <a:t>4/25/22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0FFEB-C9B0-6849-BB8C-3D23C66D96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662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9B76E-90E8-7741-AA85-D7D5B7CFE1C6}" type="datetimeFigureOut">
              <a:rPr lang="en-US" smtClean="0"/>
              <a:t>4/25/22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0FFEB-C9B0-6849-BB8C-3D23C66D96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632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9B76E-90E8-7741-AA85-D7D5B7CFE1C6}" type="datetimeFigureOut">
              <a:rPr lang="en-US" smtClean="0"/>
              <a:t>4/25/22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0FFEB-C9B0-6849-BB8C-3D23C66D96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108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E229B76E-90E8-7741-AA85-D7D5B7CFE1C6}" type="datetimeFigureOut">
              <a:rPr lang="en-US" smtClean="0"/>
              <a:t>4/25/22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0FFEB-C9B0-6849-BB8C-3D23C66D96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058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E229B76E-90E8-7741-AA85-D7D5B7CFE1C6}" type="datetimeFigureOut">
              <a:rPr lang="en-US" smtClean="0"/>
              <a:t>4/25/22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C560FFEB-C9B0-6849-BB8C-3D23C66D96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910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nrealhawaii.com/2011/05/bodysurfing-at-sandy-beach/" TargetMode="External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creativecommons.org/licenses/by-nc-nd/3.0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593DA-216B-944C-B0A6-F9677C74040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Abnormal coagulation results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F7495E-28DB-D24A-B8ED-A67A934C13D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Real or Fake?</a:t>
            </a:r>
          </a:p>
        </p:txBody>
      </p:sp>
    </p:spTree>
    <p:extLst>
      <p:ext uri="{BB962C8B-B14F-4D97-AF65-F5344CB8AC3E}">
        <p14:creationId xmlns:p14="http://schemas.microsoft.com/office/powerpoint/2010/main" val="5200275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AD367-B6A7-3940-08B4-979944F70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collection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CDAA93-764D-1397-3B17-742D9963D3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Coagulation samples should be collected with 19-21 gauge needle with good access</a:t>
            </a:r>
          </a:p>
          <a:p>
            <a:pPr lvl="1"/>
            <a:r>
              <a:rPr lang="en-US" dirty="0"/>
              <a:t>22-23 gauge for children</a:t>
            </a:r>
          </a:p>
          <a:p>
            <a:r>
              <a:rPr lang="en-US" dirty="0"/>
              <a:t>Mixed gently 3-4 times</a:t>
            </a:r>
          </a:p>
          <a:p>
            <a:r>
              <a:rPr lang="en-US" dirty="0"/>
              <a:t>Tube should be 90% full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Catheter draws</a:t>
            </a:r>
          </a:p>
          <a:p>
            <a:pPr lvl="1"/>
            <a:r>
              <a:rPr lang="en-US" dirty="0"/>
              <a:t>Heparin contamination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1324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age10image63441344">
            <a:extLst>
              <a:ext uri="{FF2B5EF4-FFF2-40B4-BE49-F238E27FC236}">
                <a16:creationId xmlns:a16="http://schemas.microsoft.com/office/drawing/2014/main" id="{754B342F-B78C-6465-ED8B-2D89CFC62E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084655" y="0"/>
            <a:ext cx="10548552" cy="47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page10image63441536">
            <a:extLst>
              <a:ext uri="{FF2B5EF4-FFF2-40B4-BE49-F238E27FC236}">
                <a16:creationId xmlns:a16="http://schemas.microsoft.com/office/drawing/2014/main" id="{3898A5BF-5A12-897D-E71F-89E22D9A14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036655" y="0"/>
            <a:ext cx="10548552" cy="47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page10image64018320">
            <a:extLst>
              <a:ext uri="{FF2B5EF4-FFF2-40B4-BE49-F238E27FC236}">
                <a16:creationId xmlns:a16="http://schemas.microsoft.com/office/drawing/2014/main" id="{143926CD-FF68-9388-2136-954986417E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87731" y="2600541"/>
            <a:ext cx="3041028" cy="3373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D64606D-0222-1D68-2BD4-25D810B98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b="1" cap="none" dirty="0">
                <a:solidFill>
                  <a:schemeClr val="tx1"/>
                </a:solidFill>
                <a:cs typeface="Arial" panose="020B0604020202020204" pitchFamily="34" charset="0"/>
              </a:rPr>
              <a:t>UNDERFILLED AND OVERFILLED TUBES </a:t>
            </a:r>
            <a:br>
              <a:rPr lang="en-US" altLang="en-US" sz="4000" cap="none" dirty="0">
                <a:solidFill>
                  <a:schemeClr val="tx1"/>
                </a:solidFill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A4ACC2-C190-F9CB-5F53-7C80D7E932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0188" y="2638044"/>
            <a:ext cx="8460676" cy="3748469"/>
          </a:xfrm>
        </p:spPr>
        <p:txBody>
          <a:bodyPr>
            <a:normAutofit fontScale="32500" lnSpcReduction="20000"/>
          </a:bodyPr>
          <a:lstStyle/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r>
              <a:rPr lang="en-US" altLang="en-US" sz="5500" dirty="0">
                <a:solidFill>
                  <a:schemeClr val="tx1"/>
                </a:solidFill>
              </a:rPr>
              <a:t>3.2% Na citrate anticoagulant in ratio of 9 parts of whole blood to 1 part anticoagulant (9:1 ratio)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endParaRPr lang="en-US" altLang="en-US" sz="5500" dirty="0">
              <a:solidFill>
                <a:schemeClr val="tx1"/>
              </a:solidFill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r>
              <a:rPr lang="en-US" altLang="en-US" sz="5500" dirty="0">
                <a:solidFill>
                  <a:schemeClr val="tx1"/>
                </a:solidFill>
              </a:rPr>
              <a:t>Requires 90% tube fill followed by 3-4 gentle inversions for mixing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r>
              <a:rPr lang="en-US" altLang="en-US" sz="5500" dirty="0">
                <a:solidFill>
                  <a:schemeClr val="tx1"/>
                </a:solidFill>
              </a:rPr>
              <a:t>Incorrect ratio of whole blood to citrate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endParaRPr lang="en-US" altLang="en-US" sz="5500" dirty="0">
              <a:solidFill>
                <a:schemeClr val="tx1"/>
              </a:solidFill>
            </a:endParaRPr>
          </a:p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en-US" altLang="en-US" sz="5500" dirty="0">
                <a:solidFill>
                  <a:schemeClr val="tx1"/>
                </a:solidFill>
              </a:rPr>
              <a:t>Under-filled (&lt;90%): falsely prolonged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5500" dirty="0">
                <a:solidFill>
                  <a:schemeClr val="tx1"/>
                </a:solidFill>
              </a:rPr>
              <a:t>clotting times due to reduced calcium and dilutional effect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en-US" altLang="en-US" sz="5300" dirty="0">
                <a:solidFill>
                  <a:schemeClr val="tx1"/>
                </a:solidFill>
              </a:rPr>
              <a:t>High hematocrit (&gt;55%) can have the same effect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endParaRPr lang="en-US" altLang="en-US" sz="5500" dirty="0">
              <a:solidFill>
                <a:schemeClr val="tx1"/>
              </a:solidFill>
            </a:endParaRPr>
          </a:p>
          <a:p>
            <a:pPr lvl="1" indent="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r>
              <a:rPr lang="en-US" altLang="en-US" sz="5500" dirty="0">
                <a:solidFill>
                  <a:schemeClr val="tx1"/>
                </a:solidFill>
              </a:rPr>
              <a:t>Over-filled: uncommon with vacuum tubes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5500" dirty="0">
                <a:solidFill>
                  <a:schemeClr val="tx1"/>
                </a:solidFill>
              </a:rPr>
              <a:t>but can occur with opened tubes/ syringe fills and result in falsely shortened clotting times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7000" dirty="0">
                <a:solidFill>
                  <a:schemeClr val="tx1"/>
                </a:solidFill>
              </a:rPr>
              <a:t>  </a:t>
            </a:r>
            <a:r>
              <a:rPr lang="en-US" altLang="en-US" sz="11000" dirty="0">
                <a:solidFill>
                  <a:schemeClr val="tx1"/>
                </a:solidFill>
              </a:rPr>
              <a:t>                </a:t>
            </a:r>
            <a:endParaRPr lang="en-US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65185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8AD705-D225-3DAC-4CDC-579DCE833E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Collection tubes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FA7071-FDDD-0D6E-B552-BE0F523C00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Different manufacturers </a:t>
            </a:r>
          </a:p>
          <a:p>
            <a:pPr lvl="1"/>
            <a:r>
              <a:rPr lang="en-US" dirty="0"/>
              <a:t>Different plastic</a:t>
            </a:r>
          </a:p>
          <a:p>
            <a:pPr lvl="1"/>
            <a:r>
              <a:rPr lang="en-US" dirty="0"/>
              <a:t>Different siliconized glass</a:t>
            </a:r>
          </a:p>
          <a:p>
            <a:pPr lvl="1"/>
            <a:r>
              <a:rPr lang="en-US" dirty="0"/>
              <a:t>Composition of stoppers</a:t>
            </a:r>
          </a:p>
          <a:p>
            <a:pPr lvl="1"/>
            <a:r>
              <a:rPr lang="en-US" dirty="0"/>
              <a:t>Difference in vacuum</a:t>
            </a:r>
          </a:p>
          <a:p>
            <a:r>
              <a:rPr lang="en-US" dirty="0"/>
              <a:t>All tube types must be validated</a:t>
            </a:r>
          </a:p>
        </p:txBody>
      </p:sp>
    </p:spTree>
    <p:extLst>
      <p:ext uri="{BB962C8B-B14F-4D97-AF65-F5344CB8AC3E}">
        <p14:creationId xmlns:p14="http://schemas.microsoft.com/office/powerpoint/2010/main" val="20928277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9">
            <a:extLst>
              <a:ext uri="{FF2B5EF4-FFF2-40B4-BE49-F238E27FC236}">
                <a16:creationId xmlns:a16="http://schemas.microsoft.com/office/drawing/2014/main" id="{DE8254DA-154F-FF31-9D7E-6319DAE6CEFC}"/>
              </a:ext>
            </a:extLst>
          </p:cNvPr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3413" y="1827213"/>
            <a:ext cx="3846512" cy="3846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05196376-4F27-34C0-087C-3445F1E7520D}"/>
              </a:ext>
            </a:extLst>
          </p:cNvPr>
          <p:cNvPicPr>
            <a:picLocks noGrp="1" noChangeAspect="1"/>
          </p:cNvPicPr>
          <p:nvPr>
            <p:ph sz="half" idx="4294967295"/>
          </p:nvPr>
        </p:nvPicPr>
        <p:blipFill>
          <a:blip r:embed="rId3"/>
          <a:stretch>
            <a:fillRect/>
          </a:stretch>
        </p:blipFill>
        <p:spPr>
          <a:xfrm>
            <a:off x="814388" y="1827213"/>
            <a:ext cx="4214131" cy="4044950"/>
          </a:xfrm>
        </p:spPr>
      </p:pic>
    </p:spTree>
    <p:extLst>
      <p:ext uri="{BB962C8B-B14F-4D97-AF65-F5344CB8AC3E}">
        <p14:creationId xmlns:p14="http://schemas.microsoft.com/office/powerpoint/2010/main" val="8369715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A2B92-CE5D-4535-C39D-247D93950A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Transport of fresh samples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F996D6-4163-49B1-FDBC-F62CE617A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Fresh samples should be transported to the laboratory promptly at ambient temperatures (18-24degrees C)</a:t>
            </a:r>
          </a:p>
          <a:p>
            <a:r>
              <a:rPr lang="en-US" dirty="0"/>
              <a:t>Transporting at colder temperatures or on ice is not recommended</a:t>
            </a:r>
          </a:p>
          <a:p>
            <a:pPr lvl="1"/>
            <a:r>
              <a:rPr lang="en-US" dirty="0"/>
              <a:t>Cold precipitate of fibrinogen, factor 8 and </a:t>
            </a:r>
            <a:r>
              <a:rPr lang="en-US" dirty="0" err="1"/>
              <a:t>vonWillebrand</a:t>
            </a:r>
            <a:r>
              <a:rPr lang="en-US" dirty="0"/>
              <a:t> factor</a:t>
            </a:r>
          </a:p>
          <a:p>
            <a:pPr lvl="1"/>
            <a:r>
              <a:rPr lang="en-US" dirty="0"/>
              <a:t>Cold activation of factor 7 and 12 which leads to a shortened PT and PTT</a:t>
            </a:r>
          </a:p>
          <a:p>
            <a:r>
              <a:rPr lang="en-US" dirty="0"/>
              <a:t>High temps degrade factors 5 and 8</a:t>
            </a:r>
          </a:p>
        </p:txBody>
      </p:sp>
    </p:spTree>
    <p:extLst>
      <p:ext uri="{BB962C8B-B14F-4D97-AF65-F5344CB8AC3E}">
        <p14:creationId xmlns:p14="http://schemas.microsoft.com/office/powerpoint/2010/main" val="21296858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FCCF8-C6E6-B41B-1AA4-45EAD0E55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093E14-8BE4-448D-21BD-D6E4875159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Avoid storage of whole blood samples for coagulation testing at 2-8 º C prior to analysis</a:t>
            </a:r>
          </a:p>
          <a:p>
            <a:r>
              <a:rPr lang="en-US" dirty="0"/>
              <a:t>Time dependent loss of factor 8 and </a:t>
            </a:r>
            <a:r>
              <a:rPr lang="en-US" dirty="0" err="1"/>
              <a:t>vonWillebrand</a:t>
            </a:r>
            <a:r>
              <a:rPr lang="en-US" dirty="0"/>
              <a:t> factor</a:t>
            </a:r>
          </a:p>
          <a:p>
            <a:endParaRPr lang="en-US" dirty="0"/>
          </a:p>
          <a:p>
            <a:r>
              <a:rPr lang="en-US" dirty="0"/>
              <a:t>One study classified normal subjects as being misclassified as having </a:t>
            </a:r>
            <a:r>
              <a:rPr lang="en-US" dirty="0" err="1"/>
              <a:t>vWD</a:t>
            </a:r>
            <a:r>
              <a:rPr lang="en-US" dirty="0"/>
              <a:t> in 50% of samples stored at 2-8º prior to processing and analysis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2517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97909-FEAC-613F-50D1-9BC560607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Clots in Citrated Samples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FF4FAF-0033-0CED-133A-9BF4A9F04C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979664" cy="3457956"/>
          </a:xfrm>
        </p:spPr>
        <p:txBody>
          <a:bodyPr/>
          <a:lstStyle/>
          <a:p>
            <a:r>
              <a:rPr lang="en-US" dirty="0"/>
              <a:t>Coagulation process can be activated during collection and processing of samples</a:t>
            </a:r>
          </a:p>
          <a:p>
            <a:r>
              <a:rPr lang="en-US" dirty="0"/>
              <a:t>Leads to generation of activated clotting factors</a:t>
            </a:r>
          </a:p>
          <a:p>
            <a:r>
              <a:rPr lang="en-US" dirty="0"/>
              <a:t>Results in shortened clotting times</a:t>
            </a:r>
          </a:p>
          <a:p>
            <a:r>
              <a:rPr lang="en-US" dirty="0"/>
              <a:t>Fibrin clots are pale in color and may appear in the plasma after a freeze-thaw cycle</a:t>
            </a:r>
          </a:p>
          <a:p>
            <a:r>
              <a:rPr lang="en-US" dirty="0"/>
              <a:t>Partial clotting or activation may be difficult to detect</a:t>
            </a:r>
          </a:p>
          <a:p>
            <a:pPr lvl="1"/>
            <a:r>
              <a:rPr lang="en-US" dirty="0"/>
              <a:t>ICSH recommends that any PTT results 4 or more seconds below lower limit of reference range should be recollected due to the possibility of partial clotting</a:t>
            </a:r>
          </a:p>
        </p:txBody>
      </p:sp>
    </p:spTree>
    <p:extLst>
      <p:ext uri="{BB962C8B-B14F-4D97-AF65-F5344CB8AC3E}">
        <p14:creationId xmlns:p14="http://schemas.microsoft.com/office/powerpoint/2010/main" val="290206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43D1A-A151-48BF-4ECC-1CE50FAA8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Centrifugation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78485-8613-09A0-E4BC-6B53C87BA6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Centrifugation should be sufficient to deliver platelet poor plasma</a:t>
            </a:r>
          </a:p>
          <a:p>
            <a:pPr lvl="1"/>
            <a:r>
              <a:rPr lang="en-US" dirty="0"/>
              <a:t>Residual platelet count of &lt;10,000</a:t>
            </a:r>
          </a:p>
          <a:p>
            <a:r>
              <a:rPr lang="en-US" dirty="0"/>
              <a:t>Platelets can interfere with certain testing</a:t>
            </a:r>
          </a:p>
          <a:p>
            <a:r>
              <a:rPr lang="en-US" dirty="0"/>
              <a:t>Platelets absorb unfractionated heparin out samples</a:t>
            </a:r>
          </a:p>
          <a:p>
            <a:r>
              <a:rPr lang="en-US" dirty="0"/>
              <a:t>Fresh samples can be tested after a single spin</a:t>
            </a:r>
          </a:p>
        </p:txBody>
      </p:sp>
    </p:spTree>
    <p:extLst>
      <p:ext uri="{BB962C8B-B14F-4D97-AF65-F5344CB8AC3E}">
        <p14:creationId xmlns:p14="http://schemas.microsoft.com/office/powerpoint/2010/main" val="24759132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11DE7-059E-D401-A692-2788AB09D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stability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413C12-CD9C-38F2-3823-3D926ABA98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PT: stable for 24 if at room temperature and capped</a:t>
            </a:r>
          </a:p>
          <a:p>
            <a:pPr lvl="1"/>
            <a:r>
              <a:rPr lang="en-US" dirty="0"/>
              <a:t>4 hours if uncapped</a:t>
            </a:r>
          </a:p>
          <a:p>
            <a:r>
              <a:rPr lang="en-US" dirty="0" err="1"/>
              <a:t>aPTT</a:t>
            </a:r>
            <a:r>
              <a:rPr lang="en-US" dirty="0"/>
              <a:t>:  stable for 4 hours at room temperature</a:t>
            </a:r>
          </a:p>
          <a:p>
            <a:pPr lvl="1"/>
            <a:r>
              <a:rPr lang="en-US" dirty="0"/>
              <a:t>If heparinized, sample must be spun within 1 hour but run within 4 hours</a:t>
            </a:r>
          </a:p>
          <a:p>
            <a:r>
              <a:rPr lang="en-US" dirty="0" err="1"/>
              <a:t>Xa</a:t>
            </a:r>
            <a:r>
              <a:rPr lang="en-US" dirty="0"/>
              <a:t>:  unfractionated heparin, spun within 1 hour and run within 4</a:t>
            </a:r>
          </a:p>
          <a:p>
            <a:pPr lvl="1"/>
            <a:r>
              <a:rPr lang="en-US" dirty="0"/>
              <a:t>Low molecular weight heparin:  24 hours </a:t>
            </a:r>
          </a:p>
          <a:p>
            <a:r>
              <a:rPr lang="en-US" dirty="0"/>
              <a:t>Fibrinogen and D-dimer: 4 hours at room temperature</a:t>
            </a:r>
          </a:p>
          <a:p>
            <a:r>
              <a:rPr lang="en-US" dirty="0"/>
              <a:t>Factor assays: 4 hours</a:t>
            </a:r>
          </a:p>
          <a:p>
            <a:pPr marL="2286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0866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417A9-4828-918A-2D89-792F301D0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Centrifugation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0607DF-9444-56A2-90C7-7B21FAFB76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12986" y="2356338"/>
            <a:ext cx="4783014" cy="369277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If samples are to be frozen prior to testing, essential that a second spin be performed to remove any residual platelets</a:t>
            </a:r>
          </a:p>
          <a:p>
            <a:pPr lvl="1"/>
            <a:r>
              <a:rPr lang="en-US" dirty="0"/>
              <a:t>Platelets rupture after freezing and release contents which can interfere with testing</a:t>
            </a:r>
          </a:p>
          <a:p>
            <a:r>
              <a:rPr lang="en-US" dirty="0"/>
              <a:t>Centrifuge the draw tube.</a:t>
            </a:r>
          </a:p>
          <a:p>
            <a:r>
              <a:rPr lang="en-US" dirty="0"/>
              <a:t>Take plasma layer off to an aliquot tube.  Be careful not to disturb the platelet layer.</a:t>
            </a:r>
          </a:p>
          <a:p>
            <a:r>
              <a:rPr lang="en-US" dirty="0"/>
              <a:t>Centrifuge the First Aliquot tube.</a:t>
            </a:r>
          </a:p>
          <a:p>
            <a:r>
              <a:rPr lang="en-US" dirty="0"/>
              <a:t>Take off plasma leaving a small amount at the bottom of the tube.  Use care not to aspirate the pellet of Platelets/RBC at the bottom of the tube.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0DC2E88-016B-BDA5-A55B-C4FDA682913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6290" y="2638425"/>
            <a:ext cx="3515571" cy="3101975"/>
          </a:xfrm>
          <a:prstGeom prst="rect">
            <a:avLst/>
          </a:prstGeom>
          <a:noFill/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1965240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C7303-5219-A247-8BD6-1A53C11FA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C9B70C-6758-CD44-AD2E-223F5ABD7A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Discuss common preanalytical variables that may affect coagulation testing</a:t>
            </a:r>
          </a:p>
          <a:p>
            <a:r>
              <a:rPr lang="en-US" dirty="0"/>
              <a:t>Recognize analytical variables that may interfere with coagulation results</a:t>
            </a:r>
          </a:p>
          <a:p>
            <a:r>
              <a:rPr lang="en-US" dirty="0"/>
              <a:t>Correlate coagulation results with patient condition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93284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A716F-69DA-D81C-BD86-00054C3DA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hemolysis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89E3EB-0F06-2DC3-F826-DEEC7A9896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Cause of hemolysis </a:t>
            </a:r>
          </a:p>
          <a:p>
            <a:pPr lvl="1"/>
            <a:r>
              <a:rPr lang="en-US" dirty="0"/>
              <a:t>Due to in vivo RBC disruption as a consequence of disease process</a:t>
            </a:r>
          </a:p>
          <a:p>
            <a:pPr lvl="1"/>
            <a:r>
              <a:rPr lang="en-US" dirty="0"/>
              <a:t>In vitro lysis due to collection, transport, storage or processing</a:t>
            </a:r>
          </a:p>
          <a:p>
            <a:r>
              <a:rPr lang="en-US" dirty="0"/>
              <a:t>Visual checks can be operator dependent</a:t>
            </a:r>
          </a:p>
          <a:p>
            <a:r>
              <a:rPr lang="en-US" dirty="0"/>
              <a:t>Manufacturers are adding automated detection of hemolysis</a:t>
            </a:r>
          </a:p>
          <a:p>
            <a:r>
              <a:rPr lang="en-US" dirty="0"/>
              <a:t>Can interfere with optical measurement</a:t>
            </a:r>
          </a:p>
          <a:p>
            <a:r>
              <a:rPr lang="en-US" dirty="0"/>
              <a:t>Hemolysis can multi-</a:t>
            </a:r>
            <a:r>
              <a:rPr lang="en-US" dirty="0" err="1"/>
              <a:t>factoral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Clotting factor activation </a:t>
            </a:r>
          </a:p>
          <a:p>
            <a:r>
              <a:rPr lang="en-US" dirty="0"/>
              <a:t>Recommended to recollect hemolyzed samples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28732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9DE1B5-327E-B0F2-89D8-223B933EA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Icterus and lipemia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CF71F4-1D5B-CEA7-81A3-F560EE4FDD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Interferes with photo optical methods</a:t>
            </a:r>
          </a:p>
          <a:p>
            <a:r>
              <a:rPr lang="en-US" dirty="0"/>
              <a:t>Irrelevant in mechanical methods</a:t>
            </a:r>
          </a:p>
          <a:p>
            <a:endParaRPr lang="en-US" dirty="0"/>
          </a:p>
          <a:p>
            <a:r>
              <a:rPr lang="en-US" dirty="0"/>
              <a:t>Lipemic samples can be double spun using a high speed centrifuge to remove lipids</a:t>
            </a:r>
          </a:p>
          <a:p>
            <a:pPr lvl="1"/>
            <a:r>
              <a:rPr lang="en-US" dirty="0"/>
              <a:t>Validated at each site prior to use</a:t>
            </a:r>
          </a:p>
        </p:txBody>
      </p:sp>
    </p:spTree>
    <p:extLst>
      <p:ext uri="{BB962C8B-B14F-4D97-AF65-F5344CB8AC3E}">
        <p14:creationId xmlns:p14="http://schemas.microsoft.com/office/powerpoint/2010/main" val="40535937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EE4E5-D8CD-8D94-E060-9BFFACDD8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interfering substances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F86A5A-20D5-1478-A2CE-21DD825967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Package inserts</a:t>
            </a:r>
          </a:p>
          <a:p>
            <a:r>
              <a:rPr lang="en-US" dirty="0"/>
              <a:t>CRP</a:t>
            </a:r>
          </a:p>
          <a:p>
            <a:r>
              <a:rPr lang="en-US" dirty="0"/>
              <a:t>Rheumatoid factor</a:t>
            </a:r>
          </a:p>
        </p:txBody>
      </p:sp>
    </p:spTree>
    <p:extLst>
      <p:ext uri="{BB962C8B-B14F-4D97-AF65-F5344CB8AC3E}">
        <p14:creationId xmlns:p14="http://schemas.microsoft.com/office/powerpoint/2010/main" val="4409852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50AB8C-9954-BDFF-748D-1A877F65E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4244" y="964692"/>
            <a:ext cx="7729728" cy="1188720"/>
          </a:xfrm>
        </p:spPr>
        <p:txBody>
          <a:bodyPr/>
          <a:lstStyle/>
          <a:p>
            <a:r>
              <a:rPr lang="en-US" dirty="0"/>
              <a:t>Secondary aliquots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FDE56-0029-29DE-E2EA-9CB538DE6A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Sodium citrate anticoagulant only</a:t>
            </a:r>
          </a:p>
          <a:p>
            <a:pPr lvl="1"/>
            <a:r>
              <a:rPr lang="en-US" dirty="0"/>
              <a:t>No EDTA, Heparin or serum</a:t>
            </a:r>
          </a:p>
          <a:p>
            <a:r>
              <a:rPr lang="en-US" dirty="0"/>
              <a:t>Polypropylene aliquot tubes (translucent)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tubes have double-walls to minimize evaporation, especially for 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coagulation-based tests:  polypropylene inner surface to prevent surface activation and prevent anticoagulant evaporation, and outer polyethylene layer to prevent breakage during freezing or centrifugation </a:t>
            </a:r>
          </a:p>
          <a:p>
            <a:r>
              <a:rPr lang="en-US" dirty="0">
                <a:solidFill>
                  <a:schemeClr val="tx1"/>
                </a:solidFill>
              </a:rPr>
              <a:t>Do not use </a:t>
            </a:r>
            <a:r>
              <a:rPr lang="en-US" dirty="0" err="1">
                <a:solidFill>
                  <a:schemeClr val="tx1"/>
                </a:solidFill>
              </a:rPr>
              <a:t>polysterene</a:t>
            </a:r>
            <a:r>
              <a:rPr lang="en-US" dirty="0">
                <a:solidFill>
                  <a:schemeClr val="tx1"/>
                </a:solidFill>
              </a:rPr>
              <a:t> (transparent)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1248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3D029-6106-7FDE-6683-01D3E2C25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thawing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CA8D25-268E-4624-A9CA-C89B830433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Frozen citrated plasma should not be allowed to thaw slowly at room temperature</a:t>
            </a:r>
          </a:p>
          <a:p>
            <a:pPr lvl="1"/>
            <a:r>
              <a:rPr lang="en-US" dirty="0"/>
              <a:t>Precipitation of fibrinogen, factor 8, </a:t>
            </a:r>
            <a:r>
              <a:rPr lang="en-US" dirty="0" err="1"/>
              <a:t>vWF</a:t>
            </a:r>
            <a:r>
              <a:rPr lang="en-US" dirty="0"/>
              <a:t> and Antithrombin</a:t>
            </a:r>
          </a:p>
          <a:p>
            <a:pPr lvl="1"/>
            <a:endParaRPr lang="en-US" dirty="0"/>
          </a:p>
          <a:p>
            <a:r>
              <a:rPr lang="en-US" dirty="0"/>
              <a:t>Samples should be thawed in a 37º C </a:t>
            </a:r>
            <a:r>
              <a:rPr lang="en-US" dirty="0" err="1"/>
              <a:t>waterbath</a:t>
            </a:r>
            <a:r>
              <a:rPr lang="en-US" dirty="0"/>
              <a:t> for 5 minutes</a:t>
            </a:r>
          </a:p>
          <a:p>
            <a:pPr lvl="1"/>
            <a:r>
              <a:rPr lang="en-US" dirty="0"/>
              <a:t>Mixed by gentle inversion 6-8 times</a:t>
            </a:r>
          </a:p>
          <a:p>
            <a:pPr lvl="1"/>
            <a:r>
              <a:rPr lang="en-US" dirty="0"/>
              <a:t>Check for bubbles or fibrin clots</a:t>
            </a:r>
          </a:p>
        </p:txBody>
      </p:sp>
    </p:spTree>
    <p:extLst>
      <p:ext uri="{BB962C8B-B14F-4D97-AF65-F5344CB8AC3E}">
        <p14:creationId xmlns:p14="http://schemas.microsoft.com/office/powerpoint/2010/main" val="40048137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C32D69-C6DC-8256-0059-A5BAE9222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Visual checks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A05898-AD44-AD71-2B39-5A613F5B8B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Proper fill</a:t>
            </a:r>
          </a:p>
          <a:p>
            <a:r>
              <a:rPr lang="en-US" dirty="0"/>
              <a:t>Bubbles</a:t>
            </a:r>
          </a:p>
          <a:p>
            <a:r>
              <a:rPr lang="en-US" dirty="0"/>
              <a:t>Hemolysis/icterus/lipemia</a:t>
            </a:r>
          </a:p>
          <a:p>
            <a:r>
              <a:rPr lang="en-US" dirty="0"/>
              <a:t>Clots</a:t>
            </a:r>
          </a:p>
          <a:p>
            <a:r>
              <a:rPr lang="en-US" dirty="0"/>
              <a:t>High hematocrit</a:t>
            </a:r>
          </a:p>
        </p:txBody>
      </p:sp>
    </p:spTree>
    <p:extLst>
      <p:ext uri="{BB962C8B-B14F-4D97-AF65-F5344CB8AC3E}">
        <p14:creationId xmlns:p14="http://schemas.microsoft.com/office/powerpoint/2010/main" val="3915992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EAC5E6-6D0E-6CEA-0DC6-F857D4883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Anticoagulants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EE324B-47CD-1EFE-8545-8CCAABC5587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Coumadin</a:t>
            </a:r>
          </a:p>
          <a:p>
            <a:r>
              <a:rPr lang="en-US" dirty="0"/>
              <a:t>Oral</a:t>
            </a:r>
          </a:p>
          <a:p>
            <a:r>
              <a:rPr lang="en-US" dirty="0"/>
              <a:t>Vitamin K antagonist</a:t>
            </a:r>
          </a:p>
          <a:p>
            <a:r>
              <a:rPr lang="en-US" dirty="0"/>
              <a:t>Half-life = ~3 days</a:t>
            </a:r>
          </a:p>
          <a:p>
            <a:r>
              <a:rPr lang="en-US" dirty="0"/>
              <a:t>Clearance = liver</a:t>
            </a:r>
          </a:p>
        </p:txBody>
      </p:sp>
      <p:pic>
        <p:nvPicPr>
          <p:cNvPr id="6" name="Content Placeholder 3" descr="F1_large.jpg">
            <a:extLst>
              <a:ext uri="{FF2B5EF4-FFF2-40B4-BE49-F238E27FC236}">
                <a16:creationId xmlns:a16="http://schemas.microsoft.com/office/drawing/2014/main" id="{CF5C19E2-48A2-5BF2-82C0-1CDFD78519F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6338888" y="2647333"/>
            <a:ext cx="4270375" cy="3084159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E4B0D8FD-085D-58F7-ACBB-74ED62B4FB22}"/>
              </a:ext>
            </a:extLst>
          </p:cNvPr>
          <p:cNvSpPr/>
          <p:nvPr/>
        </p:nvSpPr>
        <p:spPr>
          <a:xfrm>
            <a:off x="9960864" y="2638044"/>
            <a:ext cx="3353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dirty="0">
                <a:solidFill>
                  <a:srgbClr val="FF0000"/>
                </a:solidFill>
              </a:rPr>
              <a:t>K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567B552-16FA-4F94-BD49-DBC36A285510}"/>
              </a:ext>
            </a:extLst>
          </p:cNvPr>
          <p:cNvSpPr/>
          <p:nvPr/>
        </p:nvSpPr>
        <p:spPr>
          <a:xfrm>
            <a:off x="7157051" y="4930259"/>
            <a:ext cx="3353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dirty="0">
                <a:solidFill>
                  <a:srgbClr val="FF0000"/>
                </a:solidFill>
              </a:rPr>
              <a:t>K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06960BE-F892-92F7-A004-1526ADE58FC0}"/>
              </a:ext>
            </a:extLst>
          </p:cNvPr>
          <p:cNvSpPr/>
          <p:nvPr/>
        </p:nvSpPr>
        <p:spPr>
          <a:xfrm>
            <a:off x="6628412" y="3429000"/>
            <a:ext cx="4099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dirty="0">
                <a:solidFill>
                  <a:srgbClr val="FF0000"/>
                </a:solidFill>
              </a:rPr>
              <a:t>K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00833DB-1819-AD02-CA2A-C7DCE33FACB2}"/>
              </a:ext>
            </a:extLst>
          </p:cNvPr>
          <p:cNvSpPr/>
          <p:nvPr/>
        </p:nvSpPr>
        <p:spPr>
          <a:xfrm>
            <a:off x="7571925" y="4315897"/>
            <a:ext cx="3353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dirty="0">
                <a:solidFill>
                  <a:srgbClr val="FF0000"/>
                </a:solidFill>
              </a:rPr>
              <a:t>K</a:t>
            </a:r>
          </a:p>
        </p:txBody>
      </p:sp>
    </p:spTree>
    <p:extLst>
      <p:ext uri="{BB962C8B-B14F-4D97-AF65-F5344CB8AC3E}">
        <p14:creationId xmlns:p14="http://schemas.microsoft.com/office/powerpoint/2010/main" val="397948082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68619F-A02A-8B40-07B9-79719E849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Anticoagulants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9419CC-5C4A-1FEC-E6EE-1F057A19CA8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Heparin</a:t>
            </a:r>
          </a:p>
          <a:p>
            <a:r>
              <a:rPr lang="en-US" dirty="0"/>
              <a:t>Intravenously or Sub-q</a:t>
            </a:r>
          </a:p>
          <a:p>
            <a:r>
              <a:rPr lang="en-US" dirty="0"/>
              <a:t>Indirect irreversible inhibition of thrombin and Factor </a:t>
            </a:r>
            <a:r>
              <a:rPr lang="en-US" dirty="0" err="1"/>
              <a:t>Xa</a:t>
            </a:r>
            <a:r>
              <a:rPr lang="en-US" dirty="0"/>
              <a:t> through antithrombin</a:t>
            </a:r>
          </a:p>
          <a:p>
            <a:r>
              <a:rPr lang="en-US" dirty="0"/>
              <a:t>Half-life = 30-150 min</a:t>
            </a:r>
          </a:p>
          <a:p>
            <a:r>
              <a:rPr lang="en-US" dirty="0"/>
              <a:t>Clearance = renal</a:t>
            </a:r>
          </a:p>
        </p:txBody>
      </p:sp>
      <p:pic>
        <p:nvPicPr>
          <p:cNvPr id="5" name="Content Placeholder 3" descr="F1_large.jpg">
            <a:extLst>
              <a:ext uri="{FF2B5EF4-FFF2-40B4-BE49-F238E27FC236}">
                <a16:creationId xmlns:a16="http://schemas.microsoft.com/office/drawing/2014/main" id="{7A08D163-5727-A126-FECD-9C1F2111136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6338888" y="2647333"/>
            <a:ext cx="4270375" cy="3084159"/>
          </a:xfrm>
          <a:prstGeom prst="rect">
            <a:avLst/>
          </a:prstGeom>
        </p:spPr>
      </p:pic>
      <p:sp>
        <p:nvSpPr>
          <p:cNvPr id="6" name="Octagon 5">
            <a:extLst>
              <a:ext uri="{FF2B5EF4-FFF2-40B4-BE49-F238E27FC236}">
                <a16:creationId xmlns:a16="http://schemas.microsoft.com/office/drawing/2014/main" id="{2B33BEEA-BA88-EF34-EBCD-1AAD46D35B9A}"/>
              </a:ext>
            </a:extLst>
          </p:cNvPr>
          <p:cNvSpPr/>
          <p:nvPr/>
        </p:nvSpPr>
        <p:spPr>
          <a:xfrm>
            <a:off x="8991600" y="4291013"/>
            <a:ext cx="228600" cy="228600"/>
          </a:xfrm>
          <a:prstGeom prst="oct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ctagon 6">
            <a:extLst>
              <a:ext uri="{FF2B5EF4-FFF2-40B4-BE49-F238E27FC236}">
                <a16:creationId xmlns:a16="http://schemas.microsoft.com/office/drawing/2014/main" id="{6029133E-29C9-E178-DE86-64243966E63F}"/>
              </a:ext>
            </a:extLst>
          </p:cNvPr>
          <p:cNvSpPr/>
          <p:nvPr/>
        </p:nvSpPr>
        <p:spPr>
          <a:xfrm>
            <a:off x="10060877" y="5033963"/>
            <a:ext cx="228600" cy="228600"/>
          </a:xfrm>
          <a:prstGeom prst="oct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3152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F90D7B-A725-04E8-CA24-C2A2F3356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Anticoagulants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D44900-873A-BAFA-F6EA-35E2EF97C1B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Direct thrombin inhibitors</a:t>
            </a:r>
          </a:p>
          <a:p>
            <a:r>
              <a:rPr lang="en-US" dirty="0"/>
              <a:t>Direct </a:t>
            </a:r>
            <a:r>
              <a:rPr lang="en-US" dirty="0" err="1"/>
              <a:t>Xa</a:t>
            </a:r>
            <a:r>
              <a:rPr lang="en-US" dirty="0"/>
              <a:t> inhibitors</a:t>
            </a:r>
          </a:p>
          <a:p>
            <a:pPr lvl="1"/>
            <a:r>
              <a:rPr lang="en-US" dirty="0"/>
              <a:t>Xarelto</a:t>
            </a:r>
          </a:p>
          <a:p>
            <a:pPr lvl="1"/>
            <a:r>
              <a:rPr lang="en-US" dirty="0"/>
              <a:t>Eliquis</a:t>
            </a:r>
          </a:p>
          <a:p>
            <a:pPr marL="228600" lvl="1" indent="0">
              <a:buNone/>
            </a:pPr>
            <a:endParaRPr lang="en-US" dirty="0"/>
          </a:p>
        </p:txBody>
      </p:sp>
      <p:pic>
        <p:nvPicPr>
          <p:cNvPr id="5" name="Content Placeholder 3" descr="F1_large.jpg">
            <a:extLst>
              <a:ext uri="{FF2B5EF4-FFF2-40B4-BE49-F238E27FC236}">
                <a16:creationId xmlns:a16="http://schemas.microsoft.com/office/drawing/2014/main" id="{09416FC4-9225-C808-0F05-ED633AA2933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6338888" y="2647333"/>
            <a:ext cx="4270375" cy="3084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50670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4DBF7-9A94-D899-FBF8-6F99A09DD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Patient condition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4F2EA2-4E55-78B1-26BE-BA9B734FE4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Underlying condition</a:t>
            </a:r>
          </a:p>
          <a:p>
            <a:pPr lvl="1"/>
            <a:r>
              <a:rPr lang="en-US" dirty="0"/>
              <a:t>Inflammatory conditions</a:t>
            </a:r>
          </a:p>
          <a:p>
            <a:pPr lvl="1"/>
            <a:r>
              <a:rPr lang="en-US" dirty="0"/>
              <a:t>Undiagnosed liver disease</a:t>
            </a:r>
          </a:p>
          <a:p>
            <a:pPr lvl="1"/>
            <a:r>
              <a:rPr lang="en-US" dirty="0"/>
              <a:t>Myeloproliferative disease or leukemia</a:t>
            </a:r>
          </a:p>
          <a:p>
            <a:r>
              <a:rPr lang="en-US" dirty="0"/>
              <a:t>Anticoagulant therapy</a:t>
            </a:r>
          </a:p>
          <a:p>
            <a:r>
              <a:rPr lang="en-US" dirty="0"/>
              <a:t>Herbal supplements</a:t>
            </a:r>
          </a:p>
          <a:p>
            <a:r>
              <a:rPr lang="en-US" dirty="0"/>
              <a:t>Estrogen supplements</a:t>
            </a:r>
          </a:p>
          <a:p>
            <a:r>
              <a:rPr lang="en-US" dirty="0"/>
              <a:t>Dietary </a:t>
            </a:r>
          </a:p>
          <a:p>
            <a:r>
              <a:rPr lang="en-US" dirty="0"/>
              <a:t>Other interfering substances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3060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7524A7-BECD-E8D0-319C-80986FD6C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 detectives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2F923E-7CC8-AB8E-0C36-F69B684EE8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Coagulation can be tricky and sometimes the unexpected happens</a:t>
            </a:r>
          </a:p>
          <a:p>
            <a:endParaRPr lang="en-US" dirty="0"/>
          </a:p>
          <a:p>
            <a:r>
              <a:rPr lang="en-US" dirty="0"/>
              <a:t>Coagulation samples are less forgiving than chemistry and hematology samples</a:t>
            </a:r>
          </a:p>
          <a:p>
            <a:endParaRPr lang="en-US" dirty="0"/>
          </a:p>
          <a:p>
            <a:r>
              <a:rPr lang="en-US" dirty="0"/>
              <a:t>Knowing what can effect coagulation assays is important</a:t>
            </a:r>
          </a:p>
          <a:p>
            <a:pPr lvl="1"/>
            <a:r>
              <a:rPr lang="en-US" dirty="0"/>
              <a:t>Preanalytical and analytical phases of testing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6587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Case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 fontScale="70000" lnSpcReduction="20000"/>
          </a:bodyPr>
          <a:lstStyle/>
          <a:p>
            <a:r>
              <a:rPr lang="en-US" sz="2400" dirty="0"/>
              <a:t>A 60 year old female presents to the Walk-In clinic with respiratory illness that has lasted 10 days</a:t>
            </a:r>
          </a:p>
          <a:p>
            <a:r>
              <a:rPr lang="en-US" sz="2400" dirty="0"/>
              <a:t>Lab work revealed</a:t>
            </a:r>
          </a:p>
          <a:p>
            <a:pPr lvl="1"/>
            <a:r>
              <a:rPr lang="en-US" sz="2300" dirty="0"/>
              <a:t>Normal CBC, Chemistries, PT, PTT, PLT count</a:t>
            </a:r>
          </a:p>
          <a:p>
            <a:pPr lvl="1"/>
            <a:r>
              <a:rPr lang="en-US" sz="2300" dirty="0"/>
              <a:t>Dimer &gt;20 mg/L. (&lt;0.5)</a:t>
            </a:r>
          </a:p>
          <a:p>
            <a:pPr marL="228600" lvl="1" indent="0">
              <a:buNone/>
            </a:pPr>
            <a:endParaRPr lang="en-US" dirty="0"/>
          </a:p>
          <a:p>
            <a:r>
              <a:rPr lang="en-US" sz="2400" dirty="0"/>
              <a:t>Cat scan revealed no PE or DVT</a:t>
            </a:r>
          </a:p>
          <a:p>
            <a:r>
              <a:rPr lang="en-US" sz="2400" dirty="0"/>
              <a:t>Antibiotic therapy initiated</a:t>
            </a:r>
          </a:p>
          <a:p>
            <a:r>
              <a:rPr lang="en-US" sz="2400" dirty="0"/>
              <a:t>Repeat dimer 2 weeks later</a:t>
            </a:r>
          </a:p>
          <a:p>
            <a:pPr lvl="1"/>
            <a:r>
              <a:rPr lang="en-US" sz="2300" dirty="0"/>
              <a:t>&gt;20 mg/L</a:t>
            </a:r>
          </a:p>
        </p:txBody>
      </p:sp>
    </p:spTree>
    <p:extLst>
      <p:ext uri="{BB962C8B-B14F-4D97-AF65-F5344CB8AC3E}">
        <p14:creationId xmlns:p14="http://schemas.microsoft.com/office/powerpoint/2010/main" val="399913575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BA8820DB-4215-42B2-B971-7E628AE2E91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889" r="-1" b="-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880873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12F52-337E-40BB-B643-223689468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00" y="978102"/>
            <a:ext cx="10588434" cy="106264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Fibrinolysis</a:t>
            </a: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4417BCD-46B8-41AD-9DD9-A5AB6BC4142C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2"/>
          <a:srcRect l="42355" r="2678" b="4480"/>
          <a:stretch/>
        </p:blipFill>
        <p:spPr>
          <a:xfrm>
            <a:off x="576993" y="2489329"/>
            <a:ext cx="4919234" cy="3615636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3B232F-638D-42B5-9DDF-B2299EC1BE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96227" y="2724732"/>
            <a:ext cx="6282169" cy="3215749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400" dirty="0"/>
              <a:t>Tissue Plasminogen Activator</a:t>
            </a:r>
          </a:p>
          <a:p>
            <a:pPr lvl="1"/>
            <a:r>
              <a:rPr lang="en-US" dirty="0" err="1"/>
              <a:t>Tpa</a:t>
            </a:r>
            <a:endParaRPr lang="en-US" dirty="0"/>
          </a:p>
          <a:p>
            <a:r>
              <a:rPr lang="en-US" sz="2400" dirty="0"/>
              <a:t>Activates plasminogen to plasmin</a:t>
            </a:r>
          </a:p>
          <a:p>
            <a:r>
              <a:rPr lang="en-US" sz="2400" dirty="0"/>
              <a:t>Fibrin Degradation products</a:t>
            </a:r>
          </a:p>
          <a:p>
            <a:pPr lvl="1"/>
            <a:r>
              <a:rPr lang="en-US" sz="2000" dirty="0"/>
              <a:t>D-Dimer</a:t>
            </a:r>
          </a:p>
          <a:p>
            <a:pPr marL="0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9362890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D-DIMER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Demonstrates both generation of fibrin and plasmin</a:t>
            </a:r>
          </a:p>
          <a:p>
            <a:r>
              <a:rPr lang="en-US" sz="2400" dirty="0"/>
              <a:t>A negative predictor test</a:t>
            </a:r>
          </a:p>
          <a:p>
            <a:r>
              <a:rPr lang="en-US" sz="2400" dirty="0"/>
              <a:t>Most often used to rule out a DVT or PE</a:t>
            </a:r>
          </a:p>
          <a:p>
            <a:r>
              <a:rPr lang="en-US" sz="2400" dirty="0"/>
              <a:t>Easy and automated</a:t>
            </a:r>
          </a:p>
          <a:p>
            <a:r>
              <a:rPr lang="en-US" sz="2400" dirty="0"/>
              <a:t>Latex immuno-</a:t>
            </a:r>
            <a:r>
              <a:rPr lang="en-US" sz="2400" dirty="0" err="1"/>
              <a:t>turbidometric</a:t>
            </a:r>
            <a:r>
              <a:rPr lang="en-US" sz="2400" dirty="0"/>
              <a:t> assay</a:t>
            </a:r>
          </a:p>
        </p:txBody>
      </p:sp>
    </p:spTree>
    <p:extLst>
      <p:ext uri="{BB962C8B-B14F-4D97-AF65-F5344CB8AC3E}">
        <p14:creationId xmlns:p14="http://schemas.microsoft.com/office/powerpoint/2010/main" val="423082217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Elevated Dimer levels</a:t>
            </a:r>
            <a:r>
              <a:rPr lang="en-US" dirty="0">
                <a:solidFill>
                  <a:schemeClr val="accent1"/>
                </a:solidFill>
              </a:rPr>
              <a:t>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1136" y="2638044"/>
            <a:ext cx="8311358" cy="3937568"/>
          </a:xfrm>
        </p:spPr>
        <p:txBody>
          <a:bodyPr anchor="ctr">
            <a:normAutofit fontScale="62500" lnSpcReduction="20000"/>
          </a:bodyPr>
          <a:lstStyle/>
          <a:p>
            <a:r>
              <a:rPr lang="en-US" sz="2500" dirty="0"/>
              <a:t>DVT or PE</a:t>
            </a:r>
          </a:p>
          <a:p>
            <a:r>
              <a:rPr lang="en-US" sz="2500" dirty="0"/>
              <a:t>Arterial Clot</a:t>
            </a:r>
          </a:p>
          <a:p>
            <a:r>
              <a:rPr lang="en-US" sz="2500" dirty="0"/>
              <a:t>Cardiovascular disease</a:t>
            </a:r>
          </a:p>
          <a:p>
            <a:r>
              <a:rPr lang="en-US" sz="2500" dirty="0"/>
              <a:t>Infection</a:t>
            </a:r>
          </a:p>
          <a:p>
            <a:r>
              <a:rPr lang="en-US" sz="2500" dirty="0"/>
              <a:t>Inflammation</a:t>
            </a:r>
          </a:p>
          <a:p>
            <a:r>
              <a:rPr lang="en-US" sz="2500" dirty="0"/>
              <a:t>Liver disease</a:t>
            </a:r>
          </a:p>
          <a:p>
            <a:r>
              <a:rPr lang="en-US" sz="2500" dirty="0"/>
              <a:t>Malignancy</a:t>
            </a:r>
          </a:p>
          <a:p>
            <a:r>
              <a:rPr lang="en-US" sz="2500" dirty="0"/>
              <a:t>Renal disease</a:t>
            </a:r>
          </a:p>
          <a:p>
            <a:r>
              <a:rPr lang="en-US" sz="2500" dirty="0"/>
              <a:t>Pregnancy</a:t>
            </a:r>
          </a:p>
          <a:p>
            <a:r>
              <a:rPr lang="en-US" sz="2500" dirty="0"/>
              <a:t>Excessive exercise</a:t>
            </a:r>
          </a:p>
          <a:p>
            <a:r>
              <a:rPr lang="en-US" sz="2500" dirty="0"/>
              <a:t>DIC</a:t>
            </a:r>
          </a:p>
          <a:p>
            <a:r>
              <a:rPr lang="en-US" sz="2500" dirty="0"/>
              <a:t>Aging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0472818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9F3F9A-E8FE-9CCA-8CFC-A615AAAE5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Acute DIC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7E2C74-7932-F630-ED36-B4689B0BE6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2400" dirty="0"/>
          </a:p>
          <a:p>
            <a:pPr lvl="1"/>
            <a:r>
              <a:rPr lang="en-US" dirty="0"/>
              <a:t>Rapid consumption of factors leads to sudden bleeding</a:t>
            </a:r>
          </a:p>
          <a:p>
            <a:pPr lvl="1"/>
            <a:r>
              <a:rPr lang="en-US" dirty="0"/>
              <a:t>Bleeding occurs at multiple sites</a:t>
            </a:r>
          </a:p>
          <a:p>
            <a:pPr lvl="1"/>
            <a:r>
              <a:rPr lang="en-US" dirty="0"/>
              <a:t>Fibrin (</a:t>
            </a:r>
            <a:r>
              <a:rPr lang="en-US" dirty="0" err="1"/>
              <a:t>microclots</a:t>
            </a:r>
            <a:r>
              <a:rPr lang="en-US" dirty="0"/>
              <a:t>) are formed and can disrupt organ function</a:t>
            </a:r>
          </a:p>
          <a:p>
            <a:pPr lvl="1"/>
            <a:r>
              <a:rPr lang="en-US" dirty="0"/>
              <a:t>Patients may have renal, liver or respiratory failure</a:t>
            </a:r>
          </a:p>
          <a:p>
            <a:pPr lvl="1"/>
            <a:r>
              <a:rPr lang="en-US" dirty="0"/>
              <a:t>Purpura fulminans-skin necrosis due to the depletion of protein C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96122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D-Dimer Levels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en-US" sz="2400"/>
              <a:t>If the Dimer is negative, it rules out DIC</a:t>
            </a:r>
          </a:p>
          <a:p>
            <a:r>
              <a:rPr lang="en-US" sz="2400"/>
              <a:t>If the Dimer level is moderately elevated -1.0-4.0 mg/L FEU, DIC is unlikely</a:t>
            </a:r>
          </a:p>
          <a:p>
            <a:r>
              <a:rPr lang="en-US" sz="2400"/>
              <a:t>If the Dimer level is in the range of 8.0-10.0 mg/L or more, DIC is increasingly likely</a:t>
            </a:r>
          </a:p>
          <a:p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376873649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D-Dimer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en-US" sz="3200" dirty="0"/>
              <a:t>Limitations</a:t>
            </a:r>
          </a:p>
          <a:p>
            <a:pPr lvl="1"/>
            <a:r>
              <a:rPr lang="en-US" sz="2000" dirty="0"/>
              <a:t>Cloudy plasma may cause false negative results</a:t>
            </a:r>
          </a:p>
          <a:p>
            <a:pPr lvl="1"/>
            <a:r>
              <a:rPr lang="en-US" sz="2000" dirty="0"/>
              <a:t>Presence of rheumatoid factor may cause false positives</a:t>
            </a:r>
          </a:p>
          <a:p>
            <a:pPr lvl="1"/>
            <a:r>
              <a:rPr lang="en-US" sz="2000" dirty="0"/>
              <a:t>Hemolysis, icterus may interfere</a:t>
            </a:r>
          </a:p>
        </p:txBody>
      </p:sp>
    </p:spTree>
    <p:extLst>
      <p:ext uri="{BB962C8B-B14F-4D97-AF65-F5344CB8AC3E}">
        <p14:creationId xmlns:p14="http://schemas.microsoft.com/office/powerpoint/2010/main" val="8490387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AB87E-0052-F64A-BCE1-1704B2CC7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study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6238A5-E6B9-AF45-9352-EC5DEFD023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 40 year old woman is set to have a hysterectomy so the physician orders pre op labs</a:t>
            </a:r>
          </a:p>
          <a:p>
            <a:r>
              <a:rPr lang="en-US" dirty="0"/>
              <a:t>PT = 48 sec INR = &gt;5.0</a:t>
            </a:r>
          </a:p>
          <a:p>
            <a:r>
              <a:rPr lang="en-US" dirty="0"/>
              <a:t>PTT = 34 sec (24-35)</a:t>
            </a:r>
          </a:p>
          <a:p>
            <a:r>
              <a:rPr lang="en-US" dirty="0"/>
              <a:t>Fibrinogen = 350 mg/dL</a:t>
            </a:r>
          </a:p>
          <a:p>
            <a:endParaRPr lang="en-US" dirty="0"/>
          </a:p>
          <a:p>
            <a:r>
              <a:rPr lang="en-US" dirty="0"/>
              <a:t>Patient is not on any anticoagulants</a:t>
            </a:r>
          </a:p>
          <a:p>
            <a:r>
              <a:rPr lang="en-US" dirty="0"/>
              <a:t>No other medications</a:t>
            </a:r>
          </a:p>
          <a:p>
            <a:r>
              <a:rPr lang="en-US" dirty="0"/>
              <a:t>No bleeding with prior surgeries or childbirth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324730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331D72-B00E-D12E-CD16-61071E395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Study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6924A2-6C0D-63E9-5DD9-62573A8607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Possibilities</a:t>
            </a:r>
          </a:p>
          <a:p>
            <a:r>
              <a:rPr lang="en-US" dirty="0"/>
              <a:t>Sample</a:t>
            </a:r>
          </a:p>
          <a:p>
            <a:pPr lvl="1"/>
            <a:r>
              <a:rPr lang="en-US" dirty="0"/>
              <a:t>Processing</a:t>
            </a:r>
          </a:p>
          <a:p>
            <a:r>
              <a:rPr lang="en-US" dirty="0"/>
              <a:t>Transport</a:t>
            </a:r>
          </a:p>
          <a:p>
            <a:r>
              <a:rPr lang="en-US" dirty="0"/>
              <a:t>Anticoagulants</a:t>
            </a:r>
          </a:p>
          <a:p>
            <a:r>
              <a:rPr lang="en-US" dirty="0"/>
              <a:t>Instrument </a:t>
            </a:r>
          </a:p>
          <a:p>
            <a:r>
              <a:rPr lang="en-US" dirty="0"/>
              <a:t>Patient condition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629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D84A6B1-2D9F-EDA3-24C3-C990C86D3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Preanalytical errors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62E521-3498-73F4-A18F-F611C4F2B6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latin typeface="ArialMT"/>
              </a:rPr>
              <a:t>All factors that may affect a patient specimen or sample analysis from the point of ordering to the point of analysis </a:t>
            </a:r>
          </a:p>
          <a:p>
            <a:r>
              <a:rPr lang="en-US" altLang="en-US" dirty="0">
                <a:latin typeface="ArialMT"/>
              </a:rPr>
              <a:t>Largest contribution (60-70%) to total laboratory error in the total testing process </a:t>
            </a:r>
          </a:p>
          <a:p>
            <a:r>
              <a:rPr lang="en-US" altLang="en-US" dirty="0">
                <a:latin typeface="ArialMT"/>
              </a:rPr>
              <a:t>Clotting assays are particularly susceptible due to complex enzymatic reactions</a:t>
            </a:r>
          </a:p>
          <a:p>
            <a:r>
              <a:rPr lang="en-US" altLang="en-US" dirty="0">
                <a:latin typeface="ArialMT"/>
              </a:rPr>
              <a:t>Sometimes divided into pre- preanalytical phase (test ordering) and preanalytical phase (from sample collection to analysis)</a:t>
            </a:r>
          </a:p>
          <a:p>
            <a:endParaRPr lang="en-US" altLang="en-US" dirty="0">
              <a:latin typeface="ArialM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05457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39DA15-6F6F-E8D2-2883-0F4005379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study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1292AA-07A1-1944-C5E8-9FA447EBC8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5" y="2638044"/>
            <a:ext cx="8149993" cy="3614838"/>
          </a:xfrm>
        </p:spPr>
        <p:txBody>
          <a:bodyPr>
            <a:normAutofit/>
          </a:bodyPr>
          <a:lstStyle/>
          <a:p>
            <a:r>
              <a:rPr lang="en-US" sz="2000" dirty="0"/>
              <a:t>Patient referred  to Hematology to figure out cause of prolonged PT</a:t>
            </a:r>
          </a:p>
          <a:p>
            <a:endParaRPr lang="en-US" sz="2000" dirty="0"/>
          </a:p>
          <a:p>
            <a:r>
              <a:rPr lang="en-US" sz="2000" dirty="0"/>
              <a:t>Repeat PTINR =  &gt;5.0</a:t>
            </a:r>
          </a:p>
          <a:p>
            <a:r>
              <a:rPr lang="en-US" sz="2000" dirty="0"/>
              <a:t>Mixing study= indicated factor deficiency</a:t>
            </a:r>
          </a:p>
          <a:p>
            <a:pPr lvl="1"/>
            <a:r>
              <a:rPr lang="en-US" sz="1800" dirty="0"/>
              <a:t>7 = 25%</a:t>
            </a:r>
          </a:p>
          <a:p>
            <a:pPr lvl="1"/>
            <a:r>
              <a:rPr lang="en-US" sz="1800" dirty="0"/>
              <a:t>10 = 30%</a:t>
            </a:r>
          </a:p>
          <a:p>
            <a:pPr lvl="1"/>
            <a:r>
              <a:rPr lang="en-US" sz="1800" dirty="0"/>
              <a:t>5 = 90%</a:t>
            </a:r>
          </a:p>
          <a:p>
            <a:pPr lvl="1"/>
            <a:r>
              <a:rPr lang="en-US" sz="1800" dirty="0"/>
              <a:t>2 = 40%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719302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A85D1-A3CA-FC1A-04CD-119F78386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Study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8F05C5-2E89-4BE4-CEBA-E2DD549B89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Patient was diagnosed with an acquired  Vitamin K deficiency</a:t>
            </a:r>
          </a:p>
          <a:p>
            <a:r>
              <a:rPr lang="en-US" sz="2400" dirty="0"/>
              <a:t>Patient stated that she had been diagnosed with malabsorption issues</a:t>
            </a:r>
          </a:p>
          <a:p>
            <a:r>
              <a:rPr lang="en-US" sz="2400" dirty="0"/>
              <a:t>Vitamin K not being absorbed in the gut </a:t>
            </a:r>
          </a:p>
        </p:txBody>
      </p:sp>
    </p:spTree>
    <p:extLst>
      <p:ext uri="{BB962C8B-B14F-4D97-AF65-F5344CB8AC3E}">
        <p14:creationId xmlns:p14="http://schemas.microsoft.com/office/powerpoint/2010/main" val="336206351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C6FA81-AE34-F442-82F7-DA8D784C3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study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38B724-5F33-8148-893C-00EBC0BCDE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8257570" cy="3708968"/>
          </a:xfrm>
        </p:spPr>
        <p:txBody>
          <a:bodyPr>
            <a:normAutofit fontScale="92500" lnSpcReduction="20000"/>
          </a:bodyPr>
          <a:lstStyle/>
          <a:p>
            <a:r>
              <a:rPr lang="en-US" sz="2100" dirty="0"/>
              <a:t>A 15 year old female presents to her physician with heavy periods</a:t>
            </a:r>
          </a:p>
          <a:p>
            <a:r>
              <a:rPr lang="en-US" sz="2100" dirty="0"/>
              <a:t>PT = 60 sec INR 6.1</a:t>
            </a:r>
          </a:p>
          <a:p>
            <a:r>
              <a:rPr lang="en-US" sz="2100" dirty="0"/>
              <a:t>PTT = 70 sec</a:t>
            </a:r>
          </a:p>
          <a:p>
            <a:r>
              <a:rPr lang="en-US" sz="2100" dirty="0"/>
              <a:t>Fibrinogen 60</a:t>
            </a:r>
          </a:p>
          <a:p>
            <a:r>
              <a:rPr lang="en-US" sz="2100" dirty="0"/>
              <a:t>Dimer = .30</a:t>
            </a:r>
          </a:p>
          <a:p>
            <a:pPr marL="0" indent="0">
              <a:buNone/>
            </a:pPr>
            <a:endParaRPr lang="en-US" sz="2100" dirty="0"/>
          </a:p>
          <a:p>
            <a:endParaRPr lang="en-US" sz="2100" dirty="0"/>
          </a:p>
          <a:p>
            <a:r>
              <a:rPr lang="en-US" sz="2100" dirty="0"/>
              <a:t>Patient otherwise healthy</a:t>
            </a:r>
          </a:p>
          <a:p>
            <a:r>
              <a:rPr lang="en-US" sz="2100" dirty="0"/>
              <a:t>No family history of bleeding disorders</a:t>
            </a:r>
          </a:p>
          <a:p>
            <a:r>
              <a:rPr lang="en-US" sz="2100" dirty="0"/>
              <a:t>Sample was drawn at another facility and frozen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65720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4347A0-294B-8990-1192-AA12A4528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study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E4C224-DC24-C7BE-74AE-2E148872CF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Possibilities</a:t>
            </a:r>
          </a:p>
          <a:p>
            <a:pPr lvl="1"/>
            <a:r>
              <a:rPr lang="en-US" dirty="0"/>
              <a:t>Sample</a:t>
            </a:r>
          </a:p>
          <a:p>
            <a:pPr lvl="1"/>
            <a:r>
              <a:rPr lang="en-US" dirty="0"/>
              <a:t>Processing</a:t>
            </a:r>
          </a:p>
          <a:p>
            <a:pPr lvl="1"/>
            <a:r>
              <a:rPr lang="en-US" dirty="0"/>
              <a:t>Transport</a:t>
            </a:r>
          </a:p>
          <a:p>
            <a:pPr lvl="1"/>
            <a:r>
              <a:rPr lang="en-US" dirty="0"/>
              <a:t>Patient condition</a:t>
            </a:r>
          </a:p>
          <a:p>
            <a:pPr lvl="1"/>
            <a:r>
              <a:rPr lang="en-US" dirty="0"/>
              <a:t>Anticoagulants</a:t>
            </a:r>
          </a:p>
          <a:p>
            <a:pPr lvl="1"/>
            <a:r>
              <a:rPr lang="en-US" dirty="0"/>
              <a:t>Instrument</a:t>
            </a:r>
          </a:p>
          <a:p>
            <a:pPr marL="2286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74615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B4B4D-A40E-1CE3-1B4B-6BCD13DC6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study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E7EFCE-2F86-A0D2-993C-1DEE6A6985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Tested another aliquot</a:t>
            </a:r>
          </a:p>
          <a:p>
            <a:r>
              <a:rPr lang="en-US" dirty="0"/>
              <a:t>Results were all normal</a:t>
            </a:r>
          </a:p>
        </p:txBody>
      </p:sp>
    </p:spTree>
    <p:extLst>
      <p:ext uri="{BB962C8B-B14F-4D97-AF65-F5344CB8AC3E}">
        <p14:creationId xmlns:p14="http://schemas.microsoft.com/office/powerpoint/2010/main" val="178376999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6EE31-687B-034A-9A82-1A0865FBF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study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680AFD-C542-9E4A-963E-2528B6FF9A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7754" y="2638044"/>
            <a:ext cx="8003110" cy="3563464"/>
          </a:xfrm>
        </p:spPr>
        <p:txBody>
          <a:bodyPr>
            <a:normAutofit/>
          </a:bodyPr>
          <a:lstStyle/>
          <a:p>
            <a:r>
              <a:rPr lang="en-US" dirty="0"/>
              <a:t>A 74 year old female who has been in the hospital for 1 week starts to have bleeding issues so the physician orders lab work</a:t>
            </a:r>
          </a:p>
          <a:p>
            <a:endParaRPr lang="en-US" dirty="0"/>
          </a:p>
          <a:p>
            <a:r>
              <a:rPr lang="en-US" dirty="0"/>
              <a:t>PT = 13.5</a:t>
            </a:r>
          </a:p>
          <a:p>
            <a:r>
              <a:rPr lang="en-US" dirty="0"/>
              <a:t>PTT = 90</a:t>
            </a:r>
          </a:p>
          <a:p>
            <a:r>
              <a:rPr lang="en-US" dirty="0"/>
              <a:t>Fibrinogen = 300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Not on any anticoagulants</a:t>
            </a:r>
          </a:p>
          <a:p>
            <a:r>
              <a:rPr lang="en-US" dirty="0"/>
              <a:t>History of chronic kidney disease</a:t>
            </a:r>
          </a:p>
        </p:txBody>
      </p:sp>
    </p:spTree>
    <p:extLst>
      <p:ext uri="{BB962C8B-B14F-4D97-AF65-F5344CB8AC3E}">
        <p14:creationId xmlns:p14="http://schemas.microsoft.com/office/powerpoint/2010/main" val="75858457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FB6586-8339-97E8-7D9F-F4BAD5C46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study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D4C382-5C97-A36E-0F2D-58DBC14298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Results consistent with an acquired factor inhibitor or a non specific inhibitor</a:t>
            </a:r>
          </a:p>
          <a:p>
            <a:endParaRPr lang="en-US" dirty="0"/>
          </a:p>
          <a:p>
            <a:r>
              <a:rPr lang="en-US" dirty="0"/>
              <a:t>Further studies revealed what appeared to be a non specific factor inhibitor</a:t>
            </a:r>
          </a:p>
          <a:p>
            <a:pPr lvl="1"/>
            <a:r>
              <a:rPr lang="en-US" dirty="0"/>
              <a:t>Rule out anticoagulant contamination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2100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906BBC-1B40-4FFD-6A37-DEFBF8686C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study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BC32AC-6BD4-DFC3-B75A-761C68CC72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Doctor insisted the patient was not on any anticoagulant</a:t>
            </a:r>
          </a:p>
          <a:p>
            <a:r>
              <a:rPr lang="en-US" dirty="0"/>
              <a:t>Heparin </a:t>
            </a:r>
            <a:r>
              <a:rPr lang="en-US" dirty="0" err="1"/>
              <a:t>Xa</a:t>
            </a:r>
            <a:r>
              <a:rPr lang="en-US" dirty="0"/>
              <a:t> level = 0.3. (0.3-0.7) ???????</a:t>
            </a:r>
          </a:p>
          <a:p>
            <a:endParaRPr lang="en-US" dirty="0"/>
          </a:p>
          <a:p>
            <a:r>
              <a:rPr lang="en-US" dirty="0"/>
              <a:t>Patient was receiving some sub cutaneous heparin to prevent clotting due to being bed ridden</a:t>
            </a:r>
          </a:p>
          <a:p>
            <a:pPr lvl="1"/>
            <a:r>
              <a:rPr lang="en-US" dirty="0"/>
              <a:t>Very small amount, should not interfere with coagulation results</a:t>
            </a:r>
          </a:p>
          <a:p>
            <a:r>
              <a:rPr lang="en-US" dirty="0"/>
              <a:t>Sample was drawn via </a:t>
            </a:r>
            <a:r>
              <a:rPr lang="en-US" dirty="0" err="1"/>
              <a:t>veinapuncture</a:t>
            </a:r>
            <a:endParaRPr lang="en-US" dirty="0"/>
          </a:p>
          <a:p>
            <a:r>
              <a:rPr lang="en-US" dirty="0"/>
              <a:t>Transported and processed correctly</a:t>
            </a:r>
          </a:p>
          <a:p>
            <a:endParaRPr lang="en-US" dirty="0"/>
          </a:p>
          <a:p>
            <a:endParaRPr lang="en-US" dirty="0"/>
          </a:p>
          <a:p>
            <a:pPr marL="2286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820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21607-4420-6E09-3428-1282C5C56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study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B6CAE8-E7E8-5E7C-1FCC-81DCF4D395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Patient was admitted with kidney failure</a:t>
            </a:r>
          </a:p>
          <a:p>
            <a:pPr lvl="1"/>
            <a:r>
              <a:rPr lang="en-US" dirty="0"/>
              <a:t>Cre = 2.5</a:t>
            </a:r>
          </a:p>
          <a:p>
            <a:pPr lvl="1"/>
            <a:endParaRPr lang="en-US" dirty="0"/>
          </a:p>
          <a:p>
            <a:r>
              <a:rPr lang="en-US" dirty="0"/>
              <a:t>Heparin is cleared by the kidneys</a:t>
            </a:r>
          </a:p>
        </p:txBody>
      </p:sp>
    </p:spTree>
    <p:extLst>
      <p:ext uri="{BB962C8B-B14F-4D97-AF65-F5344CB8AC3E}">
        <p14:creationId xmlns:p14="http://schemas.microsoft.com/office/powerpoint/2010/main" val="357301522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D8D55B-3D43-B240-BA3D-14AB00E94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study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E8644F-C28F-4F40-AE89-B8102B66E7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 8 year old child has a family history of thrombosis so the physician orders some labs to see if they are at risk.  The child had not had a thrombotic event</a:t>
            </a:r>
          </a:p>
          <a:p>
            <a:r>
              <a:rPr lang="en-US" dirty="0"/>
              <a:t>PT = 14.0. (12.0-14.5)</a:t>
            </a:r>
          </a:p>
          <a:p>
            <a:r>
              <a:rPr lang="en-US" dirty="0"/>
              <a:t>PTT = 28 (24-35)</a:t>
            </a:r>
          </a:p>
          <a:p>
            <a:r>
              <a:rPr lang="en-US" dirty="0"/>
              <a:t>Fibrinogen = 375 (200-450)</a:t>
            </a:r>
          </a:p>
          <a:p>
            <a:r>
              <a:rPr lang="en-US" dirty="0"/>
              <a:t>AT = 9%. (83-150%)</a:t>
            </a:r>
          </a:p>
          <a:p>
            <a:pPr lvl="1"/>
            <a:r>
              <a:rPr lang="en-US" dirty="0"/>
              <a:t>Lower linearity of test</a:t>
            </a:r>
          </a:p>
          <a:p>
            <a:endParaRPr lang="en-US" dirty="0"/>
          </a:p>
          <a:p>
            <a:r>
              <a:rPr lang="en-US" dirty="0"/>
              <a:t>AT are only run on certain days, so sample was frozen</a:t>
            </a:r>
          </a:p>
        </p:txBody>
      </p:sp>
    </p:spTree>
    <p:extLst>
      <p:ext uri="{BB962C8B-B14F-4D97-AF65-F5344CB8AC3E}">
        <p14:creationId xmlns:p14="http://schemas.microsoft.com/office/powerpoint/2010/main" val="3906417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BDEF7-F6D1-0318-27B9-01C07F5E2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Standards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555029-9470-DB5A-622A-4274FB8311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International Council for Standardization in </a:t>
            </a:r>
            <a:r>
              <a:rPr lang="en-US" dirty="0" err="1"/>
              <a:t>Haematology</a:t>
            </a:r>
            <a:r>
              <a:rPr lang="en-US" dirty="0"/>
              <a:t> recommendations for processing of blood samples for coagulation testing</a:t>
            </a:r>
          </a:p>
          <a:p>
            <a:r>
              <a:rPr lang="en-US" dirty="0"/>
              <a:t>CLSI document  H21 </a:t>
            </a:r>
            <a:r>
              <a:rPr lang="en-US" i="1" dirty="0"/>
              <a:t>Collection, Transport and Processing of Blood Specimens for Testing Plasma Based Coagulation Assays and Molecular Hemostasis Assays </a:t>
            </a:r>
          </a:p>
          <a:p>
            <a:pPr lvl="1"/>
            <a:r>
              <a:rPr lang="en-US" dirty="0"/>
              <a:t>5</a:t>
            </a:r>
            <a:r>
              <a:rPr lang="en-US" baseline="30000" dirty="0"/>
              <a:t>th</a:t>
            </a:r>
            <a:r>
              <a:rPr lang="en-US" dirty="0"/>
              <a:t> ed.</a:t>
            </a:r>
          </a:p>
          <a:p>
            <a:pPr lvl="1"/>
            <a:r>
              <a:rPr lang="en-US" dirty="0"/>
              <a:t>Published 2005</a:t>
            </a:r>
          </a:p>
          <a:p>
            <a:pPr marL="2286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596393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B4CF3-A7F9-0FE3-53AB-772137C0A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study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0FBB19-66F7-2B6D-6274-1479341CB9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Patient was diagnosed with AT deficiency</a:t>
            </a:r>
          </a:p>
          <a:p>
            <a:r>
              <a:rPr lang="en-US" dirty="0"/>
              <a:t>1 month later, another sample was drawn to recheck AT level</a:t>
            </a:r>
          </a:p>
          <a:p>
            <a:r>
              <a:rPr lang="en-US" dirty="0"/>
              <a:t>AT = 103%</a:t>
            </a:r>
          </a:p>
          <a:p>
            <a:endParaRPr lang="en-US" dirty="0"/>
          </a:p>
          <a:p>
            <a:r>
              <a:rPr lang="en-US" dirty="0"/>
              <a:t>Not being treated</a:t>
            </a:r>
          </a:p>
        </p:txBody>
      </p:sp>
    </p:spTree>
    <p:extLst>
      <p:ext uri="{BB962C8B-B14F-4D97-AF65-F5344CB8AC3E}">
        <p14:creationId xmlns:p14="http://schemas.microsoft.com/office/powerpoint/2010/main" val="5362756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45F6E1-3BA4-AC56-3F6C-81B826382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study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0D5C01-E3C8-61E8-33E5-68258940D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Possibilities</a:t>
            </a:r>
          </a:p>
          <a:p>
            <a:pPr lvl="1"/>
            <a:r>
              <a:rPr lang="en-US" dirty="0"/>
              <a:t>Sample</a:t>
            </a:r>
          </a:p>
          <a:p>
            <a:pPr lvl="1"/>
            <a:r>
              <a:rPr lang="en-US" dirty="0"/>
              <a:t>Transport</a:t>
            </a:r>
          </a:p>
          <a:p>
            <a:pPr lvl="1"/>
            <a:r>
              <a:rPr lang="en-US" dirty="0"/>
              <a:t>Processing</a:t>
            </a:r>
          </a:p>
          <a:p>
            <a:pPr lvl="1"/>
            <a:r>
              <a:rPr lang="en-US" dirty="0"/>
              <a:t>Patient condition</a:t>
            </a:r>
          </a:p>
          <a:p>
            <a:pPr marL="2286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553931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B6796-192B-2002-3767-2A84F7D4F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study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328332-F6BC-628E-7EA1-5FFCB01DF3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Looked back at other AT that were performed that day</a:t>
            </a:r>
          </a:p>
          <a:p>
            <a:r>
              <a:rPr lang="en-US" dirty="0"/>
              <a:t>Determined that there were bubbles in the tube</a:t>
            </a:r>
          </a:p>
        </p:txBody>
      </p:sp>
    </p:spTree>
    <p:extLst>
      <p:ext uri="{BB962C8B-B14F-4D97-AF65-F5344CB8AC3E}">
        <p14:creationId xmlns:p14="http://schemas.microsoft.com/office/powerpoint/2010/main" val="90752216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7B699-8E75-78B8-992D-8B58E9D15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E24787-57A5-B63C-4837-1170B58008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37 year old male presents to the physician with a complaint of recent bruising episodes.  Doctor orders routine blood work and a </a:t>
            </a:r>
            <a:r>
              <a:rPr lang="en-US" dirty="0" err="1"/>
              <a:t>vonWillebrand</a:t>
            </a:r>
            <a:r>
              <a:rPr lang="en-US" dirty="0"/>
              <a:t> panel</a:t>
            </a:r>
          </a:p>
          <a:p>
            <a:r>
              <a:rPr lang="en-US" dirty="0"/>
              <a:t>PT = 14.7  (12.0-14.5)</a:t>
            </a:r>
          </a:p>
          <a:p>
            <a:r>
              <a:rPr lang="en-US" dirty="0"/>
              <a:t>PTT= 40 (24-35)</a:t>
            </a:r>
          </a:p>
          <a:p>
            <a:r>
              <a:rPr lang="en-US" dirty="0"/>
              <a:t>Fibrinogen = 249  (200-450)</a:t>
            </a:r>
          </a:p>
          <a:p>
            <a:r>
              <a:rPr lang="en-US" dirty="0"/>
              <a:t>Dimer = 0.27 (&lt;0.5)</a:t>
            </a:r>
          </a:p>
        </p:txBody>
      </p:sp>
    </p:spTree>
    <p:extLst>
      <p:ext uri="{BB962C8B-B14F-4D97-AF65-F5344CB8AC3E}">
        <p14:creationId xmlns:p14="http://schemas.microsoft.com/office/powerpoint/2010/main" val="113663022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74A0F-ADFE-F253-9028-DF458C402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D5EEA5-19FB-7E44-6A0D-E7A76646BA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Technologist noticed the hematocrit seemed high</a:t>
            </a:r>
          </a:p>
          <a:p>
            <a:pPr lvl="1"/>
            <a:r>
              <a:rPr lang="en-US" sz="2400" dirty="0"/>
              <a:t>63.4 %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03813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182C9-ED67-72D8-ADF7-B97C3FC6D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4E44A9-ECD1-E3F4-0A62-B47E1ABCB7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CORRECTION FOR HIGH HEMATOCRIT </a:t>
            </a:r>
            <a:endParaRPr lang="en-US" altLang="en-US" sz="3600" dirty="0">
              <a:solidFill>
                <a:schemeClr val="tx1"/>
              </a:solidFill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r>
              <a:rPr lang="en-US" altLang="en-US" dirty="0">
                <a:solidFill>
                  <a:schemeClr val="tx1"/>
                </a:solidFill>
                <a:latin typeface="ArialMT"/>
              </a:rPr>
              <a:t>Often needed in patients with cyanotic heart disease or polycythemia vera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r>
              <a:rPr lang="en-US" altLang="en-US" dirty="0">
                <a:solidFill>
                  <a:schemeClr val="tx1"/>
                </a:solidFill>
                <a:latin typeface="ArialMT"/>
              </a:rPr>
              <a:t>When hematocrit &gt; 55%, plasma volume/ citrate volume is decreased, leading to an anticoagulant effect of the excess citrate (reduced calcium with dilutional component) </a:t>
            </a:r>
            <a:endParaRPr lang="en-US" alt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26113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F4BBD3-CCCD-AC1A-ECFF-D30921F4C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2EEA83-7171-090F-932E-39D5D5E18F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2000" dirty="0">
                <a:solidFill>
                  <a:srgbClr val="009BDD"/>
                </a:solidFill>
                <a:latin typeface="ArialMT"/>
              </a:rPr>
              <a:t>• </a:t>
            </a:r>
            <a:r>
              <a:rPr lang="en-US" altLang="en-US" sz="2000" dirty="0">
                <a:solidFill>
                  <a:schemeClr val="tx1"/>
                </a:solidFill>
                <a:latin typeface="ArialMT"/>
              </a:rPr>
              <a:t>Citrate volume correction required: </a:t>
            </a:r>
            <a:endParaRPr lang="en-US" altLang="en-US" dirty="0">
              <a:solidFill>
                <a:schemeClr val="tx1"/>
              </a:solidFill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dirty="0">
                <a:solidFill>
                  <a:schemeClr val="tx1"/>
                </a:solidFill>
                <a:latin typeface="ArialMT"/>
              </a:rPr>
              <a:t>Formula in CLSI guidelines H21-A5:</a:t>
            </a:r>
            <a:br>
              <a:rPr lang="en-US" altLang="en-US" dirty="0">
                <a:solidFill>
                  <a:schemeClr val="tx1"/>
                </a:solidFill>
                <a:latin typeface="ArialMT"/>
              </a:rPr>
            </a:br>
            <a:r>
              <a:rPr lang="en-US" altLang="en-US" dirty="0">
                <a:solidFill>
                  <a:schemeClr val="tx1"/>
                </a:solidFill>
                <a:latin typeface="ArialMT"/>
              </a:rPr>
              <a:t>c = (1.85 x 10</a:t>
            </a:r>
            <a:r>
              <a:rPr lang="en-US" altLang="en-US" sz="1400" dirty="0">
                <a:solidFill>
                  <a:schemeClr val="tx1"/>
                </a:solidFill>
                <a:latin typeface="ArialMT"/>
              </a:rPr>
              <a:t>3</a:t>
            </a:r>
            <a:r>
              <a:rPr lang="en-US" altLang="en-US" dirty="0">
                <a:solidFill>
                  <a:schemeClr val="tx1"/>
                </a:solidFill>
                <a:latin typeface="ArialMT"/>
              </a:rPr>
              <a:t>)*(100-HCT)*(</a:t>
            </a:r>
            <a:r>
              <a:rPr lang="en-US" altLang="en-US" dirty="0" err="1">
                <a:solidFill>
                  <a:schemeClr val="tx1"/>
                </a:solidFill>
                <a:latin typeface="ArialMT"/>
              </a:rPr>
              <a:t>V</a:t>
            </a:r>
            <a:r>
              <a:rPr lang="en-US" altLang="en-US" sz="1400" dirty="0" err="1">
                <a:solidFill>
                  <a:schemeClr val="tx1"/>
                </a:solidFill>
                <a:latin typeface="ArialMT"/>
              </a:rPr>
              <a:t>blood</a:t>
            </a:r>
            <a:r>
              <a:rPr lang="en-US" altLang="en-US" dirty="0">
                <a:solidFill>
                  <a:schemeClr val="tx1"/>
                </a:solidFill>
                <a:latin typeface="ArialMT"/>
              </a:rPr>
              <a:t>)</a:t>
            </a:r>
            <a:br>
              <a:rPr lang="en-US" altLang="en-US" dirty="0">
                <a:solidFill>
                  <a:schemeClr val="tx1"/>
                </a:solidFill>
                <a:latin typeface="ArialMT"/>
              </a:rPr>
            </a:br>
            <a:r>
              <a:rPr lang="en-US" altLang="en-US" dirty="0">
                <a:solidFill>
                  <a:schemeClr val="tx1"/>
                </a:solidFill>
                <a:latin typeface="ArialMT"/>
              </a:rPr>
              <a:t>Where:</a:t>
            </a:r>
            <a:br>
              <a:rPr lang="en-US" altLang="en-US" dirty="0">
                <a:solidFill>
                  <a:schemeClr val="tx1"/>
                </a:solidFill>
                <a:latin typeface="ArialMT"/>
              </a:rPr>
            </a:br>
            <a:r>
              <a:rPr lang="en-US" altLang="en-US" dirty="0">
                <a:solidFill>
                  <a:schemeClr val="tx1"/>
                </a:solidFill>
                <a:latin typeface="ArialMT"/>
              </a:rPr>
              <a:t>-c is the volume of citrate remaining in the tube (mL) -HCT is the hematocrit of the patient (%) </a:t>
            </a:r>
            <a:endParaRPr lang="en-US" altLang="en-US" dirty="0">
              <a:solidFill>
                <a:schemeClr val="tx1"/>
              </a:solidFill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dirty="0">
                <a:solidFill>
                  <a:schemeClr val="tx1"/>
                </a:solidFill>
                <a:latin typeface="ArialMT"/>
              </a:rPr>
              <a:t>-</a:t>
            </a:r>
            <a:r>
              <a:rPr lang="en-US" altLang="en-US" dirty="0" err="1">
                <a:solidFill>
                  <a:schemeClr val="tx1"/>
                </a:solidFill>
                <a:latin typeface="ArialMT"/>
              </a:rPr>
              <a:t>V</a:t>
            </a:r>
            <a:r>
              <a:rPr lang="en-US" altLang="en-US" sz="1400" dirty="0" err="1">
                <a:solidFill>
                  <a:schemeClr val="tx1"/>
                </a:solidFill>
                <a:latin typeface="ArialMT"/>
              </a:rPr>
              <a:t>blood</a:t>
            </a:r>
            <a:r>
              <a:rPr lang="en-US" altLang="en-US" sz="1400" dirty="0">
                <a:solidFill>
                  <a:schemeClr val="tx1"/>
                </a:solidFill>
                <a:latin typeface="ArialMT"/>
              </a:rPr>
              <a:t> </a:t>
            </a:r>
            <a:r>
              <a:rPr lang="en-US" altLang="en-US" dirty="0">
                <a:solidFill>
                  <a:schemeClr val="tx1"/>
                </a:solidFill>
                <a:latin typeface="ArialMT"/>
              </a:rPr>
              <a:t>is the volume of blood added (mL) - 1.85 x 10</a:t>
            </a:r>
            <a:r>
              <a:rPr lang="en-US" altLang="en-US" sz="1400" dirty="0">
                <a:solidFill>
                  <a:schemeClr val="tx1"/>
                </a:solidFill>
                <a:latin typeface="ArialMT"/>
              </a:rPr>
              <a:t>3 </a:t>
            </a:r>
            <a:r>
              <a:rPr lang="en-US" altLang="en-US" dirty="0">
                <a:solidFill>
                  <a:schemeClr val="tx1"/>
                </a:solidFill>
                <a:latin typeface="ArialMT"/>
              </a:rPr>
              <a:t>is constant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endParaRPr lang="en-US" altLang="en-US" dirty="0">
              <a:solidFill>
                <a:schemeClr val="tx1"/>
              </a:solidFill>
              <a:latin typeface="ArialMT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en-US" altLang="en-US" dirty="0">
                <a:solidFill>
                  <a:schemeClr val="tx1"/>
                </a:solidFill>
                <a:latin typeface="ArialMT"/>
              </a:rPr>
              <a:t>Acceptable to remove 100 µL sodium citrate for HCT between 55-65%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en-US" altLang="en-US" dirty="0">
                <a:solidFill>
                  <a:schemeClr val="tx1"/>
                </a:solidFill>
                <a:latin typeface="ArialMT"/>
              </a:rPr>
              <a:t>3 mL tube</a:t>
            </a:r>
            <a:endParaRPr lang="en-US" alt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05229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A76FD-A802-6E13-2F3E-2EFD43445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320979-2717-C08D-78D5-2CD70ABB73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Patient redrawn in a corrected tube</a:t>
            </a:r>
          </a:p>
          <a:p>
            <a:r>
              <a:rPr lang="en-US" dirty="0"/>
              <a:t>PT = 14.5 (14.7)</a:t>
            </a:r>
          </a:p>
          <a:p>
            <a:r>
              <a:rPr lang="en-US" dirty="0"/>
              <a:t>PTT = 36.0 (40)</a:t>
            </a:r>
          </a:p>
          <a:p>
            <a:r>
              <a:rPr lang="en-US" dirty="0"/>
              <a:t>Fibrinogen = 275 (249)</a:t>
            </a:r>
          </a:p>
          <a:p>
            <a:r>
              <a:rPr lang="en-US" dirty="0"/>
              <a:t>Dimer = 0.27 (0.29)</a:t>
            </a:r>
          </a:p>
        </p:txBody>
      </p:sp>
    </p:spTree>
    <p:extLst>
      <p:ext uri="{BB962C8B-B14F-4D97-AF65-F5344CB8AC3E}">
        <p14:creationId xmlns:p14="http://schemas.microsoft.com/office/powerpoint/2010/main" val="52216322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6B2C9-7363-CB63-13A8-3AD53A579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4EEF55-FBB7-C255-C3A3-55DB876121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Labs should have good policies regarding collection, processing, transport, </a:t>
            </a:r>
            <a:r>
              <a:rPr lang="en-US" dirty="0" err="1"/>
              <a:t>etc</a:t>
            </a:r>
            <a:r>
              <a:rPr lang="en-US" dirty="0"/>
              <a:t> for coagulation samples</a:t>
            </a:r>
          </a:p>
          <a:p>
            <a:r>
              <a:rPr lang="en-US" dirty="0"/>
              <a:t>Be aware of policies</a:t>
            </a:r>
          </a:p>
          <a:p>
            <a:r>
              <a:rPr lang="en-US" dirty="0"/>
              <a:t>Does this make sense???</a:t>
            </a:r>
          </a:p>
        </p:txBody>
      </p:sp>
    </p:spTree>
    <p:extLst>
      <p:ext uri="{BB962C8B-B14F-4D97-AF65-F5344CB8AC3E}">
        <p14:creationId xmlns:p14="http://schemas.microsoft.com/office/powerpoint/2010/main" val="71249659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53C62D-CA3F-2DEE-0510-5D6FF62B9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1A6AA0-AE8E-2F5F-692B-4CB4316F90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1569" y="2638045"/>
            <a:ext cx="8249295" cy="3493124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Keohane, E. M., </a:t>
            </a:r>
            <a:r>
              <a:rPr lang="en-US" dirty="0" err="1"/>
              <a:t>Walenga</a:t>
            </a:r>
            <a:r>
              <a:rPr lang="en-US" dirty="0"/>
              <a:t>, J. M., &amp; Otto, C. N. (2020). Chapter 35. In </a:t>
            </a:r>
            <a:r>
              <a:rPr lang="en-US" i="1" dirty="0" err="1"/>
              <a:t>Rodak's</a:t>
            </a:r>
            <a:r>
              <a:rPr lang="en-US" i="1" dirty="0"/>
              <a:t> hematology: Clinical principles and applications</a:t>
            </a:r>
            <a:r>
              <a:rPr lang="en-US" dirty="0"/>
              <a:t> (pp. 637–643). essay, Elsevier. </a:t>
            </a:r>
          </a:p>
          <a:p>
            <a:r>
              <a:rPr lang="en-US" dirty="0"/>
              <a:t>Kitchen, S., Adcock, D. M., Dauer, R., </a:t>
            </a:r>
            <a:r>
              <a:rPr lang="en-US" dirty="0" err="1"/>
              <a:t>Kristoffersen</a:t>
            </a:r>
            <a:r>
              <a:rPr lang="en-US" dirty="0"/>
              <a:t>, A. H., Lippi, G., Mackie, I., </a:t>
            </a:r>
            <a:r>
              <a:rPr lang="en-US" dirty="0" err="1"/>
              <a:t>Marlar</a:t>
            </a:r>
            <a:r>
              <a:rPr lang="en-US" dirty="0"/>
              <a:t>, R. A., &amp; Nair, S. (2021). International Council for </a:t>
            </a:r>
            <a:r>
              <a:rPr lang="en-US" dirty="0" err="1"/>
              <a:t>Standardisation</a:t>
            </a:r>
            <a:r>
              <a:rPr lang="en-US" dirty="0"/>
              <a:t> in </a:t>
            </a:r>
            <a:r>
              <a:rPr lang="en-US" dirty="0" err="1"/>
              <a:t>Haematology</a:t>
            </a:r>
            <a:r>
              <a:rPr lang="en-US" dirty="0"/>
              <a:t> (ICSH) recommendations for collection of blood samples for coagulation testing. </a:t>
            </a:r>
            <a:r>
              <a:rPr lang="en-US" i="1" dirty="0"/>
              <a:t>International Journal of Laboratory Hematology</a:t>
            </a:r>
            <a:r>
              <a:rPr lang="en-US" dirty="0"/>
              <a:t>, </a:t>
            </a:r>
            <a:r>
              <a:rPr lang="en-US" i="1" dirty="0"/>
              <a:t>43</a:t>
            </a:r>
            <a:r>
              <a:rPr lang="en-US" dirty="0"/>
              <a:t>(4), 571–580. https://</a:t>
            </a:r>
            <a:r>
              <a:rPr lang="en-US" dirty="0" err="1"/>
              <a:t>doi.org</a:t>
            </a:r>
            <a:r>
              <a:rPr lang="en-US" dirty="0"/>
              <a:t>/10.1111/ijlh.13584 </a:t>
            </a:r>
          </a:p>
          <a:p>
            <a:r>
              <a:rPr lang="en-US" b="1" dirty="0"/>
              <a:t> </a:t>
            </a:r>
            <a:r>
              <a:rPr lang="en-US" dirty="0" err="1"/>
              <a:t>Seheult</a:t>
            </a:r>
            <a:r>
              <a:rPr lang="en-US" dirty="0"/>
              <a:t> J, </a:t>
            </a:r>
            <a:r>
              <a:rPr lang="en-US" i="1" dirty="0"/>
              <a:t>MB </a:t>
            </a:r>
            <a:r>
              <a:rPr lang="en-US" i="1" dirty="0" err="1"/>
              <a:t>BCh</a:t>
            </a:r>
            <a:r>
              <a:rPr lang="en-US" i="1" dirty="0"/>
              <a:t> BAO, MSc, MS, MD.  2021, October 6. “UNDERSTANDING PREANALYTICAL VARIABLES IN THE COAGULATION LABORATORY</a:t>
            </a:r>
            <a:br>
              <a:rPr lang="en-US" b="1" i="1" dirty="0"/>
            </a:br>
            <a:r>
              <a:rPr lang="en-US" i="1" dirty="0"/>
              <a:t>A CASE-BASED APPROACH “.  </a:t>
            </a:r>
            <a:r>
              <a:rPr lang="en-US" dirty="0"/>
              <a:t>Mayo Clinic Labs Bleeding and Thrombosing Diseases Conference and Workshop</a:t>
            </a:r>
          </a:p>
          <a:p>
            <a:r>
              <a:rPr lang="en-US" dirty="0" err="1"/>
              <a:t>Kottke</a:t>
            </a:r>
            <a:r>
              <a:rPr lang="en-US" dirty="0"/>
              <a:t>-Marchant, K. (2016). Specimen Collection and Processing. In </a:t>
            </a:r>
            <a:r>
              <a:rPr lang="en-US" i="1" dirty="0"/>
              <a:t>An algorithmic approach to hemostasis testing</a:t>
            </a:r>
            <a:r>
              <a:rPr lang="en-US" dirty="0"/>
              <a:t> (pp. 43–54). essay, CAP Press. </a:t>
            </a:r>
            <a:br>
              <a:rPr lang="en-US" dirty="0"/>
            </a:br>
            <a:br>
              <a:rPr lang="en-US" b="1" i="1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016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DC54C-15DA-7883-465A-C2F95E0283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Cost of errors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490CE9-9E48-B732-A26D-D9DB21477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Cost of each preanalytical error ~ $200</a:t>
            </a:r>
          </a:p>
          <a:p>
            <a:r>
              <a:rPr lang="en-US" dirty="0"/>
              <a:t>$1.2 million for a 650 bed hospital</a:t>
            </a:r>
          </a:p>
          <a:p>
            <a:endParaRPr lang="en-US" dirty="0"/>
          </a:p>
          <a:p>
            <a:r>
              <a:rPr lang="en-US" dirty="0"/>
              <a:t>Around 5% of samples</a:t>
            </a:r>
          </a:p>
        </p:txBody>
      </p:sp>
    </p:spTree>
    <p:extLst>
      <p:ext uri="{BB962C8B-B14F-4D97-AF65-F5344CB8AC3E}">
        <p14:creationId xmlns:p14="http://schemas.microsoft.com/office/powerpoint/2010/main" val="176601354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28BD38A-6902-415C-AFA3-5983413BF2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448945" y="340351"/>
            <a:ext cx="9294109" cy="617729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8A18F1C-3783-67EA-998D-4BD295D51B2B}"/>
              </a:ext>
            </a:extLst>
          </p:cNvPr>
          <p:cNvSpPr txBox="1"/>
          <p:nvPr/>
        </p:nvSpPr>
        <p:spPr>
          <a:xfrm>
            <a:off x="-3974863" y="11658541"/>
            <a:ext cx="3266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hlinkClick r:id="rId3" tooltip="https://www.unrealhawaii.com/2011/05/bodysurfing-at-sandy-beach/"/>
              </a:rPr>
              <a:t>This Photo</a:t>
            </a:r>
            <a:r>
              <a:rPr lang="en-US" sz="900"/>
              <a:t> by Unknown Author is licensed under </a:t>
            </a:r>
            <a:r>
              <a:rPr lang="en-US" sz="900">
                <a:hlinkClick r:id="rId4" tooltip="https://creativecommons.org/licenses/by-nc-nd/3.0/"/>
              </a:rPr>
              <a:t>CC BY-NC-ND</a:t>
            </a:r>
            <a:endParaRPr lang="en-US" sz="900"/>
          </a:p>
        </p:txBody>
      </p:sp>
    </p:spTree>
    <p:extLst>
      <p:ext uri="{BB962C8B-B14F-4D97-AF65-F5344CB8AC3E}">
        <p14:creationId xmlns:p14="http://schemas.microsoft.com/office/powerpoint/2010/main" val="35681702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859924-35D9-AAC1-26A1-E274CB544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Analytical Errors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D13CC4-9266-738C-D2EA-AF7AF17EA0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Those which occur during the testing phase</a:t>
            </a:r>
          </a:p>
          <a:p>
            <a:pPr lvl="1"/>
            <a:r>
              <a:rPr lang="en-US" dirty="0"/>
              <a:t>Analyzer</a:t>
            </a:r>
          </a:p>
          <a:p>
            <a:pPr lvl="1"/>
            <a:r>
              <a:rPr lang="en-US" dirty="0"/>
              <a:t>Reagent</a:t>
            </a:r>
          </a:p>
          <a:p>
            <a:pPr lvl="1"/>
            <a:r>
              <a:rPr lang="en-US" dirty="0"/>
              <a:t>Sample</a:t>
            </a:r>
          </a:p>
          <a:p>
            <a:pPr marL="228600" lvl="1" indent="0">
              <a:buNone/>
            </a:pPr>
            <a:endParaRPr lang="en-US" dirty="0"/>
          </a:p>
          <a:p>
            <a:r>
              <a:rPr lang="en-US" dirty="0"/>
              <a:t>Does this make sense???</a:t>
            </a:r>
          </a:p>
        </p:txBody>
      </p:sp>
    </p:spTree>
    <p:extLst>
      <p:ext uri="{BB962C8B-B14F-4D97-AF65-F5344CB8AC3E}">
        <p14:creationId xmlns:p14="http://schemas.microsoft.com/office/powerpoint/2010/main" val="2222372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close up of a map&#10;&#10;Description automatically generated">
            <a:extLst>
              <a:ext uri="{FF2B5EF4-FFF2-40B4-BE49-F238E27FC236}">
                <a16:creationId xmlns:a16="http://schemas.microsoft.com/office/drawing/2014/main" id="{F1C24CE7-42F0-42C2-A145-57520530FBB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643466"/>
            <a:ext cx="7162800" cy="55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13529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D106-A67C-AE54-5109-0E0447F26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 of Vitamin 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B1930B-7E79-2C59-4975-0644AB31AE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Adds a binding site to</a:t>
            </a:r>
          </a:p>
          <a:p>
            <a:pPr lvl="1"/>
            <a:r>
              <a:rPr lang="en-US" dirty="0"/>
              <a:t>Factors 2,7,9,10</a:t>
            </a:r>
          </a:p>
          <a:p>
            <a:pPr lvl="1"/>
            <a:r>
              <a:rPr lang="en-US" dirty="0"/>
              <a:t>Protein C and S</a:t>
            </a:r>
          </a:p>
          <a:p>
            <a:r>
              <a:rPr lang="en-US" dirty="0"/>
              <a:t>Without binding site, factors are impaired</a:t>
            </a:r>
          </a:p>
          <a:p>
            <a:r>
              <a:rPr lang="en-US" dirty="0"/>
              <a:t>Vitamin K</a:t>
            </a:r>
          </a:p>
          <a:p>
            <a:pPr lvl="1"/>
            <a:r>
              <a:rPr lang="en-US" dirty="0"/>
              <a:t>Diet</a:t>
            </a:r>
          </a:p>
          <a:p>
            <a:pPr lvl="1"/>
            <a:r>
              <a:rPr lang="en-US" dirty="0"/>
              <a:t>Gut bacteria</a:t>
            </a:r>
          </a:p>
        </p:txBody>
      </p:sp>
    </p:spTree>
    <p:extLst>
      <p:ext uri="{BB962C8B-B14F-4D97-AF65-F5344CB8AC3E}">
        <p14:creationId xmlns:p14="http://schemas.microsoft.com/office/powerpoint/2010/main" val="780437414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{0B39F3D5-174C-AB47-8342-5BB1ED9CD97B}tf10001120</Template>
  <TotalTime>1622</TotalTime>
  <Words>2282</Words>
  <Application>Microsoft Macintosh PowerPoint</Application>
  <PresentationFormat>Widescreen</PresentationFormat>
  <Paragraphs>378</Paragraphs>
  <Slides>60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60</vt:i4>
      </vt:variant>
    </vt:vector>
  </HeadingPairs>
  <TitlesOfParts>
    <vt:vector size="64" baseType="lpstr">
      <vt:lpstr>Arial</vt:lpstr>
      <vt:lpstr>ArialMT</vt:lpstr>
      <vt:lpstr>Gill Sans MT</vt:lpstr>
      <vt:lpstr>Parcel</vt:lpstr>
      <vt:lpstr>Abnormal coagulation results</vt:lpstr>
      <vt:lpstr>objectives</vt:lpstr>
      <vt:lpstr>Lab detectives</vt:lpstr>
      <vt:lpstr>Preanalytical errors</vt:lpstr>
      <vt:lpstr> Standards</vt:lpstr>
      <vt:lpstr>Cost of errors</vt:lpstr>
      <vt:lpstr>Analytical Errors</vt:lpstr>
      <vt:lpstr>PowerPoint Presentation</vt:lpstr>
      <vt:lpstr>Role of Vitamin k</vt:lpstr>
      <vt:lpstr>Sample collection</vt:lpstr>
      <vt:lpstr>UNDERFILLED AND OVERFILLED TUBES  </vt:lpstr>
      <vt:lpstr>Collection tubes</vt:lpstr>
      <vt:lpstr>PowerPoint Presentation</vt:lpstr>
      <vt:lpstr>Transport of fresh samples</vt:lpstr>
      <vt:lpstr>Sample ANALYSIS</vt:lpstr>
      <vt:lpstr>Clots in Citrated Samples</vt:lpstr>
      <vt:lpstr>Centrifugation</vt:lpstr>
      <vt:lpstr>Sample stability</vt:lpstr>
      <vt:lpstr>Centrifugation </vt:lpstr>
      <vt:lpstr>hemolysis</vt:lpstr>
      <vt:lpstr>Icterus and lipemia</vt:lpstr>
      <vt:lpstr>Other interfering substances</vt:lpstr>
      <vt:lpstr>Secondary aliquots</vt:lpstr>
      <vt:lpstr>Sample thawing</vt:lpstr>
      <vt:lpstr>Visual checks</vt:lpstr>
      <vt:lpstr>Anticoagulants</vt:lpstr>
      <vt:lpstr>Anticoagulants</vt:lpstr>
      <vt:lpstr>Anticoagulants</vt:lpstr>
      <vt:lpstr>Patient condition</vt:lpstr>
      <vt:lpstr>Case #1</vt:lpstr>
      <vt:lpstr>PowerPoint Presentation</vt:lpstr>
      <vt:lpstr>Fibrinolysis</vt:lpstr>
      <vt:lpstr>D-DIMER</vt:lpstr>
      <vt:lpstr>Elevated Dimer levels </vt:lpstr>
      <vt:lpstr>Acute DIC</vt:lpstr>
      <vt:lpstr>D-Dimer Levels</vt:lpstr>
      <vt:lpstr>D-Dimer</vt:lpstr>
      <vt:lpstr>Case study 2</vt:lpstr>
      <vt:lpstr>Case Study 2</vt:lpstr>
      <vt:lpstr>Case study 2</vt:lpstr>
      <vt:lpstr>Case Study 2</vt:lpstr>
      <vt:lpstr>Case study 3</vt:lpstr>
      <vt:lpstr>Case study 3</vt:lpstr>
      <vt:lpstr>Case study 3</vt:lpstr>
      <vt:lpstr>Case study 4</vt:lpstr>
      <vt:lpstr>Case study 4</vt:lpstr>
      <vt:lpstr>Case study 4</vt:lpstr>
      <vt:lpstr>Case study 4</vt:lpstr>
      <vt:lpstr>Case study 5</vt:lpstr>
      <vt:lpstr>Case study 5</vt:lpstr>
      <vt:lpstr>Case study 5</vt:lpstr>
      <vt:lpstr>Case study 5</vt:lpstr>
      <vt:lpstr>Case 6</vt:lpstr>
      <vt:lpstr>Case 6</vt:lpstr>
      <vt:lpstr>Case 6</vt:lpstr>
      <vt:lpstr>Case 6</vt:lpstr>
      <vt:lpstr>Case 6</vt:lpstr>
      <vt:lpstr>conclusion</vt:lpstr>
      <vt:lpstr>References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Abnormal coagulation results</dc:title>
  <dc:creator>Sue Hollister</dc:creator>
  <cp:lastModifiedBy>Sue Hollister</cp:lastModifiedBy>
  <cp:revision>9</cp:revision>
  <dcterms:created xsi:type="dcterms:W3CDTF">2022-04-13T19:01:22Z</dcterms:created>
  <dcterms:modified xsi:type="dcterms:W3CDTF">2022-04-26T01:31:57Z</dcterms:modified>
</cp:coreProperties>
</file>