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49"/>
  </p:notesMasterIdLst>
  <p:sldIdLst>
    <p:sldId id="257" r:id="rId2"/>
    <p:sldId id="256" r:id="rId3"/>
    <p:sldId id="258" r:id="rId4"/>
    <p:sldId id="344" r:id="rId5"/>
    <p:sldId id="259" r:id="rId6"/>
    <p:sldId id="335" r:id="rId7"/>
    <p:sldId id="356" r:id="rId8"/>
    <p:sldId id="342" r:id="rId9"/>
    <p:sldId id="340" r:id="rId10"/>
    <p:sldId id="339" r:id="rId11"/>
    <p:sldId id="341" r:id="rId12"/>
    <p:sldId id="308" r:id="rId13"/>
    <p:sldId id="297" r:id="rId14"/>
    <p:sldId id="299" r:id="rId15"/>
    <p:sldId id="343" r:id="rId16"/>
    <p:sldId id="279" r:id="rId17"/>
    <p:sldId id="275" r:id="rId18"/>
    <p:sldId id="355" r:id="rId19"/>
    <p:sldId id="345" r:id="rId20"/>
    <p:sldId id="347" r:id="rId21"/>
    <p:sldId id="359" r:id="rId22"/>
    <p:sldId id="360" r:id="rId23"/>
    <p:sldId id="361" r:id="rId24"/>
    <p:sldId id="285" r:id="rId25"/>
    <p:sldId id="362" r:id="rId26"/>
    <p:sldId id="280" r:id="rId27"/>
    <p:sldId id="372" r:id="rId28"/>
    <p:sldId id="363" r:id="rId29"/>
    <p:sldId id="364" r:id="rId30"/>
    <p:sldId id="288" r:id="rId31"/>
    <p:sldId id="365" r:id="rId32"/>
    <p:sldId id="260" r:id="rId33"/>
    <p:sldId id="289" r:id="rId34"/>
    <p:sldId id="281" r:id="rId35"/>
    <p:sldId id="290" r:id="rId36"/>
    <p:sldId id="282" r:id="rId37"/>
    <p:sldId id="261" r:id="rId38"/>
    <p:sldId id="262" r:id="rId39"/>
    <p:sldId id="366" r:id="rId40"/>
    <p:sldId id="293" r:id="rId41"/>
    <p:sldId id="338" r:id="rId42"/>
    <p:sldId id="269" r:id="rId43"/>
    <p:sldId id="367" r:id="rId44"/>
    <p:sldId id="270" r:id="rId45"/>
    <p:sldId id="369" r:id="rId46"/>
    <p:sldId id="370" r:id="rId47"/>
    <p:sldId id="27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5" autoAdjust="0"/>
    <p:restoredTop sz="79214" autoAdjust="0"/>
  </p:normalViewPr>
  <p:slideViewPr>
    <p:cSldViewPr snapToGrid="0">
      <p:cViewPr varScale="1">
        <p:scale>
          <a:sx n="87" d="100"/>
          <a:sy n="87" d="100"/>
        </p:scale>
        <p:origin x="8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A80546-064D-41FE-A5F7-635A1DCB2489}"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7B5FE9C3-82B8-46AD-BCD7-D3EFAD8D362A}">
      <dgm:prSet/>
      <dgm:spPr/>
      <dgm:t>
        <a:bodyPr/>
        <a:lstStyle/>
        <a:p>
          <a:r>
            <a:rPr lang="en-US"/>
            <a:t>Worked in toxic environments</a:t>
          </a:r>
        </a:p>
      </dgm:t>
    </dgm:pt>
    <dgm:pt modelId="{1E99A13E-317E-488B-BA44-9743FA201D9F}" type="parTrans" cxnId="{D7B8F985-916F-4939-926B-29032EE54D9A}">
      <dgm:prSet/>
      <dgm:spPr/>
      <dgm:t>
        <a:bodyPr/>
        <a:lstStyle/>
        <a:p>
          <a:endParaRPr lang="en-US"/>
        </a:p>
      </dgm:t>
    </dgm:pt>
    <dgm:pt modelId="{43669502-6137-45DF-8204-9DB7C57F15A8}" type="sibTrans" cxnId="{D7B8F985-916F-4939-926B-29032EE54D9A}">
      <dgm:prSet/>
      <dgm:spPr/>
      <dgm:t>
        <a:bodyPr/>
        <a:lstStyle/>
        <a:p>
          <a:endParaRPr lang="en-US"/>
        </a:p>
      </dgm:t>
    </dgm:pt>
    <dgm:pt modelId="{0CD28973-A46E-42FD-8065-4E4276976BE5}">
      <dgm:prSet/>
      <dgm:spPr/>
      <dgm:t>
        <a:bodyPr/>
        <a:lstStyle/>
        <a:p>
          <a:r>
            <a:rPr lang="en-US"/>
            <a:t>Quit because of toxic environments</a:t>
          </a:r>
        </a:p>
      </dgm:t>
    </dgm:pt>
    <dgm:pt modelId="{D2FEC87C-3C07-46BE-A441-77127AD5FA79}" type="parTrans" cxnId="{0C86DED5-B5E1-4FE1-97C0-1AD0DBD53AB1}">
      <dgm:prSet/>
      <dgm:spPr/>
      <dgm:t>
        <a:bodyPr/>
        <a:lstStyle/>
        <a:p>
          <a:endParaRPr lang="en-US"/>
        </a:p>
      </dgm:t>
    </dgm:pt>
    <dgm:pt modelId="{CAA370F5-8DE3-40E8-88FA-CC5F2EF3CD76}" type="sibTrans" cxnId="{0C86DED5-B5E1-4FE1-97C0-1AD0DBD53AB1}">
      <dgm:prSet/>
      <dgm:spPr/>
      <dgm:t>
        <a:bodyPr/>
        <a:lstStyle/>
        <a:p>
          <a:endParaRPr lang="en-US"/>
        </a:p>
      </dgm:t>
    </dgm:pt>
    <dgm:pt modelId="{47F0DB71-DB96-44C9-8AA4-EE504BAE73E8}">
      <dgm:prSet/>
      <dgm:spPr/>
      <dgm:t>
        <a:bodyPr/>
        <a:lstStyle/>
        <a:p>
          <a:r>
            <a:rPr lang="en-US"/>
            <a:t>Considered a career change because of the toxic environment </a:t>
          </a:r>
        </a:p>
      </dgm:t>
    </dgm:pt>
    <dgm:pt modelId="{1DF74760-2E5D-451F-A6C7-090B0FBA8916}" type="parTrans" cxnId="{DC1F504E-4EDE-4FF2-8D19-8594198072FD}">
      <dgm:prSet/>
      <dgm:spPr/>
      <dgm:t>
        <a:bodyPr/>
        <a:lstStyle/>
        <a:p>
          <a:endParaRPr lang="en-US"/>
        </a:p>
      </dgm:t>
    </dgm:pt>
    <dgm:pt modelId="{25EE3E7D-1F05-4800-B1FB-E2510A55B7BE}" type="sibTrans" cxnId="{DC1F504E-4EDE-4FF2-8D19-8594198072FD}">
      <dgm:prSet/>
      <dgm:spPr/>
      <dgm:t>
        <a:bodyPr/>
        <a:lstStyle/>
        <a:p>
          <a:endParaRPr lang="en-US"/>
        </a:p>
      </dgm:t>
    </dgm:pt>
    <dgm:pt modelId="{3CC57716-59E9-404B-BA2E-7073E43068FD}">
      <dgm:prSet/>
      <dgm:spPr/>
      <dgm:t>
        <a:bodyPr/>
        <a:lstStyle/>
        <a:p>
          <a:r>
            <a:rPr lang="en-US"/>
            <a:t>I have added to the toxic environments</a:t>
          </a:r>
        </a:p>
      </dgm:t>
    </dgm:pt>
    <dgm:pt modelId="{02482143-1918-48C9-9A88-E45CBA2A2151}" type="parTrans" cxnId="{98DF72B9-86F6-428C-B764-3BD8E50B19BD}">
      <dgm:prSet/>
      <dgm:spPr/>
      <dgm:t>
        <a:bodyPr/>
        <a:lstStyle/>
        <a:p>
          <a:endParaRPr lang="en-US"/>
        </a:p>
      </dgm:t>
    </dgm:pt>
    <dgm:pt modelId="{FC8DD65E-E255-487F-864D-D81253B7A68F}" type="sibTrans" cxnId="{98DF72B9-86F6-428C-B764-3BD8E50B19BD}">
      <dgm:prSet/>
      <dgm:spPr/>
      <dgm:t>
        <a:bodyPr/>
        <a:lstStyle/>
        <a:p>
          <a:endParaRPr lang="en-US"/>
        </a:p>
      </dgm:t>
    </dgm:pt>
    <dgm:pt modelId="{A745954E-8BE3-4D62-9F0C-478C8C51773C}" type="pres">
      <dgm:prSet presAssocID="{80A80546-064D-41FE-A5F7-635A1DCB2489}" presName="matrix" presStyleCnt="0">
        <dgm:presLayoutVars>
          <dgm:chMax val="1"/>
          <dgm:dir/>
          <dgm:resizeHandles val="exact"/>
        </dgm:presLayoutVars>
      </dgm:prSet>
      <dgm:spPr/>
    </dgm:pt>
    <dgm:pt modelId="{44B51C64-9AB0-40E7-809E-2C5FF153B8FB}" type="pres">
      <dgm:prSet presAssocID="{80A80546-064D-41FE-A5F7-635A1DCB2489}" presName="diamond" presStyleLbl="bgShp" presStyleIdx="0" presStyleCnt="1"/>
      <dgm:spPr/>
    </dgm:pt>
    <dgm:pt modelId="{DB7EF283-0F29-4789-9A95-4D6F125443F8}" type="pres">
      <dgm:prSet presAssocID="{80A80546-064D-41FE-A5F7-635A1DCB2489}" presName="quad1" presStyleLbl="node1" presStyleIdx="0" presStyleCnt="4">
        <dgm:presLayoutVars>
          <dgm:chMax val="0"/>
          <dgm:chPref val="0"/>
          <dgm:bulletEnabled val="1"/>
        </dgm:presLayoutVars>
      </dgm:prSet>
      <dgm:spPr/>
    </dgm:pt>
    <dgm:pt modelId="{8B36ECE3-5B22-4750-A2A6-CD89E775BE57}" type="pres">
      <dgm:prSet presAssocID="{80A80546-064D-41FE-A5F7-635A1DCB2489}" presName="quad2" presStyleLbl="node1" presStyleIdx="1" presStyleCnt="4">
        <dgm:presLayoutVars>
          <dgm:chMax val="0"/>
          <dgm:chPref val="0"/>
          <dgm:bulletEnabled val="1"/>
        </dgm:presLayoutVars>
      </dgm:prSet>
      <dgm:spPr/>
    </dgm:pt>
    <dgm:pt modelId="{58342170-4591-4042-A50E-D77529A67EF4}" type="pres">
      <dgm:prSet presAssocID="{80A80546-064D-41FE-A5F7-635A1DCB2489}" presName="quad3" presStyleLbl="node1" presStyleIdx="2" presStyleCnt="4">
        <dgm:presLayoutVars>
          <dgm:chMax val="0"/>
          <dgm:chPref val="0"/>
          <dgm:bulletEnabled val="1"/>
        </dgm:presLayoutVars>
      </dgm:prSet>
      <dgm:spPr/>
    </dgm:pt>
    <dgm:pt modelId="{34666D51-F111-4EA3-BF6F-5459B94E56A0}" type="pres">
      <dgm:prSet presAssocID="{80A80546-064D-41FE-A5F7-635A1DCB2489}" presName="quad4" presStyleLbl="node1" presStyleIdx="3" presStyleCnt="4">
        <dgm:presLayoutVars>
          <dgm:chMax val="0"/>
          <dgm:chPref val="0"/>
          <dgm:bulletEnabled val="1"/>
        </dgm:presLayoutVars>
      </dgm:prSet>
      <dgm:spPr/>
    </dgm:pt>
  </dgm:ptLst>
  <dgm:cxnLst>
    <dgm:cxn modelId="{5896CB1B-6FEA-4DA8-BF78-F20B920CF4EC}" type="presOf" srcId="{80A80546-064D-41FE-A5F7-635A1DCB2489}" destId="{A745954E-8BE3-4D62-9F0C-478C8C51773C}" srcOrd="0" destOrd="0" presId="urn:microsoft.com/office/officeart/2005/8/layout/matrix3"/>
    <dgm:cxn modelId="{08616F67-1A4F-4B86-B107-7BB5A4F0381D}" type="presOf" srcId="{0CD28973-A46E-42FD-8065-4E4276976BE5}" destId="{8B36ECE3-5B22-4750-A2A6-CD89E775BE57}" srcOrd="0" destOrd="0" presId="urn:microsoft.com/office/officeart/2005/8/layout/matrix3"/>
    <dgm:cxn modelId="{DC1F504E-4EDE-4FF2-8D19-8594198072FD}" srcId="{80A80546-064D-41FE-A5F7-635A1DCB2489}" destId="{47F0DB71-DB96-44C9-8AA4-EE504BAE73E8}" srcOrd="2" destOrd="0" parTransId="{1DF74760-2E5D-451F-A6C7-090B0FBA8916}" sibTransId="{25EE3E7D-1F05-4800-B1FB-E2510A55B7BE}"/>
    <dgm:cxn modelId="{D7B8F985-916F-4939-926B-29032EE54D9A}" srcId="{80A80546-064D-41FE-A5F7-635A1DCB2489}" destId="{7B5FE9C3-82B8-46AD-BCD7-D3EFAD8D362A}" srcOrd="0" destOrd="0" parTransId="{1E99A13E-317E-488B-BA44-9743FA201D9F}" sibTransId="{43669502-6137-45DF-8204-9DB7C57F15A8}"/>
    <dgm:cxn modelId="{98DF72B9-86F6-428C-B764-3BD8E50B19BD}" srcId="{80A80546-064D-41FE-A5F7-635A1DCB2489}" destId="{3CC57716-59E9-404B-BA2E-7073E43068FD}" srcOrd="3" destOrd="0" parTransId="{02482143-1918-48C9-9A88-E45CBA2A2151}" sibTransId="{FC8DD65E-E255-487F-864D-D81253B7A68F}"/>
    <dgm:cxn modelId="{0C86DED5-B5E1-4FE1-97C0-1AD0DBD53AB1}" srcId="{80A80546-064D-41FE-A5F7-635A1DCB2489}" destId="{0CD28973-A46E-42FD-8065-4E4276976BE5}" srcOrd="1" destOrd="0" parTransId="{D2FEC87C-3C07-46BE-A441-77127AD5FA79}" sibTransId="{CAA370F5-8DE3-40E8-88FA-CC5F2EF3CD76}"/>
    <dgm:cxn modelId="{98C432E7-8E35-497F-891D-950B3A214DE9}" type="presOf" srcId="{7B5FE9C3-82B8-46AD-BCD7-D3EFAD8D362A}" destId="{DB7EF283-0F29-4789-9A95-4D6F125443F8}" srcOrd="0" destOrd="0" presId="urn:microsoft.com/office/officeart/2005/8/layout/matrix3"/>
    <dgm:cxn modelId="{30A3F0EA-D3E4-4EEA-9998-B7026BAE987F}" type="presOf" srcId="{47F0DB71-DB96-44C9-8AA4-EE504BAE73E8}" destId="{58342170-4591-4042-A50E-D77529A67EF4}" srcOrd="0" destOrd="0" presId="urn:microsoft.com/office/officeart/2005/8/layout/matrix3"/>
    <dgm:cxn modelId="{287374F5-A568-4DE0-957D-91350A766811}" type="presOf" srcId="{3CC57716-59E9-404B-BA2E-7073E43068FD}" destId="{34666D51-F111-4EA3-BF6F-5459B94E56A0}" srcOrd="0" destOrd="0" presId="urn:microsoft.com/office/officeart/2005/8/layout/matrix3"/>
    <dgm:cxn modelId="{C142C629-9294-42AB-B15E-AC80BD084462}" type="presParOf" srcId="{A745954E-8BE3-4D62-9F0C-478C8C51773C}" destId="{44B51C64-9AB0-40E7-809E-2C5FF153B8FB}" srcOrd="0" destOrd="0" presId="urn:microsoft.com/office/officeart/2005/8/layout/matrix3"/>
    <dgm:cxn modelId="{9B07D883-0DD2-418F-9DEE-5A8A1090F979}" type="presParOf" srcId="{A745954E-8BE3-4D62-9F0C-478C8C51773C}" destId="{DB7EF283-0F29-4789-9A95-4D6F125443F8}" srcOrd="1" destOrd="0" presId="urn:microsoft.com/office/officeart/2005/8/layout/matrix3"/>
    <dgm:cxn modelId="{31B978F6-51F3-4E78-926D-2E87EC3198E7}" type="presParOf" srcId="{A745954E-8BE3-4D62-9F0C-478C8C51773C}" destId="{8B36ECE3-5B22-4750-A2A6-CD89E775BE57}" srcOrd="2" destOrd="0" presId="urn:microsoft.com/office/officeart/2005/8/layout/matrix3"/>
    <dgm:cxn modelId="{509C5266-ADB2-4237-9397-DCC1FD789B77}" type="presParOf" srcId="{A745954E-8BE3-4D62-9F0C-478C8C51773C}" destId="{58342170-4591-4042-A50E-D77529A67EF4}" srcOrd="3" destOrd="0" presId="urn:microsoft.com/office/officeart/2005/8/layout/matrix3"/>
    <dgm:cxn modelId="{D609A7C0-EDB1-42A6-857A-E4D06E06E87C}" type="presParOf" srcId="{A745954E-8BE3-4D62-9F0C-478C8C51773C}" destId="{34666D51-F111-4EA3-BF6F-5459B94E56A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311FA-7B37-4661-ADBD-6F4B384DD55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CDB5EB4-8B28-473D-88D5-25FD14129AE5}">
      <dgm:prSet/>
      <dgm:spPr/>
      <dgm:t>
        <a:bodyPr/>
        <a:lstStyle/>
        <a:p>
          <a:r>
            <a:rPr lang="en-US"/>
            <a:t>Short staffed</a:t>
          </a:r>
        </a:p>
      </dgm:t>
    </dgm:pt>
    <dgm:pt modelId="{A616F948-A7BF-41CF-B2C6-25E12F4E40C2}" type="parTrans" cxnId="{D59E1DD0-5FD6-4CD8-9815-6168BFC8EAE0}">
      <dgm:prSet/>
      <dgm:spPr/>
      <dgm:t>
        <a:bodyPr/>
        <a:lstStyle/>
        <a:p>
          <a:endParaRPr lang="en-US"/>
        </a:p>
      </dgm:t>
    </dgm:pt>
    <dgm:pt modelId="{5180588A-A14A-4C2C-B10D-E8FFC2C748BA}" type="sibTrans" cxnId="{D59E1DD0-5FD6-4CD8-9815-6168BFC8EAE0}">
      <dgm:prSet/>
      <dgm:spPr/>
      <dgm:t>
        <a:bodyPr/>
        <a:lstStyle/>
        <a:p>
          <a:endParaRPr lang="en-US"/>
        </a:p>
      </dgm:t>
    </dgm:pt>
    <dgm:pt modelId="{6420DE01-85D0-47D2-BAD4-67F9BB80CF26}">
      <dgm:prSet/>
      <dgm:spPr/>
      <dgm:t>
        <a:bodyPr/>
        <a:lstStyle/>
        <a:p>
          <a:r>
            <a:rPr lang="en-US"/>
            <a:t>Undertrained/under educated staff</a:t>
          </a:r>
        </a:p>
      </dgm:t>
    </dgm:pt>
    <dgm:pt modelId="{12157859-8A1B-4474-93C9-2315EC3529A2}" type="parTrans" cxnId="{09C36CE1-26E5-4866-A404-63D73F6B62B3}">
      <dgm:prSet/>
      <dgm:spPr/>
      <dgm:t>
        <a:bodyPr/>
        <a:lstStyle/>
        <a:p>
          <a:endParaRPr lang="en-US"/>
        </a:p>
      </dgm:t>
    </dgm:pt>
    <dgm:pt modelId="{F24D5D84-8A5C-439B-A596-682132B51BDC}" type="sibTrans" cxnId="{09C36CE1-26E5-4866-A404-63D73F6B62B3}">
      <dgm:prSet/>
      <dgm:spPr/>
      <dgm:t>
        <a:bodyPr/>
        <a:lstStyle/>
        <a:p>
          <a:endParaRPr lang="en-US"/>
        </a:p>
      </dgm:t>
    </dgm:pt>
    <dgm:pt modelId="{C071B312-1CD3-45D6-9546-24FCB82EC1FB}">
      <dgm:prSet/>
      <dgm:spPr/>
      <dgm:t>
        <a:bodyPr/>
        <a:lstStyle/>
        <a:p>
          <a:r>
            <a:rPr lang="en-US" dirty="0"/>
            <a:t>The Great Resignation/New staff making more than senior staff</a:t>
          </a:r>
        </a:p>
      </dgm:t>
    </dgm:pt>
    <dgm:pt modelId="{557DD56D-58AE-4C2D-8794-EDAA36E08B4F}" type="parTrans" cxnId="{685F242F-2807-4F63-9EBF-A51B6AF9DC7D}">
      <dgm:prSet/>
      <dgm:spPr/>
      <dgm:t>
        <a:bodyPr/>
        <a:lstStyle/>
        <a:p>
          <a:endParaRPr lang="en-US"/>
        </a:p>
      </dgm:t>
    </dgm:pt>
    <dgm:pt modelId="{F0FAE08D-0FCB-447C-ACA4-B076BF84D3D9}" type="sibTrans" cxnId="{685F242F-2807-4F63-9EBF-A51B6AF9DC7D}">
      <dgm:prSet/>
      <dgm:spPr/>
      <dgm:t>
        <a:bodyPr/>
        <a:lstStyle/>
        <a:p>
          <a:endParaRPr lang="en-US"/>
        </a:p>
      </dgm:t>
    </dgm:pt>
    <dgm:pt modelId="{1C786570-67DE-46EB-9119-E61CA2DD884B}">
      <dgm:prSet/>
      <dgm:spPr/>
      <dgm:t>
        <a:bodyPr/>
        <a:lstStyle/>
        <a:p>
          <a:r>
            <a:rPr lang="en-US"/>
            <a:t>Travel Techs </a:t>
          </a:r>
        </a:p>
      </dgm:t>
    </dgm:pt>
    <dgm:pt modelId="{78F8FB50-2FC9-47C4-A72D-538566165602}" type="parTrans" cxnId="{AFB3D9B6-5D44-4200-9A68-38A9232E8825}">
      <dgm:prSet/>
      <dgm:spPr/>
      <dgm:t>
        <a:bodyPr/>
        <a:lstStyle/>
        <a:p>
          <a:endParaRPr lang="en-US"/>
        </a:p>
      </dgm:t>
    </dgm:pt>
    <dgm:pt modelId="{16BAA806-6A2A-4B66-8596-8D551D5DE90B}" type="sibTrans" cxnId="{AFB3D9B6-5D44-4200-9A68-38A9232E8825}">
      <dgm:prSet/>
      <dgm:spPr/>
      <dgm:t>
        <a:bodyPr/>
        <a:lstStyle/>
        <a:p>
          <a:endParaRPr lang="en-US"/>
        </a:p>
      </dgm:t>
    </dgm:pt>
    <dgm:pt modelId="{0F8D55B3-B42B-46F5-8F0A-3174568CBC38}">
      <dgm:prSet/>
      <dgm:spPr/>
      <dgm:t>
        <a:bodyPr/>
        <a:lstStyle/>
        <a:p>
          <a:r>
            <a:rPr lang="en-US"/>
            <a:t>Covid</a:t>
          </a:r>
        </a:p>
      </dgm:t>
    </dgm:pt>
    <dgm:pt modelId="{8A24777E-E765-4C32-A392-86F0DE518AF4}" type="parTrans" cxnId="{88DBDD98-D6CB-4B6C-A838-1339806D5E5F}">
      <dgm:prSet/>
      <dgm:spPr/>
      <dgm:t>
        <a:bodyPr/>
        <a:lstStyle/>
        <a:p>
          <a:endParaRPr lang="en-US"/>
        </a:p>
      </dgm:t>
    </dgm:pt>
    <dgm:pt modelId="{D96F992D-D84A-4D5D-9A47-7A0A3D1F6BD5}" type="sibTrans" cxnId="{88DBDD98-D6CB-4B6C-A838-1339806D5E5F}">
      <dgm:prSet/>
      <dgm:spPr/>
      <dgm:t>
        <a:bodyPr/>
        <a:lstStyle/>
        <a:p>
          <a:endParaRPr lang="en-US"/>
        </a:p>
      </dgm:t>
    </dgm:pt>
    <dgm:pt modelId="{51E13AD2-FD4E-454E-9DAC-B02AAEE78ACA}">
      <dgm:prSet/>
      <dgm:spPr/>
      <dgm:t>
        <a:bodyPr/>
        <a:lstStyle/>
        <a:p>
          <a:r>
            <a:rPr lang="en-US"/>
            <a:t>Lean budgets</a:t>
          </a:r>
        </a:p>
      </dgm:t>
    </dgm:pt>
    <dgm:pt modelId="{8C1C59B1-D936-4A97-8B67-59A75498B0AE}" type="parTrans" cxnId="{C9622595-014D-4817-83FE-F437E5DCDA48}">
      <dgm:prSet/>
      <dgm:spPr/>
      <dgm:t>
        <a:bodyPr/>
        <a:lstStyle/>
        <a:p>
          <a:endParaRPr lang="en-US"/>
        </a:p>
      </dgm:t>
    </dgm:pt>
    <dgm:pt modelId="{230DBB2C-44F5-4461-862D-5D1D67F2DCE6}" type="sibTrans" cxnId="{C9622595-014D-4817-83FE-F437E5DCDA48}">
      <dgm:prSet/>
      <dgm:spPr/>
      <dgm:t>
        <a:bodyPr/>
        <a:lstStyle/>
        <a:p>
          <a:endParaRPr lang="en-US"/>
        </a:p>
      </dgm:t>
    </dgm:pt>
    <dgm:pt modelId="{0373C558-6118-45C9-B307-A08D6E98AF67}">
      <dgm:prSet/>
      <dgm:spPr/>
      <dgm:t>
        <a:bodyPr/>
        <a:lstStyle/>
        <a:p>
          <a:r>
            <a:rPr lang="en-US"/>
            <a:t>Promotions of under qualified personnel </a:t>
          </a:r>
        </a:p>
      </dgm:t>
    </dgm:pt>
    <dgm:pt modelId="{21485667-BB30-4D31-8C8B-B096BEAECBFD}" type="parTrans" cxnId="{7C80849F-4DCF-48D0-9C09-360A42C6B11E}">
      <dgm:prSet/>
      <dgm:spPr/>
      <dgm:t>
        <a:bodyPr/>
        <a:lstStyle/>
        <a:p>
          <a:endParaRPr lang="en-US"/>
        </a:p>
      </dgm:t>
    </dgm:pt>
    <dgm:pt modelId="{B2A3D43D-AD63-41C5-B3A0-79C3B0B40C3E}" type="sibTrans" cxnId="{7C80849F-4DCF-48D0-9C09-360A42C6B11E}">
      <dgm:prSet/>
      <dgm:spPr/>
      <dgm:t>
        <a:bodyPr/>
        <a:lstStyle/>
        <a:p>
          <a:endParaRPr lang="en-US"/>
        </a:p>
      </dgm:t>
    </dgm:pt>
    <dgm:pt modelId="{1FB0F4CE-CF33-49CF-AF35-7DD96FE98A08}">
      <dgm:prSet/>
      <dgm:spPr/>
      <dgm:t>
        <a:bodyPr/>
        <a:lstStyle/>
        <a:p>
          <a:r>
            <a:rPr lang="en-US"/>
            <a:t>High strung workforce</a:t>
          </a:r>
        </a:p>
      </dgm:t>
    </dgm:pt>
    <dgm:pt modelId="{A3F7C877-7E15-41C4-9D83-1C849FE18CE1}" type="parTrans" cxnId="{54868C13-464D-4FF8-AB26-1D5F28DDA836}">
      <dgm:prSet/>
      <dgm:spPr/>
      <dgm:t>
        <a:bodyPr/>
        <a:lstStyle/>
        <a:p>
          <a:endParaRPr lang="en-US"/>
        </a:p>
      </dgm:t>
    </dgm:pt>
    <dgm:pt modelId="{9C9B73F9-9D7F-4D9D-9CC0-439FF17C21CF}" type="sibTrans" cxnId="{54868C13-464D-4FF8-AB26-1D5F28DDA836}">
      <dgm:prSet/>
      <dgm:spPr/>
      <dgm:t>
        <a:bodyPr/>
        <a:lstStyle/>
        <a:p>
          <a:endParaRPr lang="en-US"/>
        </a:p>
      </dgm:t>
    </dgm:pt>
    <dgm:pt modelId="{B0BD7B06-E91F-44D2-923B-50E12F86A31E}">
      <dgm:prSet/>
      <dgm:spPr/>
      <dgm:t>
        <a:bodyPr/>
        <a:lstStyle/>
        <a:p>
          <a:r>
            <a:rPr lang="en-US"/>
            <a:t>Poor leadership</a:t>
          </a:r>
        </a:p>
      </dgm:t>
    </dgm:pt>
    <dgm:pt modelId="{FA659798-3610-4D7D-89F7-97439A0EDCDA}" type="parTrans" cxnId="{ECB0DBB2-AE25-4AA4-8C0B-15563124E36F}">
      <dgm:prSet/>
      <dgm:spPr/>
      <dgm:t>
        <a:bodyPr/>
        <a:lstStyle/>
        <a:p>
          <a:endParaRPr lang="en-US"/>
        </a:p>
      </dgm:t>
    </dgm:pt>
    <dgm:pt modelId="{AC0F6E9D-6626-4FBB-A34A-63F9BFA47FE1}" type="sibTrans" cxnId="{ECB0DBB2-AE25-4AA4-8C0B-15563124E36F}">
      <dgm:prSet/>
      <dgm:spPr/>
      <dgm:t>
        <a:bodyPr/>
        <a:lstStyle/>
        <a:p>
          <a:endParaRPr lang="en-US"/>
        </a:p>
      </dgm:t>
    </dgm:pt>
    <dgm:pt modelId="{2F2B3CB7-A670-4F6B-A7D7-51EB06B2CA26}" type="pres">
      <dgm:prSet presAssocID="{A3C311FA-7B37-4661-ADBD-6F4B384DD55A}" presName="vert0" presStyleCnt="0">
        <dgm:presLayoutVars>
          <dgm:dir/>
          <dgm:animOne val="branch"/>
          <dgm:animLvl val="lvl"/>
        </dgm:presLayoutVars>
      </dgm:prSet>
      <dgm:spPr/>
    </dgm:pt>
    <dgm:pt modelId="{67613481-8DF0-47E3-B24F-4C6C5FDCF694}" type="pres">
      <dgm:prSet presAssocID="{8CDB5EB4-8B28-473D-88D5-25FD14129AE5}" presName="thickLine" presStyleLbl="alignNode1" presStyleIdx="0" presStyleCnt="9"/>
      <dgm:spPr/>
    </dgm:pt>
    <dgm:pt modelId="{0F3A2B82-8914-45F6-BD08-65E77079C38E}" type="pres">
      <dgm:prSet presAssocID="{8CDB5EB4-8B28-473D-88D5-25FD14129AE5}" presName="horz1" presStyleCnt="0"/>
      <dgm:spPr/>
    </dgm:pt>
    <dgm:pt modelId="{B23599F2-2998-4773-B283-CEE1E914954F}" type="pres">
      <dgm:prSet presAssocID="{8CDB5EB4-8B28-473D-88D5-25FD14129AE5}" presName="tx1" presStyleLbl="revTx" presStyleIdx="0" presStyleCnt="9"/>
      <dgm:spPr/>
    </dgm:pt>
    <dgm:pt modelId="{C788719C-A17E-4F00-BAC8-1554974E6A72}" type="pres">
      <dgm:prSet presAssocID="{8CDB5EB4-8B28-473D-88D5-25FD14129AE5}" presName="vert1" presStyleCnt="0"/>
      <dgm:spPr/>
    </dgm:pt>
    <dgm:pt modelId="{58AF00F2-633D-46F7-8A5F-CF43872E2B3B}" type="pres">
      <dgm:prSet presAssocID="{6420DE01-85D0-47D2-BAD4-67F9BB80CF26}" presName="thickLine" presStyleLbl="alignNode1" presStyleIdx="1" presStyleCnt="9"/>
      <dgm:spPr/>
    </dgm:pt>
    <dgm:pt modelId="{576B0372-7EFB-49B9-9E50-CA22057C2202}" type="pres">
      <dgm:prSet presAssocID="{6420DE01-85D0-47D2-BAD4-67F9BB80CF26}" presName="horz1" presStyleCnt="0"/>
      <dgm:spPr/>
    </dgm:pt>
    <dgm:pt modelId="{8A6D3388-DD55-4A5E-BFF3-ACF1D6CAC03C}" type="pres">
      <dgm:prSet presAssocID="{6420DE01-85D0-47D2-BAD4-67F9BB80CF26}" presName="tx1" presStyleLbl="revTx" presStyleIdx="1" presStyleCnt="9"/>
      <dgm:spPr/>
    </dgm:pt>
    <dgm:pt modelId="{163A5DBF-27EA-48EF-AA0B-7946380E95B1}" type="pres">
      <dgm:prSet presAssocID="{6420DE01-85D0-47D2-BAD4-67F9BB80CF26}" presName="vert1" presStyleCnt="0"/>
      <dgm:spPr/>
    </dgm:pt>
    <dgm:pt modelId="{18485279-C306-4087-AA9D-04B94E70CA5B}" type="pres">
      <dgm:prSet presAssocID="{C071B312-1CD3-45D6-9546-24FCB82EC1FB}" presName="thickLine" presStyleLbl="alignNode1" presStyleIdx="2" presStyleCnt="9"/>
      <dgm:spPr/>
    </dgm:pt>
    <dgm:pt modelId="{41FA8720-10C2-4853-BE5B-F789BD02C152}" type="pres">
      <dgm:prSet presAssocID="{C071B312-1CD3-45D6-9546-24FCB82EC1FB}" presName="horz1" presStyleCnt="0"/>
      <dgm:spPr/>
    </dgm:pt>
    <dgm:pt modelId="{FE6F278F-C9A9-4026-B297-941ECC510F60}" type="pres">
      <dgm:prSet presAssocID="{C071B312-1CD3-45D6-9546-24FCB82EC1FB}" presName="tx1" presStyleLbl="revTx" presStyleIdx="2" presStyleCnt="9"/>
      <dgm:spPr/>
    </dgm:pt>
    <dgm:pt modelId="{8A554DF0-C5C0-4499-ABD7-9B2B5204EA3A}" type="pres">
      <dgm:prSet presAssocID="{C071B312-1CD3-45D6-9546-24FCB82EC1FB}" presName="vert1" presStyleCnt="0"/>
      <dgm:spPr/>
    </dgm:pt>
    <dgm:pt modelId="{8AF941A1-64F5-42E5-BF47-90C4A284BDE5}" type="pres">
      <dgm:prSet presAssocID="{1C786570-67DE-46EB-9119-E61CA2DD884B}" presName="thickLine" presStyleLbl="alignNode1" presStyleIdx="3" presStyleCnt="9"/>
      <dgm:spPr/>
    </dgm:pt>
    <dgm:pt modelId="{91683008-6BDF-4719-A5F6-10BD9BDAA458}" type="pres">
      <dgm:prSet presAssocID="{1C786570-67DE-46EB-9119-E61CA2DD884B}" presName="horz1" presStyleCnt="0"/>
      <dgm:spPr/>
    </dgm:pt>
    <dgm:pt modelId="{19CC5A30-FCFB-4B62-B1AC-9C40EC3C4F05}" type="pres">
      <dgm:prSet presAssocID="{1C786570-67DE-46EB-9119-E61CA2DD884B}" presName="tx1" presStyleLbl="revTx" presStyleIdx="3" presStyleCnt="9"/>
      <dgm:spPr/>
    </dgm:pt>
    <dgm:pt modelId="{05BF4DCF-512E-4586-884E-18A5AD5FFFE7}" type="pres">
      <dgm:prSet presAssocID="{1C786570-67DE-46EB-9119-E61CA2DD884B}" presName="vert1" presStyleCnt="0"/>
      <dgm:spPr/>
    </dgm:pt>
    <dgm:pt modelId="{0F911C28-5E61-404D-8D59-68D3784B4998}" type="pres">
      <dgm:prSet presAssocID="{0F8D55B3-B42B-46F5-8F0A-3174568CBC38}" presName="thickLine" presStyleLbl="alignNode1" presStyleIdx="4" presStyleCnt="9"/>
      <dgm:spPr/>
    </dgm:pt>
    <dgm:pt modelId="{B6FD1691-BE2F-4676-85A1-2D3140553E1E}" type="pres">
      <dgm:prSet presAssocID="{0F8D55B3-B42B-46F5-8F0A-3174568CBC38}" presName="horz1" presStyleCnt="0"/>
      <dgm:spPr/>
    </dgm:pt>
    <dgm:pt modelId="{E2FC392E-AFC6-4B4D-B0E9-EE1142C926F8}" type="pres">
      <dgm:prSet presAssocID="{0F8D55B3-B42B-46F5-8F0A-3174568CBC38}" presName="tx1" presStyleLbl="revTx" presStyleIdx="4" presStyleCnt="9"/>
      <dgm:spPr/>
    </dgm:pt>
    <dgm:pt modelId="{DAE983DF-AA7C-4B26-9B7B-E0E4E82EA01B}" type="pres">
      <dgm:prSet presAssocID="{0F8D55B3-B42B-46F5-8F0A-3174568CBC38}" presName="vert1" presStyleCnt="0"/>
      <dgm:spPr/>
    </dgm:pt>
    <dgm:pt modelId="{93933F00-D43B-4DD0-9ECE-CB4094DA0B16}" type="pres">
      <dgm:prSet presAssocID="{51E13AD2-FD4E-454E-9DAC-B02AAEE78ACA}" presName="thickLine" presStyleLbl="alignNode1" presStyleIdx="5" presStyleCnt="9"/>
      <dgm:spPr/>
    </dgm:pt>
    <dgm:pt modelId="{224A11A3-9FD8-4385-8455-77BB10C55FD0}" type="pres">
      <dgm:prSet presAssocID="{51E13AD2-FD4E-454E-9DAC-B02AAEE78ACA}" presName="horz1" presStyleCnt="0"/>
      <dgm:spPr/>
    </dgm:pt>
    <dgm:pt modelId="{F90406A1-350B-45AE-BF45-41E48E9AE9BE}" type="pres">
      <dgm:prSet presAssocID="{51E13AD2-FD4E-454E-9DAC-B02AAEE78ACA}" presName="tx1" presStyleLbl="revTx" presStyleIdx="5" presStyleCnt="9"/>
      <dgm:spPr/>
    </dgm:pt>
    <dgm:pt modelId="{EB05FC17-8911-4438-BCA8-89FF42A6204B}" type="pres">
      <dgm:prSet presAssocID="{51E13AD2-FD4E-454E-9DAC-B02AAEE78ACA}" presName="vert1" presStyleCnt="0"/>
      <dgm:spPr/>
    </dgm:pt>
    <dgm:pt modelId="{A57D1F59-E246-457A-9A99-A56D7FF74EFA}" type="pres">
      <dgm:prSet presAssocID="{0373C558-6118-45C9-B307-A08D6E98AF67}" presName="thickLine" presStyleLbl="alignNode1" presStyleIdx="6" presStyleCnt="9"/>
      <dgm:spPr/>
    </dgm:pt>
    <dgm:pt modelId="{A06E0D6F-E89B-4731-9C14-C62B99798D6A}" type="pres">
      <dgm:prSet presAssocID="{0373C558-6118-45C9-B307-A08D6E98AF67}" presName="horz1" presStyleCnt="0"/>
      <dgm:spPr/>
    </dgm:pt>
    <dgm:pt modelId="{7A36F88E-CD79-48AB-998E-433C43DDCF06}" type="pres">
      <dgm:prSet presAssocID="{0373C558-6118-45C9-B307-A08D6E98AF67}" presName="tx1" presStyleLbl="revTx" presStyleIdx="6" presStyleCnt="9"/>
      <dgm:spPr/>
    </dgm:pt>
    <dgm:pt modelId="{703C1089-6B11-4C04-8B93-7B9C2B8481CB}" type="pres">
      <dgm:prSet presAssocID="{0373C558-6118-45C9-B307-A08D6E98AF67}" presName="vert1" presStyleCnt="0"/>
      <dgm:spPr/>
    </dgm:pt>
    <dgm:pt modelId="{BFD7D933-6FDC-493F-AE49-BB3FA89EAB2D}" type="pres">
      <dgm:prSet presAssocID="{1FB0F4CE-CF33-49CF-AF35-7DD96FE98A08}" presName="thickLine" presStyleLbl="alignNode1" presStyleIdx="7" presStyleCnt="9"/>
      <dgm:spPr/>
    </dgm:pt>
    <dgm:pt modelId="{D9BAE52E-03AD-4938-8104-6A67ED3F4E2B}" type="pres">
      <dgm:prSet presAssocID="{1FB0F4CE-CF33-49CF-AF35-7DD96FE98A08}" presName="horz1" presStyleCnt="0"/>
      <dgm:spPr/>
    </dgm:pt>
    <dgm:pt modelId="{790FE4AA-F1B7-40B6-BF1D-5422F7441F24}" type="pres">
      <dgm:prSet presAssocID="{1FB0F4CE-CF33-49CF-AF35-7DD96FE98A08}" presName="tx1" presStyleLbl="revTx" presStyleIdx="7" presStyleCnt="9"/>
      <dgm:spPr/>
    </dgm:pt>
    <dgm:pt modelId="{33B3BF16-2398-4A89-9C3A-885665C2E2FE}" type="pres">
      <dgm:prSet presAssocID="{1FB0F4CE-CF33-49CF-AF35-7DD96FE98A08}" presName="vert1" presStyleCnt="0"/>
      <dgm:spPr/>
    </dgm:pt>
    <dgm:pt modelId="{C811D2DE-F705-4C07-A8D7-14657D19FD79}" type="pres">
      <dgm:prSet presAssocID="{B0BD7B06-E91F-44D2-923B-50E12F86A31E}" presName="thickLine" presStyleLbl="alignNode1" presStyleIdx="8" presStyleCnt="9"/>
      <dgm:spPr/>
    </dgm:pt>
    <dgm:pt modelId="{3DEFF68C-DA98-46A6-B00C-5F5C7AE458EA}" type="pres">
      <dgm:prSet presAssocID="{B0BD7B06-E91F-44D2-923B-50E12F86A31E}" presName="horz1" presStyleCnt="0"/>
      <dgm:spPr/>
    </dgm:pt>
    <dgm:pt modelId="{2A78A817-317C-4E9F-A7A8-7D5CD0F92980}" type="pres">
      <dgm:prSet presAssocID="{B0BD7B06-E91F-44D2-923B-50E12F86A31E}" presName="tx1" presStyleLbl="revTx" presStyleIdx="8" presStyleCnt="9"/>
      <dgm:spPr/>
    </dgm:pt>
    <dgm:pt modelId="{01319DF7-C562-4BDB-98D6-D52928C41F2F}" type="pres">
      <dgm:prSet presAssocID="{B0BD7B06-E91F-44D2-923B-50E12F86A31E}" presName="vert1" presStyleCnt="0"/>
      <dgm:spPr/>
    </dgm:pt>
  </dgm:ptLst>
  <dgm:cxnLst>
    <dgm:cxn modelId="{A6DD220E-B0A1-46ED-9153-DB805F3835E3}" type="presOf" srcId="{B0BD7B06-E91F-44D2-923B-50E12F86A31E}" destId="{2A78A817-317C-4E9F-A7A8-7D5CD0F92980}" srcOrd="0" destOrd="0" presId="urn:microsoft.com/office/officeart/2008/layout/LinedList"/>
    <dgm:cxn modelId="{54868C13-464D-4FF8-AB26-1D5F28DDA836}" srcId="{A3C311FA-7B37-4661-ADBD-6F4B384DD55A}" destId="{1FB0F4CE-CF33-49CF-AF35-7DD96FE98A08}" srcOrd="7" destOrd="0" parTransId="{A3F7C877-7E15-41C4-9D83-1C849FE18CE1}" sibTransId="{9C9B73F9-9D7F-4D9D-9CC0-439FF17C21CF}"/>
    <dgm:cxn modelId="{6FB7E62B-37A6-4552-B95C-6E1578DCF3D8}" type="presOf" srcId="{8CDB5EB4-8B28-473D-88D5-25FD14129AE5}" destId="{B23599F2-2998-4773-B283-CEE1E914954F}" srcOrd="0" destOrd="0" presId="urn:microsoft.com/office/officeart/2008/layout/LinedList"/>
    <dgm:cxn modelId="{685F242F-2807-4F63-9EBF-A51B6AF9DC7D}" srcId="{A3C311FA-7B37-4661-ADBD-6F4B384DD55A}" destId="{C071B312-1CD3-45D6-9546-24FCB82EC1FB}" srcOrd="2" destOrd="0" parTransId="{557DD56D-58AE-4C2D-8794-EDAA36E08B4F}" sibTransId="{F0FAE08D-0FCB-447C-ACA4-B076BF84D3D9}"/>
    <dgm:cxn modelId="{88EFCA3B-AC4A-4287-97A7-9AC7A5928E15}" type="presOf" srcId="{C071B312-1CD3-45D6-9546-24FCB82EC1FB}" destId="{FE6F278F-C9A9-4026-B297-941ECC510F60}" srcOrd="0" destOrd="0" presId="urn:microsoft.com/office/officeart/2008/layout/LinedList"/>
    <dgm:cxn modelId="{C237BD40-C72C-4ACA-9CC1-E36CF8D39CE7}" type="presOf" srcId="{1FB0F4CE-CF33-49CF-AF35-7DD96FE98A08}" destId="{790FE4AA-F1B7-40B6-BF1D-5422F7441F24}" srcOrd="0" destOrd="0" presId="urn:microsoft.com/office/officeart/2008/layout/LinedList"/>
    <dgm:cxn modelId="{18EF7867-207F-433E-A025-B2CC6686625C}" type="presOf" srcId="{6420DE01-85D0-47D2-BAD4-67F9BB80CF26}" destId="{8A6D3388-DD55-4A5E-BFF3-ACF1D6CAC03C}" srcOrd="0" destOrd="0" presId="urn:microsoft.com/office/officeart/2008/layout/LinedList"/>
    <dgm:cxn modelId="{7F2F8D68-294B-44B4-8F9B-09DA0B8AFCFC}" type="presOf" srcId="{0373C558-6118-45C9-B307-A08D6E98AF67}" destId="{7A36F88E-CD79-48AB-998E-433C43DDCF06}" srcOrd="0" destOrd="0" presId="urn:microsoft.com/office/officeart/2008/layout/LinedList"/>
    <dgm:cxn modelId="{B5359F7D-45E5-4B38-B87F-796151145937}" type="presOf" srcId="{0F8D55B3-B42B-46F5-8F0A-3174568CBC38}" destId="{E2FC392E-AFC6-4B4D-B0E9-EE1142C926F8}" srcOrd="0" destOrd="0" presId="urn:microsoft.com/office/officeart/2008/layout/LinedList"/>
    <dgm:cxn modelId="{3092FC89-C114-4A9A-8E2C-3345DEB3E4FB}" type="presOf" srcId="{1C786570-67DE-46EB-9119-E61CA2DD884B}" destId="{19CC5A30-FCFB-4B62-B1AC-9C40EC3C4F05}" srcOrd="0" destOrd="0" presId="urn:microsoft.com/office/officeart/2008/layout/LinedList"/>
    <dgm:cxn modelId="{C9622595-014D-4817-83FE-F437E5DCDA48}" srcId="{A3C311FA-7B37-4661-ADBD-6F4B384DD55A}" destId="{51E13AD2-FD4E-454E-9DAC-B02AAEE78ACA}" srcOrd="5" destOrd="0" parTransId="{8C1C59B1-D936-4A97-8B67-59A75498B0AE}" sibTransId="{230DBB2C-44F5-4461-862D-5D1D67F2DCE6}"/>
    <dgm:cxn modelId="{88DBDD98-D6CB-4B6C-A838-1339806D5E5F}" srcId="{A3C311FA-7B37-4661-ADBD-6F4B384DD55A}" destId="{0F8D55B3-B42B-46F5-8F0A-3174568CBC38}" srcOrd="4" destOrd="0" parTransId="{8A24777E-E765-4C32-A392-86F0DE518AF4}" sibTransId="{D96F992D-D84A-4D5D-9A47-7A0A3D1F6BD5}"/>
    <dgm:cxn modelId="{7C80849F-4DCF-48D0-9C09-360A42C6B11E}" srcId="{A3C311FA-7B37-4661-ADBD-6F4B384DD55A}" destId="{0373C558-6118-45C9-B307-A08D6E98AF67}" srcOrd="6" destOrd="0" parTransId="{21485667-BB30-4D31-8C8B-B096BEAECBFD}" sibTransId="{B2A3D43D-AD63-41C5-B3A0-79C3B0B40C3E}"/>
    <dgm:cxn modelId="{ECB0DBB2-AE25-4AA4-8C0B-15563124E36F}" srcId="{A3C311FA-7B37-4661-ADBD-6F4B384DD55A}" destId="{B0BD7B06-E91F-44D2-923B-50E12F86A31E}" srcOrd="8" destOrd="0" parTransId="{FA659798-3610-4D7D-89F7-97439A0EDCDA}" sibTransId="{AC0F6E9D-6626-4FBB-A34A-63F9BFA47FE1}"/>
    <dgm:cxn modelId="{AFB3D9B6-5D44-4200-9A68-38A9232E8825}" srcId="{A3C311FA-7B37-4661-ADBD-6F4B384DD55A}" destId="{1C786570-67DE-46EB-9119-E61CA2DD884B}" srcOrd="3" destOrd="0" parTransId="{78F8FB50-2FC9-47C4-A72D-538566165602}" sibTransId="{16BAA806-6A2A-4B66-8596-8D551D5DE90B}"/>
    <dgm:cxn modelId="{791A80C5-C207-4D70-8207-B86EE768A0B6}" type="presOf" srcId="{A3C311FA-7B37-4661-ADBD-6F4B384DD55A}" destId="{2F2B3CB7-A670-4F6B-A7D7-51EB06B2CA26}" srcOrd="0" destOrd="0" presId="urn:microsoft.com/office/officeart/2008/layout/LinedList"/>
    <dgm:cxn modelId="{D59E1DD0-5FD6-4CD8-9815-6168BFC8EAE0}" srcId="{A3C311FA-7B37-4661-ADBD-6F4B384DD55A}" destId="{8CDB5EB4-8B28-473D-88D5-25FD14129AE5}" srcOrd="0" destOrd="0" parTransId="{A616F948-A7BF-41CF-B2C6-25E12F4E40C2}" sibTransId="{5180588A-A14A-4C2C-B10D-E8FFC2C748BA}"/>
    <dgm:cxn modelId="{4721E8D2-0CC5-46FA-8343-7651AA00DE0D}" type="presOf" srcId="{51E13AD2-FD4E-454E-9DAC-B02AAEE78ACA}" destId="{F90406A1-350B-45AE-BF45-41E48E9AE9BE}" srcOrd="0" destOrd="0" presId="urn:microsoft.com/office/officeart/2008/layout/LinedList"/>
    <dgm:cxn modelId="{09C36CE1-26E5-4866-A404-63D73F6B62B3}" srcId="{A3C311FA-7B37-4661-ADBD-6F4B384DD55A}" destId="{6420DE01-85D0-47D2-BAD4-67F9BB80CF26}" srcOrd="1" destOrd="0" parTransId="{12157859-8A1B-4474-93C9-2315EC3529A2}" sibTransId="{F24D5D84-8A5C-439B-A596-682132B51BDC}"/>
    <dgm:cxn modelId="{CDEDAF78-177D-4923-8D45-8724DD44D82A}" type="presParOf" srcId="{2F2B3CB7-A670-4F6B-A7D7-51EB06B2CA26}" destId="{67613481-8DF0-47E3-B24F-4C6C5FDCF694}" srcOrd="0" destOrd="0" presId="urn:microsoft.com/office/officeart/2008/layout/LinedList"/>
    <dgm:cxn modelId="{B6B4385B-BF3D-4EC7-B395-74BDAD276222}" type="presParOf" srcId="{2F2B3CB7-A670-4F6B-A7D7-51EB06B2CA26}" destId="{0F3A2B82-8914-45F6-BD08-65E77079C38E}" srcOrd="1" destOrd="0" presId="urn:microsoft.com/office/officeart/2008/layout/LinedList"/>
    <dgm:cxn modelId="{9A9EAE7A-3EA7-4DC9-BF5C-D0AAEAF1E438}" type="presParOf" srcId="{0F3A2B82-8914-45F6-BD08-65E77079C38E}" destId="{B23599F2-2998-4773-B283-CEE1E914954F}" srcOrd="0" destOrd="0" presId="urn:microsoft.com/office/officeart/2008/layout/LinedList"/>
    <dgm:cxn modelId="{1F683901-88EC-4522-AEA8-AE63A555083E}" type="presParOf" srcId="{0F3A2B82-8914-45F6-BD08-65E77079C38E}" destId="{C788719C-A17E-4F00-BAC8-1554974E6A72}" srcOrd="1" destOrd="0" presId="urn:microsoft.com/office/officeart/2008/layout/LinedList"/>
    <dgm:cxn modelId="{03ADDA1C-1E76-4DA7-B016-04B5CCBDA07C}" type="presParOf" srcId="{2F2B3CB7-A670-4F6B-A7D7-51EB06B2CA26}" destId="{58AF00F2-633D-46F7-8A5F-CF43872E2B3B}" srcOrd="2" destOrd="0" presId="urn:microsoft.com/office/officeart/2008/layout/LinedList"/>
    <dgm:cxn modelId="{BECB4FDE-2A0A-4448-B2A5-06A9E50E20F0}" type="presParOf" srcId="{2F2B3CB7-A670-4F6B-A7D7-51EB06B2CA26}" destId="{576B0372-7EFB-49B9-9E50-CA22057C2202}" srcOrd="3" destOrd="0" presId="urn:microsoft.com/office/officeart/2008/layout/LinedList"/>
    <dgm:cxn modelId="{11522A8C-4E89-4B88-901F-973AD8E7EFAC}" type="presParOf" srcId="{576B0372-7EFB-49B9-9E50-CA22057C2202}" destId="{8A6D3388-DD55-4A5E-BFF3-ACF1D6CAC03C}" srcOrd="0" destOrd="0" presId="urn:microsoft.com/office/officeart/2008/layout/LinedList"/>
    <dgm:cxn modelId="{743B21F2-D426-41B6-BF08-A5F6178E23B4}" type="presParOf" srcId="{576B0372-7EFB-49B9-9E50-CA22057C2202}" destId="{163A5DBF-27EA-48EF-AA0B-7946380E95B1}" srcOrd="1" destOrd="0" presId="urn:microsoft.com/office/officeart/2008/layout/LinedList"/>
    <dgm:cxn modelId="{14F612A0-0F34-4605-B3E3-E2FAA570D605}" type="presParOf" srcId="{2F2B3CB7-A670-4F6B-A7D7-51EB06B2CA26}" destId="{18485279-C306-4087-AA9D-04B94E70CA5B}" srcOrd="4" destOrd="0" presId="urn:microsoft.com/office/officeart/2008/layout/LinedList"/>
    <dgm:cxn modelId="{F0B875EA-2CE6-406A-BBEE-08328ADFB805}" type="presParOf" srcId="{2F2B3CB7-A670-4F6B-A7D7-51EB06B2CA26}" destId="{41FA8720-10C2-4853-BE5B-F789BD02C152}" srcOrd="5" destOrd="0" presId="urn:microsoft.com/office/officeart/2008/layout/LinedList"/>
    <dgm:cxn modelId="{CF35151A-9F0C-492A-B3E0-55C29DA67EEB}" type="presParOf" srcId="{41FA8720-10C2-4853-BE5B-F789BD02C152}" destId="{FE6F278F-C9A9-4026-B297-941ECC510F60}" srcOrd="0" destOrd="0" presId="urn:microsoft.com/office/officeart/2008/layout/LinedList"/>
    <dgm:cxn modelId="{F99B7491-9B71-4254-9894-9ABC5746B1B7}" type="presParOf" srcId="{41FA8720-10C2-4853-BE5B-F789BD02C152}" destId="{8A554DF0-C5C0-4499-ABD7-9B2B5204EA3A}" srcOrd="1" destOrd="0" presId="urn:microsoft.com/office/officeart/2008/layout/LinedList"/>
    <dgm:cxn modelId="{742C9959-0B34-4D2F-BB2C-B8E99FAF0DD5}" type="presParOf" srcId="{2F2B3CB7-A670-4F6B-A7D7-51EB06B2CA26}" destId="{8AF941A1-64F5-42E5-BF47-90C4A284BDE5}" srcOrd="6" destOrd="0" presId="urn:microsoft.com/office/officeart/2008/layout/LinedList"/>
    <dgm:cxn modelId="{84CA18C7-9B6A-4769-BB51-BFD43E8B1199}" type="presParOf" srcId="{2F2B3CB7-A670-4F6B-A7D7-51EB06B2CA26}" destId="{91683008-6BDF-4719-A5F6-10BD9BDAA458}" srcOrd="7" destOrd="0" presId="urn:microsoft.com/office/officeart/2008/layout/LinedList"/>
    <dgm:cxn modelId="{BC656B76-CF3A-4EAB-8CD7-77059CD40E23}" type="presParOf" srcId="{91683008-6BDF-4719-A5F6-10BD9BDAA458}" destId="{19CC5A30-FCFB-4B62-B1AC-9C40EC3C4F05}" srcOrd="0" destOrd="0" presId="urn:microsoft.com/office/officeart/2008/layout/LinedList"/>
    <dgm:cxn modelId="{2EE0088A-F1CA-47C7-9CE6-7AD6ECDD1B03}" type="presParOf" srcId="{91683008-6BDF-4719-A5F6-10BD9BDAA458}" destId="{05BF4DCF-512E-4586-884E-18A5AD5FFFE7}" srcOrd="1" destOrd="0" presId="urn:microsoft.com/office/officeart/2008/layout/LinedList"/>
    <dgm:cxn modelId="{F7C04238-1BE2-4F2B-9357-2D2E9941B42E}" type="presParOf" srcId="{2F2B3CB7-A670-4F6B-A7D7-51EB06B2CA26}" destId="{0F911C28-5E61-404D-8D59-68D3784B4998}" srcOrd="8" destOrd="0" presId="urn:microsoft.com/office/officeart/2008/layout/LinedList"/>
    <dgm:cxn modelId="{A8A8016A-7247-4B51-B060-DE0E0855B526}" type="presParOf" srcId="{2F2B3CB7-A670-4F6B-A7D7-51EB06B2CA26}" destId="{B6FD1691-BE2F-4676-85A1-2D3140553E1E}" srcOrd="9" destOrd="0" presId="urn:microsoft.com/office/officeart/2008/layout/LinedList"/>
    <dgm:cxn modelId="{5F641952-4082-41AB-9471-E7B3AF5114F3}" type="presParOf" srcId="{B6FD1691-BE2F-4676-85A1-2D3140553E1E}" destId="{E2FC392E-AFC6-4B4D-B0E9-EE1142C926F8}" srcOrd="0" destOrd="0" presId="urn:microsoft.com/office/officeart/2008/layout/LinedList"/>
    <dgm:cxn modelId="{1ED6642C-C27A-4CC7-836A-36F3D040539C}" type="presParOf" srcId="{B6FD1691-BE2F-4676-85A1-2D3140553E1E}" destId="{DAE983DF-AA7C-4B26-9B7B-E0E4E82EA01B}" srcOrd="1" destOrd="0" presId="urn:microsoft.com/office/officeart/2008/layout/LinedList"/>
    <dgm:cxn modelId="{4537CEBE-FD9E-4379-AD4F-072DF6266E9B}" type="presParOf" srcId="{2F2B3CB7-A670-4F6B-A7D7-51EB06B2CA26}" destId="{93933F00-D43B-4DD0-9ECE-CB4094DA0B16}" srcOrd="10" destOrd="0" presId="urn:microsoft.com/office/officeart/2008/layout/LinedList"/>
    <dgm:cxn modelId="{3F9EBF95-1796-4316-B881-477CB344DDC6}" type="presParOf" srcId="{2F2B3CB7-A670-4F6B-A7D7-51EB06B2CA26}" destId="{224A11A3-9FD8-4385-8455-77BB10C55FD0}" srcOrd="11" destOrd="0" presId="urn:microsoft.com/office/officeart/2008/layout/LinedList"/>
    <dgm:cxn modelId="{AFEB9AB5-6A2A-48F4-82C2-DCC2ED068D95}" type="presParOf" srcId="{224A11A3-9FD8-4385-8455-77BB10C55FD0}" destId="{F90406A1-350B-45AE-BF45-41E48E9AE9BE}" srcOrd="0" destOrd="0" presId="urn:microsoft.com/office/officeart/2008/layout/LinedList"/>
    <dgm:cxn modelId="{E4D54E2E-FF95-4A20-939D-9ACADCF8E6ED}" type="presParOf" srcId="{224A11A3-9FD8-4385-8455-77BB10C55FD0}" destId="{EB05FC17-8911-4438-BCA8-89FF42A6204B}" srcOrd="1" destOrd="0" presId="urn:microsoft.com/office/officeart/2008/layout/LinedList"/>
    <dgm:cxn modelId="{61723F0F-F634-48D6-A72B-074A53EF5B0D}" type="presParOf" srcId="{2F2B3CB7-A670-4F6B-A7D7-51EB06B2CA26}" destId="{A57D1F59-E246-457A-9A99-A56D7FF74EFA}" srcOrd="12" destOrd="0" presId="urn:microsoft.com/office/officeart/2008/layout/LinedList"/>
    <dgm:cxn modelId="{662D93B0-0665-48EB-854D-84AD5C799649}" type="presParOf" srcId="{2F2B3CB7-A670-4F6B-A7D7-51EB06B2CA26}" destId="{A06E0D6F-E89B-4731-9C14-C62B99798D6A}" srcOrd="13" destOrd="0" presId="urn:microsoft.com/office/officeart/2008/layout/LinedList"/>
    <dgm:cxn modelId="{33EDC7F8-222C-4657-87FF-8E583B6584B0}" type="presParOf" srcId="{A06E0D6F-E89B-4731-9C14-C62B99798D6A}" destId="{7A36F88E-CD79-48AB-998E-433C43DDCF06}" srcOrd="0" destOrd="0" presId="urn:microsoft.com/office/officeart/2008/layout/LinedList"/>
    <dgm:cxn modelId="{E5484865-7179-4920-8E9F-5D40BE573627}" type="presParOf" srcId="{A06E0D6F-E89B-4731-9C14-C62B99798D6A}" destId="{703C1089-6B11-4C04-8B93-7B9C2B8481CB}" srcOrd="1" destOrd="0" presId="urn:microsoft.com/office/officeart/2008/layout/LinedList"/>
    <dgm:cxn modelId="{F3FF9E8C-971F-4559-B3D9-ADD9C73CA525}" type="presParOf" srcId="{2F2B3CB7-A670-4F6B-A7D7-51EB06B2CA26}" destId="{BFD7D933-6FDC-493F-AE49-BB3FA89EAB2D}" srcOrd="14" destOrd="0" presId="urn:microsoft.com/office/officeart/2008/layout/LinedList"/>
    <dgm:cxn modelId="{24E9D02C-0FDA-41FF-9A59-A9D14C040DDE}" type="presParOf" srcId="{2F2B3CB7-A670-4F6B-A7D7-51EB06B2CA26}" destId="{D9BAE52E-03AD-4938-8104-6A67ED3F4E2B}" srcOrd="15" destOrd="0" presId="urn:microsoft.com/office/officeart/2008/layout/LinedList"/>
    <dgm:cxn modelId="{680D4902-4810-4842-B7F6-AC462DA044CA}" type="presParOf" srcId="{D9BAE52E-03AD-4938-8104-6A67ED3F4E2B}" destId="{790FE4AA-F1B7-40B6-BF1D-5422F7441F24}" srcOrd="0" destOrd="0" presId="urn:microsoft.com/office/officeart/2008/layout/LinedList"/>
    <dgm:cxn modelId="{B2AAC117-1DA5-4ABD-95AB-4A3F948EBD15}" type="presParOf" srcId="{D9BAE52E-03AD-4938-8104-6A67ED3F4E2B}" destId="{33B3BF16-2398-4A89-9C3A-885665C2E2FE}" srcOrd="1" destOrd="0" presId="urn:microsoft.com/office/officeart/2008/layout/LinedList"/>
    <dgm:cxn modelId="{828E2EC9-F8F4-46AD-8CEF-B8C163DA71BA}" type="presParOf" srcId="{2F2B3CB7-A670-4F6B-A7D7-51EB06B2CA26}" destId="{C811D2DE-F705-4C07-A8D7-14657D19FD79}" srcOrd="16" destOrd="0" presId="urn:microsoft.com/office/officeart/2008/layout/LinedList"/>
    <dgm:cxn modelId="{652099FA-554E-468D-9104-D7D424358BBE}" type="presParOf" srcId="{2F2B3CB7-A670-4F6B-A7D7-51EB06B2CA26}" destId="{3DEFF68C-DA98-46A6-B00C-5F5C7AE458EA}" srcOrd="17" destOrd="0" presId="urn:microsoft.com/office/officeart/2008/layout/LinedList"/>
    <dgm:cxn modelId="{FB21B2AB-6D5A-4F92-B468-A5FC27183111}" type="presParOf" srcId="{3DEFF68C-DA98-46A6-B00C-5F5C7AE458EA}" destId="{2A78A817-317C-4E9F-A7A8-7D5CD0F92980}" srcOrd="0" destOrd="0" presId="urn:microsoft.com/office/officeart/2008/layout/LinedList"/>
    <dgm:cxn modelId="{20A01041-7FF9-4905-B2FB-98D0FF9A1854}" type="presParOf" srcId="{3DEFF68C-DA98-46A6-B00C-5F5C7AE458EA}" destId="{01319DF7-C562-4BDB-98D6-D52928C41F2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AC081B-D7F7-4E14-BA61-15B15B750E74}"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3F61C3A6-48C4-472A-9528-E34B0AF9FAB2}">
      <dgm:prSet custT="1"/>
      <dgm:spPr/>
      <dgm:t>
        <a:bodyPr/>
        <a:lstStyle/>
        <a:p>
          <a:r>
            <a:rPr lang="en-US" sz="1600"/>
            <a:t>Out of character behavior/unusual reactions</a:t>
          </a:r>
        </a:p>
      </dgm:t>
    </dgm:pt>
    <dgm:pt modelId="{E96EB6B4-F5C2-48BD-9121-1C6E25255D0D}" type="parTrans" cxnId="{FF115C2F-322B-4F6D-AAE1-752D17A71559}">
      <dgm:prSet/>
      <dgm:spPr/>
      <dgm:t>
        <a:bodyPr/>
        <a:lstStyle/>
        <a:p>
          <a:endParaRPr lang="en-US"/>
        </a:p>
      </dgm:t>
    </dgm:pt>
    <dgm:pt modelId="{9DF195BA-7CB3-41D4-BA26-8830E6CADEEF}" type="sibTrans" cxnId="{FF115C2F-322B-4F6D-AAE1-752D17A71559}">
      <dgm:prSet/>
      <dgm:spPr/>
      <dgm:t>
        <a:bodyPr/>
        <a:lstStyle/>
        <a:p>
          <a:endParaRPr lang="en-US"/>
        </a:p>
      </dgm:t>
    </dgm:pt>
    <dgm:pt modelId="{DFC07E1D-9524-4D77-BE9E-11F03447198C}">
      <dgm:prSet custT="1"/>
      <dgm:spPr/>
      <dgm:t>
        <a:bodyPr/>
        <a:lstStyle/>
        <a:p>
          <a:r>
            <a:rPr lang="en-US" sz="1600"/>
            <a:t>Being overly sensitive, often upset or tearful, unable to stop crying</a:t>
          </a:r>
        </a:p>
      </dgm:t>
    </dgm:pt>
    <dgm:pt modelId="{072FBE82-A96B-4D5C-B12E-E78F0E5EBF8C}" type="parTrans" cxnId="{4E885780-8A95-49CF-8FD3-D728C0AB7062}">
      <dgm:prSet/>
      <dgm:spPr/>
      <dgm:t>
        <a:bodyPr/>
        <a:lstStyle/>
        <a:p>
          <a:endParaRPr lang="en-US"/>
        </a:p>
      </dgm:t>
    </dgm:pt>
    <dgm:pt modelId="{9E409628-C701-4C0D-AA88-2709A240E44F}" type="sibTrans" cxnId="{4E885780-8A95-49CF-8FD3-D728C0AB7062}">
      <dgm:prSet/>
      <dgm:spPr/>
      <dgm:t>
        <a:bodyPr/>
        <a:lstStyle/>
        <a:p>
          <a:endParaRPr lang="en-US"/>
        </a:p>
      </dgm:t>
    </dgm:pt>
    <dgm:pt modelId="{26E33C07-084E-467E-9491-25316F7C9648}">
      <dgm:prSet custT="1"/>
      <dgm:spPr/>
      <dgm:t>
        <a:bodyPr/>
        <a:lstStyle/>
        <a:p>
          <a:r>
            <a:rPr lang="en-US" sz="1600"/>
            <a:t>Sudden mood changes</a:t>
          </a:r>
        </a:p>
      </dgm:t>
    </dgm:pt>
    <dgm:pt modelId="{CEED6B50-BCAE-4022-90F3-7D0FEDA93585}" type="parTrans" cxnId="{85107D5E-0C6B-4A3A-9C58-1711F8FFF93C}">
      <dgm:prSet/>
      <dgm:spPr/>
      <dgm:t>
        <a:bodyPr/>
        <a:lstStyle/>
        <a:p>
          <a:endParaRPr lang="en-US"/>
        </a:p>
      </dgm:t>
    </dgm:pt>
    <dgm:pt modelId="{4E36D9A8-3DC0-4118-A889-D3BF2D2FB054}" type="sibTrans" cxnId="{85107D5E-0C6B-4A3A-9C58-1711F8FFF93C}">
      <dgm:prSet/>
      <dgm:spPr/>
      <dgm:t>
        <a:bodyPr/>
        <a:lstStyle/>
        <a:p>
          <a:endParaRPr lang="en-US"/>
        </a:p>
      </dgm:t>
    </dgm:pt>
    <dgm:pt modelId="{BF980444-A5EC-4019-8FF0-7B4E8DB18D92}">
      <dgm:prSet custT="1"/>
      <dgm:spPr/>
      <dgm:t>
        <a:bodyPr/>
        <a:lstStyle/>
        <a:p>
          <a:r>
            <a:rPr lang="en-US" sz="1600"/>
            <a:t>Aggressive behavior, irrational, angry outbursts</a:t>
          </a:r>
        </a:p>
      </dgm:t>
    </dgm:pt>
    <dgm:pt modelId="{1451D0DD-F0CC-4A10-B2B6-A5C00F82D528}" type="parTrans" cxnId="{F959D4C0-64A0-4152-9747-8477725F01E2}">
      <dgm:prSet/>
      <dgm:spPr/>
      <dgm:t>
        <a:bodyPr/>
        <a:lstStyle/>
        <a:p>
          <a:endParaRPr lang="en-US"/>
        </a:p>
      </dgm:t>
    </dgm:pt>
    <dgm:pt modelId="{EFAA0C53-D591-4512-ABE3-1A0F074DDA2A}" type="sibTrans" cxnId="{F959D4C0-64A0-4152-9747-8477725F01E2}">
      <dgm:prSet/>
      <dgm:spPr/>
      <dgm:t>
        <a:bodyPr/>
        <a:lstStyle/>
        <a:p>
          <a:endParaRPr lang="en-US"/>
        </a:p>
      </dgm:t>
    </dgm:pt>
    <dgm:pt modelId="{CD0144A6-3120-4BBC-990D-AAE48923A3FA}">
      <dgm:prSet custT="1"/>
      <dgm:spPr/>
      <dgm:t>
        <a:bodyPr/>
        <a:lstStyle/>
        <a:p>
          <a:r>
            <a:rPr lang="en-US" sz="1600"/>
            <a:t>Withdrawing</a:t>
          </a:r>
        </a:p>
      </dgm:t>
    </dgm:pt>
    <dgm:pt modelId="{B804FFEA-D850-461B-B459-8ABBD96FEE3F}" type="parTrans" cxnId="{117B2407-EC6B-40F6-A08C-8F72001651D5}">
      <dgm:prSet/>
      <dgm:spPr/>
      <dgm:t>
        <a:bodyPr/>
        <a:lstStyle/>
        <a:p>
          <a:endParaRPr lang="en-US"/>
        </a:p>
      </dgm:t>
    </dgm:pt>
    <dgm:pt modelId="{649D47D2-FD93-433C-A874-7CB29C19C30F}" type="sibTrans" cxnId="{117B2407-EC6B-40F6-A08C-8F72001651D5}">
      <dgm:prSet/>
      <dgm:spPr/>
      <dgm:t>
        <a:bodyPr/>
        <a:lstStyle/>
        <a:p>
          <a:endParaRPr lang="en-US"/>
        </a:p>
      </dgm:t>
    </dgm:pt>
    <dgm:pt modelId="{083C4E31-59E4-44AD-A3A8-CB42C3359AF4}">
      <dgm:prSet custT="1"/>
      <dgm:spPr/>
      <dgm:t>
        <a:bodyPr/>
        <a:lstStyle/>
        <a:p>
          <a:r>
            <a:rPr lang="en-US" sz="1600"/>
            <a:t>Always tired/exhausted</a:t>
          </a:r>
        </a:p>
      </dgm:t>
    </dgm:pt>
    <dgm:pt modelId="{BDAFE047-8590-48F0-815C-347FC393A100}" type="parTrans" cxnId="{9B5A8A21-3D25-4B16-AD9E-4437BE3BEB2F}">
      <dgm:prSet/>
      <dgm:spPr/>
      <dgm:t>
        <a:bodyPr/>
        <a:lstStyle/>
        <a:p>
          <a:endParaRPr lang="en-US"/>
        </a:p>
      </dgm:t>
    </dgm:pt>
    <dgm:pt modelId="{9DC81316-F3BE-4724-A91C-39BDE63AABC3}" type="sibTrans" cxnId="{9B5A8A21-3D25-4B16-AD9E-4437BE3BEB2F}">
      <dgm:prSet/>
      <dgm:spPr/>
      <dgm:t>
        <a:bodyPr/>
        <a:lstStyle/>
        <a:p>
          <a:endParaRPr lang="en-US"/>
        </a:p>
      </dgm:t>
    </dgm:pt>
    <dgm:pt modelId="{2FCD320D-B37A-4FC4-8F4A-FCE939A7085D}">
      <dgm:prSet custT="1"/>
      <dgm:spPr/>
      <dgm:t>
        <a:bodyPr/>
        <a:lstStyle/>
        <a:p>
          <a:r>
            <a:rPr lang="en-US" sz="1600"/>
            <a:t>Insomnia, other sleep troubles</a:t>
          </a:r>
        </a:p>
      </dgm:t>
    </dgm:pt>
    <dgm:pt modelId="{AEFA102D-2A8E-4C49-A92A-49C8E9054634}" type="parTrans" cxnId="{35B9F815-86E1-4F6C-BA7C-858E500EEF90}">
      <dgm:prSet/>
      <dgm:spPr/>
      <dgm:t>
        <a:bodyPr/>
        <a:lstStyle/>
        <a:p>
          <a:endParaRPr lang="en-US"/>
        </a:p>
      </dgm:t>
    </dgm:pt>
    <dgm:pt modelId="{588F0658-E972-4AFD-B6DE-AC421E214358}" type="sibTrans" cxnId="{35B9F815-86E1-4F6C-BA7C-858E500EEF90}">
      <dgm:prSet/>
      <dgm:spPr/>
      <dgm:t>
        <a:bodyPr/>
        <a:lstStyle/>
        <a:p>
          <a:endParaRPr lang="en-US"/>
        </a:p>
      </dgm:t>
    </dgm:pt>
    <dgm:pt modelId="{3513955F-69FC-4A8F-ADD9-C46993BC0CDB}">
      <dgm:prSet custT="1"/>
      <dgm:spPr/>
      <dgm:t>
        <a:bodyPr/>
        <a:lstStyle/>
        <a:p>
          <a:r>
            <a:rPr lang="en-US" sz="1200" dirty="0"/>
            <a:t>Communication troubles, difficulty thinking clearly, concentrating, remembering or making decisions</a:t>
          </a:r>
        </a:p>
      </dgm:t>
    </dgm:pt>
    <dgm:pt modelId="{CEAFC23E-EB9D-4AF3-AFD2-0A0C977C8188}" type="parTrans" cxnId="{8E56CADD-A76D-4EA9-A039-DE40CA7DEFCB}">
      <dgm:prSet/>
      <dgm:spPr/>
      <dgm:t>
        <a:bodyPr/>
        <a:lstStyle/>
        <a:p>
          <a:endParaRPr lang="en-US"/>
        </a:p>
      </dgm:t>
    </dgm:pt>
    <dgm:pt modelId="{716A13AC-39CA-4101-BB79-F64C793DAB1F}" type="sibTrans" cxnId="{8E56CADD-A76D-4EA9-A039-DE40CA7DEFCB}">
      <dgm:prSet/>
      <dgm:spPr/>
      <dgm:t>
        <a:bodyPr/>
        <a:lstStyle/>
        <a:p>
          <a:endParaRPr lang="en-US"/>
        </a:p>
      </dgm:t>
    </dgm:pt>
    <dgm:pt modelId="{DA8D1D18-353B-448A-B593-5502E28FFDF7}">
      <dgm:prSet custT="1"/>
      <dgm:spPr/>
      <dgm:t>
        <a:bodyPr/>
        <a:lstStyle/>
        <a:p>
          <a:r>
            <a:rPr lang="en-US" sz="1600"/>
            <a:t>Changes in appetite and eating habits</a:t>
          </a:r>
        </a:p>
      </dgm:t>
    </dgm:pt>
    <dgm:pt modelId="{B5A8A113-0C33-4D41-90A0-DBD6AE447532}" type="parTrans" cxnId="{D04EE55E-44F4-4B63-9D38-E8736986E33E}">
      <dgm:prSet/>
      <dgm:spPr/>
      <dgm:t>
        <a:bodyPr/>
        <a:lstStyle/>
        <a:p>
          <a:endParaRPr lang="en-US"/>
        </a:p>
      </dgm:t>
    </dgm:pt>
    <dgm:pt modelId="{F7259955-F875-4D86-8B11-4694D9923E7E}" type="sibTrans" cxnId="{D04EE55E-44F4-4B63-9D38-E8736986E33E}">
      <dgm:prSet/>
      <dgm:spPr/>
      <dgm:t>
        <a:bodyPr/>
        <a:lstStyle/>
        <a:p>
          <a:endParaRPr lang="en-US"/>
        </a:p>
      </dgm:t>
    </dgm:pt>
    <dgm:pt modelId="{4E8BD84F-2461-4B65-9C6D-27DF3E03117B}">
      <dgm:prSet custT="1"/>
      <dgm:spPr/>
      <dgm:t>
        <a:bodyPr/>
        <a:lstStyle/>
        <a:p>
          <a:r>
            <a:rPr lang="en-US" sz="1600"/>
            <a:t>Use of alcohol or drugs as a coping strategy</a:t>
          </a:r>
        </a:p>
      </dgm:t>
    </dgm:pt>
    <dgm:pt modelId="{712664F0-17E5-479C-BA29-41D0632CF3DA}" type="parTrans" cxnId="{669D8282-7A1D-4521-8D93-D301AE3E709F}">
      <dgm:prSet/>
      <dgm:spPr/>
      <dgm:t>
        <a:bodyPr/>
        <a:lstStyle/>
        <a:p>
          <a:endParaRPr lang="en-US"/>
        </a:p>
      </dgm:t>
    </dgm:pt>
    <dgm:pt modelId="{F80FE14E-80C2-43C7-A411-5D0191410E7D}" type="sibTrans" cxnId="{669D8282-7A1D-4521-8D93-D301AE3E709F}">
      <dgm:prSet/>
      <dgm:spPr/>
      <dgm:t>
        <a:bodyPr/>
        <a:lstStyle/>
        <a:p>
          <a:endParaRPr lang="en-US"/>
        </a:p>
      </dgm:t>
    </dgm:pt>
    <dgm:pt modelId="{3C353E8E-1265-4BEF-A5E8-298A39D25415}">
      <dgm:prSet custT="1"/>
      <dgm:spPr/>
      <dgm:t>
        <a:bodyPr/>
        <a:lstStyle/>
        <a:p>
          <a:r>
            <a:rPr lang="en-US" sz="1600"/>
            <a:t>Neglecting personal appearance or hygiene</a:t>
          </a:r>
        </a:p>
      </dgm:t>
    </dgm:pt>
    <dgm:pt modelId="{F452A462-CB15-40D3-B9DB-DD8C99C2C928}" type="parTrans" cxnId="{7CCDF1AC-A866-4667-B95F-F8ECC1FF4B35}">
      <dgm:prSet/>
      <dgm:spPr/>
      <dgm:t>
        <a:bodyPr/>
        <a:lstStyle/>
        <a:p>
          <a:endParaRPr lang="en-US"/>
        </a:p>
      </dgm:t>
    </dgm:pt>
    <dgm:pt modelId="{8E4A9CFB-C7B5-418E-B7A7-A8B5A6F7940D}" type="sibTrans" cxnId="{7CCDF1AC-A866-4667-B95F-F8ECC1FF4B35}">
      <dgm:prSet/>
      <dgm:spPr/>
      <dgm:t>
        <a:bodyPr/>
        <a:lstStyle/>
        <a:p>
          <a:endParaRPr lang="en-US"/>
        </a:p>
      </dgm:t>
    </dgm:pt>
    <dgm:pt modelId="{95590304-2A98-4076-B668-6916F9A7EA0C}">
      <dgm:prSet custT="1"/>
      <dgm:spPr/>
      <dgm:t>
        <a:bodyPr/>
        <a:lstStyle/>
        <a:p>
          <a:r>
            <a:rPr lang="en-US" sz="1600" dirty="0"/>
            <a:t>Reluctant to make plans</a:t>
          </a:r>
        </a:p>
      </dgm:t>
    </dgm:pt>
    <dgm:pt modelId="{3DE09240-5D53-4704-8FCA-1A7F5C511117}" type="parTrans" cxnId="{DF3D28E8-AE64-4F5E-B253-E2FC0EC7D8AC}">
      <dgm:prSet/>
      <dgm:spPr/>
      <dgm:t>
        <a:bodyPr/>
        <a:lstStyle/>
        <a:p>
          <a:endParaRPr lang="en-US"/>
        </a:p>
      </dgm:t>
    </dgm:pt>
    <dgm:pt modelId="{365EFC51-E923-4085-B256-9B2E39050581}" type="sibTrans" cxnId="{DF3D28E8-AE64-4F5E-B253-E2FC0EC7D8AC}">
      <dgm:prSet/>
      <dgm:spPr/>
      <dgm:t>
        <a:bodyPr/>
        <a:lstStyle/>
        <a:p>
          <a:endParaRPr lang="en-US"/>
        </a:p>
      </dgm:t>
    </dgm:pt>
    <dgm:pt modelId="{528C30C3-4B36-4EC1-85F0-E6E94F913020}">
      <dgm:prSet custT="1"/>
      <dgm:spPr/>
      <dgm:t>
        <a:bodyPr/>
        <a:lstStyle/>
        <a:p>
          <a:r>
            <a:rPr lang="en-US" sz="1600"/>
            <a:t>Physical aches, pains, nausea</a:t>
          </a:r>
        </a:p>
      </dgm:t>
    </dgm:pt>
    <dgm:pt modelId="{F854B04C-B68F-4CF5-9FE9-D723B0074929}" type="parTrans" cxnId="{DD5F3770-13B0-4AA9-960E-625F9BB90B06}">
      <dgm:prSet/>
      <dgm:spPr/>
      <dgm:t>
        <a:bodyPr/>
        <a:lstStyle/>
        <a:p>
          <a:endParaRPr lang="en-US"/>
        </a:p>
      </dgm:t>
    </dgm:pt>
    <dgm:pt modelId="{A72E9F29-EE47-4C9E-A5CA-BFDB183E5DAA}" type="sibTrans" cxnId="{DD5F3770-13B0-4AA9-960E-625F9BB90B06}">
      <dgm:prSet/>
      <dgm:spPr/>
      <dgm:t>
        <a:bodyPr/>
        <a:lstStyle/>
        <a:p>
          <a:endParaRPr lang="en-US"/>
        </a:p>
      </dgm:t>
    </dgm:pt>
    <dgm:pt modelId="{521501D1-D63D-415E-ACBE-8F9D1025E060}">
      <dgm:prSet custT="1"/>
      <dgm:spPr/>
      <dgm:t>
        <a:bodyPr/>
        <a:lstStyle/>
        <a:p>
          <a:r>
            <a:rPr lang="en-US" sz="1600"/>
            <a:t>Self-harm, suicidal </a:t>
          </a:r>
        </a:p>
      </dgm:t>
    </dgm:pt>
    <dgm:pt modelId="{5F9635A0-A8BB-4ABA-84AA-9D757879ABE6}" type="parTrans" cxnId="{509B0F11-4561-44C2-AE1E-4EAB3516DA7E}">
      <dgm:prSet/>
      <dgm:spPr/>
      <dgm:t>
        <a:bodyPr/>
        <a:lstStyle/>
        <a:p>
          <a:endParaRPr lang="en-US"/>
        </a:p>
      </dgm:t>
    </dgm:pt>
    <dgm:pt modelId="{8C0495CB-CCAD-4735-A56C-E4E42D35212E}" type="sibTrans" cxnId="{509B0F11-4561-44C2-AE1E-4EAB3516DA7E}">
      <dgm:prSet/>
      <dgm:spPr/>
      <dgm:t>
        <a:bodyPr/>
        <a:lstStyle/>
        <a:p>
          <a:endParaRPr lang="en-US"/>
        </a:p>
      </dgm:t>
    </dgm:pt>
    <dgm:pt modelId="{1128AFD0-F225-4082-8F6F-DF657DA1BC9A}" type="pres">
      <dgm:prSet presAssocID="{DEAC081B-D7F7-4E14-BA61-15B15B750E74}" presName="diagram" presStyleCnt="0">
        <dgm:presLayoutVars>
          <dgm:dir/>
          <dgm:resizeHandles val="exact"/>
        </dgm:presLayoutVars>
      </dgm:prSet>
      <dgm:spPr/>
    </dgm:pt>
    <dgm:pt modelId="{F5C67608-F78A-43B5-986B-BC18B94477B0}" type="pres">
      <dgm:prSet presAssocID="{3F61C3A6-48C4-472A-9528-E34B0AF9FAB2}" presName="node" presStyleLbl="node1" presStyleIdx="0" presStyleCnt="14">
        <dgm:presLayoutVars>
          <dgm:bulletEnabled val="1"/>
        </dgm:presLayoutVars>
      </dgm:prSet>
      <dgm:spPr/>
    </dgm:pt>
    <dgm:pt modelId="{E027C394-3452-405F-BA4C-BC379E461F3B}" type="pres">
      <dgm:prSet presAssocID="{9DF195BA-7CB3-41D4-BA26-8830E6CADEEF}" presName="sibTrans" presStyleCnt="0"/>
      <dgm:spPr/>
    </dgm:pt>
    <dgm:pt modelId="{EDBBCD8C-62E0-4E9E-9B7C-5D4ACDF87D99}" type="pres">
      <dgm:prSet presAssocID="{DFC07E1D-9524-4D77-BE9E-11F03447198C}" presName="node" presStyleLbl="node1" presStyleIdx="1" presStyleCnt="14">
        <dgm:presLayoutVars>
          <dgm:bulletEnabled val="1"/>
        </dgm:presLayoutVars>
      </dgm:prSet>
      <dgm:spPr/>
    </dgm:pt>
    <dgm:pt modelId="{3AA73A3D-C990-4EF6-9201-3F38687BAE67}" type="pres">
      <dgm:prSet presAssocID="{9E409628-C701-4C0D-AA88-2709A240E44F}" presName="sibTrans" presStyleCnt="0"/>
      <dgm:spPr/>
    </dgm:pt>
    <dgm:pt modelId="{2A7BA763-B2B7-4D5C-ABEC-279EE128618D}" type="pres">
      <dgm:prSet presAssocID="{26E33C07-084E-467E-9491-25316F7C9648}" presName="node" presStyleLbl="node1" presStyleIdx="2" presStyleCnt="14">
        <dgm:presLayoutVars>
          <dgm:bulletEnabled val="1"/>
        </dgm:presLayoutVars>
      </dgm:prSet>
      <dgm:spPr/>
    </dgm:pt>
    <dgm:pt modelId="{3B6F1400-90F8-4A44-AB8F-371126F4633D}" type="pres">
      <dgm:prSet presAssocID="{4E36D9A8-3DC0-4118-A889-D3BF2D2FB054}" presName="sibTrans" presStyleCnt="0"/>
      <dgm:spPr/>
    </dgm:pt>
    <dgm:pt modelId="{8BB1C49E-792A-44E7-9B24-9624EB84351E}" type="pres">
      <dgm:prSet presAssocID="{BF980444-A5EC-4019-8FF0-7B4E8DB18D92}" presName="node" presStyleLbl="node1" presStyleIdx="3" presStyleCnt="14">
        <dgm:presLayoutVars>
          <dgm:bulletEnabled val="1"/>
        </dgm:presLayoutVars>
      </dgm:prSet>
      <dgm:spPr/>
    </dgm:pt>
    <dgm:pt modelId="{359A1D97-E8D4-435F-904A-F1C7BD81E23E}" type="pres">
      <dgm:prSet presAssocID="{EFAA0C53-D591-4512-ABE3-1A0F074DDA2A}" presName="sibTrans" presStyleCnt="0"/>
      <dgm:spPr/>
    </dgm:pt>
    <dgm:pt modelId="{9B67FC0D-CD42-4AC1-92E6-FE117AB43FD8}" type="pres">
      <dgm:prSet presAssocID="{CD0144A6-3120-4BBC-990D-AAE48923A3FA}" presName="node" presStyleLbl="node1" presStyleIdx="4" presStyleCnt="14">
        <dgm:presLayoutVars>
          <dgm:bulletEnabled val="1"/>
        </dgm:presLayoutVars>
      </dgm:prSet>
      <dgm:spPr/>
    </dgm:pt>
    <dgm:pt modelId="{CD74B342-C36D-45CC-AFE7-7E8E6FDC7E84}" type="pres">
      <dgm:prSet presAssocID="{649D47D2-FD93-433C-A874-7CB29C19C30F}" presName="sibTrans" presStyleCnt="0"/>
      <dgm:spPr/>
    </dgm:pt>
    <dgm:pt modelId="{EB40992C-EE91-432E-A208-FD81E478F693}" type="pres">
      <dgm:prSet presAssocID="{083C4E31-59E4-44AD-A3A8-CB42C3359AF4}" presName="node" presStyleLbl="node1" presStyleIdx="5" presStyleCnt="14">
        <dgm:presLayoutVars>
          <dgm:bulletEnabled val="1"/>
        </dgm:presLayoutVars>
      </dgm:prSet>
      <dgm:spPr/>
    </dgm:pt>
    <dgm:pt modelId="{5193B503-8E41-41F7-8E87-B7E4DA3FD933}" type="pres">
      <dgm:prSet presAssocID="{9DC81316-F3BE-4724-A91C-39BDE63AABC3}" presName="sibTrans" presStyleCnt="0"/>
      <dgm:spPr/>
    </dgm:pt>
    <dgm:pt modelId="{583EA722-4542-42D1-8404-5AACA8D01AE0}" type="pres">
      <dgm:prSet presAssocID="{2FCD320D-B37A-4FC4-8F4A-FCE939A7085D}" presName="node" presStyleLbl="node1" presStyleIdx="6" presStyleCnt="14">
        <dgm:presLayoutVars>
          <dgm:bulletEnabled val="1"/>
        </dgm:presLayoutVars>
      </dgm:prSet>
      <dgm:spPr/>
    </dgm:pt>
    <dgm:pt modelId="{4ADA1EE4-04EB-4B9C-A411-621039DF07BB}" type="pres">
      <dgm:prSet presAssocID="{588F0658-E972-4AFD-B6DE-AC421E214358}" presName="sibTrans" presStyleCnt="0"/>
      <dgm:spPr/>
    </dgm:pt>
    <dgm:pt modelId="{698F017D-1595-4F89-8211-31A6F47954EF}" type="pres">
      <dgm:prSet presAssocID="{3513955F-69FC-4A8F-ADD9-C46993BC0CDB}" presName="node" presStyleLbl="node1" presStyleIdx="7" presStyleCnt="14">
        <dgm:presLayoutVars>
          <dgm:bulletEnabled val="1"/>
        </dgm:presLayoutVars>
      </dgm:prSet>
      <dgm:spPr/>
    </dgm:pt>
    <dgm:pt modelId="{DF0D1190-D5B1-43D2-89FA-FAD84C12ADA3}" type="pres">
      <dgm:prSet presAssocID="{716A13AC-39CA-4101-BB79-F64C793DAB1F}" presName="sibTrans" presStyleCnt="0"/>
      <dgm:spPr/>
    </dgm:pt>
    <dgm:pt modelId="{9B1314D5-8AAB-4540-B2F8-74B90DAC97FD}" type="pres">
      <dgm:prSet presAssocID="{DA8D1D18-353B-448A-B593-5502E28FFDF7}" presName="node" presStyleLbl="node1" presStyleIdx="8" presStyleCnt="14">
        <dgm:presLayoutVars>
          <dgm:bulletEnabled val="1"/>
        </dgm:presLayoutVars>
      </dgm:prSet>
      <dgm:spPr/>
    </dgm:pt>
    <dgm:pt modelId="{F17AA3E4-564E-4D3B-8C7E-1BBA4C83EC37}" type="pres">
      <dgm:prSet presAssocID="{F7259955-F875-4D86-8B11-4694D9923E7E}" presName="sibTrans" presStyleCnt="0"/>
      <dgm:spPr/>
    </dgm:pt>
    <dgm:pt modelId="{A14017CB-23CE-4C9F-822A-B0B7B1771947}" type="pres">
      <dgm:prSet presAssocID="{4E8BD84F-2461-4B65-9C6D-27DF3E03117B}" presName="node" presStyleLbl="node1" presStyleIdx="9" presStyleCnt="14">
        <dgm:presLayoutVars>
          <dgm:bulletEnabled val="1"/>
        </dgm:presLayoutVars>
      </dgm:prSet>
      <dgm:spPr/>
    </dgm:pt>
    <dgm:pt modelId="{A60E47D4-F157-4831-B847-E40A7C5B43FF}" type="pres">
      <dgm:prSet presAssocID="{F80FE14E-80C2-43C7-A411-5D0191410E7D}" presName="sibTrans" presStyleCnt="0"/>
      <dgm:spPr/>
    </dgm:pt>
    <dgm:pt modelId="{0D240442-3D28-4A03-AAED-BF214A79AC60}" type="pres">
      <dgm:prSet presAssocID="{3C353E8E-1265-4BEF-A5E8-298A39D25415}" presName="node" presStyleLbl="node1" presStyleIdx="10" presStyleCnt="14">
        <dgm:presLayoutVars>
          <dgm:bulletEnabled val="1"/>
        </dgm:presLayoutVars>
      </dgm:prSet>
      <dgm:spPr/>
    </dgm:pt>
    <dgm:pt modelId="{3B78A737-75C1-462B-AA4E-BEE7FCC1BBFB}" type="pres">
      <dgm:prSet presAssocID="{8E4A9CFB-C7B5-418E-B7A7-A8B5A6F7940D}" presName="sibTrans" presStyleCnt="0"/>
      <dgm:spPr/>
    </dgm:pt>
    <dgm:pt modelId="{60983AAC-7027-48B8-A7B6-930DA953C838}" type="pres">
      <dgm:prSet presAssocID="{95590304-2A98-4076-B668-6916F9A7EA0C}" presName="node" presStyleLbl="node1" presStyleIdx="11" presStyleCnt="14">
        <dgm:presLayoutVars>
          <dgm:bulletEnabled val="1"/>
        </dgm:presLayoutVars>
      </dgm:prSet>
      <dgm:spPr/>
    </dgm:pt>
    <dgm:pt modelId="{2CEA82F4-535C-4099-A5DF-18488BBA2A47}" type="pres">
      <dgm:prSet presAssocID="{365EFC51-E923-4085-B256-9B2E39050581}" presName="sibTrans" presStyleCnt="0"/>
      <dgm:spPr/>
    </dgm:pt>
    <dgm:pt modelId="{8EB08E25-B3CD-494F-AE80-8389C2148787}" type="pres">
      <dgm:prSet presAssocID="{528C30C3-4B36-4EC1-85F0-E6E94F913020}" presName="node" presStyleLbl="node1" presStyleIdx="12" presStyleCnt="14">
        <dgm:presLayoutVars>
          <dgm:bulletEnabled val="1"/>
        </dgm:presLayoutVars>
      </dgm:prSet>
      <dgm:spPr/>
    </dgm:pt>
    <dgm:pt modelId="{2224F23B-A782-475A-B26F-F1D6B1F6F1EF}" type="pres">
      <dgm:prSet presAssocID="{A72E9F29-EE47-4C9E-A5CA-BFDB183E5DAA}" presName="sibTrans" presStyleCnt="0"/>
      <dgm:spPr/>
    </dgm:pt>
    <dgm:pt modelId="{794F2DC9-ED73-47DF-B348-7C7FC4E915B5}" type="pres">
      <dgm:prSet presAssocID="{521501D1-D63D-415E-ACBE-8F9D1025E060}" presName="node" presStyleLbl="node1" presStyleIdx="13" presStyleCnt="14">
        <dgm:presLayoutVars>
          <dgm:bulletEnabled val="1"/>
        </dgm:presLayoutVars>
      </dgm:prSet>
      <dgm:spPr/>
    </dgm:pt>
  </dgm:ptLst>
  <dgm:cxnLst>
    <dgm:cxn modelId="{117B2407-EC6B-40F6-A08C-8F72001651D5}" srcId="{DEAC081B-D7F7-4E14-BA61-15B15B750E74}" destId="{CD0144A6-3120-4BBC-990D-AAE48923A3FA}" srcOrd="4" destOrd="0" parTransId="{B804FFEA-D850-461B-B459-8ABBD96FEE3F}" sibTransId="{649D47D2-FD93-433C-A874-7CB29C19C30F}"/>
    <dgm:cxn modelId="{80D24109-9493-448B-8911-F87C8904EC2F}" type="presOf" srcId="{521501D1-D63D-415E-ACBE-8F9D1025E060}" destId="{794F2DC9-ED73-47DF-B348-7C7FC4E915B5}" srcOrd="0" destOrd="0" presId="urn:microsoft.com/office/officeart/2005/8/layout/default"/>
    <dgm:cxn modelId="{585D550C-0745-464C-ADC6-B3591A2A6417}" type="presOf" srcId="{DFC07E1D-9524-4D77-BE9E-11F03447198C}" destId="{EDBBCD8C-62E0-4E9E-9B7C-5D4ACDF87D99}" srcOrd="0" destOrd="0" presId="urn:microsoft.com/office/officeart/2005/8/layout/default"/>
    <dgm:cxn modelId="{509B0F11-4561-44C2-AE1E-4EAB3516DA7E}" srcId="{DEAC081B-D7F7-4E14-BA61-15B15B750E74}" destId="{521501D1-D63D-415E-ACBE-8F9D1025E060}" srcOrd="13" destOrd="0" parTransId="{5F9635A0-A8BB-4ABA-84AA-9D757879ABE6}" sibTransId="{8C0495CB-CCAD-4735-A56C-E4E42D35212E}"/>
    <dgm:cxn modelId="{35B9F815-86E1-4F6C-BA7C-858E500EEF90}" srcId="{DEAC081B-D7F7-4E14-BA61-15B15B750E74}" destId="{2FCD320D-B37A-4FC4-8F4A-FCE939A7085D}" srcOrd="6" destOrd="0" parTransId="{AEFA102D-2A8E-4C49-A92A-49C8E9054634}" sibTransId="{588F0658-E972-4AFD-B6DE-AC421E214358}"/>
    <dgm:cxn modelId="{9B5A8A21-3D25-4B16-AD9E-4437BE3BEB2F}" srcId="{DEAC081B-D7F7-4E14-BA61-15B15B750E74}" destId="{083C4E31-59E4-44AD-A3A8-CB42C3359AF4}" srcOrd="5" destOrd="0" parTransId="{BDAFE047-8590-48F0-815C-347FC393A100}" sibTransId="{9DC81316-F3BE-4724-A91C-39BDE63AABC3}"/>
    <dgm:cxn modelId="{FF115C2F-322B-4F6D-AAE1-752D17A71559}" srcId="{DEAC081B-D7F7-4E14-BA61-15B15B750E74}" destId="{3F61C3A6-48C4-472A-9528-E34B0AF9FAB2}" srcOrd="0" destOrd="0" parTransId="{E96EB6B4-F5C2-48BD-9121-1C6E25255D0D}" sibTransId="{9DF195BA-7CB3-41D4-BA26-8830E6CADEEF}"/>
    <dgm:cxn modelId="{1680A73D-B629-4CA1-839F-CC884628C173}" type="presOf" srcId="{DEAC081B-D7F7-4E14-BA61-15B15B750E74}" destId="{1128AFD0-F225-4082-8F6F-DF657DA1BC9A}" srcOrd="0" destOrd="0" presId="urn:microsoft.com/office/officeart/2005/8/layout/default"/>
    <dgm:cxn modelId="{85107D5E-0C6B-4A3A-9C58-1711F8FFF93C}" srcId="{DEAC081B-D7F7-4E14-BA61-15B15B750E74}" destId="{26E33C07-084E-467E-9491-25316F7C9648}" srcOrd="2" destOrd="0" parTransId="{CEED6B50-BCAE-4022-90F3-7D0FEDA93585}" sibTransId="{4E36D9A8-3DC0-4118-A889-D3BF2D2FB054}"/>
    <dgm:cxn modelId="{D04EE55E-44F4-4B63-9D38-E8736986E33E}" srcId="{DEAC081B-D7F7-4E14-BA61-15B15B750E74}" destId="{DA8D1D18-353B-448A-B593-5502E28FFDF7}" srcOrd="8" destOrd="0" parTransId="{B5A8A113-0C33-4D41-90A0-DBD6AE447532}" sibTransId="{F7259955-F875-4D86-8B11-4694D9923E7E}"/>
    <dgm:cxn modelId="{80492142-57D9-4A8E-B7AD-13A73A0F4804}" type="presOf" srcId="{BF980444-A5EC-4019-8FF0-7B4E8DB18D92}" destId="{8BB1C49E-792A-44E7-9B24-9624EB84351E}" srcOrd="0" destOrd="0" presId="urn:microsoft.com/office/officeart/2005/8/layout/default"/>
    <dgm:cxn modelId="{79D45164-E93C-4485-AB70-DC0ADAD8DCD6}" type="presOf" srcId="{3513955F-69FC-4A8F-ADD9-C46993BC0CDB}" destId="{698F017D-1595-4F89-8211-31A6F47954EF}" srcOrd="0" destOrd="0" presId="urn:microsoft.com/office/officeart/2005/8/layout/default"/>
    <dgm:cxn modelId="{850C2050-A482-4675-9EB5-92B6710244E6}" type="presOf" srcId="{26E33C07-084E-467E-9491-25316F7C9648}" destId="{2A7BA763-B2B7-4D5C-ABEC-279EE128618D}" srcOrd="0" destOrd="0" presId="urn:microsoft.com/office/officeart/2005/8/layout/default"/>
    <dgm:cxn modelId="{DD5F3770-13B0-4AA9-960E-625F9BB90B06}" srcId="{DEAC081B-D7F7-4E14-BA61-15B15B750E74}" destId="{528C30C3-4B36-4EC1-85F0-E6E94F913020}" srcOrd="12" destOrd="0" parTransId="{F854B04C-B68F-4CF5-9FE9-D723B0074929}" sibTransId="{A72E9F29-EE47-4C9E-A5CA-BFDB183E5DAA}"/>
    <dgm:cxn modelId="{E32A5E72-3DEB-4304-918A-44D197F592E7}" type="presOf" srcId="{CD0144A6-3120-4BBC-990D-AAE48923A3FA}" destId="{9B67FC0D-CD42-4AC1-92E6-FE117AB43FD8}" srcOrd="0" destOrd="0" presId="urn:microsoft.com/office/officeart/2005/8/layout/default"/>
    <dgm:cxn modelId="{A79A8B54-EDEF-4EDA-BC28-05390FBBBA2B}" type="presOf" srcId="{3F61C3A6-48C4-472A-9528-E34B0AF9FAB2}" destId="{F5C67608-F78A-43B5-986B-BC18B94477B0}" srcOrd="0" destOrd="0" presId="urn:microsoft.com/office/officeart/2005/8/layout/default"/>
    <dgm:cxn modelId="{6EF9A077-A8F2-4F3E-8516-EA07EB891540}" type="presOf" srcId="{95590304-2A98-4076-B668-6916F9A7EA0C}" destId="{60983AAC-7027-48B8-A7B6-930DA953C838}" srcOrd="0" destOrd="0" presId="urn:microsoft.com/office/officeart/2005/8/layout/default"/>
    <dgm:cxn modelId="{45EF5F7D-5875-43C4-BAEE-5DEE254E4E2E}" type="presOf" srcId="{3C353E8E-1265-4BEF-A5E8-298A39D25415}" destId="{0D240442-3D28-4A03-AAED-BF214A79AC60}" srcOrd="0" destOrd="0" presId="urn:microsoft.com/office/officeart/2005/8/layout/default"/>
    <dgm:cxn modelId="{4E885780-8A95-49CF-8FD3-D728C0AB7062}" srcId="{DEAC081B-D7F7-4E14-BA61-15B15B750E74}" destId="{DFC07E1D-9524-4D77-BE9E-11F03447198C}" srcOrd="1" destOrd="0" parTransId="{072FBE82-A96B-4D5C-B12E-E78F0E5EBF8C}" sibTransId="{9E409628-C701-4C0D-AA88-2709A240E44F}"/>
    <dgm:cxn modelId="{669D8282-7A1D-4521-8D93-D301AE3E709F}" srcId="{DEAC081B-D7F7-4E14-BA61-15B15B750E74}" destId="{4E8BD84F-2461-4B65-9C6D-27DF3E03117B}" srcOrd="9" destOrd="0" parTransId="{712664F0-17E5-479C-BA29-41D0632CF3DA}" sibTransId="{F80FE14E-80C2-43C7-A411-5D0191410E7D}"/>
    <dgm:cxn modelId="{23E9D9A6-FA42-43A8-BDC9-3F9361CE3165}" type="presOf" srcId="{528C30C3-4B36-4EC1-85F0-E6E94F913020}" destId="{8EB08E25-B3CD-494F-AE80-8389C2148787}" srcOrd="0" destOrd="0" presId="urn:microsoft.com/office/officeart/2005/8/layout/default"/>
    <dgm:cxn modelId="{7CCDF1AC-A866-4667-B95F-F8ECC1FF4B35}" srcId="{DEAC081B-D7F7-4E14-BA61-15B15B750E74}" destId="{3C353E8E-1265-4BEF-A5E8-298A39D25415}" srcOrd="10" destOrd="0" parTransId="{F452A462-CB15-40D3-B9DB-DD8C99C2C928}" sibTransId="{8E4A9CFB-C7B5-418E-B7A7-A8B5A6F7940D}"/>
    <dgm:cxn modelId="{AFAC43AF-5EFE-4916-B2FE-FA7DA00AE1D2}" type="presOf" srcId="{4E8BD84F-2461-4B65-9C6D-27DF3E03117B}" destId="{A14017CB-23CE-4C9F-822A-B0B7B1771947}" srcOrd="0" destOrd="0" presId="urn:microsoft.com/office/officeart/2005/8/layout/default"/>
    <dgm:cxn modelId="{489B10B1-C4A3-42FE-BC91-B2F19AD28A07}" type="presOf" srcId="{DA8D1D18-353B-448A-B593-5502E28FFDF7}" destId="{9B1314D5-8AAB-4540-B2F8-74B90DAC97FD}" srcOrd="0" destOrd="0" presId="urn:microsoft.com/office/officeart/2005/8/layout/default"/>
    <dgm:cxn modelId="{F959D4C0-64A0-4152-9747-8477725F01E2}" srcId="{DEAC081B-D7F7-4E14-BA61-15B15B750E74}" destId="{BF980444-A5EC-4019-8FF0-7B4E8DB18D92}" srcOrd="3" destOrd="0" parTransId="{1451D0DD-F0CC-4A10-B2B6-A5C00F82D528}" sibTransId="{EFAA0C53-D591-4512-ABE3-1A0F074DDA2A}"/>
    <dgm:cxn modelId="{6A183DCF-620B-4362-BA7C-84A5A06336C8}" type="presOf" srcId="{083C4E31-59E4-44AD-A3A8-CB42C3359AF4}" destId="{EB40992C-EE91-432E-A208-FD81E478F693}" srcOrd="0" destOrd="0" presId="urn:microsoft.com/office/officeart/2005/8/layout/default"/>
    <dgm:cxn modelId="{8E56CADD-A76D-4EA9-A039-DE40CA7DEFCB}" srcId="{DEAC081B-D7F7-4E14-BA61-15B15B750E74}" destId="{3513955F-69FC-4A8F-ADD9-C46993BC0CDB}" srcOrd="7" destOrd="0" parTransId="{CEAFC23E-EB9D-4AF3-AFD2-0A0C977C8188}" sibTransId="{716A13AC-39CA-4101-BB79-F64C793DAB1F}"/>
    <dgm:cxn modelId="{DF3D28E8-AE64-4F5E-B253-E2FC0EC7D8AC}" srcId="{DEAC081B-D7F7-4E14-BA61-15B15B750E74}" destId="{95590304-2A98-4076-B668-6916F9A7EA0C}" srcOrd="11" destOrd="0" parTransId="{3DE09240-5D53-4704-8FCA-1A7F5C511117}" sibTransId="{365EFC51-E923-4085-B256-9B2E39050581}"/>
    <dgm:cxn modelId="{0C4841EC-E9D8-4AA0-A4C1-21CB803B54C0}" type="presOf" srcId="{2FCD320D-B37A-4FC4-8F4A-FCE939A7085D}" destId="{583EA722-4542-42D1-8404-5AACA8D01AE0}" srcOrd="0" destOrd="0" presId="urn:microsoft.com/office/officeart/2005/8/layout/default"/>
    <dgm:cxn modelId="{EC46B632-421A-4CE6-AFB9-8DA9C96C98B3}" type="presParOf" srcId="{1128AFD0-F225-4082-8F6F-DF657DA1BC9A}" destId="{F5C67608-F78A-43B5-986B-BC18B94477B0}" srcOrd="0" destOrd="0" presId="urn:microsoft.com/office/officeart/2005/8/layout/default"/>
    <dgm:cxn modelId="{9394D7CD-47C9-4288-BCBE-78E9AE9DC0AA}" type="presParOf" srcId="{1128AFD0-F225-4082-8F6F-DF657DA1BC9A}" destId="{E027C394-3452-405F-BA4C-BC379E461F3B}" srcOrd="1" destOrd="0" presId="urn:microsoft.com/office/officeart/2005/8/layout/default"/>
    <dgm:cxn modelId="{9052E681-E9EC-4C03-92BE-6C8E0218638F}" type="presParOf" srcId="{1128AFD0-F225-4082-8F6F-DF657DA1BC9A}" destId="{EDBBCD8C-62E0-4E9E-9B7C-5D4ACDF87D99}" srcOrd="2" destOrd="0" presId="urn:microsoft.com/office/officeart/2005/8/layout/default"/>
    <dgm:cxn modelId="{774D8AFE-49E2-4DA9-865C-96B56CA3CEA5}" type="presParOf" srcId="{1128AFD0-F225-4082-8F6F-DF657DA1BC9A}" destId="{3AA73A3D-C990-4EF6-9201-3F38687BAE67}" srcOrd="3" destOrd="0" presId="urn:microsoft.com/office/officeart/2005/8/layout/default"/>
    <dgm:cxn modelId="{66253D93-0685-4DB9-8DC4-F4112CBC032D}" type="presParOf" srcId="{1128AFD0-F225-4082-8F6F-DF657DA1BC9A}" destId="{2A7BA763-B2B7-4D5C-ABEC-279EE128618D}" srcOrd="4" destOrd="0" presId="urn:microsoft.com/office/officeart/2005/8/layout/default"/>
    <dgm:cxn modelId="{7D313EB4-19F0-4C8D-B548-204B2E75D132}" type="presParOf" srcId="{1128AFD0-F225-4082-8F6F-DF657DA1BC9A}" destId="{3B6F1400-90F8-4A44-AB8F-371126F4633D}" srcOrd="5" destOrd="0" presId="urn:microsoft.com/office/officeart/2005/8/layout/default"/>
    <dgm:cxn modelId="{54A551DA-9B37-47ED-9884-2AFB9F37BA74}" type="presParOf" srcId="{1128AFD0-F225-4082-8F6F-DF657DA1BC9A}" destId="{8BB1C49E-792A-44E7-9B24-9624EB84351E}" srcOrd="6" destOrd="0" presId="urn:microsoft.com/office/officeart/2005/8/layout/default"/>
    <dgm:cxn modelId="{AA471C62-9FC6-4D5C-9DB4-7859DD6D0683}" type="presParOf" srcId="{1128AFD0-F225-4082-8F6F-DF657DA1BC9A}" destId="{359A1D97-E8D4-435F-904A-F1C7BD81E23E}" srcOrd="7" destOrd="0" presId="urn:microsoft.com/office/officeart/2005/8/layout/default"/>
    <dgm:cxn modelId="{9FFEB0DB-4D0E-4B10-8646-DD4BED3D50DB}" type="presParOf" srcId="{1128AFD0-F225-4082-8F6F-DF657DA1BC9A}" destId="{9B67FC0D-CD42-4AC1-92E6-FE117AB43FD8}" srcOrd="8" destOrd="0" presId="urn:microsoft.com/office/officeart/2005/8/layout/default"/>
    <dgm:cxn modelId="{C6399EF4-01FD-4DB4-9037-20901362AB0D}" type="presParOf" srcId="{1128AFD0-F225-4082-8F6F-DF657DA1BC9A}" destId="{CD74B342-C36D-45CC-AFE7-7E8E6FDC7E84}" srcOrd="9" destOrd="0" presId="urn:microsoft.com/office/officeart/2005/8/layout/default"/>
    <dgm:cxn modelId="{C3802F7F-889A-4494-93D6-C000DCF97367}" type="presParOf" srcId="{1128AFD0-F225-4082-8F6F-DF657DA1BC9A}" destId="{EB40992C-EE91-432E-A208-FD81E478F693}" srcOrd="10" destOrd="0" presId="urn:microsoft.com/office/officeart/2005/8/layout/default"/>
    <dgm:cxn modelId="{F512D738-C490-48EB-8A46-9417BC1D1845}" type="presParOf" srcId="{1128AFD0-F225-4082-8F6F-DF657DA1BC9A}" destId="{5193B503-8E41-41F7-8E87-B7E4DA3FD933}" srcOrd="11" destOrd="0" presId="urn:microsoft.com/office/officeart/2005/8/layout/default"/>
    <dgm:cxn modelId="{636DC694-D328-486D-BB53-8B3C9D6786E6}" type="presParOf" srcId="{1128AFD0-F225-4082-8F6F-DF657DA1BC9A}" destId="{583EA722-4542-42D1-8404-5AACA8D01AE0}" srcOrd="12" destOrd="0" presId="urn:microsoft.com/office/officeart/2005/8/layout/default"/>
    <dgm:cxn modelId="{266CBECF-0C37-40E2-9358-72612D9C28AE}" type="presParOf" srcId="{1128AFD0-F225-4082-8F6F-DF657DA1BC9A}" destId="{4ADA1EE4-04EB-4B9C-A411-621039DF07BB}" srcOrd="13" destOrd="0" presId="urn:microsoft.com/office/officeart/2005/8/layout/default"/>
    <dgm:cxn modelId="{AF1EE265-2F2C-4BED-9945-000CFE19E57A}" type="presParOf" srcId="{1128AFD0-F225-4082-8F6F-DF657DA1BC9A}" destId="{698F017D-1595-4F89-8211-31A6F47954EF}" srcOrd="14" destOrd="0" presId="urn:microsoft.com/office/officeart/2005/8/layout/default"/>
    <dgm:cxn modelId="{2C0D1DDA-CBF3-4C43-AE8A-355098B797F5}" type="presParOf" srcId="{1128AFD0-F225-4082-8F6F-DF657DA1BC9A}" destId="{DF0D1190-D5B1-43D2-89FA-FAD84C12ADA3}" srcOrd="15" destOrd="0" presId="urn:microsoft.com/office/officeart/2005/8/layout/default"/>
    <dgm:cxn modelId="{D0BAA54D-5B16-4F75-8FF2-BE2F4750C196}" type="presParOf" srcId="{1128AFD0-F225-4082-8F6F-DF657DA1BC9A}" destId="{9B1314D5-8AAB-4540-B2F8-74B90DAC97FD}" srcOrd="16" destOrd="0" presId="urn:microsoft.com/office/officeart/2005/8/layout/default"/>
    <dgm:cxn modelId="{F0A63D4B-6EC9-4FEB-9F17-4BCC2BB0A877}" type="presParOf" srcId="{1128AFD0-F225-4082-8F6F-DF657DA1BC9A}" destId="{F17AA3E4-564E-4D3B-8C7E-1BBA4C83EC37}" srcOrd="17" destOrd="0" presId="urn:microsoft.com/office/officeart/2005/8/layout/default"/>
    <dgm:cxn modelId="{251D9A15-B572-42C4-A07C-2AB1AE4C7DDF}" type="presParOf" srcId="{1128AFD0-F225-4082-8F6F-DF657DA1BC9A}" destId="{A14017CB-23CE-4C9F-822A-B0B7B1771947}" srcOrd="18" destOrd="0" presId="urn:microsoft.com/office/officeart/2005/8/layout/default"/>
    <dgm:cxn modelId="{64E314A2-C162-4B8F-9943-706A45F41483}" type="presParOf" srcId="{1128AFD0-F225-4082-8F6F-DF657DA1BC9A}" destId="{A60E47D4-F157-4831-B847-E40A7C5B43FF}" srcOrd="19" destOrd="0" presId="urn:microsoft.com/office/officeart/2005/8/layout/default"/>
    <dgm:cxn modelId="{5782853C-D42C-4C6F-A2CC-46B3DF4E84B1}" type="presParOf" srcId="{1128AFD0-F225-4082-8F6F-DF657DA1BC9A}" destId="{0D240442-3D28-4A03-AAED-BF214A79AC60}" srcOrd="20" destOrd="0" presId="urn:microsoft.com/office/officeart/2005/8/layout/default"/>
    <dgm:cxn modelId="{93DCECB3-1518-4FA2-8D70-B4B32050AAB9}" type="presParOf" srcId="{1128AFD0-F225-4082-8F6F-DF657DA1BC9A}" destId="{3B78A737-75C1-462B-AA4E-BEE7FCC1BBFB}" srcOrd="21" destOrd="0" presId="urn:microsoft.com/office/officeart/2005/8/layout/default"/>
    <dgm:cxn modelId="{381E6B9E-9B65-47CB-8E63-68A549ABDC0A}" type="presParOf" srcId="{1128AFD0-F225-4082-8F6F-DF657DA1BC9A}" destId="{60983AAC-7027-48B8-A7B6-930DA953C838}" srcOrd="22" destOrd="0" presId="urn:microsoft.com/office/officeart/2005/8/layout/default"/>
    <dgm:cxn modelId="{17798045-1C5B-4311-A7C6-08B5E4A8D0D5}" type="presParOf" srcId="{1128AFD0-F225-4082-8F6F-DF657DA1BC9A}" destId="{2CEA82F4-535C-4099-A5DF-18488BBA2A47}" srcOrd="23" destOrd="0" presId="urn:microsoft.com/office/officeart/2005/8/layout/default"/>
    <dgm:cxn modelId="{0C05FF8E-5533-4492-A9CA-AF581FA0DE3D}" type="presParOf" srcId="{1128AFD0-F225-4082-8F6F-DF657DA1BC9A}" destId="{8EB08E25-B3CD-494F-AE80-8389C2148787}" srcOrd="24" destOrd="0" presId="urn:microsoft.com/office/officeart/2005/8/layout/default"/>
    <dgm:cxn modelId="{0AF0FEBA-68D5-4D03-B629-3D063F78E0BD}" type="presParOf" srcId="{1128AFD0-F225-4082-8F6F-DF657DA1BC9A}" destId="{2224F23B-A782-475A-B26F-F1D6B1F6F1EF}" srcOrd="25" destOrd="0" presId="urn:microsoft.com/office/officeart/2005/8/layout/default"/>
    <dgm:cxn modelId="{C3727D2A-388C-4076-96E7-0FA443B0731F}" type="presParOf" srcId="{1128AFD0-F225-4082-8F6F-DF657DA1BC9A}" destId="{794F2DC9-ED73-47DF-B348-7C7FC4E915B5}" srcOrd="2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E93B17-7CBB-4B6F-BD71-584238257E0D}" type="doc">
      <dgm:prSet loTypeId="urn:microsoft.com/office/officeart/2005/8/layout/process2" loCatId="process" qsTypeId="urn:microsoft.com/office/officeart/2005/8/quickstyle/simple1" qsCatId="simple" csTypeId="urn:microsoft.com/office/officeart/2005/8/colors/accent1_2" csCatId="accent1"/>
      <dgm:spPr/>
      <dgm:t>
        <a:bodyPr/>
        <a:lstStyle/>
        <a:p>
          <a:endParaRPr lang="en-US"/>
        </a:p>
      </dgm:t>
    </dgm:pt>
    <dgm:pt modelId="{ACA4C12C-2749-4FDF-8507-E8B3FF2CCA80}">
      <dgm:prSet/>
      <dgm:spPr/>
      <dgm:t>
        <a:bodyPr/>
        <a:lstStyle/>
        <a:p>
          <a:r>
            <a:rPr lang="en-US"/>
            <a:t>Sighs</a:t>
          </a:r>
        </a:p>
      </dgm:t>
    </dgm:pt>
    <dgm:pt modelId="{9B17CFFA-8CA3-4835-A796-4B48D1263FF9}" type="parTrans" cxnId="{FA722431-08A2-42EB-BA2C-9A7DB9503A66}">
      <dgm:prSet/>
      <dgm:spPr/>
      <dgm:t>
        <a:bodyPr/>
        <a:lstStyle/>
        <a:p>
          <a:endParaRPr lang="en-US"/>
        </a:p>
      </dgm:t>
    </dgm:pt>
    <dgm:pt modelId="{5B4364EF-B750-4C15-AF26-485DCDC77AC2}" type="sibTrans" cxnId="{FA722431-08A2-42EB-BA2C-9A7DB9503A66}">
      <dgm:prSet/>
      <dgm:spPr/>
      <dgm:t>
        <a:bodyPr/>
        <a:lstStyle/>
        <a:p>
          <a:endParaRPr lang="en-US"/>
        </a:p>
      </dgm:t>
    </dgm:pt>
    <dgm:pt modelId="{C068E118-A593-4CCC-91B8-4D5C77590E37}">
      <dgm:prSet/>
      <dgm:spPr/>
      <dgm:t>
        <a:bodyPr/>
        <a:lstStyle/>
        <a:p>
          <a:r>
            <a:rPr lang="en-US"/>
            <a:t>Eyerolls</a:t>
          </a:r>
        </a:p>
      </dgm:t>
    </dgm:pt>
    <dgm:pt modelId="{C8956ADD-9C96-4580-BC47-9797ABAFDA07}" type="parTrans" cxnId="{A4B23F6E-0DA1-42C6-B0AD-2EDB0DD22667}">
      <dgm:prSet/>
      <dgm:spPr/>
      <dgm:t>
        <a:bodyPr/>
        <a:lstStyle/>
        <a:p>
          <a:endParaRPr lang="en-US"/>
        </a:p>
      </dgm:t>
    </dgm:pt>
    <dgm:pt modelId="{D287521E-C073-451D-950D-48EE63052FB0}" type="sibTrans" cxnId="{A4B23F6E-0DA1-42C6-B0AD-2EDB0DD22667}">
      <dgm:prSet/>
      <dgm:spPr/>
      <dgm:t>
        <a:bodyPr/>
        <a:lstStyle/>
        <a:p>
          <a:endParaRPr lang="en-US"/>
        </a:p>
      </dgm:t>
    </dgm:pt>
    <dgm:pt modelId="{894AF62F-219B-4C63-BB4B-141BC17F5E73}">
      <dgm:prSet/>
      <dgm:spPr/>
      <dgm:t>
        <a:bodyPr/>
        <a:lstStyle/>
        <a:p>
          <a:r>
            <a:rPr lang="en-US"/>
            <a:t>Arms crossed</a:t>
          </a:r>
        </a:p>
      </dgm:t>
    </dgm:pt>
    <dgm:pt modelId="{353E5836-3112-4906-B3A4-8627989C42A2}" type="parTrans" cxnId="{08014E94-F050-48F0-977B-3104E15BA184}">
      <dgm:prSet/>
      <dgm:spPr/>
      <dgm:t>
        <a:bodyPr/>
        <a:lstStyle/>
        <a:p>
          <a:endParaRPr lang="en-US"/>
        </a:p>
      </dgm:t>
    </dgm:pt>
    <dgm:pt modelId="{54578F16-8FF0-4A42-9722-3219961A66AD}" type="sibTrans" cxnId="{08014E94-F050-48F0-977B-3104E15BA184}">
      <dgm:prSet/>
      <dgm:spPr/>
      <dgm:t>
        <a:bodyPr/>
        <a:lstStyle/>
        <a:p>
          <a:endParaRPr lang="en-US"/>
        </a:p>
      </dgm:t>
    </dgm:pt>
    <dgm:pt modelId="{5804F7FE-3F05-491A-B5CC-73807F34EB05}">
      <dgm:prSet/>
      <dgm:spPr/>
      <dgm:t>
        <a:bodyPr/>
        <a:lstStyle/>
        <a:p>
          <a:r>
            <a:rPr lang="en-US"/>
            <a:t>Glares </a:t>
          </a:r>
        </a:p>
      </dgm:t>
    </dgm:pt>
    <dgm:pt modelId="{D13F5E66-423D-41C7-81F8-E229CFE125E1}" type="parTrans" cxnId="{F0983AFB-21A5-4E66-B44D-1EFD916C1C9A}">
      <dgm:prSet/>
      <dgm:spPr/>
      <dgm:t>
        <a:bodyPr/>
        <a:lstStyle/>
        <a:p>
          <a:endParaRPr lang="en-US"/>
        </a:p>
      </dgm:t>
    </dgm:pt>
    <dgm:pt modelId="{2805B0C3-F877-4BF9-B145-259C4741299A}" type="sibTrans" cxnId="{F0983AFB-21A5-4E66-B44D-1EFD916C1C9A}">
      <dgm:prSet/>
      <dgm:spPr/>
      <dgm:t>
        <a:bodyPr/>
        <a:lstStyle/>
        <a:p>
          <a:endParaRPr lang="en-US"/>
        </a:p>
      </dgm:t>
    </dgm:pt>
    <dgm:pt modelId="{9FEEFBB4-856C-432F-AB3D-9A2E0D447319}">
      <dgm:prSet/>
      <dgm:spPr/>
      <dgm:t>
        <a:bodyPr/>
        <a:lstStyle/>
        <a:p>
          <a:r>
            <a:rPr lang="en-US"/>
            <a:t>Lack of eye contact</a:t>
          </a:r>
        </a:p>
      </dgm:t>
    </dgm:pt>
    <dgm:pt modelId="{19C7EE58-A01B-4395-87C1-75D1AA3C022A}" type="parTrans" cxnId="{BAE13AD4-60DA-4EB2-B08A-00FA32984C38}">
      <dgm:prSet/>
      <dgm:spPr/>
      <dgm:t>
        <a:bodyPr/>
        <a:lstStyle/>
        <a:p>
          <a:endParaRPr lang="en-US"/>
        </a:p>
      </dgm:t>
    </dgm:pt>
    <dgm:pt modelId="{1793A790-9361-4EED-8679-28537C31D09C}" type="sibTrans" cxnId="{BAE13AD4-60DA-4EB2-B08A-00FA32984C38}">
      <dgm:prSet/>
      <dgm:spPr/>
      <dgm:t>
        <a:bodyPr/>
        <a:lstStyle/>
        <a:p>
          <a:endParaRPr lang="en-US"/>
        </a:p>
      </dgm:t>
    </dgm:pt>
    <dgm:pt modelId="{AF818433-2629-4909-A123-6121C4008474}">
      <dgm:prSet/>
      <dgm:spPr/>
      <dgm:t>
        <a:bodyPr/>
        <a:lstStyle/>
        <a:p>
          <a:r>
            <a:rPr lang="en-US"/>
            <a:t>Walking away/Turning away</a:t>
          </a:r>
        </a:p>
      </dgm:t>
    </dgm:pt>
    <dgm:pt modelId="{17AF9146-3711-4EE0-994D-178200288350}" type="parTrans" cxnId="{80F748B7-CBB6-4A60-8954-629B82A75943}">
      <dgm:prSet/>
      <dgm:spPr/>
      <dgm:t>
        <a:bodyPr/>
        <a:lstStyle/>
        <a:p>
          <a:endParaRPr lang="en-US"/>
        </a:p>
      </dgm:t>
    </dgm:pt>
    <dgm:pt modelId="{54338447-68AE-469A-B7CB-C4B6ECE302F6}" type="sibTrans" cxnId="{80F748B7-CBB6-4A60-8954-629B82A75943}">
      <dgm:prSet/>
      <dgm:spPr/>
      <dgm:t>
        <a:bodyPr/>
        <a:lstStyle/>
        <a:p>
          <a:endParaRPr lang="en-US"/>
        </a:p>
      </dgm:t>
    </dgm:pt>
    <dgm:pt modelId="{18AD90B1-F2D3-4173-95D6-3A6A0057B825}">
      <dgm:prSet/>
      <dgm:spPr/>
      <dgm:t>
        <a:bodyPr/>
        <a:lstStyle/>
        <a:p>
          <a:r>
            <a:rPr lang="en-US"/>
            <a:t>Short, brisk responses with tone</a:t>
          </a:r>
        </a:p>
      </dgm:t>
    </dgm:pt>
    <dgm:pt modelId="{DA0BC6C3-A71B-49F7-A98A-1F1D89617CA6}" type="parTrans" cxnId="{E596E543-6887-433D-BDD7-EA83947B492D}">
      <dgm:prSet/>
      <dgm:spPr/>
      <dgm:t>
        <a:bodyPr/>
        <a:lstStyle/>
        <a:p>
          <a:endParaRPr lang="en-US"/>
        </a:p>
      </dgm:t>
    </dgm:pt>
    <dgm:pt modelId="{EFB87290-EC68-4356-9F10-31DEB042B2EA}" type="sibTrans" cxnId="{E596E543-6887-433D-BDD7-EA83947B492D}">
      <dgm:prSet/>
      <dgm:spPr/>
      <dgm:t>
        <a:bodyPr/>
        <a:lstStyle/>
        <a:p>
          <a:endParaRPr lang="en-US"/>
        </a:p>
      </dgm:t>
    </dgm:pt>
    <dgm:pt modelId="{1658711B-804B-4420-B949-81F78E689547}" type="pres">
      <dgm:prSet presAssocID="{8AE93B17-7CBB-4B6F-BD71-584238257E0D}" presName="linearFlow" presStyleCnt="0">
        <dgm:presLayoutVars>
          <dgm:resizeHandles val="exact"/>
        </dgm:presLayoutVars>
      </dgm:prSet>
      <dgm:spPr/>
    </dgm:pt>
    <dgm:pt modelId="{BBD4A5CF-D3BA-4EB6-8495-E9FC9C99658A}" type="pres">
      <dgm:prSet presAssocID="{ACA4C12C-2749-4FDF-8507-E8B3FF2CCA80}" presName="node" presStyleLbl="node1" presStyleIdx="0" presStyleCnt="7">
        <dgm:presLayoutVars>
          <dgm:bulletEnabled val="1"/>
        </dgm:presLayoutVars>
      </dgm:prSet>
      <dgm:spPr/>
    </dgm:pt>
    <dgm:pt modelId="{83084D86-47EE-4C2D-A87C-212228A50B21}" type="pres">
      <dgm:prSet presAssocID="{5B4364EF-B750-4C15-AF26-485DCDC77AC2}" presName="sibTrans" presStyleLbl="sibTrans2D1" presStyleIdx="0" presStyleCnt="6"/>
      <dgm:spPr/>
    </dgm:pt>
    <dgm:pt modelId="{E5972EA4-8F52-42B1-BFB7-F99EE3A0D4F0}" type="pres">
      <dgm:prSet presAssocID="{5B4364EF-B750-4C15-AF26-485DCDC77AC2}" presName="connectorText" presStyleLbl="sibTrans2D1" presStyleIdx="0" presStyleCnt="6"/>
      <dgm:spPr/>
    </dgm:pt>
    <dgm:pt modelId="{FA15630B-249B-4FBF-AE69-E188D090FBD7}" type="pres">
      <dgm:prSet presAssocID="{C068E118-A593-4CCC-91B8-4D5C77590E37}" presName="node" presStyleLbl="node1" presStyleIdx="1" presStyleCnt="7">
        <dgm:presLayoutVars>
          <dgm:bulletEnabled val="1"/>
        </dgm:presLayoutVars>
      </dgm:prSet>
      <dgm:spPr/>
    </dgm:pt>
    <dgm:pt modelId="{73D323AC-0BF2-48C7-BCC3-880F08AD1622}" type="pres">
      <dgm:prSet presAssocID="{D287521E-C073-451D-950D-48EE63052FB0}" presName="sibTrans" presStyleLbl="sibTrans2D1" presStyleIdx="1" presStyleCnt="6"/>
      <dgm:spPr/>
    </dgm:pt>
    <dgm:pt modelId="{86E676F3-4ECC-4736-A73D-DF46BECEFA72}" type="pres">
      <dgm:prSet presAssocID="{D287521E-C073-451D-950D-48EE63052FB0}" presName="connectorText" presStyleLbl="sibTrans2D1" presStyleIdx="1" presStyleCnt="6"/>
      <dgm:spPr/>
    </dgm:pt>
    <dgm:pt modelId="{A55BD14E-F36C-4230-B99C-8D2B62509DD6}" type="pres">
      <dgm:prSet presAssocID="{894AF62F-219B-4C63-BB4B-141BC17F5E73}" presName="node" presStyleLbl="node1" presStyleIdx="2" presStyleCnt="7">
        <dgm:presLayoutVars>
          <dgm:bulletEnabled val="1"/>
        </dgm:presLayoutVars>
      </dgm:prSet>
      <dgm:spPr/>
    </dgm:pt>
    <dgm:pt modelId="{48F66499-CCDA-43C6-A751-1B446F93D8D4}" type="pres">
      <dgm:prSet presAssocID="{54578F16-8FF0-4A42-9722-3219961A66AD}" presName="sibTrans" presStyleLbl="sibTrans2D1" presStyleIdx="2" presStyleCnt="6"/>
      <dgm:spPr/>
    </dgm:pt>
    <dgm:pt modelId="{B2B9D0DA-4051-430B-9837-5208CA3E7F49}" type="pres">
      <dgm:prSet presAssocID="{54578F16-8FF0-4A42-9722-3219961A66AD}" presName="connectorText" presStyleLbl="sibTrans2D1" presStyleIdx="2" presStyleCnt="6"/>
      <dgm:spPr/>
    </dgm:pt>
    <dgm:pt modelId="{C48E492F-2070-459F-A6C3-3D506CC1C702}" type="pres">
      <dgm:prSet presAssocID="{5804F7FE-3F05-491A-B5CC-73807F34EB05}" presName="node" presStyleLbl="node1" presStyleIdx="3" presStyleCnt="7">
        <dgm:presLayoutVars>
          <dgm:bulletEnabled val="1"/>
        </dgm:presLayoutVars>
      </dgm:prSet>
      <dgm:spPr/>
    </dgm:pt>
    <dgm:pt modelId="{222F43DB-59C4-4FC9-9BCC-2615D5ED3213}" type="pres">
      <dgm:prSet presAssocID="{2805B0C3-F877-4BF9-B145-259C4741299A}" presName="sibTrans" presStyleLbl="sibTrans2D1" presStyleIdx="3" presStyleCnt="6"/>
      <dgm:spPr/>
    </dgm:pt>
    <dgm:pt modelId="{B6C1933C-5AB0-46F7-B4A8-D5473C38E5AE}" type="pres">
      <dgm:prSet presAssocID="{2805B0C3-F877-4BF9-B145-259C4741299A}" presName="connectorText" presStyleLbl="sibTrans2D1" presStyleIdx="3" presStyleCnt="6"/>
      <dgm:spPr/>
    </dgm:pt>
    <dgm:pt modelId="{22B7BAAF-3D6F-45A5-A5A6-D9E105F97B08}" type="pres">
      <dgm:prSet presAssocID="{9FEEFBB4-856C-432F-AB3D-9A2E0D447319}" presName="node" presStyleLbl="node1" presStyleIdx="4" presStyleCnt="7">
        <dgm:presLayoutVars>
          <dgm:bulletEnabled val="1"/>
        </dgm:presLayoutVars>
      </dgm:prSet>
      <dgm:spPr/>
    </dgm:pt>
    <dgm:pt modelId="{FDBA4360-7143-4A2B-9BBF-A740F33AA45F}" type="pres">
      <dgm:prSet presAssocID="{1793A790-9361-4EED-8679-28537C31D09C}" presName="sibTrans" presStyleLbl="sibTrans2D1" presStyleIdx="4" presStyleCnt="6"/>
      <dgm:spPr/>
    </dgm:pt>
    <dgm:pt modelId="{FAFE03B1-CBD2-4B68-88CB-536B8476775C}" type="pres">
      <dgm:prSet presAssocID="{1793A790-9361-4EED-8679-28537C31D09C}" presName="connectorText" presStyleLbl="sibTrans2D1" presStyleIdx="4" presStyleCnt="6"/>
      <dgm:spPr/>
    </dgm:pt>
    <dgm:pt modelId="{730A0510-3136-4E96-B5F7-84D718418150}" type="pres">
      <dgm:prSet presAssocID="{AF818433-2629-4909-A123-6121C4008474}" presName="node" presStyleLbl="node1" presStyleIdx="5" presStyleCnt="7">
        <dgm:presLayoutVars>
          <dgm:bulletEnabled val="1"/>
        </dgm:presLayoutVars>
      </dgm:prSet>
      <dgm:spPr/>
    </dgm:pt>
    <dgm:pt modelId="{C1405010-E1DA-43C4-B622-2DC6FB22784F}" type="pres">
      <dgm:prSet presAssocID="{54338447-68AE-469A-B7CB-C4B6ECE302F6}" presName="sibTrans" presStyleLbl="sibTrans2D1" presStyleIdx="5" presStyleCnt="6"/>
      <dgm:spPr/>
    </dgm:pt>
    <dgm:pt modelId="{E5997B6F-3B2A-4E78-BDD0-1DFEDF0833C7}" type="pres">
      <dgm:prSet presAssocID="{54338447-68AE-469A-B7CB-C4B6ECE302F6}" presName="connectorText" presStyleLbl="sibTrans2D1" presStyleIdx="5" presStyleCnt="6"/>
      <dgm:spPr/>
    </dgm:pt>
    <dgm:pt modelId="{88D355FB-052E-4568-80CD-46F85236DF8D}" type="pres">
      <dgm:prSet presAssocID="{18AD90B1-F2D3-4173-95D6-3A6A0057B825}" presName="node" presStyleLbl="node1" presStyleIdx="6" presStyleCnt="7">
        <dgm:presLayoutVars>
          <dgm:bulletEnabled val="1"/>
        </dgm:presLayoutVars>
      </dgm:prSet>
      <dgm:spPr/>
    </dgm:pt>
  </dgm:ptLst>
  <dgm:cxnLst>
    <dgm:cxn modelId="{D25E6F0B-513F-4A0C-891D-B76A05BB93B7}" type="presOf" srcId="{AF818433-2629-4909-A123-6121C4008474}" destId="{730A0510-3136-4E96-B5F7-84D718418150}" srcOrd="0" destOrd="0" presId="urn:microsoft.com/office/officeart/2005/8/layout/process2"/>
    <dgm:cxn modelId="{BB2FD20D-1ED1-48E6-8A64-A8FC8EBAA295}" type="presOf" srcId="{54338447-68AE-469A-B7CB-C4B6ECE302F6}" destId="{E5997B6F-3B2A-4E78-BDD0-1DFEDF0833C7}" srcOrd="1" destOrd="0" presId="urn:microsoft.com/office/officeart/2005/8/layout/process2"/>
    <dgm:cxn modelId="{430F3F19-BC39-4C38-BC32-03AADF18D049}" type="presOf" srcId="{5B4364EF-B750-4C15-AF26-485DCDC77AC2}" destId="{E5972EA4-8F52-42B1-BFB7-F99EE3A0D4F0}" srcOrd="1" destOrd="0" presId="urn:microsoft.com/office/officeart/2005/8/layout/process2"/>
    <dgm:cxn modelId="{0E084F2F-93A0-44DC-ACC5-DB7D8C53DBDB}" type="presOf" srcId="{894AF62F-219B-4C63-BB4B-141BC17F5E73}" destId="{A55BD14E-F36C-4230-B99C-8D2B62509DD6}" srcOrd="0" destOrd="0" presId="urn:microsoft.com/office/officeart/2005/8/layout/process2"/>
    <dgm:cxn modelId="{FA722431-08A2-42EB-BA2C-9A7DB9503A66}" srcId="{8AE93B17-7CBB-4B6F-BD71-584238257E0D}" destId="{ACA4C12C-2749-4FDF-8507-E8B3FF2CCA80}" srcOrd="0" destOrd="0" parTransId="{9B17CFFA-8CA3-4835-A796-4B48D1263FF9}" sibTransId="{5B4364EF-B750-4C15-AF26-485DCDC77AC2}"/>
    <dgm:cxn modelId="{D10F8134-F3A1-43BB-A14A-0C218B500E0C}" type="presOf" srcId="{1793A790-9361-4EED-8679-28537C31D09C}" destId="{FAFE03B1-CBD2-4B68-88CB-536B8476775C}" srcOrd="1" destOrd="0" presId="urn:microsoft.com/office/officeart/2005/8/layout/process2"/>
    <dgm:cxn modelId="{F240F23E-4EE7-43FC-96C4-CA2726074738}" type="presOf" srcId="{D287521E-C073-451D-950D-48EE63052FB0}" destId="{86E676F3-4ECC-4736-A73D-DF46BECEFA72}" srcOrd="1" destOrd="0" presId="urn:microsoft.com/office/officeart/2005/8/layout/process2"/>
    <dgm:cxn modelId="{F9DDF041-D647-4112-A6DD-F2AED4E8CF8E}" type="presOf" srcId="{8AE93B17-7CBB-4B6F-BD71-584238257E0D}" destId="{1658711B-804B-4420-B949-81F78E689547}" srcOrd="0" destOrd="0" presId="urn:microsoft.com/office/officeart/2005/8/layout/process2"/>
    <dgm:cxn modelId="{E596E543-6887-433D-BDD7-EA83947B492D}" srcId="{8AE93B17-7CBB-4B6F-BD71-584238257E0D}" destId="{18AD90B1-F2D3-4173-95D6-3A6A0057B825}" srcOrd="6" destOrd="0" parTransId="{DA0BC6C3-A71B-49F7-A98A-1F1D89617CA6}" sibTransId="{EFB87290-EC68-4356-9F10-31DEB042B2EA}"/>
    <dgm:cxn modelId="{CD0ED444-A66D-448B-AAA8-DDE403802D1F}" type="presOf" srcId="{18AD90B1-F2D3-4173-95D6-3A6A0057B825}" destId="{88D355FB-052E-4568-80CD-46F85236DF8D}" srcOrd="0" destOrd="0" presId="urn:microsoft.com/office/officeart/2005/8/layout/process2"/>
    <dgm:cxn modelId="{AE04F448-2A51-4458-A593-89516ECB8D18}" type="presOf" srcId="{1793A790-9361-4EED-8679-28537C31D09C}" destId="{FDBA4360-7143-4A2B-9BBF-A740F33AA45F}" srcOrd="0" destOrd="0" presId="urn:microsoft.com/office/officeart/2005/8/layout/process2"/>
    <dgm:cxn modelId="{A4B23F6E-0DA1-42C6-B0AD-2EDB0DD22667}" srcId="{8AE93B17-7CBB-4B6F-BD71-584238257E0D}" destId="{C068E118-A593-4CCC-91B8-4D5C77590E37}" srcOrd="1" destOrd="0" parTransId="{C8956ADD-9C96-4580-BC47-9797ABAFDA07}" sibTransId="{D287521E-C073-451D-950D-48EE63052FB0}"/>
    <dgm:cxn modelId="{7A9B6271-6340-432D-8F4C-462BE97DF1A2}" type="presOf" srcId="{5804F7FE-3F05-491A-B5CC-73807F34EB05}" destId="{C48E492F-2070-459F-A6C3-3D506CC1C702}" srcOrd="0" destOrd="0" presId="urn:microsoft.com/office/officeart/2005/8/layout/process2"/>
    <dgm:cxn modelId="{C997A77B-2D77-4F30-85CB-8B8039CD72DD}" type="presOf" srcId="{ACA4C12C-2749-4FDF-8507-E8B3FF2CCA80}" destId="{BBD4A5CF-D3BA-4EB6-8495-E9FC9C99658A}" srcOrd="0" destOrd="0" presId="urn:microsoft.com/office/officeart/2005/8/layout/process2"/>
    <dgm:cxn modelId="{7EFC6B7D-A90E-49E4-BDD5-1AE3F8B9597A}" type="presOf" srcId="{9FEEFBB4-856C-432F-AB3D-9A2E0D447319}" destId="{22B7BAAF-3D6F-45A5-A5A6-D9E105F97B08}" srcOrd="0" destOrd="0" presId="urn:microsoft.com/office/officeart/2005/8/layout/process2"/>
    <dgm:cxn modelId="{D0511586-4E8A-4764-BA3F-94597660BEF5}" type="presOf" srcId="{C068E118-A593-4CCC-91B8-4D5C77590E37}" destId="{FA15630B-249B-4FBF-AE69-E188D090FBD7}" srcOrd="0" destOrd="0" presId="urn:microsoft.com/office/officeart/2005/8/layout/process2"/>
    <dgm:cxn modelId="{08014E94-F050-48F0-977B-3104E15BA184}" srcId="{8AE93B17-7CBB-4B6F-BD71-584238257E0D}" destId="{894AF62F-219B-4C63-BB4B-141BC17F5E73}" srcOrd="2" destOrd="0" parTransId="{353E5836-3112-4906-B3A4-8627989C42A2}" sibTransId="{54578F16-8FF0-4A42-9722-3219961A66AD}"/>
    <dgm:cxn modelId="{9A7FC3A0-1A69-4F68-86BC-D875DE56E2F3}" type="presOf" srcId="{2805B0C3-F877-4BF9-B145-259C4741299A}" destId="{222F43DB-59C4-4FC9-9BCC-2615D5ED3213}" srcOrd="0" destOrd="0" presId="urn:microsoft.com/office/officeart/2005/8/layout/process2"/>
    <dgm:cxn modelId="{1E4F68A7-3C93-4D69-90FF-436FB23ED6BA}" type="presOf" srcId="{2805B0C3-F877-4BF9-B145-259C4741299A}" destId="{B6C1933C-5AB0-46F7-B4A8-D5473C38E5AE}" srcOrd="1" destOrd="0" presId="urn:microsoft.com/office/officeart/2005/8/layout/process2"/>
    <dgm:cxn modelId="{80F748B7-CBB6-4A60-8954-629B82A75943}" srcId="{8AE93B17-7CBB-4B6F-BD71-584238257E0D}" destId="{AF818433-2629-4909-A123-6121C4008474}" srcOrd="5" destOrd="0" parTransId="{17AF9146-3711-4EE0-994D-178200288350}" sibTransId="{54338447-68AE-469A-B7CB-C4B6ECE302F6}"/>
    <dgm:cxn modelId="{5C5DC6BB-9573-4B74-8BB7-04996D4B2143}" type="presOf" srcId="{D287521E-C073-451D-950D-48EE63052FB0}" destId="{73D323AC-0BF2-48C7-BCC3-880F08AD1622}" srcOrd="0" destOrd="0" presId="urn:microsoft.com/office/officeart/2005/8/layout/process2"/>
    <dgm:cxn modelId="{34DF1ED1-E145-4DB6-826A-216C52A2B900}" type="presOf" srcId="{54578F16-8FF0-4A42-9722-3219961A66AD}" destId="{48F66499-CCDA-43C6-A751-1B446F93D8D4}" srcOrd="0" destOrd="0" presId="urn:microsoft.com/office/officeart/2005/8/layout/process2"/>
    <dgm:cxn modelId="{BAE13AD4-60DA-4EB2-B08A-00FA32984C38}" srcId="{8AE93B17-7CBB-4B6F-BD71-584238257E0D}" destId="{9FEEFBB4-856C-432F-AB3D-9A2E0D447319}" srcOrd="4" destOrd="0" parTransId="{19C7EE58-A01B-4395-87C1-75D1AA3C022A}" sibTransId="{1793A790-9361-4EED-8679-28537C31D09C}"/>
    <dgm:cxn modelId="{F2DE6DDF-4A48-43CE-B8CC-1FB23D673E88}" type="presOf" srcId="{54338447-68AE-469A-B7CB-C4B6ECE302F6}" destId="{C1405010-E1DA-43C4-B622-2DC6FB22784F}" srcOrd="0" destOrd="0" presId="urn:microsoft.com/office/officeart/2005/8/layout/process2"/>
    <dgm:cxn modelId="{020C1AF4-3EB5-4DC8-A8E4-95F2AEF94D36}" type="presOf" srcId="{54578F16-8FF0-4A42-9722-3219961A66AD}" destId="{B2B9D0DA-4051-430B-9837-5208CA3E7F49}" srcOrd="1" destOrd="0" presId="urn:microsoft.com/office/officeart/2005/8/layout/process2"/>
    <dgm:cxn modelId="{F0983AFB-21A5-4E66-B44D-1EFD916C1C9A}" srcId="{8AE93B17-7CBB-4B6F-BD71-584238257E0D}" destId="{5804F7FE-3F05-491A-B5CC-73807F34EB05}" srcOrd="3" destOrd="0" parTransId="{D13F5E66-423D-41C7-81F8-E229CFE125E1}" sibTransId="{2805B0C3-F877-4BF9-B145-259C4741299A}"/>
    <dgm:cxn modelId="{222090FD-35F4-4E6F-A5D8-1CB3EE1008EE}" type="presOf" srcId="{5B4364EF-B750-4C15-AF26-485DCDC77AC2}" destId="{83084D86-47EE-4C2D-A87C-212228A50B21}" srcOrd="0" destOrd="0" presId="urn:microsoft.com/office/officeart/2005/8/layout/process2"/>
    <dgm:cxn modelId="{D37B90D6-B5E2-420C-88CD-D2DCD9B60684}" type="presParOf" srcId="{1658711B-804B-4420-B949-81F78E689547}" destId="{BBD4A5CF-D3BA-4EB6-8495-E9FC9C99658A}" srcOrd="0" destOrd="0" presId="urn:microsoft.com/office/officeart/2005/8/layout/process2"/>
    <dgm:cxn modelId="{013F32CB-4B3C-43E8-B5C4-203CBD62E94C}" type="presParOf" srcId="{1658711B-804B-4420-B949-81F78E689547}" destId="{83084D86-47EE-4C2D-A87C-212228A50B21}" srcOrd="1" destOrd="0" presId="urn:microsoft.com/office/officeart/2005/8/layout/process2"/>
    <dgm:cxn modelId="{65B1A1B3-A8E5-43C9-A826-F3284E6070A1}" type="presParOf" srcId="{83084D86-47EE-4C2D-A87C-212228A50B21}" destId="{E5972EA4-8F52-42B1-BFB7-F99EE3A0D4F0}" srcOrd="0" destOrd="0" presId="urn:microsoft.com/office/officeart/2005/8/layout/process2"/>
    <dgm:cxn modelId="{86D2AC10-15EC-4CCB-A3C8-9997EFC3D762}" type="presParOf" srcId="{1658711B-804B-4420-B949-81F78E689547}" destId="{FA15630B-249B-4FBF-AE69-E188D090FBD7}" srcOrd="2" destOrd="0" presId="urn:microsoft.com/office/officeart/2005/8/layout/process2"/>
    <dgm:cxn modelId="{BC2DEABB-4C5E-4448-AFC3-D918BBCEDF7A}" type="presParOf" srcId="{1658711B-804B-4420-B949-81F78E689547}" destId="{73D323AC-0BF2-48C7-BCC3-880F08AD1622}" srcOrd="3" destOrd="0" presId="urn:microsoft.com/office/officeart/2005/8/layout/process2"/>
    <dgm:cxn modelId="{139B7053-C2A2-43CE-BF6A-CB7BBA0BA7BF}" type="presParOf" srcId="{73D323AC-0BF2-48C7-BCC3-880F08AD1622}" destId="{86E676F3-4ECC-4736-A73D-DF46BECEFA72}" srcOrd="0" destOrd="0" presId="urn:microsoft.com/office/officeart/2005/8/layout/process2"/>
    <dgm:cxn modelId="{91E59EA7-9C11-41B4-9A12-FCBA1AC124FD}" type="presParOf" srcId="{1658711B-804B-4420-B949-81F78E689547}" destId="{A55BD14E-F36C-4230-B99C-8D2B62509DD6}" srcOrd="4" destOrd="0" presId="urn:microsoft.com/office/officeart/2005/8/layout/process2"/>
    <dgm:cxn modelId="{08C7FF33-5815-42AC-8ADE-1D12E117AC7A}" type="presParOf" srcId="{1658711B-804B-4420-B949-81F78E689547}" destId="{48F66499-CCDA-43C6-A751-1B446F93D8D4}" srcOrd="5" destOrd="0" presId="urn:microsoft.com/office/officeart/2005/8/layout/process2"/>
    <dgm:cxn modelId="{8C2189E6-D077-4CAE-876F-F016EDC358B9}" type="presParOf" srcId="{48F66499-CCDA-43C6-A751-1B446F93D8D4}" destId="{B2B9D0DA-4051-430B-9837-5208CA3E7F49}" srcOrd="0" destOrd="0" presId="urn:microsoft.com/office/officeart/2005/8/layout/process2"/>
    <dgm:cxn modelId="{6758EDA7-6408-4F4C-8BAB-3C3C2B3D2F45}" type="presParOf" srcId="{1658711B-804B-4420-B949-81F78E689547}" destId="{C48E492F-2070-459F-A6C3-3D506CC1C702}" srcOrd="6" destOrd="0" presId="urn:microsoft.com/office/officeart/2005/8/layout/process2"/>
    <dgm:cxn modelId="{E33222D1-21CF-4141-94E2-BE118DB3384E}" type="presParOf" srcId="{1658711B-804B-4420-B949-81F78E689547}" destId="{222F43DB-59C4-4FC9-9BCC-2615D5ED3213}" srcOrd="7" destOrd="0" presId="urn:microsoft.com/office/officeart/2005/8/layout/process2"/>
    <dgm:cxn modelId="{472C1293-462B-4CCF-AFCB-CEBACB57094A}" type="presParOf" srcId="{222F43DB-59C4-4FC9-9BCC-2615D5ED3213}" destId="{B6C1933C-5AB0-46F7-B4A8-D5473C38E5AE}" srcOrd="0" destOrd="0" presId="urn:microsoft.com/office/officeart/2005/8/layout/process2"/>
    <dgm:cxn modelId="{030A4154-B6DC-4366-9D75-743DB3F880CB}" type="presParOf" srcId="{1658711B-804B-4420-B949-81F78E689547}" destId="{22B7BAAF-3D6F-45A5-A5A6-D9E105F97B08}" srcOrd="8" destOrd="0" presId="urn:microsoft.com/office/officeart/2005/8/layout/process2"/>
    <dgm:cxn modelId="{EE69FC94-EE36-4D89-A930-036E0AACADD2}" type="presParOf" srcId="{1658711B-804B-4420-B949-81F78E689547}" destId="{FDBA4360-7143-4A2B-9BBF-A740F33AA45F}" srcOrd="9" destOrd="0" presId="urn:microsoft.com/office/officeart/2005/8/layout/process2"/>
    <dgm:cxn modelId="{468F4089-51BA-4CCB-BB79-01607C6A5418}" type="presParOf" srcId="{FDBA4360-7143-4A2B-9BBF-A740F33AA45F}" destId="{FAFE03B1-CBD2-4B68-88CB-536B8476775C}" srcOrd="0" destOrd="0" presId="urn:microsoft.com/office/officeart/2005/8/layout/process2"/>
    <dgm:cxn modelId="{FDD1DAA5-9D2B-486C-B368-597BC3B9FD1E}" type="presParOf" srcId="{1658711B-804B-4420-B949-81F78E689547}" destId="{730A0510-3136-4E96-B5F7-84D718418150}" srcOrd="10" destOrd="0" presId="urn:microsoft.com/office/officeart/2005/8/layout/process2"/>
    <dgm:cxn modelId="{D12BE536-6C7F-4D8D-8B47-C712829AC323}" type="presParOf" srcId="{1658711B-804B-4420-B949-81F78E689547}" destId="{C1405010-E1DA-43C4-B622-2DC6FB22784F}" srcOrd="11" destOrd="0" presId="urn:microsoft.com/office/officeart/2005/8/layout/process2"/>
    <dgm:cxn modelId="{1F2E3385-4044-41D0-93B5-E236A773BFA9}" type="presParOf" srcId="{C1405010-E1DA-43C4-B622-2DC6FB22784F}" destId="{E5997B6F-3B2A-4E78-BDD0-1DFEDF0833C7}" srcOrd="0" destOrd="0" presId="urn:microsoft.com/office/officeart/2005/8/layout/process2"/>
    <dgm:cxn modelId="{AC75694A-0483-47E3-9603-550649065C6E}" type="presParOf" srcId="{1658711B-804B-4420-B949-81F78E689547}" destId="{88D355FB-052E-4568-80CD-46F85236DF8D}" srcOrd="1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DE4D2C-6418-42A2-AD48-86D498EFDC0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38588DC-457D-41DB-BE20-5DBF471B2B0C}">
      <dgm:prSet/>
      <dgm:spPr/>
      <dgm:t>
        <a:bodyPr/>
        <a:lstStyle/>
        <a:p>
          <a:r>
            <a:rPr lang="en-US"/>
            <a:t>Complaining</a:t>
          </a:r>
        </a:p>
      </dgm:t>
    </dgm:pt>
    <dgm:pt modelId="{990990B7-5127-47FA-A1F8-2C9F237CF3F8}" type="parTrans" cxnId="{E403F614-E0FD-4564-B79A-D01C2B65D117}">
      <dgm:prSet/>
      <dgm:spPr/>
      <dgm:t>
        <a:bodyPr/>
        <a:lstStyle/>
        <a:p>
          <a:endParaRPr lang="en-US"/>
        </a:p>
      </dgm:t>
    </dgm:pt>
    <dgm:pt modelId="{6F1BACF1-77B9-4CF8-B3B8-41FA4F46B413}" type="sibTrans" cxnId="{E403F614-E0FD-4564-B79A-D01C2B65D117}">
      <dgm:prSet/>
      <dgm:spPr/>
      <dgm:t>
        <a:bodyPr/>
        <a:lstStyle/>
        <a:p>
          <a:endParaRPr lang="en-US"/>
        </a:p>
      </dgm:t>
    </dgm:pt>
    <dgm:pt modelId="{A8DB86E8-6E26-404B-B7F5-15614411ECB2}">
      <dgm:prSet/>
      <dgm:spPr/>
      <dgm:t>
        <a:bodyPr/>
        <a:lstStyle/>
        <a:p>
          <a:r>
            <a:rPr lang="en-US"/>
            <a:t>Tattle tailing</a:t>
          </a:r>
        </a:p>
      </dgm:t>
    </dgm:pt>
    <dgm:pt modelId="{F0A439D3-B5A3-401A-B420-213877ECF13D}" type="parTrans" cxnId="{2904DA27-A5E5-46CB-B382-2848A4851041}">
      <dgm:prSet/>
      <dgm:spPr/>
      <dgm:t>
        <a:bodyPr/>
        <a:lstStyle/>
        <a:p>
          <a:endParaRPr lang="en-US"/>
        </a:p>
      </dgm:t>
    </dgm:pt>
    <dgm:pt modelId="{C64039FB-2DB5-48A2-BF38-12C904AEB0F7}" type="sibTrans" cxnId="{2904DA27-A5E5-46CB-B382-2848A4851041}">
      <dgm:prSet/>
      <dgm:spPr/>
      <dgm:t>
        <a:bodyPr/>
        <a:lstStyle/>
        <a:p>
          <a:endParaRPr lang="en-US"/>
        </a:p>
      </dgm:t>
    </dgm:pt>
    <dgm:pt modelId="{35E2033A-6EF1-4C26-9F79-57667D7CCE96}">
      <dgm:prSet/>
      <dgm:spPr/>
      <dgm:t>
        <a:bodyPr/>
        <a:lstStyle/>
        <a:p>
          <a:r>
            <a:rPr lang="en-US"/>
            <a:t>Gossiping</a:t>
          </a:r>
        </a:p>
      </dgm:t>
    </dgm:pt>
    <dgm:pt modelId="{78EEBEF6-818F-4404-B54F-7606885281AC}" type="parTrans" cxnId="{000C4297-B54D-4809-A5B3-4AE46EAB2D42}">
      <dgm:prSet/>
      <dgm:spPr/>
      <dgm:t>
        <a:bodyPr/>
        <a:lstStyle/>
        <a:p>
          <a:endParaRPr lang="en-US"/>
        </a:p>
      </dgm:t>
    </dgm:pt>
    <dgm:pt modelId="{C96378BA-B86D-46E7-99F6-39366AF95C3A}" type="sibTrans" cxnId="{000C4297-B54D-4809-A5B3-4AE46EAB2D42}">
      <dgm:prSet/>
      <dgm:spPr/>
      <dgm:t>
        <a:bodyPr/>
        <a:lstStyle/>
        <a:p>
          <a:endParaRPr lang="en-US"/>
        </a:p>
      </dgm:t>
    </dgm:pt>
    <dgm:pt modelId="{64E0E7F9-C799-4EC8-A484-48E55C47240E}">
      <dgm:prSet/>
      <dgm:spPr/>
      <dgm:t>
        <a:bodyPr/>
        <a:lstStyle/>
        <a:p>
          <a:r>
            <a:rPr lang="en-US"/>
            <a:t>Tell others about someone's mistakes or inadequacies</a:t>
          </a:r>
        </a:p>
      </dgm:t>
    </dgm:pt>
    <dgm:pt modelId="{5ACDD245-3EFA-4241-A58B-27B443C0A6FA}" type="parTrans" cxnId="{BD443365-1BC1-456D-B8FA-728658C429B3}">
      <dgm:prSet/>
      <dgm:spPr/>
      <dgm:t>
        <a:bodyPr/>
        <a:lstStyle/>
        <a:p>
          <a:endParaRPr lang="en-US"/>
        </a:p>
      </dgm:t>
    </dgm:pt>
    <dgm:pt modelId="{EDA135EB-DF12-4204-B2AE-FC5B38842F3B}" type="sibTrans" cxnId="{BD443365-1BC1-456D-B8FA-728658C429B3}">
      <dgm:prSet/>
      <dgm:spPr/>
      <dgm:t>
        <a:bodyPr/>
        <a:lstStyle/>
        <a:p>
          <a:endParaRPr lang="en-US"/>
        </a:p>
      </dgm:t>
    </dgm:pt>
    <dgm:pt modelId="{50BA94F1-350F-4A8A-9E83-26490459933B}">
      <dgm:prSet/>
      <dgm:spPr/>
      <dgm:t>
        <a:bodyPr/>
        <a:lstStyle/>
        <a:p>
          <a:r>
            <a:rPr lang="en-US"/>
            <a:t>Judging</a:t>
          </a:r>
        </a:p>
      </dgm:t>
    </dgm:pt>
    <dgm:pt modelId="{46CAFF7F-4C4B-44D4-BA3A-FAC1CEFD35F9}" type="parTrans" cxnId="{DCDD3B56-1A83-4A8E-9A4C-53B7C00C2F2D}">
      <dgm:prSet/>
      <dgm:spPr/>
      <dgm:t>
        <a:bodyPr/>
        <a:lstStyle/>
        <a:p>
          <a:endParaRPr lang="en-US"/>
        </a:p>
      </dgm:t>
    </dgm:pt>
    <dgm:pt modelId="{D313718F-4589-47D5-B4DB-9B04179D95CF}" type="sibTrans" cxnId="{DCDD3B56-1A83-4A8E-9A4C-53B7C00C2F2D}">
      <dgm:prSet/>
      <dgm:spPr/>
      <dgm:t>
        <a:bodyPr/>
        <a:lstStyle/>
        <a:p>
          <a:endParaRPr lang="en-US"/>
        </a:p>
      </dgm:t>
    </dgm:pt>
    <dgm:pt modelId="{78F0163C-2E53-49FD-9A62-7AA65DB782FB}">
      <dgm:prSet/>
      <dgm:spPr/>
      <dgm:t>
        <a:bodyPr/>
        <a:lstStyle/>
        <a:p>
          <a:r>
            <a:rPr lang="en-US"/>
            <a:t>Criticizing </a:t>
          </a:r>
        </a:p>
      </dgm:t>
    </dgm:pt>
    <dgm:pt modelId="{30B38153-5E10-4839-B402-93A6FE6C8CF4}" type="parTrans" cxnId="{57B4AACA-09DE-4F6D-BE7B-85109AF48877}">
      <dgm:prSet/>
      <dgm:spPr/>
      <dgm:t>
        <a:bodyPr/>
        <a:lstStyle/>
        <a:p>
          <a:endParaRPr lang="en-US"/>
        </a:p>
      </dgm:t>
    </dgm:pt>
    <dgm:pt modelId="{33591339-2812-4A30-8B0B-33497951769B}" type="sibTrans" cxnId="{57B4AACA-09DE-4F6D-BE7B-85109AF48877}">
      <dgm:prSet/>
      <dgm:spPr/>
      <dgm:t>
        <a:bodyPr/>
        <a:lstStyle/>
        <a:p>
          <a:endParaRPr lang="en-US"/>
        </a:p>
      </dgm:t>
    </dgm:pt>
    <dgm:pt modelId="{E0D7588A-2C17-44A5-82F7-EEBBF649001A}" type="pres">
      <dgm:prSet presAssocID="{C3DE4D2C-6418-42A2-AD48-86D498EFDC0E}" presName="vert0" presStyleCnt="0">
        <dgm:presLayoutVars>
          <dgm:dir/>
          <dgm:animOne val="branch"/>
          <dgm:animLvl val="lvl"/>
        </dgm:presLayoutVars>
      </dgm:prSet>
      <dgm:spPr/>
    </dgm:pt>
    <dgm:pt modelId="{CF1790BD-7E5E-4208-BD97-EDF4AE9D8879}" type="pres">
      <dgm:prSet presAssocID="{138588DC-457D-41DB-BE20-5DBF471B2B0C}" presName="thickLine" presStyleLbl="alignNode1" presStyleIdx="0" presStyleCnt="6"/>
      <dgm:spPr/>
    </dgm:pt>
    <dgm:pt modelId="{52A932B5-7C7D-475C-A678-ECBDF9A03D87}" type="pres">
      <dgm:prSet presAssocID="{138588DC-457D-41DB-BE20-5DBF471B2B0C}" presName="horz1" presStyleCnt="0"/>
      <dgm:spPr/>
    </dgm:pt>
    <dgm:pt modelId="{18D53A6B-C76C-47AF-97F2-13DCD83ED585}" type="pres">
      <dgm:prSet presAssocID="{138588DC-457D-41DB-BE20-5DBF471B2B0C}" presName="tx1" presStyleLbl="revTx" presStyleIdx="0" presStyleCnt="6"/>
      <dgm:spPr/>
    </dgm:pt>
    <dgm:pt modelId="{A8FF0943-EC69-4E4F-81EB-656F7A3C1D05}" type="pres">
      <dgm:prSet presAssocID="{138588DC-457D-41DB-BE20-5DBF471B2B0C}" presName="vert1" presStyleCnt="0"/>
      <dgm:spPr/>
    </dgm:pt>
    <dgm:pt modelId="{E7C22CB3-825C-4CE3-9628-16D1CD7F16EB}" type="pres">
      <dgm:prSet presAssocID="{A8DB86E8-6E26-404B-B7F5-15614411ECB2}" presName="thickLine" presStyleLbl="alignNode1" presStyleIdx="1" presStyleCnt="6"/>
      <dgm:spPr/>
    </dgm:pt>
    <dgm:pt modelId="{A4C05C1F-D706-4FEB-AB69-DF978027C992}" type="pres">
      <dgm:prSet presAssocID="{A8DB86E8-6E26-404B-B7F5-15614411ECB2}" presName="horz1" presStyleCnt="0"/>
      <dgm:spPr/>
    </dgm:pt>
    <dgm:pt modelId="{E1A4DA96-A7FA-4109-9FB0-5DA5D0F96BB7}" type="pres">
      <dgm:prSet presAssocID="{A8DB86E8-6E26-404B-B7F5-15614411ECB2}" presName="tx1" presStyleLbl="revTx" presStyleIdx="1" presStyleCnt="6"/>
      <dgm:spPr/>
    </dgm:pt>
    <dgm:pt modelId="{11FECCFC-C149-4942-AC43-FCF6B076671E}" type="pres">
      <dgm:prSet presAssocID="{A8DB86E8-6E26-404B-B7F5-15614411ECB2}" presName="vert1" presStyleCnt="0"/>
      <dgm:spPr/>
    </dgm:pt>
    <dgm:pt modelId="{8CB9D18C-8952-4D8C-9A4F-EF8EA5A3808D}" type="pres">
      <dgm:prSet presAssocID="{35E2033A-6EF1-4C26-9F79-57667D7CCE96}" presName="thickLine" presStyleLbl="alignNode1" presStyleIdx="2" presStyleCnt="6"/>
      <dgm:spPr/>
    </dgm:pt>
    <dgm:pt modelId="{84CBCD39-DF46-4567-BB1A-B6AF7B3DC04A}" type="pres">
      <dgm:prSet presAssocID="{35E2033A-6EF1-4C26-9F79-57667D7CCE96}" presName="horz1" presStyleCnt="0"/>
      <dgm:spPr/>
    </dgm:pt>
    <dgm:pt modelId="{6C958431-271A-42D1-B3D1-D0A69E28C5B4}" type="pres">
      <dgm:prSet presAssocID="{35E2033A-6EF1-4C26-9F79-57667D7CCE96}" presName="tx1" presStyleLbl="revTx" presStyleIdx="2" presStyleCnt="6"/>
      <dgm:spPr/>
    </dgm:pt>
    <dgm:pt modelId="{D59BBD2E-8E37-4CD2-8F1B-ACEF5C037289}" type="pres">
      <dgm:prSet presAssocID="{35E2033A-6EF1-4C26-9F79-57667D7CCE96}" presName="vert1" presStyleCnt="0"/>
      <dgm:spPr/>
    </dgm:pt>
    <dgm:pt modelId="{5C365248-FC9E-4264-BF81-6BF1E215E180}" type="pres">
      <dgm:prSet presAssocID="{64E0E7F9-C799-4EC8-A484-48E55C47240E}" presName="thickLine" presStyleLbl="alignNode1" presStyleIdx="3" presStyleCnt="6"/>
      <dgm:spPr/>
    </dgm:pt>
    <dgm:pt modelId="{47F6D815-2D9B-4A58-A3BF-33BFCC4AE623}" type="pres">
      <dgm:prSet presAssocID="{64E0E7F9-C799-4EC8-A484-48E55C47240E}" presName="horz1" presStyleCnt="0"/>
      <dgm:spPr/>
    </dgm:pt>
    <dgm:pt modelId="{4786866B-91A2-4DD7-9C16-6A91AC359B9E}" type="pres">
      <dgm:prSet presAssocID="{64E0E7F9-C799-4EC8-A484-48E55C47240E}" presName="tx1" presStyleLbl="revTx" presStyleIdx="3" presStyleCnt="6"/>
      <dgm:spPr/>
    </dgm:pt>
    <dgm:pt modelId="{FEA0CC22-19CC-4119-9C15-9C6E6CECCF0C}" type="pres">
      <dgm:prSet presAssocID="{64E0E7F9-C799-4EC8-A484-48E55C47240E}" presName="vert1" presStyleCnt="0"/>
      <dgm:spPr/>
    </dgm:pt>
    <dgm:pt modelId="{A2D56696-3E15-4C03-A778-8C0EF34D5C9D}" type="pres">
      <dgm:prSet presAssocID="{50BA94F1-350F-4A8A-9E83-26490459933B}" presName="thickLine" presStyleLbl="alignNode1" presStyleIdx="4" presStyleCnt="6"/>
      <dgm:spPr/>
    </dgm:pt>
    <dgm:pt modelId="{109B5AF3-491F-4133-9F4F-7E6F310F1D4C}" type="pres">
      <dgm:prSet presAssocID="{50BA94F1-350F-4A8A-9E83-26490459933B}" presName="horz1" presStyleCnt="0"/>
      <dgm:spPr/>
    </dgm:pt>
    <dgm:pt modelId="{3FE65E45-2AA4-43D9-94A4-E9D937F5137B}" type="pres">
      <dgm:prSet presAssocID="{50BA94F1-350F-4A8A-9E83-26490459933B}" presName="tx1" presStyleLbl="revTx" presStyleIdx="4" presStyleCnt="6"/>
      <dgm:spPr/>
    </dgm:pt>
    <dgm:pt modelId="{70D9A7CC-38D8-41A1-92E0-278DD622C493}" type="pres">
      <dgm:prSet presAssocID="{50BA94F1-350F-4A8A-9E83-26490459933B}" presName="vert1" presStyleCnt="0"/>
      <dgm:spPr/>
    </dgm:pt>
    <dgm:pt modelId="{820FC77C-86E6-487B-A13B-AA6A5720B213}" type="pres">
      <dgm:prSet presAssocID="{78F0163C-2E53-49FD-9A62-7AA65DB782FB}" presName="thickLine" presStyleLbl="alignNode1" presStyleIdx="5" presStyleCnt="6"/>
      <dgm:spPr/>
    </dgm:pt>
    <dgm:pt modelId="{3E8DAD75-8A50-4960-8F3F-22E11B27BCD3}" type="pres">
      <dgm:prSet presAssocID="{78F0163C-2E53-49FD-9A62-7AA65DB782FB}" presName="horz1" presStyleCnt="0"/>
      <dgm:spPr/>
    </dgm:pt>
    <dgm:pt modelId="{6EA4A582-BAA2-4999-918B-34B1AFDBF8F3}" type="pres">
      <dgm:prSet presAssocID="{78F0163C-2E53-49FD-9A62-7AA65DB782FB}" presName="tx1" presStyleLbl="revTx" presStyleIdx="5" presStyleCnt="6"/>
      <dgm:spPr/>
    </dgm:pt>
    <dgm:pt modelId="{9F8DAB46-3C75-427F-86B7-6AB1AF788729}" type="pres">
      <dgm:prSet presAssocID="{78F0163C-2E53-49FD-9A62-7AA65DB782FB}" presName="vert1" presStyleCnt="0"/>
      <dgm:spPr/>
    </dgm:pt>
  </dgm:ptLst>
  <dgm:cxnLst>
    <dgm:cxn modelId="{157B0B03-FBC9-4CF2-9396-7CF1ACE11BDC}" type="presOf" srcId="{138588DC-457D-41DB-BE20-5DBF471B2B0C}" destId="{18D53A6B-C76C-47AF-97F2-13DCD83ED585}" srcOrd="0" destOrd="0" presId="urn:microsoft.com/office/officeart/2008/layout/LinedList"/>
    <dgm:cxn modelId="{D9E23805-A50E-42D0-BB1F-A791AE025EB0}" type="presOf" srcId="{A8DB86E8-6E26-404B-B7F5-15614411ECB2}" destId="{E1A4DA96-A7FA-4109-9FB0-5DA5D0F96BB7}" srcOrd="0" destOrd="0" presId="urn:microsoft.com/office/officeart/2008/layout/LinedList"/>
    <dgm:cxn modelId="{E403F614-E0FD-4564-B79A-D01C2B65D117}" srcId="{C3DE4D2C-6418-42A2-AD48-86D498EFDC0E}" destId="{138588DC-457D-41DB-BE20-5DBF471B2B0C}" srcOrd="0" destOrd="0" parTransId="{990990B7-5127-47FA-A1F8-2C9F237CF3F8}" sibTransId="{6F1BACF1-77B9-4CF8-B3B8-41FA4F46B413}"/>
    <dgm:cxn modelId="{F064B125-85A0-450B-B7EE-D5DBC85DFE94}" type="presOf" srcId="{78F0163C-2E53-49FD-9A62-7AA65DB782FB}" destId="{6EA4A582-BAA2-4999-918B-34B1AFDBF8F3}" srcOrd="0" destOrd="0" presId="urn:microsoft.com/office/officeart/2008/layout/LinedList"/>
    <dgm:cxn modelId="{2904DA27-A5E5-46CB-B382-2848A4851041}" srcId="{C3DE4D2C-6418-42A2-AD48-86D498EFDC0E}" destId="{A8DB86E8-6E26-404B-B7F5-15614411ECB2}" srcOrd="1" destOrd="0" parTransId="{F0A439D3-B5A3-401A-B420-213877ECF13D}" sibTransId="{C64039FB-2DB5-48A2-BF38-12C904AEB0F7}"/>
    <dgm:cxn modelId="{97C4D040-BF80-4524-8303-693AF4C1E500}" type="presOf" srcId="{64E0E7F9-C799-4EC8-A484-48E55C47240E}" destId="{4786866B-91A2-4DD7-9C16-6A91AC359B9E}" srcOrd="0" destOrd="0" presId="urn:microsoft.com/office/officeart/2008/layout/LinedList"/>
    <dgm:cxn modelId="{69E28960-5F12-4DCA-817E-34221C14E433}" type="presOf" srcId="{50BA94F1-350F-4A8A-9E83-26490459933B}" destId="{3FE65E45-2AA4-43D9-94A4-E9D937F5137B}" srcOrd="0" destOrd="0" presId="urn:microsoft.com/office/officeart/2008/layout/LinedList"/>
    <dgm:cxn modelId="{BD443365-1BC1-456D-B8FA-728658C429B3}" srcId="{C3DE4D2C-6418-42A2-AD48-86D498EFDC0E}" destId="{64E0E7F9-C799-4EC8-A484-48E55C47240E}" srcOrd="3" destOrd="0" parTransId="{5ACDD245-3EFA-4241-A58B-27B443C0A6FA}" sibTransId="{EDA135EB-DF12-4204-B2AE-FC5B38842F3B}"/>
    <dgm:cxn modelId="{DCDD3B56-1A83-4A8E-9A4C-53B7C00C2F2D}" srcId="{C3DE4D2C-6418-42A2-AD48-86D498EFDC0E}" destId="{50BA94F1-350F-4A8A-9E83-26490459933B}" srcOrd="4" destOrd="0" parTransId="{46CAFF7F-4C4B-44D4-BA3A-FAC1CEFD35F9}" sibTransId="{D313718F-4589-47D5-B4DB-9B04179D95CF}"/>
    <dgm:cxn modelId="{000C4297-B54D-4809-A5B3-4AE46EAB2D42}" srcId="{C3DE4D2C-6418-42A2-AD48-86D498EFDC0E}" destId="{35E2033A-6EF1-4C26-9F79-57667D7CCE96}" srcOrd="2" destOrd="0" parTransId="{78EEBEF6-818F-4404-B54F-7606885281AC}" sibTransId="{C96378BA-B86D-46E7-99F6-39366AF95C3A}"/>
    <dgm:cxn modelId="{815DF2A2-DC27-4465-936D-81D91970178A}" type="presOf" srcId="{C3DE4D2C-6418-42A2-AD48-86D498EFDC0E}" destId="{E0D7588A-2C17-44A5-82F7-EEBBF649001A}" srcOrd="0" destOrd="0" presId="urn:microsoft.com/office/officeart/2008/layout/LinedList"/>
    <dgm:cxn modelId="{57B4AACA-09DE-4F6D-BE7B-85109AF48877}" srcId="{C3DE4D2C-6418-42A2-AD48-86D498EFDC0E}" destId="{78F0163C-2E53-49FD-9A62-7AA65DB782FB}" srcOrd="5" destOrd="0" parTransId="{30B38153-5E10-4839-B402-93A6FE6C8CF4}" sibTransId="{33591339-2812-4A30-8B0B-33497951769B}"/>
    <dgm:cxn modelId="{7884BDE2-282E-45B9-BE99-4AE5426735FF}" type="presOf" srcId="{35E2033A-6EF1-4C26-9F79-57667D7CCE96}" destId="{6C958431-271A-42D1-B3D1-D0A69E28C5B4}" srcOrd="0" destOrd="0" presId="urn:microsoft.com/office/officeart/2008/layout/LinedList"/>
    <dgm:cxn modelId="{1496B48D-9737-42B5-8554-788A1A13B210}" type="presParOf" srcId="{E0D7588A-2C17-44A5-82F7-EEBBF649001A}" destId="{CF1790BD-7E5E-4208-BD97-EDF4AE9D8879}" srcOrd="0" destOrd="0" presId="urn:microsoft.com/office/officeart/2008/layout/LinedList"/>
    <dgm:cxn modelId="{9E470225-D0D4-4AA8-9F39-5A5908FBF6C5}" type="presParOf" srcId="{E0D7588A-2C17-44A5-82F7-EEBBF649001A}" destId="{52A932B5-7C7D-475C-A678-ECBDF9A03D87}" srcOrd="1" destOrd="0" presId="urn:microsoft.com/office/officeart/2008/layout/LinedList"/>
    <dgm:cxn modelId="{4D8B53A6-FA8D-404B-A846-C0FAD2BB78BC}" type="presParOf" srcId="{52A932B5-7C7D-475C-A678-ECBDF9A03D87}" destId="{18D53A6B-C76C-47AF-97F2-13DCD83ED585}" srcOrd="0" destOrd="0" presId="urn:microsoft.com/office/officeart/2008/layout/LinedList"/>
    <dgm:cxn modelId="{2F71473E-FC04-416F-9CD9-E1F2C169C57C}" type="presParOf" srcId="{52A932B5-7C7D-475C-A678-ECBDF9A03D87}" destId="{A8FF0943-EC69-4E4F-81EB-656F7A3C1D05}" srcOrd="1" destOrd="0" presId="urn:microsoft.com/office/officeart/2008/layout/LinedList"/>
    <dgm:cxn modelId="{959A4FDF-EAA2-4479-B930-BEB833CAFF4F}" type="presParOf" srcId="{E0D7588A-2C17-44A5-82F7-EEBBF649001A}" destId="{E7C22CB3-825C-4CE3-9628-16D1CD7F16EB}" srcOrd="2" destOrd="0" presId="urn:microsoft.com/office/officeart/2008/layout/LinedList"/>
    <dgm:cxn modelId="{29D80DE9-2BD7-498E-BDF3-E64A0DFB6AE9}" type="presParOf" srcId="{E0D7588A-2C17-44A5-82F7-EEBBF649001A}" destId="{A4C05C1F-D706-4FEB-AB69-DF978027C992}" srcOrd="3" destOrd="0" presId="urn:microsoft.com/office/officeart/2008/layout/LinedList"/>
    <dgm:cxn modelId="{FA6530FE-1EA4-443D-BF67-F22B2F3D2488}" type="presParOf" srcId="{A4C05C1F-D706-4FEB-AB69-DF978027C992}" destId="{E1A4DA96-A7FA-4109-9FB0-5DA5D0F96BB7}" srcOrd="0" destOrd="0" presId="urn:microsoft.com/office/officeart/2008/layout/LinedList"/>
    <dgm:cxn modelId="{C47721DB-CA06-491C-A0D7-060209439D16}" type="presParOf" srcId="{A4C05C1F-D706-4FEB-AB69-DF978027C992}" destId="{11FECCFC-C149-4942-AC43-FCF6B076671E}" srcOrd="1" destOrd="0" presId="urn:microsoft.com/office/officeart/2008/layout/LinedList"/>
    <dgm:cxn modelId="{32000B9B-0A25-4604-BE59-E56C6B12D929}" type="presParOf" srcId="{E0D7588A-2C17-44A5-82F7-EEBBF649001A}" destId="{8CB9D18C-8952-4D8C-9A4F-EF8EA5A3808D}" srcOrd="4" destOrd="0" presId="urn:microsoft.com/office/officeart/2008/layout/LinedList"/>
    <dgm:cxn modelId="{46454AD6-B28D-49D0-B8BD-8602AD25ABE7}" type="presParOf" srcId="{E0D7588A-2C17-44A5-82F7-EEBBF649001A}" destId="{84CBCD39-DF46-4567-BB1A-B6AF7B3DC04A}" srcOrd="5" destOrd="0" presId="urn:microsoft.com/office/officeart/2008/layout/LinedList"/>
    <dgm:cxn modelId="{20644F8A-DBCB-4C89-8F2D-F8622B94FD52}" type="presParOf" srcId="{84CBCD39-DF46-4567-BB1A-B6AF7B3DC04A}" destId="{6C958431-271A-42D1-B3D1-D0A69E28C5B4}" srcOrd="0" destOrd="0" presId="urn:microsoft.com/office/officeart/2008/layout/LinedList"/>
    <dgm:cxn modelId="{A9D5A65D-B61A-4447-BB88-709FF388A52E}" type="presParOf" srcId="{84CBCD39-DF46-4567-BB1A-B6AF7B3DC04A}" destId="{D59BBD2E-8E37-4CD2-8F1B-ACEF5C037289}" srcOrd="1" destOrd="0" presId="urn:microsoft.com/office/officeart/2008/layout/LinedList"/>
    <dgm:cxn modelId="{006A2B98-E857-43EF-8091-E6BEBE4964E4}" type="presParOf" srcId="{E0D7588A-2C17-44A5-82F7-EEBBF649001A}" destId="{5C365248-FC9E-4264-BF81-6BF1E215E180}" srcOrd="6" destOrd="0" presId="urn:microsoft.com/office/officeart/2008/layout/LinedList"/>
    <dgm:cxn modelId="{F5F6BC9D-E009-4FD9-A5FD-90BA4E015FCD}" type="presParOf" srcId="{E0D7588A-2C17-44A5-82F7-EEBBF649001A}" destId="{47F6D815-2D9B-4A58-A3BF-33BFCC4AE623}" srcOrd="7" destOrd="0" presId="urn:microsoft.com/office/officeart/2008/layout/LinedList"/>
    <dgm:cxn modelId="{7E497013-34FA-43C4-83B8-2458578FA144}" type="presParOf" srcId="{47F6D815-2D9B-4A58-A3BF-33BFCC4AE623}" destId="{4786866B-91A2-4DD7-9C16-6A91AC359B9E}" srcOrd="0" destOrd="0" presId="urn:microsoft.com/office/officeart/2008/layout/LinedList"/>
    <dgm:cxn modelId="{80BAE738-8F25-4BCE-99F2-C7D6CD6B23E1}" type="presParOf" srcId="{47F6D815-2D9B-4A58-A3BF-33BFCC4AE623}" destId="{FEA0CC22-19CC-4119-9C15-9C6E6CECCF0C}" srcOrd="1" destOrd="0" presId="urn:microsoft.com/office/officeart/2008/layout/LinedList"/>
    <dgm:cxn modelId="{88EBBB54-2381-4FC6-B804-AF16F69CFEE3}" type="presParOf" srcId="{E0D7588A-2C17-44A5-82F7-EEBBF649001A}" destId="{A2D56696-3E15-4C03-A778-8C0EF34D5C9D}" srcOrd="8" destOrd="0" presId="urn:microsoft.com/office/officeart/2008/layout/LinedList"/>
    <dgm:cxn modelId="{68527061-B22B-4E46-99D6-D3C062065ABC}" type="presParOf" srcId="{E0D7588A-2C17-44A5-82F7-EEBBF649001A}" destId="{109B5AF3-491F-4133-9F4F-7E6F310F1D4C}" srcOrd="9" destOrd="0" presId="urn:microsoft.com/office/officeart/2008/layout/LinedList"/>
    <dgm:cxn modelId="{079D82EE-3CC3-4E16-9EA4-8F775AB294BC}" type="presParOf" srcId="{109B5AF3-491F-4133-9F4F-7E6F310F1D4C}" destId="{3FE65E45-2AA4-43D9-94A4-E9D937F5137B}" srcOrd="0" destOrd="0" presId="urn:microsoft.com/office/officeart/2008/layout/LinedList"/>
    <dgm:cxn modelId="{FE6294FF-237A-4C64-821C-6A781EFF0B0B}" type="presParOf" srcId="{109B5AF3-491F-4133-9F4F-7E6F310F1D4C}" destId="{70D9A7CC-38D8-41A1-92E0-278DD622C493}" srcOrd="1" destOrd="0" presId="urn:microsoft.com/office/officeart/2008/layout/LinedList"/>
    <dgm:cxn modelId="{BC82EF63-72EA-4AB9-A439-F61F62DE8BBC}" type="presParOf" srcId="{E0D7588A-2C17-44A5-82F7-EEBBF649001A}" destId="{820FC77C-86E6-487B-A13B-AA6A5720B213}" srcOrd="10" destOrd="0" presId="urn:microsoft.com/office/officeart/2008/layout/LinedList"/>
    <dgm:cxn modelId="{343DE20E-3E8A-4300-9662-BB89D4CF5CFB}" type="presParOf" srcId="{E0D7588A-2C17-44A5-82F7-EEBBF649001A}" destId="{3E8DAD75-8A50-4960-8F3F-22E11B27BCD3}" srcOrd="11" destOrd="0" presId="urn:microsoft.com/office/officeart/2008/layout/LinedList"/>
    <dgm:cxn modelId="{DD1C7723-224E-473A-A781-D14804046B98}" type="presParOf" srcId="{3E8DAD75-8A50-4960-8F3F-22E11B27BCD3}" destId="{6EA4A582-BAA2-4999-918B-34B1AFDBF8F3}" srcOrd="0" destOrd="0" presId="urn:microsoft.com/office/officeart/2008/layout/LinedList"/>
    <dgm:cxn modelId="{BEBA0460-DB15-41BB-802E-AA6D5853586A}" type="presParOf" srcId="{3E8DAD75-8A50-4960-8F3F-22E11B27BCD3}" destId="{9F8DAB46-3C75-427F-86B7-6AB1AF78872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99FEEA-5090-4D67-96DF-CC30F3108B2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937B7F2-0F4C-4E33-ADC0-0C3D4007AB60}">
      <dgm:prSet/>
      <dgm:spPr/>
      <dgm:t>
        <a:bodyPr/>
        <a:lstStyle/>
        <a:p>
          <a:r>
            <a:rPr lang="en-US"/>
            <a:t>Hungry</a:t>
          </a:r>
        </a:p>
      </dgm:t>
    </dgm:pt>
    <dgm:pt modelId="{311DDE06-5F46-49BD-81F2-57DC5C487FFA}" type="parTrans" cxnId="{665D704B-C0E6-4A31-9AFF-2B2B6EE6472E}">
      <dgm:prSet/>
      <dgm:spPr/>
      <dgm:t>
        <a:bodyPr/>
        <a:lstStyle/>
        <a:p>
          <a:endParaRPr lang="en-US"/>
        </a:p>
      </dgm:t>
    </dgm:pt>
    <dgm:pt modelId="{294B4A03-2B22-4A3A-93FB-90D172FDF3B0}" type="sibTrans" cxnId="{665D704B-C0E6-4A31-9AFF-2B2B6EE6472E}">
      <dgm:prSet/>
      <dgm:spPr/>
      <dgm:t>
        <a:bodyPr/>
        <a:lstStyle/>
        <a:p>
          <a:endParaRPr lang="en-US"/>
        </a:p>
      </dgm:t>
    </dgm:pt>
    <dgm:pt modelId="{BDAB07E7-2070-4C74-B31A-310224B8164E}">
      <dgm:prSet/>
      <dgm:spPr/>
      <dgm:t>
        <a:bodyPr/>
        <a:lstStyle/>
        <a:p>
          <a:r>
            <a:rPr lang="en-US"/>
            <a:t>Tired</a:t>
          </a:r>
        </a:p>
      </dgm:t>
    </dgm:pt>
    <dgm:pt modelId="{D29A52F5-8920-43AD-98FC-A2DF6578C5D2}" type="parTrans" cxnId="{2DF7D7DC-81E6-455F-A7B3-898285A7E427}">
      <dgm:prSet/>
      <dgm:spPr/>
      <dgm:t>
        <a:bodyPr/>
        <a:lstStyle/>
        <a:p>
          <a:endParaRPr lang="en-US"/>
        </a:p>
      </dgm:t>
    </dgm:pt>
    <dgm:pt modelId="{C4C97E76-1B8C-4E9E-A7FC-E866A2D3D207}" type="sibTrans" cxnId="{2DF7D7DC-81E6-455F-A7B3-898285A7E427}">
      <dgm:prSet/>
      <dgm:spPr/>
      <dgm:t>
        <a:bodyPr/>
        <a:lstStyle/>
        <a:p>
          <a:endParaRPr lang="en-US"/>
        </a:p>
      </dgm:t>
    </dgm:pt>
    <dgm:pt modelId="{4E305173-D921-416F-B346-3A98D4A7D376}">
      <dgm:prSet/>
      <dgm:spPr/>
      <dgm:t>
        <a:bodyPr/>
        <a:lstStyle/>
        <a:p>
          <a:r>
            <a:rPr lang="en-US"/>
            <a:t>Are you getting enough self-care</a:t>
          </a:r>
        </a:p>
      </dgm:t>
    </dgm:pt>
    <dgm:pt modelId="{E6537643-88A9-48E2-AD61-1E1B6AFC453A}" type="parTrans" cxnId="{BCC3384C-EBF5-49E3-ABB6-C15918AE9443}">
      <dgm:prSet/>
      <dgm:spPr/>
      <dgm:t>
        <a:bodyPr/>
        <a:lstStyle/>
        <a:p>
          <a:endParaRPr lang="en-US"/>
        </a:p>
      </dgm:t>
    </dgm:pt>
    <dgm:pt modelId="{D4B5C145-C97E-453F-A13E-A815C75844F6}" type="sibTrans" cxnId="{BCC3384C-EBF5-49E3-ABB6-C15918AE9443}">
      <dgm:prSet/>
      <dgm:spPr/>
      <dgm:t>
        <a:bodyPr/>
        <a:lstStyle/>
        <a:p>
          <a:endParaRPr lang="en-US"/>
        </a:p>
      </dgm:t>
    </dgm:pt>
    <dgm:pt modelId="{EF8D3126-6CEC-4A90-8B98-D669714358BC}">
      <dgm:prSet/>
      <dgm:spPr/>
      <dgm:t>
        <a:bodyPr/>
        <a:lstStyle/>
        <a:p>
          <a:r>
            <a:rPr lang="en-US"/>
            <a:t>Do you exercise or have another form of stress relief</a:t>
          </a:r>
        </a:p>
      </dgm:t>
    </dgm:pt>
    <dgm:pt modelId="{A9BB9E18-3F5D-4502-B016-8F7C840E6CD2}" type="parTrans" cxnId="{C744AECF-3600-4CC5-B61A-05253F47B929}">
      <dgm:prSet/>
      <dgm:spPr/>
      <dgm:t>
        <a:bodyPr/>
        <a:lstStyle/>
        <a:p>
          <a:endParaRPr lang="en-US"/>
        </a:p>
      </dgm:t>
    </dgm:pt>
    <dgm:pt modelId="{2D86283D-06D0-4DDC-B9F4-C0623A2CEC2E}" type="sibTrans" cxnId="{C744AECF-3600-4CC5-B61A-05253F47B929}">
      <dgm:prSet/>
      <dgm:spPr/>
      <dgm:t>
        <a:bodyPr/>
        <a:lstStyle/>
        <a:p>
          <a:endParaRPr lang="en-US"/>
        </a:p>
      </dgm:t>
    </dgm:pt>
    <dgm:pt modelId="{F6A816DE-ACCB-48D6-9D56-4FB1FD63D07E}">
      <dgm:prSet/>
      <dgm:spPr/>
      <dgm:t>
        <a:bodyPr/>
        <a:lstStyle/>
        <a:p>
          <a:r>
            <a:rPr lang="en-US"/>
            <a:t>Effectively taking prescribed medications</a:t>
          </a:r>
        </a:p>
      </dgm:t>
    </dgm:pt>
    <dgm:pt modelId="{AC469837-F224-4F79-AA93-E78CFD6DA17F}" type="parTrans" cxnId="{75995352-C221-47F8-AD00-8DFF79595043}">
      <dgm:prSet/>
      <dgm:spPr/>
      <dgm:t>
        <a:bodyPr/>
        <a:lstStyle/>
        <a:p>
          <a:endParaRPr lang="en-US"/>
        </a:p>
      </dgm:t>
    </dgm:pt>
    <dgm:pt modelId="{95CD6193-AA10-40D7-ACC4-D2CA1B8D7256}" type="sibTrans" cxnId="{75995352-C221-47F8-AD00-8DFF79595043}">
      <dgm:prSet/>
      <dgm:spPr/>
      <dgm:t>
        <a:bodyPr/>
        <a:lstStyle/>
        <a:p>
          <a:endParaRPr lang="en-US"/>
        </a:p>
      </dgm:t>
    </dgm:pt>
    <dgm:pt modelId="{2CC93149-C6E6-435B-B4CE-2085683566C6}">
      <dgm:prSet/>
      <dgm:spPr/>
      <dgm:t>
        <a:bodyPr/>
        <a:lstStyle/>
        <a:p>
          <a:r>
            <a:rPr lang="en-US" dirty="0"/>
            <a:t>Have the emotional support at home</a:t>
          </a:r>
        </a:p>
      </dgm:t>
    </dgm:pt>
    <dgm:pt modelId="{E3F9A93D-D7C5-4853-ACA8-3C7CDA51CF29}" type="parTrans" cxnId="{F46807B4-1268-4B28-B970-F8CE3B070D2A}">
      <dgm:prSet/>
      <dgm:spPr/>
      <dgm:t>
        <a:bodyPr/>
        <a:lstStyle/>
        <a:p>
          <a:endParaRPr lang="en-US"/>
        </a:p>
      </dgm:t>
    </dgm:pt>
    <dgm:pt modelId="{659CAC4B-77E7-4046-881F-F8C38F6906A2}" type="sibTrans" cxnId="{F46807B4-1268-4B28-B970-F8CE3B070D2A}">
      <dgm:prSet/>
      <dgm:spPr/>
      <dgm:t>
        <a:bodyPr/>
        <a:lstStyle/>
        <a:p>
          <a:endParaRPr lang="en-US"/>
        </a:p>
      </dgm:t>
    </dgm:pt>
    <dgm:pt modelId="{320F12D6-97FF-4B03-A985-FBA1138061A1}">
      <dgm:prSet/>
      <dgm:spPr/>
      <dgm:t>
        <a:bodyPr/>
        <a:lstStyle/>
        <a:p>
          <a:r>
            <a:rPr lang="en-US"/>
            <a:t>Balanced amount of stress </a:t>
          </a:r>
        </a:p>
      </dgm:t>
    </dgm:pt>
    <dgm:pt modelId="{4808A845-116C-4F91-B56F-6AC9E34519B7}" type="parTrans" cxnId="{B8CDF02A-995C-4EEF-8BEC-A247B44967DA}">
      <dgm:prSet/>
      <dgm:spPr/>
      <dgm:t>
        <a:bodyPr/>
        <a:lstStyle/>
        <a:p>
          <a:endParaRPr lang="en-US"/>
        </a:p>
      </dgm:t>
    </dgm:pt>
    <dgm:pt modelId="{BD8E928B-CD20-4089-BFDA-5B45ADD76E58}" type="sibTrans" cxnId="{B8CDF02A-995C-4EEF-8BEC-A247B44967DA}">
      <dgm:prSet/>
      <dgm:spPr/>
      <dgm:t>
        <a:bodyPr/>
        <a:lstStyle/>
        <a:p>
          <a:endParaRPr lang="en-US"/>
        </a:p>
      </dgm:t>
    </dgm:pt>
    <dgm:pt modelId="{2FD1BF17-52A7-4120-AADE-81238B1F5D3C}">
      <dgm:prSet/>
      <dgm:spPr/>
      <dgm:t>
        <a:bodyPr/>
        <a:lstStyle/>
        <a:p>
          <a:r>
            <a:rPr lang="en-US" dirty="0"/>
            <a:t>Work/life balance</a:t>
          </a:r>
        </a:p>
      </dgm:t>
    </dgm:pt>
    <dgm:pt modelId="{1420EC4F-9E27-4276-9125-2E040601DD91}" type="parTrans" cxnId="{2293AC1F-54F0-41B4-BB68-43942A9A77A8}">
      <dgm:prSet/>
      <dgm:spPr/>
      <dgm:t>
        <a:bodyPr/>
        <a:lstStyle/>
        <a:p>
          <a:endParaRPr lang="en-US"/>
        </a:p>
      </dgm:t>
    </dgm:pt>
    <dgm:pt modelId="{CD596F4F-227A-4171-A9D8-2579D6F628C1}" type="sibTrans" cxnId="{2293AC1F-54F0-41B4-BB68-43942A9A77A8}">
      <dgm:prSet/>
      <dgm:spPr/>
      <dgm:t>
        <a:bodyPr/>
        <a:lstStyle/>
        <a:p>
          <a:endParaRPr lang="en-US"/>
        </a:p>
      </dgm:t>
    </dgm:pt>
    <dgm:pt modelId="{A6DF303E-3D32-4E34-B7B7-20BDCD756961}" type="pres">
      <dgm:prSet presAssocID="{2899FEEA-5090-4D67-96DF-CC30F3108B20}" presName="linear" presStyleCnt="0">
        <dgm:presLayoutVars>
          <dgm:animLvl val="lvl"/>
          <dgm:resizeHandles val="exact"/>
        </dgm:presLayoutVars>
      </dgm:prSet>
      <dgm:spPr/>
    </dgm:pt>
    <dgm:pt modelId="{9D617CC4-2C00-4BD4-9310-BE007D5537B7}" type="pres">
      <dgm:prSet presAssocID="{4937B7F2-0F4C-4E33-ADC0-0C3D4007AB60}" presName="parentText" presStyleLbl="node1" presStyleIdx="0" presStyleCnt="8">
        <dgm:presLayoutVars>
          <dgm:chMax val="0"/>
          <dgm:bulletEnabled val="1"/>
        </dgm:presLayoutVars>
      </dgm:prSet>
      <dgm:spPr/>
    </dgm:pt>
    <dgm:pt modelId="{9D2C0B6F-10D8-4F7F-B35E-3FA3F87447CE}" type="pres">
      <dgm:prSet presAssocID="{294B4A03-2B22-4A3A-93FB-90D172FDF3B0}" presName="spacer" presStyleCnt="0"/>
      <dgm:spPr/>
    </dgm:pt>
    <dgm:pt modelId="{67771486-76C1-41BA-A932-30E6E55C78E7}" type="pres">
      <dgm:prSet presAssocID="{BDAB07E7-2070-4C74-B31A-310224B8164E}" presName="parentText" presStyleLbl="node1" presStyleIdx="1" presStyleCnt="8">
        <dgm:presLayoutVars>
          <dgm:chMax val="0"/>
          <dgm:bulletEnabled val="1"/>
        </dgm:presLayoutVars>
      </dgm:prSet>
      <dgm:spPr/>
    </dgm:pt>
    <dgm:pt modelId="{F117F549-5A9C-4896-987A-BB848F7CBAE9}" type="pres">
      <dgm:prSet presAssocID="{C4C97E76-1B8C-4E9E-A7FC-E866A2D3D207}" presName="spacer" presStyleCnt="0"/>
      <dgm:spPr/>
    </dgm:pt>
    <dgm:pt modelId="{F8FE59BA-8B7B-4178-AA95-518773463345}" type="pres">
      <dgm:prSet presAssocID="{4E305173-D921-416F-B346-3A98D4A7D376}" presName="parentText" presStyleLbl="node1" presStyleIdx="2" presStyleCnt="8">
        <dgm:presLayoutVars>
          <dgm:chMax val="0"/>
          <dgm:bulletEnabled val="1"/>
        </dgm:presLayoutVars>
      </dgm:prSet>
      <dgm:spPr/>
    </dgm:pt>
    <dgm:pt modelId="{70343C47-7874-4594-9A0B-606725A9AA56}" type="pres">
      <dgm:prSet presAssocID="{D4B5C145-C97E-453F-A13E-A815C75844F6}" presName="spacer" presStyleCnt="0"/>
      <dgm:spPr/>
    </dgm:pt>
    <dgm:pt modelId="{C53E9A63-5D4F-440C-A6E8-F3290A71C33E}" type="pres">
      <dgm:prSet presAssocID="{EF8D3126-6CEC-4A90-8B98-D669714358BC}" presName="parentText" presStyleLbl="node1" presStyleIdx="3" presStyleCnt="8">
        <dgm:presLayoutVars>
          <dgm:chMax val="0"/>
          <dgm:bulletEnabled val="1"/>
        </dgm:presLayoutVars>
      </dgm:prSet>
      <dgm:spPr/>
    </dgm:pt>
    <dgm:pt modelId="{49A745F5-19FD-4E1B-8FFF-A2644829F16B}" type="pres">
      <dgm:prSet presAssocID="{2D86283D-06D0-4DDC-B9F4-C0623A2CEC2E}" presName="spacer" presStyleCnt="0"/>
      <dgm:spPr/>
    </dgm:pt>
    <dgm:pt modelId="{DD00ECDE-1CCF-47B2-AB1F-B5B87DC12F0E}" type="pres">
      <dgm:prSet presAssocID="{F6A816DE-ACCB-48D6-9D56-4FB1FD63D07E}" presName="parentText" presStyleLbl="node1" presStyleIdx="4" presStyleCnt="8">
        <dgm:presLayoutVars>
          <dgm:chMax val="0"/>
          <dgm:bulletEnabled val="1"/>
        </dgm:presLayoutVars>
      </dgm:prSet>
      <dgm:spPr/>
    </dgm:pt>
    <dgm:pt modelId="{A440C2CC-56F7-4A17-84A4-FE13D65B0A71}" type="pres">
      <dgm:prSet presAssocID="{95CD6193-AA10-40D7-ACC4-D2CA1B8D7256}" presName="spacer" presStyleCnt="0"/>
      <dgm:spPr/>
    </dgm:pt>
    <dgm:pt modelId="{5C76631C-42B3-4B50-9E8D-31583B4CA332}" type="pres">
      <dgm:prSet presAssocID="{2CC93149-C6E6-435B-B4CE-2085683566C6}" presName="parentText" presStyleLbl="node1" presStyleIdx="5" presStyleCnt="8">
        <dgm:presLayoutVars>
          <dgm:chMax val="0"/>
          <dgm:bulletEnabled val="1"/>
        </dgm:presLayoutVars>
      </dgm:prSet>
      <dgm:spPr/>
    </dgm:pt>
    <dgm:pt modelId="{DAC23895-ECCE-4CEC-9CCC-BF03CE5C7668}" type="pres">
      <dgm:prSet presAssocID="{659CAC4B-77E7-4046-881F-F8C38F6906A2}" presName="spacer" presStyleCnt="0"/>
      <dgm:spPr/>
    </dgm:pt>
    <dgm:pt modelId="{E6A28F1D-FF33-440C-856A-5CF9CED33847}" type="pres">
      <dgm:prSet presAssocID="{320F12D6-97FF-4B03-A985-FBA1138061A1}" presName="parentText" presStyleLbl="node1" presStyleIdx="6" presStyleCnt="8">
        <dgm:presLayoutVars>
          <dgm:chMax val="0"/>
          <dgm:bulletEnabled val="1"/>
        </dgm:presLayoutVars>
      </dgm:prSet>
      <dgm:spPr/>
    </dgm:pt>
    <dgm:pt modelId="{82ECFB35-B9E8-4AA5-90EA-4B7B88EE9A3C}" type="pres">
      <dgm:prSet presAssocID="{BD8E928B-CD20-4089-BFDA-5B45ADD76E58}" presName="spacer" presStyleCnt="0"/>
      <dgm:spPr/>
    </dgm:pt>
    <dgm:pt modelId="{56C9CC65-B7F7-4962-881E-5E404A697C57}" type="pres">
      <dgm:prSet presAssocID="{2FD1BF17-52A7-4120-AADE-81238B1F5D3C}" presName="parentText" presStyleLbl="node1" presStyleIdx="7" presStyleCnt="8">
        <dgm:presLayoutVars>
          <dgm:chMax val="0"/>
          <dgm:bulletEnabled val="1"/>
        </dgm:presLayoutVars>
      </dgm:prSet>
      <dgm:spPr/>
    </dgm:pt>
  </dgm:ptLst>
  <dgm:cxnLst>
    <dgm:cxn modelId="{43011A10-78AA-4217-B1CF-392B04EAD24F}" type="presOf" srcId="{2FD1BF17-52A7-4120-AADE-81238B1F5D3C}" destId="{56C9CC65-B7F7-4962-881E-5E404A697C57}" srcOrd="0" destOrd="0" presId="urn:microsoft.com/office/officeart/2005/8/layout/vList2"/>
    <dgm:cxn modelId="{73FFC117-3338-47CE-BB5E-6E4581DB9F02}" type="presOf" srcId="{320F12D6-97FF-4B03-A985-FBA1138061A1}" destId="{E6A28F1D-FF33-440C-856A-5CF9CED33847}" srcOrd="0" destOrd="0" presId="urn:microsoft.com/office/officeart/2005/8/layout/vList2"/>
    <dgm:cxn modelId="{6E12B51B-0F57-4D7D-9D61-961C5B9C229E}" type="presOf" srcId="{F6A816DE-ACCB-48D6-9D56-4FB1FD63D07E}" destId="{DD00ECDE-1CCF-47B2-AB1F-B5B87DC12F0E}" srcOrd="0" destOrd="0" presId="urn:microsoft.com/office/officeart/2005/8/layout/vList2"/>
    <dgm:cxn modelId="{2293AC1F-54F0-41B4-BB68-43942A9A77A8}" srcId="{2899FEEA-5090-4D67-96DF-CC30F3108B20}" destId="{2FD1BF17-52A7-4120-AADE-81238B1F5D3C}" srcOrd="7" destOrd="0" parTransId="{1420EC4F-9E27-4276-9125-2E040601DD91}" sibTransId="{CD596F4F-227A-4171-A9D8-2579D6F628C1}"/>
    <dgm:cxn modelId="{B8CDF02A-995C-4EEF-8BEC-A247B44967DA}" srcId="{2899FEEA-5090-4D67-96DF-CC30F3108B20}" destId="{320F12D6-97FF-4B03-A985-FBA1138061A1}" srcOrd="6" destOrd="0" parTransId="{4808A845-116C-4F91-B56F-6AC9E34519B7}" sibTransId="{BD8E928B-CD20-4089-BFDA-5B45ADD76E58}"/>
    <dgm:cxn modelId="{88896069-BBBB-4706-B129-555173E69D34}" type="presOf" srcId="{4E305173-D921-416F-B346-3A98D4A7D376}" destId="{F8FE59BA-8B7B-4178-AA95-518773463345}" srcOrd="0" destOrd="0" presId="urn:microsoft.com/office/officeart/2005/8/layout/vList2"/>
    <dgm:cxn modelId="{0C371D6B-5A2E-49AC-9066-8ABC867A7F73}" type="presOf" srcId="{EF8D3126-6CEC-4A90-8B98-D669714358BC}" destId="{C53E9A63-5D4F-440C-A6E8-F3290A71C33E}" srcOrd="0" destOrd="0" presId="urn:microsoft.com/office/officeart/2005/8/layout/vList2"/>
    <dgm:cxn modelId="{665D704B-C0E6-4A31-9AFF-2B2B6EE6472E}" srcId="{2899FEEA-5090-4D67-96DF-CC30F3108B20}" destId="{4937B7F2-0F4C-4E33-ADC0-0C3D4007AB60}" srcOrd="0" destOrd="0" parTransId="{311DDE06-5F46-49BD-81F2-57DC5C487FFA}" sibTransId="{294B4A03-2B22-4A3A-93FB-90D172FDF3B0}"/>
    <dgm:cxn modelId="{BCC3384C-EBF5-49E3-ABB6-C15918AE9443}" srcId="{2899FEEA-5090-4D67-96DF-CC30F3108B20}" destId="{4E305173-D921-416F-B346-3A98D4A7D376}" srcOrd="2" destOrd="0" parTransId="{E6537643-88A9-48E2-AD61-1E1B6AFC453A}" sibTransId="{D4B5C145-C97E-453F-A13E-A815C75844F6}"/>
    <dgm:cxn modelId="{B665034E-FC00-49FA-BBAA-04CE08417C6D}" type="presOf" srcId="{2899FEEA-5090-4D67-96DF-CC30F3108B20}" destId="{A6DF303E-3D32-4E34-B7B7-20BDCD756961}" srcOrd="0" destOrd="0" presId="urn:microsoft.com/office/officeart/2005/8/layout/vList2"/>
    <dgm:cxn modelId="{75995352-C221-47F8-AD00-8DFF79595043}" srcId="{2899FEEA-5090-4D67-96DF-CC30F3108B20}" destId="{F6A816DE-ACCB-48D6-9D56-4FB1FD63D07E}" srcOrd="4" destOrd="0" parTransId="{AC469837-F224-4F79-AA93-E78CFD6DA17F}" sibTransId="{95CD6193-AA10-40D7-ACC4-D2CA1B8D7256}"/>
    <dgm:cxn modelId="{BB7B545A-950C-4DEC-888E-C4CDA3451D8A}" type="presOf" srcId="{2CC93149-C6E6-435B-B4CE-2085683566C6}" destId="{5C76631C-42B3-4B50-9E8D-31583B4CA332}" srcOrd="0" destOrd="0" presId="urn:microsoft.com/office/officeart/2005/8/layout/vList2"/>
    <dgm:cxn modelId="{F46807B4-1268-4B28-B970-F8CE3B070D2A}" srcId="{2899FEEA-5090-4D67-96DF-CC30F3108B20}" destId="{2CC93149-C6E6-435B-B4CE-2085683566C6}" srcOrd="5" destOrd="0" parTransId="{E3F9A93D-D7C5-4853-ACA8-3C7CDA51CF29}" sibTransId="{659CAC4B-77E7-4046-881F-F8C38F6906A2}"/>
    <dgm:cxn modelId="{9C289BC1-E263-477F-AB43-001F47005467}" type="presOf" srcId="{4937B7F2-0F4C-4E33-ADC0-0C3D4007AB60}" destId="{9D617CC4-2C00-4BD4-9310-BE007D5537B7}" srcOrd="0" destOrd="0" presId="urn:microsoft.com/office/officeart/2005/8/layout/vList2"/>
    <dgm:cxn modelId="{B24F46C4-4D5E-4267-975C-2828376A07F7}" type="presOf" srcId="{BDAB07E7-2070-4C74-B31A-310224B8164E}" destId="{67771486-76C1-41BA-A932-30E6E55C78E7}" srcOrd="0" destOrd="0" presId="urn:microsoft.com/office/officeart/2005/8/layout/vList2"/>
    <dgm:cxn modelId="{C744AECF-3600-4CC5-B61A-05253F47B929}" srcId="{2899FEEA-5090-4D67-96DF-CC30F3108B20}" destId="{EF8D3126-6CEC-4A90-8B98-D669714358BC}" srcOrd="3" destOrd="0" parTransId="{A9BB9E18-3F5D-4502-B016-8F7C840E6CD2}" sibTransId="{2D86283D-06D0-4DDC-B9F4-C0623A2CEC2E}"/>
    <dgm:cxn modelId="{2DF7D7DC-81E6-455F-A7B3-898285A7E427}" srcId="{2899FEEA-5090-4D67-96DF-CC30F3108B20}" destId="{BDAB07E7-2070-4C74-B31A-310224B8164E}" srcOrd="1" destOrd="0" parTransId="{D29A52F5-8920-43AD-98FC-A2DF6578C5D2}" sibTransId="{C4C97E76-1B8C-4E9E-A7FC-E866A2D3D207}"/>
    <dgm:cxn modelId="{91520F16-29BF-4ABC-96EE-0BEE30B82387}" type="presParOf" srcId="{A6DF303E-3D32-4E34-B7B7-20BDCD756961}" destId="{9D617CC4-2C00-4BD4-9310-BE007D5537B7}" srcOrd="0" destOrd="0" presId="urn:microsoft.com/office/officeart/2005/8/layout/vList2"/>
    <dgm:cxn modelId="{9EC7250B-E370-42CF-86F1-52F9C2BC16E8}" type="presParOf" srcId="{A6DF303E-3D32-4E34-B7B7-20BDCD756961}" destId="{9D2C0B6F-10D8-4F7F-B35E-3FA3F87447CE}" srcOrd="1" destOrd="0" presId="urn:microsoft.com/office/officeart/2005/8/layout/vList2"/>
    <dgm:cxn modelId="{F2E60AA4-EE15-45D8-BBD7-FCE0124A3658}" type="presParOf" srcId="{A6DF303E-3D32-4E34-B7B7-20BDCD756961}" destId="{67771486-76C1-41BA-A932-30E6E55C78E7}" srcOrd="2" destOrd="0" presId="urn:microsoft.com/office/officeart/2005/8/layout/vList2"/>
    <dgm:cxn modelId="{A48A3969-113F-443D-9089-A03BBAFEE3CC}" type="presParOf" srcId="{A6DF303E-3D32-4E34-B7B7-20BDCD756961}" destId="{F117F549-5A9C-4896-987A-BB848F7CBAE9}" srcOrd="3" destOrd="0" presId="urn:microsoft.com/office/officeart/2005/8/layout/vList2"/>
    <dgm:cxn modelId="{9DE5870D-ED72-42EA-B622-54F1706054D4}" type="presParOf" srcId="{A6DF303E-3D32-4E34-B7B7-20BDCD756961}" destId="{F8FE59BA-8B7B-4178-AA95-518773463345}" srcOrd="4" destOrd="0" presId="urn:microsoft.com/office/officeart/2005/8/layout/vList2"/>
    <dgm:cxn modelId="{A41C3104-62F6-44B6-8ACC-D1D3C808FE73}" type="presParOf" srcId="{A6DF303E-3D32-4E34-B7B7-20BDCD756961}" destId="{70343C47-7874-4594-9A0B-606725A9AA56}" srcOrd="5" destOrd="0" presId="urn:microsoft.com/office/officeart/2005/8/layout/vList2"/>
    <dgm:cxn modelId="{0FF223FA-DE77-4C75-A182-10490D1738D2}" type="presParOf" srcId="{A6DF303E-3D32-4E34-B7B7-20BDCD756961}" destId="{C53E9A63-5D4F-440C-A6E8-F3290A71C33E}" srcOrd="6" destOrd="0" presId="urn:microsoft.com/office/officeart/2005/8/layout/vList2"/>
    <dgm:cxn modelId="{7128FB65-8F9C-4406-84B6-6204B6EFB0EF}" type="presParOf" srcId="{A6DF303E-3D32-4E34-B7B7-20BDCD756961}" destId="{49A745F5-19FD-4E1B-8FFF-A2644829F16B}" srcOrd="7" destOrd="0" presId="urn:microsoft.com/office/officeart/2005/8/layout/vList2"/>
    <dgm:cxn modelId="{7A199529-A09D-498E-9174-555D71A4C3DB}" type="presParOf" srcId="{A6DF303E-3D32-4E34-B7B7-20BDCD756961}" destId="{DD00ECDE-1CCF-47B2-AB1F-B5B87DC12F0E}" srcOrd="8" destOrd="0" presId="urn:microsoft.com/office/officeart/2005/8/layout/vList2"/>
    <dgm:cxn modelId="{C64D383B-8213-4776-AB94-ABD340F47667}" type="presParOf" srcId="{A6DF303E-3D32-4E34-B7B7-20BDCD756961}" destId="{A440C2CC-56F7-4A17-84A4-FE13D65B0A71}" srcOrd="9" destOrd="0" presId="urn:microsoft.com/office/officeart/2005/8/layout/vList2"/>
    <dgm:cxn modelId="{5DEF7B49-6CB7-42FF-B6E3-3FDA4669ECCD}" type="presParOf" srcId="{A6DF303E-3D32-4E34-B7B7-20BDCD756961}" destId="{5C76631C-42B3-4B50-9E8D-31583B4CA332}" srcOrd="10" destOrd="0" presId="urn:microsoft.com/office/officeart/2005/8/layout/vList2"/>
    <dgm:cxn modelId="{020E0E10-515E-4B4E-BB97-D800EFCC53E4}" type="presParOf" srcId="{A6DF303E-3D32-4E34-B7B7-20BDCD756961}" destId="{DAC23895-ECCE-4CEC-9CCC-BF03CE5C7668}" srcOrd="11" destOrd="0" presId="urn:microsoft.com/office/officeart/2005/8/layout/vList2"/>
    <dgm:cxn modelId="{403D463D-0DF2-47AD-B0B6-05004276B642}" type="presParOf" srcId="{A6DF303E-3D32-4E34-B7B7-20BDCD756961}" destId="{E6A28F1D-FF33-440C-856A-5CF9CED33847}" srcOrd="12" destOrd="0" presId="urn:microsoft.com/office/officeart/2005/8/layout/vList2"/>
    <dgm:cxn modelId="{E1B39A9E-C209-4281-AF1B-3EFA2D99E8DA}" type="presParOf" srcId="{A6DF303E-3D32-4E34-B7B7-20BDCD756961}" destId="{82ECFB35-B9E8-4AA5-90EA-4B7B88EE9A3C}" srcOrd="13" destOrd="0" presId="urn:microsoft.com/office/officeart/2005/8/layout/vList2"/>
    <dgm:cxn modelId="{E906ECBE-918A-426B-9C5D-507689E08F16}" type="presParOf" srcId="{A6DF303E-3D32-4E34-B7B7-20BDCD756961}" destId="{56C9CC65-B7F7-4962-881E-5E404A697C57}"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AACA67-DFDB-4890-81D8-013B5C26862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8D1F95A-0269-4FF6-9D5B-A8863FA9B886}">
      <dgm:prSet/>
      <dgm:spPr/>
      <dgm:t>
        <a:bodyPr/>
        <a:lstStyle/>
        <a:p>
          <a:pPr>
            <a:lnSpc>
              <a:spcPct val="100000"/>
            </a:lnSpc>
          </a:pPr>
          <a:r>
            <a:rPr lang="en-US" dirty="0"/>
            <a:t>Can respect someone AND disagree with them</a:t>
          </a:r>
        </a:p>
      </dgm:t>
    </dgm:pt>
    <dgm:pt modelId="{72495D35-607D-41F3-B37D-A4B9558D4329}" type="parTrans" cxnId="{3EB29B29-FF56-4014-ADF5-7F4D9EB7FD68}">
      <dgm:prSet/>
      <dgm:spPr/>
      <dgm:t>
        <a:bodyPr/>
        <a:lstStyle/>
        <a:p>
          <a:endParaRPr lang="en-US"/>
        </a:p>
      </dgm:t>
    </dgm:pt>
    <dgm:pt modelId="{1457AC2C-EF46-4448-8BFF-30BAD9E20DC4}" type="sibTrans" cxnId="{3EB29B29-FF56-4014-ADF5-7F4D9EB7FD68}">
      <dgm:prSet/>
      <dgm:spPr/>
      <dgm:t>
        <a:bodyPr/>
        <a:lstStyle/>
        <a:p>
          <a:endParaRPr lang="en-US"/>
        </a:p>
      </dgm:t>
    </dgm:pt>
    <dgm:pt modelId="{7B92B408-9046-42F1-8032-981355444453}">
      <dgm:prSet/>
      <dgm:spPr/>
      <dgm:t>
        <a:bodyPr/>
        <a:lstStyle/>
        <a:p>
          <a:pPr>
            <a:lnSpc>
              <a:spcPct val="100000"/>
            </a:lnSpc>
          </a:pPr>
          <a:r>
            <a:rPr lang="en-US"/>
            <a:t>Can enjoy their company AND think they could learn </a:t>
          </a:r>
        </a:p>
      </dgm:t>
    </dgm:pt>
    <dgm:pt modelId="{98992CB6-5DEF-4DF1-9C91-9159D2B75E2D}" type="parTrans" cxnId="{5242A946-09C4-45AB-86CA-D1C63721CF0A}">
      <dgm:prSet/>
      <dgm:spPr/>
      <dgm:t>
        <a:bodyPr/>
        <a:lstStyle/>
        <a:p>
          <a:endParaRPr lang="en-US"/>
        </a:p>
      </dgm:t>
    </dgm:pt>
    <dgm:pt modelId="{086A471B-9488-4DD1-9F77-98C24CE25A1C}" type="sibTrans" cxnId="{5242A946-09C4-45AB-86CA-D1C63721CF0A}">
      <dgm:prSet/>
      <dgm:spPr/>
      <dgm:t>
        <a:bodyPr/>
        <a:lstStyle/>
        <a:p>
          <a:endParaRPr lang="en-US"/>
        </a:p>
      </dgm:t>
    </dgm:pt>
    <dgm:pt modelId="{45E9A6CB-D1D5-417C-8FE9-C08DA6AFF0E4}">
      <dgm:prSet/>
      <dgm:spPr/>
      <dgm:t>
        <a:bodyPr/>
        <a:lstStyle/>
        <a:p>
          <a:pPr>
            <a:lnSpc>
              <a:spcPct val="100000"/>
            </a:lnSpc>
          </a:pPr>
          <a:r>
            <a:rPr lang="en-US"/>
            <a:t>People have good qualities AND bad qualities</a:t>
          </a:r>
        </a:p>
      </dgm:t>
    </dgm:pt>
    <dgm:pt modelId="{AE24461C-C5AF-4841-913C-7411AD7E8208}" type="parTrans" cxnId="{C7BD5CB4-072F-4D38-A40F-0526171A6983}">
      <dgm:prSet/>
      <dgm:spPr/>
      <dgm:t>
        <a:bodyPr/>
        <a:lstStyle/>
        <a:p>
          <a:endParaRPr lang="en-US"/>
        </a:p>
      </dgm:t>
    </dgm:pt>
    <dgm:pt modelId="{45757DDA-85B2-484F-ADB8-1A3B71512B90}" type="sibTrans" cxnId="{C7BD5CB4-072F-4D38-A40F-0526171A6983}">
      <dgm:prSet/>
      <dgm:spPr/>
      <dgm:t>
        <a:bodyPr/>
        <a:lstStyle/>
        <a:p>
          <a:endParaRPr lang="en-US"/>
        </a:p>
      </dgm:t>
    </dgm:pt>
    <dgm:pt modelId="{FE850948-53C5-4C97-A58E-B5BFCCFA2141}">
      <dgm:prSet/>
      <dgm:spPr/>
      <dgm:t>
        <a:bodyPr/>
        <a:lstStyle/>
        <a:p>
          <a:pPr>
            <a:lnSpc>
              <a:spcPct val="100000"/>
            </a:lnSpc>
          </a:pPr>
          <a:r>
            <a:rPr lang="en-US" dirty="0"/>
            <a:t>Can have opinions different from you AND you can understand rather than judge</a:t>
          </a:r>
        </a:p>
      </dgm:t>
    </dgm:pt>
    <dgm:pt modelId="{2F960F39-FA9B-45A7-9EAF-28ECB811B70A}" type="parTrans" cxnId="{0E94B5B6-8B28-49EE-BD7C-4011634D7789}">
      <dgm:prSet/>
      <dgm:spPr/>
      <dgm:t>
        <a:bodyPr/>
        <a:lstStyle/>
        <a:p>
          <a:endParaRPr lang="en-US"/>
        </a:p>
      </dgm:t>
    </dgm:pt>
    <dgm:pt modelId="{315C4F80-7723-4580-A249-316C28328CC8}" type="sibTrans" cxnId="{0E94B5B6-8B28-49EE-BD7C-4011634D7789}">
      <dgm:prSet/>
      <dgm:spPr/>
      <dgm:t>
        <a:bodyPr/>
        <a:lstStyle/>
        <a:p>
          <a:endParaRPr lang="en-US"/>
        </a:p>
      </dgm:t>
    </dgm:pt>
    <dgm:pt modelId="{BC607C8F-C3DE-476C-BA9B-185B1A4FF55A}">
      <dgm:prSet/>
      <dgm:spPr/>
      <dgm:t>
        <a:bodyPr/>
        <a:lstStyle/>
        <a:p>
          <a:pPr>
            <a:lnSpc>
              <a:spcPct val="100000"/>
            </a:lnSpc>
          </a:pPr>
          <a:r>
            <a:rPr lang="en-US"/>
            <a:t>Can be a great tech AND struggle with aspects of their job</a:t>
          </a:r>
        </a:p>
      </dgm:t>
    </dgm:pt>
    <dgm:pt modelId="{D6269026-7F99-4AFC-9368-D47620F8A81C}" type="parTrans" cxnId="{775B8AAA-0184-4EDD-B1BB-9FD372F80DD7}">
      <dgm:prSet/>
      <dgm:spPr/>
      <dgm:t>
        <a:bodyPr/>
        <a:lstStyle/>
        <a:p>
          <a:endParaRPr lang="en-US"/>
        </a:p>
      </dgm:t>
    </dgm:pt>
    <dgm:pt modelId="{23A73CA1-1FBF-460D-AE8D-2891B69B87B8}" type="sibTrans" cxnId="{775B8AAA-0184-4EDD-B1BB-9FD372F80DD7}">
      <dgm:prSet/>
      <dgm:spPr/>
      <dgm:t>
        <a:bodyPr/>
        <a:lstStyle/>
        <a:p>
          <a:endParaRPr lang="en-US"/>
        </a:p>
      </dgm:t>
    </dgm:pt>
    <dgm:pt modelId="{147B2256-B4EB-4496-B72F-EEE75839E137}">
      <dgm:prSet/>
      <dgm:spPr/>
      <dgm:t>
        <a:bodyPr/>
        <a:lstStyle/>
        <a:p>
          <a:pPr>
            <a:lnSpc>
              <a:spcPct val="100000"/>
            </a:lnSpc>
          </a:pPr>
          <a:r>
            <a:rPr lang="en-US"/>
            <a:t>Can be a great teacher AND struggle with day-to-day bench work </a:t>
          </a:r>
        </a:p>
      </dgm:t>
    </dgm:pt>
    <dgm:pt modelId="{0CCBE1EA-8E6D-423E-9982-EF8BD9297DBF}" type="parTrans" cxnId="{8672D10B-39EA-434F-A67E-E8D2B55CF4F5}">
      <dgm:prSet/>
      <dgm:spPr/>
      <dgm:t>
        <a:bodyPr/>
        <a:lstStyle/>
        <a:p>
          <a:endParaRPr lang="en-US"/>
        </a:p>
      </dgm:t>
    </dgm:pt>
    <dgm:pt modelId="{FDDB5899-1186-40E9-A6AE-F19280C6F58E}" type="sibTrans" cxnId="{8672D10B-39EA-434F-A67E-E8D2B55CF4F5}">
      <dgm:prSet/>
      <dgm:spPr/>
      <dgm:t>
        <a:bodyPr/>
        <a:lstStyle/>
        <a:p>
          <a:endParaRPr lang="en-US"/>
        </a:p>
      </dgm:t>
    </dgm:pt>
    <dgm:pt modelId="{83F4F4E4-623D-4672-9734-AE5A92141FC4}" type="pres">
      <dgm:prSet presAssocID="{30AACA67-DFDB-4890-81D8-013B5C26862A}" presName="root" presStyleCnt="0">
        <dgm:presLayoutVars>
          <dgm:dir/>
          <dgm:resizeHandles val="exact"/>
        </dgm:presLayoutVars>
      </dgm:prSet>
      <dgm:spPr/>
    </dgm:pt>
    <dgm:pt modelId="{83BC6E78-F7B9-4AA5-ACFB-F9890B553AA2}" type="pres">
      <dgm:prSet presAssocID="{A8D1F95A-0269-4FF6-9D5B-A8863FA9B886}" presName="compNode" presStyleCnt="0"/>
      <dgm:spPr/>
    </dgm:pt>
    <dgm:pt modelId="{3D9B102F-0D28-4CA3-822D-76502495EFA5}" type="pres">
      <dgm:prSet presAssocID="{A8D1F95A-0269-4FF6-9D5B-A8863FA9B886}" presName="bgRect" presStyleLbl="bgShp" presStyleIdx="0" presStyleCnt="6"/>
      <dgm:spPr/>
    </dgm:pt>
    <dgm:pt modelId="{737DCB15-F3DA-4170-8E3C-C1FBAE1B2BB3}" type="pres">
      <dgm:prSet presAssocID="{A8D1F95A-0269-4FF6-9D5B-A8863FA9B88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humbs Up Sign"/>
        </a:ext>
      </dgm:extLst>
    </dgm:pt>
    <dgm:pt modelId="{6F3931DD-24AF-4DDA-86A6-38E82FAFED1D}" type="pres">
      <dgm:prSet presAssocID="{A8D1F95A-0269-4FF6-9D5B-A8863FA9B886}" presName="spaceRect" presStyleCnt="0"/>
      <dgm:spPr/>
    </dgm:pt>
    <dgm:pt modelId="{7C3D4DDC-34D5-4DED-89AA-055C8DB3D09B}" type="pres">
      <dgm:prSet presAssocID="{A8D1F95A-0269-4FF6-9D5B-A8863FA9B886}" presName="parTx" presStyleLbl="revTx" presStyleIdx="0" presStyleCnt="6">
        <dgm:presLayoutVars>
          <dgm:chMax val="0"/>
          <dgm:chPref val="0"/>
        </dgm:presLayoutVars>
      </dgm:prSet>
      <dgm:spPr/>
    </dgm:pt>
    <dgm:pt modelId="{83945C54-5717-4DAD-BDE3-FA9AFEA9C5C3}" type="pres">
      <dgm:prSet presAssocID="{1457AC2C-EF46-4448-8BFF-30BAD9E20DC4}" presName="sibTrans" presStyleCnt="0"/>
      <dgm:spPr/>
    </dgm:pt>
    <dgm:pt modelId="{CD921C01-2FA6-432D-91F9-8BDFF80A7499}" type="pres">
      <dgm:prSet presAssocID="{7B92B408-9046-42F1-8032-981355444453}" presName="compNode" presStyleCnt="0"/>
      <dgm:spPr/>
    </dgm:pt>
    <dgm:pt modelId="{C471A1A5-53C7-43EE-9423-CB07D5AFA148}" type="pres">
      <dgm:prSet presAssocID="{7B92B408-9046-42F1-8032-981355444453}" presName="bgRect" presStyleLbl="bgShp" presStyleIdx="1" presStyleCnt="6"/>
      <dgm:spPr/>
    </dgm:pt>
    <dgm:pt modelId="{0C5DD1BD-7640-42A1-B93D-AFC307D2D494}" type="pres">
      <dgm:prSet presAssocID="{7B92B408-9046-42F1-8032-98135544445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BA59AE25-A7C2-4461-B402-577894BCFDFB}" type="pres">
      <dgm:prSet presAssocID="{7B92B408-9046-42F1-8032-981355444453}" presName="spaceRect" presStyleCnt="0"/>
      <dgm:spPr/>
    </dgm:pt>
    <dgm:pt modelId="{9E64FE8E-ED3D-451A-A73F-7844354AFD33}" type="pres">
      <dgm:prSet presAssocID="{7B92B408-9046-42F1-8032-981355444453}" presName="parTx" presStyleLbl="revTx" presStyleIdx="1" presStyleCnt="6">
        <dgm:presLayoutVars>
          <dgm:chMax val="0"/>
          <dgm:chPref val="0"/>
        </dgm:presLayoutVars>
      </dgm:prSet>
      <dgm:spPr/>
    </dgm:pt>
    <dgm:pt modelId="{4AF241DD-201E-4360-8579-F979DDD5ACC4}" type="pres">
      <dgm:prSet presAssocID="{086A471B-9488-4DD1-9F77-98C24CE25A1C}" presName="sibTrans" presStyleCnt="0"/>
      <dgm:spPr/>
    </dgm:pt>
    <dgm:pt modelId="{1031D9BA-F1CC-4BD1-9DB3-62081950D00D}" type="pres">
      <dgm:prSet presAssocID="{45E9A6CB-D1D5-417C-8FE9-C08DA6AFF0E4}" presName="compNode" presStyleCnt="0"/>
      <dgm:spPr/>
    </dgm:pt>
    <dgm:pt modelId="{2B7BC930-CB9F-40FA-906C-D4D160917EC6}" type="pres">
      <dgm:prSet presAssocID="{45E9A6CB-D1D5-417C-8FE9-C08DA6AFF0E4}" presName="bgRect" presStyleLbl="bgShp" presStyleIdx="2" presStyleCnt="6"/>
      <dgm:spPr/>
    </dgm:pt>
    <dgm:pt modelId="{8980FAA9-C406-4BFF-B1BC-866B0050F36C}" type="pres">
      <dgm:prSet presAssocID="{45E9A6CB-D1D5-417C-8FE9-C08DA6AFF0E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C568364B-31CD-4F05-A2D7-90ABC286D53E}" type="pres">
      <dgm:prSet presAssocID="{45E9A6CB-D1D5-417C-8FE9-C08DA6AFF0E4}" presName="spaceRect" presStyleCnt="0"/>
      <dgm:spPr/>
    </dgm:pt>
    <dgm:pt modelId="{9FA8E85F-CFB2-4530-A655-7FCADAE6FFFC}" type="pres">
      <dgm:prSet presAssocID="{45E9A6CB-D1D5-417C-8FE9-C08DA6AFF0E4}" presName="parTx" presStyleLbl="revTx" presStyleIdx="2" presStyleCnt="6">
        <dgm:presLayoutVars>
          <dgm:chMax val="0"/>
          <dgm:chPref val="0"/>
        </dgm:presLayoutVars>
      </dgm:prSet>
      <dgm:spPr/>
    </dgm:pt>
    <dgm:pt modelId="{D0BF17FA-CB8A-44F2-9C4B-D89B87C2E388}" type="pres">
      <dgm:prSet presAssocID="{45757DDA-85B2-484F-ADB8-1A3B71512B90}" presName="sibTrans" presStyleCnt="0"/>
      <dgm:spPr/>
    </dgm:pt>
    <dgm:pt modelId="{91BB87F3-2640-4A6D-9C86-EC3CA5D733A2}" type="pres">
      <dgm:prSet presAssocID="{FE850948-53C5-4C97-A58E-B5BFCCFA2141}" presName="compNode" presStyleCnt="0"/>
      <dgm:spPr/>
    </dgm:pt>
    <dgm:pt modelId="{27C2003F-B8DC-4049-9D26-E8FEB15C7C48}" type="pres">
      <dgm:prSet presAssocID="{FE850948-53C5-4C97-A58E-B5BFCCFA2141}" presName="bgRect" presStyleLbl="bgShp" presStyleIdx="3" presStyleCnt="6"/>
      <dgm:spPr/>
    </dgm:pt>
    <dgm:pt modelId="{06605F8D-57AD-4946-B146-ECE493790B8E}" type="pres">
      <dgm:prSet presAssocID="{FE850948-53C5-4C97-A58E-B5BFCCFA214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hought bubble"/>
        </a:ext>
      </dgm:extLst>
    </dgm:pt>
    <dgm:pt modelId="{60394E05-DB8D-4B62-B27F-49B72A47336C}" type="pres">
      <dgm:prSet presAssocID="{FE850948-53C5-4C97-A58E-B5BFCCFA2141}" presName="spaceRect" presStyleCnt="0"/>
      <dgm:spPr/>
    </dgm:pt>
    <dgm:pt modelId="{F1B2CD49-2481-4ECE-9B5E-9D12A41D566A}" type="pres">
      <dgm:prSet presAssocID="{FE850948-53C5-4C97-A58E-B5BFCCFA2141}" presName="parTx" presStyleLbl="revTx" presStyleIdx="3" presStyleCnt="6">
        <dgm:presLayoutVars>
          <dgm:chMax val="0"/>
          <dgm:chPref val="0"/>
        </dgm:presLayoutVars>
      </dgm:prSet>
      <dgm:spPr/>
    </dgm:pt>
    <dgm:pt modelId="{10586262-33A3-4763-837E-1239000799CF}" type="pres">
      <dgm:prSet presAssocID="{315C4F80-7723-4580-A249-316C28328CC8}" presName="sibTrans" presStyleCnt="0"/>
      <dgm:spPr/>
    </dgm:pt>
    <dgm:pt modelId="{7FF65ECC-D559-42A2-A42C-F4973839BAF8}" type="pres">
      <dgm:prSet presAssocID="{BC607C8F-C3DE-476C-BA9B-185B1A4FF55A}" presName="compNode" presStyleCnt="0"/>
      <dgm:spPr/>
    </dgm:pt>
    <dgm:pt modelId="{F2A9288E-5346-4B5E-97F5-9D562ED4C44D}" type="pres">
      <dgm:prSet presAssocID="{BC607C8F-C3DE-476C-BA9B-185B1A4FF55A}" presName="bgRect" presStyleLbl="bgShp" presStyleIdx="4" presStyleCnt="6"/>
      <dgm:spPr/>
    </dgm:pt>
    <dgm:pt modelId="{23AE4DB1-1346-44EC-B783-EE476093D80C}" type="pres">
      <dgm:prSet presAssocID="{BC607C8F-C3DE-476C-BA9B-185B1A4FF55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aptop"/>
        </a:ext>
      </dgm:extLst>
    </dgm:pt>
    <dgm:pt modelId="{5E84CD86-8542-4B44-B416-464DF4D51FB0}" type="pres">
      <dgm:prSet presAssocID="{BC607C8F-C3DE-476C-BA9B-185B1A4FF55A}" presName="spaceRect" presStyleCnt="0"/>
      <dgm:spPr/>
    </dgm:pt>
    <dgm:pt modelId="{AADBC415-D851-4A35-8361-BAA2F625112B}" type="pres">
      <dgm:prSet presAssocID="{BC607C8F-C3DE-476C-BA9B-185B1A4FF55A}" presName="parTx" presStyleLbl="revTx" presStyleIdx="4" presStyleCnt="6">
        <dgm:presLayoutVars>
          <dgm:chMax val="0"/>
          <dgm:chPref val="0"/>
        </dgm:presLayoutVars>
      </dgm:prSet>
      <dgm:spPr/>
    </dgm:pt>
    <dgm:pt modelId="{787666E6-69EF-42BD-BD9A-9BAE5803F12F}" type="pres">
      <dgm:prSet presAssocID="{23A73CA1-1FBF-460D-AE8D-2891B69B87B8}" presName="sibTrans" presStyleCnt="0"/>
      <dgm:spPr/>
    </dgm:pt>
    <dgm:pt modelId="{9363497D-B4D9-4449-8F15-3949E2DA25FD}" type="pres">
      <dgm:prSet presAssocID="{147B2256-B4EB-4496-B72F-EEE75839E137}" presName="compNode" presStyleCnt="0"/>
      <dgm:spPr/>
    </dgm:pt>
    <dgm:pt modelId="{7FD56899-5CDD-4A9B-B502-7FD748396F59}" type="pres">
      <dgm:prSet presAssocID="{147B2256-B4EB-4496-B72F-EEE75839E137}" presName="bgRect" presStyleLbl="bgShp" presStyleIdx="5" presStyleCnt="6"/>
      <dgm:spPr/>
    </dgm:pt>
    <dgm:pt modelId="{8AAFED83-07C3-4067-969A-FEA48E3600C3}" type="pres">
      <dgm:prSet presAssocID="{147B2256-B4EB-4496-B72F-EEE75839E13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lassroom"/>
        </a:ext>
      </dgm:extLst>
    </dgm:pt>
    <dgm:pt modelId="{5362965E-CEE6-41EE-90D8-D4DAA837833C}" type="pres">
      <dgm:prSet presAssocID="{147B2256-B4EB-4496-B72F-EEE75839E137}" presName="spaceRect" presStyleCnt="0"/>
      <dgm:spPr/>
    </dgm:pt>
    <dgm:pt modelId="{7F20A71E-122A-4065-B176-FA92AD7E9E56}" type="pres">
      <dgm:prSet presAssocID="{147B2256-B4EB-4496-B72F-EEE75839E137}" presName="parTx" presStyleLbl="revTx" presStyleIdx="5" presStyleCnt="6">
        <dgm:presLayoutVars>
          <dgm:chMax val="0"/>
          <dgm:chPref val="0"/>
        </dgm:presLayoutVars>
      </dgm:prSet>
      <dgm:spPr/>
    </dgm:pt>
  </dgm:ptLst>
  <dgm:cxnLst>
    <dgm:cxn modelId="{A044520A-4062-4357-80EF-ECC4CE9EA9A9}" type="presOf" srcId="{7B92B408-9046-42F1-8032-981355444453}" destId="{9E64FE8E-ED3D-451A-A73F-7844354AFD33}" srcOrd="0" destOrd="0" presId="urn:microsoft.com/office/officeart/2018/2/layout/IconVerticalSolidList"/>
    <dgm:cxn modelId="{8672D10B-39EA-434F-A67E-E8D2B55CF4F5}" srcId="{30AACA67-DFDB-4890-81D8-013B5C26862A}" destId="{147B2256-B4EB-4496-B72F-EEE75839E137}" srcOrd="5" destOrd="0" parTransId="{0CCBE1EA-8E6D-423E-9982-EF8BD9297DBF}" sibTransId="{FDDB5899-1186-40E9-A6AE-F19280C6F58E}"/>
    <dgm:cxn modelId="{03799C1F-0FF3-41A3-81DB-16717104488A}" type="presOf" srcId="{147B2256-B4EB-4496-B72F-EEE75839E137}" destId="{7F20A71E-122A-4065-B176-FA92AD7E9E56}" srcOrd="0" destOrd="0" presId="urn:microsoft.com/office/officeart/2018/2/layout/IconVerticalSolidList"/>
    <dgm:cxn modelId="{3EB29B29-FF56-4014-ADF5-7F4D9EB7FD68}" srcId="{30AACA67-DFDB-4890-81D8-013B5C26862A}" destId="{A8D1F95A-0269-4FF6-9D5B-A8863FA9B886}" srcOrd="0" destOrd="0" parTransId="{72495D35-607D-41F3-B37D-A4B9558D4329}" sibTransId="{1457AC2C-EF46-4448-8BFF-30BAD9E20DC4}"/>
    <dgm:cxn modelId="{4214253F-47CA-44F4-BB39-443F8BFA9F6A}" type="presOf" srcId="{BC607C8F-C3DE-476C-BA9B-185B1A4FF55A}" destId="{AADBC415-D851-4A35-8361-BAA2F625112B}" srcOrd="0" destOrd="0" presId="urn:microsoft.com/office/officeart/2018/2/layout/IconVerticalSolidList"/>
    <dgm:cxn modelId="{5242A946-09C4-45AB-86CA-D1C63721CF0A}" srcId="{30AACA67-DFDB-4890-81D8-013B5C26862A}" destId="{7B92B408-9046-42F1-8032-981355444453}" srcOrd="1" destOrd="0" parTransId="{98992CB6-5DEF-4DF1-9C91-9159D2B75E2D}" sibTransId="{086A471B-9488-4DD1-9F77-98C24CE25A1C}"/>
    <dgm:cxn modelId="{60960C49-887A-4344-938B-1BD3FD1B4EA4}" type="presOf" srcId="{A8D1F95A-0269-4FF6-9D5B-A8863FA9B886}" destId="{7C3D4DDC-34D5-4DED-89AA-055C8DB3D09B}" srcOrd="0" destOrd="0" presId="urn:microsoft.com/office/officeart/2018/2/layout/IconVerticalSolidList"/>
    <dgm:cxn modelId="{13AF769F-2821-49D4-B768-7A2D295037F3}" type="presOf" srcId="{30AACA67-DFDB-4890-81D8-013B5C26862A}" destId="{83F4F4E4-623D-4672-9734-AE5A92141FC4}" srcOrd="0" destOrd="0" presId="urn:microsoft.com/office/officeart/2018/2/layout/IconVerticalSolidList"/>
    <dgm:cxn modelId="{775B8AAA-0184-4EDD-B1BB-9FD372F80DD7}" srcId="{30AACA67-DFDB-4890-81D8-013B5C26862A}" destId="{BC607C8F-C3DE-476C-BA9B-185B1A4FF55A}" srcOrd="4" destOrd="0" parTransId="{D6269026-7F99-4AFC-9368-D47620F8A81C}" sibTransId="{23A73CA1-1FBF-460D-AE8D-2891B69B87B8}"/>
    <dgm:cxn modelId="{7FD434B4-C85F-402C-91DE-214486ECEAED}" type="presOf" srcId="{45E9A6CB-D1D5-417C-8FE9-C08DA6AFF0E4}" destId="{9FA8E85F-CFB2-4530-A655-7FCADAE6FFFC}" srcOrd="0" destOrd="0" presId="urn:microsoft.com/office/officeart/2018/2/layout/IconVerticalSolidList"/>
    <dgm:cxn modelId="{C7BD5CB4-072F-4D38-A40F-0526171A6983}" srcId="{30AACA67-DFDB-4890-81D8-013B5C26862A}" destId="{45E9A6CB-D1D5-417C-8FE9-C08DA6AFF0E4}" srcOrd="2" destOrd="0" parTransId="{AE24461C-C5AF-4841-913C-7411AD7E8208}" sibTransId="{45757DDA-85B2-484F-ADB8-1A3B71512B90}"/>
    <dgm:cxn modelId="{0E94B5B6-8B28-49EE-BD7C-4011634D7789}" srcId="{30AACA67-DFDB-4890-81D8-013B5C26862A}" destId="{FE850948-53C5-4C97-A58E-B5BFCCFA2141}" srcOrd="3" destOrd="0" parTransId="{2F960F39-FA9B-45A7-9EAF-28ECB811B70A}" sibTransId="{315C4F80-7723-4580-A249-316C28328CC8}"/>
    <dgm:cxn modelId="{14EC53FC-6A6B-4B23-9E35-AAE841289D2F}" type="presOf" srcId="{FE850948-53C5-4C97-A58E-B5BFCCFA2141}" destId="{F1B2CD49-2481-4ECE-9B5E-9D12A41D566A}" srcOrd="0" destOrd="0" presId="urn:microsoft.com/office/officeart/2018/2/layout/IconVerticalSolidList"/>
    <dgm:cxn modelId="{B5CF6AF0-58D4-4319-9A29-BAA208270307}" type="presParOf" srcId="{83F4F4E4-623D-4672-9734-AE5A92141FC4}" destId="{83BC6E78-F7B9-4AA5-ACFB-F9890B553AA2}" srcOrd="0" destOrd="0" presId="urn:microsoft.com/office/officeart/2018/2/layout/IconVerticalSolidList"/>
    <dgm:cxn modelId="{FFB257FA-C904-4910-B47F-3CC51AE2976B}" type="presParOf" srcId="{83BC6E78-F7B9-4AA5-ACFB-F9890B553AA2}" destId="{3D9B102F-0D28-4CA3-822D-76502495EFA5}" srcOrd="0" destOrd="0" presId="urn:microsoft.com/office/officeart/2018/2/layout/IconVerticalSolidList"/>
    <dgm:cxn modelId="{ACB6D7EB-D2B6-4F8D-8989-2F93678A28C3}" type="presParOf" srcId="{83BC6E78-F7B9-4AA5-ACFB-F9890B553AA2}" destId="{737DCB15-F3DA-4170-8E3C-C1FBAE1B2BB3}" srcOrd="1" destOrd="0" presId="urn:microsoft.com/office/officeart/2018/2/layout/IconVerticalSolidList"/>
    <dgm:cxn modelId="{94AAFC41-0AE6-4296-B252-BD0F3A1B07FB}" type="presParOf" srcId="{83BC6E78-F7B9-4AA5-ACFB-F9890B553AA2}" destId="{6F3931DD-24AF-4DDA-86A6-38E82FAFED1D}" srcOrd="2" destOrd="0" presId="urn:microsoft.com/office/officeart/2018/2/layout/IconVerticalSolidList"/>
    <dgm:cxn modelId="{B17740AF-913E-4F71-B4C2-11A0A3904F9F}" type="presParOf" srcId="{83BC6E78-F7B9-4AA5-ACFB-F9890B553AA2}" destId="{7C3D4DDC-34D5-4DED-89AA-055C8DB3D09B}" srcOrd="3" destOrd="0" presId="urn:microsoft.com/office/officeart/2018/2/layout/IconVerticalSolidList"/>
    <dgm:cxn modelId="{7BD5175E-B32A-4E06-ABA2-714FE1A04CAC}" type="presParOf" srcId="{83F4F4E4-623D-4672-9734-AE5A92141FC4}" destId="{83945C54-5717-4DAD-BDE3-FA9AFEA9C5C3}" srcOrd="1" destOrd="0" presId="urn:microsoft.com/office/officeart/2018/2/layout/IconVerticalSolidList"/>
    <dgm:cxn modelId="{05FD1E53-DE7E-4974-B7B0-79024F0B1491}" type="presParOf" srcId="{83F4F4E4-623D-4672-9734-AE5A92141FC4}" destId="{CD921C01-2FA6-432D-91F9-8BDFF80A7499}" srcOrd="2" destOrd="0" presId="urn:microsoft.com/office/officeart/2018/2/layout/IconVerticalSolidList"/>
    <dgm:cxn modelId="{AD8A1D44-F46E-43E7-8B48-B921C6A58BCC}" type="presParOf" srcId="{CD921C01-2FA6-432D-91F9-8BDFF80A7499}" destId="{C471A1A5-53C7-43EE-9423-CB07D5AFA148}" srcOrd="0" destOrd="0" presId="urn:microsoft.com/office/officeart/2018/2/layout/IconVerticalSolidList"/>
    <dgm:cxn modelId="{5BA2226D-8339-4009-A97B-0C631E9B300D}" type="presParOf" srcId="{CD921C01-2FA6-432D-91F9-8BDFF80A7499}" destId="{0C5DD1BD-7640-42A1-B93D-AFC307D2D494}" srcOrd="1" destOrd="0" presId="urn:microsoft.com/office/officeart/2018/2/layout/IconVerticalSolidList"/>
    <dgm:cxn modelId="{B4D54A99-0AA9-40B9-98F2-063B871A8DFC}" type="presParOf" srcId="{CD921C01-2FA6-432D-91F9-8BDFF80A7499}" destId="{BA59AE25-A7C2-4461-B402-577894BCFDFB}" srcOrd="2" destOrd="0" presId="urn:microsoft.com/office/officeart/2018/2/layout/IconVerticalSolidList"/>
    <dgm:cxn modelId="{FEFAF8BC-23F2-4CE1-BB94-8816CC39F91F}" type="presParOf" srcId="{CD921C01-2FA6-432D-91F9-8BDFF80A7499}" destId="{9E64FE8E-ED3D-451A-A73F-7844354AFD33}" srcOrd="3" destOrd="0" presId="urn:microsoft.com/office/officeart/2018/2/layout/IconVerticalSolidList"/>
    <dgm:cxn modelId="{73D0A070-7A1C-48A6-8843-66EA1AC22B72}" type="presParOf" srcId="{83F4F4E4-623D-4672-9734-AE5A92141FC4}" destId="{4AF241DD-201E-4360-8579-F979DDD5ACC4}" srcOrd="3" destOrd="0" presId="urn:microsoft.com/office/officeart/2018/2/layout/IconVerticalSolidList"/>
    <dgm:cxn modelId="{84E34B74-ADB0-4EF4-8C6C-24AD7BEDB6B5}" type="presParOf" srcId="{83F4F4E4-623D-4672-9734-AE5A92141FC4}" destId="{1031D9BA-F1CC-4BD1-9DB3-62081950D00D}" srcOrd="4" destOrd="0" presId="urn:microsoft.com/office/officeart/2018/2/layout/IconVerticalSolidList"/>
    <dgm:cxn modelId="{76706FFE-A2DD-4B2B-BDA0-F98FBE39570A}" type="presParOf" srcId="{1031D9BA-F1CC-4BD1-9DB3-62081950D00D}" destId="{2B7BC930-CB9F-40FA-906C-D4D160917EC6}" srcOrd="0" destOrd="0" presId="urn:microsoft.com/office/officeart/2018/2/layout/IconVerticalSolidList"/>
    <dgm:cxn modelId="{AC6EF921-0AAC-4630-BFFD-8F0E90AAB8A1}" type="presParOf" srcId="{1031D9BA-F1CC-4BD1-9DB3-62081950D00D}" destId="{8980FAA9-C406-4BFF-B1BC-866B0050F36C}" srcOrd="1" destOrd="0" presId="urn:microsoft.com/office/officeart/2018/2/layout/IconVerticalSolidList"/>
    <dgm:cxn modelId="{8E81EFEC-85DA-466D-A316-D0254631CC17}" type="presParOf" srcId="{1031D9BA-F1CC-4BD1-9DB3-62081950D00D}" destId="{C568364B-31CD-4F05-A2D7-90ABC286D53E}" srcOrd="2" destOrd="0" presId="urn:microsoft.com/office/officeart/2018/2/layout/IconVerticalSolidList"/>
    <dgm:cxn modelId="{9CB11B36-0C0C-44DE-B5CA-3D3B8E11D735}" type="presParOf" srcId="{1031D9BA-F1CC-4BD1-9DB3-62081950D00D}" destId="{9FA8E85F-CFB2-4530-A655-7FCADAE6FFFC}" srcOrd="3" destOrd="0" presId="urn:microsoft.com/office/officeart/2018/2/layout/IconVerticalSolidList"/>
    <dgm:cxn modelId="{F80CAC3D-E44D-48C0-B0BF-74D68D11AD0E}" type="presParOf" srcId="{83F4F4E4-623D-4672-9734-AE5A92141FC4}" destId="{D0BF17FA-CB8A-44F2-9C4B-D89B87C2E388}" srcOrd="5" destOrd="0" presId="urn:microsoft.com/office/officeart/2018/2/layout/IconVerticalSolidList"/>
    <dgm:cxn modelId="{495255F7-72F4-48F1-8DE3-DD31B37F74A0}" type="presParOf" srcId="{83F4F4E4-623D-4672-9734-AE5A92141FC4}" destId="{91BB87F3-2640-4A6D-9C86-EC3CA5D733A2}" srcOrd="6" destOrd="0" presId="urn:microsoft.com/office/officeart/2018/2/layout/IconVerticalSolidList"/>
    <dgm:cxn modelId="{0A40BCAC-2AD8-4F22-9F78-F7EF7241958B}" type="presParOf" srcId="{91BB87F3-2640-4A6D-9C86-EC3CA5D733A2}" destId="{27C2003F-B8DC-4049-9D26-E8FEB15C7C48}" srcOrd="0" destOrd="0" presId="urn:microsoft.com/office/officeart/2018/2/layout/IconVerticalSolidList"/>
    <dgm:cxn modelId="{6A892D75-C477-4430-8F73-7AF92D3DE392}" type="presParOf" srcId="{91BB87F3-2640-4A6D-9C86-EC3CA5D733A2}" destId="{06605F8D-57AD-4946-B146-ECE493790B8E}" srcOrd="1" destOrd="0" presId="urn:microsoft.com/office/officeart/2018/2/layout/IconVerticalSolidList"/>
    <dgm:cxn modelId="{4946A01E-1BF4-4917-B560-CDDF9DC89E80}" type="presParOf" srcId="{91BB87F3-2640-4A6D-9C86-EC3CA5D733A2}" destId="{60394E05-DB8D-4B62-B27F-49B72A47336C}" srcOrd="2" destOrd="0" presId="urn:microsoft.com/office/officeart/2018/2/layout/IconVerticalSolidList"/>
    <dgm:cxn modelId="{2225168A-2E78-4923-BD9C-5D8E4C4CAD1F}" type="presParOf" srcId="{91BB87F3-2640-4A6D-9C86-EC3CA5D733A2}" destId="{F1B2CD49-2481-4ECE-9B5E-9D12A41D566A}" srcOrd="3" destOrd="0" presId="urn:microsoft.com/office/officeart/2018/2/layout/IconVerticalSolidList"/>
    <dgm:cxn modelId="{24AD86D2-A4BF-4050-8255-6F8FEDAD5985}" type="presParOf" srcId="{83F4F4E4-623D-4672-9734-AE5A92141FC4}" destId="{10586262-33A3-4763-837E-1239000799CF}" srcOrd="7" destOrd="0" presId="urn:microsoft.com/office/officeart/2018/2/layout/IconVerticalSolidList"/>
    <dgm:cxn modelId="{93734474-3C02-4C7B-B62C-00F6512BCB61}" type="presParOf" srcId="{83F4F4E4-623D-4672-9734-AE5A92141FC4}" destId="{7FF65ECC-D559-42A2-A42C-F4973839BAF8}" srcOrd="8" destOrd="0" presId="urn:microsoft.com/office/officeart/2018/2/layout/IconVerticalSolidList"/>
    <dgm:cxn modelId="{E14F817E-6E87-4CC0-8032-436F809B7BAB}" type="presParOf" srcId="{7FF65ECC-D559-42A2-A42C-F4973839BAF8}" destId="{F2A9288E-5346-4B5E-97F5-9D562ED4C44D}" srcOrd="0" destOrd="0" presId="urn:microsoft.com/office/officeart/2018/2/layout/IconVerticalSolidList"/>
    <dgm:cxn modelId="{BFEBC979-7ED2-4179-9A47-D911A10EFB4E}" type="presParOf" srcId="{7FF65ECC-D559-42A2-A42C-F4973839BAF8}" destId="{23AE4DB1-1346-44EC-B783-EE476093D80C}" srcOrd="1" destOrd="0" presId="urn:microsoft.com/office/officeart/2018/2/layout/IconVerticalSolidList"/>
    <dgm:cxn modelId="{28317AC6-411E-4CB2-92F3-0A8F10FB5F57}" type="presParOf" srcId="{7FF65ECC-D559-42A2-A42C-F4973839BAF8}" destId="{5E84CD86-8542-4B44-B416-464DF4D51FB0}" srcOrd="2" destOrd="0" presId="urn:microsoft.com/office/officeart/2018/2/layout/IconVerticalSolidList"/>
    <dgm:cxn modelId="{D8E1278F-4F4B-4E6B-9A5E-98A46367207D}" type="presParOf" srcId="{7FF65ECC-D559-42A2-A42C-F4973839BAF8}" destId="{AADBC415-D851-4A35-8361-BAA2F625112B}" srcOrd="3" destOrd="0" presId="urn:microsoft.com/office/officeart/2018/2/layout/IconVerticalSolidList"/>
    <dgm:cxn modelId="{8D1BB20F-F1F2-43C9-AA2D-1E930013612B}" type="presParOf" srcId="{83F4F4E4-623D-4672-9734-AE5A92141FC4}" destId="{787666E6-69EF-42BD-BD9A-9BAE5803F12F}" srcOrd="9" destOrd="0" presId="urn:microsoft.com/office/officeart/2018/2/layout/IconVerticalSolidList"/>
    <dgm:cxn modelId="{766DD94A-ACDE-4ADA-874C-BDBD430161FD}" type="presParOf" srcId="{83F4F4E4-623D-4672-9734-AE5A92141FC4}" destId="{9363497D-B4D9-4449-8F15-3949E2DA25FD}" srcOrd="10" destOrd="0" presId="urn:microsoft.com/office/officeart/2018/2/layout/IconVerticalSolidList"/>
    <dgm:cxn modelId="{6D452D21-51A0-4967-A4E1-A2975CB06A45}" type="presParOf" srcId="{9363497D-B4D9-4449-8F15-3949E2DA25FD}" destId="{7FD56899-5CDD-4A9B-B502-7FD748396F59}" srcOrd="0" destOrd="0" presId="urn:microsoft.com/office/officeart/2018/2/layout/IconVerticalSolidList"/>
    <dgm:cxn modelId="{D4219CA4-3025-46F4-918C-9204A8C0CB68}" type="presParOf" srcId="{9363497D-B4D9-4449-8F15-3949E2DA25FD}" destId="{8AAFED83-07C3-4067-969A-FEA48E3600C3}" srcOrd="1" destOrd="0" presId="urn:microsoft.com/office/officeart/2018/2/layout/IconVerticalSolidList"/>
    <dgm:cxn modelId="{2A06D15F-2004-495F-B02D-BA5E15A31664}" type="presParOf" srcId="{9363497D-B4D9-4449-8F15-3949E2DA25FD}" destId="{5362965E-CEE6-41EE-90D8-D4DAA837833C}" srcOrd="2" destOrd="0" presId="urn:microsoft.com/office/officeart/2018/2/layout/IconVerticalSolidList"/>
    <dgm:cxn modelId="{77700971-C635-469B-A820-ABDBFAD60521}" type="presParOf" srcId="{9363497D-B4D9-4449-8F15-3949E2DA25FD}" destId="{7F20A71E-122A-4065-B176-FA92AD7E9E5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51C64-9AB0-40E7-809E-2C5FF153B8FB}">
      <dsp:nvSpPr>
        <dsp:cNvPr id="0" name=""/>
        <dsp:cNvSpPr/>
      </dsp:nvSpPr>
      <dsp:spPr>
        <a:xfrm>
          <a:off x="3082131" y="0"/>
          <a:ext cx="4351338" cy="435133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7EF283-0F29-4789-9A95-4D6F125443F8}">
      <dsp:nvSpPr>
        <dsp:cNvPr id="0" name=""/>
        <dsp:cNvSpPr/>
      </dsp:nvSpPr>
      <dsp:spPr>
        <a:xfrm>
          <a:off x="3495508" y="413377"/>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Worked in toxic environments</a:t>
          </a:r>
        </a:p>
      </dsp:txBody>
      <dsp:txXfrm>
        <a:off x="3578350" y="496219"/>
        <a:ext cx="1531337" cy="1531337"/>
      </dsp:txXfrm>
    </dsp:sp>
    <dsp:sp modelId="{8B36ECE3-5B22-4750-A2A6-CD89E775BE57}">
      <dsp:nvSpPr>
        <dsp:cNvPr id="0" name=""/>
        <dsp:cNvSpPr/>
      </dsp:nvSpPr>
      <dsp:spPr>
        <a:xfrm>
          <a:off x="5323070" y="413377"/>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Quit because of toxic environments</a:t>
          </a:r>
        </a:p>
      </dsp:txBody>
      <dsp:txXfrm>
        <a:off x="5405912" y="496219"/>
        <a:ext cx="1531337" cy="1531337"/>
      </dsp:txXfrm>
    </dsp:sp>
    <dsp:sp modelId="{58342170-4591-4042-A50E-D77529A67EF4}">
      <dsp:nvSpPr>
        <dsp:cNvPr id="0" name=""/>
        <dsp:cNvSpPr/>
      </dsp:nvSpPr>
      <dsp:spPr>
        <a:xfrm>
          <a:off x="3495508" y="2240939"/>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Considered a career change because of the toxic environment </a:t>
          </a:r>
        </a:p>
      </dsp:txBody>
      <dsp:txXfrm>
        <a:off x="3578350" y="2323781"/>
        <a:ext cx="1531337" cy="1531337"/>
      </dsp:txXfrm>
    </dsp:sp>
    <dsp:sp modelId="{34666D51-F111-4EA3-BF6F-5459B94E56A0}">
      <dsp:nvSpPr>
        <dsp:cNvPr id="0" name=""/>
        <dsp:cNvSpPr/>
      </dsp:nvSpPr>
      <dsp:spPr>
        <a:xfrm>
          <a:off x="5323070" y="2240939"/>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 have added to the toxic environments</a:t>
          </a:r>
        </a:p>
      </dsp:txBody>
      <dsp:txXfrm>
        <a:off x="5405912" y="2323781"/>
        <a:ext cx="1531337" cy="15313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13481-8DF0-47E3-B24F-4C6C5FDCF694}">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3599F2-2998-4773-B283-CEE1E914954F}">
      <dsp:nvSpPr>
        <dsp:cNvPr id="0" name=""/>
        <dsp:cNvSpPr/>
      </dsp:nvSpPr>
      <dsp:spPr>
        <a:xfrm>
          <a:off x="0" y="531"/>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Short staffed</a:t>
          </a:r>
        </a:p>
      </dsp:txBody>
      <dsp:txXfrm>
        <a:off x="0" y="531"/>
        <a:ext cx="10515600" cy="483363"/>
      </dsp:txXfrm>
    </dsp:sp>
    <dsp:sp modelId="{58AF00F2-633D-46F7-8A5F-CF43872E2B3B}">
      <dsp:nvSpPr>
        <dsp:cNvPr id="0" name=""/>
        <dsp:cNvSpPr/>
      </dsp:nvSpPr>
      <dsp:spPr>
        <a:xfrm>
          <a:off x="0" y="48389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6D3388-DD55-4A5E-BFF3-ACF1D6CAC03C}">
      <dsp:nvSpPr>
        <dsp:cNvPr id="0" name=""/>
        <dsp:cNvSpPr/>
      </dsp:nvSpPr>
      <dsp:spPr>
        <a:xfrm>
          <a:off x="0" y="483895"/>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Undertrained/under educated staff</a:t>
          </a:r>
        </a:p>
      </dsp:txBody>
      <dsp:txXfrm>
        <a:off x="0" y="483895"/>
        <a:ext cx="10515600" cy="483363"/>
      </dsp:txXfrm>
    </dsp:sp>
    <dsp:sp modelId="{18485279-C306-4087-AA9D-04B94E70CA5B}">
      <dsp:nvSpPr>
        <dsp:cNvPr id="0" name=""/>
        <dsp:cNvSpPr/>
      </dsp:nvSpPr>
      <dsp:spPr>
        <a:xfrm>
          <a:off x="0" y="96725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6F278F-C9A9-4026-B297-941ECC510F60}">
      <dsp:nvSpPr>
        <dsp:cNvPr id="0" name=""/>
        <dsp:cNvSpPr/>
      </dsp:nvSpPr>
      <dsp:spPr>
        <a:xfrm>
          <a:off x="0" y="967259"/>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The Great Resignation/New staff making more than senior staff</a:t>
          </a:r>
        </a:p>
      </dsp:txBody>
      <dsp:txXfrm>
        <a:off x="0" y="967259"/>
        <a:ext cx="10515600" cy="483363"/>
      </dsp:txXfrm>
    </dsp:sp>
    <dsp:sp modelId="{8AF941A1-64F5-42E5-BF47-90C4A284BDE5}">
      <dsp:nvSpPr>
        <dsp:cNvPr id="0" name=""/>
        <dsp:cNvSpPr/>
      </dsp:nvSpPr>
      <dsp:spPr>
        <a:xfrm>
          <a:off x="0" y="145062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CC5A30-FCFB-4B62-B1AC-9C40EC3C4F05}">
      <dsp:nvSpPr>
        <dsp:cNvPr id="0" name=""/>
        <dsp:cNvSpPr/>
      </dsp:nvSpPr>
      <dsp:spPr>
        <a:xfrm>
          <a:off x="0" y="1450623"/>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Travel Techs </a:t>
          </a:r>
        </a:p>
      </dsp:txBody>
      <dsp:txXfrm>
        <a:off x="0" y="1450623"/>
        <a:ext cx="10515600" cy="483363"/>
      </dsp:txXfrm>
    </dsp:sp>
    <dsp:sp modelId="{0F911C28-5E61-404D-8D59-68D3784B4998}">
      <dsp:nvSpPr>
        <dsp:cNvPr id="0" name=""/>
        <dsp:cNvSpPr/>
      </dsp:nvSpPr>
      <dsp:spPr>
        <a:xfrm>
          <a:off x="0" y="193398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FC392E-AFC6-4B4D-B0E9-EE1142C926F8}">
      <dsp:nvSpPr>
        <dsp:cNvPr id="0" name=""/>
        <dsp:cNvSpPr/>
      </dsp:nvSpPr>
      <dsp:spPr>
        <a:xfrm>
          <a:off x="0" y="1933987"/>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Covid</a:t>
          </a:r>
        </a:p>
      </dsp:txBody>
      <dsp:txXfrm>
        <a:off x="0" y="1933987"/>
        <a:ext cx="10515600" cy="483363"/>
      </dsp:txXfrm>
    </dsp:sp>
    <dsp:sp modelId="{93933F00-D43B-4DD0-9ECE-CB4094DA0B16}">
      <dsp:nvSpPr>
        <dsp:cNvPr id="0" name=""/>
        <dsp:cNvSpPr/>
      </dsp:nvSpPr>
      <dsp:spPr>
        <a:xfrm>
          <a:off x="0" y="241735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0406A1-350B-45AE-BF45-41E48E9AE9BE}">
      <dsp:nvSpPr>
        <dsp:cNvPr id="0" name=""/>
        <dsp:cNvSpPr/>
      </dsp:nvSpPr>
      <dsp:spPr>
        <a:xfrm>
          <a:off x="0" y="2417350"/>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Lean budgets</a:t>
          </a:r>
        </a:p>
      </dsp:txBody>
      <dsp:txXfrm>
        <a:off x="0" y="2417350"/>
        <a:ext cx="10515600" cy="483363"/>
      </dsp:txXfrm>
    </dsp:sp>
    <dsp:sp modelId="{A57D1F59-E246-457A-9A99-A56D7FF74EFA}">
      <dsp:nvSpPr>
        <dsp:cNvPr id="0" name=""/>
        <dsp:cNvSpPr/>
      </dsp:nvSpPr>
      <dsp:spPr>
        <a:xfrm>
          <a:off x="0" y="290071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36F88E-CD79-48AB-998E-433C43DDCF06}">
      <dsp:nvSpPr>
        <dsp:cNvPr id="0" name=""/>
        <dsp:cNvSpPr/>
      </dsp:nvSpPr>
      <dsp:spPr>
        <a:xfrm>
          <a:off x="0" y="2900714"/>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Promotions of under qualified personnel </a:t>
          </a:r>
        </a:p>
      </dsp:txBody>
      <dsp:txXfrm>
        <a:off x="0" y="2900714"/>
        <a:ext cx="10515600" cy="483363"/>
      </dsp:txXfrm>
    </dsp:sp>
    <dsp:sp modelId="{BFD7D933-6FDC-493F-AE49-BB3FA89EAB2D}">
      <dsp:nvSpPr>
        <dsp:cNvPr id="0" name=""/>
        <dsp:cNvSpPr/>
      </dsp:nvSpPr>
      <dsp:spPr>
        <a:xfrm>
          <a:off x="0" y="338407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0FE4AA-F1B7-40B6-BF1D-5422F7441F24}">
      <dsp:nvSpPr>
        <dsp:cNvPr id="0" name=""/>
        <dsp:cNvSpPr/>
      </dsp:nvSpPr>
      <dsp:spPr>
        <a:xfrm>
          <a:off x="0" y="3384078"/>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High strung workforce</a:t>
          </a:r>
        </a:p>
      </dsp:txBody>
      <dsp:txXfrm>
        <a:off x="0" y="3384078"/>
        <a:ext cx="10515600" cy="483363"/>
      </dsp:txXfrm>
    </dsp:sp>
    <dsp:sp modelId="{C811D2DE-F705-4C07-A8D7-14657D19FD79}">
      <dsp:nvSpPr>
        <dsp:cNvPr id="0" name=""/>
        <dsp:cNvSpPr/>
      </dsp:nvSpPr>
      <dsp:spPr>
        <a:xfrm>
          <a:off x="0" y="386744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78A817-317C-4E9F-A7A8-7D5CD0F92980}">
      <dsp:nvSpPr>
        <dsp:cNvPr id="0" name=""/>
        <dsp:cNvSpPr/>
      </dsp:nvSpPr>
      <dsp:spPr>
        <a:xfrm>
          <a:off x="0" y="3867442"/>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Poor leadership</a:t>
          </a:r>
        </a:p>
      </dsp:txBody>
      <dsp:txXfrm>
        <a:off x="0" y="3867442"/>
        <a:ext cx="10515600" cy="4833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67608-F78A-43B5-986B-BC18B94477B0}">
      <dsp:nvSpPr>
        <dsp:cNvPr id="0" name=""/>
        <dsp:cNvSpPr/>
      </dsp:nvSpPr>
      <dsp:spPr>
        <a:xfrm>
          <a:off x="374592" y="1859"/>
          <a:ext cx="1865039" cy="11190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Out of character behavior/unusual reactions</a:t>
          </a:r>
        </a:p>
      </dsp:txBody>
      <dsp:txXfrm>
        <a:off x="374592" y="1859"/>
        <a:ext cx="1865039" cy="1119023"/>
      </dsp:txXfrm>
    </dsp:sp>
    <dsp:sp modelId="{EDBBCD8C-62E0-4E9E-9B7C-5D4ACDF87D99}">
      <dsp:nvSpPr>
        <dsp:cNvPr id="0" name=""/>
        <dsp:cNvSpPr/>
      </dsp:nvSpPr>
      <dsp:spPr>
        <a:xfrm>
          <a:off x="2426136" y="1859"/>
          <a:ext cx="1865039" cy="1119023"/>
        </a:xfrm>
        <a:prstGeom prst="rect">
          <a:avLst/>
        </a:prstGeom>
        <a:solidFill>
          <a:schemeClr val="accent2">
            <a:hueOff val="-111951"/>
            <a:satOff val="-6456"/>
            <a:lumOff val="6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Being overly sensitive, often upset or tearful, unable to stop crying</a:t>
          </a:r>
        </a:p>
      </dsp:txBody>
      <dsp:txXfrm>
        <a:off x="2426136" y="1859"/>
        <a:ext cx="1865039" cy="1119023"/>
      </dsp:txXfrm>
    </dsp:sp>
    <dsp:sp modelId="{2A7BA763-B2B7-4D5C-ABEC-279EE128618D}">
      <dsp:nvSpPr>
        <dsp:cNvPr id="0" name=""/>
        <dsp:cNvSpPr/>
      </dsp:nvSpPr>
      <dsp:spPr>
        <a:xfrm>
          <a:off x="4477680" y="1859"/>
          <a:ext cx="1865039" cy="1119023"/>
        </a:xfrm>
        <a:prstGeom prst="rect">
          <a:avLst/>
        </a:prstGeom>
        <a:solidFill>
          <a:schemeClr val="accent2">
            <a:hueOff val="-223902"/>
            <a:satOff val="-12912"/>
            <a:lumOff val="13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Sudden mood changes</a:t>
          </a:r>
        </a:p>
      </dsp:txBody>
      <dsp:txXfrm>
        <a:off x="4477680" y="1859"/>
        <a:ext cx="1865039" cy="1119023"/>
      </dsp:txXfrm>
    </dsp:sp>
    <dsp:sp modelId="{8BB1C49E-792A-44E7-9B24-9624EB84351E}">
      <dsp:nvSpPr>
        <dsp:cNvPr id="0" name=""/>
        <dsp:cNvSpPr/>
      </dsp:nvSpPr>
      <dsp:spPr>
        <a:xfrm>
          <a:off x="6529223" y="1859"/>
          <a:ext cx="1865039" cy="1119023"/>
        </a:xfrm>
        <a:prstGeom prst="rect">
          <a:avLst/>
        </a:prstGeom>
        <a:solidFill>
          <a:schemeClr val="accent2">
            <a:hueOff val="-335853"/>
            <a:satOff val="-19368"/>
            <a:lumOff val="19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Aggressive behavior, irrational, angry outbursts</a:t>
          </a:r>
        </a:p>
      </dsp:txBody>
      <dsp:txXfrm>
        <a:off x="6529223" y="1859"/>
        <a:ext cx="1865039" cy="1119023"/>
      </dsp:txXfrm>
    </dsp:sp>
    <dsp:sp modelId="{9B67FC0D-CD42-4AC1-92E6-FE117AB43FD8}">
      <dsp:nvSpPr>
        <dsp:cNvPr id="0" name=""/>
        <dsp:cNvSpPr/>
      </dsp:nvSpPr>
      <dsp:spPr>
        <a:xfrm>
          <a:off x="8580767" y="1859"/>
          <a:ext cx="1865039" cy="1119023"/>
        </a:xfrm>
        <a:prstGeom prst="rect">
          <a:avLst/>
        </a:prstGeom>
        <a:solidFill>
          <a:schemeClr val="accent2">
            <a:hueOff val="-447804"/>
            <a:satOff val="-25824"/>
            <a:lumOff val="26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Withdrawing</a:t>
          </a:r>
        </a:p>
      </dsp:txBody>
      <dsp:txXfrm>
        <a:off x="8580767" y="1859"/>
        <a:ext cx="1865039" cy="1119023"/>
      </dsp:txXfrm>
    </dsp:sp>
    <dsp:sp modelId="{EB40992C-EE91-432E-A208-FD81E478F693}">
      <dsp:nvSpPr>
        <dsp:cNvPr id="0" name=""/>
        <dsp:cNvSpPr/>
      </dsp:nvSpPr>
      <dsp:spPr>
        <a:xfrm>
          <a:off x="374592" y="1307387"/>
          <a:ext cx="1865039" cy="1119023"/>
        </a:xfrm>
        <a:prstGeom prst="rect">
          <a:avLst/>
        </a:prstGeom>
        <a:solidFill>
          <a:schemeClr val="accent2">
            <a:hueOff val="-559755"/>
            <a:satOff val="-32280"/>
            <a:lumOff val="33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Always tired/exhausted</a:t>
          </a:r>
        </a:p>
      </dsp:txBody>
      <dsp:txXfrm>
        <a:off x="374592" y="1307387"/>
        <a:ext cx="1865039" cy="1119023"/>
      </dsp:txXfrm>
    </dsp:sp>
    <dsp:sp modelId="{583EA722-4542-42D1-8404-5AACA8D01AE0}">
      <dsp:nvSpPr>
        <dsp:cNvPr id="0" name=""/>
        <dsp:cNvSpPr/>
      </dsp:nvSpPr>
      <dsp:spPr>
        <a:xfrm>
          <a:off x="2426136" y="1307387"/>
          <a:ext cx="1865039" cy="1119023"/>
        </a:xfrm>
        <a:prstGeom prst="rect">
          <a:avLst/>
        </a:prstGeom>
        <a:solidFill>
          <a:schemeClr val="accent2">
            <a:hueOff val="-671706"/>
            <a:satOff val="-38736"/>
            <a:lumOff val="39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Insomnia, other sleep troubles</a:t>
          </a:r>
        </a:p>
      </dsp:txBody>
      <dsp:txXfrm>
        <a:off x="2426136" y="1307387"/>
        <a:ext cx="1865039" cy="1119023"/>
      </dsp:txXfrm>
    </dsp:sp>
    <dsp:sp modelId="{698F017D-1595-4F89-8211-31A6F47954EF}">
      <dsp:nvSpPr>
        <dsp:cNvPr id="0" name=""/>
        <dsp:cNvSpPr/>
      </dsp:nvSpPr>
      <dsp:spPr>
        <a:xfrm>
          <a:off x="4477680" y="1307387"/>
          <a:ext cx="1865039" cy="1119023"/>
        </a:xfrm>
        <a:prstGeom prst="rect">
          <a:avLst/>
        </a:prstGeom>
        <a:solidFill>
          <a:schemeClr val="accent2">
            <a:hueOff val="-783657"/>
            <a:satOff val="-45192"/>
            <a:lumOff val="4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Communication troubles, difficulty thinking clearly, concentrating, remembering or making decisions</a:t>
          </a:r>
        </a:p>
      </dsp:txBody>
      <dsp:txXfrm>
        <a:off x="4477680" y="1307387"/>
        <a:ext cx="1865039" cy="1119023"/>
      </dsp:txXfrm>
    </dsp:sp>
    <dsp:sp modelId="{9B1314D5-8AAB-4540-B2F8-74B90DAC97FD}">
      <dsp:nvSpPr>
        <dsp:cNvPr id="0" name=""/>
        <dsp:cNvSpPr/>
      </dsp:nvSpPr>
      <dsp:spPr>
        <a:xfrm>
          <a:off x="6529223" y="1307387"/>
          <a:ext cx="1865039" cy="1119023"/>
        </a:xfrm>
        <a:prstGeom prst="rect">
          <a:avLst/>
        </a:prstGeom>
        <a:solidFill>
          <a:schemeClr val="accent2">
            <a:hueOff val="-895608"/>
            <a:satOff val="-51648"/>
            <a:lumOff val="53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Changes in appetite and eating habits</a:t>
          </a:r>
        </a:p>
      </dsp:txBody>
      <dsp:txXfrm>
        <a:off x="6529223" y="1307387"/>
        <a:ext cx="1865039" cy="1119023"/>
      </dsp:txXfrm>
    </dsp:sp>
    <dsp:sp modelId="{A14017CB-23CE-4C9F-822A-B0B7B1771947}">
      <dsp:nvSpPr>
        <dsp:cNvPr id="0" name=""/>
        <dsp:cNvSpPr/>
      </dsp:nvSpPr>
      <dsp:spPr>
        <a:xfrm>
          <a:off x="8580767" y="1307387"/>
          <a:ext cx="1865039" cy="1119023"/>
        </a:xfrm>
        <a:prstGeom prst="rect">
          <a:avLst/>
        </a:prstGeom>
        <a:solidFill>
          <a:schemeClr val="accent2">
            <a:hueOff val="-1007559"/>
            <a:satOff val="-58104"/>
            <a:lumOff val="59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Use of alcohol or drugs as a coping strategy</a:t>
          </a:r>
        </a:p>
      </dsp:txBody>
      <dsp:txXfrm>
        <a:off x="8580767" y="1307387"/>
        <a:ext cx="1865039" cy="1119023"/>
      </dsp:txXfrm>
    </dsp:sp>
    <dsp:sp modelId="{0D240442-3D28-4A03-AAED-BF214A79AC60}">
      <dsp:nvSpPr>
        <dsp:cNvPr id="0" name=""/>
        <dsp:cNvSpPr/>
      </dsp:nvSpPr>
      <dsp:spPr>
        <a:xfrm>
          <a:off x="1400364" y="2612915"/>
          <a:ext cx="1865039" cy="1119023"/>
        </a:xfrm>
        <a:prstGeom prst="rect">
          <a:avLst/>
        </a:prstGeom>
        <a:solidFill>
          <a:schemeClr val="accent2">
            <a:hueOff val="-1119510"/>
            <a:satOff val="-64560"/>
            <a:lumOff val="66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Neglecting personal appearance or hygiene</a:t>
          </a:r>
        </a:p>
      </dsp:txBody>
      <dsp:txXfrm>
        <a:off x="1400364" y="2612915"/>
        <a:ext cx="1865039" cy="1119023"/>
      </dsp:txXfrm>
    </dsp:sp>
    <dsp:sp modelId="{60983AAC-7027-48B8-A7B6-930DA953C838}">
      <dsp:nvSpPr>
        <dsp:cNvPr id="0" name=""/>
        <dsp:cNvSpPr/>
      </dsp:nvSpPr>
      <dsp:spPr>
        <a:xfrm>
          <a:off x="3451908" y="2612915"/>
          <a:ext cx="1865039" cy="1119023"/>
        </a:xfrm>
        <a:prstGeom prst="rect">
          <a:avLst/>
        </a:prstGeom>
        <a:solidFill>
          <a:schemeClr val="accent2">
            <a:hueOff val="-1231461"/>
            <a:satOff val="-71016"/>
            <a:lumOff val="73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Reluctant to make plans</a:t>
          </a:r>
        </a:p>
      </dsp:txBody>
      <dsp:txXfrm>
        <a:off x="3451908" y="2612915"/>
        <a:ext cx="1865039" cy="1119023"/>
      </dsp:txXfrm>
    </dsp:sp>
    <dsp:sp modelId="{8EB08E25-B3CD-494F-AE80-8389C2148787}">
      <dsp:nvSpPr>
        <dsp:cNvPr id="0" name=""/>
        <dsp:cNvSpPr/>
      </dsp:nvSpPr>
      <dsp:spPr>
        <a:xfrm>
          <a:off x="5503451" y="2612915"/>
          <a:ext cx="1865039" cy="1119023"/>
        </a:xfrm>
        <a:prstGeom prst="rect">
          <a:avLst/>
        </a:prstGeom>
        <a:solidFill>
          <a:schemeClr val="accent2">
            <a:hueOff val="-1343412"/>
            <a:satOff val="-77472"/>
            <a:lumOff val="79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Physical aches, pains, nausea</a:t>
          </a:r>
        </a:p>
      </dsp:txBody>
      <dsp:txXfrm>
        <a:off x="5503451" y="2612915"/>
        <a:ext cx="1865039" cy="1119023"/>
      </dsp:txXfrm>
    </dsp:sp>
    <dsp:sp modelId="{794F2DC9-ED73-47DF-B348-7C7FC4E915B5}">
      <dsp:nvSpPr>
        <dsp:cNvPr id="0" name=""/>
        <dsp:cNvSpPr/>
      </dsp:nvSpPr>
      <dsp:spPr>
        <a:xfrm>
          <a:off x="7554995" y="2612915"/>
          <a:ext cx="1865039" cy="111902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Self-harm, suicidal </a:t>
          </a:r>
        </a:p>
      </dsp:txBody>
      <dsp:txXfrm>
        <a:off x="7554995" y="2612915"/>
        <a:ext cx="1865039" cy="11190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4A5CF-D3BA-4EB6-8495-E9FC9C99658A}">
      <dsp:nvSpPr>
        <dsp:cNvPr id="0" name=""/>
        <dsp:cNvSpPr/>
      </dsp:nvSpPr>
      <dsp:spPr>
        <a:xfrm>
          <a:off x="3808552" y="803"/>
          <a:ext cx="1959709" cy="6582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Sighs</a:t>
          </a:r>
        </a:p>
      </dsp:txBody>
      <dsp:txXfrm>
        <a:off x="3827830" y="20081"/>
        <a:ext cx="1921153" cy="619651"/>
      </dsp:txXfrm>
    </dsp:sp>
    <dsp:sp modelId="{83084D86-47EE-4C2D-A87C-212228A50B21}">
      <dsp:nvSpPr>
        <dsp:cNvPr id="0" name=""/>
        <dsp:cNvSpPr/>
      </dsp:nvSpPr>
      <dsp:spPr>
        <a:xfrm rot="5400000">
          <a:off x="4664993" y="675466"/>
          <a:ext cx="246827" cy="2961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4699549" y="700149"/>
        <a:ext cx="177715" cy="172779"/>
      </dsp:txXfrm>
    </dsp:sp>
    <dsp:sp modelId="{FA15630B-249B-4FBF-AE69-E188D090FBD7}">
      <dsp:nvSpPr>
        <dsp:cNvPr id="0" name=""/>
        <dsp:cNvSpPr/>
      </dsp:nvSpPr>
      <dsp:spPr>
        <a:xfrm>
          <a:off x="3808552" y="988114"/>
          <a:ext cx="1959709" cy="6582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Eyerolls</a:t>
          </a:r>
        </a:p>
      </dsp:txBody>
      <dsp:txXfrm>
        <a:off x="3827830" y="1007392"/>
        <a:ext cx="1921153" cy="619651"/>
      </dsp:txXfrm>
    </dsp:sp>
    <dsp:sp modelId="{73D323AC-0BF2-48C7-BCC3-880F08AD1622}">
      <dsp:nvSpPr>
        <dsp:cNvPr id="0" name=""/>
        <dsp:cNvSpPr/>
      </dsp:nvSpPr>
      <dsp:spPr>
        <a:xfrm rot="5400000">
          <a:off x="4664993" y="1662777"/>
          <a:ext cx="246827" cy="2961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4699549" y="1687460"/>
        <a:ext cx="177715" cy="172779"/>
      </dsp:txXfrm>
    </dsp:sp>
    <dsp:sp modelId="{A55BD14E-F36C-4230-B99C-8D2B62509DD6}">
      <dsp:nvSpPr>
        <dsp:cNvPr id="0" name=""/>
        <dsp:cNvSpPr/>
      </dsp:nvSpPr>
      <dsp:spPr>
        <a:xfrm>
          <a:off x="3808552" y="1975425"/>
          <a:ext cx="1959709" cy="6582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Arms crossed</a:t>
          </a:r>
        </a:p>
      </dsp:txBody>
      <dsp:txXfrm>
        <a:off x="3827830" y="1994703"/>
        <a:ext cx="1921153" cy="619651"/>
      </dsp:txXfrm>
    </dsp:sp>
    <dsp:sp modelId="{48F66499-CCDA-43C6-A751-1B446F93D8D4}">
      <dsp:nvSpPr>
        <dsp:cNvPr id="0" name=""/>
        <dsp:cNvSpPr/>
      </dsp:nvSpPr>
      <dsp:spPr>
        <a:xfrm rot="5400000">
          <a:off x="4664993" y="2650087"/>
          <a:ext cx="246827" cy="2961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4699549" y="2674770"/>
        <a:ext cx="177715" cy="172779"/>
      </dsp:txXfrm>
    </dsp:sp>
    <dsp:sp modelId="{C48E492F-2070-459F-A6C3-3D506CC1C702}">
      <dsp:nvSpPr>
        <dsp:cNvPr id="0" name=""/>
        <dsp:cNvSpPr/>
      </dsp:nvSpPr>
      <dsp:spPr>
        <a:xfrm>
          <a:off x="3808552" y="2962736"/>
          <a:ext cx="1959709" cy="6582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Glares </a:t>
          </a:r>
        </a:p>
      </dsp:txBody>
      <dsp:txXfrm>
        <a:off x="3827830" y="2982014"/>
        <a:ext cx="1921153" cy="619651"/>
      </dsp:txXfrm>
    </dsp:sp>
    <dsp:sp modelId="{222F43DB-59C4-4FC9-9BCC-2615D5ED3213}">
      <dsp:nvSpPr>
        <dsp:cNvPr id="0" name=""/>
        <dsp:cNvSpPr/>
      </dsp:nvSpPr>
      <dsp:spPr>
        <a:xfrm rot="5400000">
          <a:off x="4664993" y="3637398"/>
          <a:ext cx="246827" cy="2961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4699549" y="3662081"/>
        <a:ext cx="177715" cy="172779"/>
      </dsp:txXfrm>
    </dsp:sp>
    <dsp:sp modelId="{22B7BAAF-3D6F-45A5-A5A6-D9E105F97B08}">
      <dsp:nvSpPr>
        <dsp:cNvPr id="0" name=""/>
        <dsp:cNvSpPr/>
      </dsp:nvSpPr>
      <dsp:spPr>
        <a:xfrm>
          <a:off x="3808552" y="3950047"/>
          <a:ext cx="1959709" cy="6582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Lack of eye contact</a:t>
          </a:r>
        </a:p>
      </dsp:txBody>
      <dsp:txXfrm>
        <a:off x="3827830" y="3969325"/>
        <a:ext cx="1921153" cy="619651"/>
      </dsp:txXfrm>
    </dsp:sp>
    <dsp:sp modelId="{FDBA4360-7143-4A2B-9BBF-A740F33AA45F}">
      <dsp:nvSpPr>
        <dsp:cNvPr id="0" name=""/>
        <dsp:cNvSpPr/>
      </dsp:nvSpPr>
      <dsp:spPr>
        <a:xfrm rot="5400000">
          <a:off x="4664993" y="4624709"/>
          <a:ext cx="246827" cy="2961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4699549" y="4649392"/>
        <a:ext cx="177715" cy="172779"/>
      </dsp:txXfrm>
    </dsp:sp>
    <dsp:sp modelId="{730A0510-3136-4E96-B5F7-84D718418150}">
      <dsp:nvSpPr>
        <dsp:cNvPr id="0" name=""/>
        <dsp:cNvSpPr/>
      </dsp:nvSpPr>
      <dsp:spPr>
        <a:xfrm>
          <a:off x="3808552" y="4937358"/>
          <a:ext cx="1959709" cy="6582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Walking away/Turning away</a:t>
          </a:r>
        </a:p>
      </dsp:txBody>
      <dsp:txXfrm>
        <a:off x="3827830" y="4956636"/>
        <a:ext cx="1921153" cy="619651"/>
      </dsp:txXfrm>
    </dsp:sp>
    <dsp:sp modelId="{C1405010-E1DA-43C4-B622-2DC6FB22784F}">
      <dsp:nvSpPr>
        <dsp:cNvPr id="0" name=""/>
        <dsp:cNvSpPr/>
      </dsp:nvSpPr>
      <dsp:spPr>
        <a:xfrm rot="5400000">
          <a:off x="4664993" y="5612020"/>
          <a:ext cx="246827" cy="2961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4699549" y="5636703"/>
        <a:ext cx="177715" cy="172779"/>
      </dsp:txXfrm>
    </dsp:sp>
    <dsp:sp modelId="{88D355FB-052E-4568-80CD-46F85236DF8D}">
      <dsp:nvSpPr>
        <dsp:cNvPr id="0" name=""/>
        <dsp:cNvSpPr/>
      </dsp:nvSpPr>
      <dsp:spPr>
        <a:xfrm>
          <a:off x="3808552" y="5924669"/>
          <a:ext cx="1959709" cy="6582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Short, brisk responses with tone</a:t>
          </a:r>
        </a:p>
      </dsp:txBody>
      <dsp:txXfrm>
        <a:off x="3827830" y="5943947"/>
        <a:ext cx="1921153" cy="6196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790BD-7E5E-4208-BD97-EDF4AE9D8879}">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D53A6B-C76C-47AF-97F2-13DCD83ED585}">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Complaining</a:t>
          </a:r>
        </a:p>
      </dsp:txBody>
      <dsp:txXfrm>
        <a:off x="0" y="2124"/>
        <a:ext cx="10515600" cy="724514"/>
      </dsp:txXfrm>
    </dsp:sp>
    <dsp:sp modelId="{E7C22CB3-825C-4CE3-9628-16D1CD7F16EB}">
      <dsp:nvSpPr>
        <dsp:cNvPr id="0" name=""/>
        <dsp:cNvSpPr/>
      </dsp:nvSpPr>
      <dsp:spPr>
        <a:xfrm>
          <a:off x="0" y="72663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A4DA96-A7FA-4109-9FB0-5DA5D0F96BB7}">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Tattle tailing</a:t>
          </a:r>
        </a:p>
      </dsp:txBody>
      <dsp:txXfrm>
        <a:off x="0" y="726639"/>
        <a:ext cx="10515600" cy="724514"/>
      </dsp:txXfrm>
    </dsp:sp>
    <dsp:sp modelId="{8CB9D18C-8952-4D8C-9A4F-EF8EA5A3808D}">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958431-271A-42D1-B3D1-D0A69E28C5B4}">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Gossiping</a:t>
          </a:r>
        </a:p>
      </dsp:txBody>
      <dsp:txXfrm>
        <a:off x="0" y="1451154"/>
        <a:ext cx="10515600" cy="724514"/>
      </dsp:txXfrm>
    </dsp:sp>
    <dsp:sp modelId="{5C365248-FC9E-4264-BF81-6BF1E215E180}">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86866B-91A2-4DD7-9C16-6A91AC359B9E}">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Tell others about someone's mistakes or inadequacies</a:t>
          </a:r>
        </a:p>
      </dsp:txBody>
      <dsp:txXfrm>
        <a:off x="0" y="2175669"/>
        <a:ext cx="10515600" cy="724514"/>
      </dsp:txXfrm>
    </dsp:sp>
    <dsp:sp modelId="{A2D56696-3E15-4C03-A778-8C0EF34D5C9D}">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E65E45-2AA4-43D9-94A4-E9D937F5137B}">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Judging</a:t>
          </a:r>
        </a:p>
      </dsp:txBody>
      <dsp:txXfrm>
        <a:off x="0" y="2900183"/>
        <a:ext cx="10515600" cy="724514"/>
      </dsp:txXfrm>
    </dsp:sp>
    <dsp:sp modelId="{820FC77C-86E6-487B-A13B-AA6A5720B213}">
      <dsp:nvSpPr>
        <dsp:cNvPr id="0" name=""/>
        <dsp:cNvSpPr/>
      </dsp:nvSpPr>
      <dsp:spPr>
        <a:xfrm>
          <a:off x="0" y="362469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4A582-BAA2-4999-918B-34B1AFDBF8F3}">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Criticizing </a:t>
          </a:r>
        </a:p>
      </dsp:txBody>
      <dsp:txXfrm>
        <a:off x="0" y="3624698"/>
        <a:ext cx="10515600" cy="7245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17CC4-2C00-4BD4-9310-BE007D5537B7}">
      <dsp:nvSpPr>
        <dsp:cNvPr id="0" name=""/>
        <dsp:cNvSpPr/>
      </dsp:nvSpPr>
      <dsp:spPr>
        <a:xfrm>
          <a:off x="0" y="1191497"/>
          <a:ext cx="6814791" cy="575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Hungry</a:t>
          </a:r>
        </a:p>
      </dsp:txBody>
      <dsp:txXfrm>
        <a:off x="28100" y="1219597"/>
        <a:ext cx="6758591" cy="519439"/>
      </dsp:txXfrm>
    </dsp:sp>
    <dsp:sp modelId="{67771486-76C1-41BA-A932-30E6E55C78E7}">
      <dsp:nvSpPr>
        <dsp:cNvPr id="0" name=""/>
        <dsp:cNvSpPr/>
      </dsp:nvSpPr>
      <dsp:spPr>
        <a:xfrm>
          <a:off x="0" y="1836257"/>
          <a:ext cx="6814791" cy="575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Tired</a:t>
          </a:r>
        </a:p>
      </dsp:txBody>
      <dsp:txXfrm>
        <a:off x="28100" y="1864357"/>
        <a:ext cx="6758591" cy="519439"/>
      </dsp:txXfrm>
    </dsp:sp>
    <dsp:sp modelId="{F8FE59BA-8B7B-4178-AA95-518773463345}">
      <dsp:nvSpPr>
        <dsp:cNvPr id="0" name=""/>
        <dsp:cNvSpPr/>
      </dsp:nvSpPr>
      <dsp:spPr>
        <a:xfrm>
          <a:off x="0" y="2481017"/>
          <a:ext cx="6814791" cy="57563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Are you getting enough self-care</a:t>
          </a:r>
        </a:p>
      </dsp:txBody>
      <dsp:txXfrm>
        <a:off x="28100" y="2509117"/>
        <a:ext cx="6758591" cy="519439"/>
      </dsp:txXfrm>
    </dsp:sp>
    <dsp:sp modelId="{C53E9A63-5D4F-440C-A6E8-F3290A71C33E}">
      <dsp:nvSpPr>
        <dsp:cNvPr id="0" name=""/>
        <dsp:cNvSpPr/>
      </dsp:nvSpPr>
      <dsp:spPr>
        <a:xfrm>
          <a:off x="0" y="3125777"/>
          <a:ext cx="6814791" cy="5756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Do you exercise or have another form of stress relief</a:t>
          </a:r>
        </a:p>
      </dsp:txBody>
      <dsp:txXfrm>
        <a:off x="28100" y="3153877"/>
        <a:ext cx="6758591" cy="519439"/>
      </dsp:txXfrm>
    </dsp:sp>
    <dsp:sp modelId="{DD00ECDE-1CCF-47B2-AB1F-B5B87DC12F0E}">
      <dsp:nvSpPr>
        <dsp:cNvPr id="0" name=""/>
        <dsp:cNvSpPr/>
      </dsp:nvSpPr>
      <dsp:spPr>
        <a:xfrm>
          <a:off x="0" y="3770537"/>
          <a:ext cx="6814791" cy="57563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Effectively taking prescribed medications</a:t>
          </a:r>
        </a:p>
      </dsp:txBody>
      <dsp:txXfrm>
        <a:off x="28100" y="3798637"/>
        <a:ext cx="6758591" cy="519439"/>
      </dsp:txXfrm>
    </dsp:sp>
    <dsp:sp modelId="{5C76631C-42B3-4B50-9E8D-31583B4CA332}">
      <dsp:nvSpPr>
        <dsp:cNvPr id="0" name=""/>
        <dsp:cNvSpPr/>
      </dsp:nvSpPr>
      <dsp:spPr>
        <a:xfrm>
          <a:off x="0" y="4415297"/>
          <a:ext cx="6814791" cy="575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Have the emotional support at home</a:t>
          </a:r>
        </a:p>
      </dsp:txBody>
      <dsp:txXfrm>
        <a:off x="28100" y="4443397"/>
        <a:ext cx="6758591" cy="519439"/>
      </dsp:txXfrm>
    </dsp:sp>
    <dsp:sp modelId="{E6A28F1D-FF33-440C-856A-5CF9CED33847}">
      <dsp:nvSpPr>
        <dsp:cNvPr id="0" name=""/>
        <dsp:cNvSpPr/>
      </dsp:nvSpPr>
      <dsp:spPr>
        <a:xfrm>
          <a:off x="0" y="5060057"/>
          <a:ext cx="6814791" cy="575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Balanced amount of stress </a:t>
          </a:r>
        </a:p>
      </dsp:txBody>
      <dsp:txXfrm>
        <a:off x="28100" y="5088157"/>
        <a:ext cx="6758591" cy="519439"/>
      </dsp:txXfrm>
    </dsp:sp>
    <dsp:sp modelId="{56C9CC65-B7F7-4962-881E-5E404A697C57}">
      <dsp:nvSpPr>
        <dsp:cNvPr id="0" name=""/>
        <dsp:cNvSpPr/>
      </dsp:nvSpPr>
      <dsp:spPr>
        <a:xfrm>
          <a:off x="0" y="5704817"/>
          <a:ext cx="6814791" cy="57563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Work/life balance</a:t>
          </a:r>
        </a:p>
      </dsp:txBody>
      <dsp:txXfrm>
        <a:off x="28100" y="5732917"/>
        <a:ext cx="6758591" cy="5194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B102F-0D28-4CA3-822D-76502495EFA5}">
      <dsp:nvSpPr>
        <dsp:cNvPr id="0" name=""/>
        <dsp:cNvSpPr/>
      </dsp:nvSpPr>
      <dsp:spPr>
        <a:xfrm>
          <a:off x="0" y="1407"/>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7DCB15-F3DA-4170-8E3C-C1FBAE1B2BB3}">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3D4DDC-34D5-4DED-89AA-055C8DB3D09B}">
      <dsp:nvSpPr>
        <dsp:cNvPr id="0" name=""/>
        <dsp:cNvSpPr/>
      </dsp:nvSpPr>
      <dsp:spPr>
        <a:xfrm>
          <a:off x="692764" y="1407"/>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dirty="0"/>
            <a:t>Can respect someone AND disagree with them</a:t>
          </a:r>
        </a:p>
      </dsp:txBody>
      <dsp:txXfrm>
        <a:off x="692764" y="1407"/>
        <a:ext cx="9822835" cy="599796"/>
      </dsp:txXfrm>
    </dsp:sp>
    <dsp:sp modelId="{C471A1A5-53C7-43EE-9423-CB07D5AFA148}">
      <dsp:nvSpPr>
        <dsp:cNvPr id="0" name=""/>
        <dsp:cNvSpPr/>
      </dsp:nvSpPr>
      <dsp:spPr>
        <a:xfrm>
          <a:off x="0" y="751152"/>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5DD1BD-7640-42A1-B93D-AFC307D2D494}">
      <dsp:nvSpPr>
        <dsp:cNvPr id="0" name=""/>
        <dsp:cNvSpPr/>
      </dsp:nvSpPr>
      <dsp:spPr>
        <a:xfrm>
          <a:off x="181438" y="886107"/>
          <a:ext cx="329887" cy="329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64FE8E-ED3D-451A-A73F-7844354AFD33}">
      <dsp:nvSpPr>
        <dsp:cNvPr id="0" name=""/>
        <dsp:cNvSpPr/>
      </dsp:nvSpPr>
      <dsp:spPr>
        <a:xfrm>
          <a:off x="692764" y="751152"/>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Can enjoy their company AND think they could learn </a:t>
          </a:r>
        </a:p>
      </dsp:txBody>
      <dsp:txXfrm>
        <a:off x="692764" y="751152"/>
        <a:ext cx="9822835" cy="599796"/>
      </dsp:txXfrm>
    </dsp:sp>
    <dsp:sp modelId="{2B7BC930-CB9F-40FA-906C-D4D160917EC6}">
      <dsp:nvSpPr>
        <dsp:cNvPr id="0" name=""/>
        <dsp:cNvSpPr/>
      </dsp:nvSpPr>
      <dsp:spPr>
        <a:xfrm>
          <a:off x="0" y="1500898"/>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80FAA9-C406-4BFF-B1BC-866B0050F36C}">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A8E85F-CFB2-4530-A655-7FCADAE6FFFC}">
      <dsp:nvSpPr>
        <dsp:cNvPr id="0" name=""/>
        <dsp:cNvSpPr/>
      </dsp:nvSpPr>
      <dsp:spPr>
        <a:xfrm>
          <a:off x="692764" y="150089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People have good qualities AND bad qualities</a:t>
          </a:r>
        </a:p>
      </dsp:txBody>
      <dsp:txXfrm>
        <a:off x="692764" y="1500898"/>
        <a:ext cx="9822835" cy="599796"/>
      </dsp:txXfrm>
    </dsp:sp>
    <dsp:sp modelId="{27C2003F-B8DC-4049-9D26-E8FEB15C7C48}">
      <dsp:nvSpPr>
        <dsp:cNvPr id="0" name=""/>
        <dsp:cNvSpPr/>
      </dsp:nvSpPr>
      <dsp:spPr>
        <a:xfrm>
          <a:off x="0" y="2250643"/>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605F8D-57AD-4946-B146-ECE493790B8E}">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B2CD49-2481-4ECE-9B5E-9D12A41D566A}">
      <dsp:nvSpPr>
        <dsp:cNvPr id="0" name=""/>
        <dsp:cNvSpPr/>
      </dsp:nvSpPr>
      <dsp:spPr>
        <a:xfrm>
          <a:off x="692764" y="2250643"/>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dirty="0"/>
            <a:t>Can have opinions different from you AND you can understand rather than judge</a:t>
          </a:r>
        </a:p>
      </dsp:txBody>
      <dsp:txXfrm>
        <a:off x="692764" y="2250643"/>
        <a:ext cx="9822835" cy="599796"/>
      </dsp:txXfrm>
    </dsp:sp>
    <dsp:sp modelId="{F2A9288E-5346-4B5E-97F5-9D562ED4C44D}">
      <dsp:nvSpPr>
        <dsp:cNvPr id="0" name=""/>
        <dsp:cNvSpPr/>
      </dsp:nvSpPr>
      <dsp:spPr>
        <a:xfrm>
          <a:off x="0" y="3000388"/>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AE4DB1-1346-44EC-B783-EE476093D80C}">
      <dsp:nvSpPr>
        <dsp:cNvPr id="0" name=""/>
        <dsp:cNvSpPr/>
      </dsp:nvSpPr>
      <dsp:spPr>
        <a:xfrm>
          <a:off x="181438" y="3135342"/>
          <a:ext cx="329887" cy="329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DBC415-D851-4A35-8361-BAA2F625112B}">
      <dsp:nvSpPr>
        <dsp:cNvPr id="0" name=""/>
        <dsp:cNvSpPr/>
      </dsp:nvSpPr>
      <dsp:spPr>
        <a:xfrm>
          <a:off x="692764" y="300038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Can be a great tech AND struggle with aspects of their job</a:t>
          </a:r>
        </a:p>
      </dsp:txBody>
      <dsp:txXfrm>
        <a:off x="692764" y="3000388"/>
        <a:ext cx="9822835" cy="599796"/>
      </dsp:txXfrm>
    </dsp:sp>
    <dsp:sp modelId="{7FD56899-5CDD-4A9B-B502-7FD748396F59}">
      <dsp:nvSpPr>
        <dsp:cNvPr id="0" name=""/>
        <dsp:cNvSpPr/>
      </dsp:nvSpPr>
      <dsp:spPr>
        <a:xfrm>
          <a:off x="0" y="3750134"/>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AFED83-07C3-4067-969A-FEA48E3600C3}">
      <dsp:nvSpPr>
        <dsp:cNvPr id="0" name=""/>
        <dsp:cNvSpPr/>
      </dsp:nvSpPr>
      <dsp:spPr>
        <a:xfrm>
          <a:off x="181438" y="3885088"/>
          <a:ext cx="329887" cy="3298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20A71E-122A-4065-B176-FA92AD7E9E56}">
      <dsp:nvSpPr>
        <dsp:cNvPr id="0" name=""/>
        <dsp:cNvSpPr/>
      </dsp:nvSpPr>
      <dsp:spPr>
        <a:xfrm>
          <a:off x="692764" y="3750134"/>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Can be a great teacher AND struggle with day-to-day bench work </a:t>
          </a:r>
        </a:p>
      </dsp:txBody>
      <dsp:txXfrm>
        <a:off x="692764" y="3750134"/>
        <a:ext cx="9822835" cy="59979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F4C2E-F4D1-411D-BFC7-CB72D002B2BB}" type="datetimeFigureOut">
              <a:rPr lang="en-US" smtClean="0"/>
              <a:t>4/23/2023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69508-70DD-4BFA-8173-1EDF08F49825}" type="slidenum">
              <a:rPr lang="en-US" smtClean="0"/>
              <a:t>‹#›</a:t>
            </a:fld>
            <a:endParaRPr lang="en-US"/>
          </a:p>
        </p:txBody>
      </p:sp>
    </p:spTree>
    <p:extLst>
      <p:ext uri="{BB962C8B-B14F-4D97-AF65-F5344CB8AC3E}">
        <p14:creationId xmlns:p14="http://schemas.microsoft.com/office/powerpoint/2010/main" val="1216650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2CFD43-7D32-43BA-B363-B6318A637791}" type="slidenum">
              <a:rPr lang="en-US" smtClean="0"/>
              <a:t>1</a:t>
            </a:fld>
            <a:endParaRPr lang="en-US"/>
          </a:p>
        </p:txBody>
      </p:sp>
    </p:spTree>
    <p:extLst>
      <p:ext uri="{BB962C8B-B14F-4D97-AF65-F5344CB8AC3E}">
        <p14:creationId xmlns:p14="http://schemas.microsoft.com/office/powerpoint/2010/main" val="561977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things all contribute to the way people respond to their working conditions. Short staffed doesn’t inheritably make a workplace toxic. The resulting stress, depletion of well-being, and the subsequent mental health fluctuations without proper coping skills is what leads to toxicity being cemented into the culture. </a:t>
            </a:r>
          </a:p>
          <a:p>
            <a:endParaRPr lang="en-US" dirty="0"/>
          </a:p>
          <a:p>
            <a:r>
              <a:rPr lang="en-US" dirty="0"/>
              <a:t>Stress- stress can be acute and chronic and can have pretty significant implications on your health. I think in our profession we have all heard about the consequences of stress on the body. I’m sure your workplace as tried to institute some sort of wellness program (aka </a:t>
            </a:r>
            <a:r>
              <a:rPr lang="en-US" dirty="0" err="1"/>
              <a:t>pto</a:t>
            </a:r>
            <a:r>
              <a:rPr lang="en-US" dirty="0"/>
              <a:t>) to help reduce stress…and it was probably ineffective at best. Workplaces, in some cases, care more about getting results than their staff. </a:t>
            </a:r>
          </a:p>
          <a:p>
            <a:endParaRPr lang="en-US" dirty="0"/>
          </a:p>
          <a:p>
            <a:r>
              <a:rPr lang="en-US" dirty="0"/>
              <a:t>Mental health fluctuations- mental health is not a steady continuum. It can fluctuate in response to the stimuli around us plus the way we take care of ourselves. We can enter states of vulnerability, with or without a diagnosis, we become particularly susceptible to abnormal behaviors or being more impacted by others' behaviors when otherwise you would not be</a:t>
            </a:r>
          </a:p>
          <a:p>
            <a:endParaRPr lang="en-US" dirty="0"/>
          </a:p>
          <a:p>
            <a:r>
              <a:rPr lang="en-US" dirty="0"/>
              <a:t>Additionally, the workplace can be riddled with soul crushing problems like lack of support and resources from leadership. Additionally, you need skills for coping and general good well being to be successful in the workplace</a:t>
            </a:r>
          </a:p>
          <a:p>
            <a:endParaRPr lang="en-US" dirty="0"/>
          </a:p>
          <a:p>
            <a:r>
              <a:rPr lang="en-US" dirty="0"/>
              <a:t>All of those contributions lead people to experience internal symptoms. When these internal symptoms are felt, emotions and reactions occur. How we react and how other respond to our reaction is what creates a toxic environment.</a:t>
            </a:r>
          </a:p>
          <a:p>
            <a:endParaRPr lang="en-US" dirty="0"/>
          </a:p>
          <a:p>
            <a:r>
              <a:rPr lang="en-US" dirty="0"/>
              <a:t>For example, having too few coworkers. For a time, the team will likely step up, pull the extra weight to get the work done. Especially in the lab setting where people seem to be extra caring for the sake of good patient care. However, after time, people will start to feel impacted by the short staff and the extra work. Someone will complain, others will pick up that negativity and start to express that negativity. Eventually the amount of negativity as a result of the poor coping skills, stress, and lack of well-being in the workplace will lead to toxic cultures. Unless that culture is remedied quickly, the problems will only amplify. </a:t>
            </a:r>
          </a:p>
          <a:p>
            <a:endParaRPr lang="en-US" dirty="0"/>
          </a:p>
          <a:p>
            <a:r>
              <a:rPr lang="en-US" dirty="0"/>
              <a:t>What I am here to help with isn’t to make working constantly short handed achievable emotionally. What I am here to help with is to deal with emotions of others, to not take on their negativity as your own. And potentially help dissipate the emotions that you are experiencing in the process.</a:t>
            </a:r>
          </a:p>
          <a:p>
            <a:endParaRPr lang="en-US" dirty="0"/>
          </a:p>
          <a:p>
            <a:endParaRPr lang="en-US" dirty="0"/>
          </a:p>
        </p:txBody>
      </p:sp>
      <p:sp>
        <p:nvSpPr>
          <p:cNvPr id="4" name="Slide Number Placeholder 3"/>
          <p:cNvSpPr>
            <a:spLocks noGrp="1"/>
          </p:cNvSpPr>
          <p:nvPr>
            <p:ph type="sldNum" sz="quarter" idx="5"/>
          </p:nvPr>
        </p:nvSpPr>
        <p:spPr/>
        <p:txBody>
          <a:bodyPr/>
          <a:lstStyle/>
          <a:p>
            <a:fld id="{30869508-70DD-4BFA-8173-1EDF08F49825}" type="slidenum">
              <a:rPr lang="en-US" smtClean="0"/>
              <a:t>11</a:t>
            </a:fld>
            <a:endParaRPr lang="en-US"/>
          </a:p>
        </p:txBody>
      </p:sp>
    </p:spTree>
    <p:extLst>
      <p:ext uri="{BB962C8B-B14F-4D97-AF65-F5344CB8AC3E}">
        <p14:creationId xmlns:p14="http://schemas.microsoft.com/office/powerpoint/2010/main" val="423024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Never diagnose </a:t>
            </a:r>
          </a:p>
        </p:txBody>
      </p:sp>
      <p:sp>
        <p:nvSpPr>
          <p:cNvPr id="4" name="Slide Number Placeholder 3"/>
          <p:cNvSpPr>
            <a:spLocks noGrp="1"/>
          </p:cNvSpPr>
          <p:nvPr>
            <p:ph type="sldNum" sz="quarter" idx="5"/>
          </p:nvPr>
        </p:nvSpPr>
        <p:spPr/>
        <p:txBody>
          <a:bodyPr/>
          <a:lstStyle/>
          <a:p>
            <a:fld id="{30869508-70DD-4BFA-8173-1EDF08F49825}" type="slidenum">
              <a:rPr lang="en-US" smtClean="0"/>
              <a:t>13</a:t>
            </a:fld>
            <a:endParaRPr lang="en-US"/>
          </a:p>
        </p:txBody>
      </p:sp>
    </p:spTree>
    <p:extLst>
      <p:ext uri="{BB962C8B-B14F-4D97-AF65-F5344CB8AC3E}">
        <p14:creationId xmlns:p14="http://schemas.microsoft.com/office/powerpoint/2010/main" val="2622847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869508-70DD-4BFA-8173-1EDF08F49825}" type="slidenum">
              <a:rPr lang="en-US" smtClean="0"/>
              <a:t>14</a:t>
            </a:fld>
            <a:endParaRPr lang="en-US"/>
          </a:p>
        </p:txBody>
      </p:sp>
    </p:spTree>
    <p:extLst>
      <p:ext uri="{BB962C8B-B14F-4D97-AF65-F5344CB8AC3E}">
        <p14:creationId xmlns:p14="http://schemas.microsoft.com/office/powerpoint/2010/main" val="456698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workplace feels like a dead end, find the motivation to go to a toxic environment is all that much more difficult. This is also very difficult for a person to achieve on their own. When we think of support, promotion and resources, these are things that the upper management typically has to available to us. </a:t>
            </a:r>
          </a:p>
          <a:p>
            <a:endParaRPr lang="en-US" dirty="0"/>
          </a:p>
        </p:txBody>
      </p:sp>
      <p:sp>
        <p:nvSpPr>
          <p:cNvPr id="4" name="Slide Number Placeholder 3"/>
          <p:cNvSpPr>
            <a:spLocks noGrp="1"/>
          </p:cNvSpPr>
          <p:nvPr>
            <p:ph type="sldNum" sz="quarter" idx="5"/>
          </p:nvPr>
        </p:nvSpPr>
        <p:spPr/>
        <p:txBody>
          <a:bodyPr/>
          <a:lstStyle/>
          <a:p>
            <a:fld id="{30869508-70DD-4BFA-8173-1EDF08F49825}" type="slidenum">
              <a:rPr lang="en-US" smtClean="0"/>
              <a:t>15</a:t>
            </a:fld>
            <a:endParaRPr lang="en-US"/>
          </a:p>
        </p:txBody>
      </p:sp>
    </p:spTree>
    <p:extLst>
      <p:ext uri="{BB962C8B-B14F-4D97-AF65-F5344CB8AC3E}">
        <p14:creationId xmlns:p14="http://schemas.microsoft.com/office/powerpoint/2010/main" val="40572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Especially when drama is constant</a:t>
            </a:r>
          </a:p>
          <a:p>
            <a:r>
              <a:rPr lang="en-US" dirty="0"/>
              <a:t>When you feel like you are the target of toxicity</a:t>
            </a:r>
          </a:p>
          <a:p>
            <a:pPr lvl="1"/>
            <a:r>
              <a:rPr lang="en-US" dirty="0"/>
              <a:t>(hard to not mirror bad behavior)</a:t>
            </a:r>
          </a:p>
          <a:p>
            <a:endParaRPr lang="en-US" dirty="0"/>
          </a:p>
        </p:txBody>
      </p:sp>
      <p:sp>
        <p:nvSpPr>
          <p:cNvPr id="4" name="Slide Number Placeholder 3"/>
          <p:cNvSpPr>
            <a:spLocks noGrp="1"/>
          </p:cNvSpPr>
          <p:nvPr>
            <p:ph type="sldNum" sz="quarter" idx="5"/>
          </p:nvPr>
        </p:nvSpPr>
        <p:spPr/>
        <p:txBody>
          <a:bodyPr/>
          <a:lstStyle/>
          <a:p>
            <a:fld id="{30869508-70DD-4BFA-8173-1EDF08F49825}" type="slidenum">
              <a:rPr lang="en-US" smtClean="0"/>
              <a:t>18</a:t>
            </a:fld>
            <a:endParaRPr lang="en-US"/>
          </a:p>
        </p:txBody>
      </p:sp>
    </p:spTree>
    <p:extLst>
      <p:ext uri="{BB962C8B-B14F-4D97-AF65-F5344CB8AC3E}">
        <p14:creationId xmlns:p14="http://schemas.microsoft.com/office/powerpoint/2010/main" val="190642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believe you are not the problem that is continuing the toxicity</a:t>
            </a:r>
          </a:p>
          <a:p>
            <a:endParaRPr lang="en-US" dirty="0"/>
          </a:p>
          <a:p>
            <a:r>
              <a:rPr lang="en-US" dirty="0"/>
              <a:t>When the team chooses to not accept the negative behaviors, choose to call them out, actively work to make people who are toxic a bit better, then the entire situation can be </a:t>
            </a:r>
            <a:r>
              <a:rPr lang="en-US" dirty="0" err="1"/>
              <a:t>imporved</a:t>
            </a:r>
            <a:r>
              <a:rPr lang="en-US" dirty="0"/>
              <a:t>.</a:t>
            </a:r>
          </a:p>
          <a:p>
            <a:endParaRPr lang="en-US" dirty="0"/>
          </a:p>
          <a:p>
            <a:r>
              <a:rPr lang="en-US" dirty="0"/>
              <a:t>When the bad  behaviors are ignored and allowed to spread, that negatively will suffocate the environment. When you have someone who is constantly complaining, throwing fits, making others uncomfortable, if no one intervenes, more and more people will feel that toxic behavior, begin to react in their own way and the whole culture comes crashing down </a:t>
            </a:r>
          </a:p>
          <a:p>
            <a:endParaRPr lang="en-US" dirty="0"/>
          </a:p>
          <a:p>
            <a:r>
              <a:rPr lang="en-US" dirty="0"/>
              <a:t>If one person constantly gossips, and draws a team together of gossiping about each other. The culture becomes one of fear, one that everyone will know your drama, </a:t>
            </a:r>
            <a:r>
              <a:rPr lang="en-US" dirty="0" err="1"/>
              <a:t>specutluations</a:t>
            </a:r>
            <a:r>
              <a:rPr lang="en-US" dirty="0"/>
              <a:t> will be made, falsehoods will be spread, relationships will be damaged and more people will add in the gossiping train </a:t>
            </a:r>
          </a:p>
        </p:txBody>
      </p:sp>
      <p:sp>
        <p:nvSpPr>
          <p:cNvPr id="4" name="Slide Number Placeholder 3"/>
          <p:cNvSpPr>
            <a:spLocks noGrp="1"/>
          </p:cNvSpPr>
          <p:nvPr>
            <p:ph type="sldNum" sz="quarter" idx="5"/>
          </p:nvPr>
        </p:nvSpPr>
        <p:spPr/>
        <p:txBody>
          <a:bodyPr/>
          <a:lstStyle/>
          <a:p>
            <a:fld id="{30869508-70DD-4BFA-8173-1EDF08F49825}" type="slidenum">
              <a:rPr lang="en-US" smtClean="0"/>
              <a:t>19</a:t>
            </a:fld>
            <a:endParaRPr lang="en-US"/>
          </a:p>
        </p:txBody>
      </p:sp>
    </p:spTree>
    <p:extLst>
      <p:ext uri="{BB962C8B-B14F-4D97-AF65-F5344CB8AC3E}">
        <p14:creationId xmlns:p14="http://schemas.microsoft.com/office/powerpoint/2010/main" val="1889218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869508-70DD-4BFA-8173-1EDF08F49825}" type="slidenum">
              <a:rPr lang="en-US" smtClean="0"/>
              <a:t>21</a:t>
            </a:fld>
            <a:endParaRPr lang="en-US"/>
          </a:p>
        </p:txBody>
      </p:sp>
    </p:spTree>
    <p:extLst>
      <p:ext uri="{BB962C8B-B14F-4D97-AF65-F5344CB8AC3E}">
        <p14:creationId xmlns:p14="http://schemas.microsoft.com/office/powerpoint/2010/main" val="2083461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869508-70DD-4BFA-8173-1EDF08F49825}" type="slidenum">
              <a:rPr lang="en-US" smtClean="0"/>
              <a:t>23</a:t>
            </a:fld>
            <a:endParaRPr lang="en-US"/>
          </a:p>
        </p:txBody>
      </p:sp>
    </p:spTree>
    <p:extLst>
      <p:ext uri="{BB962C8B-B14F-4D97-AF65-F5344CB8AC3E}">
        <p14:creationId xmlns:p14="http://schemas.microsoft.com/office/powerpoint/2010/main" val="1140937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869508-70DD-4BFA-8173-1EDF08F49825}" type="slidenum">
              <a:rPr lang="en-US" smtClean="0"/>
              <a:t>25</a:t>
            </a:fld>
            <a:endParaRPr lang="en-US"/>
          </a:p>
        </p:txBody>
      </p:sp>
    </p:spTree>
    <p:extLst>
      <p:ext uri="{BB962C8B-B14F-4D97-AF65-F5344CB8AC3E}">
        <p14:creationId xmlns:p14="http://schemas.microsoft.com/office/powerpoint/2010/main" val="1412386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might start with it being harder and harder to go to work. It could look like you complaining more. Taking peoples words and actions in a slightly more negative way. Being generally less apt for helping out or want to volunteer for stuff. </a:t>
            </a:r>
          </a:p>
          <a:p>
            <a:endParaRPr lang="en-US" dirty="0"/>
          </a:p>
          <a:p>
            <a:r>
              <a:rPr lang="en-US" dirty="0"/>
              <a:t>Once the domino of moods and behaviors start to switch…immediate action needs to be taken so that the culture does not transition. Once it is engrained in the culture, it is very hard to change. </a:t>
            </a:r>
          </a:p>
          <a:p>
            <a:endParaRPr lang="en-US" dirty="0"/>
          </a:p>
          <a:p>
            <a:r>
              <a:rPr lang="en-US" dirty="0"/>
              <a:t>To start we will look at ways to recognize that switch, the causes of that switch, and ways to overcome that switch</a:t>
            </a:r>
          </a:p>
        </p:txBody>
      </p:sp>
      <p:sp>
        <p:nvSpPr>
          <p:cNvPr id="4" name="Slide Number Placeholder 3"/>
          <p:cNvSpPr>
            <a:spLocks noGrp="1"/>
          </p:cNvSpPr>
          <p:nvPr>
            <p:ph type="sldNum" sz="quarter" idx="5"/>
          </p:nvPr>
        </p:nvSpPr>
        <p:spPr/>
        <p:txBody>
          <a:bodyPr/>
          <a:lstStyle/>
          <a:p>
            <a:fld id="{DA283AE4-FC9A-4DBA-AA6C-936FA334BBE6}" type="slidenum">
              <a:rPr lang="en-US" smtClean="0"/>
              <a:t>26</a:t>
            </a:fld>
            <a:endParaRPr lang="en-US"/>
          </a:p>
        </p:txBody>
      </p:sp>
    </p:spTree>
    <p:extLst>
      <p:ext uri="{BB962C8B-B14F-4D97-AF65-F5344CB8AC3E}">
        <p14:creationId xmlns:p14="http://schemas.microsoft.com/office/powerpoint/2010/main" val="172641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laboratory science is a second career line for me (although I worked in other laboratories previously). However, the level of toxic  characteristics that I’ve observed in those environments was peanuts compared to my experiences in the clinical lab. </a:t>
            </a:r>
          </a:p>
          <a:p>
            <a:endParaRPr lang="en-US" dirty="0"/>
          </a:p>
          <a:p>
            <a:r>
              <a:rPr lang="en-US" dirty="0"/>
              <a:t>My first two jobs after MLS school were incredibly toxic. My first, in my opinion, had a culture of hostility where people felt they could be fired for any reason. The firings led to staffing shortages, leading to a highly stressful, emotional, and fearful environment. Ultimately, I parted ways with this organization and started in a new facility into a tightknit department. However, myself and four other coworkers started when the workplace finally lifted the hiring freeze and were incredibly short staff. This led to another stressful, emotional, and chaotic working environment where relationships were strained and emotions ran high.</a:t>
            </a:r>
          </a:p>
          <a:p>
            <a:endParaRPr lang="en-US" dirty="0"/>
          </a:p>
          <a:p>
            <a:r>
              <a:rPr lang="en-US" dirty="0"/>
              <a:t>For five years I witnessed every bad behavior that a toxic workplace could have. Not only did I watch it, but I contributed to making it worse. I am not going to lie my response to others bad </a:t>
            </a:r>
            <a:r>
              <a:rPr lang="en-US" dirty="0" err="1"/>
              <a:t>behaviror</a:t>
            </a:r>
            <a:r>
              <a:rPr lang="en-US" dirty="0"/>
              <a:t> was inappropriate. Additionally, when my mental health would fluctuate, I would be extremely toxic. After I left, I spent a great deal of time with my therapist working through how I was a problem in the workplace. </a:t>
            </a:r>
          </a:p>
          <a:p>
            <a:endParaRPr lang="en-US" dirty="0"/>
          </a:p>
          <a:p>
            <a:r>
              <a:rPr lang="en-US" dirty="0"/>
              <a:t>A fresh start has made all the difference. However, a fresh start is not always a feasible escape. </a:t>
            </a:r>
          </a:p>
          <a:p>
            <a:endParaRPr lang="en-US" dirty="0"/>
          </a:p>
        </p:txBody>
      </p:sp>
      <p:sp>
        <p:nvSpPr>
          <p:cNvPr id="4" name="Slide Number Placeholder 3"/>
          <p:cNvSpPr>
            <a:spLocks noGrp="1"/>
          </p:cNvSpPr>
          <p:nvPr>
            <p:ph type="sldNum" sz="quarter" idx="5"/>
          </p:nvPr>
        </p:nvSpPr>
        <p:spPr/>
        <p:txBody>
          <a:bodyPr/>
          <a:lstStyle/>
          <a:p>
            <a:fld id="{30869508-70DD-4BFA-8173-1EDF08F49825}" type="slidenum">
              <a:rPr lang="en-US" smtClean="0"/>
              <a:t>2</a:t>
            </a:fld>
            <a:endParaRPr lang="en-US"/>
          </a:p>
        </p:txBody>
      </p:sp>
    </p:spTree>
    <p:extLst>
      <p:ext uri="{BB962C8B-B14F-4D97-AF65-F5344CB8AC3E}">
        <p14:creationId xmlns:p14="http://schemas.microsoft.com/office/powerpoint/2010/main" val="130479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have experienced any one of these symptoms?</a:t>
            </a:r>
          </a:p>
          <a:p>
            <a:endParaRPr lang="en-US" dirty="0"/>
          </a:p>
          <a:p>
            <a:endParaRPr lang="en-US" dirty="0"/>
          </a:p>
        </p:txBody>
      </p:sp>
      <p:sp>
        <p:nvSpPr>
          <p:cNvPr id="4" name="Slide Number Placeholder 3"/>
          <p:cNvSpPr>
            <a:spLocks noGrp="1"/>
          </p:cNvSpPr>
          <p:nvPr>
            <p:ph type="sldNum" sz="quarter" idx="5"/>
          </p:nvPr>
        </p:nvSpPr>
        <p:spPr/>
        <p:txBody>
          <a:bodyPr/>
          <a:lstStyle/>
          <a:p>
            <a:fld id="{30869508-70DD-4BFA-8173-1EDF08F49825}" type="slidenum">
              <a:rPr lang="en-US" smtClean="0"/>
              <a:t>27</a:t>
            </a:fld>
            <a:endParaRPr lang="en-US"/>
          </a:p>
        </p:txBody>
      </p:sp>
    </p:spTree>
    <p:extLst>
      <p:ext uri="{BB962C8B-B14F-4D97-AF65-F5344CB8AC3E}">
        <p14:creationId xmlns:p14="http://schemas.microsoft.com/office/powerpoint/2010/main" val="3090721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look at what may make you more </a:t>
            </a:r>
            <a:r>
              <a:rPr lang="en-US" dirty="0" err="1"/>
              <a:t>suscpible</a:t>
            </a:r>
            <a:r>
              <a:rPr lang="en-US" dirty="0"/>
              <a:t> in the moment of the toxic </a:t>
            </a:r>
            <a:r>
              <a:rPr lang="en-US" dirty="0" err="1"/>
              <a:t>behaviros</a:t>
            </a:r>
            <a:r>
              <a:rPr lang="en-US" dirty="0"/>
              <a:t> to have an impact on you. We are not always susceptible to </a:t>
            </a:r>
            <a:r>
              <a:rPr lang="en-US" dirty="0" err="1"/>
              <a:t>negatvitiy</a:t>
            </a:r>
            <a:r>
              <a:rPr lang="en-US" dirty="0"/>
              <a:t>. We know this, because we are not perturbed everyday (typically) by the toxicity. But at certain times, due to certain circumstances we leave </a:t>
            </a:r>
            <a:r>
              <a:rPr lang="en-US" dirty="0" err="1"/>
              <a:t>ourselfes</a:t>
            </a:r>
            <a:r>
              <a:rPr lang="en-US" dirty="0"/>
              <a:t> exposed to the negativity.</a:t>
            </a:r>
          </a:p>
          <a:p>
            <a:endParaRPr lang="en-US" dirty="0"/>
          </a:p>
          <a:p>
            <a:r>
              <a:rPr lang="en-US" dirty="0"/>
              <a:t>Being able to recognize that in certain </a:t>
            </a:r>
            <a:r>
              <a:rPr lang="en-US" dirty="0" err="1"/>
              <a:t>sitautions</a:t>
            </a:r>
            <a:r>
              <a:rPr lang="en-US" dirty="0"/>
              <a:t> we leave ourselves more vulnerable to be impacted, means that we can take steps at making sure we do not walk into the situation that will leave us open to hurt. </a:t>
            </a:r>
          </a:p>
        </p:txBody>
      </p:sp>
      <p:sp>
        <p:nvSpPr>
          <p:cNvPr id="4" name="Slide Number Placeholder 3"/>
          <p:cNvSpPr>
            <a:spLocks noGrp="1"/>
          </p:cNvSpPr>
          <p:nvPr>
            <p:ph type="sldNum" sz="quarter" idx="5"/>
          </p:nvPr>
        </p:nvSpPr>
        <p:spPr/>
        <p:txBody>
          <a:bodyPr/>
          <a:lstStyle/>
          <a:p>
            <a:fld id="{30869508-70DD-4BFA-8173-1EDF08F49825}" type="slidenum">
              <a:rPr lang="en-US" smtClean="0"/>
              <a:t>28</a:t>
            </a:fld>
            <a:endParaRPr lang="en-US"/>
          </a:p>
        </p:txBody>
      </p:sp>
    </p:spTree>
    <p:extLst>
      <p:ext uri="{BB962C8B-B14F-4D97-AF65-F5344CB8AC3E}">
        <p14:creationId xmlns:p14="http://schemas.microsoft.com/office/powerpoint/2010/main" val="1129357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 start to feel better you need to make your needs are met first. Eat if you are hungry. Sleep if you are tired. Prioritize things that bring you joy and allow you to relax! This will go a long way to help relieve the tension that bottles up from the toxicity in the workplace. It is especially important to have a space both inside and outside of work to relax in. this could be breakroom or conference room that you can step away and refocus your attention on yourself. </a:t>
            </a:r>
          </a:p>
          <a:p>
            <a:endParaRPr lang="en-US" dirty="0"/>
          </a:p>
          <a:p>
            <a:r>
              <a:rPr lang="en-US" dirty="0"/>
              <a:t>If we can stop caring what others are doing around us, we can begin to focus on just ourselves. The more time and energy you can focus on doing good for yourself, and limit the amount of unnecessary energy you allow others to take from you. You can retrain our brains to stop letting the toxic behaviors of others impact us. Imagine if unfair </a:t>
            </a:r>
            <a:r>
              <a:rPr lang="en-US" dirty="0" err="1"/>
              <a:t>behaviro</a:t>
            </a:r>
            <a:r>
              <a:rPr lang="en-US" dirty="0"/>
              <a:t> didn’t bother you. Imagine if gossiping didn’t bother you. Imagine if others’ snarky attitude didn’t feel like you were the target of some misplaced rage…work would get better. The toxicity isn’t gone, but we are making ourselves less impacted by that </a:t>
            </a:r>
            <a:r>
              <a:rPr lang="en-US" dirty="0" err="1"/>
              <a:t>negtavitiy</a:t>
            </a:r>
            <a:r>
              <a:rPr lang="en-US" dirty="0"/>
              <a:t>. </a:t>
            </a:r>
          </a:p>
        </p:txBody>
      </p:sp>
      <p:sp>
        <p:nvSpPr>
          <p:cNvPr id="4" name="Slide Number Placeholder 3"/>
          <p:cNvSpPr>
            <a:spLocks noGrp="1"/>
          </p:cNvSpPr>
          <p:nvPr>
            <p:ph type="sldNum" sz="quarter" idx="5"/>
          </p:nvPr>
        </p:nvSpPr>
        <p:spPr/>
        <p:txBody>
          <a:bodyPr/>
          <a:lstStyle/>
          <a:p>
            <a:fld id="{DA283AE4-FC9A-4DBA-AA6C-936FA334BBE6}" type="slidenum">
              <a:rPr lang="en-US" smtClean="0"/>
              <a:t>29</a:t>
            </a:fld>
            <a:endParaRPr lang="en-US"/>
          </a:p>
        </p:txBody>
      </p:sp>
    </p:spTree>
    <p:extLst>
      <p:ext uri="{BB962C8B-B14F-4D97-AF65-F5344CB8AC3E}">
        <p14:creationId xmlns:p14="http://schemas.microsoft.com/office/powerpoint/2010/main" val="657718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people just naturally let nothing bother them. They somehow do not get pulled into drama, feel personal impact from those around them and somehow manage to stay positive in all the toxicity. Now if this </a:t>
            </a:r>
            <a:r>
              <a:rPr lang="en-US" dirty="0" err="1"/>
              <a:t>perons</a:t>
            </a:r>
            <a:r>
              <a:rPr lang="en-US" dirty="0"/>
              <a:t> is the toxic individual in the lab, do not shadow them. I want you to find the good role models who seem to get along with everyone, enjoy the work, and are good people to emulate. </a:t>
            </a:r>
          </a:p>
          <a:p>
            <a:endParaRPr lang="en-US" dirty="0"/>
          </a:p>
          <a:p>
            <a:r>
              <a:rPr lang="en-US" dirty="0"/>
              <a:t>If you are brave, talk to them about how they seem unbothered by the toxic culture. Ask them what they are doing, how they are overcoming the obstacles that have you stuck. These people can be your best resource for helping in cope with the bad environment.</a:t>
            </a:r>
          </a:p>
          <a:p>
            <a:endParaRPr lang="en-US" dirty="0"/>
          </a:p>
          <a:p>
            <a:r>
              <a:rPr lang="en-US" dirty="0"/>
              <a:t>If this person is the supervisor, remember that upper management need to have a different set of </a:t>
            </a:r>
            <a:r>
              <a:rPr lang="en-US" dirty="0" err="1"/>
              <a:t>sklls</a:t>
            </a:r>
            <a:r>
              <a:rPr lang="en-US" dirty="0"/>
              <a:t> (if they are a good manager) because a good manager should be friends with everyone, should be able to cope with any bad behaviors and be able to get everyone to perform that their highest. If your supervisor is a rockstar, ask them to mentor you. They are clearly doing the right things and have a lot to offer you by means of skills. Also good managers should want to work with you especially if you are demonstrating a willingness to change.</a:t>
            </a:r>
          </a:p>
          <a:p>
            <a:endParaRPr lang="en-US" dirty="0"/>
          </a:p>
          <a:p>
            <a:r>
              <a:rPr lang="en-US" dirty="0"/>
              <a:t>These people have learned coping skills that are making them more successful in the toxic environment and these skills are valuable! These skills should be emulated.  </a:t>
            </a:r>
          </a:p>
        </p:txBody>
      </p:sp>
      <p:sp>
        <p:nvSpPr>
          <p:cNvPr id="4" name="Slide Number Placeholder 3"/>
          <p:cNvSpPr>
            <a:spLocks noGrp="1"/>
          </p:cNvSpPr>
          <p:nvPr>
            <p:ph type="sldNum" sz="quarter" idx="5"/>
          </p:nvPr>
        </p:nvSpPr>
        <p:spPr/>
        <p:txBody>
          <a:bodyPr/>
          <a:lstStyle/>
          <a:p>
            <a:fld id="{DA283AE4-FC9A-4DBA-AA6C-936FA334BBE6}" type="slidenum">
              <a:rPr lang="en-US" smtClean="0"/>
              <a:t>30</a:t>
            </a:fld>
            <a:endParaRPr lang="en-US"/>
          </a:p>
        </p:txBody>
      </p:sp>
    </p:spTree>
    <p:extLst>
      <p:ext uri="{BB962C8B-B14F-4D97-AF65-F5344CB8AC3E}">
        <p14:creationId xmlns:p14="http://schemas.microsoft.com/office/powerpoint/2010/main" val="810260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get to the bottom of why you are affected workplace toxicity we have to recognize a few things first. We need to recognize the exact behaviors that cause us to feel impacted personally. If no one is talkative at work…is that really a bad thing? Maybe that doesn’t bother you. But you are here because you experience the toxic on a daily basis. So, the first mental workout that you can do to help </a:t>
            </a:r>
            <a:r>
              <a:rPr lang="en-US" dirty="0" err="1"/>
              <a:t>cimcumvent</a:t>
            </a:r>
            <a:r>
              <a:rPr lang="en-US" dirty="0"/>
              <a:t> workplace toxicity is to specifically determine the exact behaviors that bother you. The more narrow the better!</a:t>
            </a:r>
          </a:p>
        </p:txBody>
      </p:sp>
      <p:sp>
        <p:nvSpPr>
          <p:cNvPr id="4" name="Slide Number Placeholder 3"/>
          <p:cNvSpPr>
            <a:spLocks noGrp="1"/>
          </p:cNvSpPr>
          <p:nvPr>
            <p:ph type="sldNum" sz="quarter" idx="5"/>
          </p:nvPr>
        </p:nvSpPr>
        <p:spPr/>
        <p:txBody>
          <a:bodyPr/>
          <a:lstStyle/>
          <a:p>
            <a:fld id="{DA283AE4-FC9A-4DBA-AA6C-936FA334BBE6}" type="slidenum">
              <a:rPr lang="en-US" smtClean="0"/>
              <a:t>32</a:t>
            </a:fld>
            <a:endParaRPr lang="en-US"/>
          </a:p>
        </p:txBody>
      </p:sp>
    </p:spTree>
    <p:extLst>
      <p:ext uri="{BB962C8B-B14F-4D97-AF65-F5344CB8AC3E}">
        <p14:creationId xmlns:p14="http://schemas.microsoft.com/office/powerpoint/2010/main" val="2027020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makes me mad. That is not specific. Mad is a generic emotion we teach to toddlers to help generalize their emotions. So the next mental workout for you to focus on is to determine what is the emotion that is being elicited by the behavior. </a:t>
            </a:r>
          </a:p>
          <a:p>
            <a:endParaRPr lang="en-US" dirty="0"/>
          </a:p>
          <a:p>
            <a:endParaRPr lang="en-US" dirty="0"/>
          </a:p>
          <a:p>
            <a:r>
              <a:rPr lang="en-US" dirty="0"/>
              <a:t>There is a wide range of emotions…narrowing down to what specific emotion is being elicited when these behaviors are present is the first step in coping. </a:t>
            </a:r>
          </a:p>
          <a:p>
            <a:endParaRPr lang="en-US" dirty="0"/>
          </a:p>
          <a:p>
            <a:r>
              <a:rPr lang="en-US" dirty="0"/>
              <a:t>For example, unfairness in the workplace leave me very jealous. </a:t>
            </a:r>
          </a:p>
          <a:p>
            <a:r>
              <a:rPr lang="en-US" dirty="0"/>
              <a:t>Being told I did something wrong makes me doubt myself and I fill with shame.</a:t>
            </a:r>
          </a:p>
          <a:p>
            <a:r>
              <a:rPr lang="en-US" dirty="0"/>
              <a:t>When someone avoids me I feel like I’m being isolated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A283AE4-FC9A-4DBA-AA6C-936FA334BBE6}" type="slidenum">
              <a:rPr lang="en-US" smtClean="0"/>
              <a:t>33</a:t>
            </a:fld>
            <a:endParaRPr lang="en-US"/>
          </a:p>
        </p:txBody>
      </p:sp>
    </p:spTree>
    <p:extLst>
      <p:ext uri="{BB962C8B-B14F-4D97-AF65-F5344CB8AC3E}">
        <p14:creationId xmlns:p14="http://schemas.microsoft.com/office/powerpoint/2010/main" val="2196286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know the behavior, you know the emotion it is eliciting in you…but why do you react that way? </a:t>
            </a:r>
          </a:p>
          <a:p>
            <a:endParaRPr lang="en-US" dirty="0"/>
          </a:p>
          <a:p>
            <a:r>
              <a:rPr lang="en-US" dirty="0"/>
              <a:t>Many times the behaviors that trigger the biggest, most unsettling emotions within you can be linked to traumatizing experiences in your past that you are projecting on the current situation. I have only recently dealt with the competitive nature of my childhood and how my sister and I have been pitted against one another. I’m instantly a child as soon as someone else gets unfair treatment and react “over the top” when others are not bothered by it. </a:t>
            </a:r>
          </a:p>
          <a:p>
            <a:endParaRPr lang="en-US" dirty="0"/>
          </a:p>
          <a:p>
            <a:r>
              <a:rPr lang="en-US" dirty="0"/>
              <a:t>This mental workout can help you uncover the root of your emotional </a:t>
            </a:r>
            <a:r>
              <a:rPr lang="en-US" dirty="0" err="1"/>
              <a:t>reposnse</a:t>
            </a:r>
            <a:r>
              <a:rPr lang="en-US" dirty="0"/>
              <a:t> to triggers. by exploring these triggers, you can begin to sort out what </a:t>
            </a:r>
            <a:r>
              <a:rPr lang="en-US" dirty="0" err="1"/>
              <a:t>behavirors</a:t>
            </a:r>
            <a:r>
              <a:rPr lang="en-US" dirty="0"/>
              <a:t> are just a </a:t>
            </a:r>
            <a:r>
              <a:rPr lang="en-US" dirty="0" err="1"/>
              <a:t>relection</a:t>
            </a:r>
            <a:r>
              <a:rPr lang="en-US" dirty="0"/>
              <a:t> of past trauma.</a:t>
            </a:r>
          </a:p>
        </p:txBody>
      </p:sp>
      <p:sp>
        <p:nvSpPr>
          <p:cNvPr id="4" name="Slide Number Placeholder 3"/>
          <p:cNvSpPr>
            <a:spLocks noGrp="1"/>
          </p:cNvSpPr>
          <p:nvPr>
            <p:ph type="sldNum" sz="quarter" idx="5"/>
          </p:nvPr>
        </p:nvSpPr>
        <p:spPr/>
        <p:txBody>
          <a:bodyPr/>
          <a:lstStyle/>
          <a:p>
            <a:fld id="{DA283AE4-FC9A-4DBA-AA6C-936FA334BBE6}" type="slidenum">
              <a:rPr lang="en-US" smtClean="0"/>
              <a:t>34</a:t>
            </a:fld>
            <a:endParaRPr lang="en-US"/>
          </a:p>
        </p:txBody>
      </p:sp>
    </p:spTree>
    <p:extLst>
      <p:ext uri="{BB962C8B-B14F-4D97-AF65-F5344CB8AC3E}">
        <p14:creationId xmlns:p14="http://schemas.microsoft.com/office/powerpoint/2010/main" val="2517750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Deep diving into the relationship of the </a:t>
            </a:r>
            <a:r>
              <a:rPr lang="en-US" dirty="0" err="1"/>
              <a:t>behaviro</a:t>
            </a:r>
            <a:r>
              <a:rPr lang="en-US" dirty="0"/>
              <a:t> to your emotions can really help you realize why you react. This is especially helpful when you react to the workplace toxicity in a profound way when others seem to be unbothered. </a:t>
            </a:r>
          </a:p>
          <a:p>
            <a:endParaRPr lang="en-US" dirty="0"/>
          </a:p>
          <a:p>
            <a:r>
              <a:rPr lang="en-US" dirty="0"/>
              <a:t>This reflection can help you discover by you are so deeply impacted by the toxic </a:t>
            </a:r>
            <a:r>
              <a:rPr lang="en-US" dirty="0" err="1"/>
              <a:t>behaviros</a:t>
            </a:r>
            <a:r>
              <a:rPr lang="en-US" dirty="0"/>
              <a:t> of others. This is not excusing those </a:t>
            </a:r>
            <a:r>
              <a:rPr lang="en-US" dirty="0" err="1"/>
              <a:t>perpratrating</a:t>
            </a:r>
            <a:r>
              <a:rPr lang="en-US" dirty="0"/>
              <a:t> the bad </a:t>
            </a:r>
            <a:r>
              <a:rPr lang="en-US" dirty="0" err="1"/>
              <a:t>behaviros</a:t>
            </a:r>
            <a:r>
              <a:rPr lang="en-US" dirty="0"/>
              <a:t> but it allows you the insight to why it bothers you so. </a:t>
            </a:r>
          </a:p>
          <a:p>
            <a:endParaRPr lang="en-US" dirty="0"/>
          </a:p>
          <a:p>
            <a:r>
              <a:rPr lang="en-US" dirty="0"/>
              <a:t>This type of workout has help me personally a lot discover that some of the toxic behaviors (especially of management) were not reflections of the person giving off toxic </a:t>
            </a:r>
            <a:r>
              <a:rPr lang="en-US" dirty="0" err="1"/>
              <a:t>behaviros</a:t>
            </a:r>
            <a:r>
              <a:rPr lang="en-US" dirty="0"/>
              <a:t> but because I react to certain activities very negatively due to my own personal trauma. Knowing how I react to certain situations has helped me understand my emotions and redirect them when situations arise. This prevents me from adding to the toxicity with any of my own negative behaviors. It also helps me detach the toxicity from the person, allows me to focus on the fact that the toxicity isn’t directed at me (the toxicity is just there or I am fabricating where toxicity never was) and that I am only reacting the only way I know how. </a:t>
            </a:r>
          </a:p>
          <a:p>
            <a:endParaRPr lang="en-US" dirty="0"/>
          </a:p>
          <a:p>
            <a:r>
              <a:rPr lang="en-US" dirty="0"/>
              <a:t>Sometimes the toxic </a:t>
            </a:r>
            <a:r>
              <a:rPr lang="en-US" dirty="0" err="1"/>
              <a:t>behaviros</a:t>
            </a:r>
            <a:r>
              <a:rPr lang="en-US" dirty="0"/>
              <a:t> of others aren’t really toxic, we </a:t>
            </a:r>
            <a:r>
              <a:rPr lang="en-US" dirty="0" err="1"/>
              <a:t>precieve</a:t>
            </a:r>
            <a:r>
              <a:rPr lang="en-US" dirty="0"/>
              <a:t> them as toxic as a result of the responses we have to the act. </a:t>
            </a:r>
          </a:p>
        </p:txBody>
      </p:sp>
      <p:sp>
        <p:nvSpPr>
          <p:cNvPr id="4" name="Slide Number Placeholder 3"/>
          <p:cNvSpPr>
            <a:spLocks noGrp="1"/>
          </p:cNvSpPr>
          <p:nvPr>
            <p:ph type="sldNum" sz="quarter" idx="5"/>
          </p:nvPr>
        </p:nvSpPr>
        <p:spPr/>
        <p:txBody>
          <a:bodyPr/>
          <a:lstStyle/>
          <a:p>
            <a:fld id="{DA283AE4-FC9A-4DBA-AA6C-936FA334BBE6}" type="slidenum">
              <a:rPr lang="en-US" smtClean="0"/>
              <a:t>35</a:t>
            </a:fld>
            <a:endParaRPr lang="en-US"/>
          </a:p>
        </p:txBody>
      </p:sp>
    </p:spTree>
    <p:extLst>
      <p:ext uri="{BB962C8B-B14F-4D97-AF65-F5344CB8AC3E}">
        <p14:creationId xmlns:p14="http://schemas.microsoft.com/office/powerpoint/2010/main" val="1701290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These kinds of thoughts are too harsh, too one end of the </a:t>
            </a:r>
            <a:r>
              <a:rPr lang="en-US" dirty="0" err="1"/>
              <a:t>sepcturm</a:t>
            </a:r>
            <a:r>
              <a:rPr lang="en-US" dirty="0"/>
              <a:t> or the other. This is not healthy thought processes. However, when the toxicity is high and the frustrations are boiling over, demonstrating black and white </a:t>
            </a:r>
            <a:r>
              <a:rPr lang="en-US" dirty="0" err="1"/>
              <a:t>thoguth</a:t>
            </a:r>
            <a:r>
              <a:rPr lang="en-US" dirty="0"/>
              <a:t> processes do occur. </a:t>
            </a:r>
          </a:p>
          <a:p>
            <a:pPr lvl="1"/>
            <a:r>
              <a:rPr lang="en-US" dirty="0"/>
              <a:t>Example: They suck! They suck at their job and they do not deserve to work here</a:t>
            </a:r>
          </a:p>
        </p:txBody>
      </p:sp>
      <p:sp>
        <p:nvSpPr>
          <p:cNvPr id="4" name="Slide Number Placeholder 3"/>
          <p:cNvSpPr>
            <a:spLocks noGrp="1"/>
          </p:cNvSpPr>
          <p:nvPr>
            <p:ph type="sldNum" sz="quarter" idx="5"/>
          </p:nvPr>
        </p:nvSpPr>
        <p:spPr/>
        <p:txBody>
          <a:bodyPr/>
          <a:lstStyle/>
          <a:p>
            <a:fld id="{DA283AE4-FC9A-4DBA-AA6C-936FA334BBE6}" type="slidenum">
              <a:rPr lang="en-US" smtClean="0"/>
              <a:t>37</a:t>
            </a:fld>
            <a:endParaRPr lang="en-US"/>
          </a:p>
        </p:txBody>
      </p:sp>
    </p:spTree>
    <p:extLst>
      <p:ext uri="{BB962C8B-B14F-4D97-AF65-F5344CB8AC3E}">
        <p14:creationId xmlns:p14="http://schemas.microsoft.com/office/powerpoint/2010/main" val="1940126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type of thought process can help reduce the over dramatic feelings towards those perpetrating bad behaviors. This helps us remember that </a:t>
            </a:r>
            <a:r>
              <a:rPr lang="en-US" dirty="0" err="1"/>
              <a:t>behaviros</a:t>
            </a:r>
            <a:r>
              <a:rPr lang="en-US" dirty="0"/>
              <a:t> are toxic not people. This helps us to separate the person from their bad </a:t>
            </a:r>
            <a:r>
              <a:rPr lang="en-US" dirty="0" err="1"/>
              <a:t>behaviro</a:t>
            </a:r>
            <a:r>
              <a:rPr lang="en-US" dirty="0"/>
              <a:t> that makes a workplace more toxic. </a:t>
            </a:r>
          </a:p>
          <a:p>
            <a:endParaRPr lang="en-US" dirty="0"/>
          </a:p>
          <a:p>
            <a:r>
              <a:rPr lang="en-US" dirty="0"/>
              <a:t>When you are struggling and have very black and white </a:t>
            </a:r>
            <a:r>
              <a:rPr lang="en-US" dirty="0" err="1"/>
              <a:t>htoughts</a:t>
            </a:r>
            <a:r>
              <a:rPr lang="en-US" dirty="0"/>
              <a:t>. Take a minute to think through some shades of gray about the person. Hopefully by remembering there is good and bad in everyone and that the person is not behavior, you can begin to ease the suffering you are feeling as a result of their behavior.  </a:t>
            </a:r>
          </a:p>
        </p:txBody>
      </p:sp>
      <p:sp>
        <p:nvSpPr>
          <p:cNvPr id="4" name="Slide Number Placeholder 3"/>
          <p:cNvSpPr>
            <a:spLocks noGrp="1"/>
          </p:cNvSpPr>
          <p:nvPr>
            <p:ph type="sldNum" sz="quarter" idx="5"/>
          </p:nvPr>
        </p:nvSpPr>
        <p:spPr/>
        <p:txBody>
          <a:bodyPr/>
          <a:lstStyle/>
          <a:p>
            <a:fld id="{30869508-70DD-4BFA-8173-1EDF08F49825}" type="slidenum">
              <a:rPr lang="en-US" smtClean="0"/>
              <a:t>38</a:t>
            </a:fld>
            <a:endParaRPr lang="en-US"/>
          </a:p>
        </p:txBody>
      </p:sp>
    </p:spTree>
    <p:extLst>
      <p:ext uri="{BB962C8B-B14F-4D97-AF65-F5344CB8AC3E}">
        <p14:creationId xmlns:p14="http://schemas.microsoft.com/office/powerpoint/2010/main" val="560354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869508-70DD-4BFA-8173-1EDF08F49825}" type="slidenum">
              <a:rPr lang="en-US" smtClean="0"/>
              <a:t>3</a:t>
            </a:fld>
            <a:endParaRPr lang="en-US"/>
          </a:p>
        </p:txBody>
      </p:sp>
    </p:spTree>
    <p:extLst>
      <p:ext uri="{BB962C8B-B14F-4D97-AF65-F5344CB8AC3E}">
        <p14:creationId xmlns:p14="http://schemas.microsoft.com/office/powerpoint/2010/main" val="1398343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Coworker did this wrong. Judgement= they are dumb. That judgement will taint the way you see them in the future</a:t>
            </a:r>
          </a:p>
          <a:p>
            <a:endParaRPr lang="en-US" dirty="0"/>
          </a:p>
          <a:p>
            <a:endParaRPr lang="en-US" dirty="0"/>
          </a:p>
          <a:p>
            <a:r>
              <a:rPr lang="en-US" dirty="0"/>
              <a:t>Example: Coworker approaches you and in a tone says “Hey, you made a mistake, and you need to correct it”. This is a very blunt comment. Your first reaction could be anger due to embarrassment. You could think that your coworker thinks you are incompetent because they found a mistake you made. You could think that this isn’t your fault. The mistake was because you are overworked, doing more with less, the place is short staffed, you haven’t gotten the training you deserve, its not fair that a coworker points it out. You could be thinking that this coworker shouldn't be bringing this to you, the person to complain about your work and make you do additional work is your supervisor. Overall all these reactions are going to lead you down a negative pathway. </a:t>
            </a:r>
          </a:p>
          <a:p>
            <a:endParaRPr lang="en-US" dirty="0"/>
          </a:p>
          <a:p>
            <a:r>
              <a:rPr lang="en-US" dirty="0"/>
              <a:t>However, if we step back and look at just the facts. A mistake was made, it needs to be corrected. You can remove all the emotions that YOU added to the situation that wasn’t in the original coworkers statement. She did not say you are dumb and made a mistake. When we remove all the judgment and preconceived notions that we cause ourselves, we can work to react differently to the situation </a:t>
            </a:r>
          </a:p>
          <a:p>
            <a:endParaRPr lang="en-US" dirty="0"/>
          </a:p>
        </p:txBody>
      </p:sp>
      <p:sp>
        <p:nvSpPr>
          <p:cNvPr id="4" name="Slide Number Placeholder 3"/>
          <p:cNvSpPr>
            <a:spLocks noGrp="1"/>
          </p:cNvSpPr>
          <p:nvPr>
            <p:ph type="sldNum" sz="quarter" idx="5"/>
          </p:nvPr>
        </p:nvSpPr>
        <p:spPr/>
        <p:txBody>
          <a:bodyPr/>
          <a:lstStyle/>
          <a:p>
            <a:fld id="{30869508-70DD-4BFA-8173-1EDF08F49825}" type="slidenum">
              <a:rPr lang="en-US" smtClean="0"/>
              <a:t>39</a:t>
            </a:fld>
            <a:endParaRPr lang="en-US"/>
          </a:p>
        </p:txBody>
      </p:sp>
    </p:spTree>
    <p:extLst>
      <p:ext uri="{BB962C8B-B14F-4D97-AF65-F5344CB8AC3E}">
        <p14:creationId xmlns:p14="http://schemas.microsoft.com/office/powerpoint/2010/main" val="792691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PlaceHolder 1"/>
          <p:cNvSpPr>
            <a:spLocks noGrp="1" noRot="1" noChangeAspect="1"/>
          </p:cNvSpPr>
          <p:nvPr>
            <p:ph type="sldImg"/>
          </p:nvPr>
        </p:nvSpPr>
        <p:spPr>
          <a:xfrm>
            <a:off x="685800" y="1143000"/>
            <a:ext cx="5486400" cy="3086100"/>
          </a:xfrm>
          <a:prstGeom prst="rect">
            <a:avLst/>
          </a:prstGeom>
          <a:ln w="0">
            <a:noFill/>
          </a:ln>
        </p:spPr>
      </p:sp>
      <p:sp>
        <p:nvSpPr>
          <p:cNvPr id="91"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US" sz="2000" b="0" strike="noStrike" spc="-1" dirty="0">
                <a:solidFill>
                  <a:srgbClr val="000000"/>
                </a:solidFill>
                <a:latin typeface="Arial"/>
              </a:rPr>
              <a:t>Ruminating sucks your life force straight out of your soul. Ruminating is the act of thinking about an experience from the past, and thinking about and thinking about, and replaying it and replaying and replaying it until you’ve become an emotional wreck of the incident</a:t>
            </a:r>
          </a:p>
          <a:p>
            <a:pPr marL="216000" indent="0">
              <a:lnSpc>
                <a:spcPct val="100000"/>
              </a:lnSpc>
              <a:buNone/>
            </a:pPr>
            <a:endParaRPr lang="en-US" sz="2000" b="0" strike="noStrike" spc="-1" dirty="0">
              <a:solidFill>
                <a:srgbClr val="000000"/>
              </a:solidFill>
              <a:latin typeface="Arial"/>
            </a:endParaRPr>
          </a:p>
          <a:p>
            <a:pPr marL="216000" indent="0">
              <a:lnSpc>
                <a:spcPct val="100000"/>
              </a:lnSpc>
              <a:buNone/>
            </a:pPr>
            <a:r>
              <a:rPr lang="en-US" sz="2000" b="0" strike="noStrike" spc="-1" dirty="0">
                <a:solidFill>
                  <a:srgbClr val="000000"/>
                </a:solidFill>
                <a:latin typeface="Arial"/>
              </a:rPr>
              <a:t>Focus on the present. Focus on the here and now and stop the bad that occurred in the past. Nothing can be changed about past events and giving unnecessary time and energy to those events is only hurting you. </a:t>
            </a:r>
          </a:p>
          <a:p>
            <a:pPr marL="216000" indent="0">
              <a:lnSpc>
                <a:spcPct val="100000"/>
              </a:lnSpc>
              <a:buNone/>
            </a:pPr>
            <a:endParaRPr lang="en-US" sz="2000" b="0" strike="noStrike" spc="-1" dirty="0">
              <a:solidFill>
                <a:srgbClr val="000000"/>
              </a:solidFill>
              <a:latin typeface="Arial"/>
            </a:endParaRPr>
          </a:p>
          <a:p>
            <a:pPr marL="216000" indent="0">
              <a:lnSpc>
                <a:spcPct val="100000"/>
              </a:lnSpc>
              <a:buNone/>
            </a:pPr>
            <a:r>
              <a:rPr lang="en-US" sz="2000" b="0" strike="noStrike" spc="-1" dirty="0">
                <a:solidFill>
                  <a:srgbClr val="000000"/>
                </a:solidFill>
                <a:latin typeface="Arial"/>
              </a:rPr>
              <a:t>Incredibly toxic individuals do not think about how their actions effect you. And if you are ruminating on their actions, you give them more unconscious power against you. It’s a lose </a:t>
            </a:r>
            <a:r>
              <a:rPr lang="en-US" sz="2000" b="0" strike="noStrike" spc="-1" dirty="0" err="1">
                <a:solidFill>
                  <a:srgbClr val="000000"/>
                </a:solidFill>
                <a:latin typeface="Arial"/>
              </a:rPr>
              <a:t>lose</a:t>
            </a:r>
            <a:r>
              <a:rPr lang="en-US" sz="2000" b="0" strike="noStrike" spc="-1" dirty="0">
                <a:solidFill>
                  <a:srgbClr val="000000"/>
                </a:solidFill>
                <a:latin typeface="Arial"/>
              </a:rPr>
              <a:t> situation. </a:t>
            </a:r>
          </a:p>
          <a:p>
            <a:pPr marL="216000" indent="0">
              <a:lnSpc>
                <a:spcPct val="100000"/>
              </a:lnSpc>
              <a:buNone/>
            </a:pPr>
            <a:r>
              <a:rPr lang="en-US" sz="2000" b="0" strike="noStrike" spc="-1" dirty="0">
                <a:solidFill>
                  <a:srgbClr val="000000"/>
                </a:solidFill>
                <a:latin typeface="Arial"/>
              </a:rPr>
              <a:t>By </a:t>
            </a:r>
            <a:r>
              <a:rPr lang="en-US" sz="2000" b="0" strike="noStrike" spc="-1" dirty="0" err="1">
                <a:solidFill>
                  <a:srgbClr val="000000"/>
                </a:solidFill>
                <a:latin typeface="Arial"/>
              </a:rPr>
              <a:t>stopign</a:t>
            </a:r>
            <a:r>
              <a:rPr lang="en-US" sz="2000" b="0" strike="noStrike" spc="-1" dirty="0">
                <a:solidFill>
                  <a:srgbClr val="000000"/>
                </a:solidFill>
                <a:latin typeface="Arial"/>
              </a:rPr>
              <a:t> the ruminating and focusing on the here and now, you can focus on doing your job to the best of your abilities. This action is going to help you be recognized as a great worker and it decreases the toxicity of the </a:t>
            </a:r>
            <a:r>
              <a:rPr lang="en-US" sz="2000" b="0" strike="noStrike" spc="-1" dirty="0" err="1">
                <a:solidFill>
                  <a:srgbClr val="000000"/>
                </a:solidFill>
                <a:latin typeface="Arial"/>
              </a:rPr>
              <a:t>envionrment</a:t>
            </a:r>
            <a:r>
              <a:rPr lang="en-US" sz="2000" b="0" strike="noStrike" spc="-1" dirty="0">
                <a:solidFill>
                  <a:srgbClr val="000000"/>
                </a:solidFill>
                <a:latin typeface="Arial"/>
              </a:rPr>
              <a:t>. </a:t>
            </a:r>
          </a:p>
        </p:txBody>
      </p:sp>
      <p:sp>
        <p:nvSpPr>
          <p:cNvPr id="92" name="PlaceHolder 3"/>
          <p:cNvSpPr>
            <a:spLocks noGrp="1"/>
          </p:cNvSpPr>
          <p:nvPr>
            <p:ph type="sldNum" idx="8"/>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DD9BBB21-16AD-41EB-95A9-116B40612E00}" type="slidenum">
              <a:rPr lang="en-US" sz="1200" b="0" strike="noStrike" spc="-1">
                <a:solidFill>
                  <a:srgbClr val="000000"/>
                </a:solidFill>
                <a:latin typeface="Times New Roman"/>
              </a:rPr>
              <a:t>40</a:t>
            </a:fld>
            <a:endParaRPr lang="en-US" sz="1200" b="0" strike="noStrike" spc="-1">
              <a:solidFill>
                <a:srgbClr val="000000"/>
              </a:solidFill>
              <a:latin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Victimizing ourselves </a:t>
            </a:r>
          </a:p>
          <a:p>
            <a:pPr lvl="1"/>
            <a:r>
              <a:rPr lang="en-US" dirty="0"/>
              <a:t>Our reaction to people is within the our power</a:t>
            </a:r>
          </a:p>
          <a:p>
            <a:endParaRPr lang="en-US" dirty="0"/>
          </a:p>
          <a:p>
            <a:pPr lvl="1"/>
            <a:r>
              <a:rPr lang="en-US" dirty="0"/>
              <a:t>Don’t get sucked into a spiral of negativity</a:t>
            </a:r>
          </a:p>
          <a:p>
            <a:pPr lvl="1"/>
            <a:r>
              <a:rPr lang="en-US" dirty="0"/>
              <a:t>Distance yourself </a:t>
            </a:r>
          </a:p>
          <a:p>
            <a:endParaRPr lang="en-US" dirty="0"/>
          </a:p>
          <a:p>
            <a:pPr lvl="1"/>
            <a:r>
              <a:rPr lang="en-US" dirty="0"/>
              <a:t>Stop the destruction actions</a:t>
            </a:r>
          </a:p>
          <a:p>
            <a:pPr lvl="1"/>
            <a:r>
              <a:rPr lang="en-US" dirty="0"/>
              <a:t>Don’t allow the attention to be garnered</a:t>
            </a:r>
          </a:p>
          <a:p>
            <a:endParaRPr lang="en-US" dirty="0"/>
          </a:p>
          <a:p>
            <a:pPr lvl="1"/>
            <a:r>
              <a:rPr lang="en-US" dirty="0"/>
              <a:t>Realize what you are experienced and learn to distance yourself </a:t>
            </a:r>
          </a:p>
          <a:p>
            <a:pPr lvl="1"/>
            <a:r>
              <a:rPr lang="en-US" dirty="0"/>
              <a:t>Ber curious of what is happening around you</a:t>
            </a:r>
          </a:p>
          <a:p>
            <a:endParaRPr lang="en-US" dirty="0"/>
          </a:p>
          <a:p>
            <a:pPr lvl="1"/>
            <a:r>
              <a:rPr lang="en-US" dirty="0"/>
              <a:t>Don’t’ let your confidence be impacted</a:t>
            </a:r>
          </a:p>
          <a:p>
            <a:pPr lvl="1"/>
            <a:r>
              <a:rPr lang="en-US" dirty="0"/>
              <a:t>Know your value and stop the self-doubt</a:t>
            </a:r>
          </a:p>
          <a:p>
            <a:endParaRPr lang="en-US" dirty="0"/>
          </a:p>
        </p:txBody>
      </p:sp>
      <p:sp>
        <p:nvSpPr>
          <p:cNvPr id="4" name="Slide Number Placeholder 3"/>
          <p:cNvSpPr>
            <a:spLocks noGrp="1"/>
          </p:cNvSpPr>
          <p:nvPr>
            <p:ph type="sldNum" sz="quarter" idx="5"/>
          </p:nvPr>
        </p:nvSpPr>
        <p:spPr/>
        <p:txBody>
          <a:bodyPr/>
          <a:lstStyle/>
          <a:p>
            <a:fld id="{30869508-70DD-4BFA-8173-1EDF08F49825}" type="slidenum">
              <a:rPr lang="en-US" smtClean="0"/>
              <a:t>41</a:t>
            </a:fld>
            <a:endParaRPr lang="en-US"/>
          </a:p>
        </p:txBody>
      </p:sp>
    </p:spTree>
    <p:extLst>
      <p:ext uri="{BB962C8B-B14F-4D97-AF65-F5344CB8AC3E}">
        <p14:creationId xmlns:p14="http://schemas.microsoft.com/office/powerpoint/2010/main" val="3981773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nothing else seems to work but you do not have the means to walkway. Sometimes you are not in the </a:t>
            </a:r>
            <a:r>
              <a:rPr lang="en-US" dirty="0" err="1"/>
              <a:t>postion</a:t>
            </a:r>
            <a:r>
              <a:rPr lang="en-US" dirty="0"/>
              <a:t> to just walkaway. You have to stay at a job. So when all efforts fail and the levels of toxicity behavior are so high you are just miserable and </a:t>
            </a:r>
            <a:r>
              <a:rPr lang="en-US" dirty="0" err="1"/>
              <a:t>stuffering</a:t>
            </a:r>
            <a:r>
              <a:rPr lang="en-US" dirty="0"/>
              <a:t>. Then radical acceptance might be the key. To radically accept means you “it is what it is” . You accept there is nothing you can do to fix it. Nothing you can do to change it. You no longer want to suffer from the negativity and you are no longer going to add to the toxicity with your own negative actions. Therefore you accept and refuse to continue to allow it to bother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radically accept means that you no longer fight the reality of the workplace. The toxicity is not being handled by the workplace and thus is likely never going to stop. And since you cant change it yourself you accept what it is and go on with your life. But to be clear to fully radically accept a bad workplace means that you can not add to it. You have to be a umbrella and let the toxic fall around you and not get you wet. You exist in the space, not adding by acknowledging, knowing that it will not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Hard right</a:t>
            </a:r>
          </a:p>
        </p:txBody>
      </p:sp>
      <p:sp>
        <p:nvSpPr>
          <p:cNvPr id="4" name="Slide Number Placeholder 3"/>
          <p:cNvSpPr>
            <a:spLocks noGrp="1"/>
          </p:cNvSpPr>
          <p:nvPr>
            <p:ph type="sldNum" sz="quarter" idx="5"/>
          </p:nvPr>
        </p:nvSpPr>
        <p:spPr/>
        <p:txBody>
          <a:bodyPr/>
          <a:lstStyle/>
          <a:p>
            <a:fld id="{30869508-70DD-4BFA-8173-1EDF08F49825}" type="slidenum">
              <a:rPr lang="en-US" smtClean="0"/>
              <a:t>42</a:t>
            </a:fld>
            <a:endParaRPr lang="en-US"/>
          </a:p>
        </p:txBody>
      </p:sp>
    </p:spTree>
    <p:extLst>
      <p:ext uri="{BB962C8B-B14F-4D97-AF65-F5344CB8AC3E}">
        <p14:creationId xmlns:p14="http://schemas.microsoft.com/office/powerpoint/2010/main" val="451534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Radical acceptance is hard to master…so we start easier</a:t>
            </a:r>
          </a:p>
          <a:p>
            <a:endParaRPr lang="en-US" dirty="0"/>
          </a:p>
        </p:txBody>
      </p:sp>
      <p:sp>
        <p:nvSpPr>
          <p:cNvPr id="4" name="Slide Number Placeholder 3"/>
          <p:cNvSpPr>
            <a:spLocks noGrp="1"/>
          </p:cNvSpPr>
          <p:nvPr>
            <p:ph type="sldNum" sz="quarter" idx="5"/>
          </p:nvPr>
        </p:nvSpPr>
        <p:spPr/>
        <p:txBody>
          <a:bodyPr/>
          <a:lstStyle/>
          <a:p>
            <a:fld id="{30869508-70DD-4BFA-8173-1EDF08F49825}" type="slidenum">
              <a:rPr lang="en-US" smtClean="0"/>
              <a:t>43</a:t>
            </a:fld>
            <a:endParaRPr lang="en-US"/>
          </a:p>
        </p:txBody>
      </p:sp>
    </p:spTree>
    <p:extLst>
      <p:ext uri="{BB962C8B-B14F-4D97-AF65-F5344CB8AC3E}">
        <p14:creationId xmlns:p14="http://schemas.microsoft.com/office/powerpoint/2010/main" val="3669744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Baked into the very culture….this is where the problem occurs. This makes it something that will exist before and after you leave. Therefore, needing skills to cope with it becomes very important so you can get that paycheck and not leave the profession.</a:t>
            </a:r>
          </a:p>
        </p:txBody>
      </p:sp>
      <p:sp>
        <p:nvSpPr>
          <p:cNvPr id="4" name="Slide Number Placeholder 3"/>
          <p:cNvSpPr>
            <a:spLocks noGrp="1"/>
          </p:cNvSpPr>
          <p:nvPr>
            <p:ph type="sldNum" sz="quarter" idx="5"/>
          </p:nvPr>
        </p:nvSpPr>
        <p:spPr/>
        <p:txBody>
          <a:bodyPr/>
          <a:lstStyle/>
          <a:p>
            <a:fld id="{CC2CFD43-7D32-43BA-B363-B6318A637791}" type="slidenum">
              <a:rPr lang="en-US" smtClean="0"/>
              <a:t>5</a:t>
            </a:fld>
            <a:endParaRPr lang="en-US"/>
          </a:p>
        </p:txBody>
      </p:sp>
    </p:spTree>
    <p:extLst>
      <p:ext uri="{BB962C8B-B14F-4D97-AF65-F5344CB8AC3E}">
        <p14:creationId xmlns:p14="http://schemas.microsoft.com/office/powerpoint/2010/main" val="3182346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this culture is present, what is really happening is that you’ve accepted that this is how it is and it can not be changed. Therefore, you suffer through these behaviors of others and struggle to enjoy work. </a:t>
            </a:r>
          </a:p>
          <a:p>
            <a:endParaRPr lang="en-US" dirty="0"/>
          </a:p>
          <a:p>
            <a:r>
              <a:rPr lang="en-US" dirty="0"/>
              <a:t>These behaviors can exhibited from managers, supervisors, and any employee in the lab. However, for whatever reason, these behaviors are not penalized or squashed when they occur. Instead the behaviors grow worse and worse, some people struggle more than others with the atmosphere and more and more employees become negatively impacted by the perpetuating behaviors.</a:t>
            </a:r>
          </a:p>
          <a:p>
            <a:endParaRPr lang="en-US" dirty="0"/>
          </a:p>
          <a:p>
            <a:endParaRPr lang="en-US" dirty="0"/>
          </a:p>
        </p:txBody>
      </p:sp>
      <p:sp>
        <p:nvSpPr>
          <p:cNvPr id="4" name="Slide Number Placeholder 3"/>
          <p:cNvSpPr>
            <a:spLocks noGrp="1"/>
          </p:cNvSpPr>
          <p:nvPr>
            <p:ph type="sldNum" sz="quarter" idx="5"/>
          </p:nvPr>
        </p:nvSpPr>
        <p:spPr/>
        <p:txBody>
          <a:bodyPr/>
          <a:lstStyle/>
          <a:p>
            <a:fld id="{30869508-70DD-4BFA-8173-1EDF08F49825}" type="slidenum">
              <a:rPr lang="en-US" smtClean="0"/>
              <a:t>6</a:t>
            </a:fld>
            <a:endParaRPr lang="en-US"/>
          </a:p>
        </p:txBody>
      </p:sp>
    </p:spTree>
    <p:extLst>
      <p:ext uri="{BB962C8B-B14F-4D97-AF65-F5344CB8AC3E}">
        <p14:creationId xmlns:p14="http://schemas.microsoft.com/office/powerpoint/2010/main" val="2561188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data suggests that toxic people drive other employees to leave an organization faster and more frequently, which generates huge turnover and training costs, and they diminish the productivity of everyone around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exhibiting extremely toxic behaviors will cause other to respond in negative ways…creating a cyclic, self fueling nightmare!</a:t>
            </a:r>
          </a:p>
          <a:p>
            <a:endParaRPr lang="en-US" dirty="0"/>
          </a:p>
        </p:txBody>
      </p:sp>
      <p:sp>
        <p:nvSpPr>
          <p:cNvPr id="4" name="Slide Number Placeholder 3"/>
          <p:cNvSpPr>
            <a:spLocks noGrp="1"/>
          </p:cNvSpPr>
          <p:nvPr>
            <p:ph type="sldNum" sz="quarter" idx="5"/>
          </p:nvPr>
        </p:nvSpPr>
        <p:spPr/>
        <p:txBody>
          <a:bodyPr/>
          <a:lstStyle/>
          <a:p>
            <a:fld id="{30869508-70DD-4BFA-8173-1EDF08F49825}" type="slidenum">
              <a:rPr lang="en-US" smtClean="0"/>
              <a:t>7</a:t>
            </a:fld>
            <a:endParaRPr lang="en-US"/>
          </a:p>
        </p:txBody>
      </p:sp>
    </p:spTree>
    <p:extLst>
      <p:ext uri="{BB962C8B-B14F-4D97-AF65-F5344CB8AC3E}">
        <p14:creationId xmlns:p14="http://schemas.microsoft.com/office/powerpoint/2010/main" val="4278865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have experienced any one of these symptoms?</a:t>
            </a:r>
          </a:p>
          <a:p>
            <a:endParaRPr lang="en-US" dirty="0"/>
          </a:p>
          <a:p>
            <a:endParaRPr lang="en-US" dirty="0"/>
          </a:p>
        </p:txBody>
      </p:sp>
      <p:sp>
        <p:nvSpPr>
          <p:cNvPr id="4" name="Slide Number Placeholder 3"/>
          <p:cNvSpPr>
            <a:spLocks noGrp="1"/>
          </p:cNvSpPr>
          <p:nvPr>
            <p:ph type="sldNum" sz="quarter" idx="5"/>
          </p:nvPr>
        </p:nvSpPr>
        <p:spPr/>
        <p:txBody>
          <a:bodyPr/>
          <a:lstStyle/>
          <a:p>
            <a:fld id="{30869508-70DD-4BFA-8173-1EDF08F49825}" type="slidenum">
              <a:rPr lang="en-US" smtClean="0"/>
              <a:t>8</a:t>
            </a:fld>
            <a:endParaRPr lang="en-US"/>
          </a:p>
        </p:txBody>
      </p:sp>
    </p:spTree>
    <p:extLst>
      <p:ext uri="{BB962C8B-B14F-4D97-AF65-F5344CB8AC3E}">
        <p14:creationId xmlns:p14="http://schemas.microsoft.com/office/powerpoint/2010/main" val="7892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Inanimate objects are not a problem in workplaces. The environment may be lack luster but it is not the cause of the problem</a:t>
            </a:r>
          </a:p>
          <a:p>
            <a:endParaRPr lang="en-US" dirty="0"/>
          </a:p>
          <a:p>
            <a:r>
              <a:rPr lang="en-US" dirty="0"/>
              <a:t>Depending on theories of thought: people are not inherently toxic. Laboratorians in this field would not do this stressful work if it wasn’t for the connection to the community and the link to healthcare that this profession has. “Bad” people will not work as the behind the scenes individuals that help providers make decisions. I truly believe that the people who join this profession are good people who want good in the world. </a:t>
            </a:r>
          </a:p>
          <a:p>
            <a:endParaRPr lang="en-US" dirty="0"/>
          </a:p>
          <a:p>
            <a:r>
              <a:rPr lang="en-US" dirty="0"/>
              <a:t>If we call people toxic= its hard to rethink that relationship and it will make it very hard to establish new relationships if you dub them “bad” “toxic”</a:t>
            </a:r>
          </a:p>
          <a:p>
            <a:endParaRPr lang="en-US" dirty="0"/>
          </a:p>
          <a:p>
            <a:r>
              <a:rPr lang="en-US" dirty="0"/>
              <a:t>The we come down to the behaviors within the culture of a workplace are what makes the environment toxic. </a:t>
            </a:r>
          </a:p>
          <a:p>
            <a:endParaRPr lang="en-US" dirty="0"/>
          </a:p>
          <a:p>
            <a:r>
              <a:rPr lang="en-US" dirty="0"/>
              <a:t>When we can separate the person from their behavior we can remodel how we view the interaction, we can have empathy for the individual, we can forgive the individual, and we can work with the individual. When we struggle separating the two, we prevent any future positive interactions with that person. Ultimately making it impossible to work with them in any positive way. </a:t>
            </a:r>
          </a:p>
        </p:txBody>
      </p:sp>
      <p:sp>
        <p:nvSpPr>
          <p:cNvPr id="4" name="Slide Number Placeholder 3"/>
          <p:cNvSpPr>
            <a:spLocks noGrp="1"/>
          </p:cNvSpPr>
          <p:nvPr>
            <p:ph type="sldNum" sz="quarter" idx="5"/>
          </p:nvPr>
        </p:nvSpPr>
        <p:spPr/>
        <p:txBody>
          <a:bodyPr/>
          <a:lstStyle/>
          <a:p>
            <a:fld id="{30869508-70DD-4BFA-8173-1EDF08F49825}" type="slidenum">
              <a:rPr lang="en-US" smtClean="0"/>
              <a:t>9</a:t>
            </a:fld>
            <a:endParaRPr lang="en-US"/>
          </a:p>
        </p:txBody>
      </p:sp>
    </p:spTree>
    <p:extLst>
      <p:ext uri="{BB962C8B-B14F-4D97-AF65-F5344CB8AC3E}">
        <p14:creationId xmlns:p14="http://schemas.microsoft.com/office/powerpoint/2010/main" val="3521129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869508-70DD-4BFA-8173-1EDF08F49825}" type="slidenum">
              <a:rPr lang="en-US" smtClean="0"/>
              <a:t>10</a:t>
            </a:fld>
            <a:endParaRPr lang="en-US"/>
          </a:p>
        </p:txBody>
      </p:sp>
    </p:spTree>
    <p:extLst>
      <p:ext uri="{BB962C8B-B14F-4D97-AF65-F5344CB8AC3E}">
        <p14:creationId xmlns:p14="http://schemas.microsoft.com/office/powerpoint/2010/main" val="3765836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E73E-3366-2A7F-336D-711B723ED4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B0139A-24C6-8A08-D107-C47C85DA0A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F4DFC7-6D90-2986-FEC6-2CCF3958DF51}"/>
              </a:ext>
            </a:extLst>
          </p:cNvPr>
          <p:cNvSpPr>
            <a:spLocks noGrp="1"/>
          </p:cNvSpPr>
          <p:nvPr>
            <p:ph type="dt" sz="half" idx="10"/>
          </p:nvPr>
        </p:nvSpPr>
        <p:spPr/>
        <p:txBody>
          <a:bodyPr/>
          <a:lstStyle/>
          <a:p>
            <a:fld id="{2CF10774-3D6F-47E1-B4CD-AF8ED390E09C}" type="datetimeFigureOut">
              <a:rPr lang="en-US" smtClean="0"/>
              <a:t>4/23/2023</a:t>
            </a:fld>
            <a:endParaRPr lang="en-US"/>
          </a:p>
        </p:txBody>
      </p:sp>
      <p:sp>
        <p:nvSpPr>
          <p:cNvPr id="5" name="Footer Placeholder 4">
            <a:extLst>
              <a:ext uri="{FF2B5EF4-FFF2-40B4-BE49-F238E27FC236}">
                <a16:creationId xmlns:a16="http://schemas.microsoft.com/office/drawing/2014/main" id="{133155A8-29C3-C004-2FE7-540613582D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EBF603-0DF0-6254-2C46-5E051F4778F6}"/>
              </a:ext>
            </a:extLst>
          </p:cNvPr>
          <p:cNvSpPr>
            <a:spLocks noGrp="1"/>
          </p:cNvSpPr>
          <p:nvPr>
            <p:ph type="sldNum" sz="quarter" idx="12"/>
          </p:nvPr>
        </p:nvSpPr>
        <p:spPr/>
        <p:txBody>
          <a:bodyPr/>
          <a:lstStyle/>
          <a:p>
            <a:fld id="{6464B990-7672-4BD0-A841-BAA100078236}" type="slidenum">
              <a:rPr lang="en-US" smtClean="0"/>
              <a:t>‹#›</a:t>
            </a:fld>
            <a:endParaRPr lang="en-US"/>
          </a:p>
        </p:txBody>
      </p:sp>
    </p:spTree>
    <p:extLst>
      <p:ext uri="{BB962C8B-B14F-4D97-AF65-F5344CB8AC3E}">
        <p14:creationId xmlns:p14="http://schemas.microsoft.com/office/powerpoint/2010/main" val="1017345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D15D7-1B6D-2547-59FE-2AF5D30281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C214C9-C6CF-7666-5C4F-F4ABBBF1E9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13FE2-18DA-7FF5-265F-A2C6A1138053}"/>
              </a:ext>
            </a:extLst>
          </p:cNvPr>
          <p:cNvSpPr>
            <a:spLocks noGrp="1"/>
          </p:cNvSpPr>
          <p:nvPr>
            <p:ph type="dt" sz="half" idx="10"/>
          </p:nvPr>
        </p:nvSpPr>
        <p:spPr/>
        <p:txBody>
          <a:bodyPr/>
          <a:lstStyle/>
          <a:p>
            <a:fld id="{2CF10774-3D6F-47E1-B4CD-AF8ED390E09C}" type="datetimeFigureOut">
              <a:rPr lang="en-US" smtClean="0"/>
              <a:t>4/23/2023</a:t>
            </a:fld>
            <a:endParaRPr lang="en-US"/>
          </a:p>
        </p:txBody>
      </p:sp>
      <p:sp>
        <p:nvSpPr>
          <p:cNvPr id="5" name="Footer Placeholder 4">
            <a:extLst>
              <a:ext uri="{FF2B5EF4-FFF2-40B4-BE49-F238E27FC236}">
                <a16:creationId xmlns:a16="http://schemas.microsoft.com/office/drawing/2014/main" id="{2F6000C1-8A51-E543-7354-1BB5F5CF3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12E6AB-12E4-4816-3D59-34AB494A9FBC}"/>
              </a:ext>
            </a:extLst>
          </p:cNvPr>
          <p:cNvSpPr>
            <a:spLocks noGrp="1"/>
          </p:cNvSpPr>
          <p:nvPr>
            <p:ph type="sldNum" sz="quarter" idx="12"/>
          </p:nvPr>
        </p:nvSpPr>
        <p:spPr/>
        <p:txBody>
          <a:bodyPr/>
          <a:lstStyle/>
          <a:p>
            <a:fld id="{6464B990-7672-4BD0-A841-BAA100078236}" type="slidenum">
              <a:rPr lang="en-US" smtClean="0"/>
              <a:t>‹#›</a:t>
            </a:fld>
            <a:endParaRPr lang="en-US"/>
          </a:p>
        </p:txBody>
      </p:sp>
    </p:spTree>
    <p:extLst>
      <p:ext uri="{BB962C8B-B14F-4D97-AF65-F5344CB8AC3E}">
        <p14:creationId xmlns:p14="http://schemas.microsoft.com/office/powerpoint/2010/main" val="1709915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AC707A-822F-CF4D-6482-ACE5ACF392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AE1789-CEFA-56D1-3796-1F3C1CB822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C27A19-D736-3C62-5BEE-8173180703E0}"/>
              </a:ext>
            </a:extLst>
          </p:cNvPr>
          <p:cNvSpPr>
            <a:spLocks noGrp="1"/>
          </p:cNvSpPr>
          <p:nvPr>
            <p:ph type="dt" sz="half" idx="10"/>
          </p:nvPr>
        </p:nvSpPr>
        <p:spPr/>
        <p:txBody>
          <a:bodyPr/>
          <a:lstStyle/>
          <a:p>
            <a:fld id="{2CF10774-3D6F-47E1-B4CD-AF8ED390E09C}" type="datetimeFigureOut">
              <a:rPr lang="en-US" smtClean="0"/>
              <a:t>4/23/2023</a:t>
            </a:fld>
            <a:endParaRPr lang="en-US"/>
          </a:p>
        </p:txBody>
      </p:sp>
      <p:sp>
        <p:nvSpPr>
          <p:cNvPr id="5" name="Footer Placeholder 4">
            <a:extLst>
              <a:ext uri="{FF2B5EF4-FFF2-40B4-BE49-F238E27FC236}">
                <a16:creationId xmlns:a16="http://schemas.microsoft.com/office/drawing/2014/main" id="{C1464C42-9ED6-7C9F-B459-7F659787C0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9FC25-A48A-8F4D-3078-BC8F0B065246}"/>
              </a:ext>
            </a:extLst>
          </p:cNvPr>
          <p:cNvSpPr>
            <a:spLocks noGrp="1"/>
          </p:cNvSpPr>
          <p:nvPr>
            <p:ph type="sldNum" sz="quarter" idx="12"/>
          </p:nvPr>
        </p:nvSpPr>
        <p:spPr/>
        <p:txBody>
          <a:bodyPr/>
          <a:lstStyle/>
          <a:p>
            <a:fld id="{6464B990-7672-4BD0-A841-BAA100078236}" type="slidenum">
              <a:rPr lang="en-US" smtClean="0"/>
              <a:t>‹#›</a:t>
            </a:fld>
            <a:endParaRPr lang="en-US"/>
          </a:p>
        </p:txBody>
      </p:sp>
    </p:spTree>
    <p:extLst>
      <p:ext uri="{BB962C8B-B14F-4D97-AF65-F5344CB8AC3E}">
        <p14:creationId xmlns:p14="http://schemas.microsoft.com/office/powerpoint/2010/main" val="747630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5160B-AB4D-91B1-D6D5-6C7A60FE30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EC3B9-AEFF-C76F-67EC-1B7E079A40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808D27-51E8-E01E-5486-B2098E2C0E65}"/>
              </a:ext>
            </a:extLst>
          </p:cNvPr>
          <p:cNvSpPr>
            <a:spLocks noGrp="1"/>
          </p:cNvSpPr>
          <p:nvPr>
            <p:ph type="dt" sz="half" idx="10"/>
          </p:nvPr>
        </p:nvSpPr>
        <p:spPr/>
        <p:txBody>
          <a:bodyPr/>
          <a:lstStyle/>
          <a:p>
            <a:fld id="{2CF10774-3D6F-47E1-B4CD-AF8ED390E09C}" type="datetimeFigureOut">
              <a:rPr lang="en-US" smtClean="0"/>
              <a:t>4/23/2023</a:t>
            </a:fld>
            <a:endParaRPr lang="en-US"/>
          </a:p>
        </p:txBody>
      </p:sp>
      <p:sp>
        <p:nvSpPr>
          <p:cNvPr id="5" name="Footer Placeholder 4">
            <a:extLst>
              <a:ext uri="{FF2B5EF4-FFF2-40B4-BE49-F238E27FC236}">
                <a16:creationId xmlns:a16="http://schemas.microsoft.com/office/drawing/2014/main" id="{55A870CF-03C9-C49B-0828-AC76BB71B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EB7AA1-9944-8674-AC55-CDC8DFE57AEC}"/>
              </a:ext>
            </a:extLst>
          </p:cNvPr>
          <p:cNvSpPr>
            <a:spLocks noGrp="1"/>
          </p:cNvSpPr>
          <p:nvPr>
            <p:ph type="sldNum" sz="quarter" idx="12"/>
          </p:nvPr>
        </p:nvSpPr>
        <p:spPr/>
        <p:txBody>
          <a:bodyPr/>
          <a:lstStyle/>
          <a:p>
            <a:fld id="{6464B990-7672-4BD0-A841-BAA100078236}" type="slidenum">
              <a:rPr lang="en-US" smtClean="0"/>
              <a:t>‹#›</a:t>
            </a:fld>
            <a:endParaRPr lang="en-US"/>
          </a:p>
        </p:txBody>
      </p:sp>
    </p:spTree>
    <p:extLst>
      <p:ext uri="{BB962C8B-B14F-4D97-AF65-F5344CB8AC3E}">
        <p14:creationId xmlns:p14="http://schemas.microsoft.com/office/powerpoint/2010/main" val="4011192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8F58D-3C77-44B5-F987-85F36FCFFC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9D062A-315C-ECAB-E6D5-CC72BAF60B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E70EDB-C4D9-6901-58D7-3160DB48F285}"/>
              </a:ext>
            </a:extLst>
          </p:cNvPr>
          <p:cNvSpPr>
            <a:spLocks noGrp="1"/>
          </p:cNvSpPr>
          <p:nvPr>
            <p:ph type="dt" sz="half" idx="10"/>
          </p:nvPr>
        </p:nvSpPr>
        <p:spPr/>
        <p:txBody>
          <a:bodyPr/>
          <a:lstStyle/>
          <a:p>
            <a:fld id="{2CF10774-3D6F-47E1-B4CD-AF8ED390E09C}" type="datetimeFigureOut">
              <a:rPr lang="en-US" smtClean="0"/>
              <a:t>4/23/2023</a:t>
            </a:fld>
            <a:endParaRPr lang="en-US"/>
          </a:p>
        </p:txBody>
      </p:sp>
      <p:sp>
        <p:nvSpPr>
          <p:cNvPr id="5" name="Footer Placeholder 4">
            <a:extLst>
              <a:ext uri="{FF2B5EF4-FFF2-40B4-BE49-F238E27FC236}">
                <a16:creationId xmlns:a16="http://schemas.microsoft.com/office/drawing/2014/main" id="{66C833F8-DAA4-CE70-ABD0-CBEED07EA2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F4D61-CBD3-CEA6-2AD4-2BD462F99129}"/>
              </a:ext>
            </a:extLst>
          </p:cNvPr>
          <p:cNvSpPr>
            <a:spLocks noGrp="1"/>
          </p:cNvSpPr>
          <p:nvPr>
            <p:ph type="sldNum" sz="quarter" idx="12"/>
          </p:nvPr>
        </p:nvSpPr>
        <p:spPr/>
        <p:txBody>
          <a:bodyPr/>
          <a:lstStyle/>
          <a:p>
            <a:fld id="{6464B990-7672-4BD0-A841-BAA100078236}" type="slidenum">
              <a:rPr lang="en-US" smtClean="0"/>
              <a:t>‹#›</a:t>
            </a:fld>
            <a:endParaRPr lang="en-US"/>
          </a:p>
        </p:txBody>
      </p:sp>
    </p:spTree>
    <p:extLst>
      <p:ext uri="{BB962C8B-B14F-4D97-AF65-F5344CB8AC3E}">
        <p14:creationId xmlns:p14="http://schemas.microsoft.com/office/powerpoint/2010/main" val="371780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3ED92-8C30-9E07-67A3-844FB4BF2C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9FD7F5-4426-619C-C86F-1D0D7F0CC0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FC2D0B-699A-A35B-7103-C900E98360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FAF759-4B18-16BA-9A81-D04B7031111F}"/>
              </a:ext>
            </a:extLst>
          </p:cNvPr>
          <p:cNvSpPr>
            <a:spLocks noGrp="1"/>
          </p:cNvSpPr>
          <p:nvPr>
            <p:ph type="dt" sz="half" idx="10"/>
          </p:nvPr>
        </p:nvSpPr>
        <p:spPr/>
        <p:txBody>
          <a:bodyPr/>
          <a:lstStyle/>
          <a:p>
            <a:fld id="{2CF10774-3D6F-47E1-B4CD-AF8ED390E09C}" type="datetimeFigureOut">
              <a:rPr lang="en-US" smtClean="0"/>
              <a:t>4/23/2023</a:t>
            </a:fld>
            <a:endParaRPr lang="en-US"/>
          </a:p>
        </p:txBody>
      </p:sp>
      <p:sp>
        <p:nvSpPr>
          <p:cNvPr id="6" name="Footer Placeholder 5">
            <a:extLst>
              <a:ext uri="{FF2B5EF4-FFF2-40B4-BE49-F238E27FC236}">
                <a16:creationId xmlns:a16="http://schemas.microsoft.com/office/drawing/2014/main" id="{11AA0F22-C57F-2A03-D8DC-AACC997445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A194A0-FE16-EBBA-553F-F8C34A4DE229}"/>
              </a:ext>
            </a:extLst>
          </p:cNvPr>
          <p:cNvSpPr>
            <a:spLocks noGrp="1"/>
          </p:cNvSpPr>
          <p:nvPr>
            <p:ph type="sldNum" sz="quarter" idx="12"/>
          </p:nvPr>
        </p:nvSpPr>
        <p:spPr/>
        <p:txBody>
          <a:bodyPr/>
          <a:lstStyle/>
          <a:p>
            <a:fld id="{6464B990-7672-4BD0-A841-BAA100078236}" type="slidenum">
              <a:rPr lang="en-US" smtClean="0"/>
              <a:t>‹#›</a:t>
            </a:fld>
            <a:endParaRPr lang="en-US"/>
          </a:p>
        </p:txBody>
      </p:sp>
    </p:spTree>
    <p:extLst>
      <p:ext uri="{BB962C8B-B14F-4D97-AF65-F5344CB8AC3E}">
        <p14:creationId xmlns:p14="http://schemas.microsoft.com/office/powerpoint/2010/main" val="1315920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3B0F0-4CB6-DCCE-DAAD-1A9ACAD900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C17538-B877-F048-7905-D1D1609791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8BE9C2-E7E5-C30B-FE12-74A3A773E5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62F52A-968B-5087-F420-3C0FAC091E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F48261-02F3-35A5-022F-0B1184B796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66BF24-A277-159C-ACD7-8F1303821856}"/>
              </a:ext>
            </a:extLst>
          </p:cNvPr>
          <p:cNvSpPr>
            <a:spLocks noGrp="1"/>
          </p:cNvSpPr>
          <p:nvPr>
            <p:ph type="dt" sz="half" idx="10"/>
          </p:nvPr>
        </p:nvSpPr>
        <p:spPr/>
        <p:txBody>
          <a:bodyPr/>
          <a:lstStyle/>
          <a:p>
            <a:fld id="{2CF10774-3D6F-47E1-B4CD-AF8ED390E09C}" type="datetimeFigureOut">
              <a:rPr lang="en-US" smtClean="0"/>
              <a:t>4/23/2023</a:t>
            </a:fld>
            <a:endParaRPr lang="en-US"/>
          </a:p>
        </p:txBody>
      </p:sp>
      <p:sp>
        <p:nvSpPr>
          <p:cNvPr id="8" name="Footer Placeholder 7">
            <a:extLst>
              <a:ext uri="{FF2B5EF4-FFF2-40B4-BE49-F238E27FC236}">
                <a16:creationId xmlns:a16="http://schemas.microsoft.com/office/drawing/2014/main" id="{37DD815C-2885-ADEC-85F9-F212A968E7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26429B-9E6A-2C60-3C9D-61DC3ED44662}"/>
              </a:ext>
            </a:extLst>
          </p:cNvPr>
          <p:cNvSpPr>
            <a:spLocks noGrp="1"/>
          </p:cNvSpPr>
          <p:nvPr>
            <p:ph type="sldNum" sz="quarter" idx="12"/>
          </p:nvPr>
        </p:nvSpPr>
        <p:spPr/>
        <p:txBody>
          <a:bodyPr/>
          <a:lstStyle/>
          <a:p>
            <a:fld id="{6464B990-7672-4BD0-A841-BAA100078236}" type="slidenum">
              <a:rPr lang="en-US" smtClean="0"/>
              <a:t>‹#›</a:t>
            </a:fld>
            <a:endParaRPr lang="en-US"/>
          </a:p>
        </p:txBody>
      </p:sp>
    </p:spTree>
    <p:extLst>
      <p:ext uri="{BB962C8B-B14F-4D97-AF65-F5344CB8AC3E}">
        <p14:creationId xmlns:p14="http://schemas.microsoft.com/office/powerpoint/2010/main" val="373718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8FF51-D202-2222-77D1-3BDEF3CC61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18B1A9-9D3E-0419-A858-EE3CE1F789A2}"/>
              </a:ext>
            </a:extLst>
          </p:cNvPr>
          <p:cNvSpPr>
            <a:spLocks noGrp="1"/>
          </p:cNvSpPr>
          <p:nvPr>
            <p:ph type="dt" sz="half" idx="10"/>
          </p:nvPr>
        </p:nvSpPr>
        <p:spPr/>
        <p:txBody>
          <a:bodyPr/>
          <a:lstStyle/>
          <a:p>
            <a:fld id="{2CF10774-3D6F-47E1-B4CD-AF8ED390E09C}" type="datetimeFigureOut">
              <a:rPr lang="en-US" smtClean="0"/>
              <a:t>4/23/2023</a:t>
            </a:fld>
            <a:endParaRPr lang="en-US"/>
          </a:p>
        </p:txBody>
      </p:sp>
      <p:sp>
        <p:nvSpPr>
          <p:cNvPr id="4" name="Footer Placeholder 3">
            <a:extLst>
              <a:ext uri="{FF2B5EF4-FFF2-40B4-BE49-F238E27FC236}">
                <a16:creationId xmlns:a16="http://schemas.microsoft.com/office/drawing/2014/main" id="{F7A43C1F-125D-A830-D857-CF0A2C4FA1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46B942-2574-EF90-9521-F245D5CE6F76}"/>
              </a:ext>
            </a:extLst>
          </p:cNvPr>
          <p:cNvSpPr>
            <a:spLocks noGrp="1"/>
          </p:cNvSpPr>
          <p:nvPr>
            <p:ph type="sldNum" sz="quarter" idx="12"/>
          </p:nvPr>
        </p:nvSpPr>
        <p:spPr/>
        <p:txBody>
          <a:bodyPr/>
          <a:lstStyle/>
          <a:p>
            <a:fld id="{6464B990-7672-4BD0-A841-BAA100078236}" type="slidenum">
              <a:rPr lang="en-US" smtClean="0"/>
              <a:t>‹#›</a:t>
            </a:fld>
            <a:endParaRPr lang="en-US"/>
          </a:p>
        </p:txBody>
      </p:sp>
    </p:spTree>
    <p:extLst>
      <p:ext uri="{BB962C8B-B14F-4D97-AF65-F5344CB8AC3E}">
        <p14:creationId xmlns:p14="http://schemas.microsoft.com/office/powerpoint/2010/main" val="63994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E2A12-CE24-029E-8E64-40EF23271565}"/>
              </a:ext>
            </a:extLst>
          </p:cNvPr>
          <p:cNvSpPr>
            <a:spLocks noGrp="1"/>
          </p:cNvSpPr>
          <p:nvPr>
            <p:ph type="dt" sz="half" idx="10"/>
          </p:nvPr>
        </p:nvSpPr>
        <p:spPr/>
        <p:txBody>
          <a:bodyPr/>
          <a:lstStyle/>
          <a:p>
            <a:fld id="{2CF10774-3D6F-47E1-B4CD-AF8ED390E09C}" type="datetimeFigureOut">
              <a:rPr lang="en-US" smtClean="0"/>
              <a:t>4/23/2023</a:t>
            </a:fld>
            <a:endParaRPr lang="en-US"/>
          </a:p>
        </p:txBody>
      </p:sp>
      <p:sp>
        <p:nvSpPr>
          <p:cNvPr id="3" name="Footer Placeholder 2">
            <a:extLst>
              <a:ext uri="{FF2B5EF4-FFF2-40B4-BE49-F238E27FC236}">
                <a16:creationId xmlns:a16="http://schemas.microsoft.com/office/drawing/2014/main" id="{7EEFE0E9-BAF2-BBAF-12FA-4EDC0C218D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AE9C69-A18D-0541-0B17-253CF3922B86}"/>
              </a:ext>
            </a:extLst>
          </p:cNvPr>
          <p:cNvSpPr>
            <a:spLocks noGrp="1"/>
          </p:cNvSpPr>
          <p:nvPr>
            <p:ph type="sldNum" sz="quarter" idx="12"/>
          </p:nvPr>
        </p:nvSpPr>
        <p:spPr/>
        <p:txBody>
          <a:bodyPr/>
          <a:lstStyle/>
          <a:p>
            <a:fld id="{6464B990-7672-4BD0-A841-BAA100078236}" type="slidenum">
              <a:rPr lang="en-US" smtClean="0"/>
              <a:t>‹#›</a:t>
            </a:fld>
            <a:endParaRPr lang="en-US"/>
          </a:p>
        </p:txBody>
      </p:sp>
    </p:spTree>
    <p:extLst>
      <p:ext uri="{BB962C8B-B14F-4D97-AF65-F5344CB8AC3E}">
        <p14:creationId xmlns:p14="http://schemas.microsoft.com/office/powerpoint/2010/main" val="1795988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9FFAC-87E4-76CE-6573-67022DACE0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44CD7F-FD5E-243A-106B-1EB66C24B3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A2768-2F65-DA39-D4C0-A400D6086F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482DD7-0B7B-A96C-BDD6-39CC2B911415}"/>
              </a:ext>
            </a:extLst>
          </p:cNvPr>
          <p:cNvSpPr>
            <a:spLocks noGrp="1"/>
          </p:cNvSpPr>
          <p:nvPr>
            <p:ph type="dt" sz="half" idx="10"/>
          </p:nvPr>
        </p:nvSpPr>
        <p:spPr/>
        <p:txBody>
          <a:bodyPr/>
          <a:lstStyle/>
          <a:p>
            <a:fld id="{2CF10774-3D6F-47E1-B4CD-AF8ED390E09C}" type="datetimeFigureOut">
              <a:rPr lang="en-US" smtClean="0"/>
              <a:t>4/23/2023</a:t>
            </a:fld>
            <a:endParaRPr lang="en-US"/>
          </a:p>
        </p:txBody>
      </p:sp>
      <p:sp>
        <p:nvSpPr>
          <p:cNvPr id="6" name="Footer Placeholder 5">
            <a:extLst>
              <a:ext uri="{FF2B5EF4-FFF2-40B4-BE49-F238E27FC236}">
                <a16:creationId xmlns:a16="http://schemas.microsoft.com/office/drawing/2014/main" id="{B02948AF-9A36-449D-FE08-D13DFB2498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293FC1-6935-BA57-F96C-9573C5111168}"/>
              </a:ext>
            </a:extLst>
          </p:cNvPr>
          <p:cNvSpPr>
            <a:spLocks noGrp="1"/>
          </p:cNvSpPr>
          <p:nvPr>
            <p:ph type="sldNum" sz="quarter" idx="12"/>
          </p:nvPr>
        </p:nvSpPr>
        <p:spPr/>
        <p:txBody>
          <a:bodyPr/>
          <a:lstStyle/>
          <a:p>
            <a:fld id="{6464B990-7672-4BD0-A841-BAA100078236}" type="slidenum">
              <a:rPr lang="en-US" smtClean="0"/>
              <a:t>‹#›</a:t>
            </a:fld>
            <a:endParaRPr lang="en-US"/>
          </a:p>
        </p:txBody>
      </p:sp>
    </p:spTree>
    <p:extLst>
      <p:ext uri="{BB962C8B-B14F-4D97-AF65-F5344CB8AC3E}">
        <p14:creationId xmlns:p14="http://schemas.microsoft.com/office/powerpoint/2010/main" val="2499966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DE18A-C336-A4D4-FF60-32A6DD4E7B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59FD97-43D7-B568-AA47-4AAE71AAF3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021E90-0358-385C-DFA8-8B869A015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0FCE9B-E622-1FF9-6B03-EC950DF538C8}"/>
              </a:ext>
            </a:extLst>
          </p:cNvPr>
          <p:cNvSpPr>
            <a:spLocks noGrp="1"/>
          </p:cNvSpPr>
          <p:nvPr>
            <p:ph type="dt" sz="half" idx="10"/>
          </p:nvPr>
        </p:nvSpPr>
        <p:spPr/>
        <p:txBody>
          <a:bodyPr/>
          <a:lstStyle/>
          <a:p>
            <a:fld id="{2CF10774-3D6F-47E1-B4CD-AF8ED390E09C}" type="datetimeFigureOut">
              <a:rPr lang="en-US" smtClean="0"/>
              <a:t>4/23/2023</a:t>
            </a:fld>
            <a:endParaRPr lang="en-US"/>
          </a:p>
        </p:txBody>
      </p:sp>
      <p:sp>
        <p:nvSpPr>
          <p:cNvPr id="6" name="Footer Placeholder 5">
            <a:extLst>
              <a:ext uri="{FF2B5EF4-FFF2-40B4-BE49-F238E27FC236}">
                <a16:creationId xmlns:a16="http://schemas.microsoft.com/office/drawing/2014/main" id="{607D1E04-3DAB-9FC7-80C8-A73D4CC14C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1425CD-5215-9B7D-DA62-1C841DB38DE9}"/>
              </a:ext>
            </a:extLst>
          </p:cNvPr>
          <p:cNvSpPr>
            <a:spLocks noGrp="1"/>
          </p:cNvSpPr>
          <p:nvPr>
            <p:ph type="sldNum" sz="quarter" idx="12"/>
          </p:nvPr>
        </p:nvSpPr>
        <p:spPr/>
        <p:txBody>
          <a:bodyPr/>
          <a:lstStyle/>
          <a:p>
            <a:fld id="{6464B990-7672-4BD0-A841-BAA100078236}" type="slidenum">
              <a:rPr lang="en-US" smtClean="0"/>
              <a:t>‹#›</a:t>
            </a:fld>
            <a:endParaRPr lang="en-US"/>
          </a:p>
        </p:txBody>
      </p:sp>
    </p:spTree>
    <p:extLst>
      <p:ext uri="{BB962C8B-B14F-4D97-AF65-F5344CB8AC3E}">
        <p14:creationId xmlns:p14="http://schemas.microsoft.com/office/powerpoint/2010/main" val="1382873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A40DCB-E22C-7097-BF7E-30A9AFCA0F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D4EBBC-AD9B-B0F0-84DD-AE19B1B733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357E1-5E32-37C7-6577-E5C59B31C7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10774-3D6F-47E1-B4CD-AF8ED390E09C}" type="datetimeFigureOut">
              <a:rPr lang="en-US" smtClean="0"/>
              <a:t>4/23/2023</a:t>
            </a:fld>
            <a:endParaRPr lang="en-US"/>
          </a:p>
        </p:txBody>
      </p:sp>
      <p:sp>
        <p:nvSpPr>
          <p:cNvPr id="5" name="Footer Placeholder 4">
            <a:extLst>
              <a:ext uri="{FF2B5EF4-FFF2-40B4-BE49-F238E27FC236}">
                <a16:creationId xmlns:a16="http://schemas.microsoft.com/office/drawing/2014/main" id="{8B05430D-3712-EC22-FFDE-0D909F2534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E6D513-6239-5784-2C82-D280427B64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4B990-7672-4BD0-A841-BAA100078236}" type="slidenum">
              <a:rPr lang="en-US" smtClean="0"/>
              <a:t>‹#›</a:t>
            </a:fld>
            <a:endParaRPr lang="en-US"/>
          </a:p>
        </p:txBody>
      </p:sp>
    </p:spTree>
    <p:extLst>
      <p:ext uri="{BB962C8B-B14F-4D97-AF65-F5344CB8AC3E}">
        <p14:creationId xmlns:p14="http://schemas.microsoft.com/office/powerpoint/2010/main" val="255632389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E707F7-740B-3CF5-F754-AA19A516BAF7}"/>
              </a:ext>
            </a:extLst>
          </p:cNvPr>
          <p:cNvSpPr>
            <a:spLocks noGrp="1"/>
          </p:cNvSpPr>
          <p:nvPr>
            <p:ph type="ctrTitle"/>
          </p:nvPr>
        </p:nvSpPr>
        <p:spPr>
          <a:xfrm>
            <a:off x="647665" y="190271"/>
            <a:ext cx="4805996" cy="1297115"/>
          </a:xfrm>
        </p:spPr>
        <p:txBody>
          <a:bodyPr anchor="t">
            <a:noAutofit/>
          </a:bodyPr>
          <a:lstStyle/>
          <a:p>
            <a:pPr algn="l"/>
            <a:r>
              <a:rPr lang="en-US" sz="4400" dirty="0">
                <a:solidFill>
                  <a:schemeClr val="tx2"/>
                </a:solidFill>
                <a:effectLst/>
                <a:latin typeface="Times New Roman" panose="02020603050405020304" pitchFamily="18" charset="0"/>
              </a:rPr>
              <a:t>Workplace Toxicity &amp; The Mental Workout You Can Flex to Reduce The Hostility</a:t>
            </a:r>
            <a:br>
              <a:rPr lang="en-US" sz="4400" dirty="0">
                <a:solidFill>
                  <a:schemeClr val="tx2"/>
                </a:solidFill>
                <a:effectLst/>
                <a:latin typeface="Times New Roman" panose="02020603050405020304" pitchFamily="18" charset="0"/>
              </a:rPr>
            </a:br>
            <a:endParaRPr lang="en-US" sz="4400" dirty="0">
              <a:solidFill>
                <a:schemeClr val="tx2"/>
              </a:solidFill>
            </a:endParaRPr>
          </a:p>
        </p:txBody>
      </p:sp>
      <p:sp>
        <p:nvSpPr>
          <p:cNvPr id="3" name="Subtitle 2">
            <a:extLst>
              <a:ext uri="{FF2B5EF4-FFF2-40B4-BE49-F238E27FC236}">
                <a16:creationId xmlns:a16="http://schemas.microsoft.com/office/drawing/2014/main" id="{4EFFED77-7F1E-F0DA-BECF-E1D635F57376}"/>
              </a:ext>
            </a:extLst>
          </p:cNvPr>
          <p:cNvSpPr>
            <a:spLocks noGrp="1"/>
          </p:cNvSpPr>
          <p:nvPr>
            <p:ph type="subTitle" idx="1"/>
          </p:nvPr>
        </p:nvSpPr>
        <p:spPr>
          <a:xfrm>
            <a:off x="804672" y="3428999"/>
            <a:ext cx="4805691" cy="838831"/>
          </a:xfrm>
        </p:spPr>
        <p:txBody>
          <a:bodyPr anchor="b">
            <a:normAutofit/>
          </a:bodyPr>
          <a:lstStyle/>
          <a:p>
            <a:pPr algn="l"/>
            <a:r>
              <a:rPr lang="en-US" sz="2000">
                <a:solidFill>
                  <a:schemeClr val="tx2"/>
                </a:solidFill>
                <a:effectLst/>
                <a:latin typeface="Lato, serif"/>
              </a:rPr>
              <a:t>Ali Nussbaum, MHHSA, MLS(ASCP)</a:t>
            </a:r>
            <a:r>
              <a:rPr lang="en-US" sz="2000" baseline="30000">
                <a:solidFill>
                  <a:schemeClr val="tx2"/>
                </a:solidFill>
                <a:effectLst/>
                <a:latin typeface="Lato, serif"/>
              </a:rPr>
              <a:t>cm</a:t>
            </a:r>
            <a:r>
              <a:rPr lang="en-US" sz="2000">
                <a:solidFill>
                  <a:schemeClr val="tx2"/>
                </a:solidFill>
                <a:effectLst/>
                <a:latin typeface="Lato, serif"/>
              </a:rPr>
              <a:t>, caPM</a:t>
            </a:r>
            <a:endParaRPr lang="en-US" sz="2000">
              <a:solidFill>
                <a:schemeClr val="tx2"/>
              </a:solidFill>
            </a:endParaRPr>
          </a:p>
        </p:txBody>
      </p:sp>
      <p:grpSp>
        <p:nvGrpSpPr>
          <p:cNvPr id="14" name="Group 13">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15" name="Freeform: Shape 14">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Muscle Arm">
            <a:extLst>
              <a:ext uri="{FF2B5EF4-FFF2-40B4-BE49-F238E27FC236}">
                <a16:creationId xmlns:a16="http://schemas.microsoft.com/office/drawing/2014/main" id="{B44B7B87-95A9-1EA7-ABDE-1D97942D2A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9652" y="1859078"/>
            <a:ext cx="3821102" cy="3821102"/>
          </a:xfrm>
          <a:prstGeom prst="rect">
            <a:avLst/>
          </a:prstGeom>
          <a:ln>
            <a:noFill/>
          </a:ln>
        </p:spPr>
      </p:pic>
    </p:spTree>
    <p:extLst>
      <p:ext uri="{BB962C8B-B14F-4D97-AF65-F5344CB8AC3E}">
        <p14:creationId xmlns:p14="http://schemas.microsoft.com/office/powerpoint/2010/main" val="3709458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AEFA-C0A5-5FA0-A8C1-A56EE8F2712D}"/>
              </a:ext>
            </a:extLst>
          </p:cNvPr>
          <p:cNvSpPr>
            <a:spLocks noGrp="1"/>
          </p:cNvSpPr>
          <p:nvPr>
            <p:ph type="title"/>
          </p:nvPr>
        </p:nvSpPr>
        <p:spPr/>
        <p:txBody>
          <a:bodyPr/>
          <a:lstStyle/>
          <a:p>
            <a:r>
              <a:rPr lang="en-US" dirty="0"/>
              <a:t>Toxic workplaces have been contributed to:</a:t>
            </a:r>
          </a:p>
        </p:txBody>
      </p:sp>
      <p:graphicFrame>
        <p:nvGraphicFramePr>
          <p:cNvPr id="7" name="Content Placeholder 2">
            <a:extLst>
              <a:ext uri="{FF2B5EF4-FFF2-40B4-BE49-F238E27FC236}">
                <a16:creationId xmlns:a16="http://schemas.microsoft.com/office/drawing/2014/main" id="{00F64493-11DA-AB6C-B5A8-9F9BE7624A52}"/>
              </a:ext>
            </a:extLst>
          </p:cNvPr>
          <p:cNvGraphicFramePr>
            <a:graphicFrameLocks noGrp="1"/>
          </p:cNvGraphicFramePr>
          <p:nvPr>
            <p:ph idx="1"/>
            <p:extLst>
              <p:ext uri="{D42A27DB-BD31-4B8C-83A1-F6EECF244321}">
                <p14:modId xmlns:p14="http://schemas.microsoft.com/office/powerpoint/2010/main" val="6318652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0557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6B44A5-3FD9-9CA8-6105-D0195F85B9A8}"/>
              </a:ext>
            </a:extLst>
          </p:cNvPr>
          <p:cNvSpPr>
            <a:spLocks noGrp="1"/>
          </p:cNvSpPr>
          <p:nvPr>
            <p:ph type="title"/>
          </p:nvPr>
        </p:nvSpPr>
        <p:spPr>
          <a:xfrm>
            <a:off x="6657715" y="467271"/>
            <a:ext cx="4195674" cy="2052522"/>
          </a:xfrm>
        </p:spPr>
        <p:txBody>
          <a:bodyPr anchor="b">
            <a:normAutofit/>
          </a:bodyPr>
          <a:lstStyle/>
          <a:p>
            <a:r>
              <a:rPr lang="en-US" sz="4800"/>
              <a:t>However…the real problem is: </a:t>
            </a:r>
          </a:p>
        </p:txBody>
      </p:sp>
      <p:sp>
        <p:nvSpPr>
          <p:cNvPr id="18" name="Oval 17">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uzzle pieces">
            <a:extLst>
              <a:ext uri="{FF2B5EF4-FFF2-40B4-BE49-F238E27FC236}">
                <a16:creationId xmlns:a16="http://schemas.microsoft.com/office/drawing/2014/main" id="{EC1D2639-F8FD-7945-4970-F2676D3C3B43}"/>
              </a:ext>
            </a:extLst>
          </p:cNvPr>
          <p:cNvPicPr>
            <a:picLocks noChangeAspect="1"/>
          </p:cNvPicPr>
          <p:nvPr/>
        </p:nvPicPr>
        <p:blipFill rotWithShape="1">
          <a:blip r:embed="rId3"/>
          <a:srcRect l="20559" r="12941"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20"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557D7E6E-ADA8-5E01-C605-412A74B246EB}"/>
              </a:ext>
            </a:extLst>
          </p:cNvPr>
          <p:cNvSpPr>
            <a:spLocks noGrp="1"/>
          </p:cNvSpPr>
          <p:nvPr>
            <p:ph idx="1"/>
          </p:nvPr>
        </p:nvSpPr>
        <p:spPr>
          <a:xfrm>
            <a:off x="6657715" y="2576465"/>
            <a:ext cx="4745988" cy="3867182"/>
          </a:xfrm>
        </p:spPr>
        <p:txBody>
          <a:bodyPr anchor="t">
            <a:normAutofit/>
          </a:bodyPr>
          <a:lstStyle/>
          <a:p>
            <a:r>
              <a:rPr lang="en-US" dirty="0">
                <a:solidFill>
                  <a:schemeClr val="tx1">
                    <a:alpha val="80000"/>
                  </a:schemeClr>
                </a:solidFill>
              </a:rPr>
              <a:t>Stress</a:t>
            </a:r>
          </a:p>
          <a:p>
            <a:r>
              <a:rPr lang="en-US" dirty="0">
                <a:solidFill>
                  <a:schemeClr val="tx1">
                    <a:alpha val="80000"/>
                  </a:schemeClr>
                </a:solidFill>
              </a:rPr>
              <a:t>Mental health fluctuations</a:t>
            </a:r>
          </a:p>
          <a:p>
            <a:r>
              <a:rPr lang="en-US" dirty="0">
                <a:solidFill>
                  <a:schemeClr val="tx1">
                    <a:alpha val="80000"/>
                  </a:schemeClr>
                </a:solidFill>
              </a:rPr>
              <a:t>Lack of</a:t>
            </a:r>
          </a:p>
          <a:p>
            <a:pPr lvl="1"/>
            <a:r>
              <a:rPr lang="en-US" sz="2800" dirty="0">
                <a:solidFill>
                  <a:schemeClr val="tx1">
                    <a:alpha val="80000"/>
                  </a:schemeClr>
                </a:solidFill>
              </a:rPr>
              <a:t>Well-being</a:t>
            </a:r>
          </a:p>
          <a:p>
            <a:pPr lvl="1"/>
            <a:r>
              <a:rPr lang="en-US" sz="2800" dirty="0">
                <a:solidFill>
                  <a:schemeClr val="tx1">
                    <a:alpha val="80000"/>
                  </a:schemeClr>
                </a:solidFill>
              </a:rPr>
              <a:t>Coping skills</a:t>
            </a:r>
          </a:p>
          <a:p>
            <a:pPr lvl="1"/>
            <a:r>
              <a:rPr lang="en-US" sz="2800" dirty="0">
                <a:solidFill>
                  <a:schemeClr val="tx1">
                    <a:alpha val="80000"/>
                  </a:schemeClr>
                </a:solidFill>
              </a:rPr>
              <a:t>Support</a:t>
            </a:r>
          </a:p>
          <a:p>
            <a:pPr lvl="1"/>
            <a:r>
              <a:rPr lang="en-US" sz="2800" dirty="0">
                <a:solidFill>
                  <a:schemeClr val="tx1">
                    <a:alpha val="80000"/>
                  </a:schemeClr>
                </a:solidFill>
              </a:rPr>
              <a:t>Promotion opportunity</a:t>
            </a:r>
          </a:p>
          <a:p>
            <a:pPr lvl="1"/>
            <a:r>
              <a:rPr lang="en-US" sz="2800" dirty="0">
                <a:solidFill>
                  <a:schemeClr val="tx1">
                    <a:alpha val="80000"/>
                  </a:schemeClr>
                </a:solidFill>
              </a:rPr>
              <a:t>Resources </a:t>
            </a:r>
          </a:p>
        </p:txBody>
      </p:sp>
      <p:sp>
        <p:nvSpPr>
          <p:cNvPr id="24"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6"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360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314267-FB92-6348-3D7A-9EE351070B00}"/>
              </a:ext>
            </a:extLst>
          </p:cNvPr>
          <p:cNvSpPr>
            <a:spLocks noGrp="1"/>
          </p:cNvSpPr>
          <p:nvPr>
            <p:ph type="title"/>
          </p:nvPr>
        </p:nvSpPr>
        <p:spPr>
          <a:xfrm>
            <a:off x="1188069" y="381935"/>
            <a:ext cx="5366040" cy="2344840"/>
          </a:xfrm>
        </p:spPr>
        <p:txBody>
          <a:bodyPr anchor="b">
            <a:normAutofit/>
          </a:bodyPr>
          <a:lstStyle/>
          <a:p>
            <a:r>
              <a:rPr lang="en-US" sz="6800"/>
              <a:t>Mental Health Definition	</a:t>
            </a:r>
          </a:p>
        </p:txBody>
      </p:sp>
      <p:grpSp>
        <p:nvGrpSpPr>
          <p:cNvPr id="10" name="Group 9">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5"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580A0D4-26F3-BC40-A63B-0A6E9D0FB28E}"/>
              </a:ext>
            </a:extLst>
          </p:cNvPr>
          <p:cNvSpPr>
            <a:spLocks noGrp="1"/>
          </p:cNvSpPr>
          <p:nvPr>
            <p:ph idx="1"/>
          </p:nvPr>
        </p:nvSpPr>
        <p:spPr>
          <a:xfrm>
            <a:off x="1593018" y="3108710"/>
            <a:ext cx="9558727" cy="2809114"/>
          </a:xfrm>
        </p:spPr>
        <p:txBody>
          <a:bodyPr anchor="t">
            <a:normAutofit/>
          </a:bodyPr>
          <a:lstStyle/>
          <a:p>
            <a:pPr marL="0" indent="0">
              <a:buNone/>
            </a:pPr>
            <a:r>
              <a:rPr lang="en-US" sz="3200" dirty="0">
                <a:solidFill>
                  <a:schemeClr val="tx1">
                    <a:alpha val="80000"/>
                  </a:schemeClr>
                </a:solidFill>
              </a:rPr>
              <a:t>“Our emotional, psychological and social well-being. It affects how we think, feel, and act. It also helps determine how we handle stress, relate to others, and make choices. Mental health is important at every stage of life, from childhood and adolescence through adulthood”</a:t>
            </a:r>
          </a:p>
        </p:txBody>
      </p:sp>
    </p:spTree>
    <p:extLst>
      <p:ext uri="{BB962C8B-B14F-4D97-AF65-F5344CB8AC3E}">
        <p14:creationId xmlns:p14="http://schemas.microsoft.com/office/powerpoint/2010/main" val="3775217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8DDDFEC0-5F6F-63E1-24F4-5010B53090D8}"/>
              </a:ext>
            </a:extLst>
          </p:cNvPr>
          <p:cNvSpPr>
            <a:spLocks noGrp="1"/>
          </p:cNvSpPr>
          <p:nvPr>
            <p:ph type="title"/>
          </p:nvPr>
        </p:nvSpPr>
        <p:spPr>
          <a:xfrm>
            <a:off x="1143000" y="990599"/>
            <a:ext cx="9906000" cy="685800"/>
          </a:xfrm>
        </p:spPr>
        <p:txBody>
          <a:bodyPr anchor="t">
            <a:normAutofit/>
          </a:bodyPr>
          <a:lstStyle/>
          <a:p>
            <a:r>
              <a:rPr lang="en-US" sz="4000"/>
              <a:t>When mental health is impacted</a:t>
            </a:r>
          </a:p>
        </p:txBody>
      </p:sp>
      <p:graphicFrame>
        <p:nvGraphicFramePr>
          <p:cNvPr id="5" name="Content Placeholder 2">
            <a:extLst>
              <a:ext uri="{FF2B5EF4-FFF2-40B4-BE49-F238E27FC236}">
                <a16:creationId xmlns:a16="http://schemas.microsoft.com/office/drawing/2014/main" id="{669D6E42-10E2-E473-F0D1-51AE0999DEC6}"/>
              </a:ext>
            </a:extLst>
          </p:cNvPr>
          <p:cNvGraphicFramePr>
            <a:graphicFrameLocks noGrp="1"/>
          </p:cNvGraphicFramePr>
          <p:nvPr>
            <p:ph idx="1"/>
            <p:extLst>
              <p:ext uri="{D42A27DB-BD31-4B8C-83A1-F6EECF244321}">
                <p14:modId xmlns:p14="http://schemas.microsoft.com/office/powerpoint/2010/main" val="1187112255"/>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3711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BEA17E-02DB-D07E-CE02-E393526D20BD}"/>
              </a:ext>
            </a:extLst>
          </p:cNvPr>
          <p:cNvSpPr>
            <a:spLocks noGrp="1"/>
          </p:cNvSpPr>
          <p:nvPr>
            <p:ph type="title"/>
          </p:nvPr>
        </p:nvSpPr>
        <p:spPr>
          <a:xfrm>
            <a:off x="1043631" y="809898"/>
            <a:ext cx="9942716" cy="1554480"/>
          </a:xfrm>
        </p:spPr>
        <p:txBody>
          <a:bodyPr anchor="ctr">
            <a:normAutofit/>
          </a:bodyPr>
          <a:lstStyle/>
          <a:p>
            <a:r>
              <a:rPr lang="en-US" sz="4800"/>
              <a:t>Lack of wellbeing</a:t>
            </a:r>
          </a:p>
        </p:txBody>
      </p:sp>
      <p:sp>
        <p:nvSpPr>
          <p:cNvPr id="3" name="Content Placeholder 2">
            <a:extLst>
              <a:ext uri="{FF2B5EF4-FFF2-40B4-BE49-F238E27FC236}">
                <a16:creationId xmlns:a16="http://schemas.microsoft.com/office/drawing/2014/main" id="{3524CD2A-5974-505F-A3C8-2CF687E183CA}"/>
              </a:ext>
            </a:extLst>
          </p:cNvPr>
          <p:cNvSpPr>
            <a:spLocks noGrp="1"/>
          </p:cNvSpPr>
          <p:nvPr>
            <p:ph idx="1"/>
          </p:nvPr>
        </p:nvSpPr>
        <p:spPr>
          <a:xfrm>
            <a:off x="1043631" y="2680524"/>
            <a:ext cx="9941319" cy="3869242"/>
          </a:xfrm>
        </p:spPr>
        <p:txBody>
          <a:bodyPr anchor="ctr">
            <a:normAutofit fontScale="77500" lnSpcReduction="20000"/>
          </a:bodyPr>
          <a:lstStyle/>
          <a:p>
            <a:pPr marL="0" indent="0">
              <a:buNone/>
            </a:pPr>
            <a:r>
              <a:rPr lang="en-US" sz="3300" dirty="0"/>
              <a:t>A state of well-being in which every individual realizes their own potential, can cope with the normal stresses of life, can work productively and fruitfully and is able to make a contribution to their community/work</a:t>
            </a:r>
          </a:p>
          <a:p>
            <a:pPr marL="0" indent="0">
              <a:buNone/>
            </a:pPr>
            <a:endParaRPr lang="en-US" sz="1300" dirty="0"/>
          </a:p>
          <a:p>
            <a:pPr marL="0" indent="0">
              <a:buNone/>
            </a:pPr>
            <a:r>
              <a:rPr lang="en-US" sz="2600" dirty="0"/>
              <a:t> Comes from:</a:t>
            </a:r>
          </a:p>
          <a:p>
            <a:r>
              <a:rPr lang="en-US" sz="2600" dirty="0"/>
              <a:t>Hostile working environment</a:t>
            </a:r>
          </a:p>
          <a:p>
            <a:r>
              <a:rPr lang="en-US" sz="2600" dirty="0"/>
              <a:t>Unrealistic deadlines</a:t>
            </a:r>
          </a:p>
          <a:p>
            <a:r>
              <a:rPr lang="en-US" sz="2600" dirty="0"/>
              <a:t>Poor communication from leadership/coworkers </a:t>
            </a:r>
          </a:p>
          <a:p>
            <a:r>
              <a:rPr lang="en-US" sz="2600" dirty="0"/>
              <a:t>Unstable interpersonal relationships</a:t>
            </a:r>
          </a:p>
          <a:p>
            <a:r>
              <a:rPr lang="en-US" sz="2600" dirty="0"/>
              <a:t>Too much responsibility</a:t>
            </a:r>
          </a:p>
          <a:p>
            <a:r>
              <a:rPr lang="en-US" sz="2600" dirty="0"/>
              <a:t>Lack of management support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991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E30582-C25A-848F-DDC1-0543DEF9FD2F}"/>
              </a:ext>
            </a:extLst>
          </p:cNvPr>
          <p:cNvSpPr>
            <a:spLocks noGrp="1"/>
          </p:cNvSpPr>
          <p:nvPr>
            <p:ph type="title"/>
          </p:nvPr>
        </p:nvSpPr>
        <p:spPr>
          <a:xfrm>
            <a:off x="808638" y="386930"/>
            <a:ext cx="9236700" cy="1188950"/>
          </a:xfrm>
        </p:spPr>
        <p:txBody>
          <a:bodyPr anchor="b">
            <a:normAutofit/>
          </a:bodyPr>
          <a:lstStyle/>
          <a:p>
            <a:pPr lvl="1">
              <a:lnSpc>
                <a:spcPct val="90000"/>
              </a:lnSpc>
            </a:pPr>
            <a:r>
              <a:rPr lang="en-US" sz="3400">
                <a:latin typeface="+mj-lt"/>
              </a:rPr>
              <a:t>Lack of Support, Promotion opportunity, Resources </a:t>
            </a:r>
            <a:br>
              <a:rPr lang="en-US" sz="3400"/>
            </a:br>
            <a:endParaRPr lang="en-US" sz="3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B6C78E-63A4-403D-CB6D-F5A111609D4C}"/>
              </a:ext>
            </a:extLst>
          </p:cNvPr>
          <p:cNvSpPr>
            <a:spLocks noGrp="1"/>
          </p:cNvSpPr>
          <p:nvPr>
            <p:ph idx="1"/>
          </p:nvPr>
        </p:nvSpPr>
        <p:spPr>
          <a:xfrm>
            <a:off x="619847" y="2203079"/>
            <a:ext cx="10143668" cy="4996931"/>
          </a:xfrm>
        </p:spPr>
        <p:txBody>
          <a:bodyPr anchor="ctr">
            <a:normAutofit/>
          </a:bodyPr>
          <a:lstStyle/>
          <a:p>
            <a:pPr marL="228600" indent="-228600">
              <a:spcBef>
                <a:spcPts val="1001"/>
              </a:spcBef>
              <a:buClr>
                <a:srgbClr val="000000"/>
              </a:buClr>
              <a:buFont typeface="Arial"/>
              <a:buChar char="•"/>
            </a:pPr>
            <a:r>
              <a:rPr lang="en-US" sz="2400" b="0" strike="noStrike" spc="-1" dirty="0">
                <a:latin typeface="Calibri"/>
              </a:rPr>
              <a:t>All can lead to:</a:t>
            </a:r>
          </a:p>
          <a:p>
            <a:pPr lvl="1">
              <a:spcBef>
                <a:spcPts val="499"/>
              </a:spcBef>
              <a:buClr>
                <a:srgbClr val="000000"/>
              </a:buClr>
              <a:buFont typeface="Arial"/>
              <a:buChar char="•"/>
            </a:pPr>
            <a:r>
              <a:rPr lang="en-US" spc="-1" dirty="0">
                <a:latin typeface="Calibri"/>
              </a:rPr>
              <a:t>Decreased motivation/engagement</a:t>
            </a:r>
          </a:p>
          <a:p>
            <a:pPr lvl="2">
              <a:spcBef>
                <a:spcPts val="499"/>
              </a:spcBef>
              <a:buClr>
                <a:srgbClr val="000000"/>
              </a:buClr>
              <a:buFont typeface="Arial"/>
              <a:buChar char="•"/>
            </a:pPr>
            <a:r>
              <a:rPr lang="en-US" b="0" strike="noStrike" spc="-1" dirty="0">
                <a:latin typeface="Calibri"/>
              </a:rPr>
              <a:t>Increased depression</a:t>
            </a:r>
            <a:endParaRPr lang="en-US" spc="-1" dirty="0">
              <a:latin typeface="Calibri"/>
            </a:endParaRPr>
          </a:p>
          <a:p>
            <a:pPr lvl="2">
              <a:spcBef>
                <a:spcPts val="499"/>
              </a:spcBef>
              <a:buClr>
                <a:srgbClr val="000000"/>
              </a:buClr>
              <a:buFont typeface="Arial"/>
              <a:buChar char="•"/>
            </a:pPr>
            <a:r>
              <a:rPr lang="en-US" b="0" strike="noStrike" spc="-1" dirty="0">
                <a:latin typeface="Calibri"/>
              </a:rPr>
              <a:t>Increased self-doubt</a:t>
            </a:r>
          </a:p>
          <a:p>
            <a:pPr lvl="2">
              <a:spcBef>
                <a:spcPts val="499"/>
              </a:spcBef>
              <a:buClr>
                <a:srgbClr val="000000"/>
              </a:buClr>
              <a:buFont typeface="Arial"/>
              <a:buChar char="•"/>
            </a:pPr>
            <a:r>
              <a:rPr lang="en-US" spc="-1" dirty="0">
                <a:latin typeface="Calibri"/>
              </a:rPr>
              <a:t>Lack of belonging</a:t>
            </a:r>
          </a:p>
          <a:p>
            <a:pPr lvl="2">
              <a:spcBef>
                <a:spcPts val="499"/>
              </a:spcBef>
              <a:buClr>
                <a:srgbClr val="000000"/>
              </a:buClr>
              <a:buFont typeface="Arial"/>
              <a:buChar char="•"/>
            </a:pPr>
            <a:r>
              <a:rPr lang="en-US" b="0" strike="noStrike" spc="-1" dirty="0">
                <a:latin typeface="Calibri"/>
              </a:rPr>
              <a:t>Decreased self-esteem</a:t>
            </a:r>
          </a:p>
          <a:p>
            <a:pPr lvl="2">
              <a:spcBef>
                <a:spcPts val="499"/>
              </a:spcBef>
              <a:buClr>
                <a:srgbClr val="000000"/>
              </a:buClr>
              <a:buFont typeface="Arial"/>
              <a:buChar char="•"/>
            </a:pPr>
            <a:r>
              <a:rPr lang="en-US" spc="-1" dirty="0">
                <a:latin typeface="Calibri"/>
              </a:rPr>
              <a:t>Increased health problems</a:t>
            </a:r>
          </a:p>
          <a:p>
            <a:r>
              <a:rPr lang="en-US" sz="2400" dirty="0"/>
              <a:t>Important for a workplace feels like a place to grow, succeed and flourish while being your authentic self</a:t>
            </a:r>
          </a:p>
          <a:p>
            <a:endParaRPr lang="en-US" sz="2400" dirty="0"/>
          </a:p>
        </p:txBody>
      </p:sp>
    </p:spTree>
    <p:extLst>
      <p:ext uri="{BB962C8B-B14F-4D97-AF65-F5344CB8AC3E}">
        <p14:creationId xmlns:p14="http://schemas.microsoft.com/office/powerpoint/2010/main" val="4273025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64" name="Rectangle 63">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Rectangle 6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laceHolder 1"/>
          <p:cNvSpPr>
            <a:spLocks noGrp="1"/>
          </p:cNvSpPr>
          <p:nvPr>
            <p:ph type="title" idx="4294967295"/>
          </p:nvPr>
        </p:nvSpPr>
        <p:spPr>
          <a:xfrm>
            <a:off x="3689400" y="755100"/>
            <a:ext cx="9849751" cy="1349671"/>
          </a:xfrm>
          <a:prstGeom prst="rect">
            <a:avLst/>
          </a:prstGeom>
        </p:spPr>
        <p:txBody>
          <a:bodyPr vert="horz" lIns="91440" tIns="45720" rIns="91440" bIns="45720" rtlCol="0" anchor="b">
            <a:normAutofit/>
          </a:bodyPr>
          <a:lstStyle/>
          <a:p>
            <a:pPr indent="0"/>
            <a:r>
              <a:rPr lang="en-US" sz="5400" b="0" strike="noStrike" kern="1200" spc="-1" dirty="0">
                <a:solidFill>
                  <a:schemeClr val="tx1"/>
                </a:solidFill>
                <a:latin typeface="+mj-lt"/>
                <a:ea typeface="+mj-ea"/>
                <a:cs typeface="+mj-cs"/>
              </a:rPr>
              <a:t>The Cycle!</a:t>
            </a:r>
          </a:p>
        </p:txBody>
      </p:sp>
      <p:sp>
        <p:nvSpPr>
          <p:cNvPr id="56" name="PlaceHolder 2"/>
          <p:cNvSpPr>
            <a:spLocks noGrp="1"/>
          </p:cNvSpPr>
          <p:nvPr>
            <p:ph idx="4294967295"/>
          </p:nvPr>
        </p:nvSpPr>
        <p:spPr>
          <a:xfrm>
            <a:off x="1347152" y="1988509"/>
            <a:ext cx="9849751" cy="4563481"/>
          </a:xfrm>
          <a:prstGeom prst="rect">
            <a:avLst/>
          </a:prstGeom>
        </p:spPr>
        <p:txBody>
          <a:bodyPr vert="horz" lIns="91440" tIns="45720" rIns="91440" bIns="45720" rtlCol="0" anchor="ctr">
            <a:normAutofit/>
          </a:bodyPr>
          <a:lstStyle/>
          <a:p>
            <a:pPr>
              <a:spcBef>
                <a:spcPts val="499"/>
              </a:spcBef>
              <a:buClr>
                <a:srgbClr val="000000"/>
              </a:buClr>
            </a:pPr>
            <a:r>
              <a:rPr lang="en-US" b="0" strike="noStrike" spc="-1" dirty="0"/>
              <a:t>Stress</a:t>
            </a:r>
          </a:p>
          <a:p>
            <a:pPr lvl="1">
              <a:spcBef>
                <a:spcPts val="499"/>
              </a:spcBef>
              <a:buClr>
                <a:srgbClr val="000000"/>
              </a:buClr>
            </a:pPr>
            <a:r>
              <a:rPr lang="en-US" sz="2800" b="0" strike="noStrike" spc="-1" dirty="0"/>
              <a:t>Mental health struggles</a:t>
            </a:r>
          </a:p>
          <a:p>
            <a:pPr lvl="2">
              <a:spcBef>
                <a:spcPts val="499"/>
              </a:spcBef>
              <a:buClr>
                <a:srgbClr val="000000"/>
              </a:buClr>
            </a:pPr>
            <a:r>
              <a:rPr lang="en-US" sz="2800" b="0" strike="noStrike" spc="-1" dirty="0"/>
              <a:t>Resentment or other misguided emotion (toxic behavior)</a:t>
            </a:r>
          </a:p>
          <a:p>
            <a:pPr lvl="3">
              <a:spcBef>
                <a:spcPts val="499"/>
              </a:spcBef>
              <a:buClr>
                <a:srgbClr val="000000"/>
              </a:buClr>
            </a:pPr>
            <a:r>
              <a:rPr lang="en-US" sz="2800" spc="-1" dirty="0"/>
              <a:t>H</a:t>
            </a:r>
            <a:r>
              <a:rPr lang="en-US" sz="2800" b="0" strike="noStrike" spc="-1" dirty="0"/>
              <a:t>ostile (toxi</a:t>
            </a:r>
            <a:r>
              <a:rPr lang="en-US" sz="2800" spc="-1" dirty="0"/>
              <a:t>c behavior)</a:t>
            </a:r>
            <a:endParaRPr lang="en-US" sz="2800" b="0" strike="noStrike" spc="-1" dirty="0"/>
          </a:p>
          <a:p>
            <a:pPr lvl="4">
              <a:spcBef>
                <a:spcPts val="499"/>
              </a:spcBef>
              <a:buClr>
                <a:srgbClr val="000000"/>
              </a:buClr>
            </a:pPr>
            <a:r>
              <a:rPr lang="en-US" sz="2800" b="0" strike="noStrike" spc="-1" dirty="0"/>
              <a:t>Less appreciation and recognition (unfortunate side effect)</a:t>
            </a:r>
          </a:p>
          <a:p>
            <a:pPr lvl="5">
              <a:spcBef>
                <a:spcPts val="499"/>
              </a:spcBef>
              <a:buClr>
                <a:srgbClr val="000000"/>
              </a:buClr>
            </a:pPr>
            <a:r>
              <a:rPr lang="en-US" sz="2800" b="0" strike="noStrike" spc="-1" dirty="0"/>
              <a:t>Turnover! (unsurprising side effect)</a:t>
            </a:r>
          </a:p>
          <a:p>
            <a:pPr lvl="6">
              <a:spcBef>
                <a:spcPts val="499"/>
              </a:spcBef>
              <a:buClr>
                <a:srgbClr val="000000"/>
              </a:buClr>
            </a:pPr>
            <a:r>
              <a:rPr lang="en-US" sz="2800" spc="-1" dirty="0"/>
              <a:t>More stress (obvious side effect)</a:t>
            </a:r>
            <a:endParaRPr lang="en-US" sz="2800" b="0" strike="noStrike" spc="-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laceHolder 1"/>
          <p:cNvSpPr>
            <a:spLocks noGrp="1"/>
          </p:cNvSpPr>
          <p:nvPr>
            <p:ph type="title" idx="4294967295"/>
          </p:nvPr>
        </p:nvSpPr>
        <p:spPr>
          <a:xfrm>
            <a:off x="630936" y="640080"/>
            <a:ext cx="4818888" cy="1481328"/>
          </a:xfrm>
          <a:prstGeom prst="rect">
            <a:avLst/>
          </a:prstGeom>
        </p:spPr>
        <p:txBody>
          <a:bodyPr vert="horz" lIns="91440" tIns="45720" rIns="91440" bIns="45720" rtlCol="0" anchor="b">
            <a:normAutofit/>
          </a:bodyPr>
          <a:lstStyle/>
          <a:p>
            <a:pPr indent="0"/>
            <a:r>
              <a:rPr lang="en-US" sz="5000" b="0" strike="noStrike" kern="1200" spc="-1">
                <a:solidFill>
                  <a:schemeClr val="tx1"/>
                </a:solidFill>
                <a:latin typeface="+mj-lt"/>
                <a:ea typeface="+mj-ea"/>
                <a:cs typeface="+mj-cs"/>
              </a:rPr>
              <a:t>Healthy Workplace	</a:t>
            </a:r>
          </a:p>
        </p:txBody>
      </p:sp>
      <p:sp>
        <p:nvSpPr>
          <p:cNvPr id="5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laceHolder 2"/>
          <p:cNvSpPr>
            <a:spLocks noGrp="1"/>
          </p:cNvSpPr>
          <p:nvPr>
            <p:ph idx="4294967295"/>
          </p:nvPr>
        </p:nvSpPr>
        <p:spPr>
          <a:xfrm>
            <a:off x="630936" y="2660904"/>
            <a:ext cx="4818888" cy="3547872"/>
          </a:xfrm>
          <a:prstGeom prst="rect">
            <a:avLst/>
          </a:prstGeom>
        </p:spPr>
        <p:txBody>
          <a:bodyPr vert="horz" lIns="91440" tIns="45720" rIns="91440" bIns="45720" rtlCol="0" anchor="t">
            <a:normAutofit lnSpcReduction="10000"/>
          </a:bodyPr>
          <a:lstStyle/>
          <a:p>
            <a:pPr marL="228600">
              <a:spcBef>
                <a:spcPts val="1001"/>
              </a:spcBef>
              <a:buClr>
                <a:srgbClr val="000000"/>
              </a:buClr>
            </a:pPr>
            <a:r>
              <a:rPr lang="en-US" sz="2400" b="0" strike="noStrike" spc="-1" dirty="0"/>
              <a:t>Employees and leaders work together</a:t>
            </a:r>
          </a:p>
          <a:p>
            <a:pPr marL="228600">
              <a:spcBef>
                <a:spcPts val="1001"/>
              </a:spcBef>
              <a:buClr>
                <a:srgbClr val="000000"/>
              </a:buClr>
            </a:pPr>
            <a:r>
              <a:rPr lang="en-US" sz="2400" b="0" strike="noStrike" spc="-1" dirty="0"/>
              <a:t>Environment that promotes wellbeing and staff that is valued</a:t>
            </a:r>
          </a:p>
          <a:p>
            <a:pPr marL="228600">
              <a:spcBef>
                <a:spcPts val="1001"/>
              </a:spcBef>
              <a:buClr>
                <a:srgbClr val="000000"/>
              </a:buClr>
            </a:pPr>
            <a:r>
              <a:rPr lang="en-US" sz="2400" b="0" strike="noStrike" spc="-1" dirty="0"/>
              <a:t>Better morale, job satisfaction, health, motivation and stress management</a:t>
            </a:r>
          </a:p>
          <a:p>
            <a:pPr marL="228600">
              <a:spcBef>
                <a:spcPts val="1001"/>
              </a:spcBef>
              <a:buClr>
                <a:srgbClr val="000000"/>
              </a:buClr>
            </a:pPr>
            <a:r>
              <a:rPr lang="en-US" sz="2400" b="0" strike="noStrike" spc="-1" dirty="0"/>
              <a:t>Improved employee performance, productivity, attendance, safety, retention and customer service</a:t>
            </a:r>
          </a:p>
          <a:p>
            <a:pPr marL="0">
              <a:spcBef>
                <a:spcPts val="1001"/>
              </a:spcBef>
              <a:buClr>
                <a:srgbClr val="000000"/>
              </a:buClr>
            </a:pPr>
            <a:endParaRPr lang="en-US" sz="2200" b="0" strike="noStrike" spc="-1" dirty="0"/>
          </a:p>
        </p:txBody>
      </p:sp>
      <p:pic>
        <p:nvPicPr>
          <p:cNvPr id="52" name="Graphic 51" descr="Onboarding">
            <a:extLst>
              <a:ext uri="{FF2B5EF4-FFF2-40B4-BE49-F238E27FC236}">
                <a16:creationId xmlns:a16="http://schemas.microsoft.com/office/drawing/2014/main" id="{39CD5801-881E-E1FC-8BBE-25754C58FD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67F29-0AD0-B4F3-0C08-57BE45B1F6C4}"/>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8100" kern="1200">
                <a:solidFill>
                  <a:schemeClr val="tx1"/>
                </a:solidFill>
                <a:latin typeface="+mj-lt"/>
                <a:ea typeface="+mj-ea"/>
                <a:cs typeface="+mj-cs"/>
              </a:rPr>
              <a:t>Obviously…Healthy workplaces are ideal</a:t>
            </a:r>
            <a:br>
              <a:rPr lang="en-US" sz="8100" kern="1200">
                <a:solidFill>
                  <a:schemeClr val="tx1"/>
                </a:solidFill>
                <a:latin typeface="+mj-lt"/>
                <a:ea typeface="+mj-ea"/>
                <a:cs typeface="+mj-cs"/>
              </a:rPr>
            </a:br>
            <a:endParaRPr lang="en-US" sz="8100" kern="120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35FB73DD-E7D6-1409-02FA-B16E418C4E66}"/>
              </a:ext>
            </a:extLst>
          </p:cNvPr>
          <p:cNvSpPr>
            <a:spLocks noGrp="1"/>
          </p:cNvSpPr>
          <p:nvPr>
            <p:ph idx="1"/>
          </p:nvPr>
        </p:nvSpPr>
        <p:spPr>
          <a:xfrm>
            <a:off x="1285241" y="4232366"/>
            <a:ext cx="8786222" cy="1663105"/>
          </a:xfrm>
        </p:spPr>
        <p:txBody>
          <a:bodyPr vert="horz" lIns="91440" tIns="45720" rIns="91440" bIns="45720" rtlCol="0" anchor="t">
            <a:normAutofit/>
          </a:bodyPr>
          <a:lstStyle/>
          <a:p>
            <a:pPr marL="0" indent="0">
              <a:buNone/>
            </a:pPr>
            <a:r>
              <a:rPr lang="en-US" sz="3200" kern="1200" dirty="0">
                <a:solidFill>
                  <a:schemeClr val="tx1"/>
                </a:solidFill>
                <a:latin typeface="+mn-lt"/>
                <a:ea typeface="+mn-ea"/>
                <a:cs typeface="+mn-cs"/>
              </a:rPr>
              <a:t>However, any employee can unconsciously add to the toxicity through small actions</a:t>
            </a:r>
          </a:p>
        </p:txBody>
      </p:sp>
    </p:spTree>
    <p:extLst>
      <p:ext uri="{BB962C8B-B14F-4D97-AF65-F5344CB8AC3E}">
        <p14:creationId xmlns:p14="http://schemas.microsoft.com/office/powerpoint/2010/main" val="264644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752E46-8B12-FE95-ADAF-C890A40A21A2}"/>
              </a:ext>
            </a:extLst>
          </p:cNvPr>
          <p:cNvSpPr>
            <a:spLocks noGrp="1"/>
          </p:cNvSpPr>
          <p:nvPr>
            <p:ph type="title"/>
          </p:nvPr>
        </p:nvSpPr>
        <p:spPr>
          <a:xfrm>
            <a:off x="1006900" y="1188637"/>
            <a:ext cx="3141430" cy="4480726"/>
          </a:xfrm>
        </p:spPr>
        <p:txBody>
          <a:bodyPr>
            <a:normAutofit/>
          </a:bodyPr>
          <a:lstStyle/>
          <a:p>
            <a:pPr algn="r"/>
            <a:r>
              <a:rPr lang="en-US" sz="4600"/>
              <a:t>Inadvertent contributes to toxic workplaces</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BADD330-2A4F-F7E1-33EB-F54AA01AA45B}"/>
              </a:ext>
            </a:extLst>
          </p:cNvPr>
          <p:cNvSpPr>
            <a:spLocks noGrp="1"/>
          </p:cNvSpPr>
          <p:nvPr>
            <p:ph idx="1"/>
          </p:nvPr>
        </p:nvSpPr>
        <p:spPr>
          <a:xfrm>
            <a:off x="5139913" y="1799586"/>
            <a:ext cx="4795584" cy="4180542"/>
          </a:xfrm>
        </p:spPr>
        <p:txBody>
          <a:bodyPr anchor="ctr">
            <a:normAutofit/>
          </a:bodyPr>
          <a:lstStyle/>
          <a:p>
            <a:r>
              <a:rPr lang="en-US" sz="2400" dirty="0"/>
              <a:t>Are you helping to align the goals of a good workplace culture?</a:t>
            </a:r>
          </a:p>
          <a:p>
            <a:r>
              <a:rPr lang="en-US" sz="2400" dirty="0"/>
              <a:t>Are you actively engaging in good behaviors all the time?</a:t>
            </a:r>
          </a:p>
          <a:p>
            <a:r>
              <a:rPr lang="en-US" sz="2400" dirty="0"/>
              <a:t>Are you telling people who are exhibiting bad behaviors?</a:t>
            </a:r>
          </a:p>
          <a:p>
            <a:r>
              <a:rPr lang="en-US" sz="2400" dirty="0"/>
              <a:t>Are you reacting to people in any negative way?</a:t>
            </a:r>
          </a:p>
          <a:p>
            <a:r>
              <a:rPr lang="en-US" sz="2400" dirty="0"/>
              <a:t>Are you gossiping?</a:t>
            </a:r>
          </a:p>
          <a:p>
            <a:r>
              <a:rPr lang="en-US" sz="2400" dirty="0"/>
              <a:t>Are you complaining?</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686451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78450D-AFA7-8021-4FF7-1693E56900E4}"/>
              </a:ext>
            </a:extLst>
          </p:cNvPr>
          <p:cNvSpPr>
            <a:spLocks noGrp="1"/>
          </p:cNvSpPr>
          <p:nvPr>
            <p:ph type="title"/>
          </p:nvPr>
        </p:nvSpPr>
        <p:spPr/>
        <p:txBody>
          <a:bodyPr/>
          <a:lstStyle/>
          <a:p>
            <a:r>
              <a:rPr lang="en-US"/>
              <a:t>Why I want to discuss this topic</a:t>
            </a:r>
            <a:endParaRPr lang="en-US" dirty="0"/>
          </a:p>
        </p:txBody>
      </p:sp>
      <p:graphicFrame>
        <p:nvGraphicFramePr>
          <p:cNvPr id="7" name="Content Placeholder 4">
            <a:extLst>
              <a:ext uri="{FF2B5EF4-FFF2-40B4-BE49-F238E27FC236}">
                <a16:creationId xmlns:a16="http://schemas.microsoft.com/office/drawing/2014/main" id="{0C923633-0448-6938-8742-94F9AB770F0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0108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DDDE17-BEB1-4D14-CA3B-9B268439B667}"/>
              </a:ext>
            </a:extLst>
          </p:cNvPr>
          <p:cNvSpPr>
            <a:spLocks noGrp="1"/>
          </p:cNvSpPr>
          <p:nvPr>
            <p:ph type="title"/>
          </p:nvPr>
        </p:nvSpPr>
        <p:spPr>
          <a:xfrm>
            <a:off x="621792" y="1161288"/>
            <a:ext cx="3602736" cy="4526280"/>
          </a:xfrm>
        </p:spPr>
        <p:txBody>
          <a:bodyPr>
            <a:normAutofit/>
          </a:bodyPr>
          <a:lstStyle/>
          <a:p>
            <a:r>
              <a:rPr lang="en-US" sz="4000"/>
              <a:t>The Ugly	</a:t>
            </a:r>
          </a:p>
        </p:txBody>
      </p:sp>
      <p:sp>
        <p:nvSpPr>
          <p:cNvPr id="28" name="Rectangle 27">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71BBE9EB-7937-C019-E62B-2F7D45B092D0}"/>
              </a:ext>
            </a:extLst>
          </p:cNvPr>
          <p:cNvGraphicFramePr>
            <a:graphicFrameLocks noGrp="1"/>
          </p:cNvGraphicFramePr>
          <p:nvPr>
            <p:ph idx="1"/>
            <p:extLst>
              <p:ext uri="{D42A27DB-BD31-4B8C-83A1-F6EECF244321}">
                <p14:modId xmlns:p14="http://schemas.microsoft.com/office/powerpoint/2010/main" val="1654046013"/>
              </p:ext>
            </p:extLst>
          </p:nvPr>
        </p:nvGraphicFramePr>
        <p:xfrm>
          <a:off x="3017521" y="132588"/>
          <a:ext cx="9576815" cy="6583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6725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7A9C8F-E1D6-35EB-228B-AFF46A664514}"/>
              </a:ext>
            </a:extLst>
          </p:cNvPr>
          <p:cNvSpPr>
            <a:spLocks noGrp="1"/>
          </p:cNvSpPr>
          <p:nvPr>
            <p:ph type="title"/>
          </p:nvPr>
        </p:nvSpPr>
        <p:spPr>
          <a:xfrm>
            <a:off x="1006900" y="1188637"/>
            <a:ext cx="3141430" cy="4480726"/>
          </a:xfrm>
        </p:spPr>
        <p:txBody>
          <a:bodyPr>
            <a:normAutofit/>
          </a:bodyPr>
          <a:lstStyle/>
          <a:p>
            <a:pPr algn="r"/>
            <a:r>
              <a:rPr lang="en-US" sz="3600"/>
              <a:t>Negative Reinforcement</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C66C5D4-C0A7-42A0-F04E-D290006F3219}"/>
              </a:ext>
            </a:extLst>
          </p:cNvPr>
          <p:cNvSpPr>
            <a:spLocks noGrp="1"/>
          </p:cNvSpPr>
          <p:nvPr>
            <p:ph idx="1"/>
          </p:nvPr>
        </p:nvSpPr>
        <p:spPr>
          <a:xfrm>
            <a:off x="5138927" y="1338729"/>
            <a:ext cx="6513137" cy="5193970"/>
          </a:xfrm>
        </p:spPr>
        <p:txBody>
          <a:bodyPr anchor="ctr">
            <a:normAutofit/>
          </a:bodyPr>
          <a:lstStyle/>
          <a:p>
            <a:pPr marL="0" indent="0">
              <a:buNone/>
            </a:pPr>
            <a:r>
              <a:rPr lang="en-US" sz="2400" b="0" i="0">
                <a:effectLst/>
                <a:latin typeface="-apple-system"/>
              </a:rPr>
              <a:t>Negative reinforcement is</a:t>
            </a:r>
            <a:r>
              <a:rPr lang="en-US" sz="2400" b="1" i="0">
                <a:effectLst/>
                <a:latin typeface="-apple-system"/>
              </a:rPr>
              <a:t> a concept in behavioral psychology that involves the removal of an unpleasant stimulus after a desired behavior has been displayed, in order to increase the likelihood of that behavior being repeated</a:t>
            </a:r>
          </a:p>
          <a:p>
            <a:pPr marL="0" indent="0">
              <a:buNone/>
            </a:pPr>
            <a:endParaRPr lang="en-US" sz="2400" b="1" i="0">
              <a:effectLst/>
              <a:latin typeface="-apple-system"/>
            </a:endParaRPr>
          </a:p>
          <a:p>
            <a:r>
              <a:rPr lang="en-US" sz="2400"/>
              <a:t>Someone continuously forgets something</a:t>
            </a:r>
          </a:p>
          <a:p>
            <a:r>
              <a:rPr lang="en-US" sz="2400"/>
              <a:t>As a result: you nag (you are responsible for the toxic behavior)</a:t>
            </a:r>
          </a:p>
          <a:p>
            <a:endParaRPr lang="en-US" sz="2400"/>
          </a:p>
          <a:p>
            <a:r>
              <a:rPr lang="en-US" sz="2400"/>
              <a:t>Outcome: they may do the thing to get you to stop but resentment may build</a:t>
            </a:r>
          </a:p>
          <a:p>
            <a:pPr lvl="1"/>
            <a:r>
              <a:rPr lang="en-US"/>
              <a:t>Equates: further tension between colleagues </a:t>
            </a:r>
          </a:p>
          <a:p>
            <a:pPr marL="0" indent="0">
              <a:buNone/>
            </a:pPr>
            <a:endParaRPr lang="en-US" sz="2400"/>
          </a:p>
        </p:txBody>
      </p:sp>
    </p:spTree>
    <p:extLst>
      <p:ext uri="{BB962C8B-B14F-4D97-AF65-F5344CB8AC3E}">
        <p14:creationId xmlns:p14="http://schemas.microsoft.com/office/powerpoint/2010/main" val="1251172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B724F7-DDC0-6936-478C-3BD045DFCA30}"/>
              </a:ext>
            </a:extLst>
          </p:cNvPr>
          <p:cNvSpPr>
            <a:spLocks noGrp="1"/>
          </p:cNvSpPr>
          <p:nvPr>
            <p:ph type="title"/>
          </p:nvPr>
        </p:nvSpPr>
        <p:spPr>
          <a:xfrm>
            <a:off x="838200" y="365125"/>
            <a:ext cx="10515600" cy="1325563"/>
          </a:xfrm>
        </p:spPr>
        <p:txBody>
          <a:bodyPr>
            <a:normAutofit/>
          </a:bodyPr>
          <a:lstStyle/>
          <a:p>
            <a:r>
              <a:rPr lang="en-US" sz="5400" dirty="0"/>
              <a:t>Negative Punishment</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7B82C3-D5FE-04B5-BC44-E4D93E11341F}"/>
              </a:ext>
            </a:extLst>
          </p:cNvPr>
          <p:cNvSpPr>
            <a:spLocks noGrp="1"/>
          </p:cNvSpPr>
          <p:nvPr>
            <p:ph idx="1"/>
          </p:nvPr>
        </p:nvSpPr>
        <p:spPr>
          <a:xfrm>
            <a:off x="838200" y="1929384"/>
            <a:ext cx="10515600" cy="4251960"/>
          </a:xfrm>
        </p:spPr>
        <p:txBody>
          <a:bodyPr>
            <a:normAutofit/>
          </a:bodyPr>
          <a:lstStyle/>
          <a:p>
            <a:pPr marL="0" indent="0">
              <a:buNone/>
            </a:pPr>
            <a:r>
              <a:rPr lang="en-US" sz="2200" b="0" i="0" dirty="0">
                <a:effectLst/>
                <a:latin typeface="Roboto" panose="020B0604020202020204" pitchFamily="2" charset="0"/>
              </a:rPr>
              <a:t>Involves </a:t>
            </a:r>
            <a:r>
              <a:rPr lang="en-US" sz="2200" b="1" i="0" dirty="0">
                <a:effectLst/>
                <a:latin typeface="Roboto" panose="020B0604020202020204" pitchFamily="2" charset="0"/>
              </a:rPr>
              <a:t>taking something good or desirable away to reduce the occurrence of a particular behavior</a:t>
            </a:r>
          </a:p>
          <a:p>
            <a:pPr marL="0" indent="0">
              <a:buNone/>
            </a:pPr>
            <a:endParaRPr lang="en-US" sz="2200" b="1" dirty="0">
              <a:latin typeface="Roboto" panose="020B0604020202020204" pitchFamily="2" charset="0"/>
            </a:endParaRPr>
          </a:p>
          <a:p>
            <a:r>
              <a:rPr lang="en-US" sz="2200" dirty="0"/>
              <a:t>You are frustrated with someone</a:t>
            </a:r>
          </a:p>
          <a:p>
            <a:r>
              <a:rPr lang="en-US" sz="2200" dirty="0"/>
              <a:t>You give the silent treatment (you are presenting the toxic behavior)</a:t>
            </a:r>
          </a:p>
          <a:p>
            <a:pPr lvl="1"/>
            <a:r>
              <a:rPr lang="en-US" sz="2200" dirty="0"/>
              <a:t>Punishment to them for frustrating you</a:t>
            </a:r>
          </a:p>
          <a:p>
            <a:endParaRPr lang="en-US" sz="2200" dirty="0"/>
          </a:p>
          <a:p>
            <a:r>
              <a:rPr lang="en-US" sz="2200" dirty="0"/>
              <a:t>Outcome: ruined working relationship that may not heal when you stop giving the silent treatment</a:t>
            </a:r>
          </a:p>
          <a:p>
            <a:pPr lvl="1"/>
            <a:r>
              <a:rPr lang="en-US" sz="2200" dirty="0"/>
              <a:t>Equates: to furthered workplace toxicity</a:t>
            </a:r>
          </a:p>
          <a:p>
            <a:pPr marL="0" indent="0">
              <a:buNone/>
            </a:pPr>
            <a:endParaRPr lang="en-US" sz="2200" dirty="0"/>
          </a:p>
        </p:txBody>
      </p:sp>
    </p:spTree>
    <p:extLst>
      <p:ext uri="{BB962C8B-B14F-4D97-AF65-F5344CB8AC3E}">
        <p14:creationId xmlns:p14="http://schemas.microsoft.com/office/powerpoint/2010/main" val="3725810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9C66-EA35-75FC-643E-0DCD6D6F7DA6}"/>
              </a:ext>
            </a:extLst>
          </p:cNvPr>
          <p:cNvSpPr>
            <a:spLocks noGrp="1"/>
          </p:cNvSpPr>
          <p:nvPr>
            <p:ph type="title"/>
          </p:nvPr>
        </p:nvSpPr>
        <p:spPr/>
        <p:txBody>
          <a:bodyPr/>
          <a:lstStyle/>
          <a:p>
            <a:r>
              <a:rPr lang="en-US" dirty="0"/>
              <a:t>Other behaviors </a:t>
            </a:r>
          </a:p>
        </p:txBody>
      </p:sp>
      <p:graphicFrame>
        <p:nvGraphicFramePr>
          <p:cNvPr id="12" name="Content Placeholder 2">
            <a:extLst>
              <a:ext uri="{FF2B5EF4-FFF2-40B4-BE49-F238E27FC236}">
                <a16:creationId xmlns:a16="http://schemas.microsoft.com/office/drawing/2014/main" id="{C869ED40-DC50-E817-145A-CE2E6C29E26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4445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03A6B9-A27E-701D-6BB5-04F6CFF20FE0}"/>
              </a:ext>
            </a:extLst>
          </p:cNvPr>
          <p:cNvSpPr>
            <a:spLocks noGrp="1"/>
          </p:cNvSpPr>
          <p:nvPr>
            <p:ph type="title"/>
          </p:nvPr>
        </p:nvSpPr>
        <p:spPr>
          <a:xfrm>
            <a:off x="841248" y="548640"/>
            <a:ext cx="3600860" cy="5431536"/>
          </a:xfrm>
        </p:spPr>
        <p:txBody>
          <a:bodyPr>
            <a:normAutofit/>
          </a:bodyPr>
          <a:lstStyle/>
          <a:p>
            <a:r>
              <a:rPr lang="en-US" sz="5400"/>
              <a:t>Listening</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F82B5C-A816-D985-1E5B-78D84B8358F0}"/>
              </a:ext>
            </a:extLst>
          </p:cNvPr>
          <p:cNvSpPr>
            <a:spLocks noGrp="1"/>
          </p:cNvSpPr>
          <p:nvPr>
            <p:ph idx="1"/>
          </p:nvPr>
        </p:nvSpPr>
        <p:spPr>
          <a:xfrm>
            <a:off x="5126418" y="552091"/>
            <a:ext cx="6224335" cy="5431536"/>
          </a:xfrm>
        </p:spPr>
        <p:txBody>
          <a:bodyPr anchor="ctr">
            <a:normAutofit/>
          </a:bodyPr>
          <a:lstStyle/>
          <a:p>
            <a:r>
              <a:rPr lang="en-US" dirty="0"/>
              <a:t>Nothing is more toxic than blatantly not listening</a:t>
            </a:r>
          </a:p>
          <a:p>
            <a:r>
              <a:rPr lang="en-US" dirty="0"/>
              <a:t>This can be from a toxic person and from non-toxic people who are sick of the toxic behaviors</a:t>
            </a:r>
          </a:p>
        </p:txBody>
      </p:sp>
    </p:spTree>
    <p:extLst>
      <p:ext uri="{BB962C8B-B14F-4D97-AF65-F5344CB8AC3E}">
        <p14:creationId xmlns:p14="http://schemas.microsoft.com/office/powerpoint/2010/main" val="3912330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E29FEF-1D54-26C5-83D2-37E2E50953DE}"/>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Equates to </a:t>
            </a:r>
          </a:p>
        </p:txBody>
      </p:sp>
      <p:sp>
        <p:nvSpPr>
          <p:cNvPr id="3" name="Content Placeholder 2">
            <a:extLst>
              <a:ext uri="{FF2B5EF4-FFF2-40B4-BE49-F238E27FC236}">
                <a16:creationId xmlns:a16="http://schemas.microsoft.com/office/drawing/2014/main" id="{EBF33ABB-BEFC-4768-99DE-D921844771AF}"/>
              </a:ext>
            </a:extLst>
          </p:cNvPr>
          <p:cNvSpPr>
            <a:spLocks noGrp="1"/>
          </p:cNvSpPr>
          <p:nvPr>
            <p:ph idx="1"/>
          </p:nvPr>
        </p:nvSpPr>
        <p:spPr>
          <a:xfrm>
            <a:off x="838199" y="4983276"/>
            <a:ext cx="10512552" cy="1126680"/>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Making the workplace unsafe, undermining, and perpetuates the toxicity</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273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0A2C6B51-DC41-DF79-183D-6948FF519CEF}"/>
              </a:ext>
            </a:extLst>
          </p:cNvPr>
          <p:cNvSpPr>
            <a:spLocks noGrp="1"/>
          </p:cNvSpPr>
          <p:nvPr>
            <p:ph type="title"/>
          </p:nvPr>
        </p:nvSpPr>
        <p:spPr>
          <a:xfrm>
            <a:off x="841246" y="673770"/>
            <a:ext cx="3644489" cy="2414488"/>
          </a:xfrm>
        </p:spPr>
        <p:txBody>
          <a:bodyPr anchor="t">
            <a:normAutofit/>
          </a:bodyPr>
          <a:lstStyle/>
          <a:p>
            <a:r>
              <a:rPr lang="en-US" sz="4200">
                <a:solidFill>
                  <a:srgbClr val="FFFFFF"/>
                </a:solidFill>
              </a:rPr>
              <a:t>Falling victim to toxic cultures is easy</a:t>
            </a:r>
          </a:p>
        </p:txBody>
      </p:sp>
      <p:sp>
        <p:nvSpPr>
          <p:cNvPr id="3" name="Content Placeholder 2">
            <a:extLst>
              <a:ext uri="{FF2B5EF4-FFF2-40B4-BE49-F238E27FC236}">
                <a16:creationId xmlns:a16="http://schemas.microsoft.com/office/drawing/2014/main" id="{39898315-0C12-0C6B-38B1-69DBACB8D0BB}"/>
              </a:ext>
            </a:extLst>
          </p:cNvPr>
          <p:cNvSpPr>
            <a:spLocks noGrp="1"/>
          </p:cNvSpPr>
          <p:nvPr>
            <p:ph idx="1"/>
          </p:nvPr>
        </p:nvSpPr>
        <p:spPr>
          <a:xfrm>
            <a:off x="6095999" y="882315"/>
            <a:ext cx="5254754" cy="5294647"/>
          </a:xfrm>
        </p:spPr>
        <p:txBody>
          <a:bodyPr>
            <a:normAutofit/>
          </a:bodyPr>
          <a:lstStyle/>
          <a:p>
            <a:r>
              <a:rPr lang="en-US" dirty="0"/>
              <a:t>When </a:t>
            </a:r>
          </a:p>
          <a:p>
            <a:pPr lvl="1"/>
            <a:r>
              <a:rPr lang="en-US" sz="2800" dirty="0"/>
              <a:t>No end is in sight</a:t>
            </a:r>
          </a:p>
          <a:p>
            <a:pPr lvl="1"/>
            <a:r>
              <a:rPr lang="en-US" sz="2800" dirty="0"/>
              <a:t>No action is being taken</a:t>
            </a:r>
          </a:p>
          <a:p>
            <a:pPr lvl="1"/>
            <a:r>
              <a:rPr lang="en-US" sz="2800" dirty="0"/>
              <a:t>No one is demonstrating good behaviors</a:t>
            </a:r>
          </a:p>
          <a:p>
            <a:pPr lvl="1"/>
            <a:endParaRPr lang="en-US" sz="2800" dirty="0"/>
          </a:p>
          <a:p>
            <a:r>
              <a:rPr lang="en-US" dirty="0"/>
              <a:t>And its hard to see any positive in the situation </a:t>
            </a:r>
          </a:p>
          <a:p>
            <a:pPr marL="457200" lvl="1" indent="0">
              <a:buNone/>
            </a:pPr>
            <a:endParaRPr lang="en-US" sz="2200" dirty="0"/>
          </a:p>
          <a:p>
            <a:endParaRPr lang="en-US" sz="2200" dirty="0"/>
          </a:p>
        </p:txBody>
      </p:sp>
    </p:spTree>
    <p:extLst>
      <p:ext uri="{BB962C8B-B14F-4D97-AF65-F5344CB8AC3E}">
        <p14:creationId xmlns:p14="http://schemas.microsoft.com/office/powerpoint/2010/main" val="29844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C350701-3B77-07EF-D4F1-B28EBD474D29}"/>
              </a:ext>
            </a:extLst>
          </p:cNvPr>
          <p:cNvSpPr>
            <a:spLocks noGrp="1"/>
          </p:cNvSpPr>
          <p:nvPr>
            <p:ph type="title"/>
          </p:nvPr>
        </p:nvSpPr>
        <p:spPr>
          <a:xfrm>
            <a:off x="4544742" y="1581326"/>
            <a:ext cx="6705067" cy="3779568"/>
          </a:xfrm>
        </p:spPr>
        <p:txBody>
          <a:bodyPr vert="horz" lIns="91440" tIns="45720" rIns="91440" bIns="45720" rtlCol="0" anchor="ctr">
            <a:normAutofit/>
          </a:bodyPr>
          <a:lstStyle/>
          <a:p>
            <a:r>
              <a:rPr lang="en-US" sz="8900" kern="1200" dirty="0">
                <a:solidFill>
                  <a:schemeClr val="tx1"/>
                </a:solidFill>
                <a:latin typeface="+mj-lt"/>
                <a:ea typeface="+mj-ea"/>
                <a:cs typeface="+mj-cs"/>
              </a:rPr>
              <a:t>Mental Workouts!</a:t>
            </a:r>
          </a:p>
        </p:txBody>
      </p:sp>
      <p:cxnSp>
        <p:nvCxnSpPr>
          <p:cNvPr id="16" name="Straight Connector 15">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6347"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467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04810A6-EB77-57D0-9DC7-D13002136AD3}"/>
              </a:ext>
            </a:extLst>
          </p:cNvPr>
          <p:cNvSpPr>
            <a:spLocks noGrp="1"/>
          </p:cNvSpPr>
          <p:nvPr>
            <p:ph type="title"/>
          </p:nvPr>
        </p:nvSpPr>
        <p:spPr>
          <a:xfrm>
            <a:off x="838200" y="673770"/>
            <a:ext cx="3220329" cy="2027227"/>
          </a:xfrm>
        </p:spPr>
        <p:txBody>
          <a:bodyPr anchor="t">
            <a:normAutofit/>
          </a:bodyPr>
          <a:lstStyle/>
          <a:p>
            <a:r>
              <a:rPr lang="en-US" sz="3400">
                <a:solidFill>
                  <a:srgbClr val="FFFFFF"/>
                </a:solidFill>
              </a:rPr>
              <a:t>Recognize your vulnerabilities in the workplace</a:t>
            </a:r>
          </a:p>
        </p:txBody>
      </p:sp>
      <p:graphicFrame>
        <p:nvGraphicFramePr>
          <p:cNvPr id="5" name="Content Placeholder 2">
            <a:extLst>
              <a:ext uri="{FF2B5EF4-FFF2-40B4-BE49-F238E27FC236}">
                <a16:creationId xmlns:a16="http://schemas.microsoft.com/office/drawing/2014/main" id="{95A65879-7C3A-8080-4FB3-6F0F04046477}"/>
              </a:ext>
            </a:extLst>
          </p:cNvPr>
          <p:cNvGraphicFramePr>
            <a:graphicFrameLocks noGrp="1"/>
          </p:cNvGraphicFramePr>
          <p:nvPr>
            <p:ph idx="1"/>
            <p:extLst>
              <p:ext uri="{D42A27DB-BD31-4B8C-83A1-F6EECF244321}">
                <p14:modId xmlns:p14="http://schemas.microsoft.com/office/powerpoint/2010/main" val="43684045"/>
              </p:ext>
            </p:extLst>
          </p:nvPr>
        </p:nvGraphicFramePr>
        <p:xfrm>
          <a:off x="5217024" y="-5499"/>
          <a:ext cx="6814791" cy="7471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5255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28"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B6FC2B3-D919-AFBF-205C-A17966419D95}"/>
              </a:ext>
            </a:extLst>
          </p:cNvPr>
          <p:cNvSpPr>
            <a:spLocks noGrp="1"/>
          </p:cNvSpPr>
          <p:nvPr>
            <p:ph type="title"/>
          </p:nvPr>
        </p:nvSpPr>
        <p:spPr>
          <a:xfrm>
            <a:off x="804672" y="2053641"/>
            <a:ext cx="3669161" cy="2760098"/>
          </a:xfrm>
        </p:spPr>
        <p:txBody>
          <a:bodyPr>
            <a:normAutofit/>
          </a:bodyPr>
          <a:lstStyle/>
          <a:p>
            <a:r>
              <a:rPr lang="en-US" sz="4000">
                <a:solidFill>
                  <a:schemeClr val="tx2"/>
                </a:solidFill>
              </a:rPr>
              <a:t>How to overcome	</a:t>
            </a:r>
          </a:p>
        </p:txBody>
      </p:sp>
      <p:sp>
        <p:nvSpPr>
          <p:cNvPr id="3" name="Content Placeholder 2">
            <a:extLst>
              <a:ext uri="{FF2B5EF4-FFF2-40B4-BE49-F238E27FC236}">
                <a16:creationId xmlns:a16="http://schemas.microsoft.com/office/drawing/2014/main" id="{12E61804-9377-338D-FDD4-CA28DC8B1818}"/>
              </a:ext>
            </a:extLst>
          </p:cNvPr>
          <p:cNvSpPr>
            <a:spLocks noGrp="1"/>
          </p:cNvSpPr>
          <p:nvPr>
            <p:ph idx="1"/>
          </p:nvPr>
        </p:nvSpPr>
        <p:spPr>
          <a:xfrm>
            <a:off x="6090574" y="801866"/>
            <a:ext cx="5306084" cy="5230634"/>
          </a:xfrm>
          <a:noFill/>
          <a:ln>
            <a:noFill/>
          </a:ln>
        </p:spPr>
        <p:txBody>
          <a:bodyPr anchor="ctr">
            <a:normAutofit/>
          </a:bodyPr>
          <a:lstStyle/>
          <a:p>
            <a:r>
              <a:rPr lang="en-US" dirty="0">
                <a:solidFill>
                  <a:schemeClr val="tx2"/>
                </a:solidFill>
              </a:rPr>
              <a:t>Make yourself #1</a:t>
            </a:r>
          </a:p>
          <a:p>
            <a:r>
              <a:rPr lang="en-US" dirty="0">
                <a:solidFill>
                  <a:schemeClr val="tx2"/>
                </a:solidFill>
              </a:rPr>
              <a:t>Stop caring what others are doing </a:t>
            </a:r>
          </a:p>
          <a:p>
            <a:r>
              <a:rPr lang="en-US" dirty="0">
                <a:solidFill>
                  <a:schemeClr val="tx2"/>
                </a:solidFill>
              </a:rPr>
              <a:t>Focus on you </a:t>
            </a:r>
          </a:p>
        </p:txBody>
      </p:sp>
    </p:spTree>
    <p:extLst>
      <p:ext uri="{BB962C8B-B14F-4D97-AF65-F5344CB8AC3E}">
        <p14:creationId xmlns:p14="http://schemas.microsoft.com/office/powerpoint/2010/main" val="112973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descr="Desk with stethoscope and computer keyboard">
            <a:extLst>
              <a:ext uri="{FF2B5EF4-FFF2-40B4-BE49-F238E27FC236}">
                <a16:creationId xmlns:a16="http://schemas.microsoft.com/office/drawing/2014/main" id="{DC9B2724-F80C-5092-F590-5E2F0BDBC5BB}"/>
              </a:ext>
            </a:extLst>
          </p:cNvPr>
          <p:cNvPicPr>
            <a:picLocks noChangeAspect="1"/>
          </p:cNvPicPr>
          <p:nvPr/>
        </p:nvPicPr>
        <p:blipFill rotWithShape="1">
          <a:blip r:embed="rId3"/>
          <a:srcRect l="5884" r="-1" b="-1"/>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635185-46E5-7DEF-03FF-B68FED6207B2}"/>
              </a:ext>
            </a:extLst>
          </p:cNvPr>
          <p:cNvSpPr>
            <a:spLocks noGrp="1"/>
          </p:cNvSpPr>
          <p:nvPr>
            <p:ph type="title"/>
          </p:nvPr>
        </p:nvSpPr>
        <p:spPr>
          <a:xfrm>
            <a:off x="838200" y="365125"/>
            <a:ext cx="3822189" cy="1899912"/>
          </a:xfrm>
        </p:spPr>
        <p:txBody>
          <a:bodyPr>
            <a:normAutofit/>
          </a:bodyPr>
          <a:lstStyle/>
          <a:p>
            <a:r>
              <a:rPr lang="en-US" sz="4000"/>
              <a:t>Objectives</a:t>
            </a:r>
          </a:p>
        </p:txBody>
      </p:sp>
      <p:sp>
        <p:nvSpPr>
          <p:cNvPr id="6" name="Content Placeholder 5">
            <a:extLst>
              <a:ext uri="{FF2B5EF4-FFF2-40B4-BE49-F238E27FC236}">
                <a16:creationId xmlns:a16="http://schemas.microsoft.com/office/drawing/2014/main" id="{3B649028-F645-C3B6-9DD0-43959EB7ACBC}"/>
              </a:ext>
            </a:extLst>
          </p:cNvPr>
          <p:cNvSpPr>
            <a:spLocks noGrp="1"/>
          </p:cNvSpPr>
          <p:nvPr>
            <p:ph idx="1"/>
          </p:nvPr>
        </p:nvSpPr>
        <p:spPr>
          <a:xfrm>
            <a:off x="838200" y="2168434"/>
            <a:ext cx="6424749" cy="4008529"/>
          </a:xfrm>
        </p:spPr>
        <p:txBody>
          <a:bodyPr>
            <a:normAutofit/>
          </a:bodyPr>
          <a:lstStyle/>
          <a:p>
            <a:pPr marL="0" indent="0">
              <a:buNone/>
            </a:pPr>
            <a:r>
              <a:rPr lang="en-US" sz="2400" dirty="0"/>
              <a:t>1. Define workplace toxicity.</a:t>
            </a:r>
          </a:p>
          <a:p>
            <a:pPr marL="0" indent="0">
              <a:buNone/>
            </a:pPr>
            <a:br>
              <a:rPr lang="en-US" sz="2400" dirty="0"/>
            </a:br>
            <a:r>
              <a:rPr lang="en-US" sz="2400" dirty="0"/>
              <a:t>2. Examine the ways to directly and indirectly contribute to workplace toxicity.</a:t>
            </a:r>
          </a:p>
          <a:p>
            <a:pPr marL="0" indent="0">
              <a:buNone/>
            </a:pPr>
            <a:br>
              <a:rPr lang="en-US" sz="2400" dirty="0"/>
            </a:br>
            <a:r>
              <a:rPr lang="en-US" sz="2400" dirty="0"/>
              <a:t>3. Integrate simple techniques to improve the mindsets that leads to the perpetuation of toxicity in the workplace.</a:t>
            </a:r>
          </a:p>
        </p:txBody>
      </p:sp>
    </p:spTree>
    <p:extLst>
      <p:ext uri="{BB962C8B-B14F-4D97-AF65-F5344CB8AC3E}">
        <p14:creationId xmlns:p14="http://schemas.microsoft.com/office/powerpoint/2010/main" val="3880332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517B7D-3F81-39FE-C638-F0BA365D0201}"/>
              </a:ext>
            </a:extLst>
          </p:cNvPr>
          <p:cNvSpPr>
            <a:spLocks noGrp="1"/>
          </p:cNvSpPr>
          <p:nvPr>
            <p:ph type="title"/>
          </p:nvPr>
        </p:nvSpPr>
        <p:spPr>
          <a:xfrm>
            <a:off x="1285240" y="1050595"/>
            <a:ext cx="8074815" cy="1618489"/>
          </a:xfrm>
        </p:spPr>
        <p:txBody>
          <a:bodyPr anchor="ctr">
            <a:normAutofit/>
          </a:bodyPr>
          <a:lstStyle/>
          <a:p>
            <a:r>
              <a:rPr lang="en-US" sz="5000"/>
              <a:t>When that doesn’t help anymore…</a:t>
            </a:r>
          </a:p>
        </p:txBody>
      </p:sp>
      <p:sp>
        <p:nvSpPr>
          <p:cNvPr id="3" name="Content Placeholder 2">
            <a:extLst>
              <a:ext uri="{FF2B5EF4-FFF2-40B4-BE49-F238E27FC236}">
                <a16:creationId xmlns:a16="http://schemas.microsoft.com/office/drawing/2014/main" id="{F49331D8-6A6C-7675-A9A1-680816FD3E32}"/>
              </a:ext>
            </a:extLst>
          </p:cNvPr>
          <p:cNvSpPr>
            <a:spLocks noGrp="1"/>
          </p:cNvSpPr>
          <p:nvPr>
            <p:ph idx="1"/>
          </p:nvPr>
        </p:nvSpPr>
        <p:spPr>
          <a:xfrm>
            <a:off x="1285240" y="2969469"/>
            <a:ext cx="8074815" cy="2800395"/>
          </a:xfrm>
        </p:spPr>
        <p:txBody>
          <a:bodyPr anchor="t">
            <a:normAutofit/>
          </a:bodyPr>
          <a:lstStyle/>
          <a:p>
            <a:r>
              <a:rPr lang="en-US" sz="2400"/>
              <a:t>Watch people who</a:t>
            </a:r>
          </a:p>
          <a:p>
            <a:pPr lvl="1"/>
            <a:r>
              <a:rPr lang="en-US" dirty="0"/>
              <a:t>Are more success in the workplace than you</a:t>
            </a:r>
          </a:p>
          <a:p>
            <a:pPr lvl="1"/>
            <a:r>
              <a:rPr lang="en-US" dirty="0"/>
              <a:t>Are friends with everyone</a:t>
            </a:r>
          </a:p>
          <a:p>
            <a:pPr lvl="1"/>
            <a:r>
              <a:rPr lang="en-US" dirty="0"/>
              <a:t>Get coworkers to perform at high levels</a:t>
            </a:r>
          </a:p>
          <a:p>
            <a:r>
              <a:rPr lang="en-US" sz="2400"/>
              <a:t>What makes these people more effectively able brush off toxic behaviors? </a:t>
            </a:r>
          </a:p>
          <a:p>
            <a:pPr lvl="1"/>
            <a:r>
              <a:rPr lang="en-US" dirty="0"/>
              <a:t>Coping skills!</a:t>
            </a:r>
          </a:p>
        </p:txBody>
      </p:sp>
    </p:spTree>
    <p:extLst>
      <p:ext uri="{BB962C8B-B14F-4D97-AF65-F5344CB8AC3E}">
        <p14:creationId xmlns:p14="http://schemas.microsoft.com/office/powerpoint/2010/main" val="1537417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 up of rack of test tubes with solution in lab">
            <a:extLst>
              <a:ext uri="{FF2B5EF4-FFF2-40B4-BE49-F238E27FC236}">
                <a16:creationId xmlns:a16="http://schemas.microsoft.com/office/drawing/2014/main" id="{B9D172E5-AF30-BE96-C1D6-73F20B97E079}"/>
              </a:ext>
            </a:extLst>
          </p:cNvPr>
          <p:cNvPicPr>
            <a:picLocks noChangeAspect="1"/>
          </p:cNvPicPr>
          <p:nvPr/>
        </p:nvPicPr>
        <p:blipFill rotWithShape="1">
          <a:blip r:embed="rId2"/>
          <a:srcRect t="15730"/>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D79E26-9A76-CF1B-16CC-4BE775006C79}"/>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dirty="0"/>
              <a:t>How to cope with toxic behaviors </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09F95C-75CA-12C9-6EA3-8C1B36EBC161}"/>
              </a:ext>
            </a:extLst>
          </p:cNvPr>
          <p:cNvSpPr>
            <a:spLocks noGrp="1"/>
          </p:cNvSpPr>
          <p:nvPr>
            <p:ph idx="1"/>
          </p:nvPr>
        </p:nvSpPr>
        <p:spPr>
          <a:xfrm>
            <a:off x="404553" y="5624945"/>
            <a:ext cx="9078562" cy="592975"/>
          </a:xfrm>
        </p:spPr>
        <p:txBody>
          <a:bodyPr vert="horz" lIns="91440" tIns="45720" rIns="91440" bIns="45720" rtlCol="0" anchor="ctr">
            <a:normAutofit/>
          </a:bodyPr>
          <a:lstStyle/>
          <a:p>
            <a:pPr marL="0" indent="0">
              <a:buNone/>
            </a:pPr>
            <a:r>
              <a:rPr lang="en-US" sz="2400"/>
              <a:t>Without adding to the bad culture</a:t>
            </a:r>
          </a:p>
        </p:txBody>
      </p:sp>
    </p:spTree>
    <p:extLst>
      <p:ext uri="{BB962C8B-B14F-4D97-AF65-F5344CB8AC3E}">
        <p14:creationId xmlns:p14="http://schemas.microsoft.com/office/powerpoint/2010/main" val="2476083490"/>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D861F1-F386-4A7D-A4BF-3BEB82DEB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422D8B-E1DB-7E1B-B6B2-73B11ADD8B21}"/>
              </a:ext>
            </a:extLst>
          </p:cNvPr>
          <p:cNvSpPr>
            <a:spLocks noGrp="1"/>
          </p:cNvSpPr>
          <p:nvPr>
            <p:ph type="title"/>
          </p:nvPr>
        </p:nvSpPr>
        <p:spPr>
          <a:xfrm>
            <a:off x="1115568" y="1408153"/>
            <a:ext cx="10168128" cy="1315035"/>
          </a:xfrm>
        </p:spPr>
        <p:txBody>
          <a:bodyPr>
            <a:normAutofit/>
          </a:bodyPr>
          <a:lstStyle/>
          <a:p>
            <a:r>
              <a:rPr lang="en-US" dirty="0"/>
              <a:t>Recognize behaviors that you find toxic</a:t>
            </a:r>
          </a:p>
        </p:txBody>
      </p:sp>
      <p:sp>
        <p:nvSpPr>
          <p:cNvPr id="12" name="Rectangle 11">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7136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EF62AA6-69B5-70B6-8885-E29AADB4BF32}"/>
              </a:ext>
            </a:extLst>
          </p:cNvPr>
          <p:cNvSpPr>
            <a:spLocks noGrp="1"/>
          </p:cNvSpPr>
          <p:nvPr>
            <p:ph idx="1"/>
          </p:nvPr>
        </p:nvSpPr>
        <p:spPr>
          <a:xfrm>
            <a:off x="1115568" y="2962656"/>
            <a:ext cx="10168128" cy="2624328"/>
          </a:xfrm>
        </p:spPr>
        <p:txBody>
          <a:bodyPr>
            <a:normAutofit/>
          </a:bodyPr>
          <a:lstStyle/>
          <a:p>
            <a:r>
              <a:rPr lang="en-US" sz="3200" dirty="0"/>
              <a:t>What behaviors do you specifically find toxic?</a:t>
            </a:r>
          </a:p>
          <a:p>
            <a:pPr lvl="1"/>
            <a:r>
              <a:rPr lang="en-US" sz="3200" dirty="0"/>
              <a:t>Unfairness, aggressive behavior, gossip, passive aggressive behaviors, </a:t>
            </a:r>
            <a:r>
              <a:rPr lang="en-US" sz="3200" dirty="0" err="1"/>
              <a:t>ect</a:t>
            </a:r>
            <a:endParaRPr lang="en-US" sz="3200" dirty="0"/>
          </a:p>
        </p:txBody>
      </p:sp>
    </p:spTree>
    <p:extLst>
      <p:ext uri="{BB962C8B-B14F-4D97-AF65-F5344CB8AC3E}">
        <p14:creationId xmlns:p14="http://schemas.microsoft.com/office/powerpoint/2010/main" val="2164924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05B550-9AD0-D77C-E66F-91F23BF2D46B}"/>
              </a:ext>
            </a:extLst>
          </p:cNvPr>
          <p:cNvSpPr>
            <a:spLocks noGrp="1"/>
          </p:cNvSpPr>
          <p:nvPr>
            <p:ph type="title"/>
          </p:nvPr>
        </p:nvSpPr>
        <p:spPr>
          <a:xfrm>
            <a:off x="808638" y="386930"/>
            <a:ext cx="9236700" cy="1188950"/>
          </a:xfrm>
        </p:spPr>
        <p:txBody>
          <a:bodyPr anchor="b">
            <a:normAutofit/>
          </a:bodyPr>
          <a:lstStyle/>
          <a:p>
            <a:r>
              <a:rPr lang="en-US" sz="5400"/>
              <a:t>Emotion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198D59-5A59-01AC-F408-414151486734}"/>
              </a:ext>
            </a:extLst>
          </p:cNvPr>
          <p:cNvSpPr>
            <a:spLocks noGrp="1"/>
          </p:cNvSpPr>
          <p:nvPr>
            <p:ph idx="1"/>
          </p:nvPr>
        </p:nvSpPr>
        <p:spPr>
          <a:xfrm>
            <a:off x="655461" y="1915551"/>
            <a:ext cx="10143668" cy="3435531"/>
          </a:xfrm>
        </p:spPr>
        <p:txBody>
          <a:bodyPr anchor="ctr">
            <a:normAutofit/>
          </a:bodyPr>
          <a:lstStyle/>
          <a:p>
            <a:r>
              <a:rPr lang="en-US" dirty="0"/>
              <a:t>Behaviors are causing an emotion</a:t>
            </a:r>
          </a:p>
          <a:p>
            <a:pPr lvl="1"/>
            <a:r>
              <a:rPr lang="en-US" sz="2800" dirty="0"/>
              <a:t>What specific emotion?</a:t>
            </a:r>
          </a:p>
          <a:p>
            <a:pPr lvl="2"/>
            <a:r>
              <a:rPr lang="en-US" sz="2800" dirty="0"/>
              <a:t>Frustration, anger, jealousy, shame, guilt, remorse, suspicion, doubt, hate, isolation, </a:t>
            </a:r>
            <a:r>
              <a:rPr lang="en-US" sz="2800" dirty="0" err="1"/>
              <a:t>ect</a:t>
            </a:r>
            <a:r>
              <a:rPr lang="en-US" sz="2800" dirty="0"/>
              <a:t>…</a:t>
            </a:r>
          </a:p>
        </p:txBody>
      </p:sp>
    </p:spTree>
    <p:extLst>
      <p:ext uri="{BB962C8B-B14F-4D97-AF65-F5344CB8AC3E}">
        <p14:creationId xmlns:p14="http://schemas.microsoft.com/office/powerpoint/2010/main" val="449623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0CDF92-F0B5-4888-DBAD-E99C7FD4B911}"/>
              </a:ext>
            </a:extLst>
          </p:cNvPr>
          <p:cNvSpPr>
            <a:spLocks noGrp="1"/>
          </p:cNvSpPr>
          <p:nvPr>
            <p:ph type="title"/>
          </p:nvPr>
        </p:nvSpPr>
        <p:spPr>
          <a:xfrm>
            <a:off x="838200" y="325936"/>
            <a:ext cx="10515600" cy="1325563"/>
          </a:xfrm>
        </p:spPr>
        <p:txBody>
          <a:bodyPr>
            <a:normAutofit/>
          </a:bodyPr>
          <a:lstStyle/>
          <a:p>
            <a:r>
              <a:rPr lang="en-US" sz="5400"/>
              <a:t>Why the emotion…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840570-F3F6-9CDF-D072-07640486B80A}"/>
              </a:ext>
            </a:extLst>
          </p:cNvPr>
          <p:cNvSpPr>
            <a:spLocks noGrp="1"/>
          </p:cNvSpPr>
          <p:nvPr>
            <p:ph idx="1"/>
          </p:nvPr>
        </p:nvSpPr>
        <p:spPr>
          <a:xfrm>
            <a:off x="838200" y="1929384"/>
            <a:ext cx="10515600" cy="4251960"/>
          </a:xfrm>
        </p:spPr>
        <p:txBody>
          <a:bodyPr>
            <a:normAutofit/>
          </a:bodyPr>
          <a:lstStyle/>
          <a:p>
            <a:r>
              <a:rPr lang="en-US" sz="2400" dirty="0"/>
              <a:t>Determine the root of why those behaviors bother YOU specifically</a:t>
            </a:r>
          </a:p>
          <a:p>
            <a:pPr lvl="1"/>
            <a:r>
              <a:rPr lang="en-US" dirty="0"/>
              <a:t>“My parents treated my sister and I differently growing up and when I see unfair work practices, I am immediately returned to the competitive nature of my childhood.”</a:t>
            </a:r>
          </a:p>
          <a:p>
            <a:endParaRPr lang="en-US" sz="2200" dirty="0"/>
          </a:p>
        </p:txBody>
      </p:sp>
    </p:spTree>
    <p:extLst>
      <p:ext uri="{BB962C8B-B14F-4D97-AF65-F5344CB8AC3E}">
        <p14:creationId xmlns:p14="http://schemas.microsoft.com/office/powerpoint/2010/main" val="3783381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1EF2A3-1A3A-4B04-1F49-75E4640C5AA9}"/>
              </a:ext>
            </a:extLst>
          </p:cNvPr>
          <p:cNvSpPr>
            <a:spLocks noGrp="1"/>
          </p:cNvSpPr>
          <p:nvPr>
            <p:ph type="title"/>
          </p:nvPr>
        </p:nvSpPr>
        <p:spPr>
          <a:xfrm>
            <a:off x="640080" y="325369"/>
            <a:ext cx="4368602" cy="1956841"/>
          </a:xfrm>
        </p:spPr>
        <p:txBody>
          <a:bodyPr anchor="b">
            <a:normAutofit/>
          </a:bodyPr>
          <a:lstStyle/>
          <a:p>
            <a:r>
              <a:rPr lang="en-US" sz="5400"/>
              <a:t>Reflection</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959F5B-E121-E87D-60DC-73337C83B431}"/>
              </a:ext>
            </a:extLst>
          </p:cNvPr>
          <p:cNvSpPr>
            <a:spLocks noGrp="1"/>
          </p:cNvSpPr>
          <p:nvPr>
            <p:ph idx="1"/>
          </p:nvPr>
        </p:nvSpPr>
        <p:spPr>
          <a:xfrm>
            <a:off x="640080" y="2872899"/>
            <a:ext cx="4243589" cy="3320668"/>
          </a:xfrm>
        </p:spPr>
        <p:txBody>
          <a:bodyPr>
            <a:normAutofit/>
          </a:bodyPr>
          <a:lstStyle/>
          <a:p>
            <a:r>
              <a:rPr lang="en-US" dirty="0"/>
              <a:t>Discovering why the behavior upset you can help you to reflect on the current situation</a:t>
            </a:r>
            <a:endParaRPr lang="en-US" sz="2200" dirty="0"/>
          </a:p>
          <a:p>
            <a:r>
              <a:rPr lang="en-US" sz="2200" dirty="0"/>
              <a:t>Projecting your past</a:t>
            </a:r>
            <a:endParaRPr lang="en-US" dirty="0"/>
          </a:p>
        </p:txBody>
      </p:sp>
      <p:pic>
        <p:nvPicPr>
          <p:cNvPr id="5" name="Picture 4" descr="Large skydiving group mid-air">
            <a:extLst>
              <a:ext uri="{FF2B5EF4-FFF2-40B4-BE49-F238E27FC236}">
                <a16:creationId xmlns:a16="http://schemas.microsoft.com/office/drawing/2014/main" id="{9B518C74-F107-E0CD-C828-EE6FCC27DB02}"/>
              </a:ext>
            </a:extLst>
          </p:cNvPr>
          <p:cNvPicPr>
            <a:picLocks noChangeAspect="1"/>
          </p:cNvPicPr>
          <p:nvPr/>
        </p:nvPicPr>
        <p:blipFill rotWithShape="1">
          <a:blip r:embed="rId3"/>
          <a:srcRect l="17233" r="1606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35034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pty speech bubbles">
            <a:extLst>
              <a:ext uri="{FF2B5EF4-FFF2-40B4-BE49-F238E27FC236}">
                <a16:creationId xmlns:a16="http://schemas.microsoft.com/office/drawing/2014/main" id="{62E3AD6A-CB79-4010-A46B-4FF923D5D8FC}"/>
              </a:ext>
            </a:extLst>
          </p:cNvPr>
          <p:cNvPicPr>
            <a:picLocks noChangeAspect="1"/>
          </p:cNvPicPr>
          <p:nvPr/>
        </p:nvPicPr>
        <p:blipFill rotWithShape="1">
          <a:blip r:embed="rId2"/>
          <a:srcRect l="5884" r="-1"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63F5C4-7F18-0B63-DA3C-0E32E182D97F}"/>
              </a:ext>
            </a:extLst>
          </p:cNvPr>
          <p:cNvSpPr>
            <a:spLocks noGrp="1"/>
          </p:cNvSpPr>
          <p:nvPr>
            <p:ph type="title"/>
          </p:nvPr>
        </p:nvSpPr>
        <p:spPr>
          <a:xfrm>
            <a:off x="838200" y="365125"/>
            <a:ext cx="3822189" cy="1899912"/>
          </a:xfrm>
        </p:spPr>
        <p:txBody>
          <a:bodyPr>
            <a:normAutofit/>
          </a:bodyPr>
          <a:lstStyle/>
          <a:p>
            <a:r>
              <a:rPr lang="en-US" sz="4000"/>
              <a:t>Now that we decoded our emotions</a:t>
            </a:r>
          </a:p>
        </p:txBody>
      </p:sp>
      <p:sp>
        <p:nvSpPr>
          <p:cNvPr id="3" name="Content Placeholder 2">
            <a:extLst>
              <a:ext uri="{FF2B5EF4-FFF2-40B4-BE49-F238E27FC236}">
                <a16:creationId xmlns:a16="http://schemas.microsoft.com/office/drawing/2014/main" id="{4B9F42D5-DFE5-C674-E27A-23D453163368}"/>
              </a:ext>
            </a:extLst>
          </p:cNvPr>
          <p:cNvSpPr>
            <a:spLocks noGrp="1"/>
          </p:cNvSpPr>
          <p:nvPr>
            <p:ph idx="1"/>
          </p:nvPr>
        </p:nvSpPr>
        <p:spPr>
          <a:xfrm>
            <a:off x="838200" y="2434201"/>
            <a:ext cx="3822189" cy="3742762"/>
          </a:xfrm>
        </p:spPr>
        <p:txBody>
          <a:bodyPr>
            <a:normAutofit/>
          </a:bodyPr>
          <a:lstStyle/>
          <a:p>
            <a:pPr marL="0" indent="0">
              <a:buNone/>
            </a:pPr>
            <a:r>
              <a:rPr lang="en-US" dirty="0"/>
              <a:t>Let's discuss how to change our thought process </a:t>
            </a:r>
          </a:p>
        </p:txBody>
      </p:sp>
    </p:spTree>
    <p:extLst>
      <p:ext uri="{BB962C8B-B14F-4D97-AF65-F5344CB8AC3E}">
        <p14:creationId xmlns:p14="http://schemas.microsoft.com/office/powerpoint/2010/main" val="1110718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203D9-4C9B-E19C-8D83-E3EB23B261A0}"/>
              </a:ext>
            </a:extLst>
          </p:cNvPr>
          <p:cNvSpPr>
            <a:spLocks noGrp="1"/>
          </p:cNvSpPr>
          <p:nvPr>
            <p:ph type="title"/>
          </p:nvPr>
        </p:nvSpPr>
        <p:spPr>
          <a:xfrm>
            <a:off x="1075767" y="1188637"/>
            <a:ext cx="2988234" cy="4480726"/>
          </a:xfrm>
        </p:spPr>
        <p:txBody>
          <a:bodyPr>
            <a:normAutofit/>
          </a:bodyPr>
          <a:lstStyle/>
          <a:p>
            <a:pPr algn="r"/>
            <a:r>
              <a:rPr lang="en-US" sz="5600"/>
              <a:t>Black and white thought processes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DD0549-DDC0-A5F1-2FB2-FAE1547B47F2}"/>
              </a:ext>
            </a:extLst>
          </p:cNvPr>
          <p:cNvSpPr>
            <a:spLocks noGrp="1"/>
          </p:cNvSpPr>
          <p:nvPr>
            <p:ph idx="1"/>
          </p:nvPr>
        </p:nvSpPr>
        <p:spPr>
          <a:xfrm>
            <a:off x="5255260" y="1648870"/>
            <a:ext cx="4702848" cy="3560260"/>
          </a:xfrm>
        </p:spPr>
        <p:txBody>
          <a:bodyPr anchor="ctr">
            <a:normAutofit/>
          </a:bodyPr>
          <a:lstStyle/>
          <a:p>
            <a:r>
              <a:rPr lang="en-US" sz="2400"/>
              <a:t>Thinking that everything lies on two extremes</a:t>
            </a:r>
          </a:p>
          <a:p>
            <a:pPr lvl="1"/>
            <a:r>
              <a:rPr lang="en-US" dirty="0"/>
              <a:t>You either love or hate coworkers</a:t>
            </a:r>
          </a:p>
          <a:p>
            <a:pPr lvl="1"/>
            <a:r>
              <a:rPr lang="en-US" dirty="0"/>
              <a:t>They do good or bad work</a:t>
            </a:r>
          </a:p>
          <a:p>
            <a:pPr lvl="1"/>
            <a:r>
              <a:rPr lang="en-US" dirty="0"/>
              <a:t>They are capable or not capable</a:t>
            </a:r>
          </a:p>
          <a:p>
            <a:r>
              <a:rPr lang="en-US" sz="2400"/>
              <a:t>Harsh thinking</a:t>
            </a:r>
          </a:p>
        </p:txBody>
      </p:sp>
    </p:spTree>
    <p:extLst>
      <p:ext uri="{BB962C8B-B14F-4D97-AF65-F5344CB8AC3E}">
        <p14:creationId xmlns:p14="http://schemas.microsoft.com/office/powerpoint/2010/main" val="1828474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7C054-21B3-379F-E83C-B1252FB2D77F}"/>
              </a:ext>
            </a:extLst>
          </p:cNvPr>
          <p:cNvSpPr>
            <a:spLocks noGrp="1"/>
          </p:cNvSpPr>
          <p:nvPr>
            <p:ph type="title"/>
          </p:nvPr>
        </p:nvSpPr>
        <p:spPr/>
        <p:txBody>
          <a:bodyPr/>
          <a:lstStyle/>
          <a:p>
            <a:r>
              <a:rPr lang="en-US" dirty="0"/>
              <a:t>Rigidity is not our friend: Shades of gray</a:t>
            </a:r>
          </a:p>
        </p:txBody>
      </p:sp>
      <p:graphicFrame>
        <p:nvGraphicFramePr>
          <p:cNvPr id="5" name="Content Placeholder 2">
            <a:extLst>
              <a:ext uri="{FF2B5EF4-FFF2-40B4-BE49-F238E27FC236}">
                <a16:creationId xmlns:a16="http://schemas.microsoft.com/office/drawing/2014/main" id="{6C546707-484F-2A07-EB68-7C3EE93F14B8}"/>
              </a:ext>
            </a:extLst>
          </p:cNvPr>
          <p:cNvGraphicFramePr>
            <a:graphicFrameLocks noGrp="1"/>
          </p:cNvGraphicFramePr>
          <p:nvPr>
            <p:ph idx="1"/>
            <p:extLst>
              <p:ext uri="{D42A27DB-BD31-4B8C-83A1-F6EECF244321}">
                <p14:modId xmlns:p14="http://schemas.microsoft.com/office/powerpoint/2010/main" val="3345992370"/>
              </p:ext>
            </p:extLst>
          </p:nvPr>
        </p:nvGraphicFramePr>
        <p:xfrm>
          <a:off x="838200" y="176729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3379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A1A6CC-26FA-BC49-85FF-F7AD289A5DD0}"/>
              </a:ext>
            </a:extLst>
          </p:cNvPr>
          <p:cNvSpPr>
            <a:spLocks noGrp="1"/>
          </p:cNvSpPr>
          <p:nvPr>
            <p:ph type="title"/>
          </p:nvPr>
        </p:nvSpPr>
        <p:spPr>
          <a:xfrm>
            <a:off x="838200" y="365125"/>
            <a:ext cx="10515600" cy="1325563"/>
          </a:xfrm>
        </p:spPr>
        <p:txBody>
          <a:bodyPr>
            <a:normAutofit/>
          </a:bodyPr>
          <a:lstStyle/>
          <a:p>
            <a:r>
              <a:rPr lang="en-US" sz="5400"/>
              <a:t>Nonjudgmental stance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4B3321-B5BE-AB56-52C3-63F72AB7BDCD}"/>
              </a:ext>
            </a:extLst>
          </p:cNvPr>
          <p:cNvSpPr>
            <a:spLocks noGrp="1"/>
          </p:cNvSpPr>
          <p:nvPr>
            <p:ph idx="1"/>
          </p:nvPr>
        </p:nvSpPr>
        <p:spPr>
          <a:xfrm>
            <a:off x="838200" y="1929384"/>
            <a:ext cx="10515600" cy="4251960"/>
          </a:xfrm>
        </p:spPr>
        <p:txBody>
          <a:bodyPr>
            <a:normAutofit/>
          </a:bodyPr>
          <a:lstStyle/>
          <a:p>
            <a:r>
              <a:rPr lang="en-US" dirty="0"/>
              <a:t>Stick to facts, leave out emotions</a:t>
            </a:r>
          </a:p>
          <a:p>
            <a:r>
              <a:rPr lang="en-US" dirty="0"/>
              <a:t>Focus on the who, what, where, when and how of the incident and not the past or how you feel </a:t>
            </a:r>
          </a:p>
          <a:p>
            <a:r>
              <a:rPr lang="en-US" dirty="0"/>
              <a:t>Do not define as “good”/“bad” or “right”/”wrong” </a:t>
            </a:r>
          </a:p>
          <a:p>
            <a:r>
              <a:rPr lang="en-US" dirty="0"/>
              <a:t>Reduce the impact that your emotions play on your perception of events </a:t>
            </a:r>
          </a:p>
          <a:p>
            <a:r>
              <a:rPr lang="en-US" dirty="0"/>
              <a:t>Judgements create strong barriers for moving past</a:t>
            </a:r>
          </a:p>
        </p:txBody>
      </p:sp>
    </p:spTree>
    <p:extLst>
      <p:ext uri="{BB962C8B-B14F-4D97-AF65-F5344CB8AC3E}">
        <p14:creationId xmlns:p14="http://schemas.microsoft.com/office/powerpoint/2010/main" val="2971304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D0B939-2217-492A-57F6-9499FBE9450D}"/>
              </a:ext>
            </a:extLst>
          </p:cNvPr>
          <p:cNvSpPr>
            <a:spLocks noGrp="1"/>
          </p:cNvSpPr>
          <p:nvPr>
            <p:ph idx="1"/>
          </p:nvPr>
        </p:nvSpPr>
        <p:spPr>
          <a:xfrm>
            <a:off x="5656218" y="679269"/>
            <a:ext cx="6111834" cy="5823772"/>
          </a:xfrm>
        </p:spPr>
        <p:txBody>
          <a:bodyPr anchor="t">
            <a:normAutofit/>
          </a:bodyPr>
          <a:lstStyle/>
          <a:p>
            <a:pPr marL="0" indent="0">
              <a:buNone/>
            </a:pPr>
            <a:r>
              <a:rPr lang="en-US" sz="2600" dirty="0"/>
              <a:t>Let's face it….we spend a LOT of time working</a:t>
            </a:r>
          </a:p>
          <a:p>
            <a:pPr marL="0" indent="0">
              <a:buNone/>
            </a:pPr>
            <a:r>
              <a:rPr lang="en-US" sz="2600" dirty="0"/>
              <a:t>	AND thinking about work</a:t>
            </a:r>
          </a:p>
          <a:p>
            <a:pPr marL="0" indent="0">
              <a:buNone/>
            </a:pPr>
            <a:r>
              <a:rPr lang="en-US" sz="2600" dirty="0"/>
              <a:t>		AND figuring out what to do next at work</a:t>
            </a:r>
          </a:p>
          <a:p>
            <a:pPr marL="0" indent="0">
              <a:buNone/>
            </a:pPr>
            <a:r>
              <a:rPr lang="en-US" sz="2600" dirty="0"/>
              <a:t>			</a:t>
            </a:r>
          </a:p>
          <a:p>
            <a:pPr marL="0" indent="0">
              <a:buNone/>
            </a:pPr>
            <a:r>
              <a:rPr lang="en-US" sz="2600" dirty="0"/>
              <a:t>	….it consumes a lot of time and energy in our lives (both at work and outside of work) </a:t>
            </a:r>
          </a:p>
          <a:p>
            <a:pPr marL="0" indent="0">
              <a:buNone/>
            </a:pPr>
            <a:endParaRPr lang="en-US" sz="2600" dirty="0"/>
          </a:p>
          <a:p>
            <a:pPr marL="0" indent="0">
              <a:buNone/>
            </a:pPr>
            <a:endParaRPr lang="en-US" sz="2600" dirty="0"/>
          </a:p>
          <a:p>
            <a:pPr marL="0" indent="0">
              <a:buNone/>
            </a:pPr>
            <a:r>
              <a:rPr lang="en-US" sz="2600" dirty="0"/>
              <a:t>So….it shouldn’t suck!</a:t>
            </a:r>
          </a:p>
          <a:p>
            <a:endParaRPr lang="en-US" sz="2200" dirty="0"/>
          </a:p>
        </p:txBody>
      </p:sp>
    </p:spTree>
    <p:extLst>
      <p:ext uri="{BB962C8B-B14F-4D97-AF65-F5344CB8AC3E}">
        <p14:creationId xmlns:p14="http://schemas.microsoft.com/office/powerpoint/2010/main" val="92186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Right Triangle 9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laceHolder 1"/>
          <p:cNvSpPr>
            <a:spLocks noGrp="1"/>
          </p:cNvSpPr>
          <p:nvPr>
            <p:ph type="title" idx="4294967295"/>
          </p:nvPr>
        </p:nvSpPr>
        <p:spPr>
          <a:xfrm>
            <a:off x="1006900" y="1188637"/>
            <a:ext cx="3141430" cy="4480726"/>
          </a:xfrm>
          <a:prstGeom prst="rect">
            <a:avLst/>
          </a:prstGeom>
        </p:spPr>
        <p:txBody>
          <a:bodyPr vert="horz" lIns="91440" tIns="45720" rIns="91440" bIns="45720" rtlCol="0" anchor="ctr">
            <a:normAutofit/>
          </a:bodyPr>
          <a:lstStyle/>
          <a:p>
            <a:pPr indent="0" algn="r"/>
            <a:r>
              <a:rPr lang="en-US" sz="6600" b="0" strike="noStrike" kern="1200" spc="-1">
                <a:solidFill>
                  <a:schemeClr val="tx1"/>
                </a:solidFill>
                <a:latin typeface="+mj-lt"/>
                <a:ea typeface="+mj-ea"/>
                <a:cs typeface="+mj-cs"/>
              </a:rPr>
              <a:t>Refocus</a:t>
            </a:r>
          </a:p>
        </p:txBody>
      </p:sp>
      <p:cxnSp>
        <p:nvCxnSpPr>
          <p:cNvPr id="97" name="Straight Connector 9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4" name="PlaceHolder 2"/>
          <p:cNvSpPr>
            <a:spLocks noGrp="1"/>
          </p:cNvSpPr>
          <p:nvPr>
            <p:ph idx="4294967295"/>
          </p:nvPr>
        </p:nvSpPr>
        <p:spPr>
          <a:xfrm>
            <a:off x="5138928" y="1338729"/>
            <a:ext cx="4795584" cy="4180542"/>
          </a:xfrm>
          <a:prstGeom prst="rect">
            <a:avLst/>
          </a:prstGeom>
        </p:spPr>
        <p:txBody>
          <a:bodyPr vert="horz" lIns="91440" tIns="45720" rIns="91440" bIns="45720" rtlCol="0" anchor="ctr">
            <a:normAutofit/>
          </a:bodyPr>
          <a:lstStyle/>
          <a:p>
            <a:pPr marL="228600">
              <a:spcBef>
                <a:spcPts val="1001"/>
              </a:spcBef>
              <a:buClr>
                <a:srgbClr val="000000"/>
              </a:buClr>
            </a:pPr>
            <a:r>
              <a:rPr lang="en-US" sz="2400" b="0" strike="noStrike" spc="-1"/>
              <a:t>Stop ruminating</a:t>
            </a:r>
            <a:endParaRPr lang="en-US" sz="2400" spc="-1"/>
          </a:p>
          <a:p>
            <a:pPr marL="228600">
              <a:spcBef>
                <a:spcPts val="1001"/>
              </a:spcBef>
              <a:buClr>
                <a:srgbClr val="000000"/>
              </a:buClr>
            </a:pPr>
            <a:r>
              <a:rPr lang="en-US" sz="2400" spc="-1"/>
              <a:t>Focus on the present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2B9C4D-5258-D366-C154-4B1C3F469BC3}"/>
              </a:ext>
            </a:extLst>
          </p:cNvPr>
          <p:cNvSpPr>
            <a:spLocks noGrp="1"/>
          </p:cNvSpPr>
          <p:nvPr>
            <p:ph type="title"/>
          </p:nvPr>
        </p:nvSpPr>
        <p:spPr>
          <a:xfrm>
            <a:off x="808638" y="386930"/>
            <a:ext cx="9236700" cy="1188950"/>
          </a:xfrm>
        </p:spPr>
        <p:txBody>
          <a:bodyPr anchor="b">
            <a:normAutofit/>
          </a:bodyPr>
          <a:lstStyle/>
          <a:p>
            <a:r>
              <a:rPr lang="en-US" sz="5400" dirty="0"/>
              <a:t>Other helpful strategies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3C1CC0A-7F9D-9BE5-EA7B-A177289024CD}"/>
              </a:ext>
            </a:extLst>
          </p:cNvPr>
          <p:cNvSpPr>
            <a:spLocks noGrp="1"/>
          </p:cNvSpPr>
          <p:nvPr>
            <p:ph idx="1"/>
          </p:nvPr>
        </p:nvSpPr>
        <p:spPr>
          <a:xfrm>
            <a:off x="793660" y="2599509"/>
            <a:ext cx="10143668" cy="3435531"/>
          </a:xfrm>
        </p:spPr>
        <p:txBody>
          <a:bodyPr anchor="ctr">
            <a:normAutofit/>
          </a:bodyPr>
          <a:lstStyle/>
          <a:p>
            <a:r>
              <a:rPr lang="en-US" sz="2400" dirty="0"/>
              <a:t>It could just be in your head…you are taking things too personally</a:t>
            </a:r>
          </a:p>
          <a:p>
            <a:r>
              <a:rPr lang="en-US" sz="2400" dirty="0"/>
              <a:t>Set boundaries for people who are spreading toxicity</a:t>
            </a:r>
          </a:p>
          <a:p>
            <a:r>
              <a:rPr lang="en-US" sz="2400" dirty="0"/>
              <a:t>Ask them how they intend to fix their own problems</a:t>
            </a:r>
          </a:p>
          <a:p>
            <a:r>
              <a:rPr lang="en-US" sz="2400" dirty="0"/>
              <a:t>Rise above the toxicity </a:t>
            </a:r>
          </a:p>
          <a:p>
            <a:r>
              <a:rPr lang="en-US" sz="2400" dirty="0"/>
              <a:t>Manage personal emotions- don’t allow yourself to be manipulated</a:t>
            </a:r>
          </a:p>
        </p:txBody>
      </p:sp>
    </p:spTree>
    <p:extLst>
      <p:ext uri="{BB962C8B-B14F-4D97-AF65-F5344CB8AC3E}">
        <p14:creationId xmlns:p14="http://schemas.microsoft.com/office/powerpoint/2010/main" val="3983024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614599-D45F-2B41-7DE0-573F1683C23A}"/>
              </a:ext>
            </a:extLst>
          </p:cNvPr>
          <p:cNvSpPr>
            <a:spLocks noGrp="1"/>
          </p:cNvSpPr>
          <p:nvPr>
            <p:ph type="title"/>
          </p:nvPr>
        </p:nvSpPr>
        <p:spPr>
          <a:xfrm>
            <a:off x="1043631" y="873940"/>
            <a:ext cx="5052369" cy="1035781"/>
          </a:xfrm>
        </p:spPr>
        <p:txBody>
          <a:bodyPr anchor="ctr">
            <a:normAutofit/>
          </a:bodyPr>
          <a:lstStyle/>
          <a:p>
            <a:r>
              <a:rPr lang="en-US" sz="3600"/>
              <a:t>Radical Acceptance</a:t>
            </a:r>
          </a:p>
        </p:txBody>
      </p:sp>
      <p:sp>
        <p:nvSpPr>
          <p:cNvPr id="3" name="Content Placeholder 2">
            <a:extLst>
              <a:ext uri="{FF2B5EF4-FFF2-40B4-BE49-F238E27FC236}">
                <a16:creationId xmlns:a16="http://schemas.microsoft.com/office/drawing/2014/main" id="{E1191C4F-E5ED-B80A-1FE0-E8A782CDEFA9}"/>
              </a:ext>
            </a:extLst>
          </p:cNvPr>
          <p:cNvSpPr>
            <a:spLocks noGrp="1"/>
          </p:cNvSpPr>
          <p:nvPr>
            <p:ph idx="1"/>
          </p:nvPr>
        </p:nvSpPr>
        <p:spPr>
          <a:xfrm>
            <a:off x="1045029" y="2524721"/>
            <a:ext cx="4991629" cy="3677123"/>
          </a:xfrm>
        </p:spPr>
        <p:txBody>
          <a:bodyPr anchor="ctr">
            <a:normAutofit/>
          </a:bodyPr>
          <a:lstStyle/>
          <a:p>
            <a:r>
              <a:rPr lang="en-US" sz="2400" dirty="0"/>
              <a:t>A last-ditch effort</a:t>
            </a:r>
          </a:p>
          <a:p>
            <a:r>
              <a:rPr lang="en-US" sz="2400" dirty="0"/>
              <a:t>It is what it is = mindset solely to reduce suffering</a:t>
            </a:r>
          </a:p>
          <a:p>
            <a:r>
              <a:rPr lang="en-US" sz="2400" dirty="0"/>
              <a:t>No longer fight the reality that the workplace has people portraying toxic behaviors and it is not going to stop</a:t>
            </a:r>
          </a:p>
          <a:p>
            <a:r>
              <a:rPr lang="en-US" sz="2400" dirty="0"/>
              <a:t>Do not add to the toxicity</a:t>
            </a:r>
          </a:p>
        </p:txBody>
      </p:sp>
      <p:sp>
        <p:nvSpPr>
          <p:cNvPr id="19" name="Rectangle 1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ad with Gears">
            <a:extLst>
              <a:ext uri="{FF2B5EF4-FFF2-40B4-BE49-F238E27FC236}">
                <a16:creationId xmlns:a16="http://schemas.microsoft.com/office/drawing/2014/main" id="{F3D491C8-F6E9-75B7-09AA-CFCBDD5A28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0493" y="1347516"/>
            <a:ext cx="4223252" cy="4223252"/>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733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C0284-F5FC-FBA5-EA90-ABA3CF1B6198}"/>
              </a:ext>
            </a:extLst>
          </p:cNvPr>
          <p:cNvSpPr>
            <a:spLocks noGrp="1"/>
          </p:cNvSpPr>
          <p:nvPr>
            <p:ph type="title"/>
          </p:nvPr>
        </p:nvSpPr>
        <p:spPr>
          <a:xfrm>
            <a:off x="4654296" y="329184"/>
            <a:ext cx="6894576" cy="1783080"/>
          </a:xfrm>
        </p:spPr>
        <p:txBody>
          <a:bodyPr anchor="b">
            <a:normAutofit/>
          </a:bodyPr>
          <a:lstStyle/>
          <a:p>
            <a:r>
              <a:rPr lang="en-US" sz="5400"/>
              <a:t>Everyday Acceptance</a:t>
            </a:r>
          </a:p>
        </p:txBody>
      </p:sp>
      <p:pic>
        <p:nvPicPr>
          <p:cNvPr id="5" name="Picture 4" descr="Blurred motion traffic">
            <a:extLst>
              <a:ext uri="{FF2B5EF4-FFF2-40B4-BE49-F238E27FC236}">
                <a16:creationId xmlns:a16="http://schemas.microsoft.com/office/drawing/2014/main" id="{00245211-B28E-D47D-1078-D832F15C0C2F}"/>
              </a:ext>
            </a:extLst>
          </p:cNvPr>
          <p:cNvPicPr>
            <a:picLocks noChangeAspect="1"/>
          </p:cNvPicPr>
          <p:nvPr/>
        </p:nvPicPr>
        <p:blipFill rotWithShape="1">
          <a:blip r:embed="rId3"/>
          <a:srcRect l="41113" r="19443"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78F416-7F38-AD2B-F86A-D40EC4F844E0}"/>
              </a:ext>
            </a:extLst>
          </p:cNvPr>
          <p:cNvSpPr>
            <a:spLocks noGrp="1"/>
          </p:cNvSpPr>
          <p:nvPr>
            <p:ph idx="1"/>
          </p:nvPr>
        </p:nvSpPr>
        <p:spPr>
          <a:xfrm>
            <a:off x="4654296" y="2706624"/>
            <a:ext cx="6894576" cy="3483864"/>
          </a:xfrm>
        </p:spPr>
        <p:txBody>
          <a:bodyPr>
            <a:normAutofit/>
          </a:bodyPr>
          <a:lstStyle/>
          <a:p>
            <a:r>
              <a:rPr lang="en-US" sz="2400" dirty="0"/>
              <a:t>Accept the everyday things:</a:t>
            </a:r>
          </a:p>
          <a:p>
            <a:pPr lvl="1"/>
            <a:r>
              <a:rPr lang="en-US" dirty="0"/>
              <a:t>The weather is not great</a:t>
            </a:r>
          </a:p>
          <a:p>
            <a:pPr lvl="1"/>
            <a:r>
              <a:rPr lang="en-US" dirty="0"/>
              <a:t>I have to go to work</a:t>
            </a:r>
          </a:p>
          <a:p>
            <a:pPr lvl="1"/>
            <a:r>
              <a:rPr lang="en-US" dirty="0"/>
              <a:t>Traffic was not ideal </a:t>
            </a:r>
          </a:p>
          <a:p>
            <a:pPr lvl="1"/>
            <a:r>
              <a:rPr lang="en-US" dirty="0"/>
              <a:t>Lunch was not as good as I thought</a:t>
            </a:r>
          </a:p>
          <a:p>
            <a:r>
              <a:rPr lang="en-US" sz="2400" dirty="0"/>
              <a:t>By accepting and </a:t>
            </a:r>
            <a:r>
              <a:rPr lang="en-US" sz="2400" u="sng" dirty="0"/>
              <a:t>not complaining</a:t>
            </a:r>
            <a:r>
              <a:rPr lang="en-US" sz="2400" dirty="0"/>
              <a:t>, you practice letting less important things go to allow feelings of frustration, anxiousness, and stress to not flare unless it is important</a:t>
            </a:r>
          </a:p>
        </p:txBody>
      </p:sp>
    </p:spTree>
    <p:extLst>
      <p:ext uri="{BB962C8B-B14F-4D97-AF65-F5344CB8AC3E}">
        <p14:creationId xmlns:p14="http://schemas.microsoft.com/office/powerpoint/2010/main" val="463919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27D16E-A4AB-53A6-B931-B10207E8B913}"/>
              </a:ext>
            </a:extLst>
          </p:cNvPr>
          <p:cNvSpPr>
            <a:spLocks noGrp="1"/>
          </p:cNvSpPr>
          <p:nvPr>
            <p:ph type="title"/>
          </p:nvPr>
        </p:nvSpPr>
        <p:spPr>
          <a:xfrm>
            <a:off x="841248" y="548640"/>
            <a:ext cx="3600860" cy="5431536"/>
          </a:xfrm>
        </p:spPr>
        <p:txBody>
          <a:bodyPr>
            <a:normAutofit/>
          </a:bodyPr>
          <a:lstStyle/>
          <a:p>
            <a:r>
              <a:rPr lang="en-US" sz="5400" dirty="0"/>
              <a:t>You alone </a:t>
            </a:r>
            <a:r>
              <a:rPr lang="en-US" sz="5400" u="sng" dirty="0"/>
              <a:t>can not </a:t>
            </a:r>
            <a:r>
              <a:rPr lang="en-US" sz="5400" dirty="0"/>
              <a:t>fix a toxic culture, but you CAN: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186DE1-53C9-E316-EF2F-0682B8451484}"/>
              </a:ext>
            </a:extLst>
          </p:cNvPr>
          <p:cNvSpPr>
            <a:spLocks noGrp="1"/>
          </p:cNvSpPr>
          <p:nvPr>
            <p:ph idx="1"/>
          </p:nvPr>
        </p:nvSpPr>
        <p:spPr>
          <a:xfrm>
            <a:off x="5126417" y="713232"/>
            <a:ext cx="6224335" cy="5431536"/>
          </a:xfrm>
        </p:spPr>
        <p:txBody>
          <a:bodyPr anchor="ctr">
            <a:normAutofit lnSpcReduction="10000"/>
          </a:bodyPr>
          <a:lstStyle/>
          <a:p>
            <a:r>
              <a:rPr lang="en-US" dirty="0"/>
              <a:t>Fix how you react </a:t>
            </a:r>
          </a:p>
          <a:p>
            <a:r>
              <a:rPr lang="en-US" dirty="0"/>
              <a:t>Participate in activities to improve the culture</a:t>
            </a:r>
          </a:p>
          <a:p>
            <a:pPr lvl="1"/>
            <a:r>
              <a:rPr lang="en-US" sz="2800" dirty="0"/>
              <a:t>By not participating in gossip, belittling, passive aggressive actions, tattling, perpetuating the bad behaviors that have led to this culture</a:t>
            </a:r>
          </a:p>
          <a:p>
            <a:pPr lvl="1"/>
            <a:r>
              <a:rPr lang="en-US" sz="2800" dirty="0"/>
              <a:t>By participating in teaching, active communication/listening, nonjudgmental interactions, being empathetic/understanding, engage in activities to promote positive workplace culture</a:t>
            </a:r>
          </a:p>
          <a:p>
            <a:endParaRPr lang="en-US" sz="2200" dirty="0"/>
          </a:p>
        </p:txBody>
      </p:sp>
    </p:spTree>
    <p:extLst>
      <p:ext uri="{BB962C8B-B14F-4D97-AF65-F5344CB8AC3E}">
        <p14:creationId xmlns:p14="http://schemas.microsoft.com/office/powerpoint/2010/main" val="619140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65B94D-27D2-7780-0083-905F91ABB8E6}"/>
              </a:ext>
            </a:extLst>
          </p:cNvPr>
          <p:cNvSpPr>
            <a:spLocks noGrp="1"/>
          </p:cNvSpPr>
          <p:nvPr>
            <p:ph type="title"/>
          </p:nvPr>
        </p:nvSpPr>
        <p:spPr>
          <a:xfrm>
            <a:off x="1075767" y="1188637"/>
            <a:ext cx="2988234" cy="4480726"/>
          </a:xfrm>
        </p:spPr>
        <p:txBody>
          <a:bodyPr>
            <a:normAutofit/>
          </a:bodyPr>
          <a:lstStyle/>
          <a:p>
            <a:pPr algn="r"/>
            <a:r>
              <a:rPr lang="en-US" sz="4600"/>
              <a:t>References</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832ED9A9-1455-D462-45F2-20F6C8ECA1B2}"/>
              </a:ext>
            </a:extLst>
          </p:cNvPr>
          <p:cNvSpPr>
            <a:spLocks noGrp="1"/>
          </p:cNvSpPr>
          <p:nvPr>
            <p:ph idx="1"/>
          </p:nvPr>
        </p:nvSpPr>
        <p:spPr>
          <a:xfrm>
            <a:off x="5255260" y="1648870"/>
            <a:ext cx="4702848" cy="3560260"/>
          </a:xfrm>
        </p:spPr>
        <p:txBody>
          <a:bodyPr anchor="ctr">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13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Benson-Podolchuk, S. (2015, November 15). </a:t>
            </a:r>
            <a:r>
              <a:rPr kumimoji="0" lang="en-US" altLang="en-US" sz="1300" b="0" i="1"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How I survived workplace bullying .</a:t>
            </a:r>
            <a:r>
              <a:rPr kumimoji="0" lang="en-US" altLang="en-US" sz="13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 Retrieved from YouTube: How I survived workplace bullying | Sherry Benson-Podolchuk | TEDxWinnipeg - Bing video</a:t>
            </a:r>
            <a:endParaRPr kumimoji="0" lang="en-US" altLang="en-US" sz="1300" b="0" i="0" u="none" strike="noStrike" cap="none" normalizeH="0" baseline="0">
              <a:ln>
                <a:noFill/>
              </a:ln>
              <a:effectLst/>
            </a:endParaRPr>
          </a:p>
          <a:p>
            <a:pPr marL="0" marR="0" lvl="0" indent="0" defTabSz="914400" rtl="0" eaLnBrk="0" fontAlgn="base" latinLnBrk="0" hangingPunct="0">
              <a:spcBef>
                <a:spcPct val="0"/>
              </a:spcBef>
              <a:spcAft>
                <a:spcPct val="0"/>
              </a:spcAft>
              <a:buClrTx/>
              <a:buSzTx/>
              <a:buFontTx/>
              <a:buNone/>
              <a:tabLst/>
            </a:pPr>
            <a:r>
              <a:rPr kumimoji="0" lang="en-US" altLang="en-US" sz="13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Doman, M. M. (2021). </a:t>
            </a:r>
            <a:r>
              <a:rPr kumimoji="0" lang="en-US" altLang="en-US" sz="1300" b="0" i="1"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Yes You Can Talk About Mental Health at Work.</a:t>
            </a:r>
            <a:r>
              <a:rPr kumimoji="0" lang="en-US" altLang="en-US" sz="13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 London: Welbeck Balance.</a:t>
            </a:r>
            <a:endParaRPr kumimoji="0" lang="en-US" altLang="en-US" sz="1300" b="0" i="0" u="none" strike="noStrike" cap="none" normalizeH="0" baseline="0">
              <a:ln>
                <a:noFill/>
              </a:ln>
              <a:effectLst/>
            </a:endParaRPr>
          </a:p>
          <a:p>
            <a:pPr marL="0" marR="0" lvl="0" indent="0" defTabSz="914400" rtl="0" eaLnBrk="0" fontAlgn="base" latinLnBrk="0" hangingPunct="0">
              <a:spcBef>
                <a:spcPct val="0"/>
              </a:spcBef>
              <a:spcAft>
                <a:spcPct val="0"/>
              </a:spcAft>
              <a:buClrTx/>
              <a:buSzTx/>
              <a:buFontTx/>
              <a:buNone/>
              <a:tabLst/>
            </a:pPr>
            <a:r>
              <a:rPr kumimoji="0" lang="en-US" altLang="en-US" sz="13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Hasson, G., &amp; Butler, D. (2020). </a:t>
            </a:r>
            <a:r>
              <a:rPr kumimoji="0" lang="en-US" altLang="en-US" sz="1300" b="0" i="1"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Mental Health and Wellbeing in the Workplace.</a:t>
            </a:r>
            <a:r>
              <a:rPr kumimoji="0" lang="en-US" altLang="en-US" sz="13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 West Sussex: Capstone, A Wiley Brand.</a:t>
            </a:r>
            <a:endParaRPr kumimoji="0" lang="en-US" altLang="en-US" sz="1300" b="0" i="0" u="none" strike="noStrike" cap="none" normalizeH="0" baseline="0">
              <a:ln>
                <a:noFill/>
              </a:ln>
              <a:effectLst/>
            </a:endParaRPr>
          </a:p>
          <a:p>
            <a:pPr marL="0" marR="0" lvl="0" indent="0" defTabSz="914400" rtl="0" eaLnBrk="0" fontAlgn="base" latinLnBrk="0" hangingPunct="0">
              <a:spcBef>
                <a:spcPct val="0"/>
              </a:spcBef>
              <a:spcAft>
                <a:spcPct val="0"/>
              </a:spcAft>
              <a:buClrTx/>
              <a:buSzTx/>
              <a:buFontTx/>
              <a:buNone/>
              <a:tabLst/>
            </a:pPr>
            <a:r>
              <a:rPr kumimoji="0" lang="en-US" altLang="en-US" sz="13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Honeybourne, V. (2020). </a:t>
            </a:r>
            <a:r>
              <a:rPr kumimoji="0" lang="en-US" altLang="en-US" sz="1300" b="0" i="1"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The Neurodiverse Workplace.</a:t>
            </a:r>
            <a:r>
              <a:rPr kumimoji="0" lang="en-US" altLang="en-US" sz="13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 London: Jessica Kingsley Publishers.</a:t>
            </a:r>
            <a:endParaRPr kumimoji="0" lang="en-US" altLang="en-US" sz="1300" b="0" i="0" u="none" strike="noStrike" cap="none" normalizeH="0" baseline="0">
              <a:ln>
                <a:noFill/>
              </a:ln>
              <a:effectLst/>
            </a:endParaRPr>
          </a:p>
          <a:p>
            <a:pPr marL="0" marR="0" lvl="0" indent="0" defTabSz="914400" rtl="0" eaLnBrk="0" fontAlgn="base" latinLnBrk="0" hangingPunct="0">
              <a:spcBef>
                <a:spcPct val="0"/>
              </a:spcBef>
              <a:spcAft>
                <a:spcPct val="0"/>
              </a:spcAft>
              <a:buClrTx/>
              <a:buSzTx/>
              <a:buFontTx/>
              <a:buNone/>
              <a:tabLst/>
            </a:pPr>
            <a:r>
              <a:rPr kumimoji="0" lang="en-US" altLang="en-US" sz="13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Pederson, L. (2017). </a:t>
            </a:r>
            <a:r>
              <a:rPr kumimoji="0" lang="en-US" altLang="en-US" sz="1300" b="0" i="1"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The Expanded Diablectical Behavior Therapy.</a:t>
            </a:r>
            <a:r>
              <a:rPr kumimoji="0" lang="en-US" altLang="en-US" sz="13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 Eau Claire: PESI Publishing &amp; Media.</a:t>
            </a:r>
            <a:endParaRPr kumimoji="0" lang="en-US" altLang="en-US" sz="1300" b="0" i="0" u="none" strike="noStrike" cap="none" normalizeH="0" baseline="0">
              <a:ln>
                <a:noFill/>
              </a:ln>
              <a:effectLst/>
            </a:endParaRPr>
          </a:p>
          <a:p>
            <a:pPr marL="0" marR="0" lvl="0" indent="0" defTabSz="914400" rtl="0" eaLnBrk="0" fontAlgn="base" latinLnBrk="0" hangingPunct="0">
              <a:spcBef>
                <a:spcPct val="0"/>
              </a:spcBef>
              <a:spcAft>
                <a:spcPct val="0"/>
              </a:spcAft>
              <a:buClrTx/>
              <a:buSzTx/>
              <a:buFontTx/>
              <a:buNone/>
              <a:tabLst/>
            </a:pPr>
            <a:r>
              <a:rPr kumimoji="0" lang="en-US" altLang="en-US" sz="13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Rolfsen, G. D. (2016, May 2). </a:t>
            </a:r>
            <a:r>
              <a:rPr kumimoji="0" lang="en-US" altLang="en-US" sz="1300" b="0" i="1"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How to start changing an unhealthy work environment .</a:t>
            </a:r>
            <a:r>
              <a:rPr kumimoji="0" lang="en-US" altLang="en-US" sz="13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 Retrieved from YouTube: How to start changing an unhealthy work environment | Glenn D. Rolfsen | TEDxOslo - Bing video</a:t>
            </a:r>
            <a:endParaRPr kumimoji="0" lang="en-US" altLang="en-US" sz="1300" b="0" i="0" u="none" strike="noStrike" cap="none" normalizeH="0" baseline="0">
              <a:ln>
                <a:noFill/>
              </a:ln>
              <a:effectLst/>
            </a:endParaRPr>
          </a:p>
          <a:p>
            <a:endParaRPr lang="en-US" sz="1300"/>
          </a:p>
        </p:txBody>
      </p:sp>
    </p:spTree>
    <p:extLst>
      <p:ext uri="{BB962C8B-B14F-4D97-AF65-F5344CB8AC3E}">
        <p14:creationId xmlns:p14="http://schemas.microsoft.com/office/powerpoint/2010/main" val="3485248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6DB651-4CEB-74BB-4739-DAE1619DBF5B}"/>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Thank you!</a:t>
            </a:r>
          </a:p>
        </p:txBody>
      </p:sp>
      <p:sp>
        <p:nvSpPr>
          <p:cNvPr id="3" name="Content Placeholder 2">
            <a:extLst>
              <a:ext uri="{FF2B5EF4-FFF2-40B4-BE49-F238E27FC236}">
                <a16:creationId xmlns:a16="http://schemas.microsoft.com/office/drawing/2014/main" id="{DD0CA068-B65B-A608-B8A7-FF8AC5F187D1}"/>
              </a:ext>
            </a:extLst>
          </p:cNvPr>
          <p:cNvSpPr>
            <a:spLocks noGrp="1"/>
          </p:cNvSpPr>
          <p:nvPr>
            <p:ph idx="1"/>
          </p:nvPr>
        </p:nvSpPr>
        <p:spPr>
          <a:xfrm>
            <a:off x="1966912" y="5645150"/>
            <a:ext cx="8258176" cy="631825"/>
          </a:xfrm>
        </p:spPr>
        <p:txBody>
          <a:bodyPr vert="horz" lIns="91440" tIns="45720" rIns="91440" bIns="45720" rtlCol="0" anchor="ctr">
            <a:normAutofit/>
          </a:bodyPr>
          <a:lstStyle/>
          <a:p>
            <a:pPr marL="0" indent="0" algn="ctr">
              <a:buNone/>
            </a:pPr>
            <a:r>
              <a:rPr lang="en-US" kern="1200" dirty="0">
                <a:solidFill>
                  <a:schemeClr val="tx1"/>
                </a:solidFill>
                <a:latin typeface="+mn-lt"/>
                <a:ea typeface="+mn-ea"/>
                <a:cs typeface="+mn-cs"/>
              </a:rPr>
              <a:t>Thanks to ASCLS-ND for allowing me to speak today!</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6496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B4936-D672-1F7E-184B-9BFEAC2B5E29}"/>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4100" kern="1200">
                <a:solidFill>
                  <a:schemeClr val="tx1"/>
                </a:solidFill>
                <a:latin typeface="+mj-lt"/>
                <a:ea typeface="+mj-ea"/>
                <a:cs typeface="+mj-cs"/>
              </a:rPr>
              <a:t>Questions</a:t>
            </a:r>
            <a:br>
              <a:rPr lang="en-US" sz="4100" kern="1200">
                <a:solidFill>
                  <a:schemeClr val="tx1"/>
                </a:solidFill>
                <a:latin typeface="+mj-lt"/>
                <a:ea typeface="+mj-ea"/>
                <a:cs typeface="+mj-cs"/>
              </a:rPr>
            </a:br>
            <a:endParaRPr lang="en-US" sz="4100" kern="120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lp">
            <a:extLst>
              <a:ext uri="{FF2B5EF4-FFF2-40B4-BE49-F238E27FC236}">
                <a16:creationId xmlns:a16="http://schemas.microsoft.com/office/drawing/2014/main" id="{1CAE7315-EF65-CB73-26C9-E129B8EF75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01299" y="2633472"/>
            <a:ext cx="3586353" cy="3586353"/>
          </a:xfrm>
          <a:prstGeom prst="rect">
            <a:avLst/>
          </a:prstGeom>
        </p:spPr>
      </p:pic>
    </p:spTree>
    <p:extLst>
      <p:ext uri="{BB962C8B-B14F-4D97-AF65-F5344CB8AC3E}">
        <p14:creationId xmlns:p14="http://schemas.microsoft.com/office/powerpoint/2010/main" val="3513997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308E08-C497-901B-0D43-7DDC79FE4C8D}"/>
              </a:ext>
            </a:extLst>
          </p:cNvPr>
          <p:cNvSpPr>
            <a:spLocks noGrp="1"/>
          </p:cNvSpPr>
          <p:nvPr>
            <p:ph type="title"/>
          </p:nvPr>
        </p:nvSpPr>
        <p:spPr>
          <a:xfrm>
            <a:off x="838200" y="365125"/>
            <a:ext cx="10515600" cy="1325563"/>
          </a:xfrm>
        </p:spPr>
        <p:txBody>
          <a:bodyPr>
            <a:normAutofit/>
          </a:bodyPr>
          <a:lstStyle/>
          <a:p>
            <a:r>
              <a:rPr lang="en-US" sz="5400"/>
              <a:t>Workplace Toxicity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C08B90-9492-1B5E-3AE1-E51E41241A1C}"/>
              </a:ext>
            </a:extLst>
          </p:cNvPr>
          <p:cNvSpPr>
            <a:spLocks noGrp="1"/>
          </p:cNvSpPr>
          <p:nvPr>
            <p:ph idx="1"/>
          </p:nvPr>
        </p:nvSpPr>
        <p:spPr>
          <a:xfrm>
            <a:off x="838200" y="1929384"/>
            <a:ext cx="10515600" cy="4251960"/>
          </a:xfrm>
        </p:spPr>
        <p:txBody>
          <a:bodyPr>
            <a:normAutofit/>
          </a:bodyPr>
          <a:lstStyle/>
          <a:p>
            <a:pPr marL="0" indent="0">
              <a:buNone/>
            </a:pPr>
            <a:r>
              <a:rPr lang="en-US" dirty="0"/>
              <a:t>“A toxic work environment is </a:t>
            </a:r>
            <a:r>
              <a:rPr lang="en-US" b="1" dirty="0"/>
              <a:t>one where negative, antagonistic, or bullying behavior is baked into the very culture</a:t>
            </a:r>
            <a:r>
              <a:rPr lang="en-US" dirty="0"/>
              <a:t>. In a toxic work environment, employees are stressed, communication is limited, blame culture is rife, and people are rewarded (tacitly or explicitly) for unethical, harmful, or nasty attitudes and actions.”</a:t>
            </a:r>
          </a:p>
          <a:p>
            <a:endParaRPr lang="en-US" sz="2200" dirty="0"/>
          </a:p>
        </p:txBody>
      </p:sp>
    </p:spTree>
    <p:extLst>
      <p:ext uri="{BB962C8B-B14F-4D97-AF65-F5344CB8AC3E}">
        <p14:creationId xmlns:p14="http://schemas.microsoft.com/office/powerpoint/2010/main" val="2220907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97C592-36B0-1276-33CA-6952D6C7DFB5}"/>
              </a:ext>
            </a:extLst>
          </p:cNvPr>
          <p:cNvSpPr>
            <a:spLocks noGrp="1"/>
          </p:cNvSpPr>
          <p:nvPr>
            <p:ph type="title"/>
          </p:nvPr>
        </p:nvSpPr>
        <p:spPr>
          <a:xfrm>
            <a:off x="841248" y="548640"/>
            <a:ext cx="3600860" cy="5431536"/>
          </a:xfrm>
        </p:spPr>
        <p:txBody>
          <a:bodyPr>
            <a:normAutofit/>
          </a:bodyPr>
          <a:lstStyle/>
          <a:p>
            <a:r>
              <a:rPr lang="en-US" sz="5400" dirty="0"/>
              <a:t>Signs your workplace may be toxic:</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74AD550-03E3-EFFF-F64A-65D1167A3950}"/>
              </a:ext>
            </a:extLst>
          </p:cNvPr>
          <p:cNvSpPr>
            <a:spLocks noGrp="1"/>
          </p:cNvSpPr>
          <p:nvPr>
            <p:ph idx="1"/>
          </p:nvPr>
        </p:nvSpPr>
        <p:spPr>
          <a:xfrm>
            <a:off x="5126418" y="406033"/>
            <a:ext cx="6224335" cy="6045933"/>
          </a:xfrm>
        </p:spPr>
        <p:txBody>
          <a:bodyPr anchor="ctr">
            <a:normAutofit fontScale="92500"/>
          </a:bodyPr>
          <a:lstStyle/>
          <a:p>
            <a:r>
              <a:rPr lang="en-US" sz="3200" dirty="0"/>
              <a:t>Lack of established boundaries aka no work life balance</a:t>
            </a:r>
          </a:p>
          <a:p>
            <a:r>
              <a:rPr lang="en-US" sz="3200" dirty="0"/>
              <a:t>Lack of trust</a:t>
            </a:r>
          </a:p>
          <a:p>
            <a:r>
              <a:rPr lang="en-US" sz="3200" dirty="0"/>
              <a:t>Mistakes are criticized</a:t>
            </a:r>
          </a:p>
          <a:p>
            <a:r>
              <a:rPr lang="en-US" sz="3200" dirty="0"/>
              <a:t>People treat each other terribly</a:t>
            </a:r>
          </a:p>
          <a:p>
            <a:r>
              <a:rPr lang="en-US" sz="3200" dirty="0"/>
              <a:t>Gossiping/bullying is commonplace</a:t>
            </a:r>
          </a:p>
          <a:p>
            <a:r>
              <a:rPr lang="en-US" sz="3200" dirty="0"/>
              <a:t>Employee growth is not encouraged</a:t>
            </a:r>
          </a:p>
          <a:p>
            <a:r>
              <a:rPr lang="en-US" sz="3200" dirty="0"/>
              <a:t>Gaslighting occurs</a:t>
            </a:r>
          </a:p>
          <a:p>
            <a:r>
              <a:rPr lang="en-US" sz="3200" dirty="0"/>
              <a:t>Physical symptoms of stress are present</a:t>
            </a:r>
          </a:p>
          <a:p>
            <a:r>
              <a:rPr lang="en-US" sz="3200" dirty="0"/>
              <a:t>High turnover and lack of engagement</a:t>
            </a:r>
            <a:endParaRPr lang="en-US" sz="2200" dirty="0"/>
          </a:p>
        </p:txBody>
      </p:sp>
    </p:spTree>
    <p:extLst>
      <p:ext uri="{BB962C8B-B14F-4D97-AF65-F5344CB8AC3E}">
        <p14:creationId xmlns:p14="http://schemas.microsoft.com/office/powerpoint/2010/main" val="3678116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4EC53C-35C4-4E84-AFE2-A7D0818526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9A3F5928-D955-456A-97B5-AA390B8CE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Digital rendering of a virus formation">
            <a:extLst>
              <a:ext uri="{FF2B5EF4-FFF2-40B4-BE49-F238E27FC236}">
                <a16:creationId xmlns:a16="http://schemas.microsoft.com/office/drawing/2014/main" id="{D310FBEE-13D9-F5F3-0A60-8983E9B45850}"/>
              </a:ext>
            </a:extLst>
          </p:cNvPr>
          <p:cNvPicPr>
            <a:picLocks noChangeAspect="1"/>
          </p:cNvPicPr>
          <p:nvPr/>
        </p:nvPicPr>
        <p:blipFill rotWithShape="1">
          <a:blip r:embed="rId3">
            <a:duotone>
              <a:schemeClr val="accent1">
                <a:shade val="45000"/>
                <a:satMod val="135000"/>
              </a:schemeClr>
              <a:prstClr val="white"/>
            </a:duotone>
            <a:alphaModFix amt="35000"/>
          </a:blip>
          <a:srcRect t="7222" b="13273"/>
          <a:stretch/>
        </p:blipFill>
        <p:spPr>
          <a:xfrm>
            <a:off x="20" y="10"/>
            <a:ext cx="12191981" cy="6857989"/>
          </a:xfrm>
          <a:prstGeom prst="rect">
            <a:avLst/>
          </a:prstGeom>
        </p:spPr>
      </p:pic>
      <p:sp>
        <p:nvSpPr>
          <p:cNvPr id="2" name="Title 1">
            <a:extLst>
              <a:ext uri="{FF2B5EF4-FFF2-40B4-BE49-F238E27FC236}">
                <a16:creationId xmlns:a16="http://schemas.microsoft.com/office/drawing/2014/main" id="{CB8E173F-AE52-BC2F-CCC6-0D3E730758B6}"/>
              </a:ext>
            </a:extLst>
          </p:cNvPr>
          <p:cNvSpPr>
            <a:spLocks noGrp="1"/>
          </p:cNvSpPr>
          <p:nvPr>
            <p:ph type="title"/>
          </p:nvPr>
        </p:nvSpPr>
        <p:spPr>
          <a:xfrm>
            <a:off x="1256275" y="2271449"/>
            <a:ext cx="9679449" cy="2847058"/>
          </a:xfrm>
        </p:spPr>
        <p:txBody>
          <a:bodyPr vert="horz" lIns="91440" tIns="45720" rIns="91440" bIns="45720" rtlCol="0" anchor="b">
            <a:normAutofit/>
          </a:bodyPr>
          <a:lstStyle/>
          <a:p>
            <a:r>
              <a:rPr lang="en-US" sz="6800">
                <a:solidFill>
                  <a:srgbClr val="FFFFFF"/>
                </a:solidFill>
              </a:rPr>
              <a:t>Worst of all it is infectious! </a:t>
            </a:r>
            <a:br>
              <a:rPr lang="en-US" sz="6800">
                <a:solidFill>
                  <a:srgbClr val="FFFFFF"/>
                </a:solidFill>
              </a:rPr>
            </a:br>
            <a:endParaRPr lang="en-US" sz="6800">
              <a:solidFill>
                <a:srgbClr val="FFFFFF"/>
              </a:solidFill>
            </a:endParaRPr>
          </a:p>
        </p:txBody>
      </p:sp>
      <p:cxnSp>
        <p:nvCxnSpPr>
          <p:cNvPr id="13" name="Straight Connector 1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1076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C350701-3B77-07EF-D4F1-B28EBD474D29}"/>
              </a:ext>
            </a:extLst>
          </p:cNvPr>
          <p:cNvSpPr>
            <a:spLocks noGrp="1"/>
          </p:cNvSpPr>
          <p:nvPr>
            <p:ph type="title"/>
          </p:nvPr>
        </p:nvSpPr>
        <p:spPr>
          <a:xfrm>
            <a:off x="4544742" y="1581326"/>
            <a:ext cx="6705067" cy="3779568"/>
          </a:xfrm>
        </p:spPr>
        <p:txBody>
          <a:bodyPr vert="horz" lIns="91440" tIns="45720" rIns="91440" bIns="45720" rtlCol="0" anchor="ctr">
            <a:normAutofit/>
          </a:bodyPr>
          <a:lstStyle/>
          <a:p>
            <a:r>
              <a:rPr lang="en-US" sz="8900" kern="1200">
                <a:solidFill>
                  <a:schemeClr val="tx1"/>
                </a:solidFill>
                <a:latin typeface="+mj-lt"/>
                <a:ea typeface="+mj-ea"/>
                <a:cs typeface="+mj-cs"/>
              </a:rPr>
              <a:t>How relatable is this?</a:t>
            </a:r>
          </a:p>
        </p:txBody>
      </p:sp>
      <p:cxnSp>
        <p:nvCxnSpPr>
          <p:cNvPr id="16" name="Straight Connector 15">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6347"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646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89A35-EF63-11BF-642C-3DF15F963DC5}"/>
              </a:ext>
            </a:extLst>
          </p:cNvPr>
          <p:cNvSpPr>
            <a:spLocks noGrp="1"/>
          </p:cNvSpPr>
          <p:nvPr>
            <p:ph type="title"/>
          </p:nvPr>
        </p:nvSpPr>
        <p:spPr>
          <a:xfrm>
            <a:off x="803775" y="1106007"/>
            <a:ext cx="10550025" cy="1182927"/>
          </a:xfrm>
        </p:spPr>
        <p:txBody>
          <a:bodyPr anchor="b">
            <a:normAutofit/>
          </a:bodyPr>
          <a:lstStyle/>
          <a:p>
            <a:r>
              <a:rPr lang="en-US" sz="5600" dirty="0"/>
              <a:t>Clear distinction </a:t>
            </a:r>
          </a:p>
        </p:txBody>
      </p:sp>
      <p:cxnSp>
        <p:nvCxnSpPr>
          <p:cNvPr id="10" name="Straight Connector 9">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F7A69AB-56D3-7AB3-C536-7E4103A913F8}"/>
              </a:ext>
            </a:extLst>
          </p:cNvPr>
          <p:cNvSpPr>
            <a:spLocks noGrp="1"/>
          </p:cNvSpPr>
          <p:nvPr>
            <p:ph idx="1"/>
          </p:nvPr>
        </p:nvSpPr>
        <p:spPr>
          <a:xfrm>
            <a:off x="803775" y="2598947"/>
            <a:ext cx="10550025" cy="3677348"/>
          </a:xfrm>
        </p:spPr>
        <p:txBody>
          <a:bodyPr anchor="t">
            <a:normAutofit/>
          </a:bodyPr>
          <a:lstStyle/>
          <a:p>
            <a:r>
              <a:rPr lang="en-US" dirty="0">
                <a:solidFill>
                  <a:schemeClr val="tx1">
                    <a:alpha val="80000"/>
                  </a:schemeClr>
                </a:solidFill>
              </a:rPr>
              <a:t>Workplaces are not toxic</a:t>
            </a:r>
          </a:p>
          <a:p>
            <a:pPr lvl="1"/>
            <a:r>
              <a:rPr lang="en-US" sz="2800" dirty="0">
                <a:solidFill>
                  <a:schemeClr val="tx1">
                    <a:alpha val="80000"/>
                  </a:schemeClr>
                </a:solidFill>
              </a:rPr>
              <a:t>Chairs, benches, lab equipment are not toxic</a:t>
            </a:r>
          </a:p>
          <a:p>
            <a:r>
              <a:rPr lang="en-US" dirty="0">
                <a:solidFill>
                  <a:schemeClr val="tx1">
                    <a:alpha val="80000"/>
                  </a:schemeClr>
                </a:solidFill>
              </a:rPr>
              <a:t>People are not toxic</a:t>
            </a:r>
          </a:p>
          <a:p>
            <a:pPr lvl="1"/>
            <a:r>
              <a:rPr lang="en-US" sz="2800" dirty="0">
                <a:solidFill>
                  <a:schemeClr val="tx1">
                    <a:alpha val="80000"/>
                  </a:schemeClr>
                </a:solidFill>
              </a:rPr>
              <a:t>Calling someone toxic ruins the ability to have future relationships</a:t>
            </a:r>
          </a:p>
          <a:p>
            <a:r>
              <a:rPr lang="en-US" u="sng" dirty="0">
                <a:solidFill>
                  <a:schemeClr val="tx1">
                    <a:alpha val="80000"/>
                  </a:schemeClr>
                </a:solidFill>
              </a:rPr>
              <a:t>Behaviors</a:t>
            </a:r>
            <a:r>
              <a:rPr lang="en-US" dirty="0">
                <a:solidFill>
                  <a:schemeClr val="tx1">
                    <a:alpha val="80000"/>
                  </a:schemeClr>
                </a:solidFill>
              </a:rPr>
              <a:t> are toxic</a:t>
            </a:r>
          </a:p>
          <a:p>
            <a:pPr lvl="1"/>
            <a:r>
              <a:rPr lang="en-US" sz="2800" dirty="0">
                <a:solidFill>
                  <a:schemeClr val="tx1">
                    <a:alpha val="80000"/>
                  </a:schemeClr>
                </a:solidFill>
              </a:rPr>
              <a:t>How one copes with the circumstance are the behaviors that others see as toxic</a:t>
            </a:r>
          </a:p>
        </p:txBody>
      </p:sp>
      <p:grpSp>
        <p:nvGrpSpPr>
          <p:cNvPr id="12" name="Group 11">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Tree>
    <p:extLst>
      <p:ext uri="{BB962C8B-B14F-4D97-AF65-F5344CB8AC3E}">
        <p14:creationId xmlns:p14="http://schemas.microsoft.com/office/powerpoint/2010/main" val="3604737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14118</TotalTime>
  <Words>5622</Words>
  <Application>Microsoft Office PowerPoint</Application>
  <PresentationFormat>Widescreen</PresentationFormat>
  <Paragraphs>415</Paragraphs>
  <Slides>47</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-apple-system</vt:lpstr>
      <vt:lpstr>Arial</vt:lpstr>
      <vt:lpstr>Calibri</vt:lpstr>
      <vt:lpstr>Calibri Light</vt:lpstr>
      <vt:lpstr>Lato, serif</vt:lpstr>
      <vt:lpstr>Roboto</vt:lpstr>
      <vt:lpstr>Times New Roman</vt:lpstr>
      <vt:lpstr>Office Theme</vt:lpstr>
      <vt:lpstr>Workplace Toxicity &amp; The Mental Workout You Can Flex to Reduce The Hostility </vt:lpstr>
      <vt:lpstr>Why I want to discuss this topic</vt:lpstr>
      <vt:lpstr>Objectives</vt:lpstr>
      <vt:lpstr>PowerPoint Presentation</vt:lpstr>
      <vt:lpstr>Workplace Toxicity</vt:lpstr>
      <vt:lpstr>Signs your workplace may be toxic:</vt:lpstr>
      <vt:lpstr>Worst of all it is infectious!  </vt:lpstr>
      <vt:lpstr>How relatable is this?</vt:lpstr>
      <vt:lpstr>Clear distinction </vt:lpstr>
      <vt:lpstr>Toxic workplaces have been contributed to:</vt:lpstr>
      <vt:lpstr>However…the real problem is: </vt:lpstr>
      <vt:lpstr>Mental Health Definition </vt:lpstr>
      <vt:lpstr>When mental health is impacted</vt:lpstr>
      <vt:lpstr>Lack of wellbeing</vt:lpstr>
      <vt:lpstr>Lack of Support, Promotion opportunity, Resources  </vt:lpstr>
      <vt:lpstr>The Cycle!</vt:lpstr>
      <vt:lpstr>Healthy Workplace </vt:lpstr>
      <vt:lpstr>Obviously…Healthy workplaces are ideal </vt:lpstr>
      <vt:lpstr>Inadvertent contributes to toxic workplaces</vt:lpstr>
      <vt:lpstr>The Ugly </vt:lpstr>
      <vt:lpstr>Negative Reinforcement</vt:lpstr>
      <vt:lpstr>Negative Punishment</vt:lpstr>
      <vt:lpstr>Other behaviors </vt:lpstr>
      <vt:lpstr>Listening</vt:lpstr>
      <vt:lpstr>Equates to </vt:lpstr>
      <vt:lpstr>Falling victim to toxic cultures is easy</vt:lpstr>
      <vt:lpstr>Mental Workouts!</vt:lpstr>
      <vt:lpstr>Recognize your vulnerabilities in the workplace</vt:lpstr>
      <vt:lpstr>How to overcome </vt:lpstr>
      <vt:lpstr>When that doesn’t help anymore…</vt:lpstr>
      <vt:lpstr>How to cope with toxic behaviors </vt:lpstr>
      <vt:lpstr>Recognize behaviors that you find toxic</vt:lpstr>
      <vt:lpstr>Emotion </vt:lpstr>
      <vt:lpstr>Why the emotion…</vt:lpstr>
      <vt:lpstr>Reflection</vt:lpstr>
      <vt:lpstr>Now that we decoded our emotions</vt:lpstr>
      <vt:lpstr>Black and white thought processes</vt:lpstr>
      <vt:lpstr>Rigidity is not our friend: Shades of gray</vt:lpstr>
      <vt:lpstr>Nonjudgmental stance</vt:lpstr>
      <vt:lpstr>Refocus</vt:lpstr>
      <vt:lpstr>Other helpful strategies</vt:lpstr>
      <vt:lpstr>Radical Acceptance</vt:lpstr>
      <vt:lpstr>Everyday Acceptance</vt:lpstr>
      <vt:lpstr>You alone can not fix a toxic culture, but you CAN:</vt:lpstr>
      <vt:lpstr>References</vt:lpstr>
      <vt:lpstr>Thank you!</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Nussbaum</dc:creator>
  <cp:lastModifiedBy>Alexandra Nussbaum</cp:lastModifiedBy>
  <cp:revision>19</cp:revision>
  <dcterms:created xsi:type="dcterms:W3CDTF">2023-03-26T13:06:23Z</dcterms:created>
  <dcterms:modified xsi:type="dcterms:W3CDTF">2023-04-23T20:18:10Z</dcterms:modified>
</cp:coreProperties>
</file>