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267" r:id="rId5"/>
    <p:sldId id="410" r:id="rId6"/>
    <p:sldId id="269" r:id="rId7"/>
    <p:sldId id="430" r:id="rId8"/>
    <p:sldId id="434" r:id="rId9"/>
    <p:sldId id="411" r:id="rId10"/>
    <p:sldId id="296" r:id="rId11"/>
    <p:sldId id="275" r:id="rId12"/>
    <p:sldId id="413" r:id="rId13"/>
    <p:sldId id="396" r:id="rId14"/>
    <p:sldId id="436" r:id="rId15"/>
    <p:sldId id="395" r:id="rId16"/>
    <p:sldId id="429" r:id="rId17"/>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3600" autoAdjust="0"/>
  </p:normalViewPr>
  <p:slideViewPr>
    <p:cSldViewPr snapToGrid="0" snapToObjects="1">
      <p:cViewPr varScale="1">
        <p:scale>
          <a:sx n="62" d="100"/>
          <a:sy n="62" d="100"/>
        </p:scale>
        <p:origin x="-13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55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C241FE16-98D3-4D43-871E-033580B01B57}" type="datetimeFigureOut">
              <a:rPr lang="en-US" smtClean="0"/>
              <a:pPr/>
              <a:t>2/22/2017</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6F3D485F-5C4C-ED48-88EE-DF68047D6E41}" type="slidenum">
              <a:rPr lang="en-US" smtClean="0"/>
              <a:pPr/>
              <a:t>‹#›</a:t>
            </a:fld>
            <a:endParaRPr lang="en-US"/>
          </a:p>
        </p:txBody>
      </p:sp>
    </p:spTree>
    <p:extLst>
      <p:ext uri="{BB962C8B-B14F-4D97-AF65-F5344CB8AC3E}">
        <p14:creationId xmlns:p14="http://schemas.microsoft.com/office/powerpoint/2010/main" xmlns="" val="26686808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500C3EE3-D788-5A43-B180-8C20654FC53D}" type="datetimeFigureOut">
              <a:rPr lang="en-US" smtClean="0"/>
              <a:pPr/>
              <a:t>2/22/2017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5E86755F-7636-D548-9786-F595F4F2F126}" type="slidenum">
              <a:rPr lang="en-US" smtClean="0"/>
              <a:pPr/>
              <a:t>‹#›</a:t>
            </a:fld>
            <a:endParaRPr lang="en-US"/>
          </a:p>
        </p:txBody>
      </p:sp>
    </p:spTree>
    <p:extLst>
      <p:ext uri="{BB962C8B-B14F-4D97-AF65-F5344CB8AC3E}">
        <p14:creationId xmlns:p14="http://schemas.microsoft.com/office/powerpoint/2010/main" xmlns="" val="5014808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5A4095C-2837-434F-9F1C-F2D4B331C7A8}" type="slidenum">
              <a:rPr lang="en-US" smtClean="0"/>
              <a:pPr/>
              <a:t>1</a:t>
            </a:fld>
            <a:endParaRPr lang="en-US" dirty="0"/>
          </a:p>
        </p:txBody>
      </p:sp>
    </p:spTree>
    <p:extLst>
      <p:ext uri="{BB962C8B-B14F-4D97-AF65-F5344CB8AC3E}">
        <p14:creationId xmlns:p14="http://schemas.microsoft.com/office/powerpoint/2010/main" xmlns="" val="1230018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endParaRPr lang="en-US" sz="1300" dirty="0">
              <a:cs typeface="Arial" charset="0"/>
            </a:endParaRPr>
          </a:p>
        </p:txBody>
      </p:sp>
      <p:sp>
        <p:nvSpPr>
          <p:cNvPr id="4" name="Slide Number Placeholder 3"/>
          <p:cNvSpPr>
            <a:spLocks noGrp="1"/>
          </p:cNvSpPr>
          <p:nvPr>
            <p:ph type="sldNum" sz="quarter" idx="10"/>
          </p:nvPr>
        </p:nvSpPr>
        <p:spPr/>
        <p:txBody>
          <a:bodyPr/>
          <a:lstStyle/>
          <a:p>
            <a:fld id="{55A4095C-2837-434F-9F1C-F2D4B331C7A8}" type="slidenum">
              <a:rPr lang="en-US" smtClean="0"/>
              <a:pPr/>
              <a:t>12</a:t>
            </a:fld>
            <a:endParaRPr lang="en-US" dirty="0"/>
          </a:p>
        </p:txBody>
      </p:sp>
    </p:spTree>
    <p:extLst>
      <p:ext uri="{BB962C8B-B14F-4D97-AF65-F5344CB8AC3E}">
        <p14:creationId xmlns:p14="http://schemas.microsoft.com/office/powerpoint/2010/main" xmlns="" val="287784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endParaRPr lang="en-US" sz="1300" dirty="0"/>
          </a:p>
          <a:p>
            <a:r>
              <a:rPr lang="en-US" sz="1300" dirty="0"/>
              <a:t> </a:t>
            </a:r>
          </a:p>
          <a:p>
            <a:r>
              <a:rPr lang="en-US" dirty="0"/>
              <a:t>Strategic approach – big picture (enterprise</a:t>
            </a:r>
            <a:r>
              <a:rPr lang="en-US" baseline="0" dirty="0"/>
              <a:t> level), see where the pain is with a focused attention that connects the dots on all the aspects of the business that are engaged in creating and managing information.</a:t>
            </a:r>
            <a:endParaRPr lang="en-US" dirty="0"/>
          </a:p>
        </p:txBody>
      </p:sp>
      <p:sp>
        <p:nvSpPr>
          <p:cNvPr id="4" name="Slide Number Placeholder 3"/>
          <p:cNvSpPr>
            <a:spLocks noGrp="1"/>
          </p:cNvSpPr>
          <p:nvPr>
            <p:ph type="sldNum" sz="quarter" idx="10"/>
          </p:nvPr>
        </p:nvSpPr>
        <p:spPr/>
        <p:txBody>
          <a:bodyPr/>
          <a:lstStyle/>
          <a:p>
            <a:fld id="{55A4095C-2837-434F-9F1C-F2D4B331C7A8}" type="slidenum">
              <a:rPr lang="en-US" smtClean="0"/>
              <a:pPr/>
              <a:t>2</a:t>
            </a:fld>
            <a:endParaRPr lang="en-US" dirty="0"/>
          </a:p>
        </p:txBody>
      </p:sp>
    </p:spTree>
    <p:extLst>
      <p:ext uri="{BB962C8B-B14F-4D97-AF65-F5344CB8AC3E}">
        <p14:creationId xmlns:p14="http://schemas.microsoft.com/office/powerpoint/2010/main" xmlns="" val="2877846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5A4095C-2837-434F-9F1C-F2D4B331C7A8}" type="slidenum">
              <a:rPr lang="en-US" smtClean="0"/>
              <a:pPr/>
              <a:t>3</a:t>
            </a:fld>
            <a:endParaRPr lang="en-US" dirty="0"/>
          </a:p>
        </p:txBody>
      </p:sp>
    </p:spTree>
    <p:extLst>
      <p:ext uri="{BB962C8B-B14F-4D97-AF65-F5344CB8AC3E}">
        <p14:creationId xmlns:p14="http://schemas.microsoft.com/office/powerpoint/2010/main" xmlns="" val="263219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86755F-7636-D548-9786-F595F4F2F126}" type="slidenum">
              <a:rPr lang="en-US" smtClean="0"/>
              <a:pPr/>
              <a:t>5</a:t>
            </a:fld>
            <a:endParaRPr lang="en-US"/>
          </a:p>
        </p:txBody>
      </p:sp>
    </p:spTree>
    <p:extLst>
      <p:ext uri="{BB962C8B-B14F-4D97-AF65-F5344CB8AC3E}">
        <p14:creationId xmlns:p14="http://schemas.microsoft.com/office/powerpoint/2010/main" xmlns="" val="1394684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r>
              <a:rPr lang="en-US" sz="1300" dirty="0"/>
              <a:t>This document has all the types or categories of information in a company and then tells the employees how long those categories of information are to be held. </a:t>
            </a:r>
          </a:p>
          <a:p>
            <a:endParaRPr lang="en-US" sz="1300" dirty="0"/>
          </a:p>
          <a:p>
            <a:endParaRPr lang="en-US" sz="1300" dirty="0"/>
          </a:p>
        </p:txBody>
      </p:sp>
      <p:sp>
        <p:nvSpPr>
          <p:cNvPr id="4" name="Slide Number Placeholder 3"/>
          <p:cNvSpPr>
            <a:spLocks noGrp="1"/>
          </p:cNvSpPr>
          <p:nvPr>
            <p:ph type="sldNum" sz="quarter" idx="10"/>
          </p:nvPr>
        </p:nvSpPr>
        <p:spPr/>
        <p:txBody>
          <a:bodyPr/>
          <a:lstStyle/>
          <a:p>
            <a:fld id="{55A4095C-2837-434F-9F1C-F2D4B331C7A8}" type="slidenum">
              <a:rPr lang="en-US" smtClean="0"/>
              <a:pPr/>
              <a:t>7</a:t>
            </a:fld>
            <a:endParaRPr lang="en-US" dirty="0"/>
          </a:p>
        </p:txBody>
      </p:sp>
    </p:spTree>
    <p:extLst>
      <p:ext uri="{BB962C8B-B14F-4D97-AF65-F5344CB8AC3E}">
        <p14:creationId xmlns:p14="http://schemas.microsoft.com/office/powerpoint/2010/main" xmlns="" val="2521903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r>
              <a:rPr lang="en-US" sz="1300" dirty="0"/>
              <a:t>I am always amazed at how often people want technology they saw on the show room floor to solve their problems, but they are not willing to spend the time defining the rules, determining what metrics provide meaningful information to evaluate success.</a:t>
            </a:r>
          </a:p>
          <a:p>
            <a:endParaRPr lang="en-US" dirty="0"/>
          </a:p>
        </p:txBody>
      </p:sp>
      <p:sp>
        <p:nvSpPr>
          <p:cNvPr id="4" name="Slide Number Placeholder 3"/>
          <p:cNvSpPr>
            <a:spLocks noGrp="1"/>
          </p:cNvSpPr>
          <p:nvPr>
            <p:ph type="sldNum" sz="quarter" idx="10"/>
          </p:nvPr>
        </p:nvSpPr>
        <p:spPr/>
        <p:txBody>
          <a:bodyPr/>
          <a:lstStyle/>
          <a:p>
            <a:fld id="{55A4095C-2837-434F-9F1C-F2D4B331C7A8}" type="slidenum">
              <a:rPr lang="en-US" smtClean="0"/>
              <a:pPr/>
              <a:t>8</a:t>
            </a:fld>
            <a:endParaRPr lang="en-US" dirty="0"/>
          </a:p>
        </p:txBody>
      </p:sp>
    </p:spTree>
    <p:extLst>
      <p:ext uri="{BB962C8B-B14F-4D97-AF65-F5344CB8AC3E}">
        <p14:creationId xmlns:p14="http://schemas.microsoft.com/office/powerpoint/2010/main" xmlns="" val="2877846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r>
              <a:rPr lang="en-US" dirty="0"/>
              <a:t>Increasingly, the larger organizations are retaining compliance help or having a CCO.</a:t>
            </a:r>
          </a:p>
        </p:txBody>
      </p:sp>
      <p:sp>
        <p:nvSpPr>
          <p:cNvPr id="4" name="Slide Number Placeholder 3"/>
          <p:cNvSpPr>
            <a:spLocks noGrp="1"/>
          </p:cNvSpPr>
          <p:nvPr>
            <p:ph type="sldNum" sz="quarter" idx="10"/>
          </p:nvPr>
        </p:nvSpPr>
        <p:spPr/>
        <p:txBody>
          <a:bodyPr/>
          <a:lstStyle/>
          <a:p>
            <a:fld id="{55A4095C-2837-434F-9F1C-F2D4B331C7A8}" type="slidenum">
              <a:rPr lang="en-US" smtClean="0"/>
              <a:pPr/>
              <a:t>9</a:t>
            </a:fld>
            <a:endParaRPr lang="en-US" dirty="0"/>
          </a:p>
        </p:txBody>
      </p:sp>
    </p:spTree>
    <p:extLst>
      <p:ext uri="{BB962C8B-B14F-4D97-AF65-F5344CB8AC3E}">
        <p14:creationId xmlns:p14="http://schemas.microsoft.com/office/powerpoint/2010/main" xmlns="" val="2877846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4679950" cy="3509962"/>
          </a:xfrm>
        </p:spPr>
      </p:sp>
      <p:sp>
        <p:nvSpPr>
          <p:cNvPr id="3" name="Notes Placeholder 2"/>
          <p:cNvSpPr>
            <a:spLocks noGrp="1"/>
          </p:cNvSpPr>
          <p:nvPr>
            <p:ph type="body" idx="1"/>
          </p:nvPr>
        </p:nvSpPr>
        <p:spPr/>
        <p:txBody>
          <a:bodyPr/>
          <a:lstStyle/>
          <a:p>
            <a:r>
              <a:rPr lang="en-US" sz="1300" b="1" dirty="0"/>
              <a:t>Conundrums</a:t>
            </a:r>
          </a:p>
          <a:p>
            <a:r>
              <a:rPr lang="en-US" sz="1300" dirty="0"/>
              <a:t> </a:t>
            </a:r>
            <a:r>
              <a:rPr lang="en-US" sz="1400" dirty="0"/>
              <a:t>Starting after years of amassing data</a:t>
            </a:r>
          </a:p>
          <a:p>
            <a:r>
              <a:rPr lang="en-US" sz="1400" dirty="0"/>
              <a:t>Needs resources for a time before ROI</a:t>
            </a:r>
          </a:p>
          <a:p>
            <a:r>
              <a:rPr lang="en-US" sz="1400" dirty="0"/>
              <a:t>Getting management’s attention to the need</a:t>
            </a:r>
          </a:p>
          <a:p>
            <a:r>
              <a:rPr lang="en-US" sz="1400" dirty="0"/>
              <a:t>Building in “doable” steps</a:t>
            </a:r>
          </a:p>
          <a:p>
            <a:r>
              <a:rPr lang="en-US" sz="1400" dirty="0"/>
              <a:t>Defining who is in charge of the team – accountability</a:t>
            </a:r>
          </a:p>
          <a:p>
            <a:r>
              <a:rPr lang="en-US" sz="1400" dirty="0"/>
              <a:t>Applying change management so employees are enabled to make change</a:t>
            </a:r>
          </a:p>
          <a:p>
            <a:endParaRPr lang="en-US" sz="1300" dirty="0"/>
          </a:p>
        </p:txBody>
      </p:sp>
      <p:sp>
        <p:nvSpPr>
          <p:cNvPr id="4" name="Slide Number Placeholder 3"/>
          <p:cNvSpPr>
            <a:spLocks noGrp="1"/>
          </p:cNvSpPr>
          <p:nvPr>
            <p:ph type="sldNum" sz="quarter" idx="10"/>
          </p:nvPr>
        </p:nvSpPr>
        <p:spPr/>
        <p:txBody>
          <a:bodyPr/>
          <a:lstStyle/>
          <a:p>
            <a:fld id="{55A4095C-2837-434F-9F1C-F2D4B331C7A8}" type="slidenum">
              <a:rPr lang="en-US" smtClean="0"/>
              <a:pPr/>
              <a:t>10</a:t>
            </a:fld>
            <a:endParaRPr lang="en-US" dirty="0"/>
          </a:p>
        </p:txBody>
      </p:sp>
    </p:spTree>
    <p:extLst>
      <p:ext uri="{BB962C8B-B14F-4D97-AF65-F5344CB8AC3E}">
        <p14:creationId xmlns:p14="http://schemas.microsoft.com/office/powerpoint/2010/main" xmlns="" val="2877846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86755F-7636-D548-9786-F595F4F2F126}" type="slidenum">
              <a:rPr lang="en-US" smtClean="0"/>
              <a:pPr/>
              <a:t>11</a:t>
            </a:fld>
            <a:endParaRPr lang="en-US"/>
          </a:p>
        </p:txBody>
      </p:sp>
    </p:spTree>
    <p:extLst>
      <p:ext uri="{BB962C8B-B14F-4D97-AF65-F5344CB8AC3E}">
        <p14:creationId xmlns:p14="http://schemas.microsoft.com/office/powerpoint/2010/main" xmlns="" val="2731941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130425"/>
            <a:ext cx="5334000" cy="1470025"/>
          </a:xfrm>
        </p:spPr>
        <p:txBody>
          <a:bodyPr/>
          <a:lstStyle/>
          <a:p>
            <a:r>
              <a:rPr lang="en-US"/>
              <a:t>Click to edit Master title style</a:t>
            </a:r>
          </a:p>
        </p:txBody>
      </p:sp>
      <p:sp>
        <p:nvSpPr>
          <p:cNvPr id="3" name="Subtitle 2"/>
          <p:cNvSpPr>
            <a:spLocks noGrp="1"/>
          </p:cNvSpPr>
          <p:nvPr>
            <p:ph type="subTitle" idx="1"/>
          </p:nvPr>
        </p:nvSpPr>
        <p:spPr>
          <a:xfrm>
            <a:off x="3499678" y="3863009"/>
            <a:ext cx="4648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Kaizen PPT 1.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Tree>
    <p:extLst>
      <p:ext uri="{BB962C8B-B14F-4D97-AF65-F5344CB8AC3E}">
        <p14:creationId xmlns:p14="http://schemas.microsoft.com/office/powerpoint/2010/main" xmlns="" val="185132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88434" y="274638"/>
            <a:ext cx="6798365" cy="1143000"/>
          </a:xfrm>
        </p:spPr>
        <p:txBody>
          <a:bodyPr/>
          <a:lstStyle/>
          <a:p>
            <a:r>
              <a:rPr lang="en-US"/>
              <a:t>Click to edit Master title style</a:t>
            </a:r>
          </a:p>
        </p:txBody>
      </p:sp>
      <p:sp>
        <p:nvSpPr>
          <p:cNvPr id="3" name="Content Placeholder 2"/>
          <p:cNvSpPr>
            <a:spLocks noGrp="1"/>
          </p:cNvSpPr>
          <p:nvPr>
            <p:ph idx="1"/>
          </p:nvPr>
        </p:nvSpPr>
        <p:spPr>
          <a:xfrm>
            <a:off x="1888434" y="1600200"/>
            <a:ext cx="6798366"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5"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37438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33217" y="4406900"/>
            <a:ext cx="6661496"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833217" y="2906713"/>
            <a:ext cx="666149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5"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209802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3216" y="274638"/>
            <a:ext cx="6853583" cy="1143000"/>
          </a:xfrm>
        </p:spPr>
        <p:txBody>
          <a:bodyPr/>
          <a:lstStyle/>
          <a:p>
            <a:r>
              <a:rPr lang="en-US"/>
              <a:t>Click to edit Master title style</a:t>
            </a:r>
          </a:p>
        </p:txBody>
      </p:sp>
      <p:sp>
        <p:nvSpPr>
          <p:cNvPr id="3" name="Content Placeholder 2"/>
          <p:cNvSpPr>
            <a:spLocks noGrp="1"/>
          </p:cNvSpPr>
          <p:nvPr>
            <p:ph sz="half" idx="1"/>
          </p:nvPr>
        </p:nvSpPr>
        <p:spPr>
          <a:xfrm>
            <a:off x="1833216" y="1600200"/>
            <a:ext cx="321365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77564" y="1600200"/>
            <a:ext cx="32092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6"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163549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44260" y="274638"/>
            <a:ext cx="6842539"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44260" y="1535113"/>
            <a:ext cx="32026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44260" y="2174875"/>
            <a:ext cx="32026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99652" y="1535113"/>
            <a:ext cx="31871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99652" y="2174875"/>
            <a:ext cx="31871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8"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231921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33216" y="274638"/>
            <a:ext cx="6853583" cy="1143000"/>
          </a:xfrm>
        </p:spPr>
        <p:txBody>
          <a:bodyPr/>
          <a:lstStyle/>
          <a:p>
            <a:r>
              <a:rPr lang="en-US"/>
              <a:t>Click to edit Master title style</a:t>
            </a:r>
          </a:p>
        </p:txBody>
      </p:sp>
      <p:pic>
        <p:nvPicPr>
          <p:cNvPr id="6" name="Picture 5"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4"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212619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3"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235396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5304" y="273050"/>
            <a:ext cx="319156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499652" y="273050"/>
            <a:ext cx="318714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55304" y="1435100"/>
            <a:ext cx="319156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6"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248333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97042" y="4800600"/>
            <a:ext cx="595243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297042" y="612775"/>
            <a:ext cx="595243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97042" y="5367338"/>
            <a:ext cx="595243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descr="Kaizen PPT 2.pdf"/>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1050" cy="6858000"/>
          </a:xfrm>
          <a:prstGeom prst="rect">
            <a:avLst/>
          </a:prstGeom>
        </p:spPr>
      </p:pic>
      <p:sp>
        <p:nvSpPr>
          <p:cNvPr id="6" name="Slide Number Placeholder 7"/>
          <p:cNvSpPr>
            <a:spLocks noGrp="1"/>
          </p:cNvSpPr>
          <p:nvPr>
            <p:ph type="sldNum" sz="quarter" idx="12"/>
          </p:nvPr>
        </p:nvSpPr>
        <p:spPr>
          <a:xfrm>
            <a:off x="7009891" y="3046992"/>
            <a:ext cx="2133600" cy="365125"/>
          </a:xfrm>
        </p:spPr>
        <p:txBody>
          <a:body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3797076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B286B-1DAF-6C4B-9249-2CDF8C77B522}" type="datetime1">
              <a:rPr lang="en-US" smtClean="0"/>
              <a:pPr/>
              <a:t>2/22/2017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5C3B6-15DE-FB4B-B8DE-37771C26404D}" type="slidenum">
              <a:rPr lang="en-US" smtClean="0"/>
              <a:pPr/>
              <a:t>‹#›</a:t>
            </a:fld>
            <a:endParaRPr lang="en-US"/>
          </a:p>
        </p:txBody>
      </p:sp>
      <p:sp>
        <p:nvSpPr>
          <p:cNvPr id="9" name="Slide Number Placeholder 7"/>
          <p:cNvSpPr txBox="1">
            <a:spLocks/>
          </p:cNvSpPr>
          <p:nvPr userDrawn="1"/>
        </p:nvSpPr>
        <p:spPr>
          <a:xfrm>
            <a:off x="7009891" y="3046992"/>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B5C3B6-15DE-FB4B-B8DE-37771C26404D}" type="slidenum">
              <a:rPr lang="en-US" smtClean="0">
                <a:solidFill>
                  <a:schemeClr val="bg1"/>
                </a:solidFill>
              </a:rPr>
              <a:pPr/>
              <a:t>‹#›</a:t>
            </a:fld>
            <a:endParaRPr lang="en-US" dirty="0">
              <a:solidFill>
                <a:schemeClr val="bg1"/>
              </a:solidFill>
            </a:endParaRPr>
          </a:p>
        </p:txBody>
      </p:sp>
      <p:sp>
        <p:nvSpPr>
          <p:cNvPr id="10" name="Slide Number Placeholder 7"/>
          <p:cNvSpPr txBox="1">
            <a:spLocks/>
          </p:cNvSpPr>
          <p:nvPr userDrawn="1"/>
        </p:nvSpPr>
        <p:spPr>
          <a:xfrm>
            <a:off x="7162291" y="3199392"/>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B5C3B6-15DE-FB4B-B8DE-37771C26404D}"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xmlns="" val="877071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2kaize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441357" y="559292"/>
            <a:ext cx="6533967" cy="2295433"/>
          </a:xfrm>
        </p:spPr>
        <p:txBody>
          <a:bodyPr>
            <a:normAutofit/>
          </a:bodyPr>
          <a:lstStyle/>
          <a:p>
            <a:r>
              <a:rPr lang="en-US" sz="4800" b="1" dirty="0"/>
              <a:t>Information Governance</a:t>
            </a:r>
          </a:p>
        </p:txBody>
      </p:sp>
      <p:sp>
        <p:nvSpPr>
          <p:cNvPr id="6" name="Subtitle 5"/>
          <p:cNvSpPr>
            <a:spLocks noGrp="1"/>
          </p:cNvSpPr>
          <p:nvPr>
            <p:ph type="subTitle" idx="1"/>
          </p:nvPr>
        </p:nvSpPr>
        <p:spPr>
          <a:xfrm>
            <a:off x="3499678" y="3497802"/>
            <a:ext cx="4648200" cy="2117807"/>
          </a:xfrm>
        </p:spPr>
        <p:txBody>
          <a:bodyPr>
            <a:normAutofit lnSpcReduction="10000"/>
          </a:bodyPr>
          <a:lstStyle/>
          <a:p>
            <a:r>
              <a:rPr lang="en-US" dirty="0"/>
              <a:t>by</a:t>
            </a:r>
          </a:p>
          <a:p>
            <a:r>
              <a:rPr lang="en-US" dirty="0"/>
              <a:t>Helen Streck</a:t>
            </a:r>
          </a:p>
          <a:p>
            <a:r>
              <a:rPr lang="en-US" dirty="0"/>
              <a:t>President and CEO</a:t>
            </a:r>
            <a:br>
              <a:rPr lang="en-US" dirty="0"/>
            </a:br>
            <a:r>
              <a:rPr lang="en-US" dirty="0"/>
              <a:t>Kaizen InfoSource LLC</a:t>
            </a:r>
          </a:p>
        </p:txBody>
      </p:sp>
    </p:spTree>
    <p:extLst>
      <p:ext uri="{BB962C8B-B14F-4D97-AF65-F5344CB8AC3E}">
        <p14:creationId xmlns:p14="http://schemas.microsoft.com/office/powerpoint/2010/main" xmlns="" val="2444936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Reality of IG Programs</a:t>
            </a:r>
          </a:p>
        </p:txBody>
      </p:sp>
      <p:sp>
        <p:nvSpPr>
          <p:cNvPr id="5" name="Content Placeholder 4"/>
          <p:cNvSpPr>
            <a:spLocks noGrp="1"/>
          </p:cNvSpPr>
          <p:nvPr>
            <p:ph idx="1"/>
          </p:nvPr>
        </p:nvSpPr>
        <p:spPr>
          <a:xfrm>
            <a:off x="1535835" y="1417638"/>
            <a:ext cx="7150963" cy="5115509"/>
          </a:xfrm>
        </p:spPr>
        <p:txBody>
          <a:bodyPr>
            <a:normAutofit fontScale="92500" lnSpcReduction="10000"/>
          </a:bodyPr>
          <a:lstStyle/>
          <a:p>
            <a:r>
              <a:rPr lang="en-US" dirty="0"/>
              <a:t>Who decides what rules? Getting everyone to agree.</a:t>
            </a:r>
          </a:p>
          <a:p>
            <a:r>
              <a:rPr lang="en-US" dirty="0"/>
              <a:t>What is the scope of the IG program – who is the leader?</a:t>
            </a:r>
          </a:p>
          <a:p>
            <a:r>
              <a:rPr lang="en-US" dirty="0"/>
              <a:t>Balancing risk and innovation – a big ticket item is email</a:t>
            </a:r>
          </a:p>
          <a:p>
            <a:r>
              <a:rPr lang="en-US" dirty="0"/>
              <a:t>Executive support for implementation</a:t>
            </a:r>
          </a:p>
          <a:p>
            <a:r>
              <a:rPr lang="en-US" dirty="0"/>
              <a:t>Buy in from employees</a:t>
            </a:r>
          </a:p>
          <a:p>
            <a:r>
              <a:rPr lang="en-US" dirty="0"/>
              <a:t>Having a goal of taking owners out of the end processes</a:t>
            </a:r>
          </a:p>
        </p:txBody>
      </p:sp>
      <p:sp>
        <p:nvSpPr>
          <p:cNvPr id="4" name="Slide Number Placeholder 3"/>
          <p:cNvSpPr>
            <a:spLocks noGrp="1"/>
          </p:cNvSpPr>
          <p:nvPr>
            <p:ph type="sldNum" sz="quarter" idx="12"/>
          </p:nvPr>
        </p:nvSpPr>
        <p:spPr/>
        <p:txBody>
          <a:bodyPr/>
          <a:lstStyle/>
          <a:p>
            <a:fld id="{DED10D29-52B0-4D66-A3BF-67AD12F9FF34}" type="slidenum">
              <a:rPr lang="en-US" smtClean="0"/>
              <a:pPr/>
              <a:t>10</a:t>
            </a:fld>
            <a:endParaRPr lang="en-US" dirty="0"/>
          </a:p>
        </p:txBody>
      </p:sp>
    </p:spTree>
    <p:extLst>
      <p:ext uri="{BB962C8B-B14F-4D97-AF65-F5344CB8AC3E}">
        <p14:creationId xmlns:p14="http://schemas.microsoft.com/office/powerpoint/2010/main" xmlns="" val="2150058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Content Placeholder 2"/>
          <p:cNvSpPr>
            <a:spLocks noGrp="1"/>
          </p:cNvSpPr>
          <p:nvPr>
            <p:ph idx="1"/>
          </p:nvPr>
        </p:nvSpPr>
        <p:spPr/>
        <p:txBody>
          <a:bodyPr>
            <a:normAutofit lnSpcReduction="10000"/>
          </a:bodyPr>
          <a:lstStyle/>
          <a:p>
            <a:r>
              <a:rPr lang="en-US" dirty="0"/>
              <a:t>First case study, Sangeet Rajan, KPMG, will provide you with a study on using  metrics to show an IG program’s maturity – large organization</a:t>
            </a:r>
          </a:p>
          <a:p>
            <a:r>
              <a:rPr lang="en-US" dirty="0"/>
              <a:t>Second case study, Pilar McAdam, Kaizen, will walk you through implementation of an IG Program for a small public agency</a:t>
            </a:r>
          </a:p>
        </p:txBody>
      </p:sp>
      <p:sp>
        <p:nvSpPr>
          <p:cNvPr id="4" name="Slide Number Placeholder 3"/>
          <p:cNvSpPr>
            <a:spLocks noGrp="1"/>
          </p:cNvSpPr>
          <p:nvPr>
            <p:ph type="sldNum" sz="quarter" idx="12"/>
          </p:nvPr>
        </p:nvSpPr>
        <p:spPr/>
        <p:txBody>
          <a:bodyPr/>
          <a:lstStyle/>
          <a:p>
            <a:fld id="{6DB5C3B6-15DE-FB4B-B8DE-37771C26404D}"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xmlns="" val="1453053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a:t>Closing Notes</a:t>
            </a:r>
          </a:p>
        </p:txBody>
      </p:sp>
      <p:sp>
        <p:nvSpPr>
          <p:cNvPr id="6" name="Content Placeholder 2"/>
          <p:cNvSpPr>
            <a:spLocks noGrp="1"/>
          </p:cNvSpPr>
          <p:nvPr>
            <p:ph idx="1"/>
          </p:nvPr>
        </p:nvSpPr>
        <p:spPr>
          <a:xfrm>
            <a:off x="1773869" y="1512801"/>
            <a:ext cx="6912929" cy="4351338"/>
          </a:xfrm>
        </p:spPr>
        <p:txBody>
          <a:bodyPr>
            <a:normAutofit fontScale="92500" lnSpcReduction="10000"/>
          </a:bodyPr>
          <a:lstStyle/>
          <a:p>
            <a:r>
              <a:rPr lang="en-US" dirty="0"/>
              <a:t>The scope of IG for information is broader than just storing the records.</a:t>
            </a:r>
          </a:p>
          <a:p>
            <a:r>
              <a:rPr lang="en-US" dirty="0"/>
              <a:t>There are many factors that affect good recordkeeping—technology, litigation, disasters, privacy. </a:t>
            </a:r>
          </a:p>
          <a:p>
            <a:r>
              <a:rPr lang="en-US" dirty="0"/>
              <a:t>Pilar’s case study will addressed building an IG program.</a:t>
            </a:r>
          </a:p>
          <a:p>
            <a:r>
              <a:rPr lang="en-US" dirty="0" err="1"/>
              <a:t>Sangeet’s</a:t>
            </a:r>
            <a:r>
              <a:rPr lang="en-US" dirty="0"/>
              <a:t> case study will show you how to use metrics to measure your success</a:t>
            </a:r>
          </a:p>
        </p:txBody>
      </p:sp>
      <p:sp>
        <p:nvSpPr>
          <p:cNvPr id="4" name="Slide Number Placeholder 3"/>
          <p:cNvSpPr>
            <a:spLocks noGrp="1"/>
          </p:cNvSpPr>
          <p:nvPr>
            <p:ph type="sldNum" sz="quarter" idx="12"/>
          </p:nvPr>
        </p:nvSpPr>
        <p:spPr/>
        <p:txBody>
          <a:bodyPr/>
          <a:lstStyle/>
          <a:p>
            <a:fld id="{DED10D29-52B0-4D66-A3BF-67AD12F9FF34}" type="slidenum">
              <a:rPr lang="en-US" smtClean="0"/>
              <a:pPr/>
              <a:t>12</a:t>
            </a:fld>
            <a:endParaRPr lang="en-US" dirty="0"/>
          </a:p>
        </p:txBody>
      </p:sp>
    </p:spTree>
    <p:extLst>
      <p:ext uri="{BB962C8B-B14F-4D97-AF65-F5344CB8AC3E}">
        <p14:creationId xmlns:p14="http://schemas.microsoft.com/office/powerpoint/2010/main" xmlns="" val="4238567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a:t>THANK YOU!</a:t>
            </a:r>
          </a:p>
        </p:txBody>
      </p:sp>
      <p:sp>
        <p:nvSpPr>
          <p:cNvPr id="6" name="Subtitle 5"/>
          <p:cNvSpPr>
            <a:spLocks noGrp="1"/>
          </p:cNvSpPr>
          <p:nvPr>
            <p:ph type="subTitle" idx="1"/>
          </p:nvPr>
        </p:nvSpPr>
        <p:spPr/>
        <p:txBody>
          <a:bodyPr>
            <a:normAutofit fontScale="85000" lnSpcReduction="20000"/>
          </a:bodyPr>
          <a:lstStyle/>
          <a:p>
            <a:r>
              <a:rPr lang="en-US" dirty="0">
                <a:solidFill>
                  <a:schemeClr val="accent4">
                    <a:lumMod val="50000"/>
                  </a:schemeClr>
                </a:solidFill>
              </a:rPr>
              <a:t>Helen Streck</a:t>
            </a:r>
          </a:p>
          <a:p>
            <a:r>
              <a:rPr lang="en-US" dirty="0">
                <a:solidFill>
                  <a:schemeClr val="accent4">
                    <a:lumMod val="50000"/>
                  </a:schemeClr>
                </a:solidFill>
              </a:rPr>
              <a:t>President and CEO</a:t>
            </a:r>
          </a:p>
          <a:p>
            <a:r>
              <a:rPr lang="en-US" dirty="0">
                <a:solidFill>
                  <a:schemeClr val="accent4">
                    <a:lumMod val="50000"/>
                  </a:schemeClr>
                </a:solidFill>
              </a:rPr>
              <a:t>Kaizen InfoSource LLC</a:t>
            </a:r>
          </a:p>
          <a:p>
            <a:r>
              <a:rPr lang="en-US" dirty="0">
                <a:hlinkClick r:id="rId2"/>
              </a:rPr>
              <a:t>www.2kaizen.com</a:t>
            </a:r>
            <a:endParaRPr lang="en-US" dirty="0"/>
          </a:p>
          <a:p>
            <a:endParaRPr lang="en-US" dirty="0"/>
          </a:p>
        </p:txBody>
      </p:sp>
      <p:sp>
        <p:nvSpPr>
          <p:cNvPr id="4" name="Slide Number Placeholder 3"/>
          <p:cNvSpPr>
            <a:spLocks noGrp="1"/>
          </p:cNvSpPr>
          <p:nvPr>
            <p:ph type="sldNum" sz="quarter" idx="4294967295"/>
          </p:nvPr>
        </p:nvSpPr>
        <p:spPr>
          <a:xfrm>
            <a:off x="7010400" y="3046413"/>
            <a:ext cx="2133600" cy="365125"/>
          </a:xfrm>
        </p:spPr>
        <p:txBody>
          <a:bodyPr/>
          <a:lstStyle/>
          <a:p>
            <a:fld id="{6DB5C3B6-15DE-FB4B-B8DE-37771C26404D}"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xmlns="" val="349057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IG Program?</a:t>
            </a:r>
          </a:p>
        </p:txBody>
      </p:sp>
      <p:sp>
        <p:nvSpPr>
          <p:cNvPr id="5" name="Content Placeholder 4"/>
          <p:cNvSpPr>
            <a:spLocks noGrp="1"/>
          </p:cNvSpPr>
          <p:nvPr>
            <p:ph idx="1"/>
          </p:nvPr>
        </p:nvSpPr>
        <p:spPr>
          <a:xfrm>
            <a:off x="1673439" y="1449974"/>
            <a:ext cx="7013360" cy="4351338"/>
          </a:xfrm>
        </p:spPr>
        <p:txBody>
          <a:bodyPr>
            <a:normAutofit/>
          </a:bodyPr>
          <a:lstStyle/>
          <a:p>
            <a:pPr marL="0" indent="0" algn="ctr">
              <a:buNone/>
            </a:pPr>
            <a:r>
              <a:rPr lang="en-US" dirty="0"/>
              <a:t>Information Governance  is the set of </a:t>
            </a:r>
            <a:r>
              <a:rPr lang="en-US" u="sng" dirty="0"/>
              <a:t>multi-disciplinary</a:t>
            </a:r>
            <a:r>
              <a:rPr lang="en-US" dirty="0"/>
              <a:t> structures, policies, procedures, processes and technology implemented to manage </a:t>
            </a:r>
            <a:r>
              <a:rPr lang="en-US" b="1" dirty="0"/>
              <a:t>information</a:t>
            </a:r>
            <a:r>
              <a:rPr lang="en-US" dirty="0"/>
              <a:t> at an enterprise level, supporting an organization's regulatory, legal, risk, environmental and operational requirements.</a:t>
            </a:r>
          </a:p>
        </p:txBody>
      </p:sp>
      <p:sp>
        <p:nvSpPr>
          <p:cNvPr id="4" name="Slide Number Placeholder 3"/>
          <p:cNvSpPr>
            <a:spLocks noGrp="1"/>
          </p:cNvSpPr>
          <p:nvPr>
            <p:ph type="sldNum" sz="quarter" idx="12"/>
          </p:nvPr>
        </p:nvSpPr>
        <p:spPr/>
        <p:txBody>
          <a:bodyPr/>
          <a:lstStyle/>
          <a:p>
            <a:fld id="{DED10D29-52B0-4D66-A3BF-67AD12F9FF34}" type="slidenum">
              <a:rPr lang="en-US" smtClean="0"/>
              <a:pPr/>
              <a:t>2</a:t>
            </a:fld>
            <a:endParaRPr lang="en-US" dirty="0"/>
          </a:p>
        </p:txBody>
      </p:sp>
    </p:spTree>
    <p:extLst>
      <p:ext uri="{BB962C8B-B14F-4D97-AF65-F5344CB8AC3E}">
        <p14:creationId xmlns:p14="http://schemas.microsoft.com/office/powerpoint/2010/main" xmlns="" val="3607969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Answering the Proverbial WHY?</a:t>
            </a:r>
          </a:p>
        </p:txBody>
      </p:sp>
      <p:sp>
        <p:nvSpPr>
          <p:cNvPr id="5" name="Content Placeholder 4"/>
          <p:cNvSpPr>
            <a:spLocks noGrp="1"/>
          </p:cNvSpPr>
          <p:nvPr>
            <p:ph idx="1"/>
          </p:nvPr>
        </p:nvSpPr>
        <p:spPr>
          <a:xfrm>
            <a:off x="1713389" y="1277815"/>
            <a:ext cx="6973409" cy="4911969"/>
          </a:xfrm>
        </p:spPr>
        <p:txBody>
          <a:bodyPr>
            <a:normAutofit fontScale="85000" lnSpcReduction="20000"/>
          </a:bodyPr>
          <a:lstStyle/>
          <a:p>
            <a:r>
              <a:rPr lang="en-US" dirty="0"/>
              <a:t>Why spend money on an IG/IM Program:</a:t>
            </a:r>
          </a:p>
          <a:p>
            <a:pPr lvl="1"/>
            <a:r>
              <a:rPr lang="en-US" dirty="0"/>
              <a:t>Lowest productivity of employees in U.S. ever – </a:t>
            </a:r>
          </a:p>
          <a:p>
            <a:pPr lvl="2"/>
            <a:r>
              <a:rPr lang="en-US" dirty="0"/>
              <a:t>Different departments trying to solve their part of the puzzle alone</a:t>
            </a:r>
          </a:p>
          <a:p>
            <a:pPr lvl="2"/>
            <a:r>
              <a:rPr lang="en-US" dirty="0"/>
              <a:t>Least effective team work in solving an enterprise issue</a:t>
            </a:r>
          </a:p>
          <a:p>
            <a:pPr lvl="2"/>
            <a:r>
              <a:rPr lang="en-US" dirty="0"/>
              <a:t>Ever evolving technology and company demands</a:t>
            </a:r>
          </a:p>
          <a:p>
            <a:pPr lvl="2"/>
            <a:r>
              <a:rPr lang="en-US" dirty="0"/>
              <a:t>Duplicate work by employees</a:t>
            </a:r>
          </a:p>
          <a:p>
            <a:pPr lvl="1"/>
            <a:r>
              <a:rPr lang="en-US" dirty="0"/>
              <a:t>Cost of chaos – hard numbers and total lost value</a:t>
            </a:r>
          </a:p>
          <a:p>
            <a:pPr lvl="1"/>
            <a:r>
              <a:rPr lang="en-US" dirty="0"/>
              <a:t>Inoperability between systems – no info connection</a:t>
            </a:r>
          </a:p>
          <a:p>
            <a:pPr lvl="1"/>
            <a:r>
              <a:rPr lang="en-US" dirty="0"/>
              <a:t>Bad press – is it worth the risk?</a:t>
            </a:r>
          </a:p>
          <a:p>
            <a:pPr lvl="1"/>
            <a:r>
              <a:rPr lang="en-US" dirty="0"/>
              <a:t>Is compliance real – how do you demonstrate that you are in compliance</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fld id="{DED10D29-52B0-4D66-A3BF-67AD12F9FF34}" type="slidenum">
              <a:rPr lang="en-US" smtClean="0"/>
              <a:pPr/>
              <a:t>3</a:t>
            </a:fld>
            <a:endParaRPr lang="en-US" dirty="0"/>
          </a:p>
        </p:txBody>
      </p:sp>
    </p:spTree>
    <p:extLst>
      <p:ext uri="{BB962C8B-B14F-4D97-AF65-F5344CB8AC3E}">
        <p14:creationId xmlns:p14="http://schemas.microsoft.com/office/powerpoint/2010/main" xmlns="" val="276726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214" y="124852"/>
            <a:ext cx="7713785" cy="774138"/>
          </a:xfrm>
        </p:spPr>
        <p:txBody>
          <a:bodyPr>
            <a:normAutofit/>
          </a:bodyPr>
          <a:lstStyle/>
          <a:p>
            <a:r>
              <a:rPr lang="en-US" dirty="0"/>
              <a:t>Value Proposition</a:t>
            </a:r>
          </a:p>
        </p:txBody>
      </p:sp>
      <p:sp>
        <p:nvSpPr>
          <p:cNvPr id="3" name="Content Placeholder 2"/>
          <p:cNvSpPr>
            <a:spLocks noGrp="1"/>
          </p:cNvSpPr>
          <p:nvPr>
            <p:ph idx="1"/>
          </p:nvPr>
        </p:nvSpPr>
        <p:spPr>
          <a:xfrm>
            <a:off x="1547445" y="980087"/>
            <a:ext cx="7186247" cy="5537943"/>
          </a:xfrm>
        </p:spPr>
        <p:txBody>
          <a:bodyPr>
            <a:noAutofit/>
          </a:bodyPr>
          <a:lstStyle/>
          <a:p>
            <a:pPr marL="0" indent="0">
              <a:buNone/>
            </a:pPr>
            <a:r>
              <a:rPr lang="en-US" sz="2400" dirty="0"/>
              <a:t>A mature </a:t>
            </a:r>
            <a:r>
              <a:rPr lang="en-US" sz="2400" b="1" dirty="0"/>
              <a:t>Information Governance </a:t>
            </a:r>
            <a:r>
              <a:rPr lang="en-US" sz="2400" dirty="0"/>
              <a:t>structure can be used to align and coordinate all your data-focused initiatives</a:t>
            </a:r>
          </a:p>
          <a:p>
            <a:r>
              <a:rPr lang="en-US" sz="2400" b="1" dirty="0"/>
              <a:t>One governance facilitates financial transparency and ROI opportunities :</a:t>
            </a:r>
          </a:p>
          <a:p>
            <a:pPr lvl="1"/>
            <a:r>
              <a:rPr lang="en-US" sz="1600" b="1" dirty="0"/>
              <a:t>Policies</a:t>
            </a:r>
            <a:r>
              <a:rPr lang="en-US" sz="1600" dirty="0"/>
              <a:t> – fewer, aligned, global, and defensible</a:t>
            </a:r>
          </a:p>
          <a:p>
            <a:pPr lvl="1"/>
            <a:r>
              <a:rPr lang="en-US" sz="1600" b="1" dirty="0"/>
              <a:t>Processes</a:t>
            </a:r>
            <a:r>
              <a:rPr lang="en-US" sz="1600" dirty="0"/>
              <a:t> – transparently and directly traceable to policies</a:t>
            </a:r>
          </a:p>
          <a:p>
            <a:pPr lvl="1"/>
            <a:r>
              <a:rPr lang="en-US" sz="1600" b="1" dirty="0"/>
              <a:t>People</a:t>
            </a:r>
            <a:r>
              <a:rPr lang="en-US" sz="1600" dirty="0"/>
              <a:t> – trained, educated, and empowered to succeed</a:t>
            </a:r>
          </a:p>
          <a:p>
            <a:pPr lvl="1"/>
            <a:r>
              <a:rPr lang="en-US" sz="1600" b="1" dirty="0"/>
              <a:t>Technology</a:t>
            </a:r>
            <a:r>
              <a:rPr lang="en-US" sz="1600" dirty="0"/>
              <a:t> – managed, simplified, scalable</a:t>
            </a:r>
          </a:p>
          <a:p>
            <a:pPr lvl="1"/>
            <a:r>
              <a:rPr lang="en-US" sz="1600" b="1" dirty="0"/>
              <a:t>Controls</a:t>
            </a:r>
            <a:r>
              <a:rPr lang="en-US" sz="1600" dirty="0"/>
              <a:t> – applied where needed most, effective, comprehensive</a:t>
            </a:r>
          </a:p>
          <a:p>
            <a:pPr lvl="1"/>
            <a:r>
              <a:rPr lang="en-US" sz="1600" b="1" dirty="0"/>
              <a:t>Data</a:t>
            </a:r>
            <a:r>
              <a:rPr lang="en-US" sz="1600" dirty="0"/>
              <a:t> – data quality and investment is focused where it is needed most</a:t>
            </a:r>
          </a:p>
          <a:p>
            <a:pPr lvl="1"/>
            <a:r>
              <a:rPr lang="en-US" sz="1600" b="1" dirty="0"/>
              <a:t>Big Data - </a:t>
            </a:r>
            <a:r>
              <a:rPr lang="en-US" sz="1600" dirty="0"/>
              <a:t>Address all of the V's (Volume, Velocity, Variety, etc.)</a:t>
            </a:r>
            <a:r>
              <a:rPr lang="en-US" sz="1600" dirty="0">
                <a:solidFill>
                  <a:srgbClr val="FF0000"/>
                </a:solidFill>
              </a:rPr>
              <a:t> </a:t>
            </a:r>
          </a:p>
          <a:p>
            <a:pPr marL="457200" lvl="1" indent="0">
              <a:buNone/>
            </a:pPr>
            <a:endParaRPr lang="en-US" sz="1600" dirty="0">
              <a:solidFill>
                <a:srgbClr val="FF0000"/>
              </a:solidFill>
            </a:endParaRPr>
          </a:p>
          <a:p>
            <a:r>
              <a:rPr lang="en-US" sz="2400" b="1" dirty="0">
                <a:solidFill>
                  <a:srgbClr val="FF0000"/>
                </a:solidFill>
              </a:rPr>
              <a:t>Goal: Sustainable profitability, steady growth, minimized costs, compliance, transparency</a:t>
            </a:r>
            <a:endParaRPr lang="en-US" sz="2400" b="1" dirty="0"/>
          </a:p>
        </p:txBody>
      </p:sp>
    </p:spTree>
    <p:extLst>
      <p:ext uri="{BB962C8B-B14F-4D97-AF65-F5344CB8AC3E}">
        <p14:creationId xmlns:p14="http://schemas.microsoft.com/office/powerpoint/2010/main" xmlns="" val="2197160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ROI(s) of IG</a:t>
            </a:r>
          </a:p>
        </p:txBody>
      </p:sp>
      <p:sp>
        <p:nvSpPr>
          <p:cNvPr id="3" name="Content Placeholder 2"/>
          <p:cNvSpPr>
            <a:spLocks noGrp="1"/>
          </p:cNvSpPr>
          <p:nvPr>
            <p:ph idx="1"/>
          </p:nvPr>
        </p:nvSpPr>
        <p:spPr>
          <a:xfrm>
            <a:off x="1888434" y="1295402"/>
            <a:ext cx="6798365" cy="4988167"/>
          </a:xfrm>
        </p:spPr>
        <p:txBody>
          <a:bodyPr>
            <a:normAutofit fontScale="92500" lnSpcReduction="10000"/>
          </a:bodyPr>
          <a:lstStyle/>
          <a:p>
            <a:r>
              <a:rPr lang="en-US" dirty="0"/>
              <a:t>Where is money going to be saved?</a:t>
            </a:r>
          </a:p>
          <a:p>
            <a:pPr lvl="1"/>
            <a:r>
              <a:rPr lang="en-US" dirty="0"/>
              <a:t>Reduced storage needs</a:t>
            </a:r>
          </a:p>
          <a:p>
            <a:pPr lvl="1"/>
            <a:r>
              <a:rPr lang="en-US" dirty="0"/>
              <a:t>Improved regulatory response and minimal fines or rework</a:t>
            </a:r>
          </a:p>
          <a:p>
            <a:pPr lvl="1"/>
            <a:r>
              <a:rPr lang="en-US" dirty="0"/>
              <a:t>Reduce and/or eliminate redundant processes and governance</a:t>
            </a:r>
          </a:p>
          <a:p>
            <a:pPr lvl="1"/>
            <a:r>
              <a:rPr lang="en-US" dirty="0"/>
              <a:t>Streamline and simplified governance</a:t>
            </a:r>
          </a:p>
          <a:p>
            <a:pPr lvl="1"/>
            <a:r>
              <a:rPr lang="en-US" dirty="0"/>
              <a:t>Improved compliance</a:t>
            </a:r>
          </a:p>
          <a:p>
            <a:pPr lvl="1"/>
            <a:r>
              <a:rPr lang="en-US" dirty="0"/>
              <a:t>Improved system selection and implementation</a:t>
            </a:r>
          </a:p>
          <a:p>
            <a:pPr lvl="1"/>
            <a:r>
              <a:rPr lang="en-US" dirty="0"/>
              <a:t>Increased use of data over time (analytics)</a:t>
            </a:r>
          </a:p>
        </p:txBody>
      </p:sp>
      <p:sp>
        <p:nvSpPr>
          <p:cNvPr id="4" name="Slide Number Placeholder 3"/>
          <p:cNvSpPr>
            <a:spLocks noGrp="1"/>
          </p:cNvSpPr>
          <p:nvPr>
            <p:ph type="sldNum" sz="quarter" idx="12"/>
          </p:nvPr>
        </p:nvSpPr>
        <p:spPr/>
        <p:txBody>
          <a:bodyPr/>
          <a:lstStyle/>
          <a:p>
            <a:fld id="{6DB5C3B6-15DE-FB4B-B8DE-37771C26404D}"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xmlns="" val="2420107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Conflict of Ownership and Accountability</a:t>
            </a:r>
          </a:p>
        </p:txBody>
      </p:sp>
      <p:sp>
        <p:nvSpPr>
          <p:cNvPr id="3" name="Content Placeholder 2"/>
          <p:cNvSpPr>
            <a:spLocks noGrp="1"/>
          </p:cNvSpPr>
          <p:nvPr>
            <p:ph idx="1"/>
          </p:nvPr>
        </p:nvSpPr>
        <p:spPr/>
        <p:txBody>
          <a:bodyPr>
            <a:normAutofit lnSpcReduction="10000"/>
          </a:bodyPr>
          <a:lstStyle/>
          <a:p>
            <a:r>
              <a:rPr lang="en-US" dirty="0"/>
              <a:t>Departments own the work process and product deliverables</a:t>
            </a:r>
          </a:p>
          <a:p>
            <a:r>
              <a:rPr lang="en-US" dirty="0"/>
              <a:t>Organization “owns” the data</a:t>
            </a:r>
          </a:p>
          <a:p>
            <a:r>
              <a:rPr lang="en-US" dirty="0"/>
              <a:t>Organization is responsible for compliance </a:t>
            </a:r>
          </a:p>
          <a:p>
            <a:r>
              <a:rPr lang="en-US" dirty="0"/>
              <a:t>Understanding the risk of poor documentation</a:t>
            </a:r>
          </a:p>
          <a:p>
            <a:r>
              <a:rPr lang="en-US" dirty="0"/>
              <a:t>Productivity vs. compliance (us vs them)</a:t>
            </a:r>
          </a:p>
        </p:txBody>
      </p:sp>
      <p:sp>
        <p:nvSpPr>
          <p:cNvPr id="4" name="Slide Number Placeholder 3"/>
          <p:cNvSpPr>
            <a:spLocks noGrp="1"/>
          </p:cNvSpPr>
          <p:nvPr>
            <p:ph type="sldNum" sz="quarter" idx="12"/>
          </p:nvPr>
        </p:nvSpPr>
        <p:spPr/>
        <p:txBody>
          <a:bodyPr/>
          <a:lstStyle/>
          <a:p>
            <a:fld id="{6DB5C3B6-15DE-FB4B-B8DE-37771C26404D}"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xmlns="" val="2232383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IG Partnership</a:t>
            </a:r>
          </a:p>
        </p:txBody>
      </p:sp>
      <p:sp>
        <p:nvSpPr>
          <p:cNvPr id="6" name="Content Placeholder 2"/>
          <p:cNvSpPr>
            <a:spLocks noGrp="1"/>
          </p:cNvSpPr>
          <p:nvPr>
            <p:ph idx="1"/>
          </p:nvPr>
        </p:nvSpPr>
        <p:spPr/>
        <p:txBody>
          <a:bodyPr>
            <a:normAutofit fontScale="92500" lnSpcReduction="10000"/>
          </a:bodyPr>
          <a:lstStyle/>
          <a:p>
            <a:r>
              <a:rPr lang="en-US" dirty="0"/>
              <a:t>Information Classification – what do you have and where is it?</a:t>
            </a:r>
          </a:p>
          <a:p>
            <a:r>
              <a:rPr lang="en-US" dirty="0"/>
              <a:t>Retention</a:t>
            </a:r>
          </a:p>
          <a:p>
            <a:r>
              <a:rPr lang="en-US" dirty="0"/>
              <a:t>Privacy</a:t>
            </a:r>
          </a:p>
          <a:p>
            <a:r>
              <a:rPr lang="en-US" dirty="0"/>
              <a:t>Understanding data sensitivity</a:t>
            </a:r>
          </a:p>
          <a:p>
            <a:r>
              <a:rPr lang="en-US" dirty="0"/>
              <a:t>Protection and security</a:t>
            </a:r>
          </a:p>
          <a:p>
            <a:r>
              <a:rPr lang="en-US" dirty="0"/>
              <a:t>Evaluating risks for compliance and company position in the industry</a:t>
            </a:r>
          </a:p>
          <a:p>
            <a:r>
              <a:rPr lang="en-US" dirty="0"/>
              <a:t>eDiscovery responses</a:t>
            </a:r>
          </a:p>
          <a:p>
            <a:endParaRPr lang="en-US" dirty="0"/>
          </a:p>
        </p:txBody>
      </p:sp>
      <p:sp>
        <p:nvSpPr>
          <p:cNvPr id="4" name="Slide Number Placeholder 3"/>
          <p:cNvSpPr>
            <a:spLocks noGrp="1"/>
          </p:cNvSpPr>
          <p:nvPr>
            <p:ph type="sldNum" sz="quarter" idx="12"/>
          </p:nvPr>
        </p:nvSpPr>
        <p:spPr/>
        <p:txBody>
          <a:bodyPr/>
          <a:lstStyle/>
          <a:p>
            <a:fld id="{DED10D29-52B0-4D66-A3BF-67AD12F9FF34}" type="slidenum">
              <a:rPr lang="en-US" smtClean="0"/>
              <a:pPr/>
              <a:t>7</a:t>
            </a:fld>
            <a:endParaRPr lang="en-US" dirty="0"/>
          </a:p>
        </p:txBody>
      </p:sp>
    </p:spTree>
    <p:extLst>
      <p:ext uri="{BB962C8B-B14F-4D97-AF65-F5344CB8AC3E}">
        <p14:creationId xmlns:p14="http://schemas.microsoft.com/office/powerpoint/2010/main" xmlns="" val="1997344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IG Team</a:t>
            </a:r>
          </a:p>
        </p:txBody>
      </p:sp>
      <p:sp>
        <p:nvSpPr>
          <p:cNvPr id="4" name="Slide Number Placeholder 3"/>
          <p:cNvSpPr>
            <a:spLocks noGrp="1"/>
          </p:cNvSpPr>
          <p:nvPr>
            <p:ph type="sldNum" sz="quarter" idx="12"/>
          </p:nvPr>
        </p:nvSpPr>
        <p:spPr/>
        <p:txBody>
          <a:bodyPr/>
          <a:lstStyle/>
          <a:p>
            <a:fld id="{DED10D29-52B0-4D66-A3BF-67AD12F9FF34}" type="slidenum">
              <a:rPr lang="en-US" smtClean="0"/>
              <a:pPr/>
              <a:t>8</a:t>
            </a:fld>
            <a:endParaRPr lang="en-US" dirty="0"/>
          </a:p>
        </p:txBody>
      </p:sp>
      <p:sp>
        <p:nvSpPr>
          <p:cNvPr id="7" name="Content Placeholder 6"/>
          <p:cNvSpPr>
            <a:spLocks noGrp="1"/>
          </p:cNvSpPr>
          <p:nvPr>
            <p:ph idx="1"/>
          </p:nvPr>
        </p:nvSpPr>
        <p:spPr/>
        <p:txBody>
          <a:bodyPr/>
          <a:lstStyle/>
          <a:p>
            <a:endParaRPr lang="en-US"/>
          </a:p>
        </p:txBody>
      </p:sp>
      <p:pic>
        <p:nvPicPr>
          <p:cNvPr id="8" name="Picture 7"/>
          <p:cNvPicPr/>
          <p:nvPr/>
        </p:nvPicPr>
        <p:blipFill>
          <a:blip r:embed="rId3"/>
          <a:stretch>
            <a:fillRect/>
          </a:stretch>
        </p:blipFill>
        <p:spPr>
          <a:xfrm>
            <a:off x="1632661" y="1489404"/>
            <a:ext cx="6993979" cy="4601708"/>
          </a:xfrm>
          <a:prstGeom prst="rect">
            <a:avLst/>
          </a:prstGeom>
        </p:spPr>
      </p:pic>
    </p:spTree>
    <p:extLst>
      <p:ext uri="{BB962C8B-B14F-4D97-AF65-F5344CB8AC3E}">
        <p14:creationId xmlns:p14="http://schemas.microsoft.com/office/powerpoint/2010/main" xmlns="" val="1896947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D10D29-52B0-4D66-A3BF-67AD12F9FF34}" type="slidenum">
              <a:rPr lang="en-US" smtClean="0"/>
              <a:pPr/>
              <a:t>9</a:t>
            </a:fld>
            <a:endParaRPr lang="en-US" dirty="0"/>
          </a:p>
        </p:txBody>
      </p:sp>
      <p:grpSp>
        <p:nvGrpSpPr>
          <p:cNvPr id="8" name="Group 83"/>
          <p:cNvGrpSpPr>
            <a:grpSpLocks noChangeAspect="1"/>
          </p:cNvGrpSpPr>
          <p:nvPr/>
        </p:nvGrpSpPr>
        <p:grpSpPr bwMode="auto">
          <a:xfrm>
            <a:off x="2199694" y="430211"/>
            <a:ext cx="6012139" cy="5834697"/>
            <a:chOff x="1981200" y="838200"/>
            <a:chExt cx="5181600" cy="5029200"/>
          </a:xfrm>
        </p:grpSpPr>
        <p:grpSp>
          <p:nvGrpSpPr>
            <p:cNvPr id="9" name="Group 12"/>
            <p:cNvGrpSpPr>
              <a:grpSpLocks/>
            </p:cNvGrpSpPr>
            <p:nvPr/>
          </p:nvGrpSpPr>
          <p:grpSpPr bwMode="auto">
            <a:xfrm>
              <a:off x="2771775" y="1676400"/>
              <a:ext cx="3600450" cy="3429000"/>
              <a:chOff x="2771775" y="1714500"/>
              <a:chExt cx="3600450" cy="3429000"/>
            </a:xfrm>
          </p:grpSpPr>
          <p:sp>
            <p:nvSpPr>
              <p:cNvPr id="16" name="Regular Pentagon 15"/>
              <p:cNvSpPr/>
              <p:nvPr/>
            </p:nvSpPr>
            <p:spPr>
              <a:xfrm>
                <a:off x="2771335" y="1714500"/>
                <a:ext cx="3601332" cy="3429272"/>
              </a:xfrm>
              <a:prstGeom prst="pentagon">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Connector 16"/>
              <p:cNvCxnSpPr>
                <a:stCxn id="16" idx="1"/>
              </p:cNvCxnSpPr>
              <p:nvPr/>
            </p:nvCxnSpPr>
            <p:spPr>
              <a:xfrm rot="10800000" flipH="1" flipV="1">
                <a:off x="2771335" y="3025031"/>
                <a:ext cx="1800666" cy="4048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 idx="5"/>
              </p:cNvCxnSpPr>
              <p:nvPr/>
            </p:nvCxnSpPr>
            <p:spPr>
              <a:xfrm flipH="1">
                <a:off x="4572000" y="3025031"/>
                <a:ext cx="1800667" cy="4048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6" idx="2"/>
              </p:cNvCxnSpPr>
              <p:nvPr/>
            </p:nvCxnSpPr>
            <p:spPr>
              <a:xfrm rot="5400000" flipH="1" flipV="1">
                <a:off x="3158816" y="3730586"/>
                <a:ext cx="1713886" cy="1112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6" idx="4"/>
              </p:cNvCxnSpPr>
              <p:nvPr/>
            </p:nvCxnSpPr>
            <p:spPr>
              <a:xfrm rot="5400000" flipH="1">
                <a:off x="4271300" y="3730586"/>
                <a:ext cx="1713886" cy="11124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6" idx="0"/>
              </p:cNvCxnSpPr>
              <p:nvPr/>
            </p:nvCxnSpPr>
            <p:spPr>
              <a:xfrm rot="5400000" flipH="1" flipV="1">
                <a:off x="3714308" y="2572192"/>
                <a:ext cx="1715386" cy="29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Oval 9"/>
            <p:cNvSpPr/>
            <p:nvPr/>
          </p:nvSpPr>
          <p:spPr>
            <a:xfrm>
              <a:off x="1981200" y="2133736"/>
              <a:ext cx="1599760" cy="15999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Risk</a:t>
              </a:r>
            </a:p>
          </p:txBody>
        </p:sp>
        <p:sp>
          <p:nvSpPr>
            <p:cNvPr id="11" name="Oval 10"/>
            <p:cNvSpPr/>
            <p:nvPr/>
          </p:nvSpPr>
          <p:spPr>
            <a:xfrm flipH="1">
              <a:off x="5563041" y="2133736"/>
              <a:ext cx="1599759" cy="15999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Legal</a:t>
              </a:r>
            </a:p>
          </p:txBody>
        </p:sp>
        <p:sp>
          <p:nvSpPr>
            <p:cNvPr id="12" name="Oval 11"/>
            <p:cNvSpPr/>
            <p:nvPr/>
          </p:nvSpPr>
          <p:spPr>
            <a:xfrm flipH="1">
              <a:off x="4952824" y="4267473"/>
              <a:ext cx="1599760" cy="1599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Information </a:t>
              </a:r>
            </a:p>
            <a:p>
              <a:pPr algn="ctr">
                <a:defRPr/>
              </a:pPr>
              <a:r>
                <a:rPr lang="en-US" sz="1600" dirty="0"/>
                <a:t>Management</a:t>
              </a:r>
            </a:p>
          </p:txBody>
        </p:sp>
        <p:sp>
          <p:nvSpPr>
            <p:cNvPr id="13" name="Oval 12"/>
            <p:cNvSpPr/>
            <p:nvPr/>
          </p:nvSpPr>
          <p:spPr>
            <a:xfrm>
              <a:off x="2591418" y="4267473"/>
              <a:ext cx="1599759" cy="1599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Compliance</a:t>
              </a:r>
            </a:p>
          </p:txBody>
        </p:sp>
        <p:sp>
          <p:nvSpPr>
            <p:cNvPr id="14" name="Oval 13"/>
            <p:cNvSpPr/>
            <p:nvPr/>
          </p:nvSpPr>
          <p:spPr>
            <a:xfrm>
              <a:off x="3771371" y="838200"/>
              <a:ext cx="1601258" cy="15999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Information </a:t>
              </a:r>
            </a:p>
            <a:p>
              <a:pPr algn="ctr">
                <a:defRPr/>
              </a:pPr>
              <a:r>
                <a:rPr lang="en-US" sz="1600" dirty="0"/>
                <a:t>Technology</a:t>
              </a:r>
            </a:p>
          </p:txBody>
        </p:sp>
        <p:sp>
          <p:nvSpPr>
            <p:cNvPr id="15" name="Oval 14"/>
            <p:cNvSpPr/>
            <p:nvPr/>
          </p:nvSpPr>
          <p:spPr>
            <a:xfrm>
              <a:off x="3783736" y="2593321"/>
              <a:ext cx="1601258" cy="159992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solidFill>
                    <a:schemeClr val="tx1"/>
                  </a:solidFill>
                </a:rPr>
                <a:t>Information</a:t>
              </a:r>
            </a:p>
            <a:p>
              <a:pPr algn="ctr">
                <a:defRPr/>
              </a:pPr>
              <a:r>
                <a:rPr lang="en-US" dirty="0">
                  <a:solidFill>
                    <a:schemeClr val="tx1"/>
                  </a:solidFill>
                </a:rPr>
                <a:t>Governance</a:t>
              </a:r>
            </a:p>
          </p:txBody>
        </p:sp>
      </p:grpSp>
    </p:spTree>
    <p:extLst>
      <p:ext uri="{BB962C8B-B14F-4D97-AF65-F5344CB8AC3E}">
        <p14:creationId xmlns:p14="http://schemas.microsoft.com/office/powerpoint/2010/main" xmlns="" val="364666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 calcmode="lin" valueType="num">
                                      <p:cBhvr>
                                        <p:cTn id="9" dur="2000" fill="hold"/>
                                        <p:tgtEl>
                                          <p:spTgt spid="8"/>
                                        </p:tgtEl>
                                        <p:attrNameLst>
                                          <p:attrName>style.rotation</p:attrName>
                                        </p:attrNameLst>
                                      </p:cBhvr>
                                      <p:tavLst>
                                        <p:tav tm="0">
                                          <p:val>
                                            <p:fltVal val="360"/>
                                          </p:val>
                                        </p:tav>
                                        <p:tav tm="100000">
                                          <p:val>
                                            <p:fltVal val="0"/>
                                          </p:val>
                                        </p:tav>
                                      </p:tavLst>
                                    </p:anim>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C07CD3CD36024DB0451821015032C7" ma:contentTypeVersion="1" ma:contentTypeDescription="Create a new document." ma:contentTypeScope="" ma:versionID="164e58143314ccdd43bf351c38277208">
  <xsd:schema xmlns:xsd="http://www.w3.org/2001/XMLSchema" xmlns:xs="http://www.w3.org/2001/XMLSchema" xmlns:p="http://schemas.microsoft.com/office/2006/metadata/properties" targetNamespace="http://schemas.microsoft.com/office/2006/metadata/properties" ma:root="true" ma:fieldsID="46b93b5833fef3217716532ab376297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A5D0B5-BEFC-4680-8741-0C6889C2B8C5}">
  <ds:schemaRefs>
    <ds:schemaRef ds:uri="http://schemas.microsoft.com/sharepoint/v3/contenttype/forms"/>
  </ds:schemaRefs>
</ds:datastoreItem>
</file>

<file path=customXml/itemProps2.xml><?xml version="1.0" encoding="utf-8"?>
<ds:datastoreItem xmlns:ds="http://schemas.openxmlformats.org/officeDocument/2006/customXml" ds:itemID="{2FA6C4D3-44A2-4606-A5B2-2228F2009C80}">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DEA51FC0-C365-4D7D-A0C4-AFB9424FDE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358</TotalTime>
  <Words>644</Words>
  <Application>Microsoft Office PowerPoint</Application>
  <PresentationFormat>On-screen Show (4:3)</PresentationFormat>
  <Paragraphs>116</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Information Governance</vt:lpstr>
      <vt:lpstr>What is an IG Program?</vt:lpstr>
      <vt:lpstr>Answering the Proverbial WHY?</vt:lpstr>
      <vt:lpstr>Value Proposition</vt:lpstr>
      <vt:lpstr>ROI(s) of IG</vt:lpstr>
      <vt:lpstr>Conflict of Ownership and Accountability</vt:lpstr>
      <vt:lpstr>IG Partnership</vt:lpstr>
      <vt:lpstr>IG Team</vt:lpstr>
      <vt:lpstr>Slide 9</vt:lpstr>
      <vt:lpstr>Reality of IG Programs</vt:lpstr>
      <vt:lpstr>Case Studies</vt:lpstr>
      <vt:lpstr>Closing Notes</vt:lpstr>
      <vt:lpstr>THANK YOU!</vt:lpstr>
    </vt:vector>
  </TitlesOfParts>
  <Company>Kaizen InfoSource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Streck</dc:creator>
  <cp:lastModifiedBy>Char</cp:lastModifiedBy>
  <cp:revision>63</cp:revision>
  <cp:lastPrinted>2015-06-04T14:53:42Z</cp:lastPrinted>
  <dcterms:created xsi:type="dcterms:W3CDTF">2013-11-05T20:11:10Z</dcterms:created>
  <dcterms:modified xsi:type="dcterms:W3CDTF">2017-02-23T05:33:39Z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0x0101005CC07CD3CD36024DB0451821015032C7</vt:lpwstr>
  </property>
  <property fmtid="{D5CDD505-2E9C-101B-9397-08002B2CF9AE}" pid="3" name="Category">
    <vt:lpwstr/>
  </property>
</Properties>
</file>