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4" r:id="rId4"/>
    <p:sldId id="286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87" r:id="rId13"/>
    <p:sldId id="266" r:id="rId14"/>
    <p:sldId id="288" r:id="rId15"/>
    <p:sldId id="289" r:id="rId16"/>
    <p:sldId id="290" r:id="rId17"/>
    <p:sldId id="267" r:id="rId18"/>
    <p:sldId id="268" r:id="rId19"/>
    <p:sldId id="269" r:id="rId20"/>
    <p:sldId id="270" r:id="rId21"/>
    <p:sldId id="271" r:id="rId22"/>
    <p:sldId id="272" r:id="rId23"/>
    <p:sldId id="274" r:id="rId24"/>
    <p:sldId id="273" r:id="rId25"/>
    <p:sldId id="275" r:id="rId26"/>
    <p:sldId id="291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49" autoAdjust="0"/>
    <p:restoredTop sz="94660"/>
  </p:normalViewPr>
  <p:slideViewPr>
    <p:cSldViewPr>
      <p:cViewPr>
        <p:scale>
          <a:sx n="90" d="100"/>
          <a:sy n="90" d="100"/>
        </p:scale>
        <p:origin x="-1824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64BD-A24B-4374-944F-E21ECA953779}" type="datetimeFigureOut">
              <a:rPr lang="en-US" smtClean="0"/>
              <a:pPr/>
              <a:t>10/11/13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816B-CE47-41DB-9630-CC6BBB506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64BD-A24B-4374-944F-E21ECA953779}" type="datetimeFigureOut">
              <a:rPr lang="en-US" smtClean="0"/>
              <a:pPr/>
              <a:t>10/11/13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816B-CE47-41DB-9630-CC6BBB506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64BD-A24B-4374-944F-E21ECA953779}" type="datetimeFigureOut">
              <a:rPr lang="en-US" smtClean="0"/>
              <a:pPr/>
              <a:t>10/11/13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816B-CE47-41DB-9630-CC6BBB506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64BD-A24B-4374-944F-E21ECA953779}" type="datetimeFigureOut">
              <a:rPr lang="en-US" smtClean="0"/>
              <a:pPr/>
              <a:t>10/11/13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816B-CE47-41DB-9630-CC6BBB506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64BD-A24B-4374-944F-E21ECA953779}" type="datetimeFigureOut">
              <a:rPr lang="en-US" smtClean="0"/>
              <a:pPr/>
              <a:t>10/11/13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816B-CE47-41DB-9630-CC6BBB506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64BD-A24B-4374-944F-E21ECA953779}" type="datetimeFigureOut">
              <a:rPr lang="en-US" smtClean="0"/>
              <a:pPr/>
              <a:t>10/11/13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816B-CE47-41DB-9630-CC6BBB506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64BD-A24B-4374-944F-E21ECA953779}" type="datetimeFigureOut">
              <a:rPr lang="en-US" smtClean="0"/>
              <a:pPr/>
              <a:t>10/11/13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816B-CE47-41DB-9630-CC6BBB506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64BD-A24B-4374-944F-E21ECA953779}" type="datetimeFigureOut">
              <a:rPr lang="en-US" smtClean="0"/>
              <a:pPr/>
              <a:t>10/11/13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816B-CE47-41DB-9630-CC6BBB506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64BD-A24B-4374-944F-E21ECA953779}" type="datetimeFigureOut">
              <a:rPr lang="en-US" smtClean="0"/>
              <a:pPr/>
              <a:t>10/11/13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816B-CE47-41DB-9630-CC6BBB506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64BD-A24B-4374-944F-E21ECA953779}" type="datetimeFigureOut">
              <a:rPr lang="en-US" smtClean="0"/>
              <a:pPr/>
              <a:t>10/11/13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816B-CE47-41DB-9630-CC6BBB506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64BD-A24B-4374-944F-E21ECA953779}" type="datetimeFigureOut">
              <a:rPr lang="en-US" smtClean="0"/>
              <a:pPr/>
              <a:t>10/11/13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9B816B-CE47-41DB-9630-CC6BBB506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7D64BD-A24B-4374-944F-E21ECA953779}" type="datetimeFigureOut">
              <a:rPr lang="en-US" smtClean="0"/>
              <a:pPr/>
              <a:t>10/11/13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9B816B-CE47-41DB-9630-CC6BBB50672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Physical</a:t>
            </a:r>
            <a:r>
              <a:rPr lang="hr-HR" dirty="0" smtClean="0"/>
              <a:t> </a:t>
            </a:r>
            <a:r>
              <a:rPr lang="hr-HR" dirty="0" err="1" smtClean="0"/>
              <a:t>principles</a:t>
            </a:r>
            <a:r>
              <a:rPr lang="hr-HR" dirty="0" smtClean="0"/>
              <a:t> of gas exchange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050" t="35280" r="68050" b="53920"/>
          <a:stretch>
            <a:fillRect/>
          </a:stretch>
        </p:blipFill>
        <p:spPr bwMode="auto">
          <a:xfrm>
            <a:off x="6660232" y="3356992"/>
            <a:ext cx="1584176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4"/>
          <p:cNvSpPr>
            <a:spLocks noGrp="1"/>
          </p:cNvSpPr>
          <p:nvPr>
            <p:ph idx="1"/>
          </p:nvPr>
        </p:nvSpPr>
        <p:spPr>
          <a:xfrm>
            <a:off x="4211960" y="1935480"/>
            <a:ext cx="4752528" cy="4389120"/>
          </a:xfrm>
        </p:spPr>
        <p:txBody>
          <a:bodyPr>
            <a:normAutofit/>
          </a:bodyPr>
          <a:lstStyle/>
          <a:p>
            <a:r>
              <a:rPr lang="hr-HR" sz="2200" dirty="0" err="1" smtClean="0"/>
              <a:t>Determinants</a:t>
            </a:r>
            <a:r>
              <a:rPr lang="hr-HR" sz="2200" dirty="0" smtClean="0"/>
              <a:t> of gas </a:t>
            </a:r>
            <a:r>
              <a:rPr lang="hr-HR" sz="2200" dirty="0" err="1" smtClean="0"/>
              <a:t>diffusion</a:t>
            </a:r>
            <a:r>
              <a:rPr lang="hr-HR" sz="2200" dirty="0" smtClean="0"/>
              <a:t>:</a:t>
            </a:r>
          </a:p>
          <a:p>
            <a:endParaRPr lang="hr-HR" sz="2200" baseline="30000" dirty="0" smtClean="0"/>
          </a:p>
          <a:p>
            <a:endParaRPr lang="hr-HR" sz="2200" baseline="30000" dirty="0" smtClean="0"/>
          </a:p>
          <a:p>
            <a:endParaRPr lang="hr-HR" sz="2200" dirty="0" smtClean="0"/>
          </a:p>
          <a:p>
            <a:r>
              <a:rPr lang="hr-HR" sz="2200" dirty="0" smtClean="0"/>
              <a:t>Total </a:t>
            </a:r>
            <a:r>
              <a:rPr lang="hr-HR" sz="2200" dirty="0" err="1" smtClean="0"/>
              <a:t>area</a:t>
            </a:r>
            <a:r>
              <a:rPr lang="hr-HR" sz="2200" dirty="0" smtClean="0"/>
              <a:t>: 70 m</a:t>
            </a:r>
            <a:r>
              <a:rPr lang="hr-HR" sz="2200" baseline="30000" dirty="0" smtClean="0"/>
              <a:t>2</a:t>
            </a:r>
          </a:p>
          <a:p>
            <a:pPr lvl="1"/>
            <a:r>
              <a:rPr lang="hr-HR" sz="2000" dirty="0" err="1" smtClean="0"/>
              <a:t>Blood</a:t>
            </a:r>
            <a:r>
              <a:rPr lang="hr-HR" sz="2000" dirty="0" smtClean="0"/>
              <a:t> </a:t>
            </a:r>
            <a:r>
              <a:rPr lang="hr-HR" sz="2000" dirty="0" err="1" smtClean="0"/>
              <a:t>flows</a:t>
            </a:r>
            <a:r>
              <a:rPr lang="hr-HR" sz="2000" dirty="0" smtClean="0"/>
              <a:t> as a </a:t>
            </a:r>
            <a:r>
              <a:rPr lang="hr-HR" sz="2000" dirty="0" err="1" smtClean="0"/>
              <a:t>sheet</a:t>
            </a:r>
            <a:r>
              <a:rPr lang="hr-HR" sz="2000" dirty="0" smtClean="0"/>
              <a:t> </a:t>
            </a:r>
            <a:r>
              <a:rPr lang="hr-HR" sz="2000" dirty="0" err="1" smtClean="0"/>
              <a:t>in</a:t>
            </a:r>
            <a:r>
              <a:rPr lang="hr-HR" sz="2000" dirty="0" smtClean="0"/>
              <a:t> </a:t>
            </a:r>
            <a:r>
              <a:rPr lang="hr-HR" sz="2000" dirty="0" err="1" smtClean="0"/>
              <a:t>alveolar</a:t>
            </a:r>
            <a:r>
              <a:rPr lang="hr-HR" sz="2000" dirty="0" smtClean="0"/>
              <a:t> </a:t>
            </a:r>
            <a:r>
              <a:rPr lang="hr-HR" sz="2000" dirty="0" err="1" smtClean="0"/>
              <a:t>walls</a:t>
            </a:r>
            <a:endParaRPr lang="hr-HR" sz="2000" dirty="0" smtClean="0"/>
          </a:p>
          <a:p>
            <a:r>
              <a:rPr lang="hr-HR" sz="2200" dirty="0" err="1" smtClean="0"/>
              <a:t>Capillary</a:t>
            </a:r>
            <a:r>
              <a:rPr lang="hr-HR" sz="2200" dirty="0" smtClean="0"/>
              <a:t> </a:t>
            </a:r>
            <a:r>
              <a:rPr lang="hr-HR" sz="2200" dirty="0" err="1" smtClean="0"/>
              <a:t>diameter</a:t>
            </a:r>
            <a:r>
              <a:rPr lang="hr-HR" sz="2200" dirty="0" smtClean="0"/>
              <a:t>: 5 </a:t>
            </a:r>
            <a:r>
              <a:rPr lang="hr-HR" sz="2200" dirty="0" err="1" smtClean="0"/>
              <a:t>microm</a:t>
            </a:r>
            <a:endParaRPr lang="hr-HR" sz="2200" dirty="0" smtClean="0"/>
          </a:p>
          <a:p>
            <a:pPr lvl="1"/>
            <a:r>
              <a:rPr lang="hr-HR" sz="2000" dirty="0" err="1" smtClean="0"/>
              <a:t>Decreases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distance for </a:t>
            </a:r>
            <a:r>
              <a:rPr lang="hr-HR" sz="2000" dirty="0" err="1" smtClean="0"/>
              <a:t>diffusion</a:t>
            </a:r>
            <a:endParaRPr lang="en-US" sz="2000" dirty="0" smtClean="0"/>
          </a:p>
          <a:p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7931224" cy="1068728"/>
          </a:xfrm>
        </p:spPr>
        <p:txBody>
          <a:bodyPr>
            <a:normAutofit/>
          </a:bodyPr>
          <a:lstStyle/>
          <a:p>
            <a:r>
              <a:rPr lang="hr-HR" sz="4500" dirty="0" err="1" smtClean="0"/>
              <a:t>Respiratory</a:t>
            </a:r>
            <a:r>
              <a:rPr lang="hr-HR" sz="4500" dirty="0" smtClean="0"/>
              <a:t> membrane</a:t>
            </a:r>
            <a:endParaRPr lang="en-US" sz="4500" dirty="0"/>
          </a:p>
        </p:txBody>
      </p:sp>
      <p:pic>
        <p:nvPicPr>
          <p:cNvPr id="6" name="Picture 1" descr="D:\SCContent\9781416045748\graphics\fullsize\S9781416045748-039-f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2880320" cy="43641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5292080" y="2492896"/>
            <a:ext cx="2016224" cy="746788"/>
            <a:chOff x="1475656" y="3114260"/>
            <a:chExt cx="2016224" cy="746788"/>
          </a:xfrm>
        </p:grpSpPr>
        <p:sp>
          <p:nvSpPr>
            <p:cNvPr id="9" name="TextBox 8"/>
            <p:cNvSpPr txBox="1"/>
            <p:nvPr/>
          </p:nvSpPr>
          <p:spPr>
            <a:xfrm>
              <a:off x="1475656" y="3271336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 smtClean="0"/>
                <a:t>D= 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23728" y="3114260"/>
              <a:ext cx="1165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 smtClean="0">
                  <a:cs typeface="Arial"/>
                </a:rPr>
                <a:t>∆P x A x 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55111" y="3491716"/>
              <a:ext cx="11095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 smtClean="0"/>
                <a:t>d x √MW</a:t>
              </a: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016224" y="3491716"/>
              <a:ext cx="1475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611560" y="6309320"/>
            <a:ext cx="186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err="1" smtClean="0">
                <a:solidFill>
                  <a:srgbClr val="002060"/>
                </a:solidFill>
              </a:rPr>
              <a:t>Thickness</a:t>
            </a:r>
            <a:r>
              <a:rPr lang="hr-HR" sz="1600" dirty="0" smtClean="0">
                <a:solidFill>
                  <a:srgbClr val="002060"/>
                </a:solidFill>
              </a:rPr>
              <a:t>: ≈0,6</a:t>
            </a:r>
            <a:r>
              <a:rPr lang="el-GR" sz="1600" dirty="0" smtClean="0">
                <a:solidFill>
                  <a:srgbClr val="002060"/>
                </a:solidFill>
              </a:rPr>
              <a:t>μ</a:t>
            </a:r>
            <a:r>
              <a:rPr lang="hr-HR" sz="1600" dirty="0" smtClean="0">
                <a:solidFill>
                  <a:srgbClr val="002060"/>
                </a:solidFill>
              </a:rPr>
              <a:t>m</a:t>
            </a:r>
            <a:endParaRPr lang="hr-HR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hr-HR" sz="4500" dirty="0" err="1" smtClean="0"/>
              <a:t>Diffusing</a:t>
            </a:r>
            <a:r>
              <a:rPr lang="hr-HR" sz="4500" dirty="0" smtClean="0"/>
              <a:t> </a:t>
            </a:r>
            <a:r>
              <a:rPr lang="hr-HR" sz="4500" dirty="0" err="1" smtClean="0"/>
              <a:t>capacity</a:t>
            </a:r>
            <a:r>
              <a:rPr lang="hr-HR" sz="4500" dirty="0" smtClean="0"/>
              <a:t> (D</a:t>
            </a:r>
            <a:r>
              <a:rPr lang="hr-HR" sz="4500" baseline="-25000" dirty="0" smtClean="0"/>
              <a:t>L</a:t>
            </a:r>
            <a:r>
              <a:rPr lang="hr-HR" sz="4500" dirty="0" smtClean="0"/>
              <a:t>) 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935480"/>
            <a:ext cx="8219256" cy="4389120"/>
          </a:xfrm>
        </p:spPr>
        <p:txBody>
          <a:bodyPr>
            <a:normAutofit/>
          </a:bodyPr>
          <a:lstStyle/>
          <a:p>
            <a:r>
              <a:rPr lang="hr-HR" sz="2200" dirty="0" smtClean="0"/>
              <a:t>A </a:t>
            </a:r>
            <a:r>
              <a:rPr lang="hr-H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hr-H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ability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 membrane to exchange gas</a:t>
            </a:r>
            <a:r>
              <a:rPr lang="hr-HR" sz="2200" dirty="0" smtClean="0"/>
              <a:t>.</a:t>
            </a:r>
          </a:p>
          <a:p>
            <a:r>
              <a:rPr lang="hr-HR" sz="2200" dirty="0" err="1" smtClean="0"/>
              <a:t>Defined</a:t>
            </a:r>
            <a:r>
              <a:rPr lang="hr-HR" sz="2200" dirty="0" smtClean="0"/>
              <a:t> as </a:t>
            </a:r>
            <a:r>
              <a:rPr lang="hr-HR" sz="2200" dirty="0" err="1" smtClean="0"/>
              <a:t>the</a:t>
            </a:r>
            <a:r>
              <a:rPr lang="hr-HR" sz="2200" dirty="0" smtClean="0"/>
              <a:t> </a:t>
            </a:r>
            <a:r>
              <a:rPr lang="hr-HR" sz="2200" i="1" dirty="0" err="1" smtClean="0"/>
              <a:t>volume</a:t>
            </a:r>
            <a:r>
              <a:rPr lang="hr-HR" sz="2200" i="1" dirty="0" smtClean="0"/>
              <a:t> of gas </a:t>
            </a:r>
            <a:r>
              <a:rPr lang="hr-HR" sz="2200" i="1" dirty="0" err="1" smtClean="0"/>
              <a:t>that</a:t>
            </a:r>
            <a:r>
              <a:rPr lang="hr-HR" sz="2200" i="1" dirty="0" smtClean="0"/>
              <a:t> </a:t>
            </a:r>
            <a:r>
              <a:rPr lang="hr-HR" sz="2200" i="1" dirty="0" err="1" smtClean="0"/>
              <a:t>will</a:t>
            </a:r>
            <a:r>
              <a:rPr lang="hr-HR" sz="2200" i="1" dirty="0" smtClean="0"/>
              <a:t> </a:t>
            </a:r>
            <a:r>
              <a:rPr lang="hr-HR" sz="2200" i="1" dirty="0" err="1" smtClean="0"/>
              <a:t>diffuse</a:t>
            </a:r>
            <a:r>
              <a:rPr lang="hr-HR" sz="2200" i="1" dirty="0" smtClean="0"/>
              <a:t> </a:t>
            </a:r>
            <a:r>
              <a:rPr lang="hr-HR" sz="2200" i="1" dirty="0" err="1" smtClean="0"/>
              <a:t>through</a:t>
            </a:r>
            <a:r>
              <a:rPr lang="hr-HR" sz="2200" i="1" dirty="0" smtClean="0"/>
              <a:t> </a:t>
            </a:r>
            <a:r>
              <a:rPr lang="hr-HR" sz="2200" i="1" dirty="0" err="1" smtClean="0"/>
              <a:t>the</a:t>
            </a:r>
            <a:r>
              <a:rPr lang="hr-HR" sz="2200" i="1" dirty="0" smtClean="0"/>
              <a:t> </a:t>
            </a:r>
            <a:r>
              <a:rPr lang="hr-HR" sz="2200" i="1" dirty="0" err="1" smtClean="0"/>
              <a:t>respiratory</a:t>
            </a:r>
            <a:r>
              <a:rPr lang="hr-HR" sz="2200" i="1" dirty="0" smtClean="0"/>
              <a:t> membrane </a:t>
            </a:r>
            <a:r>
              <a:rPr lang="hr-HR" sz="2200" i="1" dirty="0" err="1" smtClean="0"/>
              <a:t>each</a:t>
            </a:r>
            <a:r>
              <a:rPr lang="hr-HR" sz="2200" i="1" dirty="0" smtClean="0"/>
              <a:t> minute for a </a:t>
            </a:r>
            <a:r>
              <a:rPr lang="hr-HR" sz="2200" i="1" dirty="0" smtClean="0">
                <a:cs typeface="Arial"/>
              </a:rPr>
              <a:t>∆P of 1 </a:t>
            </a:r>
            <a:r>
              <a:rPr lang="hr-HR" sz="2200" i="1" dirty="0" err="1" smtClean="0">
                <a:cs typeface="Arial"/>
              </a:rPr>
              <a:t>mmGHg</a:t>
            </a:r>
            <a:r>
              <a:rPr lang="hr-HR" sz="2200" i="1" dirty="0" smtClean="0">
                <a:cs typeface="Arial"/>
              </a:rPr>
              <a:t>.</a:t>
            </a:r>
          </a:p>
          <a:p>
            <a:r>
              <a:rPr lang="hr-HR" sz="2200" dirty="0" err="1" smtClean="0">
                <a:cs typeface="Arial"/>
              </a:rPr>
              <a:t>Depends</a:t>
            </a:r>
            <a:r>
              <a:rPr lang="hr-HR" sz="2200" dirty="0" smtClean="0">
                <a:cs typeface="Arial"/>
              </a:rPr>
              <a:t> on </a:t>
            </a:r>
            <a:r>
              <a:rPr lang="hr-HR" sz="2200" dirty="0" err="1" smtClean="0">
                <a:cs typeface="Arial"/>
              </a:rPr>
              <a:t>properties</a:t>
            </a:r>
            <a:r>
              <a:rPr lang="hr-HR" sz="2200" dirty="0" smtClean="0">
                <a:cs typeface="Arial"/>
              </a:rPr>
              <a:t> of </a:t>
            </a:r>
            <a:r>
              <a:rPr lang="hr-HR" sz="2200" dirty="0" err="1" smtClean="0">
                <a:cs typeface="Arial"/>
              </a:rPr>
              <a:t>respiratory</a:t>
            </a:r>
            <a:r>
              <a:rPr lang="hr-HR" sz="2200" dirty="0" smtClean="0">
                <a:cs typeface="Arial"/>
              </a:rPr>
              <a:t> membrane:</a:t>
            </a:r>
          </a:p>
          <a:p>
            <a:pPr lvl="1"/>
            <a:r>
              <a:rPr lang="hr-HR" sz="2000" dirty="0" smtClean="0">
                <a:cs typeface="Arial"/>
              </a:rPr>
              <a:t>Total </a:t>
            </a:r>
            <a:r>
              <a:rPr lang="hr-HR" sz="2000" dirty="0" err="1" smtClean="0">
                <a:cs typeface="Arial"/>
              </a:rPr>
              <a:t>surface</a:t>
            </a:r>
            <a:r>
              <a:rPr lang="hr-HR" sz="2000" dirty="0" smtClean="0">
                <a:cs typeface="Arial"/>
              </a:rPr>
              <a:t> </a:t>
            </a:r>
            <a:r>
              <a:rPr lang="hr-HR" sz="2000" dirty="0" err="1" smtClean="0">
                <a:cs typeface="Arial"/>
              </a:rPr>
              <a:t>area</a:t>
            </a:r>
            <a:r>
              <a:rPr lang="hr-HR" sz="2000" dirty="0" smtClean="0">
                <a:cs typeface="Arial"/>
              </a:rPr>
              <a:t> </a:t>
            </a:r>
            <a:r>
              <a:rPr lang="hr-HR" sz="2000" dirty="0" err="1" smtClean="0">
                <a:cs typeface="Arial"/>
              </a:rPr>
              <a:t>available</a:t>
            </a:r>
            <a:r>
              <a:rPr lang="hr-HR" sz="2000" dirty="0" smtClean="0">
                <a:cs typeface="Arial"/>
              </a:rPr>
              <a:t> for </a:t>
            </a:r>
            <a:r>
              <a:rPr lang="hr-HR" sz="2000" dirty="0" err="1" smtClean="0">
                <a:cs typeface="Arial"/>
              </a:rPr>
              <a:t>diffusion</a:t>
            </a:r>
            <a:endParaRPr lang="hr-HR" sz="2000" dirty="0" smtClean="0">
              <a:cs typeface="Arial"/>
            </a:endParaRPr>
          </a:p>
          <a:p>
            <a:pPr lvl="1"/>
            <a:r>
              <a:rPr lang="hr-HR" sz="2000" dirty="0" smtClean="0">
                <a:cs typeface="Arial"/>
              </a:rPr>
              <a:t>Membrane </a:t>
            </a:r>
            <a:r>
              <a:rPr lang="hr-HR" sz="2000" dirty="0" err="1" smtClean="0">
                <a:cs typeface="Arial"/>
              </a:rPr>
              <a:t>thickness</a:t>
            </a:r>
            <a:endParaRPr lang="hr-HR" sz="2000" dirty="0" smtClean="0">
              <a:cs typeface="Arial"/>
            </a:endParaRPr>
          </a:p>
          <a:p>
            <a:pPr lvl="1"/>
            <a:r>
              <a:rPr lang="hr-HR" sz="2000" dirty="0" smtClean="0">
                <a:cs typeface="Arial"/>
              </a:rPr>
              <a:t>V</a:t>
            </a:r>
            <a:r>
              <a:rPr lang="hr-HR" sz="2000" baseline="-25000" dirty="0" smtClean="0">
                <a:cs typeface="Arial"/>
              </a:rPr>
              <a:t>A</a:t>
            </a:r>
            <a:r>
              <a:rPr lang="hr-HR" sz="2000" dirty="0" smtClean="0">
                <a:cs typeface="Arial"/>
              </a:rPr>
              <a:t>/Q</a:t>
            </a:r>
            <a:endParaRPr lang="en-US" sz="2000" dirty="0"/>
          </a:p>
        </p:txBody>
      </p:sp>
      <p:pic>
        <p:nvPicPr>
          <p:cNvPr id="6" name="Picture 1" descr="D:\SCContent\9781416045748\graphics\fullsize\S9781416045748-039-f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578746"/>
            <a:ext cx="2228800" cy="32792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36359"/>
          <a:stretch>
            <a:fillRect/>
          </a:stretch>
        </p:blipFill>
        <p:spPr bwMode="auto">
          <a:xfrm>
            <a:off x="1187624" y="4725144"/>
            <a:ext cx="3528392" cy="45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t="12654"/>
          <a:stretch>
            <a:fillRect/>
          </a:stretch>
        </p:blipFill>
        <p:spPr bwMode="auto">
          <a:xfrm>
            <a:off x="1403648" y="5445224"/>
            <a:ext cx="31683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8864" y="845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4500" dirty="0" err="1" smtClean="0"/>
              <a:t>Measurement</a:t>
            </a:r>
            <a:r>
              <a:rPr lang="hr-HR" sz="4500" dirty="0" smtClean="0"/>
              <a:t> of </a:t>
            </a:r>
            <a:r>
              <a:rPr lang="hr-HR" sz="4500" dirty="0" err="1" smtClean="0"/>
              <a:t>diffusing</a:t>
            </a:r>
            <a:r>
              <a:rPr lang="hr-HR" sz="4500" dirty="0" smtClean="0"/>
              <a:t> </a:t>
            </a:r>
            <a:r>
              <a:rPr lang="hr-HR" sz="4500" dirty="0" err="1" smtClean="0"/>
              <a:t>capacity</a:t>
            </a:r>
            <a:r>
              <a:rPr lang="hr-HR" sz="4500" dirty="0" smtClean="0"/>
              <a:t> for </a:t>
            </a:r>
            <a:r>
              <a:rPr lang="hr-HR" sz="4500" dirty="0" err="1" smtClean="0"/>
              <a:t>oxygen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2208232"/>
            <a:ext cx="8219256" cy="4389120"/>
          </a:xfrm>
        </p:spPr>
        <p:txBody>
          <a:bodyPr>
            <a:normAutofit/>
          </a:bodyPr>
          <a:lstStyle/>
          <a:p>
            <a:r>
              <a:rPr lang="hr-HR" sz="2200" dirty="0" err="1" smtClean="0"/>
              <a:t>Determination</a:t>
            </a:r>
            <a:r>
              <a:rPr lang="hr-HR" sz="2200" dirty="0" smtClean="0"/>
              <a:t> of </a:t>
            </a:r>
            <a:r>
              <a:rPr lang="hr-HR" sz="2200" dirty="0" err="1" smtClean="0"/>
              <a:t>diffusing</a:t>
            </a:r>
            <a:r>
              <a:rPr lang="hr-HR" sz="2200" dirty="0" smtClean="0"/>
              <a:t> </a:t>
            </a:r>
            <a:r>
              <a:rPr lang="hr-HR" sz="2200" dirty="0" err="1" smtClean="0"/>
              <a:t>capacity</a:t>
            </a:r>
            <a:r>
              <a:rPr lang="hr-HR" sz="2200" dirty="0" smtClean="0"/>
              <a:t> for </a:t>
            </a:r>
            <a:r>
              <a:rPr lang="hr-HR" sz="2200" dirty="0" err="1" smtClean="0"/>
              <a:t>carbon</a:t>
            </a:r>
            <a:r>
              <a:rPr lang="hr-HR" sz="2200" dirty="0" smtClean="0"/>
              <a:t> </a:t>
            </a:r>
            <a:r>
              <a:rPr lang="hr-HR" sz="2200" dirty="0" err="1" smtClean="0"/>
              <a:t>monoxide</a:t>
            </a:r>
            <a:r>
              <a:rPr lang="hr-HR" sz="2200" dirty="0" smtClean="0"/>
              <a:t>.</a:t>
            </a:r>
          </a:p>
          <a:p>
            <a:pPr lvl="1"/>
            <a:r>
              <a:rPr lang="hr-HR" sz="1800" dirty="0" err="1" smtClean="0"/>
              <a:t>Low</a:t>
            </a:r>
            <a:r>
              <a:rPr lang="hr-HR" sz="1800" dirty="0" smtClean="0"/>
              <a:t> </a:t>
            </a:r>
            <a:r>
              <a:rPr lang="hr-HR" sz="1800" dirty="0" err="1" smtClean="0"/>
              <a:t>concentration</a:t>
            </a:r>
            <a:r>
              <a:rPr lang="hr-HR" sz="1800" dirty="0" smtClean="0"/>
              <a:t> CO </a:t>
            </a:r>
            <a:r>
              <a:rPr lang="hr-HR" sz="1800" dirty="0" err="1" smtClean="0"/>
              <a:t>inhaled</a:t>
            </a:r>
            <a:endParaRPr lang="hr-HR" sz="1800" dirty="0" smtClean="0"/>
          </a:p>
          <a:p>
            <a:pPr lvl="1"/>
            <a:r>
              <a:rPr lang="hr-HR" sz="1800" dirty="0" smtClean="0"/>
              <a:t>CO </a:t>
            </a:r>
            <a:r>
              <a:rPr lang="hr-HR" sz="1800" dirty="0" err="1" smtClean="0"/>
              <a:t>binds</a:t>
            </a:r>
            <a:r>
              <a:rPr lang="hr-HR" sz="1800" dirty="0" smtClean="0"/>
              <a:t> </a:t>
            </a:r>
            <a:r>
              <a:rPr lang="hr-HR" sz="1800" dirty="0" err="1" smtClean="0"/>
              <a:t>quickly</a:t>
            </a:r>
            <a:r>
              <a:rPr lang="hr-HR" sz="1800" dirty="0" smtClean="0"/>
              <a:t> to </a:t>
            </a:r>
            <a:r>
              <a:rPr lang="hr-HR" sz="1800" dirty="0" err="1" smtClean="0"/>
              <a:t>Hb</a:t>
            </a:r>
            <a:r>
              <a:rPr lang="hr-HR" sz="1800" dirty="0" smtClean="0"/>
              <a:t> </a:t>
            </a:r>
          </a:p>
          <a:p>
            <a:pPr lvl="1"/>
            <a:r>
              <a:rPr lang="hr-HR" sz="1800" dirty="0" err="1" smtClean="0"/>
              <a:t>blood</a:t>
            </a:r>
            <a:r>
              <a:rPr lang="hr-HR" sz="1800" dirty="0" smtClean="0"/>
              <a:t> PCO </a:t>
            </a:r>
            <a:r>
              <a:rPr lang="hr-HR" sz="1800" dirty="0" err="1" smtClean="0"/>
              <a:t>equals</a:t>
            </a:r>
            <a:r>
              <a:rPr lang="hr-HR" sz="1800" dirty="0" smtClean="0"/>
              <a:t> zero</a:t>
            </a:r>
          </a:p>
          <a:p>
            <a:pPr lvl="1"/>
            <a:r>
              <a:rPr lang="hr-HR" sz="1800" dirty="0" err="1" smtClean="0"/>
              <a:t>Pressure</a:t>
            </a:r>
            <a:r>
              <a:rPr lang="hr-HR" sz="1800" dirty="0" smtClean="0"/>
              <a:t> </a:t>
            </a:r>
            <a:r>
              <a:rPr lang="hr-HR" sz="1800" dirty="0" err="1" smtClean="0"/>
              <a:t>difference</a:t>
            </a:r>
            <a:r>
              <a:rPr lang="hr-HR" sz="1800" dirty="0" smtClean="0"/>
              <a:t> </a:t>
            </a:r>
            <a:r>
              <a:rPr lang="hr-HR" sz="1800" dirty="0" err="1" smtClean="0"/>
              <a:t>equals</a:t>
            </a:r>
            <a:r>
              <a:rPr lang="hr-HR" sz="1800" dirty="0" smtClean="0"/>
              <a:t> P</a:t>
            </a:r>
            <a:r>
              <a:rPr lang="hr-HR" sz="1800" baseline="-25000" dirty="0" smtClean="0"/>
              <a:t>ALV</a:t>
            </a:r>
            <a:r>
              <a:rPr lang="hr-HR" sz="1800" dirty="0" smtClean="0"/>
              <a:t> CO</a:t>
            </a:r>
          </a:p>
          <a:p>
            <a:pPr lvl="1"/>
            <a:r>
              <a:rPr lang="hr-HR" sz="1800" dirty="0" err="1" smtClean="0"/>
              <a:t>Measuremend</a:t>
            </a:r>
            <a:r>
              <a:rPr lang="hr-HR" sz="1800" dirty="0" smtClean="0"/>
              <a:t> of </a:t>
            </a:r>
            <a:r>
              <a:rPr lang="hr-HR" sz="1800" dirty="0" err="1" smtClean="0"/>
              <a:t>absorbed</a:t>
            </a:r>
            <a:r>
              <a:rPr lang="hr-HR" sz="1800" dirty="0" smtClean="0"/>
              <a:t> CO</a:t>
            </a:r>
          </a:p>
          <a:p>
            <a:pPr lvl="1"/>
            <a:endParaRPr lang="hr-HR" sz="1800" dirty="0" smtClean="0"/>
          </a:p>
          <a:p>
            <a:pPr lvl="1"/>
            <a:endParaRPr lang="hr-HR" sz="1800" dirty="0" smtClean="0"/>
          </a:p>
          <a:p>
            <a:pPr lvl="1"/>
            <a:endParaRPr lang="hr-HR" sz="1800" dirty="0" smtClean="0"/>
          </a:p>
          <a:p>
            <a:pPr lvl="1"/>
            <a:endParaRPr lang="hr-HR" sz="1800" dirty="0" smtClean="0"/>
          </a:p>
          <a:p>
            <a:r>
              <a:rPr lang="hr-HR" sz="2000" dirty="0" smtClean="0">
                <a:solidFill>
                  <a:schemeClr val="accent4">
                    <a:lumMod val="10000"/>
                  </a:schemeClr>
                </a:solidFill>
              </a:rPr>
              <a:t>D</a:t>
            </a:r>
            <a:r>
              <a:rPr lang="hr-HR" sz="2000" baseline="-25000" dirty="0" smtClean="0">
                <a:solidFill>
                  <a:schemeClr val="accent4">
                    <a:lumMod val="10000"/>
                  </a:schemeClr>
                </a:solidFill>
              </a:rPr>
              <a:t>L</a:t>
            </a:r>
            <a:r>
              <a:rPr lang="hr-HR" sz="2000" dirty="0" smtClean="0">
                <a:solidFill>
                  <a:schemeClr val="accent4">
                    <a:lumMod val="10000"/>
                  </a:schemeClr>
                </a:solidFill>
              </a:rPr>
              <a:t>CO x 1.23 = D</a:t>
            </a:r>
            <a:r>
              <a:rPr lang="hr-HR" sz="2000" baseline="-25000" dirty="0" smtClean="0">
                <a:solidFill>
                  <a:schemeClr val="accent4">
                    <a:lumMod val="10000"/>
                  </a:schemeClr>
                </a:solidFill>
              </a:rPr>
              <a:t>L</a:t>
            </a:r>
            <a:r>
              <a:rPr lang="hr-HR" sz="2000" dirty="0" smtClean="0">
                <a:solidFill>
                  <a:schemeClr val="accent4">
                    <a:lumMod val="10000"/>
                  </a:schemeClr>
                </a:solidFill>
              </a:rPr>
              <a:t>O</a:t>
            </a:r>
            <a:r>
              <a:rPr lang="hr-HR" sz="2000" baseline="-25000" dirty="0" smtClean="0">
                <a:solidFill>
                  <a:schemeClr val="accent4">
                    <a:lumMod val="10000"/>
                  </a:schemeClr>
                </a:solidFill>
              </a:rPr>
              <a:t>2</a:t>
            </a:r>
          </a:p>
          <a:p>
            <a:pPr>
              <a:buNone/>
            </a:pPr>
            <a:endParaRPr lang="hr-HR" sz="2000" dirty="0" smtClean="0"/>
          </a:p>
          <a:p>
            <a:pPr lvl="1"/>
            <a:endParaRPr lang="en-US" sz="18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40909" t="66032" b="-4853"/>
          <a:stretch>
            <a:fillRect/>
          </a:stretch>
        </p:blipFill>
        <p:spPr bwMode="auto">
          <a:xfrm>
            <a:off x="1619672" y="4437112"/>
            <a:ext cx="304233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hr-HR" sz="4500" dirty="0" err="1" smtClean="0"/>
              <a:t>Ventilation</a:t>
            </a:r>
            <a:r>
              <a:rPr lang="hr-HR" sz="4500" dirty="0" smtClean="0"/>
              <a:t>-</a:t>
            </a:r>
            <a:r>
              <a:rPr lang="hr-HR" sz="4500" dirty="0" err="1" smtClean="0"/>
              <a:t>Perfusion</a:t>
            </a:r>
            <a:r>
              <a:rPr lang="hr-HR" sz="4500" dirty="0" smtClean="0"/>
              <a:t> </a:t>
            </a:r>
            <a:r>
              <a:rPr lang="hr-HR" sz="4500" dirty="0" err="1" smtClean="0"/>
              <a:t>ratio</a:t>
            </a:r>
            <a:r>
              <a:rPr lang="hr-HR" sz="4500" dirty="0" smtClean="0"/>
              <a:t> (V</a:t>
            </a:r>
            <a:r>
              <a:rPr lang="hr-HR" sz="4500" baseline="-25000" dirty="0" smtClean="0"/>
              <a:t>A</a:t>
            </a:r>
            <a:r>
              <a:rPr lang="hr-HR" sz="4500" dirty="0" smtClean="0"/>
              <a:t>/Q)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1935480"/>
            <a:ext cx="8075240" cy="4389120"/>
          </a:xfrm>
        </p:spPr>
        <p:txBody>
          <a:bodyPr>
            <a:normAutofit/>
          </a:bodyPr>
          <a:lstStyle/>
          <a:p>
            <a:pPr marL="609600" indent="-609600">
              <a:spcBef>
                <a:spcPts val="600"/>
              </a:spcBef>
              <a:spcAft>
                <a:spcPts val="600"/>
              </a:spcAft>
            </a:pPr>
            <a:r>
              <a:rPr lang="hr-HR" sz="2400" dirty="0" err="1" smtClean="0">
                <a:solidFill>
                  <a:schemeClr val="accent4">
                    <a:lumMod val="10000"/>
                  </a:schemeClr>
                </a:solidFill>
              </a:rPr>
              <a:t>Indicator</a:t>
            </a:r>
            <a:r>
              <a:rPr lang="hr-HR" sz="2400" dirty="0" smtClean="0">
                <a:solidFill>
                  <a:schemeClr val="accent4">
                    <a:lumMod val="10000"/>
                  </a:schemeClr>
                </a:solidFill>
              </a:rPr>
              <a:t> of </a:t>
            </a:r>
            <a:r>
              <a:rPr lang="hr-HR" sz="2400" dirty="0" err="1" smtClean="0">
                <a:solidFill>
                  <a:schemeClr val="accent4">
                    <a:lumMod val="10000"/>
                  </a:schemeClr>
                </a:solidFill>
              </a:rPr>
              <a:t>balance</a:t>
            </a:r>
            <a:r>
              <a:rPr lang="hr-HR" sz="24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hr-HR" sz="2400" dirty="0" err="1" smtClean="0">
                <a:solidFill>
                  <a:schemeClr val="accent4">
                    <a:lumMod val="10000"/>
                  </a:schemeClr>
                </a:solidFill>
              </a:rPr>
              <a:t>between</a:t>
            </a:r>
            <a:r>
              <a:rPr lang="hr-HR" sz="24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hr-HR" sz="2400" dirty="0" err="1" smtClean="0">
                <a:solidFill>
                  <a:schemeClr val="accent4">
                    <a:lumMod val="10000"/>
                  </a:schemeClr>
                </a:solidFill>
              </a:rPr>
              <a:t>ventilation</a:t>
            </a:r>
            <a:r>
              <a:rPr lang="hr-HR" sz="24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hr-HR" sz="2400" dirty="0" err="1" smtClean="0">
                <a:solidFill>
                  <a:schemeClr val="accent4">
                    <a:lumMod val="10000"/>
                  </a:schemeClr>
                </a:solidFill>
              </a:rPr>
              <a:t>and</a:t>
            </a:r>
            <a:r>
              <a:rPr lang="hr-HR" sz="24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hr-HR" sz="2400" dirty="0" err="1" smtClean="0">
                <a:solidFill>
                  <a:schemeClr val="accent4">
                    <a:lumMod val="10000"/>
                  </a:schemeClr>
                </a:solidFill>
              </a:rPr>
              <a:t>perfusion</a:t>
            </a:r>
            <a:r>
              <a:rPr lang="hr-HR" sz="2400" dirty="0" smtClean="0">
                <a:solidFill>
                  <a:schemeClr val="accent4">
                    <a:lumMod val="10000"/>
                  </a:schemeClr>
                </a:solidFill>
              </a:rPr>
              <a:t>. </a:t>
            </a:r>
          </a:p>
          <a:p>
            <a:pPr>
              <a:buNone/>
            </a:pPr>
            <a:endParaRPr lang="en-US" sz="2200" dirty="0"/>
          </a:p>
        </p:txBody>
      </p:sp>
      <p:pic>
        <p:nvPicPr>
          <p:cNvPr id="6" name="Picture 1" descr="D:\SCContent\9781416045748\graphics\fullsize\S9781416045748-039-f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24944"/>
            <a:ext cx="4592461" cy="328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8864" y="404664"/>
            <a:ext cx="8229600" cy="1143000"/>
          </a:xfrm>
        </p:spPr>
        <p:txBody>
          <a:bodyPr>
            <a:normAutofit/>
          </a:bodyPr>
          <a:lstStyle/>
          <a:p>
            <a:r>
              <a:rPr lang="hr-HR" sz="4500" dirty="0" err="1" smtClean="0"/>
              <a:t>Normal</a:t>
            </a:r>
            <a:r>
              <a:rPr lang="hr-HR" sz="4500" dirty="0" smtClean="0"/>
              <a:t> </a:t>
            </a:r>
            <a:r>
              <a:rPr lang="hr-HR" sz="4800" dirty="0" smtClean="0"/>
              <a:t>V</a:t>
            </a:r>
            <a:r>
              <a:rPr lang="hr-HR" sz="4800" baseline="-25000" dirty="0" smtClean="0"/>
              <a:t>A</a:t>
            </a:r>
            <a:r>
              <a:rPr lang="hr-HR" sz="4800" dirty="0" smtClean="0"/>
              <a:t>/Q</a:t>
            </a:r>
            <a:endParaRPr lang="en-US" sz="45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6855196" cy="437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8864" y="404664"/>
            <a:ext cx="8229600" cy="1143000"/>
          </a:xfrm>
        </p:spPr>
        <p:txBody>
          <a:bodyPr>
            <a:normAutofit/>
          </a:bodyPr>
          <a:lstStyle/>
          <a:p>
            <a:r>
              <a:rPr lang="hr-HR" sz="4500" dirty="0" err="1" smtClean="0"/>
              <a:t>Reduced</a:t>
            </a:r>
            <a:r>
              <a:rPr lang="hr-HR" sz="4500" dirty="0" smtClean="0"/>
              <a:t> </a:t>
            </a:r>
            <a:r>
              <a:rPr lang="hr-HR" sz="4800" dirty="0" smtClean="0"/>
              <a:t>V</a:t>
            </a:r>
            <a:r>
              <a:rPr lang="hr-HR" sz="4800" baseline="-25000" dirty="0" smtClean="0"/>
              <a:t>A</a:t>
            </a:r>
            <a:r>
              <a:rPr lang="hr-HR" sz="4800" dirty="0" smtClean="0"/>
              <a:t>/Q (</a:t>
            </a:r>
            <a:r>
              <a:rPr lang="hr-HR" sz="4800" dirty="0" err="1" smtClean="0"/>
              <a:t>hypoventilation</a:t>
            </a:r>
            <a:r>
              <a:rPr lang="hr-HR" sz="4800" dirty="0" smtClean="0"/>
              <a:t>)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935480"/>
            <a:ext cx="8219256" cy="2717656"/>
          </a:xfrm>
        </p:spPr>
        <p:txBody>
          <a:bodyPr/>
          <a:lstStyle/>
          <a:p>
            <a:r>
              <a:rPr lang="hr-HR" dirty="0" err="1" smtClean="0"/>
              <a:t>Physiologic</a:t>
            </a:r>
            <a:r>
              <a:rPr lang="hr-HR" dirty="0" smtClean="0"/>
              <a:t> </a:t>
            </a:r>
            <a:r>
              <a:rPr lang="hr-HR" dirty="0" err="1" smtClean="0"/>
              <a:t>shunt</a:t>
            </a:r>
            <a:endParaRPr lang="hr-HR" dirty="0" smtClean="0"/>
          </a:p>
          <a:p>
            <a:pPr lvl="1"/>
            <a:r>
              <a:rPr lang="hr-HR" dirty="0" err="1" smtClean="0"/>
              <a:t>Blood</a:t>
            </a:r>
            <a:r>
              <a:rPr lang="hr-HR" dirty="0" smtClean="0"/>
              <a:t> </a:t>
            </a:r>
            <a:r>
              <a:rPr lang="hr-HR" dirty="0" err="1" smtClean="0"/>
              <a:t>passing</a:t>
            </a:r>
            <a:r>
              <a:rPr lang="hr-HR" dirty="0" smtClean="0"/>
              <a:t> </a:t>
            </a:r>
            <a:r>
              <a:rPr lang="hr-HR" dirty="0" err="1" smtClean="0"/>
              <a:t>through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lungs</a:t>
            </a:r>
            <a:r>
              <a:rPr lang="hr-HR" dirty="0" smtClean="0"/>
              <a:t> </a:t>
            </a:r>
            <a:r>
              <a:rPr lang="hr-HR" dirty="0" err="1" smtClean="0"/>
              <a:t>without</a:t>
            </a:r>
            <a:r>
              <a:rPr lang="hr-HR" dirty="0" smtClean="0"/>
              <a:t> gas exchange</a:t>
            </a:r>
          </a:p>
          <a:p>
            <a:pPr lvl="1"/>
            <a:r>
              <a:rPr lang="hr-HR" dirty="0" err="1" smtClean="0"/>
              <a:t>Normally</a:t>
            </a:r>
            <a:r>
              <a:rPr lang="hr-HR" dirty="0" smtClean="0"/>
              <a:t> 1-2 % (</a:t>
            </a:r>
            <a:r>
              <a:rPr lang="hr-HR" dirty="0" err="1" smtClean="0"/>
              <a:t>bronchial</a:t>
            </a:r>
            <a:r>
              <a:rPr lang="hr-HR" dirty="0" smtClean="0"/>
              <a:t> </a:t>
            </a:r>
            <a:r>
              <a:rPr lang="hr-HR" dirty="0" err="1" smtClean="0"/>
              <a:t>circulation</a:t>
            </a:r>
            <a:r>
              <a:rPr lang="hr-HR" dirty="0" smtClean="0"/>
              <a:t>)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501008"/>
            <a:ext cx="484750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Physiologic</a:t>
            </a:r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dead </a:t>
            </a:r>
            <a:r>
              <a:rPr lang="hr-HR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</a:t>
            </a:r>
            <a:endParaRPr lang="hr-H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hr-HR" dirty="0" err="1" smtClean="0"/>
              <a:t>Sum</a:t>
            </a:r>
            <a:r>
              <a:rPr lang="hr-HR" dirty="0" smtClean="0"/>
              <a:t> of </a:t>
            </a:r>
            <a:r>
              <a:rPr lang="hr-HR" dirty="0" err="1" smtClean="0"/>
              <a:t>anatomic</a:t>
            </a:r>
            <a:r>
              <a:rPr lang="hr-HR" dirty="0" smtClean="0"/>
              <a:t> dead </a:t>
            </a:r>
            <a:r>
              <a:rPr lang="hr-HR" dirty="0" err="1" smtClean="0"/>
              <a:t>space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non</a:t>
            </a:r>
            <a:r>
              <a:rPr lang="hr-HR" dirty="0" smtClean="0"/>
              <a:t>-perfused but </a:t>
            </a:r>
            <a:r>
              <a:rPr lang="hr-HR" dirty="0" err="1" smtClean="0"/>
              <a:t>ventilated</a:t>
            </a:r>
            <a:r>
              <a:rPr lang="hr-HR" dirty="0" smtClean="0"/>
              <a:t> alveoli </a:t>
            </a:r>
            <a:r>
              <a:rPr lang="hr-HR" i="1" dirty="0" smtClean="0"/>
              <a:t>(</a:t>
            </a:r>
            <a:r>
              <a:rPr lang="hr-HR" i="1" dirty="0" err="1" smtClean="0"/>
              <a:t>wasted</a:t>
            </a:r>
            <a:r>
              <a:rPr lang="hr-HR" i="1" dirty="0" smtClean="0"/>
              <a:t> </a:t>
            </a:r>
            <a:r>
              <a:rPr lang="hr-HR" i="1" dirty="0" err="1" smtClean="0"/>
              <a:t>ventilation</a:t>
            </a:r>
            <a:r>
              <a:rPr lang="hr-HR" i="1" dirty="0" smtClean="0"/>
              <a:t>)</a:t>
            </a:r>
          </a:p>
          <a:p>
            <a:endParaRPr lang="en-US" i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8864" y="4858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</a:t>
            </a:r>
            <a:r>
              <a:rPr kumimoji="0" lang="hr-HR" sz="5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hr-H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/Q = </a:t>
            </a:r>
            <a:r>
              <a:rPr kumimoji="0" lang="hr-HR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hr-HR" sz="9600" b="0" i="0" u="none" strike="noStrike" kern="1200" cap="none" spc="0" normalizeH="0" baseline="30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2263104" y="82614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 smtClean="0">
                <a:latin typeface="+mj-lt"/>
              </a:rPr>
              <a:t>8</a:t>
            </a:r>
            <a:endParaRPr lang="hr-HR" sz="4400" dirty="0"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1560" y="3356992"/>
            <a:ext cx="7772400" cy="1362456"/>
          </a:xfrm>
        </p:spPr>
        <p:txBody>
          <a:bodyPr/>
          <a:lstStyle/>
          <a:p>
            <a:r>
              <a:rPr lang="hr-HR" dirty="0" smtClean="0"/>
              <a:t>Transport of </a:t>
            </a:r>
            <a:r>
              <a:rPr lang="hr-HR" dirty="0" err="1" smtClean="0"/>
              <a:t>oxygen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carbon</a:t>
            </a:r>
            <a:r>
              <a:rPr lang="hr-HR" dirty="0" smtClean="0"/>
              <a:t> </a:t>
            </a:r>
            <a:r>
              <a:rPr lang="hr-HR" dirty="0" err="1" smtClean="0"/>
              <a:t>dioxide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blood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tissue</a:t>
            </a:r>
            <a:r>
              <a:rPr lang="hr-HR" dirty="0" smtClean="0"/>
              <a:t> </a:t>
            </a:r>
            <a:r>
              <a:rPr lang="hr-HR" dirty="0" err="1" smtClean="0"/>
              <a:t>fluids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773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4500" dirty="0" err="1" smtClean="0"/>
              <a:t>Diffusion</a:t>
            </a:r>
            <a:r>
              <a:rPr lang="hr-HR" sz="4500" dirty="0" smtClean="0"/>
              <a:t> of </a:t>
            </a:r>
            <a:r>
              <a:rPr lang="hr-HR" sz="4500" dirty="0" err="1" smtClean="0"/>
              <a:t>oxygen</a:t>
            </a:r>
            <a:r>
              <a:rPr lang="hr-HR" sz="4500" dirty="0" smtClean="0"/>
              <a:t> </a:t>
            </a:r>
            <a:r>
              <a:rPr lang="hr-HR" sz="4500" dirty="0" err="1" smtClean="0"/>
              <a:t>from</a:t>
            </a:r>
            <a:r>
              <a:rPr lang="hr-HR" sz="4500" dirty="0" smtClean="0"/>
              <a:t> alveoli to </a:t>
            </a:r>
            <a:r>
              <a:rPr lang="hr-HR" sz="4500" dirty="0" err="1" smtClean="0"/>
              <a:t>blood</a:t>
            </a:r>
            <a:endParaRPr lang="en-US" sz="4500" dirty="0"/>
          </a:p>
        </p:txBody>
      </p:sp>
      <p:pic>
        <p:nvPicPr>
          <p:cNvPr id="6" name="Picture 277" descr="D:\SCContent\9781416045748\graphics\fullsize\S9781416045748-040-f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132856"/>
            <a:ext cx="4367535" cy="439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/>
          </a:bodyPr>
          <a:lstStyle/>
          <a:p>
            <a:r>
              <a:rPr lang="hr-HR" sz="4500" dirty="0" err="1" smtClean="0"/>
              <a:t>Changes</a:t>
            </a:r>
            <a:r>
              <a:rPr lang="hr-HR" sz="4500" dirty="0" smtClean="0"/>
              <a:t> </a:t>
            </a:r>
            <a:r>
              <a:rPr lang="hr-HR" sz="4500" dirty="0" err="1" smtClean="0"/>
              <a:t>in</a:t>
            </a:r>
            <a:r>
              <a:rPr lang="hr-HR" sz="4500" dirty="0" smtClean="0"/>
              <a:t> </a:t>
            </a:r>
            <a:r>
              <a:rPr lang="hr-HR" sz="4500" dirty="0" err="1" smtClean="0"/>
              <a:t>blood</a:t>
            </a:r>
            <a:r>
              <a:rPr lang="hr-HR" sz="4500" dirty="0" smtClean="0"/>
              <a:t> PO</a:t>
            </a:r>
            <a:r>
              <a:rPr lang="hr-HR" sz="4500" baseline="-25000" dirty="0" smtClean="0"/>
              <a:t>2</a:t>
            </a:r>
            <a:endParaRPr lang="en-US" sz="4500" baseline="-25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5896" y="1935480"/>
            <a:ext cx="5050904" cy="4389120"/>
          </a:xfrm>
        </p:spPr>
        <p:txBody>
          <a:bodyPr>
            <a:normAutofit/>
          </a:bodyPr>
          <a:lstStyle/>
          <a:p>
            <a:endParaRPr lang="en-US" sz="2200" dirty="0"/>
          </a:p>
        </p:txBody>
      </p:sp>
      <p:pic>
        <p:nvPicPr>
          <p:cNvPr id="6" name="Picture 1" descr="D:\SCContent\9781416045748\graphics\fullsize\S9781416045748-040-f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060848"/>
            <a:ext cx="5517480" cy="43940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39752" y="2348880"/>
            <a:ext cx="196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venous</a:t>
            </a: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admixture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3320181" y="2718212"/>
            <a:ext cx="1467843" cy="494764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hr-HR" sz="4500" dirty="0" err="1" smtClean="0"/>
              <a:t>Partial</a:t>
            </a:r>
            <a:r>
              <a:rPr lang="hr-HR" sz="4500" dirty="0" smtClean="0"/>
              <a:t> </a:t>
            </a:r>
            <a:r>
              <a:rPr lang="hr-HR" sz="4500" dirty="0" err="1" smtClean="0"/>
              <a:t>pressure</a:t>
            </a:r>
            <a:r>
              <a:rPr lang="hr-HR" sz="4500" dirty="0" smtClean="0"/>
              <a:t> of </a:t>
            </a:r>
            <a:r>
              <a:rPr lang="hr-HR" sz="4500" dirty="0" err="1" smtClean="0"/>
              <a:t>individual</a:t>
            </a:r>
            <a:r>
              <a:rPr lang="hr-HR" sz="4500" dirty="0" smtClean="0"/>
              <a:t> gas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632168"/>
            <a:ext cx="8219256" cy="4389120"/>
          </a:xfrm>
        </p:spPr>
        <p:txBody>
          <a:bodyPr>
            <a:normAutofit/>
          </a:bodyPr>
          <a:lstStyle/>
          <a:p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 </a:t>
            </a:r>
            <a:r>
              <a:rPr lang="hr-H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</a:t>
            </a:r>
            <a:endParaRPr lang="hr-H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hr-HR" sz="2000" dirty="0" err="1" smtClean="0"/>
              <a:t>Caused</a:t>
            </a:r>
            <a:r>
              <a:rPr lang="hr-HR" sz="2000" dirty="0" smtClean="0"/>
              <a:t> </a:t>
            </a:r>
            <a:r>
              <a:rPr lang="hr-HR" sz="2000" dirty="0" err="1" smtClean="0"/>
              <a:t>by</a:t>
            </a:r>
            <a:r>
              <a:rPr lang="hr-HR" sz="2000" dirty="0" smtClean="0"/>
              <a:t> </a:t>
            </a:r>
            <a:r>
              <a:rPr lang="hr-HR" sz="2000" dirty="0" err="1" smtClean="0"/>
              <a:t>multiple</a:t>
            </a:r>
            <a:r>
              <a:rPr lang="hr-HR" sz="2000" dirty="0" smtClean="0"/>
              <a:t> </a:t>
            </a:r>
            <a:r>
              <a:rPr lang="hr-HR" sz="2000" dirty="0" err="1" smtClean="0"/>
              <a:t>impacts</a:t>
            </a:r>
            <a:r>
              <a:rPr lang="hr-HR" sz="2000" dirty="0" smtClean="0"/>
              <a:t> of </a:t>
            </a:r>
            <a:r>
              <a:rPr lang="hr-HR" sz="2000" dirty="0" err="1" smtClean="0"/>
              <a:t>moving</a:t>
            </a:r>
            <a:r>
              <a:rPr lang="hr-HR" sz="2000" dirty="0" smtClean="0"/>
              <a:t> </a:t>
            </a:r>
            <a:r>
              <a:rPr lang="hr-HR" sz="2000" dirty="0" err="1" smtClean="0"/>
              <a:t>molecules</a:t>
            </a:r>
            <a:r>
              <a:rPr lang="hr-HR" sz="2000" dirty="0" smtClean="0"/>
              <a:t> </a:t>
            </a:r>
            <a:r>
              <a:rPr lang="hr-HR" sz="2000" dirty="0" err="1" smtClean="0"/>
              <a:t>against</a:t>
            </a:r>
            <a:r>
              <a:rPr lang="hr-HR" sz="2000" dirty="0" smtClean="0"/>
              <a:t> a </a:t>
            </a:r>
            <a:r>
              <a:rPr lang="hr-HR" sz="2000" dirty="0" err="1" smtClean="0"/>
              <a:t>surface</a:t>
            </a:r>
            <a:endParaRPr lang="hr-HR" sz="2000" dirty="0" smtClean="0"/>
          </a:p>
          <a:p>
            <a:pPr lvl="1"/>
            <a:r>
              <a:rPr lang="hr-HR" sz="2000" dirty="0" err="1" smtClean="0"/>
              <a:t>Directly</a:t>
            </a:r>
            <a:r>
              <a:rPr lang="hr-HR" sz="2000" dirty="0" smtClean="0"/>
              <a:t> </a:t>
            </a:r>
            <a:r>
              <a:rPr lang="hr-HR" sz="2000" dirty="0" err="1" smtClean="0"/>
              <a:t>proportional</a:t>
            </a:r>
            <a:r>
              <a:rPr lang="hr-HR" sz="2000" dirty="0" smtClean="0"/>
              <a:t> to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concentration</a:t>
            </a:r>
            <a:r>
              <a:rPr lang="hr-HR" sz="2000" dirty="0" smtClean="0"/>
              <a:t> of </a:t>
            </a:r>
            <a:r>
              <a:rPr lang="hr-HR" sz="2000" dirty="0" err="1" smtClean="0"/>
              <a:t>the</a:t>
            </a:r>
            <a:r>
              <a:rPr lang="hr-HR" sz="2000" dirty="0" smtClean="0"/>
              <a:t> gas </a:t>
            </a:r>
            <a:r>
              <a:rPr lang="hr-HR" sz="2000" dirty="0" err="1" smtClean="0"/>
              <a:t>molecule</a:t>
            </a:r>
            <a:endParaRPr lang="hr-HR" sz="2000" dirty="0" smtClean="0"/>
          </a:p>
          <a:p>
            <a:r>
              <a:rPr lang="hr-H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Partial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 gas</a:t>
            </a:r>
          </a:p>
          <a:p>
            <a:pPr lvl="1"/>
            <a:r>
              <a:rPr lang="hr-HR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hr-H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mixture</a:t>
            </a:r>
            <a:r>
              <a:rPr lang="hr-H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hr-HR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gases</a:t>
            </a:r>
            <a:endParaRPr lang="hr-HR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hr-HR" sz="1700" dirty="0" err="1" smtClean="0"/>
              <a:t>Proportional</a:t>
            </a:r>
            <a:r>
              <a:rPr lang="hr-HR" sz="1700" dirty="0" smtClean="0"/>
              <a:t> to </a:t>
            </a:r>
            <a:r>
              <a:rPr lang="hr-HR" sz="1700" dirty="0" err="1" smtClean="0"/>
              <a:t>the</a:t>
            </a:r>
            <a:r>
              <a:rPr lang="hr-HR" sz="1700" dirty="0" smtClean="0"/>
              <a:t> </a:t>
            </a:r>
            <a:r>
              <a:rPr lang="hr-HR" sz="1700" dirty="0" err="1" smtClean="0"/>
              <a:t>percentage</a:t>
            </a:r>
            <a:r>
              <a:rPr lang="hr-HR" sz="1700" dirty="0" smtClean="0"/>
              <a:t> of </a:t>
            </a:r>
            <a:r>
              <a:rPr lang="hr-HR" sz="1700" dirty="0" err="1" smtClean="0"/>
              <a:t>the</a:t>
            </a:r>
            <a:r>
              <a:rPr lang="hr-HR" sz="1700" dirty="0" smtClean="0"/>
              <a:t> gas </a:t>
            </a:r>
            <a:r>
              <a:rPr lang="hr-HR" sz="1700" dirty="0" err="1" smtClean="0"/>
              <a:t>in</a:t>
            </a:r>
            <a:r>
              <a:rPr lang="hr-HR" sz="1700" dirty="0" smtClean="0"/>
              <a:t> </a:t>
            </a:r>
            <a:r>
              <a:rPr lang="hr-HR" sz="1700" dirty="0" err="1" smtClean="0"/>
              <a:t>the</a:t>
            </a:r>
            <a:r>
              <a:rPr lang="hr-HR" sz="1700" dirty="0" smtClean="0"/>
              <a:t> </a:t>
            </a:r>
            <a:r>
              <a:rPr lang="hr-HR" sz="1700" dirty="0" err="1" smtClean="0"/>
              <a:t>mixture</a:t>
            </a:r>
            <a:r>
              <a:rPr lang="hr-HR" sz="1700" dirty="0" smtClean="0"/>
              <a:t> </a:t>
            </a:r>
          </a:p>
          <a:p>
            <a:pPr lvl="2"/>
            <a:r>
              <a:rPr lang="hr-HR" sz="1700" dirty="0" smtClean="0"/>
              <a:t>21 % O2 </a:t>
            </a:r>
            <a:r>
              <a:rPr lang="hr-HR" sz="1700" dirty="0" smtClean="0">
                <a:sym typeface="Wingdings" pitchFamily="2" charset="2"/>
              </a:rPr>
              <a:t> 160 mmHg; 79 % N2  600 mmHg</a:t>
            </a:r>
          </a:p>
          <a:p>
            <a:pPr lvl="1"/>
            <a:r>
              <a:rPr lang="hr-HR" sz="2000" dirty="0" err="1" smtClean="0">
                <a:sym typeface="Wingdings" pitchFamily="2" charset="2"/>
              </a:rPr>
              <a:t>When</a:t>
            </a:r>
            <a:r>
              <a:rPr lang="hr-HR" sz="2000" dirty="0" smtClean="0">
                <a:sym typeface="Wingdings" pitchFamily="2" charset="2"/>
              </a:rPr>
              <a:t> </a:t>
            </a:r>
            <a:r>
              <a:rPr lang="hr-HR" sz="2000" dirty="0" err="1" smtClean="0">
                <a:sym typeface="Wingdings" pitchFamily="2" charset="2"/>
              </a:rPr>
              <a:t>dissolved</a:t>
            </a:r>
            <a:r>
              <a:rPr lang="hr-HR" sz="2000" dirty="0" smtClean="0">
                <a:sym typeface="Wingdings" pitchFamily="2" charset="2"/>
              </a:rPr>
              <a:t> </a:t>
            </a:r>
            <a:r>
              <a:rPr lang="hr-HR" sz="2000" dirty="0" err="1" smtClean="0">
                <a:sym typeface="Wingdings" pitchFamily="2" charset="2"/>
              </a:rPr>
              <a:t>in</a:t>
            </a:r>
            <a:r>
              <a:rPr lang="hr-HR" sz="2000" dirty="0" smtClean="0">
                <a:sym typeface="Wingdings" pitchFamily="2" charset="2"/>
              </a:rPr>
              <a:t> </a:t>
            </a:r>
            <a:r>
              <a:rPr lang="hr-HR" sz="2000" dirty="0" err="1" smtClean="0">
                <a:sym typeface="Wingdings" pitchFamily="2" charset="2"/>
              </a:rPr>
              <a:t>water</a:t>
            </a:r>
            <a:endParaRPr lang="hr-HR" sz="2000" dirty="0" smtClean="0">
              <a:sym typeface="Wingdings" pitchFamily="2" charset="2"/>
            </a:endParaRPr>
          </a:p>
          <a:p>
            <a:pPr lvl="2"/>
            <a:r>
              <a:rPr lang="hr-HR" sz="1700" dirty="0" err="1" smtClean="0">
                <a:sym typeface="Wingdings" pitchFamily="2" charset="2"/>
              </a:rPr>
              <a:t>Depends</a:t>
            </a:r>
            <a:r>
              <a:rPr lang="hr-HR" sz="1700" dirty="0" smtClean="0">
                <a:sym typeface="Wingdings" pitchFamily="2" charset="2"/>
              </a:rPr>
              <a:t> </a:t>
            </a:r>
            <a:r>
              <a:rPr lang="hr-HR" sz="1700" dirty="0" err="1" smtClean="0">
                <a:sym typeface="Wingdings" pitchFamily="2" charset="2"/>
              </a:rPr>
              <a:t>also</a:t>
            </a:r>
            <a:r>
              <a:rPr lang="hr-HR" sz="1700" dirty="0" smtClean="0">
                <a:sym typeface="Wingdings" pitchFamily="2" charset="2"/>
              </a:rPr>
              <a:t> on </a:t>
            </a:r>
            <a:r>
              <a:rPr lang="hr-HR" sz="1700" dirty="0" err="1" smtClean="0">
                <a:sym typeface="Wingdings" pitchFamily="2" charset="2"/>
              </a:rPr>
              <a:t>solubility</a:t>
            </a:r>
            <a:r>
              <a:rPr lang="hr-HR" sz="1700" dirty="0" smtClean="0">
                <a:sym typeface="Wingdings" pitchFamily="2" charset="2"/>
              </a:rPr>
              <a:t> (</a:t>
            </a:r>
            <a:r>
              <a:rPr lang="hr-HR" sz="1700" dirty="0" err="1" smtClean="0">
                <a:sym typeface="Wingdings" pitchFamily="2" charset="2"/>
              </a:rPr>
              <a:t>Henry</a:t>
            </a:r>
            <a:r>
              <a:rPr lang="hr-HR" sz="1700" dirty="0" smtClean="0">
                <a:sym typeface="Wingdings" pitchFamily="2" charset="2"/>
              </a:rPr>
              <a:t>’s </a:t>
            </a:r>
            <a:r>
              <a:rPr lang="hr-HR" sz="1700" dirty="0" err="1" smtClean="0">
                <a:sym typeface="Wingdings" pitchFamily="2" charset="2"/>
              </a:rPr>
              <a:t>law</a:t>
            </a:r>
            <a:r>
              <a:rPr lang="hr-HR" sz="1700" dirty="0" smtClean="0">
                <a:sym typeface="Wingdings" pitchFamily="2" charset="2"/>
              </a:rPr>
              <a:t>)</a:t>
            </a:r>
          </a:p>
          <a:p>
            <a:pPr lvl="2"/>
            <a:r>
              <a:rPr lang="hr-HR" sz="1700" dirty="0" smtClean="0">
                <a:sym typeface="Wingdings" pitchFamily="2" charset="2"/>
              </a:rPr>
              <a:t>CO</a:t>
            </a:r>
            <a:r>
              <a:rPr lang="hr-HR" sz="1700" baseline="-25000" dirty="0" smtClean="0">
                <a:sym typeface="Wingdings" pitchFamily="2" charset="2"/>
              </a:rPr>
              <a:t>2</a:t>
            </a:r>
            <a:r>
              <a:rPr lang="hr-HR" sz="1700" dirty="0" smtClean="0">
                <a:sym typeface="Wingdings" pitchFamily="2" charset="2"/>
              </a:rPr>
              <a:t> is 20x more </a:t>
            </a:r>
            <a:r>
              <a:rPr lang="hr-HR" sz="1700" dirty="0" err="1" smtClean="0">
                <a:sym typeface="Wingdings" pitchFamily="2" charset="2"/>
              </a:rPr>
              <a:t>soluble</a:t>
            </a:r>
            <a:r>
              <a:rPr lang="hr-HR" sz="1700" dirty="0" smtClean="0">
                <a:sym typeface="Wingdings" pitchFamily="2" charset="2"/>
              </a:rPr>
              <a:t> </a:t>
            </a:r>
            <a:r>
              <a:rPr lang="hr-HR" sz="1700" dirty="0" err="1" smtClean="0">
                <a:sym typeface="Wingdings" pitchFamily="2" charset="2"/>
              </a:rPr>
              <a:t>than</a:t>
            </a:r>
            <a:r>
              <a:rPr lang="hr-HR" sz="1700" dirty="0" smtClean="0">
                <a:sym typeface="Wingdings" pitchFamily="2" charset="2"/>
              </a:rPr>
              <a:t> O</a:t>
            </a:r>
            <a:r>
              <a:rPr lang="hr-HR" sz="1700" baseline="-25000" dirty="0" smtClean="0">
                <a:sym typeface="Wingdings" pitchFamily="2" charset="2"/>
              </a:rPr>
              <a:t>2</a:t>
            </a:r>
          </a:p>
          <a:p>
            <a:pPr lvl="2">
              <a:buNone/>
            </a:pPr>
            <a:endParaRPr lang="hr-HR" sz="1700" dirty="0" smtClean="0">
              <a:sym typeface="Wingdings" pitchFamily="2" charset="2"/>
            </a:endParaRPr>
          </a:p>
          <a:p>
            <a:pPr lvl="1"/>
            <a:endParaRPr lang="hr-HR" sz="2000" dirty="0" smtClean="0"/>
          </a:p>
          <a:p>
            <a:pPr lvl="2"/>
            <a:endParaRPr lang="en-US" sz="17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043608" y="5445224"/>
            <a:ext cx="5003908" cy="725016"/>
            <a:chOff x="4211960" y="5161548"/>
            <a:chExt cx="5003908" cy="725016"/>
          </a:xfrm>
        </p:grpSpPr>
        <p:sp>
          <p:nvSpPr>
            <p:cNvPr id="6" name="TextBox 5"/>
            <p:cNvSpPr txBox="1"/>
            <p:nvPr/>
          </p:nvSpPr>
          <p:spPr>
            <a:xfrm>
              <a:off x="4211960" y="5301208"/>
              <a:ext cx="1966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i="1" dirty="0" err="1" smtClean="0"/>
                <a:t>Partial</a:t>
              </a:r>
              <a:r>
                <a:rPr lang="hr-HR" i="1" dirty="0" smtClean="0"/>
                <a:t> </a:t>
              </a:r>
              <a:r>
                <a:rPr lang="hr-HR" i="1" dirty="0" err="1" smtClean="0"/>
                <a:t>pressure</a:t>
              </a:r>
              <a:r>
                <a:rPr lang="hr-HR" i="1" dirty="0" smtClean="0"/>
                <a:t> = </a:t>
              </a:r>
              <a:endParaRPr lang="en-US" i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98512" y="5161548"/>
              <a:ext cx="3217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i="1" dirty="0" err="1" smtClean="0"/>
                <a:t>Concentration</a:t>
              </a:r>
              <a:r>
                <a:rPr lang="hr-HR" i="1" dirty="0" smtClean="0"/>
                <a:t> of </a:t>
              </a:r>
              <a:r>
                <a:rPr lang="hr-HR" i="1" dirty="0" err="1" smtClean="0"/>
                <a:t>dissolved</a:t>
              </a:r>
              <a:r>
                <a:rPr lang="hr-HR" i="1" dirty="0" smtClean="0"/>
                <a:t> gas</a:t>
              </a:r>
              <a:endParaRPr lang="en-US" i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28184" y="5517232"/>
              <a:ext cx="2235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i="1" dirty="0" err="1" smtClean="0"/>
                <a:t>Solubility</a:t>
              </a:r>
              <a:r>
                <a:rPr lang="hr-HR" i="1" dirty="0" smtClean="0"/>
                <a:t> </a:t>
              </a:r>
              <a:r>
                <a:rPr lang="hr-HR" i="1" dirty="0" err="1" smtClean="0"/>
                <a:t>coefficient</a:t>
              </a:r>
              <a:endParaRPr lang="en-US" i="1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084168" y="5517232"/>
              <a:ext cx="30598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4500" dirty="0" err="1" smtClean="0"/>
              <a:t>Diffusion</a:t>
            </a:r>
            <a:r>
              <a:rPr lang="hr-HR" sz="4500" dirty="0" smtClean="0"/>
              <a:t> of </a:t>
            </a:r>
            <a:r>
              <a:rPr lang="hr-HR" sz="4500" dirty="0" err="1" smtClean="0"/>
              <a:t>oxygen</a:t>
            </a:r>
            <a:r>
              <a:rPr lang="hr-HR" sz="4500" dirty="0" smtClean="0"/>
              <a:t> </a:t>
            </a:r>
            <a:r>
              <a:rPr lang="hr-HR" sz="4500" dirty="0" err="1" smtClean="0"/>
              <a:t>from</a:t>
            </a:r>
            <a:r>
              <a:rPr lang="hr-HR" sz="4500" dirty="0" smtClean="0"/>
              <a:t> </a:t>
            </a:r>
            <a:r>
              <a:rPr lang="hr-HR" sz="4500" dirty="0" err="1" smtClean="0"/>
              <a:t>peripheral</a:t>
            </a:r>
            <a:r>
              <a:rPr lang="hr-HR" sz="4500" dirty="0" smtClean="0"/>
              <a:t> </a:t>
            </a:r>
            <a:r>
              <a:rPr lang="hr-HR" sz="4500" dirty="0" err="1" smtClean="0"/>
              <a:t>capillaries</a:t>
            </a:r>
            <a:r>
              <a:rPr lang="hr-HR" sz="4500" dirty="0" smtClean="0"/>
              <a:t> to </a:t>
            </a:r>
            <a:r>
              <a:rPr lang="hr-HR" sz="4500" dirty="0" err="1" smtClean="0"/>
              <a:t>tissue</a:t>
            </a:r>
            <a:r>
              <a:rPr lang="hr-HR" sz="4500" dirty="0" smtClean="0"/>
              <a:t> </a:t>
            </a:r>
            <a:r>
              <a:rPr lang="hr-HR" sz="4500" dirty="0" err="1" smtClean="0"/>
              <a:t>interstitium</a:t>
            </a:r>
            <a:endParaRPr lang="en-US" sz="4500" dirty="0"/>
          </a:p>
        </p:txBody>
      </p:sp>
      <p:pic>
        <p:nvPicPr>
          <p:cNvPr id="6" name="Picture 1" descr="D:\SCContent\9781416045748\graphics\fullsize\S9781416045748-040-f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068960"/>
            <a:ext cx="5830499" cy="1953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500" dirty="0" err="1" smtClean="0"/>
              <a:t>Interstitial</a:t>
            </a:r>
            <a:r>
              <a:rPr lang="hr-HR" sz="4500" dirty="0" smtClean="0"/>
              <a:t> PO</a:t>
            </a:r>
            <a:r>
              <a:rPr lang="hr-HR" sz="4500" baseline="-25000" dirty="0" smtClean="0"/>
              <a:t>2</a:t>
            </a:r>
            <a:r>
              <a:rPr lang="hr-HR" sz="4500" dirty="0" smtClean="0"/>
              <a:t> </a:t>
            </a:r>
            <a:r>
              <a:rPr lang="hr-HR" sz="4500" dirty="0" err="1" smtClean="0"/>
              <a:t>depends</a:t>
            </a:r>
            <a:r>
              <a:rPr lang="hr-HR" sz="4500" dirty="0" smtClean="0"/>
              <a:t> on </a:t>
            </a:r>
            <a:r>
              <a:rPr lang="hr-HR" sz="4500" dirty="0" err="1" smtClean="0"/>
              <a:t>blood</a:t>
            </a:r>
            <a:r>
              <a:rPr lang="hr-HR" sz="4500" dirty="0" smtClean="0"/>
              <a:t> </a:t>
            </a:r>
            <a:r>
              <a:rPr lang="hr-HR" sz="4500" dirty="0" err="1" smtClean="0"/>
              <a:t>flow</a:t>
            </a:r>
            <a:r>
              <a:rPr lang="hr-HR" sz="4500" dirty="0" smtClean="0"/>
              <a:t> </a:t>
            </a:r>
            <a:r>
              <a:rPr lang="hr-HR" sz="4500" dirty="0" err="1" smtClean="0"/>
              <a:t>and</a:t>
            </a:r>
            <a:r>
              <a:rPr lang="hr-HR" sz="4500" dirty="0" smtClean="0"/>
              <a:t> O</a:t>
            </a:r>
            <a:r>
              <a:rPr lang="hr-HR" sz="4500" baseline="-25000" dirty="0" smtClean="0"/>
              <a:t>2</a:t>
            </a:r>
            <a:r>
              <a:rPr lang="hr-HR" sz="4500" dirty="0" smtClean="0"/>
              <a:t> </a:t>
            </a:r>
            <a:r>
              <a:rPr lang="hr-HR" sz="4500" dirty="0" err="1" smtClean="0"/>
              <a:t>consumption</a:t>
            </a:r>
            <a:endParaRPr lang="en-US" sz="4500" dirty="0"/>
          </a:p>
        </p:txBody>
      </p:sp>
      <p:pic>
        <p:nvPicPr>
          <p:cNvPr id="6" name="Picture 1" descr="D:\SCContent\9781416045748\graphics\fullsize\S9781416045748-040-f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47183"/>
            <a:ext cx="4873253" cy="4203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D:\SCContent\9781416045748\graphics\fullsize\S9781416045748-040-f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92896"/>
            <a:ext cx="6350000" cy="2119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500" dirty="0" err="1" smtClean="0"/>
              <a:t>Diffusion</a:t>
            </a:r>
            <a:r>
              <a:rPr lang="hr-HR" sz="4500" dirty="0" smtClean="0"/>
              <a:t> of CO</a:t>
            </a:r>
            <a:r>
              <a:rPr lang="hr-HR" sz="4500" baseline="-25000" dirty="0" smtClean="0"/>
              <a:t>2</a:t>
            </a:r>
            <a:r>
              <a:rPr lang="hr-HR" sz="4500" dirty="0" smtClean="0"/>
              <a:t> </a:t>
            </a:r>
            <a:r>
              <a:rPr lang="hr-HR" sz="4500" dirty="0" err="1" smtClean="0"/>
              <a:t>from</a:t>
            </a:r>
            <a:r>
              <a:rPr lang="hr-HR" sz="4500" dirty="0" smtClean="0"/>
              <a:t> </a:t>
            </a:r>
            <a:r>
              <a:rPr lang="hr-HR" sz="4500" dirty="0" err="1" smtClean="0"/>
              <a:t>peripheral</a:t>
            </a:r>
            <a:r>
              <a:rPr lang="hr-HR" sz="4500" dirty="0" smtClean="0"/>
              <a:t> </a:t>
            </a:r>
            <a:r>
              <a:rPr lang="hr-HR" sz="4500" dirty="0" err="1" smtClean="0"/>
              <a:t>capillaries</a:t>
            </a:r>
            <a:r>
              <a:rPr lang="hr-HR" sz="4500" dirty="0" smtClean="0"/>
              <a:t> to </a:t>
            </a:r>
            <a:r>
              <a:rPr lang="hr-HR" sz="4500" dirty="0" err="1" smtClean="0"/>
              <a:t>tissue</a:t>
            </a:r>
            <a:r>
              <a:rPr lang="hr-HR" sz="4500" dirty="0" smtClean="0"/>
              <a:t> </a:t>
            </a:r>
            <a:r>
              <a:rPr lang="hr-HR" sz="4500" dirty="0" err="1" smtClean="0"/>
              <a:t>interstitium</a:t>
            </a:r>
            <a:endParaRPr lang="en-US" sz="45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4869160"/>
            <a:ext cx="8229600" cy="1527448"/>
          </a:xfrm>
        </p:spPr>
        <p:txBody>
          <a:bodyPr/>
          <a:lstStyle/>
          <a:p>
            <a:r>
              <a:rPr lang="hr-HR" dirty="0" smtClean="0"/>
              <a:t>20 x </a:t>
            </a:r>
            <a:r>
              <a:rPr lang="hr-HR" dirty="0" err="1" smtClean="0"/>
              <a:t>faster</a:t>
            </a:r>
            <a:r>
              <a:rPr lang="hr-HR" dirty="0" smtClean="0"/>
              <a:t> </a:t>
            </a:r>
            <a:r>
              <a:rPr lang="hr-HR" dirty="0" err="1" smtClean="0"/>
              <a:t>than</a:t>
            </a:r>
            <a:r>
              <a:rPr lang="hr-HR" dirty="0" smtClean="0"/>
              <a:t> O2</a:t>
            </a:r>
          </a:p>
          <a:p>
            <a:r>
              <a:rPr lang="hr-HR" dirty="0" err="1" smtClean="0"/>
              <a:t>Requires</a:t>
            </a:r>
            <a:r>
              <a:rPr lang="hr-HR" dirty="0" smtClean="0"/>
              <a:t> </a:t>
            </a:r>
            <a:r>
              <a:rPr lang="hr-HR" dirty="0" err="1" smtClean="0"/>
              <a:t>smaller</a:t>
            </a:r>
            <a:r>
              <a:rPr lang="hr-HR" dirty="0" smtClean="0"/>
              <a:t> </a:t>
            </a:r>
            <a:r>
              <a:rPr lang="hr-HR" dirty="0" err="1" smtClean="0"/>
              <a:t>pressure</a:t>
            </a:r>
            <a:r>
              <a:rPr lang="hr-HR" dirty="0" smtClean="0"/>
              <a:t> </a:t>
            </a:r>
            <a:r>
              <a:rPr lang="hr-HR" dirty="0" err="1" smtClean="0"/>
              <a:t>difference</a:t>
            </a:r>
            <a:endParaRPr lang="hr-HR" dirty="0" smtClean="0"/>
          </a:p>
          <a:p>
            <a:endParaRPr lang="en-US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4500" dirty="0" err="1" smtClean="0"/>
              <a:t>Interstitial</a:t>
            </a:r>
            <a:r>
              <a:rPr lang="hr-HR" sz="4500" dirty="0" smtClean="0"/>
              <a:t> PCO</a:t>
            </a:r>
            <a:r>
              <a:rPr lang="hr-HR" sz="4500" baseline="-25000" dirty="0" smtClean="0"/>
              <a:t>2</a:t>
            </a:r>
            <a:r>
              <a:rPr lang="hr-HR" sz="4500" dirty="0" smtClean="0"/>
              <a:t> </a:t>
            </a:r>
            <a:r>
              <a:rPr lang="hr-HR" sz="4500" dirty="0" err="1" smtClean="0"/>
              <a:t>depends</a:t>
            </a:r>
            <a:r>
              <a:rPr lang="hr-HR" sz="4500" dirty="0" smtClean="0"/>
              <a:t> on </a:t>
            </a:r>
            <a:r>
              <a:rPr lang="hr-HR" sz="4500" dirty="0" err="1" smtClean="0"/>
              <a:t>blood</a:t>
            </a:r>
            <a:r>
              <a:rPr lang="hr-HR" sz="4500" dirty="0" smtClean="0"/>
              <a:t> </a:t>
            </a:r>
            <a:r>
              <a:rPr lang="hr-HR" sz="4500" dirty="0" err="1" smtClean="0"/>
              <a:t>flow</a:t>
            </a:r>
            <a:r>
              <a:rPr lang="hr-HR" sz="4500" dirty="0" smtClean="0"/>
              <a:t> </a:t>
            </a:r>
            <a:r>
              <a:rPr lang="hr-HR" sz="4500" dirty="0" err="1" smtClean="0"/>
              <a:t>and</a:t>
            </a:r>
            <a:r>
              <a:rPr lang="hr-HR" sz="4500" dirty="0" smtClean="0"/>
              <a:t> </a:t>
            </a:r>
            <a:r>
              <a:rPr lang="hr-HR" sz="4500" dirty="0" err="1" smtClean="0"/>
              <a:t>metabolic</a:t>
            </a:r>
            <a:r>
              <a:rPr lang="hr-HR" sz="4500" dirty="0" smtClean="0"/>
              <a:t> rate</a:t>
            </a:r>
            <a:endParaRPr lang="en-US" sz="4500" dirty="0"/>
          </a:p>
        </p:txBody>
      </p:sp>
      <p:pic>
        <p:nvPicPr>
          <p:cNvPr id="6" name="Picture 1" descr="D:\SCContent\9781416045748\graphics\fullsize\S9781416045748-040-f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348880"/>
            <a:ext cx="4320480" cy="42302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4500" dirty="0" err="1" smtClean="0"/>
              <a:t>Diffusion</a:t>
            </a:r>
            <a:r>
              <a:rPr lang="hr-HR" sz="4500" dirty="0" smtClean="0"/>
              <a:t> of CO</a:t>
            </a:r>
            <a:r>
              <a:rPr lang="hr-HR" sz="4500" baseline="-25000" dirty="0" smtClean="0"/>
              <a:t>2</a:t>
            </a:r>
            <a:r>
              <a:rPr lang="hr-HR" sz="4500" dirty="0" smtClean="0"/>
              <a:t> </a:t>
            </a:r>
            <a:r>
              <a:rPr lang="hr-HR" sz="4500" dirty="0" err="1" smtClean="0"/>
              <a:t>from</a:t>
            </a:r>
            <a:r>
              <a:rPr lang="hr-HR" sz="4500" dirty="0" smtClean="0"/>
              <a:t> </a:t>
            </a:r>
            <a:r>
              <a:rPr lang="hr-HR" sz="4500" dirty="0" err="1" smtClean="0"/>
              <a:t>blood</a:t>
            </a:r>
            <a:r>
              <a:rPr lang="hr-HR" sz="4500" dirty="0" smtClean="0"/>
              <a:t> to alveoli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5896" y="1935480"/>
            <a:ext cx="5050904" cy="4389120"/>
          </a:xfrm>
        </p:spPr>
        <p:txBody>
          <a:bodyPr>
            <a:normAutofit/>
          </a:bodyPr>
          <a:lstStyle/>
          <a:p>
            <a:endParaRPr lang="en-US" sz="2200" dirty="0"/>
          </a:p>
        </p:txBody>
      </p:sp>
      <p:pic>
        <p:nvPicPr>
          <p:cNvPr id="6" name="Picture 1" descr="D:\SCContent\9781416045748\graphics\fullsize\S9781416045748-040-f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3"/>
            <a:ext cx="4758289" cy="4320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hr-HR" sz="4500" dirty="0" err="1" smtClean="0"/>
              <a:t>Oxygen</a:t>
            </a:r>
            <a:r>
              <a:rPr lang="hr-HR" sz="4500" dirty="0" smtClean="0"/>
              <a:t> transport </a:t>
            </a:r>
            <a:r>
              <a:rPr lang="hr-HR" sz="4500" dirty="0" err="1" smtClean="0"/>
              <a:t>in</a:t>
            </a:r>
            <a:r>
              <a:rPr lang="hr-HR" sz="4500" dirty="0" smtClean="0"/>
              <a:t> </a:t>
            </a:r>
            <a:r>
              <a:rPr lang="hr-HR" sz="4500" dirty="0" err="1" smtClean="0"/>
              <a:t>the</a:t>
            </a:r>
            <a:r>
              <a:rPr lang="hr-HR" sz="4500" dirty="0" smtClean="0"/>
              <a:t> </a:t>
            </a:r>
            <a:r>
              <a:rPr lang="hr-HR" sz="4500" dirty="0" err="1" smtClean="0"/>
              <a:t>blood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935480"/>
            <a:ext cx="8219256" cy="4389120"/>
          </a:xfrm>
        </p:spPr>
        <p:txBody>
          <a:bodyPr>
            <a:normAutofit/>
          </a:bodyPr>
          <a:lstStyle/>
          <a:p>
            <a:r>
              <a:rPr lang="hr-HR" sz="2200" dirty="0" smtClean="0"/>
              <a:t>97 % of O2 is </a:t>
            </a:r>
            <a:r>
              <a:rPr lang="hr-HR" sz="2200" dirty="0" err="1" smtClean="0"/>
              <a:t>transported</a:t>
            </a:r>
            <a:r>
              <a:rPr lang="hr-HR" sz="2200" dirty="0" smtClean="0"/>
              <a:t> </a:t>
            </a:r>
            <a:r>
              <a:rPr lang="hr-HR" sz="2200" i="1" dirty="0" err="1" smtClean="0"/>
              <a:t>via</a:t>
            </a:r>
            <a:r>
              <a:rPr lang="hr-HR" sz="2200" i="1" dirty="0" smtClean="0"/>
              <a:t> </a:t>
            </a:r>
            <a:r>
              <a:rPr lang="hr-HR" sz="2200" dirty="0" smtClean="0"/>
              <a:t>hemoglobin.</a:t>
            </a:r>
          </a:p>
          <a:p>
            <a:r>
              <a:rPr lang="hr-HR" sz="2200" dirty="0" smtClean="0"/>
              <a:t>3 % </a:t>
            </a:r>
            <a:r>
              <a:rPr lang="hr-HR" sz="2200" dirty="0" err="1" smtClean="0"/>
              <a:t>dissolved</a:t>
            </a:r>
            <a:r>
              <a:rPr lang="hr-HR" sz="2200" dirty="0" smtClean="0"/>
              <a:t> </a:t>
            </a:r>
            <a:r>
              <a:rPr lang="hr-HR" sz="2200" dirty="0" err="1" smtClean="0"/>
              <a:t>in</a:t>
            </a:r>
            <a:r>
              <a:rPr lang="hr-HR" sz="2200" dirty="0" smtClean="0"/>
              <a:t> </a:t>
            </a:r>
            <a:r>
              <a:rPr lang="hr-HR" sz="2200" dirty="0" err="1" smtClean="0"/>
              <a:t>plasma</a:t>
            </a:r>
            <a:r>
              <a:rPr lang="hr-HR" sz="2200" dirty="0" smtClean="0"/>
              <a:t>.</a:t>
            </a:r>
          </a:p>
          <a:p>
            <a:r>
              <a:rPr lang="hr-HR" sz="2200" dirty="0" err="1" smtClean="0"/>
              <a:t>Binding</a:t>
            </a:r>
            <a:r>
              <a:rPr lang="hr-HR" sz="2200" dirty="0" smtClean="0"/>
              <a:t> to </a:t>
            </a:r>
            <a:r>
              <a:rPr lang="hr-HR" sz="2200" dirty="0" err="1" smtClean="0"/>
              <a:t>Hb</a:t>
            </a:r>
            <a:r>
              <a:rPr lang="hr-HR" sz="2200" dirty="0" smtClean="0"/>
              <a:t> is </a:t>
            </a:r>
            <a:r>
              <a:rPr lang="hr-HR" sz="2200" dirty="0" err="1" smtClean="0"/>
              <a:t>reversibe</a:t>
            </a:r>
            <a:r>
              <a:rPr lang="hr-HR" sz="2200" dirty="0" smtClean="0"/>
              <a:t> – </a:t>
            </a:r>
            <a:r>
              <a:rPr lang="hr-HR" sz="2200" dirty="0" err="1" smtClean="0"/>
              <a:t>depends</a:t>
            </a:r>
            <a:r>
              <a:rPr lang="hr-HR" sz="2200" dirty="0" smtClean="0"/>
              <a:t> on PO</a:t>
            </a:r>
            <a:r>
              <a:rPr lang="hr-HR" sz="2200" baseline="-25000" dirty="0" smtClean="0"/>
              <a:t>2</a:t>
            </a:r>
          </a:p>
          <a:p>
            <a:r>
              <a:rPr lang="hr-HR" sz="2200" dirty="0" err="1" smtClean="0"/>
              <a:t>Maximal</a:t>
            </a:r>
            <a:r>
              <a:rPr lang="hr-HR" sz="2200" dirty="0" smtClean="0"/>
              <a:t> </a:t>
            </a:r>
            <a:r>
              <a:rPr lang="hr-HR" sz="2200" dirty="0" err="1" smtClean="0"/>
              <a:t>amount</a:t>
            </a:r>
            <a:r>
              <a:rPr lang="hr-HR" sz="2200" dirty="0" smtClean="0"/>
              <a:t> of O2 </a:t>
            </a:r>
            <a:r>
              <a:rPr lang="hr-HR" sz="2200" dirty="0" err="1" smtClean="0"/>
              <a:t>that</a:t>
            </a:r>
            <a:r>
              <a:rPr lang="hr-HR" sz="2200" dirty="0" smtClean="0"/>
              <a:t> </a:t>
            </a:r>
            <a:r>
              <a:rPr lang="hr-HR" sz="2200" dirty="0" err="1" smtClean="0"/>
              <a:t>can</a:t>
            </a:r>
            <a:r>
              <a:rPr lang="hr-HR" sz="2200" dirty="0" smtClean="0"/>
              <a:t> </a:t>
            </a:r>
            <a:r>
              <a:rPr lang="hr-HR" sz="2200" dirty="0" err="1" smtClean="0"/>
              <a:t>bind</a:t>
            </a:r>
            <a:r>
              <a:rPr lang="hr-HR" sz="2200" dirty="0" smtClean="0"/>
              <a:t> to </a:t>
            </a:r>
            <a:r>
              <a:rPr lang="hr-HR" sz="2200" dirty="0" err="1" smtClean="0"/>
              <a:t>Hb</a:t>
            </a:r>
            <a:r>
              <a:rPr lang="hr-HR" sz="2200" dirty="0" smtClean="0"/>
              <a:t>:</a:t>
            </a:r>
            <a:endParaRPr lang="hr-HR" sz="2000" dirty="0"/>
          </a:p>
          <a:p>
            <a:pPr lvl="1"/>
            <a:r>
              <a:rPr lang="hr-HR" sz="2000" dirty="0" smtClean="0"/>
              <a:t>c(</a:t>
            </a:r>
            <a:r>
              <a:rPr lang="hr-HR" sz="2000" dirty="0" err="1" smtClean="0"/>
              <a:t>Hb</a:t>
            </a:r>
            <a:r>
              <a:rPr lang="hr-HR" sz="2000" dirty="0" smtClean="0"/>
              <a:t>) = 15 g / 1oo ml of </a:t>
            </a:r>
            <a:r>
              <a:rPr lang="hr-HR" sz="2000" dirty="0" err="1" smtClean="0"/>
              <a:t>blood</a:t>
            </a:r>
            <a:endParaRPr lang="hr-HR" sz="2000" dirty="0" smtClean="0"/>
          </a:p>
          <a:p>
            <a:pPr lvl="1"/>
            <a:r>
              <a:rPr lang="hr-HR" sz="2000" dirty="0" smtClean="0"/>
              <a:t>1.34 ml of O2/1 g of </a:t>
            </a:r>
            <a:r>
              <a:rPr lang="hr-HR" sz="2000" dirty="0" err="1" smtClean="0"/>
              <a:t>Hb</a:t>
            </a:r>
            <a:endParaRPr lang="hr-HR" sz="2000" dirty="0" smtClean="0"/>
          </a:p>
          <a:p>
            <a:pPr lvl="1"/>
            <a:r>
              <a:rPr lang="hr-HR" sz="2000" dirty="0" smtClean="0"/>
              <a:t>1.34 x 15 g = 20 ml of O2 /100 ml of </a:t>
            </a:r>
            <a:r>
              <a:rPr lang="hr-HR" sz="2000" dirty="0" err="1" smtClean="0"/>
              <a:t>blood</a:t>
            </a:r>
            <a:r>
              <a:rPr lang="hr-HR" sz="2000" dirty="0" smtClean="0"/>
              <a:t> (</a:t>
            </a:r>
            <a:r>
              <a:rPr lang="hr-HR" sz="2000" i="1" dirty="0" smtClean="0"/>
              <a:t>20 </a:t>
            </a:r>
            <a:r>
              <a:rPr lang="hr-HR" sz="2000" i="1" dirty="0" err="1" smtClean="0"/>
              <a:t>volumes</a:t>
            </a:r>
            <a:r>
              <a:rPr lang="hr-HR" sz="2000" i="1" dirty="0" smtClean="0"/>
              <a:t> </a:t>
            </a:r>
            <a:r>
              <a:rPr lang="hr-HR" sz="2000" i="1" dirty="0" err="1" smtClean="0"/>
              <a:t>percent</a:t>
            </a:r>
            <a:r>
              <a:rPr lang="hr-HR" sz="2000" dirty="0" smtClean="0"/>
              <a:t>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hr-HR" sz="4500" dirty="0" err="1" smtClean="0"/>
              <a:t>Oxygen</a:t>
            </a:r>
            <a:r>
              <a:rPr lang="hr-HR" sz="4500" dirty="0" smtClean="0"/>
              <a:t> transport </a:t>
            </a:r>
            <a:r>
              <a:rPr lang="hr-HR" sz="4500" dirty="0" err="1" smtClean="0"/>
              <a:t>in</a:t>
            </a:r>
            <a:r>
              <a:rPr lang="hr-HR" sz="4500" dirty="0" smtClean="0"/>
              <a:t> </a:t>
            </a:r>
            <a:r>
              <a:rPr lang="hr-HR" sz="4500" dirty="0" err="1" smtClean="0"/>
              <a:t>the</a:t>
            </a:r>
            <a:r>
              <a:rPr lang="hr-HR" sz="4500" dirty="0" smtClean="0"/>
              <a:t> </a:t>
            </a:r>
            <a:r>
              <a:rPr lang="hr-HR" sz="4500" dirty="0" err="1" smtClean="0"/>
              <a:t>blood</a:t>
            </a:r>
            <a:endParaRPr lang="en-US" sz="45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6336704" cy="444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32040" y="1935480"/>
            <a:ext cx="3754760" cy="4389120"/>
          </a:xfrm>
        </p:spPr>
        <p:txBody>
          <a:bodyPr>
            <a:normAutofit/>
          </a:bodyPr>
          <a:lstStyle/>
          <a:p>
            <a:r>
              <a:rPr lang="hr-HR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</a:t>
            </a:r>
            <a:r>
              <a:rPr lang="hr-HR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dissociation</a:t>
            </a:r>
            <a:r>
              <a:rPr lang="hr-HR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</a:t>
            </a:r>
            <a:endParaRPr lang="hr-HR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hr-HR" sz="2000" dirty="0" err="1" smtClean="0"/>
              <a:t>Sigmoid</a:t>
            </a:r>
            <a:r>
              <a:rPr lang="hr-HR" sz="2000" dirty="0" smtClean="0"/>
              <a:t> </a:t>
            </a:r>
            <a:r>
              <a:rPr lang="hr-HR" sz="2000" dirty="0" err="1" smtClean="0"/>
              <a:t>shape</a:t>
            </a:r>
            <a:r>
              <a:rPr lang="hr-HR" sz="2000" dirty="0" smtClean="0"/>
              <a:t>!</a:t>
            </a:r>
          </a:p>
          <a:p>
            <a:pPr lvl="2"/>
            <a:r>
              <a:rPr lang="hr-HR" sz="1700" dirty="0" smtClean="0"/>
              <a:t>At </a:t>
            </a:r>
            <a:r>
              <a:rPr lang="hr-HR" sz="1700" dirty="0" err="1" smtClean="0"/>
              <a:t>low</a:t>
            </a:r>
            <a:r>
              <a:rPr lang="hr-HR" sz="1700" dirty="0" smtClean="0"/>
              <a:t> PO</a:t>
            </a:r>
            <a:r>
              <a:rPr lang="hr-HR" sz="1700" baseline="-25000" dirty="0" smtClean="0"/>
              <a:t>2</a:t>
            </a:r>
            <a:r>
              <a:rPr lang="hr-HR" sz="1700" dirty="0" smtClean="0"/>
              <a:t> – </a:t>
            </a:r>
            <a:r>
              <a:rPr lang="hr-HR" sz="1700" dirty="0" err="1" smtClean="0"/>
              <a:t>large</a:t>
            </a:r>
            <a:r>
              <a:rPr lang="hr-HR" sz="1700" dirty="0" smtClean="0"/>
              <a:t> change </a:t>
            </a:r>
            <a:r>
              <a:rPr lang="hr-HR" sz="1700" dirty="0" err="1" smtClean="0"/>
              <a:t>in</a:t>
            </a:r>
            <a:r>
              <a:rPr lang="hr-HR" sz="1700" dirty="0" smtClean="0"/>
              <a:t> </a:t>
            </a:r>
            <a:r>
              <a:rPr lang="hr-HR" sz="1700" dirty="0" err="1" smtClean="0"/>
              <a:t>saturation</a:t>
            </a:r>
            <a:r>
              <a:rPr lang="hr-HR" sz="1700" dirty="0" smtClean="0"/>
              <a:t> for a </a:t>
            </a:r>
            <a:r>
              <a:rPr lang="hr-HR" sz="1700" dirty="0" err="1" smtClean="0"/>
              <a:t>small</a:t>
            </a:r>
            <a:r>
              <a:rPr lang="hr-HR" sz="1700" dirty="0" smtClean="0"/>
              <a:t>  change </a:t>
            </a:r>
            <a:r>
              <a:rPr lang="hr-HR" sz="1700" dirty="0" err="1" smtClean="0"/>
              <a:t>in</a:t>
            </a:r>
            <a:r>
              <a:rPr lang="hr-HR" sz="1700" dirty="0" smtClean="0"/>
              <a:t> PO</a:t>
            </a:r>
            <a:r>
              <a:rPr lang="hr-HR" sz="1700" baseline="-25000" dirty="0" smtClean="0"/>
              <a:t>2</a:t>
            </a:r>
          </a:p>
          <a:p>
            <a:pPr lvl="2"/>
            <a:r>
              <a:rPr lang="hr-HR" sz="1700" dirty="0" smtClean="0"/>
              <a:t>At </a:t>
            </a:r>
            <a:r>
              <a:rPr lang="hr-HR" sz="1700" dirty="0" err="1" smtClean="0"/>
              <a:t>high</a:t>
            </a:r>
            <a:r>
              <a:rPr lang="hr-HR" sz="1700" dirty="0" smtClean="0"/>
              <a:t> PO</a:t>
            </a:r>
            <a:r>
              <a:rPr lang="hr-HR" sz="1700" baseline="-25000" dirty="0" smtClean="0"/>
              <a:t>2</a:t>
            </a:r>
            <a:r>
              <a:rPr lang="hr-HR" sz="1700" dirty="0" smtClean="0"/>
              <a:t> – </a:t>
            </a:r>
            <a:r>
              <a:rPr lang="hr-HR" sz="1700" dirty="0" err="1" smtClean="0"/>
              <a:t>small</a:t>
            </a:r>
            <a:r>
              <a:rPr lang="hr-HR" sz="1700" dirty="0" smtClean="0"/>
              <a:t> change </a:t>
            </a:r>
            <a:r>
              <a:rPr lang="hr-HR" sz="1700" dirty="0" err="1" smtClean="0"/>
              <a:t>in</a:t>
            </a:r>
            <a:r>
              <a:rPr lang="hr-HR" sz="1700" dirty="0" smtClean="0"/>
              <a:t> </a:t>
            </a:r>
            <a:r>
              <a:rPr lang="hr-HR" sz="1700" dirty="0" err="1" smtClean="0"/>
              <a:t>saturation</a:t>
            </a:r>
            <a:r>
              <a:rPr lang="hr-HR" sz="1700" dirty="0" smtClean="0"/>
              <a:t>  for a </a:t>
            </a:r>
            <a:r>
              <a:rPr lang="hr-HR" sz="1700" dirty="0" err="1" smtClean="0"/>
              <a:t>large</a:t>
            </a:r>
            <a:r>
              <a:rPr lang="hr-HR" sz="1700" dirty="0" smtClean="0"/>
              <a:t> change </a:t>
            </a:r>
            <a:r>
              <a:rPr lang="hr-HR" sz="1700" dirty="0" err="1" smtClean="0"/>
              <a:t>in</a:t>
            </a:r>
            <a:r>
              <a:rPr lang="hr-HR" sz="1700" dirty="0" smtClean="0"/>
              <a:t> </a:t>
            </a:r>
            <a:r>
              <a:rPr lang="hr-HR" sz="1700" dirty="0" err="1" smtClean="0"/>
              <a:t>pressure</a:t>
            </a:r>
            <a:endParaRPr lang="hr-HR" sz="1700" dirty="0" smtClean="0"/>
          </a:p>
          <a:p>
            <a:pPr lvl="1"/>
            <a:r>
              <a:rPr lang="hr-HR" sz="2000" dirty="0" err="1" smtClean="0"/>
              <a:t>Hb</a:t>
            </a:r>
            <a:r>
              <a:rPr lang="hr-HR" sz="2000" dirty="0" smtClean="0"/>
              <a:t> </a:t>
            </a:r>
            <a:r>
              <a:rPr lang="hr-HR" sz="2000" dirty="0" err="1" smtClean="0"/>
              <a:t>acts</a:t>
            </a:r>
            <a:r>
              <a:rPr lang="hr-HR" sz="2000" dirty="0" smtClean="0"/>
              <a:t> as a </a:t>
            </a:r>
            <a:r>
              <a:rPr lang="hr-HR" sz="2000" dirty="0" err="1" smtClean="0"/>
              <a:t>buffer</a:t>
            </a:r>
            <a:r>
              <a:rPr lang="hr-HR" sz="2000" dirty="0" smtClean="0"/>
              <a:t> for </a:t>
            </a:r>
            <a:r>
              <a:rPr lang="hr-HR" sz="2000" dirty="0" err="1" smtClean="0"/>
              <a:t>tissue</a:t>
            </a:r>
            <a:r>
              <a:rPr lang="hr-HR" sz="2000" dirty="0" smtClean="0"/>
              <a:t> PO</a:t>
            </a:r>
            <a:r>
              <a:rPr lang="hr-HR" sz="2000" baseline="-25000" dirty="0" smtClean="0"/>
              <a:t>2</a:t>
            </a:r>
            <a:endParaRPr lang="hr-HR" sz="1700" baseline="-25000" dirty="0" smtClean="0"/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500" dirty="0" smtClean="0"/>
              <a:t>Transport of </a:t>
            </a:r>
            <a:r>
              <a:rPr lang="hr-HR" sz="4500" dirty="0" err="1" smtClean="0"/>
              <a:t>oxygen</a:t>
            </a:r>
            <a:r>
              <a:rPr lang="hr-HR" sz="4500" dirty="0" smtClean="0"/>
              <a:t> </a:t>
            </a:r>
            <a:r>
              <a:rPr lang="hr-HR" sz="4500" dirty="0" err="1" smtClean="0"/>
              <a:t>during</a:t>
            </a:r>
            <a:r>
              <a:rPr lang="hr-HR" sz="4500" dirty="0" smtClean="0"/>
              <a:t> </a:t>
            </a:r>
            <a:r>
              <a:rPr lang="hr-HR" sz="4500" dirty="0" err="1" smtClean="0"/>
              <a:t>strenuous</a:t>
            </a:r>
            <a:r>
              <a:rPr lang="hr-HR" sz="4500" dirty="0" smtClean="0"/>
              <a:t> </a:t>
            </a:r>
            <a:r>
              <a:rPr lang="hr-HR" sz="4500" dirty="0" err="1" smtClean="0"/>
              <a:t>exercise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92080" y="1988840"/>
            <a:ext cx="3538736" cy="4389120"/>
          </a:xfrm>
        </p:spPr>
        <p:txBody>
          <a:bodyPr>
            <a:normAutofit/>
          </a:bodyPr>
          <a:lstStyle/>
          <a:p>
            <a:r>
              <a:rPr lang="hr-HR" sz="2200" dirty="0" smtClean="0"/>
              <a:t>20 x </a:t>
            </a:r>
            <a:r>
              <a:rPr lang="hr-HR" sz="2200" dirty="0" err="1" smtClean="0"/>
              <a:t>increase</a:t>
            </a:r>
            <a:r>
              <a:rPr lang="hr-HR" sz="2200" dirty="0" smtClean="0"/>
              <a:t> </a:t>
            </a:r>
            <a:r>
              <a:rPr lang="hr-HR" sz="2200" dirty="0" err="1" smtClean="0"/>
              <a:t>in</a:t>
            </a:r>
            <a:r>
              <a:rPr lang="hr-HR" sz="2200" dirty="0" smtClean="0"/>
              <a:t> </a:t>
            </a:r>
            <a:r>
              <a:rPr lang="hr-HR" sz="2200" dirty="0" err="1" smtClean="0"/>
              <a:t>oxygen</a:t>
            </a:r>
            <a:r>
              <a:rPr lang="hr-HR" sz="2200" dirty="0" smtClean="0"/>
              <a:t> transport to </a:t>
            </a:r>
            <a:r>
              <a:rPr lang="hr-HR" sz="2200" dirty="0" err="1" smtClean="0"/>
              <a:t>tissues</a:t>
            </a:r>
            <a:r>
              <a:rPr lang="hr-HR" sz="2200" dirty="0" smtClean="0"/>
              <a:t>:</a:t>
            </a:r>
          </a:p>
          <a:p>
            <a:pPr lvl="1"/>
            <a:r>
              <a:rPr lang="hr-HR" sz="2000" dirty="0" err="1" smtClean="0"/>
              <a:t>Increased</a:t>
            </a:r>
            <a:r>
              <a:rPr lang="hr-HR" sz="2000" dirty="0" smtClean="0"/>
              <a:t> </a:t>
            </a:r>
            <a:r>
              <a:rPr lang="hr-HR" sz="2000" dirty="0" err="1" smtClean="0"/>
              <a:t>blood</a:t>
            </a:r>
            <a:r>
              <a:rPr lang="hr-HR" sz="2000" dirty="0" smtClean="0"/>
              <a:t> </a:t>
            </a:r>
            <a:r>
              <a:rPr lang="hr-HR" sz="2000" dirty="0" err="1" smtClean="0"/>
              <a:t>flow</a:t>
            </a:r>
            <a:r>
              <a:rPr lang="hr-HR" sz="2000" dirty="0" smtClean="0"/>
              <a:t> (6-7x)</a:t>
            </a:r>
          </a:p>
          <a:p>
            <a:pPr lvl="1"/>
            <a:r>
              <a:rPr lang="hr-HR" sz="2000" dirty="0" err="1" smtClean="0"/>
              <a:t>Increased</a:t>
            </a:r>
            <a:r>
              <a:rPr lang="hr-HR" sz="2000" dirty="0" smtClean="0"/>
              <a:t> </a:t>
            </a:r>
            <a:r>
              <a:rPr lang="hr-HR" sz="2000" dirty="0" err="1" smtClean="0"/>
              <a:t>extraction</a:t>
            </a:r>
            <a:r>
              <a:rPr lang="hr-HR" sz="2000" dirty="0" smtClean="0"/>
              <a:t> of  O2 </a:t>
            </a:r>
            <a:r>
              <a:rPr lang="hr-HR" sz="2000" dirty="0" err="1" smtClean="0"/>
              <a:t>from</a:t>
            </a:r>
            <a:r>
              <a:rPr lang="hr-HR" sz="2000" dirty="0" smtClean="0"/>
              <a:t> </a:t>
            </a:r>
            <a:r>
              <a:rPr lang="hr-HR" sz="2000" dirty="0" err="1" smtClean="0"/>
              <a:t>blood</a:t>
            </a:r>
            <a:r>
              <a:rPr lang="hr-HR" sz="2000" dirty="0" smtClean="0"/>
              <a:t> (3x)</a:t>
            </a:r>
          </a:p>
          <a:p>
            <a:r>
              <a:rPr lang="hr-HR" sz="2200" i="1" dirty="0" err="1" smtClean="0"/>
              <a:t>Utilization</a:t>
            </a:r>
            <a:r>
              <a:rPr lang="hr-HR" sz="2200" i="1" dirty="0" smtClean="0"/>
              <a:t> </a:t>
            </a:r>
            <a:r>
              <a:rPr lang="hr-HR" sz="2200" i="1" dirty="0" err="1" smtClean="0"/>
              <a:t>coefficient</a:t>
            </a:r>
            <a:endParaRPr lang="hr-HR" sz="2200" i="1" dirty="0" smtClean="0"/>
          </a:p>
          <a:p>
            <a:pPr lvl="1"/>
            <a:r>
              <a:rPr lang="hr-HR" sz="2000" dirty="0" err="1" smtClean="0"/>
              <a:t>Normally</a:t>
            </a:r>
            <a:r>
              <a:rPr lang="hr-HR" sz="2000" dirty="0" smtClean="0"/>
              <a:t> 25 %</a:t>
            </a:r>
          </a:p>
          <a:p>
            <a:pPr lvl="1"/>
            <a:r>
              <a:rPr lang="hr-HR" sz="2000" dirty="0" err="1" smtClean="0"/>
              <a:t>In</a:t>
            </a:r>
            <a:r>
              <a:rPr lang="hr-HR" sz="2000" dirty="0" smtClean="0"/>
              <a:t> </a:t>
            </a:r>
            <a:r>
              <a:rPr lang="hr-HR" sz="2000" dirty="0" err="1" smtClean="0"/>
              <a:t>exercise</a:t>
            </a:r>
            <a:r>
              <a:rPr lang="hr-HR" sz="2000" dirty="0" smtClean="0"/>
              <a:t> 75-80 %</a:t>
            </a:r>
            <a:endParaRPr lang="en-US" sz="2000" dirty="0"/>
          </a:p>
        </p:txBody>
      </p:sp>
      <p:pic>
        <p:nvPicPr>
          <p:cNvPr id="6" name="Picture 1" descr="D:\SCContent\9781416045748\graphics\fullsize\S9781416045748-040-f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9158"/>
            <a:ext cx="4536504" cy="3522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r>
              <a:rPr lang="hr-HR" sz="4500" dirty="0" err="1" smtClean="0"/>
              <a:t>Shifting</a:t>
            </a:r>
            <a:r>
              <a:rPr lang="hr-HR" sz="4500" dirty="0" smtClean="0"/>
              <a:t> of HbO</a:t>
            </a:r>
            <a:r>
              <a:rPr lang="hr-HR" sz="4500" baseline="-25000" dirty="0" smtClean="0"/>
              <a:t>2</a:t>
            </a:r>
            <a:r>
              <a:rPr lang="hr-HR" sz="4500" dirty="0" smtClean="0"/>
              <a:t> </a:t>
            </a:r>
            <a:r>
              <a:rPr lang="hr-HR" sz="4500" dirty="0" err="1" smtClean="0"/>
              <a:t>dissociation</a:t>
            </a:r>
            <a:r>
              <a:rPr lang="hr-HR" sz="4500" dirty="0" smtClean="0"/>
              <a:t> </a:t>
            </a:r>
            <a:r>
              <a:rPr lang="hr-HR" sz="4500" dirty="0" err="1" smtClean="0"/>
              <a:t>curve</a:t>
            </a:r>
            <a:endParaRPr lang="en-US" sz="4500" dirty="0"/>
          </a:p>
        </p:txBody>
      </p:sp>
      <p:pic>
        <p:nvPicPr>
          <p:cNvPr id="6" name="Picture 1" descr="D:\SCContent\9781416045748\graphics\fullsize\S9781416045748-040-f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5112568" cy="4541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32240" y="3284984"/>
            <a:ext cx="1624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Bohr </a:t>
            </a:r>
            <a:r>
              <a:rPr lang="hr-HR" sz="2400" dirty="0" err="1" smtClean="0"/>
              <a:t>effect</a:t>
            </a:r>
            <a:endParaRPr lang="hr-HR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/>
          </a:bodyPr>
          <a:lstStyle/>
          <a:p>
            <a:r>
              <a:rPr lang="hr-HR" sz="4500" dirty="0" smtClean="0"/>
              <a:t>CO </a:t>
            </a:r>
            <a:r>
              <a:rPr lang="hr-HR" sz="4500" dirty="0" err="1" smtClean="0"/>
              <a:t>poisoning</a:t>
            </a:r>
            <a:r>
              <a:rPr lang="hr-HR" sz="4500" dirty="0" smtClean="0"/>
              <a:t> </a:t>
            </a:r>
            <a:r>
              <a:rPr lang="hr-HR" sz="4500" dirty="0" err="1" smtClean="0"/>
              <a:t>and</a:t>
            </a:r>
            <a:r>
              <a:rPr lang="hr-HR" sz="4500" dirty="0" smtClean="0"/>
              <a:t> </a:t>
            </a:r>
            <a:r>
              <a:rPr lang="hr-HR" sz="4500" dirty="0" err="1" smtClean="0"/>
              <a:t>anemia</a:t>
            </a:r>
            <a:endParaRPr lang="en-US" sz="45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6530192" cy="437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28184" y="4509120"/>
            <a:ext cx="2458616" cy="1815480"/>
          </a:xfrm>
        </p:spPr>
        <p:txBody>
          <a:bodyPr>
            <a:normAutofit fontScale="92500" lnSpcReduction="20000"/>
          </a:bodyPr>
          <a:lstStyle/>
          <a:p>
            <a:r>
              <a:rPr lang="hr-HR" sz="2200" dirty="0" err="1" smtClean="0"/>
              <a:t>Even</a:t>
            </a:r>
            <a:r>
              <a:rPr lang="hr-HR" sz="2200" dirty="0" smtClean="0"/>
              <a:t> </a:t>
            </a:r>
            <a:r>
              <a:rPr lang="hr-HR" sz="2200" dirty="0" err="1" smtClean="0"/>
              <a:t>with</a:t>
            </a:r>
            <a:r>
              <a:rPr lang="hr-HR" sz="2200" dirty="0" smtClean="0"/>
              <a:t> </a:t>
            </a:r>
            <a:r>
              <a:rPr lang="hr-HR" sz="2200" dirty="0" err="1" smtClean="0"/>
              <a:t>normal</a:t>
            </a:r>
            <a:r>
              <a:rPr lang="hr-HR" sz="2200" dirty="0" smtClean="0"/>
              <a:t> pO2 </a:t>
            </a:r>
            <a:r>
              <a:rPr lang="hr-HR" sz="2200" dirty="0" err="1" smtClean="0"/>
              <a:t>in</a:t>
            </a:r>
            <a:r>
              <a:rPr lang="hr-HR" sz="2200" dirty="0" smtClean="0"/>
              <a:t> </a:t>
            </a:r>
            <a:r>
              <a:rPr lang="hr-HR" sz="2200" dirty="0" err="1" smtClean="0"/>
              <a:t>blood</a:t>
            </a:r>
            <a:r>
              <a:rPr lang="hr-HR" sz="2200" dirty="0" smtClean="0"/>
              <a:t>, </a:t>
            </a:r>
            <a:r>
              <a:rPr lang="hr-HR" sz="2200" dirty="0" err="1" smtClean="0"/>
              <a:t>the</a:t>
            </a:r>
            <a:r>
              <a:rPr lang="hr-HR" sz="2200" dirty="0" smtClean="0"/>
              <a:t> </a:t>
            </a:r>
            <a:r>
              <a:rPr lang="hr-HR" sz="2200" dirty="0" err="1" smtClean="0"/>
              <a:t>amount</a:t>
            </a:r>
            <a:r>
              <a:rPr lang="hr-HR" sz="2200" dirty="0" smtClean="0"/>
              <a:t> of O2 </a:t>
            </a:r>
            <a:r>
              <a:rPr lang="hr-HR" sz="2200" dirty="0" err="1" smtClean="0"/>
              <a:t>content</a:t>
            </a:r>
            <a:r>
              <a:rPr lang="hr-HR" sz="2200" dirty="0" smtClean="0"/>
              <a:t> is </a:t>
            </a:r>
            <a:r>
              <a:rPr lang="hr-HR" sz="2200" dirty="0" err="1" smtClean="0"/>
              <a:t>significantly</a:t>
            </a:r>
            <a:r>
              <a:rPr lang="hr-HR" sz="2200" dirty="0" smtClean="0"/>
              <a:t> </a:t>
            </a:r>
            <a:r>
              <a:rPr lang="hr-HR" sz="2200" dirty="0" err="1" smtClean="0"/>
              <a:t>decreased</a:t>
            </a:r>
            <a:r>
              <a:rPr lang="hr-HR" sz="2200" dirty="0" smtClean="0"/>
              <a:t> to 50 %!</a:t>
            </a:r>
            <a:endParaRPr lang="en-US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hr-HR" sz="4500" dirty="0" err="1" smtClean="0"/>
              <a:t>Diffusion</a:t>
            </a:r>
            <a:r>
              <a:rPr lang="hr-HR" sz="4500" dirty="0" smtClean="0"/>
              <a:t> of </a:t>
            </a:r>
            <a:r>
              <a:rPr lang="hr-HR" sz="4500" dirty="0" err="1" smtClean="0"/>
              <a:t>gases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6184"/>
            <a:ext cx="8219256" cy="4389120"/>
          </a:xfrm>
        </p:spPr>
        <p:txBody>
          <a:bodyPr>
            <a:normAutofit/>
          </a:bodyPr>
          <a:lstStyle/>
          <a:p>
            <a:r>
              <a:rPr lang="hr-HR" sz="2200" dirty="0" err="1" smtClean="0"/>
              <a:t>Always</a:t>
            </a:r>
            <a:r>
              <a:rPr lang="hr-HR" sz="2200" dirty="0" smtClean="0"/>
              <a:t> </a:t>
            </a:r>
            <a:r>
              <a:rPr lang="hr-HR" sz="2200" dirty="0" err="1" smtClean="0"/>
              <a:t>depends</a:t>
            </a:r>
            <a:r>
              <a:rPr lang="hr-HR" sz="2200" dirty="0" smtClean="0"/>
              <a:t> on </a:t>
            </a:r>
            <a:r>
              <a:rPr lang="hr-HR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</a:t>
            </a:r>
            <a:r>
              <a:rPr lang="hr-HR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hr-HR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partial</a:t>
            </a:r>
            <a:r>
              <a:rPr lang="hr-HR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</a:t>
            </a:r>
            <a:r>
              <a:rPr lang="hr-HR" sz="2200" dirty="0" smtClean="0"/>
              <a:t>!</a:t>
            </a:r>
          </a:p>
          <a:p>
            <a:r>
              <a:rPr lang="hr-HR" sz="2200" dirty="0" err="1" smtClean="0"/>
              <a:t>Diffusion</a:t>
            </a:r>
            <a:r>
              <a:rPr lang="hr-HR" sz="2200" dirty="0" smtClean="0"/>
              <a:t> of </a:t>
            </a:r>
            <a:r>
              <a:rPr lang="hr-HR" sz="2200" dirty="0" err="1" smtClean="0"/>
              <a:t>gases</a:t>
            </a:r>
            <a:r>
              <a:rPr lang="hr-HR" sz="2200" dirty="0" smtClean="0"/>
              <a:t> </a:t>
            </a:r>
            <a:r>
              <a:rPr lang="hr-HR" sz="2200" dirty="0" err="1" smtClean="0"/>
              <a:t>through</a:t>
            </a:r>
            <a:r>
              <a:rPr lang="hr-HR" sz="2200" dirty="0" smtClean="0"/>
              <a:t> </a:t>
            </a:r>
            <a:r>
              <a:rPr lang="hr-HR" sz="2200" dirty="0" err="1" smtClean="0"/>
              <a:t>fluids</a:t>
            </a:r>
            <a:r>
              <a:rPr lang="hr-HR" sz="2200" dirty="0" smtClean="0"/>
              <a:t> </a:t>
            </a:r>
            <a:r>
              <a:rPr lang="hr-HR" sz="2200" dirty="0" err="1" smtClean="0"/>
              <a:t>and</a:t>
            </a:r>
            <a:r>
              <a:rPr lang="hr-HR" sz="2200" dirty="0" smtClean="0"/>
              <a:t> </a:t>
            </a:r>
            <a:r>
              <a:rPr lang="hr-HR" sz="2200" dirty="0" err="1" smtClean="0"/>
              <a:t>tissues</a:t>
            </a:r>
            <a:r>
              <a:rPr lang="hr-HR" sz="2200" dirty="0" smtClean="0"/>
              <a:t>:</a:t>
            </a:r>
          </a:p>
          <a:p>
            <a:endParaRPr lang="hr-HR" sz="2200" dirty="0" smtClean="0"/>
          </a:p>
          <a:p>
            <a:endParaRPr lang="hr-HR" sz="2200" dirty="0" smtClean="0"/>
          </a:p>
          <a:p>
            <a:endParaRPr lang="hr-HR" sz="2200" dirty="0" smtClean="0"/>
          </a:p>
          <a:p>
            <a:r>
              <a:rPr lang="hr-HR" sz="2200" dirty="0" err="1" smtClean="0"/>
              <a:t>Diffusion</a:t>
            </a:r>
            <a:r>
              <a:rPr lang="hr-HR" sz="2200" dirty="0" smtClean="0"/>
              <a:t> </a:t>
            </a:r>
            <a:r>
              <a:rPr lang="hr-HR" sz="2200" dirty="0" err="1" smtClean="0"/>
              <a:t>coefficient</a:t>
            </a:r>
            <a:r>
              <a:rPr lang="hr-HR" sz="2200" dirty="0" smtClean="0"/>
              <a:t> of a gas =S/</a:t>
            </a:r>
            <a:r>
              <a:rPr lang="hr-HR" sz="2200" dirty="0" smtClean="0">
                <a:solidFill>
                  <a:schemeClr val="accent4">
                    <a:lumMod val="10000"/>
                  </a:schemeClr>
                </a:solidFill>
              </a:rPr>
              <a:t>√</a:t>
            </a:r>
            <a:r>
              <a:rPr lang="hr-HR" sz="2200" dirty="0" smtClean="0"/>
              <a:t>MW</a:t>
            </a:r>
          </a:p>
          <a:p>
            <a:r>
              <a:rPr lang="hr-HR" sz="2200" dirty="0" err="1" smtClean="0"/>
              <a:t>Relative</a:t>
            </a:r>
            <a:r>
              <a:rPr lang="hr-HR" sz="2200" dirty="0" smtClean="0"/>
              <a:t> </a:t>
            </a:r>
            <a:r>
              <a:rPr lang="hr-HR" sz="2200" dirty="0" err="1" smtClean="0"/>
              <a:t>diffusion</a:t>
            </a:r>
            <a:r>
              <a:rPr lang="hr-HR" sz="2200" dirty="0" smtClean="0"/>
              <a:t> </a:t>
            </a:r>
            <a:r>
              <a:rPr lang="hr-HR" sz="2200" dirty="0" err="1" smtClean="0"/>
              <a:t>coefficients</a:t>
            </a:r>
            <a:r>
              <a:rPr lang="hr-HR" sz="2200" dirty="0" smtClean="0"/>
              <a:t>: O</a:t>
            </a:r>
            <a:r>
              <a:rPr lang="hr-HR" sz="2200" baseline="-25000" dirty="0" smtClean="0"/>
              <a:t>2</a:t>
            </a:r>
            <a:r>
              <a:rPr lang="hr-HR" sz="2200" dirty="0" smtClean="0"/>
              <a:t>=1; CO</a:t>
            </a:r>
            <a:r>
              <a:rPr lang="hr-HR" sz="2200" baseline="-25000" dirty="0" smtClean="0"/>
              <a:t>2</a:t>
            </a:r>
            <a:r>
              <a:rPr lang="hr-HR" sz="2200" dirty="0" smtClean="0"/>
              <a:t>= 20.3</a:t>
            </a:r>
            <a:endParaRPr lang="en-US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8450" t="33120" r="28451" b="26561"/>
          <a:stretch>
            <a:fillRect/>
          </a:stretch>
        </p:blipFill>
        <p:spPr bwMode="auto">
          <a:xfrm>
            <a:off x="683568" y="4941168"/>
            <a:ext cx="333808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1475656" y="2852936"/>
            <a:ext cx="2016224" cy="746788"/>
            <a:chOff x="1475656" y="3114260"/>
            <a:chExt cx="2016224" cy="746788"/>
          </a:xfrm>
        </p:grpSpPr>
        <p:sp>
          <p:nvSpPr>
            <p:cNvPr id="6" name="TextBox 5"/>
            <p:cNvSpPr txBox="1"/>
            <p:nvPr/>
          </p:nvSpPr>
          <p:spPr>
            <a:xfrm>
              <a:off x="1475656" y="3271336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 smtClean="0"/>
                <a:t>D= 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23728" y="3114260"/>
              <a:ext cx="1165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 smtClean="0">
                  <a:cs typeface="Arial"/>
                </a:rPr>
                <a:t>∆P x A x </a:t>
              </a:r>
              <a:r>
                <a:rPr lang="hr-HR" dirty="0" smtClean="0">
                  <a:solidFill>
                    <a:schemeClr val="accent2"/>
                  </a:solidFill>
                  <a:cs typeface="Arial"/>
                </a:rPr>
                <a:t>S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55111" y="3491716"/>
              <a:ext cx="11095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 smtClean="0"/>
                <a:t>d x </a:t>
              </a:r>
              <a:r>
                <a:rPr lang="hr-HR" dirty="0" smtClean="0">
                  <a:solidFill>
                    <a:schemeClr val="accent4">
                      <a:lumMod val="10000"/>
                    </a:schemeClr>
                  </a:solidFill>
                </a:rPr>
                <a:t>√</a:t>
              </a:r>
              <a:r>
                <a:rPr lang="hr-HR" dirty="0" smtClean="0">
                  <a:solidFill>
                    <a:schemeClr val="accent2"/>
                  </a:solidFill>
                </a:rPr>
                <a:t>MW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016224" y="3491716"/>
              <a:ext cx="1475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48064" y="1988840"/>
            <a:ext cx="3610744" cy="4389120"/>
          </a:xfrm>
        </p:spPr>
        <p:txBody>
          <a:bodyPr>
            <a:normAutofit/>
          </a:bodyPr>
          <a:lstStyle/>
          <a:p>
            <a:r>
              <a:rPr lang="hr-HR" sz="2200" dirty="0" err="1" smtClean="0"/>
              <a:t>Competitive</a:t>
            </a:r>
            <a:r>
              <a:rPr lang="hr-HR" sz="2200" dirty="0" smtClean="0"/>
              <a:t> </a:t>
            </a:r>
            <a:r>
              <a:rPr lang="hr-HR" sz="2200" dirty="0" err="1" smtClean="0"/>
              <a:t>inhibitor</a:t>
            </a:r>
            <a:r>
              <a:rPr lang="hr-HR" sz="2200" dirty="0" smtClean="0"/>
              <a:t> of O</a:t>
            </a:r>
            <a:r>
              <a:rPr lang="hr-HR" sz="2200" baseline="-25000" dirty="0" smtClean="0"/>
              <a:t>2</a:t>
            </a:r>
            <a:r>
              <a:rPr lang="hr-HR" sz="2200" dirty="0" smtClean="0"/>
              <a:t> </a:t>
            </a:r>
            <a:r>
              <a:rPr lang="hr-HR" sz="2200" dirty="0" err="1" smtClean="0"/>
              <a:t>binding</a:t>
            </a:r>
            <a:r>
              <a:rPr lang="hr-HR" sz="2200" dirty="0" smtClean="0"/>
              <a:t> to </a:t>
            </a:r>
            <a:r>
              <a:rPr lang="hr-HR" sz="2200" dirty="0" err="1" smtClean="0"/>
              <a:t>Hb</a:t>
            </a:r>
            <a:endParaRPr lang="hr-HR" sz="2200" dirty="0" smtClean="0"/>
          </a:p>
          <a:p>
            <a:r>
              <a:rPr lang="hr-HR" sz="2200" dirty="0" smtClean="0"/>
              <a:t>250x </a:t>
            </a:r>
            <a:r>
              <a:rPr lang="hr-HR" sz="2200" dirty="0" err="1" smtClean="0"/>
              <a:t>greater</a:t>
            </a:r>
            <a:r>
              <a:rPr lang="hr-HR" sz="2200" dirty="0" smtClean="0"/>
              <a:t> </a:t>
            </a:r>
            <a:r>
              <a:rPr lang="hr-HR" sz="2200" dirty="0" err="1" smtClean="0"/>
              <a:t>affinity</a:t>
            </a:r>
            <a:r>
              <a:rPr lang="hr-HR" sz="2200" dirty="0" smtClean="0"/>
              <a:t> of CO for </a:t>
            </a:r>
            <a:r>
              <a:rPr lang="hr-HR" sz="2200" dirty="0" err="1" smtClean="0"/>
              <a:t>Hb</a:t>
            </a:r>
            <a:r>
              <a:rPr lang="hr-HR" sz="2200" dirty="0" smtClean="0"/>
              <a:t>!</a:t>
            </a:r>
          </a:p>
          <a:p>
            <a:r>
              <a:rPr lang="hr-HR" sz="2200" dirty="0" smtClean="0"/>
              <a:t>PaO</a:t>
            </a:r>
            <a:r>
              <a:rPr lang="hr-HR" sz="2200" baseline="-25000" dirty="0" smtClean="0"/>
              <a:t>2</a:t>
            </a:r>
            <a:r>
              <a:rPr lang="hr-HR" sz="2200" dirty="0" smtClean="0"/>
              <a:t> </a:t>
            </a:r>
            <a:r>
              <a:rPr lang="hr-HR" sz="2200" dirty="0" err="1" smtClean="0"/>
              <a:t>normal</a:t>
            </a:r>
            <a:r>
              <a:rPr lang="hr-HR" sz="2200" dirty="0" smtClean="0"/>
              <a:t> </a:t>
            </a:r>
            <a:r>
              <a:rPr lang="hr-HR" sz="2200" dirty="0" err="1" smtClean="0"/>
              <a:t>with</a:t>
            </a:r>
            <a:r>
              <a:rPr lang="hr-HR" sz="2200" dirty="0" smtClean="0"/>
              <a:t> </a:t>
            </a:r>
            <a:r>
              <a:rPr lang="hr-HR" sz="2200" dirty="0" err="1" smtClean="0"/>
              <a:t>loss</a:t>
            </a:r>
            <a:r>
              <a:rPr lang="hr-HR" sz="2200" dirty="0" smtClean="0"/>
              <a:t> of </a:t>
            </a:r>
            <a:r>
              <a:rPr lang="hr-HR" sz="2200" dirty="0" err="1" smtClean="0"/>
              <a:t>consciousness</a:t>
            </a:r>
            <a:r>
              <a:rPr lang="hr-HR" sz="2200" dirty="0" smtClean="0"/>
              <a:t>!</a:t>
            </a:r>
          </a:p>
          <a:p>
            <a:r>
              <a:rPr lang="hr-HR" sz="2200" dirty="0" err="1" smtClean="0"/>
              <a:t>Therapy</a:t>
            </a:r>
            <a:r>
              <a:rPr lang="hr-HR" sz="2200" dirty="0" smtClean="0"/>
              <a:t>:</a:t>
            </a:r>
          </a:p>
          <a:p>
            <a:pPr lvl="1"/>
            <a:r>
              <a:rPr lang="hr-HR" sz="2000" dirty="0" smtClean="0"/>
              <a:t>100 % O</a:t>
            </a:r>
            <a:r>
              <a:rPr lang="hr-HR" sz="2000" baseline="-25000" dirty="0" smtClean="0"/>
              <a:t>2</a:t>
            </a:r>
          </a:p>
          <a:p>
            <a:pPr lvl="1"/>
            <a:r>
              <a:rPr lang="hr-HR" sz="2000" dirty="0" err="1" smtClean="0"/>
              <a:t>Or</a:t>
            </a:r>
            <a:r>
              <a:rPr lang="hr-HR" sz="2000" dirty="0" smtClean="0"/>
              <a:t> , 95 % O</a:t>
            </a:r>
            <a:r>
              <a:rPr lang="hr-HR" sz="2000" baseline="-25000" dirty="0" smtClean="0"/>
              <a:t>2</a:t>
            </a:r>
            <a:r>
              <a:rPr lang="hr-HR" sz="2000" dirty="0" smtClean="0"/>
              <a:t> i 5 % CO</a:t>
            </a:r>
            <a:r>
              <a:rPr lang="hr-HR" sz="2000" baseline="-25000" dirty="0" smtClean="0"/>
              <a:t>2</a:t>
            </a:r>
            <a:endParaRPr lang="en-US" sz="2000" baseline="-25000" dirty="0"/>
          </a:p>
        </p:txBody>
      </p:sp>
      <p:pic>
        <p:nvPicPr>
          <p:cNvPr id="6" name="Picture 1" descr="D:\SCContent\9781416045748\graphics\fullsize\S9781416045748-040-f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070" y="2132856"/>
            <a:ext cx="4331713" cy="3888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r>
              <a:rPr lang="hr-HR" sz="4500" dirty="0" err="1" smtClean="0"/>
              <a:t>Carbon</a:t>
            </a:r>
            <a:r>
              <a:rPr lang="hr-HR" sz="4500" dirty="0" smtClean="0"/>
              <a:t> </a:t>
            </a:r>
            <a:r>
              <a:rPr lang="hr-HR" sz="4500" dirty="0" err="1" smtClean="0"/>
              <a:t>monoxide</a:t>
            </a:r>
            <a:r>
              <a:rPr lang="hr-HR" sz="4500" dirty="0" smtClean="0"/>
              <a:t> </a:t>
            </a:r>
            <a:r>
              <a:rPr lang="hr-HR" sz="4500" dirty="0" err="1" smtClean="0"/>
              <a:t>poisoning</a:t>
            </a:r>
            <a:endParaRPr lang="en-US" sz="45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hr-HR" sz="4500" dirty="0" smtClean="0"/>
              <a:t>Transport of CO</a:t>
            </a:r>
            <a:r>
              <a:rPr lang="hr-HR" sz="4500" baseline="-25000" dirty="0" smtClean="0"/>
              <a:t>2</a:t>
            </a:r>
            <a:r>
              <a:rPr lang="hr-HR" sz="4500" dirty="0" smtClean="0"/>
              <a:t> </a:t>
            </a:r>
            <a:r>
              <a:rPr lang="hr-HR" sz="4500" dirty="0" err="1" smtClean="0"/>
              <a:t>in</a:t>
            </a:r>
            <a:r>
              <a:rPr lang="hr-HR" sz="4500" dirty="0" smtClean="0"/>
              <a:t> </a:t>
            </a:r>
            <a:r>
              <a:rPr lang="hr-HR" sz="4500" dirty="0" err="1" smtClean="0"/>
              <a:t>the</a:t>
            </a:r>
            <a:r>
              <a:rPr lang="hr-HR" sz="4500" dirty="0" smtClean="0"/>
              <a:t> </a:t>
            </a:r>
            <a:r>
              <a:rPr lang="hr-HR" sz="4500" dirty="0" err="1" smtClean="0"/>
              <a:t>blood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20072" y="1935480"/>
            <a:ext cx="3466728" cy="4389120"/>
          </a:xfrm>
        </p:spPr>
        <p:txBody>
          <a:bodyPr>
            <a:normAutofit/>
          </a:bodyPr>
          <a:lstStyle/>
          <a:p>
            <a:endParaRPr lang="en-US" sz="2200" dirty="0"/>
          </a:p>
        </p:txBody>
      </p:sp>
      <p:pic>
        <p:nvPicPr>
          <p:cNvPr id="6" name="Picture 1" descr="D:\SCContent\9781416045748\graphics\fullsize\S9781416045748-040-f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4395368" cy="345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Carbon</a:t>
            </a:r>
            <a:r>
              <a:rPr lang="hr-HR" dirty="0" smtClean="0"/>
              <a:t> </a:t>
            </a:r>
            <a:r>
              <a:rPr lang="hr-HR" dirty="0" err="1" smtClean="0"/>
              <a:t>dioxide</a:t>
            </a:r>
            <a:r>
              <a:rPr lang="hr-HR" dirty="0" smtClean="0"/>
              <a:t> </a:t>
            </a:r>
            <a:r>
              <a:rPr lang="hr-HR" dirty="0" err="1" smtClean="0"/>
              <a:t>dissociation</a:t>
            </a:r>
            <a:r>
              <a:rPr lang="hr-HR" dirty="0" smtClean="0"/>
              <a:t> </a:t>
            </a:r>
            <a:r>
              <a:rPr lang="hr-HR" dirty="0" err="1" smtClean="0"/>
              <a:t>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1935480"/>
            <a:ext cx="3754760" cy="43891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1" descr="D:\SCContent\9781416045748\graphics\fullsize\S9781416045748-040-f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22945"/>
            <a:ext cx="4255082" cy="33672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Haldane</a:t>
            </a:r>
            <a:r>
              <a:rPr lang="hr-HR" dirty="0" smtClean="0"/>
              <a:t> </a:t>
            </a:r>
            <a:r>
              <a:rPr lang="hr-HR" dirty="0" err="1" smtClean="0"/>
              <a:t>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916832"/>
            <a:ext cx="4042792" cy="4389120"/>
          </a:xfrm>
        </p:spPr>
        <p:txBody>
          <a:bodyPr>
            <a:normAutofit/>
          </a:bodyPr>
          <a:lstStyle/>
          <a:p>
            <a:r>
              <a:rPr lang="hr-HR" sz="2200" dirty="0" err="1" smtClean="0"/>
              <a:t>Binding</a:t>
            </a:r>
            <a:r>
              <a:rPr lang="hr-HR" sz="2200" dirty="0" smtClean="0"/>
              <a:t> of </a:t>
            </a:r>
            <a:r>
              <a:rPr lang="hr-HR" sz="2200" dirty="0" err="1" smtClean="0"/>
              <a:t>oxygen</a:t>
            </a:r>
            <a:r>
              <a:rPr lang="hr-HR" sz="2200" dirty="0" smtClean="0"/>
              <a:t> </a:t>
            </a:r>
            <a:r>
              <a:rPr lang="hr-HR" sz="2200" dirty="0" err="1" smtClean="0"/>
              <a:t>tends</a:t>
            </a:r>
            <a:r>
              <a:rPr lang="hr-HR" sz="2200" dirty="0" smtClean="0"/>
              <a:t> to </a:t>
            </a:r>
            <a:r>
              <a:rPr lang="hr-HR" sz="2200" dirty="0" err="1" smtClean="0"/>
              <a:t>displace</a:t>
            </a:r>
            <a:r>
              <a:rPr lang="hr-HR" sz="2200" dirty="0" smtClean="0"/>
              <a:t> CO</a:t>
            </a:r>
            <a:r>
              <a:rPr lang="hr-HR" sz="2200" baseline="-25000" dirty="0" smtClean="0"/>
              <a:t>2</a:t>
            </a:r>
            <a:r>
              <a:rPr lang="hr-HR" sz="2200" dirty="0" smtClean="0"/>
              <a:t> </a:t>
            </a:r>
            <a:r>
              <a:rPr lang="hr-HR" sz="2200" dirty="0" err="1" smtClean="0"/>
              <a:t>from</a:t>
            </a:r>
            <a:r>
              <a:rPr lang="hr-HR" sz="2200" dirty="0" smtClean="0"/>
              <a:t> </a:t>
            </a:r>
            <a:r>
              <a:rPr lang="hr-HR" sz="2200" dirty="0" err="1" smtClean="0"/>
              <a:t>the</a:t>
            </a:r>
            <a:r>
              <a:rPr lang="hr-HR" sz="2200" dirty="0" smtClean="0"/>
              <a:t> </a:t>
            </a:r>
            <a:r>
              <a:rPr lang="hr-HR" sz="2200" dirty="0" err="1" smtClean="0"/>
              <a:t>blood</a:t>
            </a:r>
            <a:r>
              <a:rPr lang="hr-HR" sz="2200" dirty="0" smtClean="0"/>
              <a:t>.</a:t>
            </a:r>
          </a:p>
          <a:p>
            <a:pPr lvl="1"/>
            <a:r>
              <a:rPr lang="hr-HR" sz="2000" dirty="0" err="1" smtClean="0"/>
              <a:t>Less</a:t>
            </a:r>
            <a:r>
              <a:rPr lang="hr-HR" sz="2000" dirty="0" smtClean="0"/>
              <a:t> </a:t>
            </a:r>
            <a:r>
              <a:rPr lang="hr-HR" sz="2000" dirty="0" err="1" smtClean="0"/>
              <a:t>tendency</a:t>
            </a:r>
            <a:r>
              <a:rPr lang="hr-HR" sz="2000" dirty="0" smtClean="0"/>
              <a:t> to </a:t>
            </a:r>
            <a:r>
              <a:rPr lang="hr-HR" sz="2000" dirty="0" err="1" smtClean="0"/>
              <a:t>form</a:t>
            </a:r>
            <a:r>
              <a:rPr lang="hr-HR" sz="2000" dirty="0" smtClean="0"/>
              <a:t> </a:t>
            </a:r>
            <a:r>
              <a:rPr lang="hr-HR" sz="2000" dirty="0" err="1" smtClean="0"/>
              <a:t>carbaminoHb</a:t>
            </a:r>
            <a:endParaRPr lang="hr-HR" sz="2000" dirty="0" smtClean="0"/>
          </a:p>
          <a:p>
            <a:pPr lvl="1"/>
            <a:r>
              <a:rPr lang="hr-HR" sz="2000" dirty="0" err="1" smtClean="0"/>
              <a:t>Release</a:t>
            </a:r>
            <a:r>
              <a:rPr lang="hr-HR" sz="2000" dirty="0" smtClean="0"/>
              <a:t> of H</a:t>
            </a:r>
            <a:r>
              <a:rPr lang="hr-HR" sz="2000" baseline="30000" dirty="0" smtClean="0"/>
              <a:t>+</a:t>
            </a:r>
            <a:r>
              <a:rPr lang="hr-HR" sz="2000" dirty="0" smtClean="0"/>
              <a:t> </a:t>
            </a:r>
            <a:r>
              <a:rPr lang="hr-HR" sz="2000" dirty="0" err="1" smtClean="0"/>
              <a:t>from</a:t>
            </a:r>
            <a:r>
              <a:rPr lang="hr-HR" sz="2000" dirty="0" smtClean="0"/>
              <a:t> </a:t>
            </a:r>
            <a:r>
              <a:rPr lang="hr-HR" sz="2000" dirty="0" err="1" smtClean="0"/>
              <a:t>Hb</a:t>
            </a:r>
            <a:r>
              <a:rPr lang="hr-HR" sz="2000" dirty="0" smtClean="0"/>
              <a:t>, </a:t>
            </a:r>
            <a:r>
              <a:rPr lang="hr-HR" sz="2000" dirty="0" err="1" smtClean="0"/>
              <a:t>reaction</a:t>
            </a:r>
            <a:r>
              <a:rPr lang="hr-HR" sz="2000" dirty="0" smtClean="0"/>
              <a:t> </a:t>
            </a:r>
            <a:r>
              <a:rPr lang="hr-HR" sz="2000" dirty="0" err="1" smtClean="0"/>
              <a:t>with</a:t>
            </a:r>
            <a:r>
              <a:rPr lang="hr-HR" sz="2000" dirty="0" smtClean="0"/>
              <a:t> HCO</a:t>
            </a:r>
            <a:r>
              <a:rPr lang="hr-HR" sz="2000" baseline="-25000" dirty="0" smtClean="0"/>
              <a:t>3</a:t>
            </a:r>
            <a:r>
              <a:rPr lang="hr-HR" sz="2000" baseline="30000" dirty="0" smtClean="0"/>
              <a:t>-</a:t>
            </a:r>
          </a:p>
          <a:p>
            <a:r>
              <a:rPr lang="hr-HR" sz="2200" dirty="0" err="1" smtClean="0"/>
              <a:t>In</a:t>
            </a:r>
            <a:r>
              <a:rPr lang="hr-HR" sz="2200" dirty="0" smtClean="0"/>
              <a:t> </a:t>
            </a:r>
            <a:r>
              <a:rPr lang="hr-HR" sz="2200" dirty="0" err="1" smtClean="0"/>
              <a:t>the</a:t>
            </a:r>
            <a:r>
              <a:rPr lang="hr-HR" sz="2200" dirty="0" smtClean="0"/>
              <a:t> </a:t>
            </a:r>
            <a:r>
              <a:rPr lang="hr-HR" sz="2200" dirty="0" err="1" smtClean="0"/>
              <a:t>lungs</a:t>
            </a:r>
            <a:r>
              <a:rPr lang="hr-HR" sz="2200" dirty="0" smtClean="0"/>
              <a:t> , it </a:t>
            </a:r>
            <a:r>
              <a:rPr lang="hr-HR" sz="2200" dirty="0" err="1" smtClean="0"/>
              <a:t>enables</a:t>
            </a:r>
            <a:r>
              <a:rPr lang="hr-HR" sz="2200" dirty="0" smtClean="0"/>
              <a:t> more CO2 </a:t>
            </a:r>
            <a:r>
              <a:rPr lang="hr-HR" sz="2200" dirty="0" err="1" smtClean="0"/>
              <a:t>diffusion</a:t>
            </a:r>
            <a:r>
              <a:rPr lang="hr-HR" sz="2200" dirty="0" smtClean="0"/>
              <a:t> for a </a:t>
            </a:r>
            <a:r>
              <a:rPr lang="hr-HR" sz="2200" dirty="0" err="1" smtClean="0"/>
              <a:t>small</a:t>
            </a:r>
            <a:r>
              <a:rPr lang="hr-HR" sz="2200" dirty="0" smtClean="0"/>
              <a:t> change </a:t>
            </a:r>
            <a:r>
              <a:rPr lang="hr-HR" sz="2200" dirty="0" err="1" smtClean="0"/>
              <a:t>in</a:t>
            </a:r>
            <a:r>
              <a:rPr lang="hr-HR" sz="2200" dirty="0" smtClean="0"/>
              <a:t> </a:t>
            </a:r>
            <a:r>
              <a:rPr lang="hr-HR" sz="2200" dirty="0" err="1" smtClean="0"/>
              <a:t>pressure</a:t>
            </a:r>
            <a:r>
              <a:rPr lang="hr-HR" sz="2200" dirty="0" smtClean="0"/>
              <a:t>.</a:t>
            </a:r>
            <a:endParaRPr lang="en-US" sz="2200" dirty="0"/>
          </a:p>
        </p:txBody>
      </p:sp>
      <p:pic>
        <p:nvPicPr>
          <p:cNvPr id="4" name="Picture 1" descr="D:\SCContent\9781416045748\graphics\fullsize\S9781416045748-040-f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3960440" cy="34309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Respiratory</a:t>
            </a:r>
            <a:r>
              <a:rPr lang="hr-HR" dirty="0" smtClean="0"/>
              <a:t> exchange </a:t>
            </a:r>
            <a:r>
              <a:rPr lang="hr-HR" dirty="0" err="1" smtClean="0"/>
              <a:t>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501008"/>
            <a:ext cx="8147248" cy="2823592"/>
          </a:xfrm>
        </p:spPr>
        <p:txBody>
          <a:bodyPr/>
          <a:lstStyle/>
          <a:p>
            <a:r>
              <a:rPr lang="hr-HR" dirty="0" err="1" smtClean="0"/>
              <a:t>Reflection</a:t>
            </a:r>
            <a:r>
              <a:rPr lang="hr-HR" dirty="0" smtClean="0"/>
              <a:t> of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respiratory</a:t>
            </a:r>
            <a:r>
              <a:rPr lang="hr-HR" dirty="0" smtClean="0"/>
              <a:t> </a:t>
            </a:r>
            <a:r>
              <a:rPr lang="hr-HR" dirty="0" err="1" smtClean="0"/>
              <a:t>quotient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chemical </a:t>
            </a:r>
            <a:r>
              <a:rPr lang="hr-HR" dirty="0" err="1" smtClean="0"/>
              <a:t>reactions</a:t>
            </a:r>
            <a:r>
              <a:rPr lang="hr-HR" dirty="0" smtClean="0"/>
              <a:t>.</a:t>
            </a:r>
          </a:p>
          <a:p>
            <a:r>
              <a:rPr lang="hr-HR" dirty="0" err="1" smtClean="0"/>
              <a:t>Varies</a:t>
            </a:r>
            <a:r>
              <a:rPr lang="hr-HR" dirty="0" smtClean="0"/>
              <a:t> </a:t>
            </a:r>
            <a:r>
              <a:rPr lang="hr-HR" dirty="0" err="1" smtClean="0"/>
              <a:t>under</a:t>
            </a:r>
            <a:r>
              <a:rPr lang="hr-HR" dirty="0" smtClean="0"/>
              <a:t> </a:t>
            </a:r>
            <a:r>
              <a:rPr lang="hr-HR" dirty="0" err="1" smtClean="0"/>
              <a:t>different</a:t>
            </a:r>
            <a:r>
              <a:rPr lang="hr-HR" dirty="0" smtClean="0"/>
              <a:t> </a:t>
            </a:r>
            <a:r>
              <a:rPr lang="hr-HR" dirty="0" err="1" smtClean="0"/>
              <a:t>metabolic</a:t>
            </a:r>
            <a:r>
              <a:rPr lang="hr-HR" dirty="0" smtClean="0"/>
              <a:t> </a:t>
            </a:r>
            <a:r>
              <a:rPr lang="hr-HR" dirty="0" err="1" smtClean="0"/>
              <a:t>conditions</a:t>
            </a:r>
            <a:r>
              <a:rPr lang="hr-HR" dirty="0" smtClean="0"/>
              <a:t>.</a:t>
            </a:r>
          </a:p>
          <a:p>
            <a:pPr lvl="1"/>
            <a:r>
              <a:rPr lang="hr-HR" dirty="0" err="1" smtClean="0"/>
              <a:t>Utilization</a:t>
            </a:r>
            <a:r>
              <a:rPr lang="hr-HR" dirty="0" smtClean="0"/>
              <a:t> of </a:t>
            </a:r>
            <a:r>
              <a:rPr lang="hr-HR" dirty="0" err="1" smtClean="0"/>
              <a:t>fat</a:t>
            </a:r>
            <a:r>
              <a:rPr lang="hr-HR" dirty="0" smtClean="0"/>
              <a:t>: R=0.7</a:t>
            </a:r>
          </a:p>
          <a:p>
            <a:pPr lvl="1"/>
            <a:r>
              <a:rPr lang="hr-HR" dirty="0" err="1" smtClean="0"/>
              <a:t>Utilization</a:t>
            </a:r>
            <a:r>
              <a:rPr lang="hr-HR" dirty="0" smtClean="0"/>
              <a:t> of </a:t>
            </a:r>
            <a:r>
              <a:rPr lang="hr-HR" dirty="0" err="1" smtClean="0"/>
              <a:t>carbohydrates</a:t>
            </a:r>
            <a:r>
              <a:rPr lang="hr-HR" dirty="0" smtClean="0"/>
              <a:t>: R=1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 lvl="1"/>
            <a:endParaRPr lang="hr-HR" dirty="0" smtClean="0"/>
          </a:p>
          <a:p>
            <a:endParaRPr lang="hr-HR" dirty="0" smtClean="0"/>
          </a:p>
        </p:txBody>
      </p:sp>
      <p:pic>
        <p:nvPicPr>
          <p:cNvPr id="4" name="Picture 1" descr="D:\SCContent\9781416045748\graphics\fullsize\S9781416045748-040-u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348880"/>
            <a:ext cx="3959150" cy="6235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hr-HR" sz="4500" dirty="0" err="1" smtClean="0"/>
              <a:t>Composition</a:t>
            </a:r>
            <a:r>
              <a:rPr lang="hr-HR" sz="4500" dirty="0" smtClean="0"/>
              <a:t> of </a:t>
            </a:r>
            <a:r>
              <a:rPr lang="hr-HR" sz="4500" dirty="0" err="1" smtClean="0"/>
              <a:t>alveolar</a:t>
            </a:r>
            <a:r>
              <a:rPr lang="hr-HR" sz="4500" dirty="0" smtClean="0"/>
              <a:t> air</a:t>
            </a:r>
            <a:endParaRPr lang="en-US" sz="4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4200" t="40046" r="29801" b="44834"/>
          <a:stretch>
            <a:fillRect/>
          </a:stretch>
        </p:blipFill>
        <p:spPr bwMode="auto">
          <a:xfrm>
            <a:off x="683568" y="1628800"/>
            <a:ext cx="7416824" cy="194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D:\SCContent\9781416045748\graphics\fullsize\S9781416045748-039-f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89040"/>
            <a:ext cx="3528392" cy="28631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1" descr="Chap 39 - Fig 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83568" y="4221088"/>
            <a:ext cx="3888432" cy="21677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631832" y="105273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err="1" smtClean="0">
                <a:solidFill>
                  <a:srgbClr val="0070C0"/>
                </a:solidFill>
              </a:rPr>
              <a:t>Combination</a:t>
            </a:r>
            <a:r>
              <a:rPr lang="hr-HR" sz="1200" dirty="0" smtClean="0">
                <a:solidFill>
                  <a:srgbClr val="0070C0"/>
                </a:solidFill>
              </a:rPr>
              <a:t> of </a:t>
            </a:r>
            <a:r>
              <a:rPr lang="hr-HR" sz="1200" dirty="0" err="1" smtClean="0">
                <a:solidFill>
                  <a:srgbClr val="0070C0"/>
                </a:solidFill>
              </a:rPr>
              <a:t>alveolar</a:t>
            </a:r>
            <a:r>
              <a:rPr lang="hr-HR" sz="1200" dirty="0" smtClean="0">
                <a:solidFill>
                  <a:srgbClr val="0070C0"/>
                </a:solidFill>
              </a:rPr>
              <a:t> </a:t>
            </a:r>
            <a:r>
              <a:rPr lang="hr-HR" sz="1200" dirty="0" err="1" smtClean="0">
                <a:solidFill>
                  <a:srgbClr val="0070C0"/>
                </a:solidFill>
              </a:rPr>
              <a:t>and</a:t>
            </a:r>
            <a:r>
              <a:rPr lang="hr-HR" sz="1200" dirty="0" smtClean="0">
                <a:solidFill>
                  <a:srgbClr val="0070C0"/>
                </a:solidFill>
              </a:rPr>
              <a:t> dead </a:t>
            </a:r>
            <a:r>
              <a:rPr lang="hr-HR" sz="1200" dirty="0" err="1" smtClean="0">
                <a:solidFill>
                  <a:srgbClr val="0070C0"/>
                </a:solidFill>
              </a:rPr>
              <a:t>space</a:t>
            </a:r>
            <a:r>
              <a:rPr lang="hr-HR" sz="1200" dirty="0" smtClean="0">
                <a:solidFill>
                  <a:srgbClr val="0070C0"/>
                </a:solidFill>
              </a:rPr>
              <a:t> air</a:t>
            </a:r>
            <a:endParaRPr lang="hr-HR" sz="1200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236296" y="1412776"/>
            <a:ext cx="432048" cy="216024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r>
              <a:rPr lang="hr-HR" sz="4500" dirty="0" err="1" smtClean="0"/>
              <a:t>Composition</a:t>
            </a:r>
            <a:r>
              <a:rPr lang="hr-HR" sz="4500" dirty="0" smtClean="0"/>
              <a:t> of </a:t>
            </a:r>
            <a:r>
              <a:rPr lang="hr-HR" sz="4500" dirty="0" err="1" smtClean="0"/>
              <a:t>alveolar</a:t>
            </a:r>
            <a:r>
              <a:rPr lang="hr-HR" sz="4500" dirty="0" smtClean="0"/>
              <a:t> air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935480"/>
            <a:ext cx="8219256" cy="4389120"/>
          </a:xfrm>
        </p:spPr>
        <p:txBody>
          <a:bodyPr>
            <a:normAutofit/>
          </a:bodyPr>
          <a:lstStyle/>
          <a:p>
            <a:r>
              <a:rPr lang="hr-HR" sz="2200" dirty="0" err="1" smtClean="0"/>
              <a:t>Different</a:t>
            </a:r>
            <a:r>
              <a:rPr lang="hr-HR" sz="2200" dirty="0" smtClean="0"/>
              <a:t> </a:t>
            </a:r>
            <a:r>
              <a:rPr lang="hr-HR" sz="2200" dirty="0" err="1" smtClean="0"/>
              <a:t>from</a:t>
            </a:r>
            <a:r>
              <a:rPr lang="hr-HR" sz="2200" dirty="0" smtClean="0"/>
              <a:t> </a:t>
            </a:r>
            <a:r>
              <a:rPr lang="hr-HR" sz="2200" dirty="0" err="1" smtClean="0"/>
              <a:t>atmospheric</a:t>
            </a:r>
            <a:r>
              <a:rPr lang="hr-HR" sz="2200" dirty="0" smtClean="0"/>
              <a:t> air:</a:t>
            </a:r>
          </a:p>
          <a:p>
            <a:pPr lvl="1"/>
            <a:r>
              <a:rPr lang="hr-HR" sz="2000" dirty="0" err="1" smtClean="0"/>
              <a:t>Partial</a:t>
            </a:r>
            <a:r>
              <a:rPr lang="hr-HR" sz="2000" dirty="0" smtClean="0"/>
              <a:t> </a:t>
            </a:r>
            <a:r>
              <a:rPr lang="hr-HR" sz="2000" dirty="0" err="1" smtClean="0"/>
              <a:t>replacement</a:t>
            </a:r>
            <a:r>
              <a:rPr lang="hr-HR" sz="2000" dirty="0" smtClean="0"/>
              <a:t> of </a:t>
            </a:r>
            <a:r>
              <a:rPr lang="hr-HR" sz="2000" dirty="0" err="1" smtClean="0"/>
              <a:t>alveolar</a:t>
            </a:r>
            <a:r>
              <a:rPr lang="hr-HR" sz="2000" dirty="0" smtClean="0"/>
              <a:t> air </a:t>
            </a:r>
            <a:r>
              <a:rPr lang="hr-HR" sz="2000" dirty="0" err="1" smtClean="0"/>
              <a:t>by</a:t>
            </a:r>
            <a:r>
              <a:rPr lang="hr-HR" sz="2000" dirty="0" smtClean="0"/>
              <a:t> </a:t>
            </a:r>
            <a:r>
              <a:rPr lang="hr-HR" sz="2000" dirty="0" err="1" smtClean="0"/>
              <a:t>each</a:t>
            </a:r>
            <a:r>
              <a:rPr lang="hr-HR" sz="2000" dirty="0" smtClean="0"/>
              <a:t> </a:t>
            </a:r>
            <a:r>
              <a:rPr lang="hr-HR" sz="2000" dirty="0" err="1" smtClean="0"/>
              <a:t>breath</a:t>
            </a:r>
            <a:r>
              <a:rPr lang="hr-HR" sz="2000" dirty="0" smtClean="0"/>
              <a:t> </a:t>
            </a:r>
          </a:p>
          <a:p>
            <a:pPr lvl="2"/>
            <a:r>
              <a:rPr lang="hr-HR" sz="1700" dirty="0" smtClean="0"/>
              <a:t>350 ml </a:t>
            </a:r>
            <a:r>
              <a:rPr lang="hr-HR" sz="1700" dirty="0" err="1" smtClean="0"/>
              <a:t>tidal</a:t>
            </a:r>
            <a:r>
              <a:rPr lang="hr-HR" sz="1700" dirty="0" smtClean="0"/>
              <a:t> </a:t>
            </a:r>
            <a:r>
              <a:rPr lang="hr-HR" sz="1700" dirty="0" err="1" smtClean="0"/>
              <a:t>volume</a:t>
            </a:r>
            <a:r>
              <a:rPr lang="hr-HR" sz="1700" dirty="0" smtClean="0"/>
              <a:t>; 2300 ml FRC</a:t>
            </a:r>
          </a:p>
          <a:p>
            <a:pPr lvl="2"/>
            <a:r>
              <a:rPr lang="hr-HR" sz="1700" dirty="0" err="1" smtClean="0"/>
              <a:t>Prevents</a:t>
            </a:r>
            <a:r>
              <a:rPr lang="hr-HR" sz="1700" dirty="0" smtClean="0"/>
              <a:t> </a:t>
            </a:r>
            <a:r>
              <a:rPr lang="hr-HR" sz="1700" dirty="0" err="1" smtClean="0"/>
              <a:t>sudden</a:t>
            </a:r>
            <a:r>
              <a:rPr lang="hr-HR" sz="1700" dirty="0" smtClean="0"/>
              <a:t> </a:t>
            </a:r>
            <a:r>
              <a:rPr lang="hr-HR" sz="1700" dirty="0" err="1" smtClean="0"/>
              <a:t>changes</a:t>
            </a:r>
            <a:r>
              <a:rPr lang="hr-HR" sz="1700" dirty="0" smtClean="0"/>
              <a:t> of </a:t>
            </a:r>
            <a:r>
              <a:rPr lang="hr-HR" sz="1700" dirty="0" err="1" smtClean="0"/>
              <a:t>blood</a:t>
            </a:r>
            <a:r>
              <a:rPr lang="hr-HR" sz="1700" dirty="0" smtClean="0"/>
              <a:t> </a:t>
            </a:r>
            <a:r>
              <a:rPr lang="hr-HR" sz="1700" dirty="0" err="1" smtClean="0"/>
              <a:t>gases</a:t>
            </a:r>
            <a:endParaRPr lang="hr-HR" sz="1700" dirty="0" smtClean="0"/>
          </a:p>
          <a:p>
            <a:pPr lvl="1"/>
            <a:r>
              <a:rPr lang="hr-HR" sz="2000" dirty="0" err="1" smtClean="0"/>
              <a:t>Continuous</a:t>
            </a:r>
            <a:r>
              <a:rPr lang="hr-HR" sz="2000" dirty="0" smtClean="0"/>
              <a:t> </a:t>
            </a:r>
            <a:r>
              <a:rPr lang="hr-HR" sz="2000" dirty="0" err="1" smtClean="0"/>
              <a:t>absorption</a:t>
            </a:r>
            <a:r>
              <a:rPr lang="hr-HR" sz="2000" dirty="0" smtClean="0"/>
              <a:t> of  O</a:t>
            </a:r>
            <a:r>
              <a:rPr lang="hr-HR" sz="2000" baseline="-25000" dirty="0" smtClean="0"/>
              <a:t>2</a:t>
            </a:r>
            <a:r>
              <a:rPr lang="hr-HR" sz="2000" dirty="0" smtClean="0"/>
              <a:t> </a:t>
            </a:r>
            <a:r>
              <a:rPr lang="hr-HR" sz="2000" dirty="0" err="1" smtClean="0"/>
              <a:t>from</a:t>
            </a:r>
            <a:r>
              <a:rPr lang="hr-HR" sz="2000" dirty="0" smtClean="0"/>
              <a:t> </a:t>
            </a:r>
            <a:r>
              <a:rPr lang="hr-HR" sz="2000" dirty="0" err="1" smtClean="0"/>
              <a:t>alveolar</a:t>
            </a:r>
            <a:r>
              <a:rPr lang="hr-HR" sz="2000" dirty="0" smtClean="0"/>
              <a:t> air to </a:t>
            </a:r>
            <a:r>
              <a:rPr lang="hr-HR" sz="2000" dirty="0" err="1" smtClean="0"/>
              <a:t>blood</a:t>
            </a:r>
            <a:r>
              <a:rPr lang="hr-HR" sz="2000" dirty="0" smtClean="0"/>
              <a:t>.</a:t>
            </a:r>
          </a:p>
          <a:p>
            <a:pPr lvl="1"/>
            <a:r>
              <a:rPr lang="hr-HR" sz="2000" dirty="0" err="1" smtClean="0"/>
              <a:t>Continuous</a:t>
            </a:r>
            <a:r>
              <a:rPr lang="hr-HR" sz="2000" dirty="0" smtClean="0"/>
              <a:t> </a:t>
            </a:r>
            <a:r>
              <a:rPr lang="hr-HR" sz="2000" dirty="0" err="1" smtClean="0"/>
              <a:t>enrichment</a:t>
            </a:r>
            <a:r>
              <a:rPr lang="hr-HR" sz="2000" dirty="0" smtClean="0"/>
              <a:t> of </a:t>
            </a:r>
            <a:r>
              <a:rPr lang="hr-HR" sz="2000" dirty="0" err="1" smtClean="0"/>
              <a:t>alveolar</a:t>
            </a:r>
            <a:r>
              <a:rPr lang="hr-HR" sz="2000" dirty="0" smtClean="0"/>
              <a:t> air </a:t>
            </a:r>
            <a:r>
              <a:rPr lang="hr-HR" sz="2000" dirty="0" err="1" smtClean="0"/>
              <a:t>with</a:t>
            </a:r>
            <a:r>
              <a:rPr lang="hr-HR" sz="2000" dirty="0" smtClean="0"/>
              <a:t> CO</a:t>
            </a:r>
            <a:r>
              <a:rPr lang="hr-HR" sz="2000" baseline="-25000" dirty="0" smtClean="0"/>
              <a:t>2</a:t>
            </a:r>
            <a:r>
              <a:rPr lang="hr-HR" sz="2000" dirty="0" smtClean="0"/>
              <a:t>.</a:t>
            </a:r>
          </a:p>
          <a:p>
            <a:pPr lvl="1"/>
            <a:r>
              <a:rPr lang="hr-HR" sz="2000" dirty="0" err="1" smtClean="0"/>
              <a:t>Humidification</a:t>
            </a:r>
            <a:r>
              <a:rPr lang="hr-HR" sz="2000" dirty="0" smtClean="0"/>
              <a:t> of air </a:t>
            </a:r>
            <a:r>
              <a:rPr lang="hr-HR" sz="2000" dirty="0" err="1" smtClean="0"/>
              <a:t>while</a:t>
            </a:r>
            <a:r>
              <a:rPr lang="hr-HR" sz="2000" dirty="0" smtClean="0"/>
              <a:t> </a:t>
            </a:r>
            <a:r>
              <a:rPr lang="hr-HR" sz="2000" dirty="0" err="1" smtClean="0"/>
              <a:t>passing</a:t>
            </a:r>
            <a:r>
              <a:rPr lang="hr-HR" sz="2000" dirty="0" smtClean="0"/>
              <a:t> </a:t>
            </a:r>
            <a:r>
              <a:rPr lang="hr-HR" sz="2000" dirty="0" err="1" smtClean="0"/>
              <a:t>through</a:t>
            </a:r>
            <a:r>
              <a:rPr lang="hr-HR" sz="2000" dirty="0" smtClean="0"/>
              <a:t> </a:t>
            </a:r>
            <a:r>
              <a:rPr lang="hr-HR" sz="2000" dirty="0" err="1" smtClean="0"/>
              <a:t>airway</a:t>
            </a:r>
            <a:r>
              <a:rPr lang="hr-HR" sz="2000" dirty="0" smtClean="0"/>
              <a:t> </a:t>
            </a:r>
          </a:p>
          <a:p>
            <a:pPr lvl="2"/>
            <a:r>
              <a:rPr lang="hr-HR" sz="1700" dirty="0" smtClean="0"/>
              <a:t>at 37°C: 47 mmHg </a:t>
            </a:r>
            <a:r>
              <a:rPr lang="hr-HR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vapor </a:t>
            </a:r>
            <a:r>
              <a:rPr lang="hr-HR" sz="17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</a:t>
            </a:r>
            <a:endParaRPr lang="hr-HR" sz="1700" dirty="0" smtClean="0"/>
          </a:p>
          <a:p>
            <a:pPr lvl="2"/>
            <a:r>
              <a:rPr lang="hr-HR" sz="1700" dirty="0" err="1" smtClean="0"/>
              <a:t>Decreases</a:t>
            </a:r>
            <a:r>
              <a:rPr lang="hr-HR" sz="1700" dirty="0" smtClean="0"/>
              <a:t> </a:t>
            </a:r>
            <a:r>
              <a:rPr lang="hr-HR" sz="1700" dirty="0" err="1" smtClean="0"/>
              <a:t>partial</a:t>
            </a:r>
            <a:r>
              <a:rPr lang="hr-HR" sz="1700" dirty="0" smtClean="0"/>
              <a:t> </a:t>
            </a:r>
            <a:r>
              <a:rPr lang="hr-HR" sz="1700" dirty="0" err="1" smtClean="0"/>
              <a:t>pressures</a:t>
            </a:r>
            <a:r>
              <a:rPr lang="hr-HR" sz="1700" dirty="0" smtClean="0"/>
              <a:t> for O</a:t>
            </a:r>
            <a:r>
              <a:rPr lang="hr-HR" sz="1700" baseline="-25000" dirty="0" smtClean="0"/>
              <a:t>2</a:t>
            </a:r>
            <a:r>
              <a:rPr lang="hr-HR" sz="1700" dirty="0" smtClean="0"/>
              <a:t> </a:t>
            </a:r>
            <a:r>
              <a:rPr lang="hr-HR" sz="1700" dirty="0" err="1" smtClean="0"/>
              <a:t>and</a:t>
            </a:r>
            <a:r>
              <a:rPr lang="hr-HR" sz="1700" dirty="0" smtClean="0"/>
              <a:t> CO</a:t>
            </a:r>
            <a:r>
              <a:rPr lang="hr-HR" sz="1700" baseline="-25000" dirty="0" smtClean="0"/>
              <a:t>2</a:t>
            </a:r>
            <a:endParaRPr lang="en-US" sz="1700" baseline="-25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5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4500" dirty="0" err="1" smtClean="0"/>
              <a:t>Determinants</a:t>
            </a:r>
            <a:r>
              <a:rPr lang="hr-HR" sz="4500" dirty="0" smtClean="0"/>
              <a:t> of </a:t>
            </a:r>
            <a:r>
              <a:rPr lang="hr-HR" sz="4500" dirty="0" err="1" smtClean="0"/>
              <a:t>alveolar</a:t>
            </a:r>
            <a:r>
              <a:rPr lang="hr-HR" sz="4500" dirty="0" smtClean="0"/>
              <a:t> </a:t>
            </a:r>
            <a:r>
              <a:rPr lang="hr-HR" sz="4500" dirty="0" err="1" smtClean="0"/>
              <a:t>partial</a:t>
            </a:r>
            <a:r>
              <a:rPr lang="hr-HR" sz="4500" dirty="0" smtClean="0"/>
              <a:t> </a:t>
            </a:r>
            <a:r>
              <a:rPr lang="hr-HR" sz="4500" dirty="0" err="1" smtClean="0"/>
              <a:t>pressure</a:t>
            </a:r>
            <a:r>
              <a:rPr lang="hr-HR" sz="4500" dirty="0" smtClean="0"/>
              <a:t> of O</a:t>
            </a:r>
            <a:r>
              <a:rPr lang="hr-HR" sz="4500" baseline="-25000" dirty="0" smtClean="0"/>
              <a:t>2</a:t>
            </a:r>
            <a:endParaRPr lang="en-US" sz="4500" baseline="-25000" dirty="0"/>
          </a:p>
        </p:txBody>
      </p:sp>
      <p:pic>
        <p:nvPicPr>
          <p:cNvPr id="6" name="Picture 1" descr="D:\SCContent\9781416045748\graphics\fullsize\S9781416045748-039-f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49625"/>
            <a:ext cx="4818379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5436096" y="2208232"/>
            <a:ext cx="3250704" cy="4389120"/>
          </a:xfrm>
        </p:spPr>
        <p:txBody>
          <a:bodyPr>
            <a:normAutofit/>
          </a:bodyPr>
          <a:lstStyle/>
          <a:p>
            <a:r>
              <a:rPr lang="hr-HR" sz="2200" dirty="0" err="1" smtClean="0"/>
              <a:t>Depends</a:t>
            </a:r>
            <a:r>
              <a:rPr lang="hr-HR" sz="2200" dirty="0" smtClean="0"/>
              <a:t> on:</a:t>
            </a:r>
          </a:p>
          <a:p>
            <a:pPr lvl="1"/>
            <a:r>
              <a:rPr lang="hr-HR" sz="2000" dirty="0" err="1" smtClean="0"/>
              <a:t>Alveolar</a:t>
            </a:r>
            <a:r>
              <a:rPr lang="hr-HR" sz="2000" dirty="0" smtClean="0"/>
              <a:t> </a:t>
            </a:r>
            <a:r>
              <a:rPr lang="hr-HR" sz="2000" dirty="0" err="1" smtClean="0"/>
              <a:t>ventilation</a:t>
            </a:r>
            <a:endParaRPr lang="hr-HR" sz="2000" dirty="0" smtClean="0"/>
          </a:p>
          <a:p>
            <a:pPr lvl="1"/>
            <a:r>
              <a:rPr lang="hr-HR" sz="2000" dirty="0" smtClean="0"/>
              <a:t>Rate of O</a:t>
            </a:r>
            <a:r>
              <a:rPr lang="hr-HR" sz="2000" baseline="-25000" dirty="0" smtClean="0"/>
              <a:t>2</a:t>
            </a:r>
            <a:r>
              <a:rPr lang="hr-HR" sz="2000" dirty="0" smtClean="0"/>
              <a:t> </a:t>
            </a:r>
            <a:r>
              <a:rPr lang="hr-HR" sz="2000" dirty="0" err="1" smtClean="0"/>
              <a:t>consumption</a:t>
            </a:r>
            <a:endParaRPr lang="hr-HR" sz="2000" dirty="0" smtClean="0"/>
          </a:p>
          <a:p>
            <a:pPr lvl="1"/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275856" y="3557736"/>
            <a:ext cx="2448272" cy="2232248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24128" y="5717976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rgbClr val="0070C0"/>
                </a:solidFill>
              </a:rPr>
              <a:t>At </a:t>
            </a:r>
            <a:r>
              <a:rPr lang="hr-HR" sz="1600" dirty="0" err="1" smtClean="0">
                <a:solidFill>
                  <a:srgbClr val="0070C0"/>
                </a:solidFill>
              </a:rPr>
              <a:t>increased</a:t>
            </a:r>
            <a:r>
              <a:rPr lang="hr-HR" sz="1600" dirty="0" smtClean="0">
                <a:solidFill>
                  <a:srgbClr val="0070C0"/>
                </a:solidFill>
              </a:rPr>
              <a:t> O</a:t>
            </a:r>
            <a:r>
              <a:rPr lang="hr-HR" sz="1600" baseline="-25000" dirty="0" smtClean="0">
                <a:solidFill>
                  <a:srgbClr val="0070C0"/>
                </a:solidFill>
              </a:rPr>
              <a:t>2 </a:t>
            </a:r>
            <a:r>
              <a:rPr lang="hr-HR" sz="1600" dirty="0" err="1" smtClean="0">
                <a:solidFill>
                  <a:srgbClr val="0070C0"/>
                </a:solidFill>
              </a:rPr>
              <a:t>expenditure</a:t>
            </a:r>
            <a:r>
              <a:rPr lang="hr-HR" sz="1600" dirty="0" smtClean="0">
                <a:solidFill>
                  <a:srgbClr val="0070C0"/>
                </a:solidFill>
              </a:rPr>
              <a:t>, </a:t>
            </a:r>
            <a:r>
              <a:rPr lang="hr-HR" sz="1600" dirty="0" err="1" smtClean="0">
                <a:solidFill>
                  <a:srgbClr val="0070C0"/>
                </a:solidFill>
              </a:rPr>
              <a:t>higher</a:t>
            </a:r>
            <a:r>
              <a:rPr lang="hr-HR" sz="1600" dirty="0" smtClean="0">
                <a:solidFill>
                  <a:srgbClr val="0070C0"/>
                </a:solidFill>
              </a:rPr>
              <a:t> V</a:t>
            </a:r>
            <a:r>
              <a:rPr lang="hr-HR" sz="1600" baseline="-25000" dirty="0" smtClean="0">
                <a:solidFill>
                  <a:srgbClr val="0070C0"/>
                </a:solidFill>
              </a:rPr>
              <a:t>A</a:t>
            </a:r>
            <a:r>
              <a:rPr lang="hr-HR" sz="1600" dirty="0" smtClean="0">
                <a:solidFill>
                  <a:srgbClr val="0070C0"/>
                </a:solidFill>
              </a:rPr>
              <a:t> is </a:t>
            </a:r>
            <a:r>
              <a:rPr lang="hr-HR" sz="1600" dirty="0" err="1" smtClean="0">
                <a:solidFill>
                  <a:srgbClr val="0070C0"/>
                </a:solidFill>
              </a:rPr>
              <a:t>required</a:t>
            </a:r>
            <a:r>
              <a:rPr lang="hr-HR" sz="1600" dirty="0" smtClean="0">
                <a:solidFill>
                  <a:srgbClr val="0070C0"/>
                </a:solidFill>
              </a:rPr>
              <a:t> to </a:t>
            </a:r>
            <a:r>
              <a:rPr lang="hr-HR" sz="1600" dirty="0" err="1" smtClean="0">
                <a:solidFill>
                  <a:srgbClr val="0070C0"/>
                </a:solidFill>
              </a:rPr>
              <a:t>keep</a:t>
            </a:r>
            <a:r>
              <a:rPr lang="hr-HR" sz="1600" dirty="0" smtClean="0">
                <a:solidFill>
                  <a:srgbClr val="0070C0"/>
                </a:solidFill>
              </a:rPr>
              <a:t> </a:t>
            </a:r>
            <a:r>
              <a:rPr lang="hr-HR" sz="1600" dirty="0" err="1" smtClean="0">
                <a:solidFill>
                  <a:srgbClr val="0070C0"/>
                </a:solidFill>
              </a:rPr>
              <a:t>normal</a:t>
            </a:r>
            <a:r>
              <a:rPr lang="hr-HR" sz="1600" dirty="0" smtClean="0">
                <a:solidFill>
                  <a:srgbClr val="0070C0"/>
                </a:solidFill>
              </a:rPr>
              <a:t> P</a:t>
            </a:r>
            <a:r>
              <a:rPr lang="hr-HR" sz="1600" baseline="-25000" dirty="0" smtClean="0">
                <a:solidFill>
                  <a:srgbClr val="0070C0"/>
                </a:solidFill>
              </a:rPr>
              <a:t>ALV</a:t>
            </a:r>
            <a:r>
              <a:rPr lang="hr-HR" sz="1600" dirty="0" smtClean="0">
                <a:solidFill>
                  <a:srgbClr val="0070C0"/>
                </a:solidFill>
              </a:rPr>
              <a:t>O</a:t>
            </a:r>
            <a:r>
              <a:rPr lang="hr-HR" sz="1600" baseline="-25000" dirty="0" smtClean="0">
                <a:solidFill>
                  <a:srgbClr val="0070C0"/>
                </a:solidFill>
              </a:rPr>
              <a:t>2</a:t>
            </a:r>
            <a:endParaRPr lang="hr-HR" sz="1600" baseline="-25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4500" dirty="0" err="1" smtClean="0"/>
              <a:t>Determinants</a:t>
            </a:r>
            <a:r>
              <a:rPr lang="hr-HR" sz="4500" dirty="0" smtClean="0"/>
              <a:t> of </a:t>
            </a:r>
            <a:r>
              <a:rPr lang="hr-HR" sz="4500" dirty="0" err="1" smtClean="0"/>
              <a:t>alveolar</a:t>
            </a:r>
            <a:r>
              <a:rPr lang="hr-HR" sz="4500" dirty="0" smtClean="0"/>
              <a:t> </a:t>
            </a:r>
            <a:r>
              <a:rPr lang="hr-HR" sz="4500" dirty="0" err="1" smtClean="0"/>
              <a:t>partial</a:t>
            </a:r>
            <a:r>
              <a:rPr lang="hr-HR" sz="4500" dirty="0" smtClean="0"/>
              <a:t> </a:t>
            </a:r>
            <a:r>
              <a:rPr lang="hr-HR" sz="4500" dirty="0" err="1" smtClean="0"/>
              <a:t>pressure</a:t>
            </a:r>
            <a:r>
              <a:rPr lang="hr-HR" sz="4500" dirty="0" smtClean="0"/>
              <a:t> </a:t>
            </a:r>
            <a:r>
              <a:rPr lang="hr-HR" sz="4500" dirty="0" err="1" smtClean="0"/>
              <a:t>of</a:t>
            </a:r>
            <a:r>
              <a:rPr lang="hr-HR" sz="4500" dirty="0" smtClean="0"/>
              <a:t> CO</a:t>
            </a:r>
            <a:r>
              <a:rPr lang="hr-HR" sz="4500" baseline="-25000" dirty="0" smtClean="0"/>
              <a:t>2</a:t>
            </a:r>
            <a:endParaRPr lang="en-US" sz="4500" baseline="-25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92080" y="2420888"/>
            <a:ext cx="3394720" cy="3903712"/>
          </a:xfrm>
        </p:spPr>
        <p:txBody>
          <a:bodyPr>
            <a:normAutofit/>
          </a:bodyPr>
          <a:lstStyle/>
          <a:p>
            <a:r>
              <a:rPr lang="hr-HR" sz="2200" dirty="0" err="1" smtClean="0"/>
              <a:t>Depends</a:t>
            </a:r>
            <a:r>
              <a:rPr lang="hr-HR" sz="2200" dirty="0" smtClean="0"/>
              <a:t> on:</a:t>
            </a:r>
          </a:p>
          <a:p>
            <a:pPr lvl="1"/>
            <a:r>
              <a:rPr lang="hr-HR" sz="2000" dirty="0" err="1" smtClean="0"/>
              <a:t>Alveolar</a:t>
            </a:r>
            <a:r>
              <a:rPr lang="hr-HR" sz="2000" dirty="0" smtClean="0"/>
              <a:t> </a:t>
            </a:r>
            <a:r>
              <a:rPr lang="hr-HR" sz="2000" dirty="0" err="1" smtClean="0"/>
              <a:t>ventilation</a:t>
            </a:r>
            <a:endParaRPr lang="hr-HR" sz="2000" dirty="0" smtClean="0"/>
          </a:p>
          <a:p>
            <a:pPr lvl="1"/>
            <a:r>
              <a:rPr lang="hr-HR" sz="2000" dirty="0" smtClean="0"/>
              <a:t>Rate of CO</a:t>
            </a:r>
            <a:r>
              <a:rPr lang="hr-HR" sz="2000" baseline="-25000" dirty="0" smtClean="0"/>
              <a:t>2</a:t>
            </a:r>
            <a:r>
              <a:rPr lang="hr-HR" sz="2000" dirty="0" smtClean="0"/>
              <a:t> </a:t>
            </a:r>
            <a:r>
              <a:rPr lang="hr-HR" sz="2000" dirty="0" err="1" smtClean="0"/>
              <a:t>production</a:t>
            </a:r>
            <a:endParaRPr lang="hr-HR" sz="2000" dirty="0" smtClean="0"/>
          </a:p>
          <a:p>
            <a:pPr lvl="1"/>
            <a:endParaRPr lang="en-US" sz="2000" dirty="0"/>
          </a:p>
        </p:txBody>
      </p:sp>
      <p:pic>
        <p:nvPicPr>
          <p:cNvPr id="6" name="Picture 1" descr="D:\SCContent\9781416045748\graphics\fullsize\S9781416045748-039-f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2420888"/>
            <a:ext cx="4322303" cy="3744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500" dirty="0" err="1" smtClean="0"/>
              <a:t>Exhaled</a:t>
            </a:r>
            <a:r>
              <a:rPr lang="hr-HR" sz="4500" dirty="0" smtClean="0"/>
              <a:t> air</a:t>
            </a:r>
            <a:endParaRPr lang="en-US" sz="4500" dirty="0"/>
          </a:p>
        </p:txBody>
      </p:sp>
      <p:pic>
        <p:nvPicPr>
          <p:cNvPr id="6" name="Picture 1" descr="D:\SCContent\9781416045748\graphics\fullsize\S9781416045748-039-f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60849"/>
            <a:ext cx="5976664" cy="44675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500" dirty="0" err="1" smtClean="0"/>
              <a:t>Diffusion</a:t>
            </a:r>
            <a:r>
              <a:rPr lang="hr-HR" sz="4500" dirty="0" smtClean="0"/>
              <a:t> of </a:t>
            </a:r>
            <a:r>
              <a:rPr lang="hr-HR" sz="4500" dirty="0" err="1" smtClean="0"/>
              <a:t>gases</a:t>
            </a:r>
            <a:r>
              <a:rPr lang="hr-HR" sz="4500" dirty="0" smtClean="0"/>
              <a:t> </a:t>
            </a:r>
            <a:r>
              <a:rPr lang="hr-HR" sz="4500" dirty="0" err="1" smtClean="0"/>
              <a:t>through</a:t>
            </a:r>
            <a:r>
              <a:rPr lang="hr-HR" sz="4500" dirty="0" smtClean="0"/>
              <a:t> </a:t>
            </a:r>
            <a:r>
              <a:rPr lang="hr-HR" sz="4500" dirty="0" err="1" smtClean="0"/>
              <a:t>respiratory</a:t>
            </a:r>
            <a:r>
              <a:rPr lang="hr-HR" sz="4500" dirty="0" smtClean="0"/>
              <a:t> membrane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56176" y="1935480"/>
            <a:ext cx="2808312" cy="4389120"/>
          </a:xfrm>
        </p:spPr>
        <p:txBody>
          <a:bodyPr>
            <a:normAutofit/>
          </a:bodyPr>
          <a:lstStyle/>
          <a:p>
            <a:r>
              <a:rPr lang="hr-HR" sz="2200" dirty="0" smtClean="0"/>
              <a:t>300 </a:t>
            </a:r>
            <a:r>
              <a:rPr lang="hr-HR" sz="2200" dirty="0" err="1" smtClean="0"/>
              <a:t>million</a:t>
            </a:r>
            <a:r>
              <a:rPr lang="hr-HR" sz="2200" dirty="0" smtClean="0"/>
              <a:t> alveoli</a:t>
            </a:r>
          </a:p>
          <a:p>
            <a:r>
              <a:rPr lang="hr-HR" sz="2200" dirty="0" err="1" smtClean="0"/>
              <a:t>Diameter</a:t>
            </a:r>
            <a:r>
              <a:rPr lang="hr-HR" sz="2200" dirty="0" smtClean="0"/>
              <a:t>: 0.2 mm</a:t>
            </a:r>
          </a:p>
        </p:txBody>
      </p:sp>
      <p:pic>
        <p:nvPicPr>
          <p:cNvPr id="6" name="Picture 1" descr="D:\SCContent\9781416045748\graphics\fullsize\S9781416045748-039-f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39588"/>
            <a:ext cx="1800200" cy="30003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896" y="5579948"/>
            <a:ext cx="1788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Respiratory</a:t>
            </a:r>
            <a:r>
              <a:rPr lang="hr-HR" dirty="0" smtClean="0"/>
              <a:t> </a:t>
            </a:r>
            <a:r>
              <a:rPr lang="hr-HR" dirty="0" err="1" smtClean="0"/>
              <a:t>unit</a:t>
            </a:r>
            <a:endParaRPr lang="hr-HR" dirty="0"/>
          </a:p>
        </p:txBody>
      </p:sp>
      <p:pic>
        <p:nvPicPr>
          <p:cNvPr id="8" name="Picture 1" descr="D:\SCContent\9781416045748\graphics\fullsize\S9781416045748-039-f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628800"/>
            <a:ext cx="2789238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246</TotalTime>
  <Words>905</Words>
  <Application>Microsoft Macintosh PowerPoint</Application>
  <PresentationFormat>Présentation à l'écran (4:3)</PresentationFormat>
  <Paragraphs>154</Paragraphs>
  <Slides>34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Flow</vt:lpstr>
      <vt:lpstr>Physical principles of gas exchange</vt:lpstr>
      <vt:lpstr>Partial pressure of individual gas</vt:lpstr>
      <vt:lpstr>Diffusion of gases</vt:lpstr>
      <vt:lpstr>Composition of alveolar air</vt:lpstr>
      <vt:lpstr>Composition of alveolar air</vt:lpstr>
      <vt:lpstr>Determinants of alveolar partial pressure of O2</vt:lpstr>
      <vt:lpstr>Determinants of alveolar partial pressure of CO2</vt:lpstr>
      <vt:lpstr>Exhaled air</vt:lpstr>
      <vt:lpstr>Diffusion of gases through respiratory membrane</vt:lpstr>
      <vt:lpstr>Respiratory membrane</vt:lpstr>
      <vt:lpstr>Diffusing capacity (DL) </vt:lpstr>
      <vt:lpstr>Measurement of diffusing capacity for oxygen</vt:lpstr>
      <vt:lpstr>Ventilation-Perfusion ratio (VA/Q)</vt:lpstr>
      <vt:lpstr>Normal VA/Q</vt:lpstr>
      <vt:lpstr>Reduced VA/Q (hypoventilation)</vt:lpstr>
      <vt:lpstr>Présentation PowerPoint</vt:lpstr>
      <vt:lpstr>Transport of oxygen and carbon dioxide in blood and tissue fluids</vt:lpstr>
      <vt:lpstr>Diffusion of oxygen from alveoli to blood</vt:lpstr>
      <vt:lpstr>Changes in blood PO2</vt:lpstr>
      <vt:lpstr>Diffusion of oxygen from peripheral capillaries to tissue interstitium</vt:lpstr>
      <vt:lpstr>Interstitial PO2 depends on blood flow and O2 consumption</vt:lpstr>
      <vt:lpstr>Diffusion of CO2 from peripheral capillaries to tissue interstitium</vt:lpstr>
      <vt:lpstr>Interstitial PCO2 depends on blood flow and metabolic rate</vt:lpstr>
      <vt:lpstr>Diffusion of CO2 from blood to alveoli</vt:lpstr>
      <vt:lpstr>Oxygen transport in the blood</vt:lpstr>
      <vt:lpstr>Oxygen transport in the blood</vt:lpstr>
      <vt:lpstr>Transport of oxygen during strenuous exercise</vt:lpstr>
      <vt:lpstr>Shifting of HbO2 dissociation curve</vt:lpstr>
      <vt:lpstr>CO poisoning and anemia</vt:lpstr>
      <vt:lpstr>Carbon monoxide poisoning</vt:lpstr>
      <vt:lpstr>Transport of CO2 in the blood</vt:lpstr>
      <vt:lpstr>Carbon dioxide dissociation curve</vt:lpstr>
      <vt:lpstr>Haldane effect</vt:lpstr>
      <vt:lpstr>Respiratory exchange ratio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exchange</dc:title>
  <dc:creator>Jasna Marinovic</dc:creator>
  <cp:lastModifiedBy>Pierre</cp:lastModifiedBy>
  <cp:revision>44</cp:revision>
  <dcterms:created xsi:type="dcterms:W3CDTF">2012-11-12T13:42:32Z</dcterms:created>
  <dcterms:modified xsi:type="dcterms:W3CDTF">2013-11-10T13:05:24Z</dcterms:modified>
</cp:coreProperties>
</file>