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6"/>
  </p:sldMasterIdLst>
  <p:notesMasterIdLst>
    <p:notesMasterId r:id="rId30"/>
  </p:notesMasterIdLst>
  <p:sldIdLst>
    <p:sldId id="262" r:id="rId7"/>
    <p:sldId id="580" r:id="rId8"/>
    <p:sldId id="649" r:id="rId9"/>
    <p:sldId id="648" r:id="rId10"/>
    <p:sldId id="645" r:id="rId11"/>
    <p:sldId id="641" r:id="rId12"/>
    <p:sldId id="631" r:id="rId13"/>
    <p:sldId id="656" r:id="rId14"/>
    <p:sldId id="632" r:id="rId15"/>
    <p:sldId id="650" r:id="rId16"/>
    <p:sldId id="628" r:id="rId17"/>
    <p:sldId id="624" r:id="rId18"/>
    <p:sldId id="646" r:id="rId19"/>
    <p:sldId id="361" r:id="rId20"/>
    <p:sldId id="385" r:id="rId21"/>
    <p:sldId id="622" r:id="rId22"/>
    <p:sldId id="623" r:id="rId23"/>
    <p:sldId id="651" r:id="rId24"/>
    <p:sldId id="652" r:id="rId25"/>
    <p:sldId id="653" r:id="rId26"/>
    <p:sldId id="655" r:id="rId27"/>
    <p:sldId id="605" r:id="rId28"/>
    <p:sldId id="625" r:id="rId29"/>
  </p:sldIdLst>
  <p:sldSz cx="12192000" cy="6858000"/>
  <p:notesSz cx="6808788" cy="99409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rter Matthew" initials="PM" lastIdx="16" clrIdx="0">
    <p:extLst>
      <p:ext uri="{19B8F6BF-5375-455C-9EA6-DF929625EA0E}">
        <p15:presenceInfo xmlns:p15="http://schemas.microsoft.com/office/powerpoint/2012/main" userId="S-1-5-21-2000478354-507921405-839522115-620742" providerId="AD"/>
      </p:ext>
    </p:extLst>
  </p:cmAuthor>
  <p:cmAuthor id="2" name="Bagshaw Hilary" initials="BH" lastIdx="5" clrIdx="1">
    <p:extLst>
      <p:ext uri="{19B8F6BF-5375-455C-9EA6-DF929625EA0E}">
        <p15:presenceInfo xmlns:p15="http://schemas.microsoft.com/office/powerpoint/2012/main" userId="S-1-5-21-2000478354-507921405-839522115-551904" providerId="AD"/>
      </p:ext>
    </p:extLst>
  </p:cmAuthor>
  <p:cmAuthor id="3" name="Holbrook Mia (UKVI)" initials="HM(" lastIdx="4" clrIdx="2">
    <p:extLst>
      <p:ext uri="{19B8F6BF-5375-455C-9EA6-DF929625EA0E}">
        <p15:presenceInfo xmlns:p15="http://schemas.microsoft.com/office/powerpoint/2012/main" userId="S-1-5-21-2000478354-507921405-839522115-1079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52ADC"/>
    <a:srgbClr val="368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75746" autoAdjust="0"/>
  </p:normalViewPr>
  <p:slideViewPr>
    <p:cSldViewPr snapToGrid="0">
      <p:cViewPr varScale="1">
        <p:scale>
          <a:sx n="120" d="100"/>
          <a:sy n="120" d="100"/>
        </p:scale>
        <p:origin x="296"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1" d="100"/>
          <a:sy n="61" d="100"/>
        </p:scale>
        <p:origin x="3254" y="3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F8E14F-17C6-4BE2-ABDE-4B031F559897}"/>
              </a:ext>
            </a:extLst>
          </p:cNvPr>
          <p:cNvSpPr>
            <a:spLocks noGrp="1"/>
          </p:cNvSpPr>
          <p:nvPr>
            <p:ph type="hdr" sz="quarter"/>
          </p:nvPr>
        </p:nvSpPr>
        <p:spPr>
          <a:xfrm>
            <a:off x="0" y="0"/>
            <a:ext cx="2951163" cy="498475"/>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3" name="Date Placeholder 2">
            <a:extLst>
              <a:ext uri="{FF2B5EF4-FFF2-40B4-BE49-F238E27FC236}">
                <a16:creationId xmlns:a16="http://schemas.microsoft.com/office/drawing/2014/main" id="{E9DD035C-B7C3-4EDC-8B80-12EEF7B0923E}"/>
              </a:ext>
            </a:extLst>
          </p:cNvPr>
          <p:cNvSpPr>
            <a:spLocks noGrp="1"/>
          </p:cNvSpPr>
          <p:nvPr>
            <p:ph type="dt" idx="1"/>
          </p:nvPr>
        </p:nvSpPr>
        <p:spPr>
          <a:xfrm>
            <a:off x="3856038" y="0"/>
            <a:ext cx="2951162" cy="498475"/>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1E7FCADA-E8C8-4370-9ACB-33B978BBCCD2}" type="datetimeFigureOut">
              <a:rPr lang="en-GB"/>
              <a:pPr>
                <a:defRPr/>
              </a:pPr>
              <a:t>21/11/2019</a:t>
            </a:fld>
            <a:endParaRPr lang="en-GB" dirty="0"/>
          </a:p>
        </p:txBody>
      </p:sp>
      <p:sp>
        <p:nvSpPr>
          <p:cNvPr id="4" name="Slide Image Placeholder 3">
            <a:extLst>
              <a:ext uri="{FF2B5EF4-FFF2-40B4-BE49-F238E27FC236}">
                <a16:creationId xmlns:a16="http://schemas.microsoft.com/office/drawing/2014/main" id="{446581E2-84BB-44B3-9F04-E7D5613B98C5}"/>
              </a:ext>
            </a:extLst>
          </p:cNvPr>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A0BE2EE4-EAB0-45DB-9B0F-26E80BC72BD6}"/>
              </a:ext>
            </a:extLst>
          </p:cNvPr>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8037F9DA-9AA2-4760-BBF0-C5118783E609}"/>
              </a:ext>
            </a:extLst>
          </p:cNvPr>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dirty="0"/>
          </a:p>
        </p:txBody>
      </p:sp>
      <p:sp>
        <p:nvSpPr>
          <p:cNvPr id="7" name="Slide Number Placeholder 6">
            <a:extLst>
              <a:ext uri="{FF2B5EF4-FFF2-40B4-BE49-F238E27FC236}">
                <a16:creationId xmlns:a16="http://schemas.microsoft.com/office/drawing/2014/main" id="{85F87B4F-BE0D-467B-A436-4A147016E104}"/>
              </a:ext>
            </a:extLst>
          </p:cNvPr>
          <p:cNvSpPr>
            <a:spLocks noGrp="1"/>
          </p:cNvSpPr>
          <p:nvPr>
            <p:ph type="sldNum" sz="quarter" idx="5"/>
          </p:nvPr>
        </p:nvSpPr>
        <p:spPr>
          <a:xfrm>
            <a:off x="3856038" y="9442450"/>
            <a:ext cx="2951162"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C6D3387-11EC-44D6-93D0-4CC0049611F9}" type="slidenum">
              <a:rPr lang="en-GB" altLang="en-US"/>
              <a:pPr>
                <a:defRPr/>
              </a:pPr>
              <a:t>‹#›</a:t>
            </a:fld>
            <a:endParaRPr lang="en-GB"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39EF693-28FA-4FAA-AE9D-DF70E57A95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98E1F06-5451-4466-A34B-578561CCA5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kern="1200" dirty="0">
                <a:solidFill>
                  <a:schemeClr val="tx1"/>
                </a:solidFill>
                <a:effectLst/>
                <a:latin typeface="+mn-lt"/>
                <a:ea typeface="+mn-ea"/>
                <a:cs typeface="+mn-cs"/>
              </a:rPr>
              <a:t>Thank you for inviting me to speak at this event today, to talk about the EU Settlement Scheme.</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The Scheme fully opened on the 30 March 2019 and I will give you an update on what it is, who can apply, and what support is available to applicants and other stakeholder groups.</a:t>
            </a:r>
          </a:p>
        </p:txBody>
      </p:sp>
      <p:sp>
        <p:nvSpPr>
          <p:cNvPr id="15364" name="Slide Number Placeholder 3">
            <a:extLst>
              <a:ext uri="{FF2B5EF4-FFF2-40B4-BE49-F238E27FC236}">
                <a16:creationId xmlns:a16="http://schemas.microsoft.com/office/drawing/2014/main" id="{098B2AA9-ADD5-4D3E-B331-22D2E101E3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22F253-673A-41AB-9449-38B7304D497F}" type="slidenum">
              <a:rPr lang="en-GB" altLang="en-US" smtClean="0">
                <a:latin typeface="Calibri" panose="020F0502020204030204" pitchFamily="34" charset="0"/>
              </a:rPr>
              <a:pPr/>
              <a:t>1</a:t>
            </a:fld>
            <a:endParaRPr lang="en-GB" altLang="en-US"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13</a:t>
            </a:fld>
            <a:endParaRPr lang="en-GB" altLang="en-US" dirty="0">
              <a:latin typeface="Calibri" panose="020F0502020204030204" pitchFamily="34" charset="0"/>
            </a:endParaRPr>
          </a:p>
        </p:txBody>
      </p:sp>
    </p:spTree>
    <p:extLst>
      <p:ext uri="{BB962C8B-B14F-4D97-AF65-F5344CB8AC3E}">
        <p14:creationId xmlns:p14="http://schemas.microsoft.com/office/powerpoint/2010/main" val="986979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14</a:t>
            </a:fld>
            <a:endParaRPr lang="en-GB" altLang="en-US" dirty="0">
              <a:latin typeface="Calibri" panose="020F0502020204030204" pitchFamily="34" charset="0"/>
            </a:endParaRPr>
          </a:p>
        </p:txBody>
      </p:sp>
    </p:spTree>
    <p:extLst>
      <p:ext uri="{BB962C8B-B14F-4D97-AF65-F5344CB8AC3E}">
        <p14:creationId xmlns:p14="http://schemas.microsoft.com/office/powerpoint/2010/main" val="2996517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mn-ea"/>
                <a:cs typeface="+mn-cs"/>
              </a:rPr>
              <a:t>As mentioned earlier, applicants will need to complete three key elements to make an application: confirm identity, prove residence and declare criminality.</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C6D3387-11EC-44D6-93D0-4CC0049611F9}"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85595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16</a:t>
            </a:fld>
            <a:endParaRPr lang="en-GB" altLang="en-US" dirty="0">
              <a:latin typeface="Calibri" panose="020F0502020204030204" pitchFamily="34" charset="0"/>
            </a:endParaRPr>
          </a:p>
        </p:txBody>
      </p:sp>
    </p:spTree>
    <p:extLst>
      <p:ext uri="{BB962C8B-B14F-4D97-AF65-F5344CB8AC3E}">
        <p14:creationId xmlns:p14="http://schemas.microsoft.com/office/powerpoint/2010/main" val="3232366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17</a:t>
            </a:fld>
            <a:endParaRPr lang="en-GB" altLang="en-US" dirty="0">
              <a:latin typeface="Calibri" panose="020F0502020204030204" pitchFamily="34" charset="0"/>
            </a:endParaRPr>
          </a:p>
        </p:txBody>
      </p:sp>
    </p:spTree>
    <p:extLst>
      <p:ext uri="{BB962C8B-B14F-4D97-AF65-F5344CB8AC3E}">
        <p14:creationId xmlns:p14="http://schemas.microsoft.com/office/powerpoint/2010/main" val="483745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18</a:t>
            </a:fld>
            <a:endParaRPr lang="en-GB" altLang="en-US" dirty="0">
              <a:latin typeface="Calibri" panose="020F0502020204030204" pitchFamily="34" charset="0"/>
            </a:endParaRPr>
          </a:p>
        </p:txBody>
      </p:sp>
    </p:spTree>
    <p:extLst>
      <p:ext uri="{BB962C8B-B14F-4D97-AF65-F5344CB8AC3E}">
        <p14:creationId xmlns:p14="http://schemas.microsoft.com/office/powerpoint/2010/main" val="2351752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19</a:t>
            </a:fld>
            <a:endParaRPr lang="en-GB" altLang="en-US" dirty="0">
              <a:latin typeface="Calibri" panose="020F0502020204030204" pitchFamily="34" charset="0"/>
            </a:endParaRPr>
          </a:p>
        </p:txBody>
      </p:sp>
    </p:spTree>
    <p:extLst>
      <p:ext uri="{BB962C8B-B14F-4D97-AF65-F5344CB8AC3E}">
        <p14:creationId xmlns:p14="http://schemas.microsoft.com/office/powerpoint/2010/main" val="1619648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20</a:t>
            </a:fld>
            <a:endParaRPr lang="en-GB" altLang="en-US" dirty="0">
              <a:latin typeface="Calibri" panose="020F0502020204030204" pitchFamily="34" charset="0"/>
            </a:endParaRPr>
          </a:p>
        </p:txBody>
      </p:sp>
    </p:spTree>
    <p:extLst>
      <p:ext uri="{BB962C8B-B14F-4D97-AF65-F5344CB8AC3E}">
        <p14:creationId xmlns:p14="http://schemas.microsoft.com/office/powerpoint/2010/main" val="4127959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21</a:t>
            </a:fld>
            <a:endParaRPr lang="en-GB" altLang="en-US" dirty="0">
              <a:latin typeface="Calibri" panose="020F0502020204030204" pitchFamily="34" charset="0"/>
            </a:endParaRPr>
          </a:p>
        </p:txBody>
      </p:sp>
    </p:spTree>
    <p:extLst>
      <p:ext uri="{BB962C8B-B14F-4D97-AF65-F5344CB8AC3E}">
        <p14:creationId xmlns:p14="http://schemas.microsoft.com/office/powerpoint/2010/main" val="485894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739E7AE-EAF5-45CD-B966-B515B2A743D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A6FC9EA-6476-4018-839E-F6141FA7D4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dirty="0"/>
              <a:t>The Home Office has worked on a range of digital services, which will allow applicants to check their status and prove their entitlement to a range of public and private services.</a:t>
            </a:r>
          </a:p>
          <a:p>
            <a:pPr lvl="0"/>
            <a:r>
              <a:rPr lang="en-GB" dirty="0"/>
              <a:t>  </a:t>
            </a:r>
          </a:p>
          <a:p>
            <a:pPr lvl="0"/>
            <a:r>
              <a:rPr lang="en-GB" dirty="0"/>
              <a:t>The digital ‘Right to Work’ (RTW) service is one of these, which has been live since Spring 2018.</a:t>
            </a:r>
          </a:p>
          <a:p>
            <a:pPr lvl="0"/>
            <a:r>
              <a:rPr lang="en-GB" dirty="0"/>
              <a:t> </a:t>
            </a:r>
          </a:p>
          <a:p>
            <a:pPr lvl="0"/>
            <a:r>
              <a:rPr lang="en-GB" dirty="0"/>
              <a:t>The system that EU citizens use to demonstrate settled status will be like this system. </a:t>
            </a:r>
          </a:p>
        </p:txBody>
      </p:sp>
      <p:sp>
        <p:nvSpPr>
          <p:cNvPr id="48132" name="Slide Number Placeholder 3">
            <a:extLst>
              <a:ext uri="{FF2B5EF4-FFF2-40B4-BE49-F238E27FC236}">
                <a16:creationId xmlns:a16="http://schemas.microsoft.com/office/drawing/2014/main" id="{1834F5B6-D6F6-4350-9A7D-DD379F2B9E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3A1656A-4BE5-4879-A3E8-46228BE38E6E}"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63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50526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739E7AE-EAF5-45CD-B966-B515B2A743D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8A6FC9EA-6476-4018-839E-F6141FA7D45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endParaRPr lang="en-GB" dirty="0"/>
          </a:p>
        </p:txBody>
      </p:sp>
      <p:sp>
        <p:nvSpPr>
          <p:cNvPr id="48132" name="Slide Number Placeholder 3">
            <a:extLst>
              <a:ext uri="{FF2B5EF4-FFF2-40B4-BE49-F238E27FC236}">
                <a16:creationId xmlns:a16="http://schemas.microsoft.com/office/drawing/2014/main" id="{1834F5B6-D6F6-4350-9A7D-DD379F2B9E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3A1656A-4BE5-4879-A3E8-46228BE38E6E}"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56260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86017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25791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25054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1905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4919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F1AA0EC4-0568-4E2E-BF66-81181FBB70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9C63553-3D61-471D-A07E-70761D8884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b="0" kern="1200" dirty="0">
                <a:solidFill>
                  <a:schemeClr val="tx1"/>
                </a:solidFill>
                <a:effectLst/>
                <a:latin typeface="+mn-lt"/>
                <a:ea typeface="+mn-ea"/>
                <a:cs typeface="+mn-cs"/>
              </a:rPr>
              <a:t>The EU Settlement Scheme is a free, simple, digital system through which EEA and Swiss citizens need to apply to get a status under UK law.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There is plenty of time to apply – in a deal scenario the date for applications to be made is 30 June 2021. In a no deal, applicants have until 31 December 2020. </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We have worked with stakeholders on the design and development of the EU Settlement Scheme – to ensure that the needs of the end user are at the heart of the process. </a:t>
            </a:r>
          </a:p>
          <a:p>
            <a:endParaRPr lang="en-GB" altLang="en-US" dirty="0"/>
          </a:p>
          <a:p>
            <a:endParaRPr lang="en-GB" altLang="en-US" dirty="0"/>
          </a:p>
        </p:txBody>
      </p:sp>
      <p:sp>
        <p:nvSpPr>
          <p:cNvPr id="19460" name="Slide Number Placeholder 3">
            <a:extLst>
              <a:ext uri="{FF2B5EF4-FFF2-40B4-BE49-F238E27FC236}">
                <a16:creationId xmlns:a16="http://schemas.microsoft.com/office/drawing/2014/main" id="{8CC7ECBD-5098-4831-84D7-D1A0484CAE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7BA2F2-080C-4DAB-A0FB-5D9E4B430C86}" type="slidenum">
              <a:rPr kumimoji="0" lang="en-GB"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44515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937B5E2-2310-44FF-A351-7F3611BC8E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006EC07-1772-4FAA-AD9E-627660783B99}"/>
              </a:ext>
            </a:extLst>
          </p:cNvPr>
          <p:cNvSpPr>
            <a:spLocks noGrp="1"/>
          </p:cNvSpPr>
          <p:nvPr>
            <p:ph type="body" idx="1"/>
          </p:nvPr>
        </p:nvSpPr>
        <p:spPr bwMode="auto">
          <a:xfrm>
            <a:off x="681038" y="4784724"/>
            <a:ext cx="5446712" cy="4435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a:t>Policy:</a:t>
            </a:r>
          </a:p>
          <a:p>
            <a:endParaRPr lang="en-GB" altLang="en-US" dirty="0"/>
          </a:p>
          <a:p>
            <a:r>
              <a:rPr lang="en-GB" altLang="en-US" dirty="0"/>
              <a:t>EU citizens, and their family members, who have been resident in the UK for five years will be granted settled status – effectively,  indefinite leave to remain; those with less than five years residence will be granted pre-settled status – leave to remain – until they have their five years and can then convert this to settled status.</a:t>
            </a:r>
          </a:p>
          <a:p>
            <a:endParaRPr lang="en-GB" altLang="en-US" dirty="0"/>
          </a:p>
          <a:p>
            <a:r>
              <a:rPr lang="en-GB" altLang="en-US" dirty="0"/>
              <a:t>As announced by the Prime Minister on 21 January 2019, there will be no cost to the EU Settlement Scheme and those who have paid during the testing phases, will be refunded. </a:t>
            </a:r>
          </a:p>
          <a:p>
            <a:endParaRPr lang="en-GB" altLang="en-US" dirty="0"/>
          </a:p>
          <a:p>
            <a:r>
              <a:rPr lang="en-GB" altLang="en-US" i="1" dirty="0">
                <a:solidFill>
                  <a:srgbClr val="FF0000"/>
                </a:solidFill>
              </a:rPr>
              <a:t>Further lines in Additional Information notes.</a:t>
            </a:r>
          </a:p>
          <a:p>
            <a:endParaRPr lang="en-GB" altLang="en-US" dirty="0"/>
          </a:p>
          <a:p>
            <a:r>
              <a:rPr lang="en-GB" altLang="en-US" dirty="0"/>
              <a:t>In most cases, residency will be proved either through tax or benefits records from HMRC and DWP. We will not be looking at the amount of tax paid or benefit received, but we will use the information about the periods of payments as a proxy to determine residence.</a:t>
            </a:r>
          </a:p>
          <a:p>
            <a:endParaRPr lang="en-GB" altLang="en-US" dirty="0"/>
          </a:p>
          <a:p>
            <a:r>
              <a:rPr lang="en-GB" altLang="en-US" dirty="0"/>
              <a:t>Applicants can also provide documentation to support this such as council tax or utility bills. Any additional evidence required can be submitted digitally. We will have published a non-exhaustive list of the types of evidence which will be most helpful, but recognising the diverse circumstances of citizens, we are not being prescriptive about what documents might prove residence.</a:t>
            </a:r>
          </a:p>
          <a:p>
            <a:endParaRPr lang="en-GB" altLang="en-US" dirty="0"/>
          </a:p>
          <a:p>
            <a:r>
              <a:rPr lang="en-GB" altLang="en-US" dirty="0"/>
              <a:t>The rights of Irish citizens are protected after the UK leaves the EU. Irish citizens have long held a special status in the UK, as have British citizens in Ireland, and these rights are to be protected. They will not be required to apply to the Settlement Scheme to protect their status and rights.</a:t>
            </a:r>
          </a:p>
          <a:p>
            <a:endParaRPr lang="en-GB" altLang="en-US" dirty="0"/>
          </a:p>
          <a:p>
            <a:r>
              <a:rPr lang="en-GB" altLang="en-US" dirty="0"/>
              <a:t>However, any non-EU family members of Irish citizens will need to apply.</a:t>
            </a:r>
          </a:p>
          <a:p>
            <a:endParaRPr lang="en-GB" altLang="en-US" dirty="0"/>
          </a:p>
          <a:p>
            <a:endParaRPr lang="en-GB" altLang="en-US" dirty="0"/>
          </a:p>
        </p:txBody>
      </p:sp>
      <p:sp>
        <p:nvSpPr>
          <p:cNvPr id="21508" name="Slide Number Placeholder 3">
            <a:extLst>
              <a:ext uri="{FF2B5EF4-FFF2-40B4-BE49-F238E27FC236}">
                <a16:creationId xmlns:a16="http://schemas.microsoft.com/office/drawing/2014/main" id="{2D515E8B-C230-4CE3-BF27-FAA1B32308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C55532-284A-454F-8952-EB371A1284E0}" type="slidenum">
              <a:rPr lang="en-GB" altLang="en-US" smtClean="0">
                <a:latin typeface="Calibri" panose="020F0502020204030204" pitchFamily="34" charset="0"/>
              </a:rPr>
              <a:pPr/>
              <a:t>12</a:t>
            </a:fld>
            <a:endParaRPr lang="en-GB" altLang="en-US" dirty="0">
              <a:latin typeface="Calibri" panose="020F0502020204030204" pitchFamily="34" charset="0"/>
            </a:endParaRPr>
          </a:p>
        </p:txBody>
      </p:sp>
    </p:spTree>
    <p:extLst>
      <p:ext uri="{BB962C8B-B14F-4D97-AF65-F5344CB8AC3E}">
        <p14:creationId xmlns:p14="http://schemas.microsoft.com/office/powerpoint/2010/main" val="2483928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F:\COSI_SHR\Publications Print and Design\Brand Management\Home Office\Templates\New\PowerPoint\Home-Office_RGB_AW.png">
            <a:extLst>
              <a:ext uri="{FF2B5EF4-FFF2-40B4-BE49-F238E27FC236}">
                <a16:creationId xmlns:a16="http://schemas.microsoft.com/office/drawing/2014/main" id="{988FC343-0D2D-4AFD-ACB5-7E70A5FC7D5B}"/>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122363" y="665163"/>
            <a:ext cx="2895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313136" y="2584922"/>
            <a:ext cx="10255472" cy="1470025"/>
          </a:xfrm>
          <a:noFill/>
        </p:spPr>
        <p:txBody>
          <a:bodyPr lIns="0" tIns="0" rIns="0" bIns="0"/>
          <a:lstStyle>
            <a:lvl1pPr algn="l">
              <a:defRPr>
                <a:solidFill>
                  <a:schemeClr val="tx1"/>
                </a:solidFill>
              </a:defRPr>
            </a:lvl1pPr>
          </a:lstStyle>
          <a:p>
            <a:r>
              <a:rPr lang="en-US"/>
              <a:t>Click to edit Master title style</a:t>
            </a:r>
            <a:endParaRPr lang="en-GB" dirty="0"/>
          </a:p>
        </p:txBody>
      </p:sp>
      <p:sp>
        <p:nvSpPr>
          <p:cNvPr id="3" name="Subtitle 2"/>
          <p:cNvSpPr>
            <a:spLocks noGrp="1"/>
          </p:cNvSpPr>
          <p:nvPr>
            <p:ph type="subTitle" idx="1"/>
          </p:nvPr>
        </p:nvSpPr>
        <p:spPr>
          <a:xfrm>
            <a:off x="1313136" y="4340696"/>
            <a:ext cx="10255472" cy="1752600"/>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67544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57C884-EC66-4214-8113-1013B8CCAB86}"/>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5" name="Footer Placeholder 4">
            <a:extLst>
              <a:ext uri="{FF2B5EF4-FFF2-40B4-BE49-F238E27FC236}">
                <a16:creationId xmlns:a16="http://schemas.microsoft.com/office/drawing/2014/main" id="{8DD11561-FA73-48EC-88AD-7F401DEE20D0}"/>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6" name="Slide Number Placeholder 5">
            <a:extLst>
              <a:ext uri="{FF2B5EF4-FFF2-40B4-BE49-F238E27FC236}">
                <a16:creationId xmlns:a16="http://schemas.microsoft.com/office/drawing/2014/main" id="{D27B2DD0-B506-4B96-8B98-BD8A2154FE26}"/>
              </a:ext>
            </a:extLst>
          </p:cNvPr>
          <p:cNvSpPr>
            <a:spLocks noGrp="1"/>
          </p:cNvSpPr>
          <p:nvPr>
            <p:ph type="sldNum" sz="quarter" idx="12"/>
          </p:nvPr>
        </p:nvSpPr>
        <p:spPr/>
        <p:txBody>
          <a:bodyPr/>
          <a:lstStyle>
            <a:lvl1pPr>
              <a:defRPr/>
            </a:lvl1pPr>
          </a:lstStyle>
          <a:p>
            <a:pPr>
              <a:defRPr/>
            </a:pPr>
            <a:fld id="{99CF16F8-D1D9-498C-883A-27DC5649028C}" type="slidenum">
              <a:rPr lang="en-GB" altLang="en-US"/>
              <a:pPr>
                <a:defRPr/>
              </a:pPr>
              <a:t>‹#›</a:t>
            </a:fld>
            <a:endParaRPr lang="en-GB" altLang="en-US" dirty="0"/>
          </a:p>
        </p:txBody>
      </p:sp>
    </p:spTree>
    <p:extLst>
      <p:ext uri="{BB962C8B-B14F-4D97-AF65-F5344CB8AC3E}">
        <p14:creationId xmlns:p14="http://schemas.microsoft.com/office/powerpoint/2010/main" val="406828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35D6CE-A305-4674-A3F2-EF1B974394A7}"/>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5" name="Footer Placeholder 4">
            <a:extLst>
              <a:ext uri="{FF2B5EF4-FFF2-40B4-BE49-F238E27FC236}">
                <a16:creationId xmlns:a16="http://schemas.microsoft.com/office/drawing/2014/main" id="{212A8802-8EE8-4E00-9DC6-505BE5C34892}"/>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6" name="Slide Number Placeholder 5">
            <a:extLst>
              <a:ext uri="{FF2B5EF4-FFF2-40B4-BE49-F238E27FC236}">
                <a16:creationId xmlns:a16="http://schemas.microsoft.com/office/drawing/2014/main" id="{2510387D-33B7-43D0-89E5-744105DF07EA}"/>
              </a:ext>
            </a:extLst>
          </p:cNvPr>
          <p:cNvSpPr>
            <a:spLocks noGrp="1"/>
          </p:cNvSpPr>
          <p:nvPr>
            <p:ph type="sldNum" sz="quarter" idx="12"/>
          </p:nvPr>
        </p:nvSpPr>
        <p:spPr/>
        <p:txBody>
          <a:bodyPr/>
          <a:lstStyle>
            <a:lvl1pPr>
              <a:defRPr/>
            </a:lvl1pPr>
          </a:lstStyle>
          <a:p>
            <a:pPr>
              <a:defRPr/>
            </a:pPr>
            <a:fld id="{C87AD506-5685-4714-90D0-BE3AA12FDAD7}" type="slidenum">
              <a:rPr lang="en-GB" altLang="en-US"/>
              <a:pPr>
                <a:defRPr/>
              </a:pPr>
              <a:t>‹#›</a:t>
            </a:fld>
            <a:endParaRPr lang="en-GB" altLang="en-US" dirty="0"/>
          </a:p>
        </p:txBody>
      </p:sp>
    </p:spTree>
    <p:extLst>
      <p:ext uri="{BB962C8B-B14F-4D97-AF65-F5344CB8AC3E}">
        <p14:creationId xmlns:p14="http://schemas.microsoft.com/office/powerpoint/2010/main" val="516152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F:\COSI_SHR\Publications Print and Design\Brand Management\Home Office\Templates\New\PowerPoint\Home Office horizontal.png">
            <a:extLst>
              <a:ext uri="{FF2B5EF4-FFF2-40B4-BE49-F238E27FC236}">
                <a16:creationId xmlns:a16="http://schemas.microsoft.com/office/drawing/2014/main" id="{A09E8CAB-5500-4C81-8D23-216E3FA06A53}"/>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9600" y="6367463"/>
            <a:ext cx="1970088"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34434" y="0"/>
            <a:ext cx="11857567" cy="1341438"/>
          </a:xfrm>
          <a:gradFill>
            <a:gsLst>
              <a:gs pos="50000">
                <a:srgbClr val="8F23B3"/>
              </a:gs>
              <a:gs pos="50000">
                <a:schemeClr val="accent1">
                  <a:tint val="44500"/>
                  <a:satMod val="160000"/>
                </a:schemeClr>
              </a:gs>
              <a:gs pos="100000">
                <a:schemeClr val="accent1">
                  <a:tint val="23500"/>
                  <a:satMod val="160000"/>
                </a:schemeClr>
              </a:gs>
            </a:gsLst>
            <a:lin ang="0" scaled="0"/>
          </a:gradFill>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830DD61D-F7DF-4BBE-82EB-995186A11991}"/>
              </a:ext>
            </a:extLst>
          </p:cNvPr>
          <p:cNvSpPr>
            <a:spLocks noGrp="1"/>
          </p:cNvSpPr>
          <p:nvPr>
            <p:ph type="sldNum" sz="quarter" idx="10"/>
          </p:nvPr>
        </p:nvSpPr>
        <p:spPr/>
        <p:txBody>
          <a:bodyPr/>
          <a:lstStyle>
            <a:lvl1pPr>
              <a:defRPr/>
            </a:lvl1pPr>
          </a:lstStyle>
          <a:p>
            <a:pPr>
              <a:defRPr/>
            </a:pPr>
            <a:fld id="{C6F4DF36-A8C0-4827-B335-29D8B384D3D2}" type="slidenum">
              <a:rPr lang="en-GB" altLang="en-US"/>
              <a:pPr>
                <a:defRPr/>
              </a:pPr>
              <a:t>‹#›</a:t>
            </a:fld>
            <a:endParaRPr lang="en-GB" altLang="en-US" dirty="0"/>
          </a:p>
        </p:txBody>
      </p:sp>
    </p:spTree>
    <p:extLst>
      <p:ext uri="{BB962C8B-B14F-4D97-AF65-F5344CB8AC3E}">
        <p14:creationId xmlns:p14="http://schemas.microsoft.com/office/powerpoint/2010/main" val="7441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AFD310-B8F7-45F6-B09F-17AC62892C8A}"/>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5" name="Footer Placeholder 4">
            <a:extLst>
              <a:ext uri="{FF2B5EF4-FFF2-40B4-BE49-F238E27FC236}">
                <a16:creationId xmlns:a16="http://schemas.microsoft.com/office/drawing/2014/main" id="{87642E0A-E86D-42DD-B537-EE4E2D699B6F}"/>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6" name="Slide Number Placeholder 5">
            <a:extLst>
              <a:ext uri="{FF2B5EF4-FFF2-40B4-BE49-F238E27FC236}">
                <a16:creationId xmlns:a16="http://schemas.microsoft.com/office/drawing/2014/main" id="{7EFF25C1-3767-4FED-8E40-AACB0A98EB5A}"/>
              </a:ext>
            </a:extLst>
          </p:cNvPr>
          <p:cNvSpPr>
            <a:spLocks noGrp="1"/>
          </p:cNvSpPr>
          <p:nvPr>
            <p:ph type="sldNum" sz="quarter" idx="12"/>
          </p:nvPr>
        </p:nvSpPr>
        <p:spPr/>
        <p:txBody>
          <a:bodyPr/>
          <a:lstStyle>
            <a:lvl1pPr>
              <a:defRPr/>
            </a:lvl1pPr>
          </a:lstStyle>
          <a:p>
            <a:pPr>
              <a:defRPr/>
            </a:pPr>
            <a:fld id="{649F428E-DF9F-421E-8C7B-34DD4186D058}" type="slidenum">
              <a:rPr lang="en-GB" altLang="en-US"/>
              <a:pPr>
                <a:defRPr/>
              </a:pPr>
              <a:t>‹#›</a:t>
            </a:fld>
            <a:endParaRPr lang="en-GB" altLang="en-US" dirty="0"/>
          </a:p>
        </p:txBody>
      </p:sp>
    </p:spTree>
    <p:extLst>
      <p:ext uri="{BB962C8B-B14F-4D97-AF65-F5344CB8AC3E}">
        <p14:creationId xmlns:p14="http://schemas.microsoft.com/office/powerpoint/2010/main" val="4206982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B47C40-8A15-49D6-A1BB-0D0546019376}"/>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6" name="Footer Placeholder 5">
            <a:extLst>
              <a:ext uri="{FF2B5EF4-FFF2-40B4-BE49-F238E27FC236}">
                <a16:creationId xmlns:a16="http://schemas.microsoft.com/office/drawing/2014/main" id="{81DD5C94-30BD-47C3-8098-1D18AE845A63}"/>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7" name="Slide Number Placeholder 6">
            <a:extLst>
              <a:ext uri="{FF2B5EF4-FFF2-40B4-BE49-F238E27FC236}">
                <a16:creationId xmlns:a16="http://schemas.microsoft.com/office/drawing/2014/main" id="{D77B8464-D5F6-481C-8E7B-4BB31784D6F4}"/>
              </a:ext>
            </a:extLst>
          </p:cNvPr>
          <p:cNvSpPr>
            <a:spLocks noGrp="1"/>
          </p:cNvSpPr>
          <p:nvPr>
            <p:ph type="sldNum" sz="quarter" idx="12"/>
          </p:nvPr>
        </p:nvSpPr>
        <p:spPr/>
        <p:txBody>
          <a:bodyPr/>
          <a:lstStyle>
            <a:lvl1pPr>
              <a:defRPr/>
            </a:lvl1pPr>
          </a:lstStyle>
          <a:p>
            <a:pPr>
              <a:defRPr/>
            </a:pPr>
            <a:fld id="{D95898AB-A1CB-4BA1-B2C7-D019A124747C}" type="slidenum">
              <a:rPr lang="en-GB" altLang="en-US"/>
              <a:pPr>
                <a:defRPr/>
              </a:pPr>
              <a:t>‹#›</a:t>
            </a:fld>
            <a:endParaRPr lang="en-GB" altLang="en-US" dirty="0"/>
          </a:p>
        </p:txBody>
      </p:sp>
    </p:spTree>
    <p:extLst>
      <p:ext uri="{BB962C8B-B14F-4D97-AF65-F5344CB8AC3E}">
        <p14:creationId xmlns:p14="http://schemas.microsoft.com/office/powerpoint/2010/main" val="3783006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9A3EE9C-DAB3-4515-B968-E882C9CB4EA0}"/>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8" name="Footer Placeholder 7">
            <a:extLst>
              <a:ext uri="{FF2B5EF4-FFF2-40B4-BE49-F238E27FC236}">
                <a16:creationId xmlns:a16="http://schemas.microsoft.com/office/drawing/2014/main" id="{2766B9F2-EB95-419F-B6C2-4C84BB384C55}"/>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9" name="Slide Number Placeholder 8">
            <a:extLst>
              <a:ext uri="{FF2B5EF4-FFF2-40B4-BE49-F238E27FC236}">
                <a16:creationId xmlns:a16="http://schemas.microsoft.com/office/drawing/2014/main" id="{71BE5F1B-900D-481B-90A3-185C05AC69DB}"/>
              </a:ext>
            </a:extLst>
          </p:cNvPr>
          <p:cNvSpPr>
            <a:spLocks noGrp="1"/>
          </p:cNvSpPr>
          <p:nvPr>
            <p:ph type="sldNum" sz="quarter" idx="12"/>
          </p:nvPr>
        </p:nvSpPr>
        <p:spPr/>
        <p:txBody>
          <a:bodyPr/>
          <a:lstStyle>
            <a:lvl1pPr>
              <a:defRPr/>
            </a:lvl1pPr>
          </a:lstStyle>
          <a:p>
            <a:pPr>
              <a:defRPr/>
            </a:pPr>
            <a:fld id="{40FFC703-F08D-4477-811D-581E6F5D9A89}" type="slidenum">
              <a:rPr lang="en-GB" altLang="en-US"/>
              <a:pPr>
                <a:defRPr/>
              </a:pPr>
              <a:t>‹#›</a:t>
            </a:fld>
            <a:endParaRPr lang="en-GB" altLang="en-US" dirty="0"/>
          </a:p>
        </p:txBody>
      </p:sp>
    </p:spTree>
    <p:extLst>
      <p:ext uri="{BB962C8B-B14F-4D97-AF65-F5344CB8AC3E}">
        <p14:creationId xmlns:p14="http://schemas.microsoft.com/office/powerpoint/2010/main" val="375963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3719A52-5BCE-4768-AAF6-CFDE5CB2FAA8}"/>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4" name="Footer Placeholder 3">
            <a:extLst>
              <a:ext uri="{FF2B5EF4-FFF2-40B4-BE49-F238E27FC236}">
                <a16:creationId xmlns:a16="http://schemas.microsoft.com/office/drawing/2014/main" id="{FE8BC7D7-5D36-4D0E-BCE8-7759D423ECF6}"/>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5" name="Slide Number Placeholder 4">
            <a:extLst>
              <a:ext uri="{FF2B5EF4-FFF2-40B4-BE49-F238E27FC236}">
                <a16:creationId xmlns:a16="http://schemas.microsoft.com/office/drawing/2014/main" id="{9758A9BB-4564-444C-AEB6-8FEFA5A4FC32}"/>
              </a:ext>
            </a:extLst>
          </p:cNvPr>
          <p:cNvSpPr>
            <a:spLocks noGrp="1"/>
          </p:cNvSpPr>
          <p:nvPr>
            <p:ph type="sldNum" sz="quarter" idx="12"/>
          </p:nvPr>
        </p:nvSpPr>
        <p:spPr/>
        <p:txBody>
          <a:bodyPr/>
          <a:lstStyle>
            <a:lvl1pPr>
              <a:defRPr/>
            </a:lvl1pPr>
          </a:lstStyle>
          <a:p>
            <a:pPr>
              <a:defRPr/>
            </a:pPr>
            <a:fld id="{4AC92044-FF36-44DF-869F-F67868FF68E7}" type="slidenum">
              <a:rPr lang="en-GB" altLang="en-US"/>
              <a:pPr>
                <a:defRPr/>
              </a:pPr>
              <a:t>‹#›</a:t>
            </a:fld>
            <a:endParaRPr lang="en-GB" altLang="en-US" dirty="0"/>
          </a:p>
        </p:txBody>
      </p:sp>
    </p:spTree>
    <p:extLst>
      <p:ext uri="{BB962C8B-B14F-4D97-AF65-F5344CB8AC3E}">
        <p14:creationId xmlns:p14="http://schemas.microsoft.com/office/powerpoint/2010/main" val="1313004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8D10C9-4510-473C-95D8-2F641FEB0637}"/>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3" name="Footer Placeholder 2">
            <a:extLst>
              <a:ext uri="{FF2B5EF4-FFF2-40B4-BE49-F238E27FC236}">
                <a16:creationId xmlns:a16="http://schemas.microsoft.com/office/drawing/2014/main" id="{5322A353-C686-443A-AA84-B2CBDEC03D77}"/>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4" name="Slide Number Placeholder 3">
            <a:extLst>
              <a:ext uri="{FF2B5EF4-FFF2-40B4-BE49-F238E27FC236}">
                <a16:creationId xmlns:a16="http://schemas.microsoft.com/office/drawing/2014/main" id="{CEBB1F21-34E1-423F-96D2-74AB24A5BB35}"/>
              </a:ext>
            </a:extLst>
          </p:cNvPr>
          <p:cNvSpPr>
            <a:spLocks noGrp="1"/>
          </p:cNvSpPr>
          <p:nvPr>
            <p:ph type="sldNum" sz="quarter" idx="12"/>
          </p:nvPr>
        </p:nvSpPr>
        <p:spPr/>
        <p:txBody>
          <a:bodyPr/>
          <a:lstStyle>
            <a:lvl1pPr>
              <a:defRPr/>
            </a:lvl1pPr>
          </a:lstStyle>
          <a:p>
            <a:pPr>
              <a:defRPr/>
            </a:pPr>
            <a:fld id="{390B8740-2CA2-4A23-A8E0-C0BFD6E6E0B8}" type="slidenum">
              <a:rPr lang="en-GB" altLang="en-US"/>
              <a:pPr>
                <a:defRPr/>
              </a:pPr>
              <a:t>‹#›</a:t>
            </a:fld>
            <a:endParaRPr lang="en-GB" altLang="en-US" dirty="0"/>
          </a:p>
        </p:txBody>
      </p:sp>
    </p:spTree>
    <p:extLst>
      <p:ext uri="{BB962C8B-B14F-4D97-AF65-F5344CB8AC3E}">
        <p14:creationId xmlns:p14="http://schemas.microsoft.com/office/powerpoint/2010/main" val="2201125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5F22B1F-F756-4D18-A107-A25E15BCD1C0}"/>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6" name="Footer Placeholder 5">
            <a:extLst>
              <a:ext uri="{FF2B5EF4-FFF2-40B4-BE49-F238E27FC236}">
                <a16:creationId xmlns:a16="http://schemas.microsoft.com/office/drawing/2014/main" id="{8E1CB6AE-9896-48AF-A92B-C98064C998F4}"/>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7" name="Slide Number Placeholder 6">
            <a:extLst>
              <a:ext uri="{FF2B5EF4-FFF2-40B4-BE49-F238E27FC236}">
                <a16:creationId xmlns:a16="http://schemas.microsoft.com/office/drawing/2014/main" id="{F7B99CFA-13D3-4337-95E7-5A781040F695}"/>
              </a:ext>
            </a:extLst>
          </p:cNvPr>
          <p:cNvSpPr>
            <a:spLocks noGrp="1"/>
          </p:cNvSpPr>
          <p:nvPr>
            <p:ph type="sldNum" sz="quarter" idx="12"/>
          </p:nvPr>
        </p:nvSpPr>
        <p:spPr/>
        <p:txBody>
          <a:bodyPr/>
          <a:lstStyle>
            <a:lvl1pPr>
              <a:defRPr/>
            </a:lvl1pPr>
          </a:lstStyle>
          <a:p>
            <a:pPr>
              <a:defRPr/>
            </a:pPr>
            <a:fld id="{8BF778F5-FE41-4C93-A30E-AA962B89A7E7}" type="slidenum">
              <a:rPr lang="en-GB" altLang="en-US"/>
              <a:pPr>
                <a:defRPr/>
              </a:pPr>
              <a:t>‹#›</a:t>
            </a:fld>
            <a:endParaRPr lang="en-GB" altLang="en-US" dirty="0"/>
          </a:p>
        </p:txBody>
      </p:sp>
    </p:spTree>
    <p:extLst>
      <p:ext uri="{BB962C8B-B14F-4D97-AF65-F5344CB8AC3E}">
        <p14:creationId xmlns:p14="http://schemas.microsoft.com/office/powerpoint/2010/main" val="314367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7DA0C76C-B85E-4D16-8AF4-0426B3961A6A}"/>
              </a:ext>
            </a:extLst>
          </p:cNvPr>
          <p:cNvSpPr>
            <a:spLocks noGrp="1"/>
          </p:cNvSpPr>
          <p:nvPr>
            <p:ph type="dt" sz="half" idx="10"/>
          </p:nvPr>
        </p:nvSpPr>
        <p:spPr>
          <a:xfrm>
            <a:off x="609600" y="6356350"/>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6" name="Footer Placeholder 5">
            <a:extLst>
              <a:ext uri="{FF2B5EF4-FFF2-40B4-BE49-F238E27FC236}">
                <a16:creationId xmlns:a16="http://schemas.microsoft.com/office/drawing/2014/main" id="{0B842554-C92D-406F-A57A-F65A984AA333}"/>
              </a:ext>
            </a:extLst>
          </p:cNvPr>
          <p:cNvSpPr>
            <a:spLocks noGrp="1"/>
          </p:cNvSpPr>
          <p:nvPr>
            <p:ph type="ftr" sz="quarter" idx="11"/>
          </p:nvPr>
        </p:nvSpPr>
        <p:spPr>
          <a:xfrm>
            <a:off x="4165600" y="6356350"/>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GB" dirty="0"/>
          </a:p>
        </p:txBody>
      </p:sp>
      <p:sp>
        <p:nvSpPr>
          <p:cNvPr id="7" name="Slide Number Placeholder 6">
            <a:extLst>
              <a:ext uri="{FF2B5EF4-FFF2-40B4-BE49-F238E27FC236}">
                <a16:creationId xmlns:a16="http://schemas.microsoft.com/office/drawing/2014/main" id="{142DB00A-967A-4863-8929-082947B4BC2D}"/>
              </a:ext>
            </a:extLst>
          </p:cNvPr>
          <p:cNvSpPr>
            <a:spLocks noGrp="1"/>
          </p:cNvSpPr>
          <p:nvPr>
            <p:ph type="sldNum" sz="quarter" idx="12"/>
          </p:nvPr>
        </p:nvSpPr>
        <p:spPr/>
        <p:txBody>
          <a:bodyPr/>
          <a:lstStyle>
            <a:lvl1pPr>
              <a:defRPr/>
            </a:lvl1pPr>
          </a:lstStyle>
          <a:p>
            <a:pPr>
              <a:defRPr/>
            </a:pPr>
            <a:fld id="{D2583177-1076-4FAD-9B4A-3D420DBC9ED1}" type="slidenum">
              <a:rPr lang="en-GB" altLang="en-US"/>
              <a:pPr>
                <a:defRPr/>
              </a:pPr>
              <a:t>‹#›</a:t>
            </a:fld>
            <a:endParaRPr lang="en-GB" altLang="en-US" dirty="0"/>
          </a:p>
        </p:txBody>
      </p:sp>
    </p:spTree>
    <p:extLst>
      <p:ext uri="{BB962C8B-B14F-4D97-AF65-F5344CB8AC3E}">
        <p14:creationId xmlns:p14="http://schemas.microsoft.com/office/powerpoint/2010/main" val="2106573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15D1163-2B6E-4E69-8BD7-F9ABE4FBC254}"/>
              </a:ext>
            </a:extLst>
          </p:cNvPr>
          <p:cNvSpPr>
            <a:spLocks noGrp="1"/>
          </p:cNvSpPr>
          <p:nvPr>
            <p:ph type="title"/>
          </p:nvPr>
        </p:nvSpPr>
        <p:spPr bwMode="auto">
          <a:xfrm>
            <a:off x="623888" y="0"/>
            <a:ext cx="11568112" cy="1341438"/>
          </a:xfrm>
          <a:prstGeom prst="rect">
            <a:avLst/>
          </a:prstGeom>
          <a:solidFill>
            <a:srgbClr val="8F23B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80000" tIns="108000" rIns="180000" bIns="72000" numCol="1" anchor="t"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B7A1638F-6E84-4C5C-A531-D5BA5A6EA3ED}"/>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Slide Number Placeholder 5">
            <a:extLst>
              <a:ext uri="{FF2B5EF4-FFF2-40B4-BE49-F238E27FC236}">
                <a16:creationId xmlns:a16="http://schemas.microsoft.com/office/drawing/2014/main" id="{3C8D0D8F-7D24-438A-B635-2BB0C82EA66A}"/>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7F7F7F"/>
                </a:solidFill>
                <a:latin typeface="Calibri" panose="020F0502020204030204" pitchFamily="34" charset="0"/>
              </a:defRPr>
            </a:lvl1pPr>
          </a:lstStyle>
          <a:p>
            <a:pPr>
              <a:defRPr/>
            </a:pPr>
            <a:fld id="{AC9DF57B-B04A-4082-974F-D57E2E23316B}" type="slidenum">
              <a:rPr lang="en-GB" altLang="en-US"/>
              <a:pPr>
                <a:defRPr/>
              </a:pPr>
              <a:t>‹#›</a:t>
            </a:fld>
            <a:endParaRPr lang="en-GB" altLang="en-US" dirty="0"/>
          </a:p>
        </p:txBody>
      </p:sp>
      <p:sp>
        <p:nvSpPr>
          <p:cNvPr id="8" name="Rectangle 7">
            <a:extLst>
              <a:ext uri="{FF2B5EF4-FFF2-40B4-BE49-F238E27FC236}">
                <a16:creationId xmlns:a16="http://schemas.microsoft.com/office/drawing/2014/main" id="{B62B6D78-9636-49E6-8CDF-4CCF8950A297}"/>
              </a:ext>
            </a:extLst>
          </p:cNvPr>
          <p:cNvSpPr/>
          <p:nvPr userDrawn="1"/>
        </p:nvSpPr>
        <p:spPr>
          <a:xfrm>
            <a:off x="0" y="0"/>
            <a:ext cx="239713" cy="6858000"/>
          </a:xfrm>
          <a:prstGeom prst="rect">
            <a:avLst/>
          </a:prstGeom>
          <a:solidFill>
            <a:srgbClr val="8F23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Tree>
  </p:cSld>
  <p:clrMap bg1="lt1" tx1="dk1" bg2="lt2" tx2="dk2" accent1="accent1" accent2="accent2" accent3="accent3" accent4="accent4" accent5="accent5" accent6="accent6" hlink="hlink" folHlink="folHlink"/>
  <p:sldLayoutIdLst>
    <p:sldLayoutId id="2147484211" r:id="rId1"/>
    <p:sldLayoutId id="2147484212" r:id="rId2"/>
    <p:sldLayoutId id="2147484213" r:id="rId3"/>
    <p:sldLayoutId id="2147484214" r:id="rId4"/>
    <p:sldLayoutId id="2147484215" r:id="rId5"/>
    <p:sldLayoutId id="2147484216" r:id="rId6"/>
    <p:sldLayoutId id="2147484217" r:id="rId7"/>
    <p:sldLayoutId id="2147484218" r:id="rId8"/>
    <p:sldLayoutId id="2147484219" r:id="rId9"/>
    <p:sldLayoutId id="2147484220" r:id="rId10"/>
    <p:sldLayoutId id="2147484221" r:id="rId11"/>
  </p:sldLayoutIdLst>
  <p:hf hdr="0" ftr="0" dt="0"/>
  <p:txStyles>
    <p:title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p:titleStyle>
    <p:bodyStyle>
      <a:lvl1pPr marL="250825" indent="-250825" algn="l" rtl="0" eaLnBrk="0" fontAlgn="base" hangingPunct="0">
        <a:spcBef>
          <a:spcPct val="20000"/>
        </a:spcBef>
        <a:spcAft>
          <a:spcPct val="0"/>
        </a:spcAft>
        <a:buClr>
          <a:srgbClr val="8F23B3"/>
        </a:buClr>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8F23B3"/>
        </a:buClr>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08075" indent="-193675" algn="l" rtl="0" eaLnBrk="0" fontAlgn="base" hangingPunct="0">
        <a:spcBef>
          <a:spcPct val="20000"/>
        </a:spcBef>
        <a:spcAft>
          <a:spcPct val="0"/>
        </a:spcAft>
        <a:buClr>
          <a:srgbClr val="8F23B3"/>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8F23B3"/>
        </a:buClr>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8F23B3"/>
        </a:buClr>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gov.uk/government/publications/policy-paper-on-citizens-rights-in-the-event-of-a-no-deal-Brexit" TargetMode="External"/><Relationship Id="rId13" Type="http://schemas.openxmlformats.org/officeDocument/2006/relationships/hyperlink" Target="https://www.gov.uk/foreign-travel-advice" TargetMode="External"/><Relationship Id="rId3" Type="http://schemas.openxmlformats.org/officeDocument/2006/relationships/hyperlink" Target="http://www.gov.uk/eusettledstatus" TargetMode="External"/><Relationship Id="rId7" Type="http://schemas.openxmlformats.org/officeDocument/2006/relationships/hyperlink" Target="http://www.gov.uk/government/publications/eu-settlement-scheme-assisted-digital-service" TargetMode="External"/><Relationship Id="rId12" Type="http://schemas.openxmlformats.org/officeDocument/2006/relationships/hyperlink" Target="https://www.gov.uk/guidance/pet-travel-to-europe-after-brexit"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www.gov.uk/settled-status-eu-citizens-families/applying-for-settled-status" TargetMode="External"/><Relationship Id="rId11" Type="http://schemas.openxmlformats.org/officeDocument/2006/relationships/hyperlink" Target="https://www.gov.uk/guidance/driving-in-the-eu-after-brexit-international-driving-permits" TargetMode="External"/><Relationship Id="rId5" Type="http://schemas.openxmlformats.org/officeDocument/2006/relationships/hyperlink" Target="http://www.gov.uk/government/publications/eu-settlement-scheme-id-document-scanner-locations" TargetMode="External"/><Relationship Id="rId15" Type="http://schemas.openxmlformats.org/officeDocument/2006/relationships/image" Target="../media/image8.png"/><Relationship Id="rId10" Type="http://schemas.openxmlformats.org/officeDocument/2006/relationships/hyperlink" Target="https://www.gov.uk/visit-europe-brexit" TargetMode="External"/><Relationship Id="rId4" Type="http://schemas.openxmlformats.org/officeDocument/2006/relationships/hyperlink" Target="https://www.bradford.gov.uk/your-community/brexit-and-the-settlement-scheme/what-are-settled-status-or-pre-settled-status/" TargetMode="External"/><Relationship Id="rId9" Type="http://schemas.openxmlformats.org/officeDocument/2006/relationships/hyperlink" Target="https://www.gov.uk/guidance/eu-settlement-scheme-evidence-of-uk-residence" TargetMode="External"/><Relationship Id="rId14" Type="http://schemas.openxmlformats.org/officeDocument/2006/relationships/hyperlink" Target="https://gov.smartwebportal.co.uk/homeoffice/public/webform.asp?id=67&amp;id2=627DF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1D596EC9-F00B-FB40-90D4-6EBFB505B316}"/>
              </a:ext>
            </a:extLst>
          </p:cNvPr>
          <p:cNvPicPr>
            <a:picLocks noChangeAspect="1"/>
          </p:cNvPicPr>
          <p:nvPr/>
        </p:nvPicPr>
        <p:blipFill>
          <a:blip r:embed="rId3"/>
          <a:stretch>
            <a:fillRect/>
          </a:stretch>
        </p:blipFill>
        <p:spPr>
          <a:xfrm>
            <a:off x="899292" y="334799"/>
            <a:ext cx="7429500" cy="1816100"/>
          </a:xfrm>
          <a:prstGeom prst="rect">
            <a:avLst/>
          </a:prstGeom>
        </p:spPr>
      </p:pic>
      <p:sp>
        <p:nvSpPr>
          <p:cNvPr id="10" name="Title 1">
            <a:extLst>
              <a:ext uri="{FF2B5EF4-FFF2-40B4-BE49-F238E27FC236}">
                <a16:creationId xmlns:a16="http://schemas.microsoft.com/office/drawing/2014/main" id="{7E7A647C-4E6D-7942-8D2E-A610CF6CC2AA}"/>
              </a:ext>
            </a:extLst>
          </p:cNvPr>
          <p:cNvSpPr txBox="1">
            <a:spLocks/>
          </p:cNvSpPr>
          <p:nvPr/>
        </p:nvSpPr>
        <p:spPr bwMode="auto">
          <a:xfrm>
            <a:off x="547961" y="1750685"/>
            <a:ext cx="10255250" cy="1470025"/>
          </a:xfrm>
          <a:prstGeom prst="rect">
            <a:avLst/>
          </a:prstGeom>
          <a:noFill/>
          <a:ln>
            <a:noFill/>
          </a:ln>
          <a:extLst>
            <a:ext uri="{909E8E84-426E-40DD-AFC4-6F175D3DCCD1}">
              <a14:hiddenFill xmlns:a14="http://schemas.microsoft.com/office/drawing/2010/main">
                <a:solidFill>
                  <a:srgbClr val="8F23B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6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r>
              <a:rPr lang="en-GB" altLang="en-US" dirty="0"/>
              <a:t>EU Settlement Scheme for </a:t>
            </a:r>
            <a:r>
              <a:rPr lang="en-GB" dirty="0"/>
              <a:t>EU27/ EEA/ EFTA citizens after BREXIT</a:t>
            </a:r>
          </a:p>
          <a:p>
            <a:endParaRPr lang="en-GB" dirty="0"/>
          </a:p>
          <a:p>
            <a:r>
              <a:rPr lang="en-GB" dirty="0"/>
              <a:t>Presentation of information </a:t>
            </a:r>
          </a:p>
          <a:p>
            <a:endParaRPr lang="en-GB" dirty="0"/>
          </a:p>
          <a:p>
            <a:endParaRPr lang="en-GB" dirty="0"/>
          </a:p>
          <a:p>
            <a:endParaRPr lang="en-GB" dirty="0"/>
          </a:p>
          <a:p>
            <a:r>
              <a:rPr lang="en-GB" dirty="0"/>
              <a:t>  </a:t>
            </a:r>
          </a:p>
          <a:p>
            <a:endParaRPr lang="en-GB" altLang="en-US" dirty="0"/>
          </a:p>
        </p:txBody>
      </p:sp>
      <p:sp>
        <p:nvSpPr>
          <p:cNvPr id="12" name="Title 1">
            <a:extLst>
              <a:ext uri="{FF2B5EF4-FFF2-40B4-BE49-F238E27FC236}">
                <a16:creationId xmlns:a16="http://schemas.microsoft.com/office/drawing/2014/main" id="{04724C40-7567-E742-9A7B-382D05ED1325}"/>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European Union and EU27/ EEA/ EFTA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0CEA8C-D363-B246-AF66-483F4A5E7045}"/>
              </a:ext>
            </a:extLst>
          </p:cNvPr>
          <p:cNvSpPr>
            <a:spLocks noGrp="1"/>
          </p:cNvSpPr>
          <p:nvPr>
            <p:ph type="title"/>
          </p:nvPr>
        </p:nvSpPr>
        <p:spPr/>
        <p:txBody>
          <a:bodyPr/>
          <a:lstStyle/>
          <a:p>
            <a:pPr algn="ctr"/>
            <a:r>
              <a:rPr lang="pl-PL" dirty="0"/>
              <a:t>EU SETTLEMENT SCHEME </a:t>
            </a:r>
          </a:p>
        </p:txBody>
      </p:sp>
      <p:pic>
        <p:nvPicPr>
          <p:cNvPr id="6" name="Obraz 5">
            <a:extLst>
              <a:ext uri="{FF2B5EF4-FFF2-40B4-BE49-F238E27FC236}">
                <a16:creationId xmlns:a16="http://schemas.microsoft.com/office/drawing/2014/main" id="{3104402C-873A-404D-8BD4-A2DC66D07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13" y="5881687"/>
            <a:ext cx="4453847" cy="976313"/>
          </a:xfrm>
          <a:prstGeom prst="rect">
            <a:avLst/>
          </a:prstGeom>
        </p:spPr>
      </p:pic>
      <p:sp>
        <p:nvSpPr>
          <p:cNvPr id="7" name="Symbol zastępczy numeru slajdu 6">
            <a:extLst>
              <a:ext uri="{FF2B5EF4-FFF2-40B4-BE49-F238E27FC236}">
                <a16:creationId xmlns:a16="http://schemas.microsoft.com/office/drawing/2014/main" id="{067DDEBB-E21C-EC49-BF01-21BA19A39015}"/>
              </a:ext>
            </a:extLst>
          </p:cNvPr>
          <p:cNvSpPr>
            <a:spLocks noGrp="1"/>
          </p:cNvSpPr>
          <p:nvPr>
            <p:ph type="sldNum" sz="quarter" idx="12"/>
          </p:nvPr>
        </p:nvSpPr>
        <p:spPr/>
        <p:txBody>
          <a:bodyPr/>
          <a:lstStyle/>
          <a:p>
            <a:pPr>
              <a:defRPr/>
            </a:pPr>
            <a:fld id="{4AC92044-FF36-44DF-869F-F67868FF68E7}" type="slidenum">
              <a:rPr lang="en-GB" altLang="en-US" smtClean="0"/>
              <a:pPr>
                <a:defRPr/>
              </a:pPr>
              <a:t>10</a:t>
            </a:fld>
            <a:endParaRPr lang="en-GB" altLang="en-US" dirty="0"/>
          </a:p>
        </p:txBody>
      </p:sp>
      <p:sp>
        <p:nvSpPr>
          <p:cNvPr id="4" name="Prostokąt 3">
            <a:extLst>
              <a:ext uri="{FF2B5EF4-FFF2-40B4-BE49-F238E27FC236}">
                <a16:creationId xmlns:a16="http://schemas.microsoft.com/office/drawing/2014/main" id="{1F1E4DAC-0A47-784E-80C1-1695907F5EB1}"/>
              </a:ext>
            </a:extLst>
          </p:cNvPr>
          <p:cNvSpPr/>
          <p:nvPr/>
        </p:nvSpPr>
        <p:spPr>
          <a:xfrm>
            <a:off x="578069" y="1779666"/>
            <a:ext cx="11035861" cy="2800767"/>
          </a:xfrm>
          <a:prstGeom prst="rect">
            <a:avLst/>
          </a:prstGeom>
        </p:spPr>
        <p:txBody>
          <a:bodyPr wrap="square">
            <a:spAutoFit/>
          </a:bodyPr>
          <a:lstStyle/>
          <a:p>
            <a:pPr marL="0" indent="0" algn="ctr">
              <a:lnSpc>
                <a:spcPct val="150000"/>
              </a:lnSpc>
              <a:buNone/>
            </a:pPr>
            <a:r>
              <a:rPr lang="pl-PL" sz="3200" dirty="0"/>
              <a:t>PART 2 </a:t>
            </a:r>
          </a:p>
          <a:p>
            <a:pPr marL="0" indent="0" algn="ctr">
              <a:lnSpc>
                <a:spcPct val="150000"/>
              </a:lnSpc>
              <a:buNone/>
            </a:pPr>
            <a:endParaRPr lang="pl-PL" sz="3200" dirty="0"/>
          </a:p>
          <a:p>
            <a:pPr marL="0" indent="0" algn="ctr">
              <a:lnSpc>
                <a:spcPct val="150000"/>
              </a:lnSpc>
              <a:buNone/>
            </a:pPr>
            <a:r>
              <a:rPr lang="pl-PL" sz="3200" dirty="0"/>
              <a:t>EU SETTLEMENT SCHEME </a:t>
            </a:r>
          </a:p>
          <a:p>
            <a:pPr lvl="0" algn="ctr">
              <a:defRPr/>
            </a:pPr>
            <a:endParaRPr lang="en-GB" sz="3200" b="1" dirty="0"/>
          </a:p>
        </p:txBody>
      </p:sp>
    </p:spTree>
    <p:extLst>
      <p:ext uri="{BB962C8B-B14F-4D97-AF65-F5344CB8AC3E}">
        <p14:creationId xmlns:p14="http://schemas.microsoft.com/office/powerpoint/2010/main" val="2230157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GB" sz="2400" dirty="0">
                <a:solidFill>
                  <a:prstClr val="white"/>
                </a:solidFill>
              </a:rPr>
              <a:t>NEW IMMIGRATION SYSTEM IN THE UK – EU SETTLEMENT SCHEME</a:t>
            </a:r>
            <a:endParaRPr kumimoji="0" lang="en-GB" sz="24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3" name="Symbol zastępczy zawartości 2">
            <a:extLst>
              <a:ext uri="{FF2B5EF4-FFF2-40B4-BE49-F238E27FC236}">
                <a16:creationId xmlns:a16="http://schemas.microsoft.com/office/drawing/2014/main" id="{88DC88D5-55E5-5B4E-8F02-2D4FEC486AA7}"/>
              </a:ext>
            </a:extLst>
          </p:cNvPr>
          <p:cNvSpPr>
            <a:spLocks noGrp="1"/>
          </p:cNvSpPr>
          <p:nvPr>
            <p:ph idx="1"/>
          </p:nvPr>
        </p:nvSpPr>
        <p:spPr>
          <a:xfrm>
            <a:off x="48337" y="1947096"/>
            <a:ext cx="11670697" cy="4774379"/>
          </a:xfrm>
        </p:spPr>
        <p:txBody>
          <a:bodyPr/>
          <a:lstStyle/>
          <a:p>
            <a:pPr algn="just"/>
            <a:endParaRPr lang="pl-PL" sz="900" dirty="0">
              <a:latin typeface="Calibri" panose="020F0502020204030204" pitchFamily="34" charset="0"/>
              <a:cs typeface="Calibri" panose="020F0502020204030204" pitchFamily="34" charset="0"/>
            </a:endParaRPr>
          </a:p>
          <a:p>
            <a:pPr algn="ctr"/>
            <a:r>
              <a:rPr lang="pl-PL" sz="2000" dirty="0">
                <a:latin typeface="Calibri" panose="020F0502020204030204" pitchFamily="34" charset="0"/>
                <a:cs typeface="Calibri" panose="020F0502020204030204" pitchFamily="34" charset="0"/>
              </a:rPr>
              <a:t>As a EU27/EEA/EFTA </a:t>
            </a:r>
            <a:r>
              <a:rPr lang="pl-PL" sz="2000" dirty="0" err="1">
                <a:latin typeface="Calibri" panose="020F0502020204030204" pitchFamily="34" charset="0"/>
                <a:cs typeface="Calibri" panose="020F0502020204030204" pitchFamily="34" charset="0"/>
              </a:rPr>
              <a:t>citizen</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your</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rights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are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secured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under</a:t>
            </a:r>
            <a:r>
              <a:rPr lang="pl-PL" sz="2000" dirty="0">
                <a:latin typeface="Calibri" panose="020F0502020204030204" pitchFamily="34" charset="0"/>
                <a:cs typeface="Calibri" panose="020F0502020204030204" pitchFamily="34" charset="0"/>
              </a:rPr>
              <a:t> the EU law. </a:t>
            </a:r>
            <a:r>
              <a:rPr lang="pl-PL" sz="2000" dirty="0" err="1">
                <a:latin typeface="Calibri" panose="020F0502020204030204" pitchFamily="34" charset="0"/>
                <a:cs typeface="Calibri" panose="020F0502020204030204" pitchFamily="34" charset="0"/>
              </a:rPr>
              <a:t>When</a:t>
            </a:r>
            <a:r>
              <a:rPr lang="pl-PL" sz="2000" dirty="0">
                <a:latin typeface="Calibri" panose="020F0502020204030204" pitchFamily="34" charset="0"/>
                <a:cs typeface="Calibri" panose="020F0502020204030204" pitchFamily="34" charset="0"/>
              </a:rPr>
              <a:t> the UK </a:t>
            </a:r>
            <a:r>
              <a:rPr lang="pl-PL" sz="2000" dirty="0" err="1">
                <a:latin typeface="Calibri" panose="020F0502020204030204" pitchFamily="34" charset="0"/>
                <a:cs typeface="Calibri" panose="020F0502020204030204" pitchFamily="34" charset="0"/>
              </a:rPr>
              <a:t>leaves</a:t>
            </a:r>
            <a:r>
              <a:rPr lang="pl-PL" sz="2000" dirty="0">
                <a:latin typeface="Calibri" panose="020F0502020204030204" pitchFamily="34" charset="0"/>
                <a:cs typeface="Calibri" panose="020F0502020204030204" pitchFamily="34" charset="0"/>
              </a:rPr>
              <a:t> the EU, </a:t>
            </a:r>
            <a:r>
              <a:rPr lang="pl-PL" sz="2000" dirty="0" err="1">
                <a:latin typeface="Calibri" panose="020F0502020204030204" pitchFamily="34" charset="0"/>
                <a:cs typeface="Calibri" panose="020F0502020204030204" pitchFamily="34" charset="0"/>
              </a:rPr>
              <a:t>domestic</a:t>
            </a:r>
            <a:r>
              <a:rPr lang="pl-PL" sz="2000" dirty="0">
                <a:latin typeface="Calibri" panose="020F0502020204030204" pitchFamily="34" charset="0"/>
                <a:cs typeface="Calibri" panose="020F0502020204030204" pitchFamily="34" charset="0"/>
              </a:rPr>
              <a:t> law </a:t>
            </a:r>
            <a:r>
              <a:rPr lang="pl-PL" sz="2000" dirty="0" err="1">
                <a:latin typeface="Calibri" panose="020F0502020204030204" pitchFamily="34" charset="0"/>
                <a:cs typeface="Calibri" panose="020F0502020204030204" pitchFamily="34" charset="0"/>
              </a:rPr>
              <a:t>applies</a:t>
            </a:r>
            <a:r>
              <a:rPr lang="pl-PL" sz="2000" dirty="0">
                <a:latin typeface="Calibri" panose="020F0502020204030204" pitchFamily="34" charset="0"/>
                <a:cs typeface="Calibri" panose="020F0502020204030204" pitchFamily="34" charset="0"/>
              </a:rPr>
              <a:t>. The </a:t>
            </a:r>
            <a:r>
              <a:rPr lang="pl-PL" sz="2000" b="1" dirty="0" err="1">
                <a:latin typeface="Calibri" panose="020F0502020204030204" pitchFamily="34" charset="0"/>
                <a:cs typeface="Calibri" panose="020F0502020204030204" pitchFamily="34" charset="0"/>
              </a:rPr>
              <a:t>freedom</a:t>
            </a:r>
            <a:r>
              <a:rPr lang="pl-PL" sz="2000" b="1" dirty="0">
                <a:latin typeface="Calibri" panose="020F0502020204030204" pitchFamily="34" charset="0"/>
                <a:cs typeface="Calibri" panose="020F0502020204030204" pitchFamily="34" charset="0"/>
              </a:rPr>
              <a:t> of </a:t>
            </a:r>
            <a:r>
              <a:rPr lang="pl-PL" sz="2000" b="1" dirty="0" err="1">
                <a:latin typeface="Calibri" panose="020F0502020204030204" pitchFamily="34" charset="0"/>
                <a:cs typeface="Calibri" panose="020F0502020204030204" pitchFamily="34" charset="0"/>
              </a:rPr>
              <a:t>movement</a:t>
            </a:r>
            <a:r>
              <a:rPr lang="pl-PL" sz="2000" b="1" dirty="0">
                <a:latin typeface="Calibri" panose="020F0502020204030204" pitchFamily="34" charset="0"/>
                <a:cs typeface="Calibri" panose="020F0502020204030204" pitchFamily="34" charset="0"/>
              </a:rPr>
              <a:t> for </a:t>
            </a:r>
            <a:r>
              <a:rPr lang="pl-PL" sz="2000" b="1" dirty="0" err="1">
                <a:latin typeface="Calibri" panose="020F0502020204030204" pitchFamily="34" charset="0"/>
                <a:cs typeface="Calibri" panose="020F0502020204030204" pitchFamily="34" charset="0"/>
              </a:rPr>
              <a:t>workers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is</a:t>
            </a:r>
            <a:r>
              <a:rPr lang="pl-PL" sz="2000" dirty="0">
                <a:latin typeface="Calibri" panose="020F0502020204030204" pitchFamily="34" charset="0"/>
                <a:cs typeface="Calibri" panose="020F0502020204030204" pitchFamily="34" charset="0"/>
              </a:rPr>
              <a:t> a policy </a:t>
            </a:r>
            <a:r>
              <a:rPr lang="pl-PL" sz="2000" dirty="0" err="1">
                <a:latin typeface="Calibri" panose="020F0502020204030204" pitchFamily="34" charset="0"/>
                <a:cs typeface="Calibri" panose="020F0502020204030204" pitchFamily="34" charset="0"/>
              </a:rPr>
              <a:t>chapter</a:t>
            </a:r>
            <a:r>
              <a:rPr lang="pl-PL" sz="2000" dirty="0">
                <a:latin typeface="Calibri" panose="020F0502020204030204" pitchFamily="34" charset="0"/>
                <a:cs typeface="Calibri" panose="020F0502020204030204" pitchFamily="34" charset="0"/>
              </a:rPr>
              <a:t> of the of the </a:t>
            </a:r>
            <a:r>
              <a:rPr lang="pl-PL" sz="2000" dirty="0" err="1">
                <a:latin typeface="Calibri" panose="020F0502020204030204" pitchFamily="34" charset="0"/>
                <a:cs typeface="Calibri" panose="020F0502020204030204" pitchFamily="34" charset="0"/>
              </a:rPr>
              <a:t>European</a:t>
            </a:r>
            <a:r>
              <a:rPr lang="pl-PL" sz="2000" dirty="0">
                <a:latin typeface="Calibri" panose="020F0502020204030204" pitchFamily="34" charset="0"/>
                <a:cs typeface="Calibri" panose="020F0502020204030204" pitchFamily="34" charset="0"/>
              </a:rPr>
              <a:t> Union. </a:t>
            </a:r>
          </a:p>
          <a:p>
            <a:pPr algn="ctr"/>
            <a:endParaRPr lang="pl-PL" sz="2000" dirty="0">
              <a:latin typeface="Calibri" panose="020F0502020204030204" pitchFamily="34" charset="0"/>
              <a:cs typeface="Calibri" panose="020F0502020204030204" pitchFamily="34" charset="0"/>
            </a:endParaRPr>
          </a:p>
          <a:p>
            <a:pPr algn="ctr"/>
            <a:endParaRPr lang="pl-PL" sz="2000" dirty="0">
              <a:latin typeface="Calibri" panose="020F0502020204030204" pitchFamily="34" charset="0"/>
              <a:cs typeface="Calibri" panose="020F0502020204030204" pitchFamily="34" charset="0"/>
            </a:endParaRPr>
          </a:p>
          <a:p>
            <a:pPr algn="ctr"/>
            <a:r>
              <a:rPr lang="pl-PL" sz="2000" dirty="0">
                <a:latin typeface="Calibri" panose="020F0502020204030204" pitchFamily="34" charset="0"/>
                <a:cs typeface="Calibri" panose="020F0502020204030204" pitchFamily="34" charset="0"/>
              </a:rPr>
              <a:t>To </a:t>
            </a:r>
            <a:r>
              <a:rPr lang="pl-PL" sz="2000" dirty="0" err="1">
                <a:latin typeface="Calibri" panose="020F0502020204030204" pitchFamily="34" charset="0"/>
                <a:cs typeface="Calibri" panose="020F0502020204030204" pitchFamily="34" charset="0"/>
              </a:rPr>
              <a:t>secure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your</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rights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you</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must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apply</a:t>
            </a:r>
            <a:r>
              <a:rPr lang="pl-PL" sz="2000" dirty="0">
                <a:latin typeface="Calibri" panose="020F0502020204030204" pitchFamily="34" charset="0"/>
                <a:cs typeface="Calibri" panose="020F0502020204030204" pitchFamily="34" charset="0"/>
              </a:rPr>
              <a:t> to EUSS </a:t>
            </a:r>
            <a:r>
              <a:rPr lang="en-GB" sz="2000" dirty="0">
                <a:solidFill>
                  <a:srgbClr val="FF0000"/>
                </a:solidFill>
              </a:rPr>
              <a:t>EU SETTLEMENT SCHEME</a:t>
            </a:r>
            <a:r>
              <a:rPr lang="pl-PL" sz="2000" dirty="0">
                <a:solidFill>
                  <a:srgbClr val="FF0000"/>
                </a:solidFill>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asap</a:t>
            </a:r>
            <a:r>
              <a:rPr lang="pl-PL" sz="2000" dirty="0">
                <a:latin typeface="Calibri" panose="020F0502020204030204" pitchFamily="34" charset="0"/>
                <a:cs typeface="Calibri" panose="020F0502020204030204" pitchFamily="34" charset="0"/>
              </a:rPr>
              <a:t> </a:t>
            </a:r>
          </a:p>
          <a:p>
            <a:pPr algn="ctr"/>
            <a:endParaRPr lang="pl-PL" sz="2000" dirty="0">
              <a:latin typeface="Calibri" panose="020F0502020204030204" pitchFamily="34" charset="0"/>
              <a:cs typeface="Calibri" panose="020F0502020204030204" pitchFamily="34" charset="0"/>
            </a:endParaRPr>
          </a:p>
          <a:p>
            <a:pPr algn="ctr"/>
            <a:r>
              <a:rPr lang="pl-PL" sz="2000" dirty="0">
                <a:latin typeface="Calibri" panose="020F0502020204030204" pitchFamily="34" charset="0"/>
                <a:cs typeface="Calibri" panose="020F0502020204030204" pitchFamily="34" charset="0"/>
              </a:rPr>
              <a:t>the </a:t>
            </a:r>
            <a:r>
              <a:rPr lang="pl-PL" sz="2000" dirty="0" err="1">
                <a:latin typeface="Calibri" panose="020F0502020204030204" pitchFamily="34" charset="0"/>
                <a:cs typeface="Calibri" panose="020F0502020204030204" pitchFamily="34" charset="0"/>
              </a:rPr>
              <a:t>government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urges</a:t>
            </a:r>
            <a:r>
              <a:rPr lang="pl-PL" sz="2000" dirty="0">
                <a:latin typeface="Calibri" panose="020F0502020204030204" pitchFamily="34" charset="0"/>
                <a:cs typeface="Calibri" panose="020F0502020204030204" pitchFamily="34" charset="0"/>
              </a:rPr>
              <a:t> as </a:t>
            </a:r>
            <a:r>
              <a:rPr lang="pl-PL" sz="2000" dirty="0" err="1">
                <a:latin typeface="Calibri" panose="020F0502020204030204" pitchFamily="34" charset="0"/>
                <a:cs typeface="Calibri" panose="020F0502020204030204" pitchFamily="34" charset="0"/>
              </a:rPr>
              <a:t>there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longer</a:t>
            </a:r>
            <a:r>
              <a:rPr lang="pl-PL" sz="2000" dirty="0">
                <a:latin typeface="Calibri" panose="020F0502020204030204" pitchFamily="34" charset="0"/>
                <a:cs typeface="Calibri" panose="020F0502020204030204" pitchFamily="34" charset="0"/>
              </a:rPr>
              <a:t> period to </a:t>
            </a:r>
            <a:r>
              <a:rPr lang="pl-PL" sz="2000" dirty="0" err="1">
                <a:latin typeface="Calibri" panose="020F0502020204030204" pitchFamily="34" charset="0"/>
                <a:cs typeface="Calibri" panose="020F0502020204030204" pitchFamily="34" charset="0"/>
              </a:rPr>
              <a:t>wait</a:t>
            </a:r>
            <a:r>
              <a:rPr lang="pl-PL" sz="2000" dirty="0">
                <a:latin typeface="Calibri" panose="020F0502020204030204" pitchFamily="34" charset="0"/>
                <a:cs typeface="Calibri" panose="020F0502020204030204" pitchFamily="34" charset="0"/>
              </a:rPr>
              <a:t> for a </a:t>
            </a:r>
            <a:r>
              <a:rPr lang="pl-PL" sz="2000" dirty="0" err="1">
                <a:latin typeface="Calibri" panose="020F0502020204030204" pitchFamily="34" charset="0"/>
                <a:cs typeface="Calibri" panose="020F0502020204030204" pitchFamily="34" charset="0"/>
              </a:rPr>
              <a:t>decision</a:t>
            </a:r>
            <a:r>
              <a:rPr lang="pl-PL" sz="2000" dirty="0">
                <a:latin typeface="Calibri" panose="020F0502020204030204" pitchFamily="34" charset="0"/>
                <a:cs typeface="Calibri" panose="020F0502020204030204" pitchFamily="34" charset="0"/>
              </a:rPr>
              <a:t>.</a:t>
            </a:r>
          </a:p>
          <a:p>
            <a:pPr algn="ctr"/>
            <a:endParaRPr lang="pl-PL" sz="2000" dirty="0">
              <a:latin typeface="Calibri" panose="020F0502020204030204" pitchFamily="34" charset="0"/>
              <a:cs typeface="Calibri" panose="020F0502020204030204" pitchFamily="34" charset="0"/>
            </a:endParaRPr>
          </a:p>
          <a:p>
            <a:pPr algn="ctr"/>
            <a:r>
              <a:rPr lang="pl-PL" sz="2000" dirty="0" err="1">
                <a:latin typeface="Calibri" panose="020F0502020204030204" pitchFamily="34" charset="0"/>
                <a:cs typeface="Calibri" panose="020F0502020204030204" pitchFamily="34" charset="0"/>
              </a:rPr>
              <a:t>Support</a:t>
            </a:r>
            <a:r>
              <a:rPr lang="pl-PL" sz="2000" dirty="0">
                <a:latin typeface="Calibri" panose="020F0502020204030204" pitchFamily="34" charset="0"/>
                <a:cs typeface="Calibri" panose="020F0502020204030204" pitchFamily="34" charset="0"/>
              </a:rPr>
              <a:t> from </a:t>
            </a:r>
            <a:r>
              <a:rPr lang="pl-PL" sz="2000" dirty="0" err="1">
                <a:latin typeface="Calibri" panose="020F0502020204030204" pitchFamily="34" charset="0"/>
                <a:cs typeface="Calibri" panose="020F0502020204030204" pitchFamily="34" charset="0"/>
              </a:rPr>
              <a:t>Immigration</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Adviser</a:t>
            </a:r>
            <a:r>
              <a:rPr lang="pl-PL" sz="2000" dirty="0">
                <a:latin typeface="Calibri" panose="020F0502020204030204" pitchFamily="34" charset="0"/>
                <a:cs typeface="Calibri" panose="020F0502020204030204" pitchFamily="34" charset="0"/>
              </a:rPr>
              <a:t> Level 1  </a:t>
            </a:r>
          </a:p>
          <a:p>
            <a:pPr algn="ctr"/>
            <a:endParaRPr lang="pl-PL" sz="2000" dirty="0">
              <a:latin typeface="Calibri" panose="020F0502020204030204" pitchFamily="34" charset="0"/>
              <a:cs typeface="Calibri" panose="020F0502020204030204" pitchFamily="34" charset="0"/>
            </a:endParaRPr>
          </a:p>
          <a:p>
            <a:pPr algn="just"/>
            <a:endParaRPr lang="pl-PL" sz="2000" dirty="0">
              <a:latin typeface="Calibri" panose="020F0502020204030204" pitchFamily="34" charset="0"/>
              <a:cs typeface="Calibri" panose="020F0502020204030204" pitchFamily="34" charset="0"/>
            </a:endParaRPr>
          </a:p>
          <a:p>
            <a:pPr algn="just"/>
            <a:endParaRPr lang="pl-PL" sz="2000" dirty="0">
              <a:latin typeface="Calibri" panose="020F0502020204030204" pitchFamily="34" charset="0"/>
              <a:cs typeface="Calibri" panose="020F0502020204030204" pitchFamily="34" charset="0"/>
            </a:endParaRPr>
          </a:p>
          <a:p>
            <a:pPr algn="just"/>
            <a:endParaRPr lang="pl-PL" sz="2000" dirty="0">
              <a:latin typeface="Calibri" panose="020F0502020204030204" pitchFamily="34" charset="0"/>
              <a:cs typeface="Calibri" panose="020F0502020204030204" pitchFamily="34" charset="0"/>
            </a:endParaRPr>
          </a:p>
          <a:p>
            <a:pPr algn="just"/>
            <a:endParaRPr lang="pl-PL" sz="2000" dirty="0">
              <a:latin typeface="Calibri" panose="020F0502020204030204" pitchFamily="34" charset="0"/>
              <a:cs typeface="Calibri" panose="020F0502020204030204" pitchFamily="34" charset="0"/>
            </a:endParaRPr>
          </a:p>
          <a:p>
            <a:pPr algn="just"/>
            <a:endParaRPr lang="pl-PL" sz="2000" dirty="0">
              <a:latin typeface="Calibri" panose="020F0502020204030204" pitchFamily="34" charset="0"/>
              <a:cs typeface="Calibri" panose="020F0502020204030204" pitchFamily="34" charset="0"/>
            </a:endParaRPr>
          </a:p>
        </p:txBody>
      </p:sp>
      <p:sp>
        <p:nvSpPr>
          <p:cNvPr id="8" name="Prostokąt 7">
            <a:extLst>
              <a:ext uri="{FF2B5EF4-FFF2-40B4-BE49-F238E27FC236}">
                <a16:creationId xmlns:a16="http://schemas.microsoft.com/office/drawing/2014/main" id="{F67E1BEF-5D1D-954D-B153-E260C9C9DD9B}"/>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9" name="Obraz 8">
            <a:extLst>
              <a:ext uri="{FF2B5EF4-FFF2-40B4-BE49-F238E27FC236}">
                <a16:creationId xmlns:a16="http://schemas.microsoft.com/office/drawing/2014/main" id="{4B90A7D0-8D6F-9141-84C0-BDC1ED4AC0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141" y="5641591"/>
            <a:ext cx="4093493" cy="897321"/>
          </a:xfrm>
          <a:prstGeom prst="rect">
            <a:avLst/>
          </a:prstGeom>
        </p:spPr>
      </p:pic>
      <p:sp>
        <p:nvSpPr>
          <p:cNvPr id="6" name="Symbol zastępczy numeru slajdu 5">
            <a:extLst>
              <a:ext uri="{FF2B5EF4-FFF2-40B4-BE49-F238E27FC236}">
                <a16:creationId xmlns:a16="http://schemas.microsoft.com/office/drawing/2014/main" id="{52424F26-AFB0-4044-BCDC-F62CA471A8C1}"/>
              </a:ext>
            </a:extLst>
          </p:cNvPr>
          <p:cNvSpPr>
            <a:spLocks noGrp="1"/>
          </p:cNvSpPr>
          <p:nvPr>
            <p:ph type="sldNum" sz="quarter" idx="10"/>
          </p:nvPr>
        </p:nvSpPr>
        <p:spPr/>
        <p:txBody>
          <a:bodyPr/>
          <a:lstStyle/>
          <a:p>
            <a:pPr>
              <a:defRPr/>
            </a:pPr>
            <a:fld id="{C6F4DF36-A8C0-4827-B335-29D8B384D3D2}" type="slidenum">
              <a:rPr lang="en-GB" altLang="en-US" smtClean="0"/>
              <a:pPr>
                <a:defRPr/>
              </a:pPr>
              <a:t>11</a:t>
            </a:fld>
            <a:endParaRPr lang="en-GB" altLang="en-US" dirty="0"/>
          </a:p>
        </p:txBody>
      </p:sp>
    </p:spTree>
    <p:extLst>
      <p:ext uri="{BB962C8B-B14F-4D97-AF65-F5344CB8AC3E}">
        <p14:creationId xmlns:p14="http://schemas.microsoft.com/office/powerpoint/2010/main" val="461285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27013" y="1093536"/>
            <a:ext cx="11636977" cy="4761634"/>
          </a:xfrm>
        </p:spPr>
        <p:txBody>
          <a:bodyPr/>
          <a:lstStyle/>
          <a:p>
            <a:pPr algn="just">
              <a:spcBef>
                <a:spcPts val="1200"/>
              </a:spcBef>
              <a:buFont typeface="Wingdings" panose="05000000000000000000" pitchFamily="2" charset="2"/>
              <a:buChar char="v"/>
              <a:defRPr/>
            </a:pPr>
            <a:r>
              <a:rPr lang="uz-Cyrl-UZ" altLang="en-US" sz="2000" dirty="0">
                <a:latin typeface="Calibri" panose="020F0502020204030204" pitchFamily="34" charset="0"/>
                <a:cs typeface="Calibri" panose="020F0502020204030204" pitchFamily="34" charset="0"/>
              </a:rPr>
              <a:t>To obtain </a:t>
            </a:r>
            <a:r>
              <a:rPr lang="uz-Cyrl-UZ" altLang="en-US" sz="2000" b="1" dirty="0">
                <a:latin typeface="Calibri" panose="020F0502020204030204" pitchFamily="34" charset="0"/>
                <a:cs typeface="Calibri" panose="020F0502020204030204" pitchFamily="34" charset="0"/>
              </a:rPr>
              <a:t>settled status </a:t>
            </a:r>
            <a:r>
              <a:rPr lang="uz-Cyrl-UZ" altLang="en-US" sz="2000" dirty="0">
                <a:latin typeface="Calibri" panose="020F0502020204030204" pitchFamily="34" charset="0"/>
                <a:cs typeface="Calibri" panose="020F0502020204030204" pitchFamily="34" charset="0"/>
              </a:rPr>
              <a:t>EU citizens </a:t>
            </a:r>
            <a:r>
              <a:rPr lang="en-GB" altLang="en-US" sz="2000" dirty="0">
                <a:latin typeface="Calibri" panose="020F0502020204030204" pitchFamily="34" charset="0"/>
                <a:cs typeface="Calibri" panose="020F0502020204030204" pitchFamily="34" charset="0"/>
              </a:rPr>
              <a:t>and their family members </a:t>
            </a:r>
            <a:r>
              <a:rPr lang="uz-Cyrl-UZ" altLang="en-US" sz="2000" dirty="0">
                <a:latin typeface="Calibri" panose="020F0502020204030204" pitchFamily="34" charset="0"/>
                <a:cs typeface="Calibri" panose="020F0502020204030204" pitchFamily="34" charset="0"/>
              </a:rPr>
              <a:t>will </a:t>
            </a:r>
            <a:r>
              <a:rPr lang="en-GB" altLang="en-US" sz="2000" dirty="0">
                <a:latin typeface="Calibri" panose="020F0502020204030204" pitchFamily="34" charset="0"/>
                <a:cs typeface="Calibri" panose="020F0502020204030204" pitchFamily="34" charset="0"/>
              </a:rPr>
              <a:t>generally </a:t>
            </a:r>
            <a:r>
              <a:rPr lang="uz-Cyrl-UZ" altLang="en-US" sz="2000" dirty="0">
                <a:latin typeface="Calibri" panose="020F0502020204030204" pitchFamily="34" charset="0"/>
                <a:cs typeface="Calibri" panose="020F0502020204030204" pitchFamily="34" charset="0"/>
              </a:rPr>
              <a:t>need simply</a:t>
            </a:r>
            <a:r>
              <a:rPr lang="en-GB" altLang="en-US" sz="2000" dirty="0">
                <a:latin typeface="Calibri" panose="020F0502020204030204" pitchFamily="34" charset="0"/>
                <a:cs typeface="Calibri" panose="020F0502020204030204" pitchFamily="34" charset="0"/>
              </a:rPr>
              <a:t> to</a:t>
            </a:r>
            <a:r>
              <a:rPr lang="uz-Cyrl-UZ" altLang="en-US" sz="2000" dirty="0">
                <a:latin typeface="Calibri" panose="020F0502020204030204" pitchFamily="34" charset="0"/>
                <a:cs typeface="Calibri" panose="020F0502020204030204" pitchFamily="34" charset="0"/>
              </a:rPr>
              <a:t> have lived continuously in the UK for </a:t>
            </a:r>
            <a:r>
              <a:rPr lang="uz-Cyrl-UZ" altLang="en-US" sz="2000" b="1" dirty="0">
                <a:latin typeface="Calibri" panose="020F0502020204030204" pitchFamily="34" charset="0"/>
                <a:cs typeface="Calibri" panose="020F0502020204030204" pitchFamily="34" charset="0"/>
              </a:rPr>
              <a:t>five</a:t>
            </a:r>
            <a:r>
              <a:rPr lang="en-GB" altLang="en-US" sz="2000" b="1" dirty="0">
                <a:latin typeface="Calibri" panose="020F0502020204030204" pitchFamily="34" charset="0"/>
                <a:cs typeface="Calibri" panose="020F0502020204030204" pitchFamily="34" charset="0"/>
              </a:rPr>
              <a:t> </a:t>
            </a:r>
            <a:r>
              <a:rPr lang="uz-Cyrl-UZ" altLang="en-US" sz="2000" b="1" dirty="0">
                <a:latin typeface="Calibri" panose="020F0502020204030204" pitchFamily="34" charset="0"/>
                <a:cs typeface="Calibri" panose="020F0502020204030204" pitchFamily="34" charset="0"/>
              </a:rPr>
              <a:t>years</a:t>
            </a:r>
            <a:r>
              <a:rPr lang="uz-Cyrl-UZ" altLang="en-US" sz="2000" dirty="0">
                <a:latin typeface="Calibri" panose="020F0502020204030204" pitchFamily="34" charset="0"/>
                <a:cs typeface="Calibri" panose="020F0502020204030204" pitchFamily="34" charset="0"/>
              </a:rPr>
              <a:t>. Those with </a:t>
            </a:r>
            <a:r>
              <a:rPr lang="uz-Cyrl-UZ" altLang="en-US" sz="2000" b="1" dirty="0">
                <a:latin typeface="Calibri" panose="020F0502020204030204" pitchFamily="34" charset="0"/>
                <a:cs typeface="Calibri" panose="020F0502020204030204" pitchFamily="34" charset="0"/>
              </a:rPr>
              <a:t>less than five years</a:t>
            </a:r>
            <a:r>
              <a:rPr lang="en-GB" altLang="en-US" sz="2000" b="1" dirty="0">
                <a:latin typeface="Calibri" panose="020F0502020204030204" pitchFamily="34" charset="0"/>
                <a:cs typeface="Calibri" panose="020F0502020204030204" pitchFamily="34" charset="0"/>
              </a:rPr>
              <a:t>’</a:t>
            </a:r>
            <a:r>
              <a:rPr lang="uz-Cyrl-UZ" altLang="en-US" sz="2000" b="1" dirty="0">
                <a:latin typeface="Calibri" panose="020F0502020204030204" pitchFamily="34" charset="0"/>
                <a:cs typeface="Calibri" panose="020F0502020204030204" pitchFamily="34" charset="0"/>
              </a:rPr>
              <a:t> </a:t>
            </a:r>
            <a:r>
              <a:rPr lang="uz-Cyrl-UZ" altLang="en-US" sz="2000" dirty="0">
                <a:latin typeface="Calibri" panose="020F0502020204030204" pitchFamily="34" charset="0"/>
                <a:cs typeface="Calibri" panose="020F0502020204030204" pitchFamily="34" charset="0"/>
              </a:rPr>
              <a:t>residence will be granted </a:t>
            </a:r>
            <a:r>
              <a:rPr lang="en-GB" altLang="en-US" sz="2000" b="1" dirty="0">
                <a:latin typeface="Calibri" panose="020F0502020204030204" pitchFamily="34" charset="0"/>
                <a:cs typeface="Calibri" panose="020F0502020204030204" pitchFamily="34" charset="0"/>
              </a:rPr>
              <a:t>pre-settled</a:t>
            </a:r>
            <a:r>
              <a:rPr lang="uz-Cyrl-UZ" altLang="en-US" sz="2000" b="1" dirty="0">
                <a:latin typeface="Calibri" panose="020F0502020204030204" pitchFamily="34" charset="0"/>
                <a:cs typeface="Calibri" panose="020F0502020204030204" pitchFamily="34" charset="0"/>
              </a:rPr>
              <a:t> status</a:t>
            </a:r>
            <a:r>
              <a:rPr lang="en-GB" altLang="en-US" sz="2000" b="1" dirty="0">
                <a:latin typeface="Calibri" panose="020F0502020204030204" pitchFamily="34" charset="0"/>
                <a:cs typeface="Calibri" panose="020F0502020204030204" pitchFamily="34" charset="0"/>
              </a:rPr>
              <a:t> </a:t>
            </a:r>
            <a:r>
              <a:rPr lang="en-GB" altLang="en-US" sz="2000" dirty="0">
                <a:latin typeface="Calibri" panose="020F0502020204030204" pitchFamily="34" charset="0"/>
                <a:cs typeface="Calibri" panose="020F0502020204030204" pitchFamily="34" charset="0"/>
              </a:rPr>
              <a:t>until they accumulate their five years. For a year to qualify as being resident in the UK, we need six months of evidence (half of year and 1 day) from that 12 month period. </a:t>
            </a:r>
            <a:endParaRPr lang="en-GB" altLang="en-US" sz="900" dirty="0">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defRPr/>
            </a:pPr>
            <a:r>
              <a:rPr lang="en-GB" altLang="en-US" sz="2000" dirty="0">
                <a:solidFill>
                  <a:srgbClr val="000000"/>
                </a:solidFill>
                <a:latin typeface="Calibri" panose="020F0502020204030204" pitchFamily="34" charset="0"/>
                <a:cs typeface="Calibri" panose="020F0502020204030204" pitchFamily="34" charset="0"/>
              </a:rPr>
              <a:t>To lessen the burden on applicants, Home Office checks the </a:t>
            </a:r>
            <a:r>
              <a:rPr lang="en-GB" altLang="en-US" sz="2000" b="1" dirty="0">
                <a:solidFill>
                  <a:srgbClr val="000000"/>
                </a:solidFill>
                <a:latin typeface="Calibri" panose="020F0502020204030204" pitchFamily="34" charset="0"/>
                <a:cs typeface="Calibri" panose="020F0502020204030204" pitchFamily="34" charset="0"/>
              </a:rPr>
              <a:t>employment and benefits</a:t>
            </a:r>
            <a:r>
              <a:rPr lang="en-GB" altLang="en-US" sz="2000" dirty="0">
                <a:solidFill>
                  <a:srgbClr val="000000"/>
                </a:solidFill>
                <a:latin typeface="Calibri" panose="020F0502020204030204" pitchFamily="34" charset="0"/>
                <a:cs typeface="Calibri" panose="020F0502020204030204" pitchFamily="34" charset="0"/>
              </a:rPr>
              <a:t> </a:t>
            </a:r>
            <a:r>
              <a:rPr lang="en-GB" altLang="en-US" sz="2000" b="1" dirty="0">
                <a:solidFill>
                  <a:srgbClr val="000000"/>
                </a:solidFill>
                <a:latin typeface="Calibri" panose="020F0502020204030204" pitchFamily="34" charset="0"/>
                <a:cs typeface="Calibri" panose="020F0502020204030204" pitchFamily="34" charset="0"/>
              </a:rPr>
              <a:t>records the Government holds based on National Insurance Number </a:t>
            </a:r>
            <a:r>
              <a:rPr lang="en-GB" altLang="en-US" sz="2000" dirty="0">
                <a:solidFill>
                  <a:srgbClr val="000000"/>
                </a:solidFill>
                <a:latin typeface="Calibri" panose="020F0502020204030204" pitchFamily="34" charset="0"/>
                <a:cs typeface="Calibri" panose="020F0502020204030204" pitchFamily="34" charset="0"/>
              </a:rPr>
              <a:t>to establish the period of residence, meaning most applicants won’t need to do anything to prove their residence. </a:t>
            </a:r>
          </a:p>
          <a:p>
            <a:pPr algn="just">
              <a:spcBef>
                <a:spcPts val="1200"/>
              </a:spcBef>
              <a:buFont typeface="Wingdings" panose="05000000000000000000" pitchFamily="2" charset="2"/>
              <a:buChar char="v"/>
              <a:defRPr/>
            </a:pPr>
            <a:r>
              <a:rPr lang="en-GB" altLang="en-US" sz="2000" dirty="0">
                <a:solidFill>
                  <a:srgbClr val="000000"/>
                </a:solidFill>
                <a:latin typeface="Calibri" panose="020F0502020204030204" pitchFamily="34" charset="0"/>
                <a:cs typeface="Calibri" panose="020F0502020204030204" pitchFamily="34" charset="0"/>
              </a:rPr>
              <a:t>Where there are gaps, a wide variety of documents can be photographed and uploaded as </a:t>
            </a:r>
            <a:r>
              <a:rPr lang="en-GB" altLang="en-US" sz="2000" b="1" dirty="0">
                <a:solidFill>
                  <a:srgbClr val="000000"/>
                </a:solidFill>
                <a:latin typeface="Calibri" panose="020F0502020204030204" pitchFamily="34" charset="0"/>
                <a:cs typeface="Calibri" panose="020F0502020204030204" pitchFamily="34" charset="0"/>
              </a:rPr>
              <a:t>evidence. </a:t>
            </a:r>
            <a:r>
              <a:rPr lang="en-GB" altLang="en-US" sz="2000" dirty="0">
                <a:solidFill>
                  <a:srgbClr val="000000"/>
                </a:solidFill>
                <a:latin typeface="Calibri" panose="020F0502020204030204" pitchFamily="34" charset="0"/>
                <a:cs typeface="Calibri" panose="020F0502020204030204" pitchFamily="34" charset="0"/>
              </a:rPr>
              <a:t>Applicants can upload </a:t>
            </a:r>
            <a:r>
              <a:rPr lang="en-GB" altLang="en-US" sz="2000" b="1" dirty="0">
                <a:solidFill>
                  <a:srgbClr val="000000"/>
                </a:solidFill>
                <a:latin typeface="Calibri" panose="020F0502020204030204" pitchFamily="34" charset="0"/>
                <a:cs typeface="Calibri" panose="020F0502020204030204" pitchFamily="34" charset="0"/>
              </a:rPr>
              <a:t>different types of evidence to demonstrate different periods of residence. (link to the list of documents added at the end of the presentation under ‘’Useful Links’’ section</a:t>
            </a:r>
            <a:endParaRPr lang="en-GB" altLang="en-US" sz="900" b="1" dirty="0">
              <a:solidFill>
                <a:srgbClr val="000000"/>
              </a:solidFill>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defRPr/>
            </a:pPr>
            <a:r>
              <a:rPr lang="en-GB" altLang="en-US" sz="2000" dirty="0">
                <a:solidFill>
                  <a:srgbClr val="000000"/>
                </a:solidFill>
                <a:latin typeface="Calibri" panose="020F0502020204030204" pitchFamily="34" charset="0"/>
                <a:cs typeface="Calibri" panose="020F0502020204030204" pitchFamily="34" charset="0"/>
              </a:rPr>
              <a:t>Caseworkers</a:t>
            </a:r>
            <a:r>
              <a:rPr lang="en-GB" altLang="en-US" sz="2000" b="1" dirty="0">
                <a:solidFill>
                  <a:srgbClr val="000000"/>
                </a:solidFill>
                <a:latin typeface="Calibri" panose="020F0502020204030204" pitchFamily="34" charset="0"/>
                <a:cs typeface="Calibri" panose="020F0502020204030204" pitchFamily="34" charset="0"/>
              </a:rPr>
              <a:t> will work proactively with applicants </a:t>
            </a:r>
            <a:r>
              <a:rPr lang="en-GB" altLang="en-US" sz="2000" dirty="0">
                <a:solidFill>
                  <a:srgbClr val="000000"/>
                </a:solidFill>
                <a:latin typeface="Calibri" panose="020F0502020204030204" pitchFamily="34" charset="0"/>
                <a:cs typeface="Calibri" panose="020F0502020204030204" pitchFamily="34" charset="0"/>
              </a:rPr>
              <a:t>to help them evidence their qualifying period of residence in the UK </a:t>
            </a:r>
            <a:r>
              <a:rPr lang="en-GB" altLang="en-US" sz="2000" b="1" dirty="0">
                <a:solidFill>
                  <a:srgbClr val="000000"/>
                </a:solidFill>
                <a:latin typeface="Calibri" panose="020F0502020204030204" pitchFamily="34" charset="0"/>
                <a:cs typeface="Calibri" panose="020F0502020204030204" pitchFamily="34" charset="0"/>
              </a:rPr>
              <a:t>by the best means available to the applicant. </a:t>
            </a:r>
            <a:endParaRPr lang="en-GB" altLang="en-US" sz="2000" dirty="0">
              <a:latin typeface="Calibri" panose="020F0502020204030204" pitchFamily="34" charset="0"/>
              <a:cs typeface="Calibri" panose="020F0502020204030204" pitchFamily="34" charset="0"/>
            </a:endParaRPr>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defRPr/>
            </a:pPr>
            <a:r>
              <a:rPr lang="en-GB" sz="2800" dirty="0"/>
              <a:t>Residence</a:t>
            </a:r>
          </a:p>
        </p:txBody>
      </p:sp>
      <p:sp>
        <p:nvSpPr>
          <p:cNvPr id="6" name="Prostokąt 5">
            <a:extLst>
              <a:ext uri="{FF2B5EF4-FFF2-40B4-BE49-F238E27FC236}">
                <a16:creationId xmlns:a16="http://schemas.microsoft.com/office/drawing/2014/main" id="{9BD16817-5A35-1C4C-9113-BE9380125D24}"/>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a:extLst>
              <a:ext uri="{FF2B5EF4-FFF2-40B4-BE49-F238E27FC236}">
                <a16:creationId xmlns:a16="http://schemas.microsoft.com/office/drawing/2014/main" id="{1D796456-3369-6347-8B64-A72A0FF0B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13" y="5997794"/>
            <a:ext cx="3594537" cy="787947"/>
          </a:xfrm>
          <a:prstGeom prst="rect">
            <a:avLst/>
          </a:prstGeom>
        </p:spPr>
      </p:pic>
      <p:sp>
        <p:nvSpPr>
          <p:cNvPr id="3" name="Symbol zastępczy numeru slajdu 2">
            <a:extLst>
              <a:ext uri="{FF2B5EF4-FFF2-40B4-BE49-F238E27FC236}">
                <a16:creationId xmlns:a16="http://schemas.microsoft.com/office/drawing/2014/main" id="{EB33A551-06B6-AE4E-8432-67B8B1665E2E}"/>
              </a:ext>
            </a:extLst>
          </p:cNvPr>
          <p:cNvSpPr>
            <a:spLocks noGrp="1"/>
          </p:cNvSpPr>
          <p:nvPr>
            <p:ph type="sldNum" sz="quarter" idx="10"/>
          </p:nvPr>
        </p:nvSpPr>
        <p:spPr/>
        <p:txBody>
          <a:bodyPr/>
          <a:lstStyle/>
          <a:p>
            <a:pPr>
              <a:defRPr/>
            </a:pPr>
            <a:fld id="{C6F4DF36-A8C0-4827-B335-29D8B384D3D2}" type="slidenum">
              <a:rPr lang="en-GB" altLang="en-US" smtClean="0"/>
              <a:pPr>
                <a:defRPr/>
              </a:pPr>
              <a:t>12</a:t>
            </a:fld>
            <a:endParaRPr lang="en-GB" altLang="en-US" dirty="0"/>
          </a:p>
        </p:txBody>
      </p:sp>
    </p:spTree>
    <p:extLst>
      <p:ext uri="{BB962C8B-B14F-4D97-AF65-F5344CB8AC3E}">
        <p14:creationId xmlns:p14="http://schemas.microsoft.com/office/powerpoint/2010/main" val="82203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39713" y="1048183"/>
            <a:ext cx="11836673" cy="4761634"/>
          </a:xfrm>
        </p:spPr>
        <p:txBody>
          <a:bodyPr/>
          <a:lstStyle/>
          <a:p>
            <a:pPr marL="0" indent="0">
              <a:lnSpc>
                <a:spcPct val="100000"/>
              </a:lnSpc>
              <a:spcBef>
                <a:spcPts val="575"/>
              </a:spcBef>
              <a:spcAft>
                <a:spcPts val="575"/>
              </a:spcAft>
              <a:buNone/>
            </a:pPr>
            <a:r>
              <a:rPr lang="en-GB" sz="1800" dirty="0">
                <a:solidFill>
                  <a:srgbClr val="333333"/>
                </a:solidFill>
                <a:latin typeface="Calibri" panose="020F0502020204030204" pitchFamily="34" charset="0"/>
                <a:cs typeface="Calibri" panose="020F0502020204030204" pitchFamily="34" charset="0"/>
              </a:rPr>
              <a:t>There are two categories within the EU Settlement Scheme: </a:t>
            </a:r>
          </a:p>
          <a:p>
            <a:pPr marL="0" indent="0">
              <a:lnSpc>
                <a:spcPct val="100000"/>
              </a:lnSpc>
              <a:spcBef>
                <a:spcPts val="575"/>
              </a:spcBef>
              <a:spcAft>
                <a:spcPts val="575"/>
              </a:spcAft>
              <a:buNone/>
            </a:pPr>
            <a:r>
              <a:rPr lang="en-GB" sz="1800" dirty="0">
                <a:solidFill>
                  <a:srgbClr val="333333"/>
                </a:solidFill>
                <a:latin typeface="Calibri" panose="020F0502020204030204" pitchFamily="34" charset="0"/>
                <a:cs typeface="Calibri" panose="020F0502020204030204" pitchFamily="34" charset="0"/>
              </a:rPr>
              <a:t>You need to apply to the Scheme</a:t>
            </a:r>
          </a:p>
          <a:p>
            <a:pPr marL="0" indent="0">
              <a:lnSpc>
                <a:spcPct val="100000"/>
              </a:lnSpc>
              <a:spcBef>
                <a:spcPts val="575"/>
              </a:spcBef>
              <a:spcAft>
                <a:spcPts val="575"/>
              </a:spcAft>
              <a:buNone/>
            </a:pPr>
            <a:r>
              <a:rPr lang="en-GB" sz="1800" dirty="0">
                <a:solidFill>
                  <a:srgbClr val="333333"/>
                </a:solidFill>
                <a:latin typeface="Calibri" panose="020F0502020204030204" pitchFamily="34" charset="0"/>
                <a:cs typeface="Calibri" panose="020F0502020204030204" pitchFamily="34" charset="0"/>
              </a:rPr>
              <a:t>You don’t apply for a Settled or Pre – Settled Status so applicants regardless of the time of residency in the UK go through the same application process and questions. </a:t>
            </a:r>
          </a:p>
          <a:p>
            <a:pPr marL="0" indent="0">
              <a:lnSpc>
                <a:spcPct val="100000"/>
              </a:lnSpc>
              <a:spcBef>
                <a:spcPts val="575"/>
              </a:spcBef>
              <a:spcAft>
                <a:spcPts val="575"/>
              </a:spcAft>
              <a:buNone/>
            </a:pPr>
            <a:r>
              <a:rPr lang="en-GB" sz="1800" dirty="0">
                <a:solidFill>
                  <a:srgbClr val="333333"/>
                </a:solidFill>
                <a:latin typeface="Calibri" panose="020F0502020204030204" pitchFamily="34" charset="0"/>
                <a:cs typeface="Calibri" panose="020F0502020204030204" pitchFamily="34" charset="0"/>
              </a:rPr>
              <a:t>You will be ‘offered’ a certain status at the end of your application </a:t>
            </a:r>
          </a:p>
          <a:p>
            <a:pPr marL="0" indent="0">
              <a:lnSpc>
                <a:spcPct val="100000"/>
              </a:lnSpc>
              <a:spcBef>
                <a:spcPts val="575"/>
              </a:spcBef>
              <a:spcAft>
                <a:spcPts val="575"/>
              </a:spcAft>
              <a:buNone/>
            </a:pPr>
            <a:r>
              <a:rPr lang="en-GB" sz="1800" dirty="0">
                <a:solidFill>
                  <a:srgbClr val="333333"/>
                </a:solidFill>
                <a:latin typeface="Calibri" panose="020F0502020204030204" pitchFamily="34" charset="0"/>
                <a:cs typeface="Calibri" panose="020F0502020204030204" pitchFamily="34" charset="0"/>
              </a:rPr>
              <a:t>You may be offered a lower status – if you live in the country over 5 years and a SYSTEM offered you the PRE – Settled – DO NOT ACCEPT IT – contact us for further questions. </a:t>
            </a:r>
          </a:p>
          <a:p>
            <a:pPr marL="0" indent="0">
              <a:lnSpc>
                <a:spcPct val="100000"/>
              </a:lnSpc>
              <a:spcBef>
                <a:spcPts val="575"/>
              </a:spcBef>
              <a:spcAft>
                <a:spcPts val="575"/>
              </a:spcAft>
              <a:buNone/>
            </a:pPr>
            <a:r>
              <a:rPr lang="en-GB" sz="1800" dirty="0">
                <a:solidFill>
                  <a:srgbClr val="333333"/>
                </a:solidFill>
                <a:latin typeface="Calibri" panose="020F0502020204030204" pitchFamily="34" charset="0"/>
                <a:cs typeface="Calibri" panose="020F0502020204030204" pitchFamily="34" charset="0"/>
              </a:rPr>
              <a:t>The Settled Status is based only on residency - you do not need to work to qualify for the Settled Status </a:t>
            </a:r>
          </a:p>
          <a:p>
            <a:pPr marL="0" indent="0">
              <a:lnSpc>
                <a:spcPct val="100000"/>
              </a:lnSpc>
              <a:spcBef>
                <a:spcPts val="575"/>
              </a:spcBef>
              <a:spcAft>
                <a:spcPts val="575"/>
              </a:spcAft>
              <a:buNone/>
            </a:pPr>
            <a:endParaRPr lang="en-GB" sz="1800" dirty="0">
              <a:solidFill>
                <a:srgbClr val="333333"/>
              </a:solidFill>
              <a:latin typeface="Calibri" panose="020F0502020204030204" pitchFamily="34" charset="0"/>
              <a:cs typeface="Calibri" panose="020F0502020204030204" pitchFamily="34" charset="0"/>
            </a:endParaRPr>
          </a:p>
          <a:p>
            <a:pPr>
              <a:lnSpc>
                <a:spcPct val="100000"/>
              </a:lnSpc>
              <a:spcBef>
                <a:spcPts val="575"/>
              </a:spcBef>
              <a:spcAft>
                <a:spcPts val="575"/>
              </a:spcAft>
            </a:pPr>
            <a:r>
              <a:rPr lang="en-GB" sz="1800" b="1" dirty="0">
                <a:solidFill>
                  <a:srgbClr val="333333"/>
                </a:solidFill>
                <a:latin typeface="Calibri" panose="020F0502020204030204" pitchFamily="34" charset="0"/>
                <a:cs typeface="Calibri" panose="020F0502020204030204" pitchFamily="34" charset="0"/>
              </a:rPr>
              <a:t>SETTLED STATUS </a:t>
            </a:r>
            <a:r>
              <a:rPr lang="en-GB" sz="1800" dirty="0">
                <a:solidFill>
                  <a:srgbClr val="333333"/>
                </a:solidFill>
                <a:latin typeface="Calibri" panose="020F0502020204030204" pitchFamily="34" charset="0"/>
                <a:cs typeface="Calibri" panose="020F0502020204030204" pitchFamily="34" charset="0"/>
              </a:rPr>
              <a:t>for applicants with </a:t>
            </a:r>
            <a:r>
              <a:rPr lang="en-GB" sz="1800" b="1" dirty="0">
                <a:solidFill>
                  <a:srgbClr val="333333"/>
                </a:solidFill>
                <a:latin typeface="Calibri" panose="020F0502020204030204" pitchFamily="34" charset="0"/>
                <a:cs typeface="Calibri" panose="020F0502020204030204" pitchFamily="34" charset="0"/>
              </a:rPr>
              <a:t>five years continuous residence in the UK</a:t>
            </a:r>
            <a:r>
              <a:rPr lang="en-GB" sz="1800" dirty="0">
                <a:solidFill>
                  <a:srgbClr val="333333"/>
                </a:solidFill>
                <a:latin typeface="Calibri" panose="020F0502020204030204" pitchFamily="34" charset="0"/>
                <a:cs typeface="Calibri" panose="020F0502020204030204" pitchFamily="34" charset="0"/>
              </a:rPr>
              <a:t> when they apply.</a:t>
            </a:r>
          </a:p>
          <a:p>
            <a:pPr>
              <a:lnSpc>
                <a:spcPct val="100000"/>
              </a:lnSpc>
              <a:spcBef>
                <a:spcPts val="575"/>
              </a:spcBef>
              <a:spcAft>
                <a:spcPts val="575"/>
              </a:spcAft>
            </a:pPr>
            <a:r>
              <a:rPr lang="en-GB" sz="1800" b="1" dirty="0">
                <a:solidFill>
                  <a:srgbClr val="333333"/>
                </a:solidFill>
                <a:latin typeface="Calibri" panose="020F0502020204030204" pitchFamily="34" charset="0"/>
                <a:cs typeface="Calibri" panose="020F0502020204030204" pitchFamily="34" charset="0"/>
              </a:rPr>
              <a:t>PRE-SETTLED STATUS </a:t>
            </a:r>
            <a:r>
              <a:rPr lang="en-GB" sz="1800" dirty="0">
                <a:solidFill>
                  <a:srgbClr val="333333"/>
                </a:solidFill>
                <a:latin typeface="Calibri" panose="020F0502020204030204" pitchFamily="34" charset="0"/>
                <a:cs typeface="Calibri" panose="020F0502020204030204" pitchFamily="34" charset="0"/>
              </a:rPr>
              <a:t>for those who have </a:t>
            </a:r>
            <a:r>
              <a:rPr lang="en-GB" sz="1800" b="1" dirty="0">
                <a:solidFill>
                  <a:srgbClr val="333333"/>
                </a:solidFill>
                <a:latin typeface="Calibri" panose="020F0502020204030204" pitchFamily="34" charset="0"/>
                <a:cs typeface="Calibri" panose="020F0502020204030204" pitchFamily="34" charset="0"/>
              </a:rPr>
              <a:t>not yet lived continuously in the UK for five years.</a:t>
            </a:r>
            <a:r>
              <a:rPr lang="en-GB" sz="1800" dirty="0">
                <a:solidFill>
                  <a:srgbClr val="333333"/>
                </a:solidFill>
                <a:latin typeface="Calibri" panose="020F0502020204030204" pitchFamily="34" charset="0"/>
                <a:cs typeface="Calibri" panose="020F0502020204030204" pitchFamily="34" charset="0"/>
              </a:rPr>
              <a:t> </a:t>
            </a:r>
          </a:p>
          <a:p>
            <a:pPr>
              <a:lnSpc>
                <a:spcPct val="100000"/>
              </a:lnSpc>
              <a:spcBef>
                <a:spcPts val="575"/>
              </a:spcBef>
              <a:spcAft>
                <a:spcPts val="575"/>
              </a:spcAft>
            </a:pPr>
            <a:r>
              <a:rPr lang="en-GB" sz="1800" dirty="0">
                <a:solidFill>
                  <a:srgbClr val="333333"/>
                </a:solidFill>
                <a:latin typeface="Calibri" panose="020F0502020204030204" pitchFamily="34" charset="0"/>
                <a:cs typeface="Calibri" panose="020F0502020204030204" pitchFamily="34" charset="0"/>
              </a:rPr>
              <a:t>You can </a:t>
            </a:r>
            <a:r>
              <a:rPr lang="en-GB" sz="1800" b="1" dirty="0">
                <a:solidFill>
                  <a:srgbClr val="333333"/>
                </a:solidFill>
                <a:latin typeface="Calibri" panose="020F0502020204030204" pitchFamily="34" charset="0"/>
                <a:cs typeface="Calibri" panose="020F0502020204030204" pitchFamily="34" charset="0"/>
              </a:rPr>
              <a:t>apply for Settled Status when you reach five years</a:t>
            </a:r>
            <a:r>
              <a:rPr lang="en-GB" sz="1800" dirty="0">
                <a:solidFill>
                  <a:srgbClr val="333333"/>
                </a:solidFill>
                <a:latin typeface="Calibri" panose="020F0502020204030204" pitchFamily="34" charset="0"/>
                <a:cs typeface="Calibri" panose="020F0502020204030204" pitchFamily="34" charset="0"/>
              </a:rPr>
              <a:t> of continuous residence or when your pre-Settled Status expires.</a:t>
            </a:r>
          </a:p>
          <a:p>
            <a:pPr>
              <a:lnSpc>
                <a:spcPct val="100000"/>
              </a:lnSpc>
              <a:spcBef>
                <a:spcPts val="575"/>
              </a:spcBef>
              <a:spcAft>
                <a:spcPts val="575"/>
              </a:spcAft>
            </a:pPr>
            <a:r>
              <a:rPr lang="en-GB" sz="1800" dirty="0">
                <a:solidFill>
                  <a:srgbClr val="333333"/>
                </a:solidFill>
                <a:latin typeface="Calibri" panose="020F0502020204030204" pitchFamily="34" charset="0"/>
                <a:cs typeface="Calibri" panose="020F0502020204030204" pitchFamily="34" charset="0"/>
              </a:rPr>
              <a:t> But you must have </a:t>
            </a:r>
            <a:r>
              <a:rPr lang="en-GB" sz="1800" b="1" dirty="0">
                <a:solidFill>
                  <a:srgbClr val="333333"/>
                </a:solidFill>
                <a:latin typeface="Calibri" panose="020F0502020204030204" pitchFamily="34" charset="0"/>
                <a:cs typeface="Calibri" panose="020F0502020204030204" pitchFamily="34" charset="0"/>
              </a:rPr>
              <a:t>lived in the UK for at least six months in each year</a:t>
            </a:r>
          </a:p>
          <a:p>
            <a:pPr>
              <a:spcBef>
                <a:spcPts val="1200"/>
              </a:spcBef>
              <a:buFont typeface="Wingdings" panose="05000000000000000000" pitchFamily="2" charset="2"/>
              <a:buChar char="v"/>
              <a:defRPr/>
            </a:pPr>
            <a:endParaRPr lang="en-GB" altLang="en-US" sz="2000" dirty="0"/>
          </a:p>
          <a:p>
            <a:pPr marL="0" indent="0">
              <a:spcBef>
                <a:spcPts val="1200"/>
              </a:spcBef>
              <a:buFont typeface="Arial" panose="020B0604020202020204" pitchFamily="34" charset="0"/>
              <a:buNone/>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lgn="ctr">
              <a:defRPr/>
            </a:pPr>
            <a:r>
              <a:rPr lang="pl-PL" sz="2800" dirty="0"/>
              <a:t>EU SETTLEMENT SCHEME OUTCOME &amp; SUMMARY  </a:t>
            </a:r>
            <a:endParaRPr lang="en-GB" sz="2800" dirty="0"/>
          </a:p>
        </p:txBody>
      </p:sp>
      <p:pic>
        <p:nvPicPr>
          <p:cNvPr id="6" name="Obraz 5">
            <a:extLst>
              <a:ext uri="{FF2B5EF4-FFF2-40B4-BE49-F238E27FC236}">
                <a16:creationId xmlns:a16="http://schemas.microsoft.com/office/drawing/2014/main" id="{EF8074AF-ADDC-FD43-8BC5-5600112A9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13" y="6169123"/>
            <a:ext cx="3142593" cy="688877"/>
          </a:xfrm>
          <a:prstGeom prst="rect">
            <a:avLst/>
          </a:prstGeom>
        </p:spPr>
      </p:pic>
      <p:sp>
        <p:nvSpPr>
          <p:cNvPr id="3" name="Symbol zastępczy numeru slajdu 2">
            <a:extLst>
              <a:ext uri="{FF2B5EF4-FFF2-40B4-BE49-F238E27FC236}">
                <a16:creationId xmlns:a16="http://schemas.microsoft.com/office/drawing/2014/main" id="{A2BFC934-699A-2B48-B78C-10050F508729}"/>
              </a:ext>
            </a:extLst>
          </p:cNvPr>
          <p:cNvSpPr>
            <a:spLocks noGrp="1"/>
          </p:cNvSpPr>
          <p:nvPr>
            <p:ph type="sldNum" sz="quarter" idx="10"/>
          </p:nvPr>
        </p:nvSpPr>
        <p:spPr/>
        <p:txBody>
          <a:bodyPr/>
          <a:lstStyle/>
          <a:p>
            <a:pPr>
              <a:defRPr/>
            </a:pPr>
            <a:fld id="{C6F4DF36-A8C0-4827-B335-29D8B384D3D2}" type="slidenum">
              <a:rPr lang="en-GB" altLang="en-US" smtClean="0"/>
              <a:pPr>
                <a:defRPr/>
              </a:pPr>
              <a:t>13</a:t>
            </a:fld>
            <a:endParaRPr lang="en-GB" altLang="en-US" dirty="0"/>
          </a:p>
        </p:txBody>
      </p:sp>
    </p:spTree>
    <p:extLst>
      <p:ext uri="{BB962C8B-B14F-4D97-AF65-F5344CB8AC3E}">
        <p14:creationId xmlns:p14="http://schemas.microsoft.com/office/powerpoint/2010/main" val="2324806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39712" y="1016396"/>
            <a:ext cx="11710549" cy="4761634"/>
          </a:xfrm>
        </p:spPr>
        <p:txBody>
          <a:bodyPr/>
          <a:lstStyle/>
          <a:p>
            <a:pPr lvl="0" algn="just">
              <a:buFont typeface="Wingdings" panose="05000000000000000000" pitchFamily="2" charset="2"/>
              <a:buChar char="v"/>
            </a:pPr>
            <a:r>
              <a:rPr lang="en-GB" sz="2000" dirty="0">
                <a:latin typeface="Calibri" panose="020F0502020204030204" pitchFamily="34" charset="0"/>
                <a:cs typeface="Calibri" panose="020F0502020204030204" pitchFamily="34" charset="0"/>
              </a:rPr>
              <a:t>Once an </a:t>
            </a:r>
            <a:r>
              <a:rPr lang="en-GB" sz="2000" b="1" dirty="0">
                <a:latin typeface="Calibri" panose="020F0502020204030204" pitchFamily="34" charset="0"/>
                <a:cs typeface="Calibri" panose="020F0502020204030204" pitchFamily="34" charset="0"/>
              </a:rPr>
              <a:t>applicant has settled status</a:t>
            </a:r>
            <a:r>
              <a:rPr lang="en-GB" sz="2000" dirty="0">
                <a:latin typeface="Calibri" panose="020F0502020204030204" pitchFamily="34" charset="0"/>
                <a:cs typeface="Calibri" panose="020F0502020204030204" pitchFamily="34" charset="0"/>
              </a:rPr>
              <a:t>, they are </a:t>
            </a:r>
            <a:r>
              <a:rPr lang="en-GB" sz="2000" b="1" dirty="0">
                <a:latin typeface="Calibri" panose="020F0502020204030204" pitchFamily="34" charset="0"/>
                <a:cs typeface="Calibri" panose="020F0502020204030204" pitchFamily="34" charset="0"/>
              </a:rPr>
              <a:t>able to stay in the UK for as long as they wish</a:t>
            </a:r>
            <a:r>
              <a:rPr lang="en-GB" sz="2000" dirty="0">
                <a:latin typeface="Calibri" panose="020F0502020204030204" pitchFamily="34" charset="0"/>
                <a:cs typeface="Calibri" panose="020F0502020204030204" pitchFamily="34" charset="0"/>
              </a:rPr>
              <a:t>. They can also </a:t>
            </a:r>
            <a:r>
              <a:rPr lang="en-GB" sz="2000" b="1" dirty="0">
                <a:latin typeface="Calibri" panose="020F0502020204030204" pitchFamily="34" charset="0"/>
                <a:cs typeface="Calibri" panose="020F0502020204030204" pitchFamily="34" charset="0"/>
              </a:rPr>
              <a:t>leave the UK for up to five years without their settled status lapsing but they must not exceed 180 days outside of the UK continuously. </a:t>
            </a:r>
            <a:r>
              <a:rPr lang="en-GB" sz="2000" dirty="0">
                <a:latin typeface="Calibri" panose="020F0502020204030204" pitchFamily="34" charset="0"/>
                <a:cs typeface="Calibri" panose="020F0502020204030204" pitchFamily="34" charset="0"/>
              </a:rPr>
              <a:t>Swiss citizens and their family members can spend up to four years outside the UK without their settled status lapsing. Those with </a:t>
            </a:r>
            <a:r>
              <a:rPr lang="en-GB" sz="2000" b="1" dirty="0">
                <a:latin typeface="Calibri" panose="020F0502020204030204" pitchFamily="34" charset="0"/>
                <a:cs typeface="Calibri" panose="020F0502020204030204" pitchFamily="34" charset="0"/>
              </a:rPr>
              <a:t>pre-settled status will be given five years’ leave to accumulate the five years’ continuous residence generally required for settled status from the date they arrived</a:t>
            </a:r>
            <a:r>
              <a:rPr lang="en-GB" sz="2000" dirty="0">
                <a:latin typeface="Calibri" panose="020F0502020204030204" pitchFamily="34" charset="0"/>
                <a:cs typeface="Calibri" panose="020F0502020204030204" pitchFamily="34" charset="0"/>
              </a:rPr>
              <a:t>. They will then be able to apply for a full settled status (ILR) </a:t>
            </a:r>
          </a:p>
          <a:p>
            <a:pPr marL="0" lvl="0" indent="0" algn="just">
              <a:buNone/>
            </a:pPr>
            <a:endParaRPr lang="en-GB" sz="900" dirty="0">
              <a:latin typeface="Calibri" panose="020F0502020204030204" pitchFamily="34" charset="0"/>
              <a:cs typeface="Calibri" panose="020F0502020204030204" pitchFamily="34" charset="0"/>
            </a:endParaRPr>
          </a:p>
          <a:p>
            <a:pPr lvl="0" algn="just">
              <a:buFont typeface="Wingdings" panose="05000000000000000000" pitchFamily="2" charset="2"/>
              <a:buChar char="v"/>
            </a:pPr>
            <a:r>
              <a:rPr lang="en-GB" sz="2000" dirty="0">
                <a:latin typeface="Calibri" panose="020F0502020204030204" pitchFamily="34" charset="0"/>
                <a:cs typeface="Calibri" panose="020F0502020204030204" pitchFamily="34" charset="0"/>
              </a:rPr>
              <a:t>Those who </a:t>
            </a:r>
            <a:r>
              <a:rPr lang="en-GB" sz="2000" b="1" dirty="0">
                <a:latin typeface="Calibri" panose="020F0502020204030204" pitchFamily="34" charset="0"/>
                <a:cs typeface="Calibri" panose="020F0502020204030204" pitchFamily="34" charset="0"/>
              </a:rPr>
              <a:t>hold Permanent Residence will need to convert this to settled status</a:t>
            </a:r>
            <a:r>
              <a:rPr lang="en-GB" sz="2000" dirty="0">
                <a:latin typeface="Calibri" panose="020F0502020204030204" pitchFamily="34" charset="0"/>
                <a:cs typeface="Calibri" panose="020F0502020204030204" pitchFamily="34" charset="0"/>
              </a:rPr>
              <a:t>, by applying to the EU Settlement Scheme. Those who </a:t>
            </a:r>
            <a:r>
              <a:rPr lang="en-GB" sz="2000" b="1" dirty="0">
                <a:latin typeface="Calibri" panose="020F0502020204030204" pitchFamily="34" charset="0"/>
                <a:cs typeface="Calibri" panose="020F0502020204030204" pitchFamily="34" charset="0"/>
              </a:rPr>
              <a:t>hold existing indefinite leave to remain do not need to apply </a:t>
            </a:r>
            <a:r>
              <a:rPr lang="en-GB" sz="2000" dirty="0">
                <a:latin typeface="Calibri" panose="020F0502020204030204" pitchFamily="34" charset="0"/>
                <a:cs typeface="Calibri" panose="020F0502020204030204" pitchFamily="34" charset="0"/>
              </a:rPr>
              <a:t>to the EU Settlement Scheme, but may do so if they wish, to swap this for settled status – as this indefinite leave to remain granted under the scheme has additional benefits, like the period which can be spent outside the UK before it lapses. </a:t>
            </a:r>
            <a:endParaRPr lang="en-GB" altLang="en-US" sz="900" b="1" dirty="0">
              <a:solidFill>
                <a:srgbClr val="000000"/>
              </a:solidFill>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defRPr/>
            </a:pPr>
            <a:r>
              <a:rPr lang="en-GB" altLang="en-US" sz="2000" b="1" dirty="0">
                <a:latin typeface="Calibri" panose="020F0502020204030204" pitchFamily="34" charset="0"/>
                <a:cs typeface="Calibri" panose="020F0502020204030204" pitchFamily="34" charset="0"/>
              </a:rPr>
              <a:t>Irish citizens do not need to apply to the EU Settlement Scheme </a:t>
            </a:r>
            <a:r>
              <a:rPr lang="en-GB" altLang="en-US" sz="2000" dirty="0">
                <a:latin typeface="Calibri" panose="020F0502020204030204" pitchFamily="34" charset="0"/>
                <a:cs typeface="Calibri" panose="020F0502020204030204" pitchFamily="34" charset="0"/>
              </a:rPr>
              <a:t>to protect their status and rights. They are covered by Common Travel Area (CTA) arrangements.  </a:t>
            </a:r>
          </a:p>
          <a:p>
            <a:pPr>
              <a:spcBef>
                <a:spcPts val="1200"/>
              </a:spcBef>
              <a:buFont typeface="Wingdings" panose="05000000000000000000" pitchFamily="2" charset="2"/>
              <a:buChar char="v"/>
              <a:defRPr/>
            </a:pPr>
            <a:endParaRPr lang="en-GB" altLang="en-US" sz="2000" dirty="0"/>
          </a:p>
          <a:p>
            <a:pPr marL="0" indent="0">
              <a:spcBef>
                <a:spcPts val="1200"/>
              </a:spcBef>
              <a:buFont typeface="Arial" panose="020B0604020202020204" pitchFamily="34" charset="0"/>
              <a:buNone/>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defRPr/>
            </a:pPr>
            <a:r>
              <a:rPr lang="en-GB" sz="2800" dirty="0"/>
              <a:t>What does the EU Settlement Scheme mean? </a:t>
            </a:r>
          </a:p>
        </p:txBody>
      </p:sp>
      <p:sp>
        <p:nvSpPr>
          <p:cNvPr id="6" name="Prostokąt 5">
            <a:extLst>
              <a:ext uri="{FF2B5EF4-FFF2-40B4-BE49-F238E27FC236}">
                <a16:creationId xmlns:a16="http://schemas.microsoft.com/office/drawing/2014/main" id="{045A6C17-9036-A64A-9A2D-0F75951E770D}"/>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a:extLst>
              <a:ext uri="{FF2B5EF4-FFF2-40B4-BE49-F238E27FC236}">
                <a16:creationId xmlns:a16="http://schemas.microsoft.com/office/drawing/2014/main" id="{74C18829-4D30-EE46-BD81-C0684C2229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85" y="5868914"/>
            <a:ext cx="4453847" cy="976313"/>
          </a:xfrm>
          <a:prstGeom prst="rect">
            <a:avLst/>
          </a:prstGeom>
        </p:spPr>
      </p:pic>
      <p:sp>
        <p:nvSpPr>
          <p:cNvPr id="3" name="Symbol zastępczy numeru slajdu 2">
            <a:extLst>
              <a:ext uri="{FF2B5EF4-FFF2-40B4-BE49-F238E27FC236}">
                <a16:creationId xmlns:a16="http://schemas.microsoft.com/office/drawing/2014/main" id="{157BF844-370C-D549-9D37-431470437DC5}"/>
              </a:ext>
            </a:extLst>
          </p:cNvPr>
          <p:cNvSpPr>
            <a:spLocks noGrp="1"/>
          </p:cNvSpPr>
          <p:nvPr>
            <p:ph type="sldNum" sz="quarter" idx="10"/>
          </p:nvPr>
        </p:nvSpPr>
        <p:spPr/>
        <p:txBody>
          <a:bodyPr/>
          <a:lstStyle/>
          <a:p>
            <a:pPr>
              <a:defRPr/>
            </a:pPr>
            <a:fld id="{C6F4DF36-A8C0-4827-B335-29D8B384D3D2}" type="slidenum">
              <a:rPr lang="en-GB" altLang="en-US" smtClean="0"/>
              <a:pPr>
                <a:defRPr/>
              </a:pPr>
              <a:t>14</a:t>
            </a:fld>
            <a:endParaRPr lang="en-GB" altLang="en-US" dirty="0"/>
          </a:p>
        </p:txBody>
      </p:sp>
    </p:spTree>
    <p:extLst>
      <p:ext uri="{BB962C8B-B14F-4D97-AF65-F5344CB8AC3E}">
        <p14:creationId xmlns:p14="http://schemas.microsoft.com/office/powerpoint/2010/main" val="3844801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10F9CFC-8F40-48C8-880A-EE30D56FD3D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36648" y="1185672"/>
            <a:ext cx="7918704" cy="4486656"/>
          </a:xfrm>
          <a:prstGeom prst="rect">
            <a:avLst/>
          </a:prstGeom>
        </p:spPr>
      </p:pic>
      <p:pic>
        <p:nvPicPr>
          <p:cNvPr id="4" name="Obraz 3">
            <a:extLst>
              <a:ext uri="{FF2B5EF4-FFF2-40B4-BE49-F238E27FC236}">
                <a16:creationId xmlns:a16="http://schemas.microsoft.com/office/drawing/2014/main" id="{281FC390-64A4-EE49-BB0F-985FF0A48E8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759" y="5939659"/>
            <a:ext cx="4189384" cy="918341"/>
          </a:xfrm>
          <a:prstGeom prst="rect">
            <a:avLst/>
          </a:prstGeom>
        </p:spPr>
      </p:pic>
      <p:sp>
        <p:nvSpPr>
          <p:cNvPr id="5" name="Symbol zastępczy numeru slajdu 4">
            <a:extLst>
              <a:ext uri="{FF2B5EF4-FFF2-40B4-BE49-F238E27FC236}">
                <a16:creationId xmlns:a16="http://schemas.microsoft.com/office/drawing/2014/main" id="{99338773-064A-0941-8FBE-D59CF760CDFA}"/>
              </a:ext>
            </a:extLst>
          </p:cNvPr>
          <p:cNvSpPr>
            <a:spLocks noGrp="1"/>
          </p:cNvSpPr>
          <p:nvPr>
            <p:ph type="sldNum" sz="quarter" idx="12"/>
          </p:nvPr>
        </p:nvSpPr>
        <p:spPr/>
        <p:txBody>
          <a:bodyPr/>
          <a:lstStyle/>
          <a:p>
            <a:pPr>
              <a:defRPr/>
            </a:pPr>
            <a:fld id="{390B8740-2CA2-4A23-A8E0-C0BFD6E6E0B8}" type="slidenum">
              <a:rPr lang="en-GB" altLang="en-US" smtClean="0"/>
              <a:pPr>
                <a:defRPr/>
              </a:pPr>
              <a:t>15</a:t>
            </a:fld>
            <a:endParaRPr lang="en-GB" altLang="en-US" dirty="0"/>
          </a:p>
        </p:txBody>
      </p:sp>
    </p:spTree>
    <p:extLst>
      <p:ext uri="{BB962C8B-B14F-4D97-AF65-F5344CB8AC3E}">
        <p14:creationId xmlns:p14="http://schemas.microsoft.com/office/powerpoint/2010/main" val="72453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39713" y="976313"/>
            <a:ext cx="11712574" cy="4761634"/>
          </a:xfrm>
        </p:spPr>
        <p:txBody>
          <a:bodyPr/>
          <a:lstStyle/>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There are </a:t>
            </a:r>
            <a:r>
              <a:rPr lang="en-GB" altLang="en-US" sz="2000" b="1" dirty="0">
                <a:latin typeface="Calibri" panose="020F0502020204030204" pitchFamily="34" charset="0"/>
                <a:cs typeface="Calibri" panose="020F0502020204030204" pitchFamily="34" charset="0"/>
              </a:rPr>
              <a:t>three ways</a:t>
            </a:r>
            <a:r>
              <a:rPr lang="en-GB" altLang="en-US" sz="2000" dirty="0">
                <a:latin typeface="Calibri" panose="020F0502020204030204" pitchFamily="34" charset="0"/>
                <a:cs typeface="Calibri" panose="020F0502020204030204" pitchFamily="34" charset="0"/>
              </a:rPr>
              <a:t> for applicants to verify their identity;</a:t>
            </a:r>
          </a:p>
          <a:p>
            <a:pPr algn="just">
              <a:spcBef>
                <a:spcPts val="1200"/>
              </a:spcBef>
              <a:buFont typeface="Wingdings" panose="05000000000000000000" pitchFamily="2" charset="2"/>
              <a:buChar char="v"/>
              <a:defRPr/>
            </a:pPr>
            <a:r>
              <a:rPr lang="en-GB" altLang="en-US" sz="2000" b="1" dirty="0">
                <a:latin typeface="Calibri" panose="020F0502020204030204" pitchFamily="34" charset="0"/>
                <a:cs typeface="Calibri" panose="020F0502020204030204" pitchFamily="34" charset="0"/>
              </a:rPr>
              <a:t>Using the ‘EU Exit ID Document Check app’: This option is currently available on android devices and iPhone 7 up </a:t>
            </a:r>
            <a:r>
              <a:rPr lang="en-GB" altLang="en-US" sz="2000" dirty="0">
                <a:latin typeface="Calibri" panose="020F0502020204030204" pitchFamily="34" charset="0"/>
                <a:cs typeface="Calibri" panose="020F0502020204030204" pitchFamily="34" charset="0"/>
              </a:rPr>
              <a:t>and</a:t>
            </a:r>
            <a:r>
              <a:rPr lang="en-GB" altLang="en-US" sz="2000" b="1" dirty="0">
                <a:latin typeface="Calibri" panose="020F0502020204030204" pitchFamily="34" charset="0"/>
                <a:cs typeface="Calibri" panose="020F0502020204030204" pitchFamily="34" charset="0"/>
              </a:rPr>
              <a:t> </a:t>
            </a:r>
            <a:r>
              <a:rPr lang="en-GB" altLang="en-US" sz="2000" dirty="0">
                <a:latin typeface="Calibri" panose="020F0502020204030204" pitchFamily="34" charset="0"/>
                <a:cs typeface="Calibri" panose="020F0502020204030204" pitchFamily="34" charset="0"/>
              </a:rPr>
              <a:t>available to resident EU citizens (and their EU citizen family members) with a valid biometric passport, and to their non-EU citizen family members holding a valid biometric residence card, so that they can prove their identity remotely. There are also local hubs with android devices where applicants can go to have their identity checked remotely. (The closest one to Bradford is in Halifax; it might not be a free service)</a:t>
            </a:r>
          </a:p>
          <a:p>
            <a:pPr algn="just">
              <a:spcBef>
                <a:spcPts val="1200"/>
              </a:spcBef>
              <a:buFont typeface="Wingdings" panose="05000000000000000000" pitchFamily="2" charset="2"/>
              <a:buChar char="v"/>
              <a:defRPr/>
            </a:pPr>
            <a:r>
              <a:rPr lang="en-GB" altLang="en-US" sz="2000" b="1" dirty="0">
                <a:latin typeface="Calibri" panose="020F0502020204030204" pitchFamily="34" charset="0"/>
                <a:cs typeface="Calibri" panose="020F0502020204030204" pitchFamily="34" charset="0"/>
              </a:rPr>
              <a:t>Send an identity document in the post:</a:t>
            </a:r>
            <a:r>
              <a:rPr lang="en-GB" altLang="en-US" sz="2000" dirty="0">
                <a:latin typeface="Calibri" panose="020F0502020204030204" pitchFamily="34" charset="0"/>
                <a:cs typeface="Calibri" panose="020F0502020204030204" pitchFamily="34" charset="0"/>
              </a:rPr>
              <a:t> This will allow caseworkers to check applicants identity as part of the application process. </a:t>
            </a:r>
          </a:p>
          <a:p>
            <a:pPr algn="just">
              <a:spcBef>
                <a:spcPts val="1200"/>
              </a:spcBef>
              <a:buFont typeface="Wingdings" panose="05000000000000000000" pitchFamily="2" charset="2"/>
              <a:buChar char="v"/>
              <a:defRPr/>
            </a:pPr>
            <a:r>
              <a:rPr lang="en-GB" altLang="en-US" sz="2000" b="1" dirty="0">
                <a:latin typeface="Calibri" panose="020F0502020204030204" pitchFamily="34" charset="0"/>
                <a:cs typeface="Calibri" panose="020F0502020204030204" pitchFamily="34" charset="0"/>
              </a:rPr>
              <a:t>Face to face: </a:t>
            </a:r>
            <a:r>
              <a:rPr lang="en-GB" altLang="en-US" sz="2000" dirty="0">
                <a:latin typeface="Calibri" panose="020F0502020204030204" pitchFamily="34" charset="0"/>
                <a:cs typeface="Calibri" panose="020F0502020204030204" pitchFamily="34" charset="0"/>
              </a:rPr>
              <a:t>Applicants can have their identity verified face to face, in one of the</a:t>
            </a:r>
            <a:r>
              <a:rPr lang="en-GB" altLang="en-US" sz="2000" b="1" dirty="0">
                <a:latin typeface="Calibri" panose="020F0502020204030204" pitchFamily="34" charset="0"/>
                <a:cs typeface="Calibri" panose="020F0502020204030204" pitchFamily="34" charset="0"/>
              </a:rPr>
              <a:t> </a:t>
            </a:r>
            <a:r>
              <a:rPr lang="en-GB" altLang="en-US" sz="2000" dirty="0">
                <a:latin typeface="Calibri" panose="020F0502020204030204" pitchFamily="34" charset="0"/>
                <a:cs typeface="Calibri" panose="020F0502020204030204" pitchFamily="34" charset="0"/>
              </a:rPr>
              <a:t>passport offices across the UK.  (it’s usually chargeable service) </a:t>
            </a:r>
          </a:p>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You can apply to EU Settlement Scheme and complete the application on ANY device with an Internet Access.</a:t>
            </a:r>
          </a:p>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Proving you identity and  completing the application for Settled Status (Settled and Pre-settled – both called a Settled Status) is separate task. </a:t>
            </a:r>
          </a:p>
          <a:p>
            <a:pPr lvl="1">
              <a:spcBef>
                <a:spcPts val="1200"/>
              </a:spcBef>
              <a:buFont typeface="Wingdings" panose="05000000000000000000" pitchFamily="2" charset="2"/>
              <a:buChar char="v"/>
              <a:defRPr/>
            </a:pPr>
            <a:endParaRPr lang="en-GB" altLang="en-US" sz="1900" dirty="0"/>
          </a:p>
          <a:p>
            <a:pPr lvl="1">
              <a:spcBef>
                <a:spcPts val="1200"/>
              </a:spcBef>
              <a:buFont typeface="Wingdings" panose="05000000000000000000" pitchFamily="2" charset="2"/>
              <a:buChar char="v"/>
              <a:defRPr/>
            </a:pPr>
            <a:endParaRPr lang="en-GB" altLang="en-US" sz="2000" dirty="0"/>
          </a:p>
          <a:p>
            <a:pPr lvl="1">
              <a:spcBef>
                <a:spcPts val="1200"/>
              </a:spcBef>
              <a:buFont typeface="Wingdings" panose="05000000000000000000" pitchFamily="2" charset="2"/>
              <a:buChar char="v"/>
              <a:defRPr/>
            </a:pPr>
            <a:endParaRPr lang="en-GB" altLang="en-US" sz="2000" dirty="0"/>
          </a:p>
          <a:p>
            <a:pPr>
              <a:spcBef>
                <a:spcPts val="1200"/>
              </a:spcBef>
              <a:buFont typeface="Wingdings" panose="05000000000000000000" pitchFamily="2" charset="2"/>
              <a:buChar char="v"/>
              <a:defRPr/>
            </a:pPr>
            <a:endParaRPr lang="en-GB" altLang="en-US" sz="1900" dirty="0"/>
          </a:p>
          <a:p>
            <a:pPr>
              <a:spcBef>
                <a:spcPts val="1200"/>
              </a:spcBef>
              <a:buFont typeface="Wingdings" panose="05000000000000000000" pitchFamily="2" charset="2"/>
              <a:buChar char="v"/>
              <a:defRPr/>
            </a:pPr>
            <a:r>
              <a:rPr lang="en-GB" altLang="en-US" sz="1900" dirty="0"/>
              <a:t>On 21</a:t>
            </a: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defRPr/>
            </a:pPr>
            <a:r>
              <a:rPr lang="en-GB" sz="2800" dirty="0"/>
              <a:t>Identity</a:t>
            </a:r>
          </a:p>
        </p:txBody>
      </p:sp>
      <p:sp>
        <p:nvSpPr>
          <p:cNvPr id="6" name="Prostokąt 5">
            <a:extLst>
              <a:ext uri="{FF2B5EF4-FFF2-40B4-BE49-F238E27FC236}">
                <a16:creationId xmlns:a16="http://schemas.microsoft.com/office/drawing/2014/main" id="{18740B75-C1A0-0B44-8682-C08B5A9CF312}"/>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a:extLst>
              <a:ext uri="{FF2B5EF4-FFF2-40B4-BE49-F238E27FC236}">
                <a16:creationId xmlns:a16="http://schemas.microsoft.com/office/drawing/2014/main" id="{2AD116C2-28A9-3544-ABD3-B8EA8A6BE4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13" y="5940044"/>
            <a:ext cx="3951889" cy="866280"/>
          </a:xfrm>
          <a:prstGeom prst="rect">
            <a:avLst/>
          </a:prstGeom>
        </p:spPr>
      </p:pic>
      <p:sp>
        <p:nvSpPr>
          <p:cNvPr id="3" name="Symbol zastępczy numeru slajdu 2">
            <a:extLst>
              <a:ext uri="{FF2B5EF4-FFF2-40B4-BE49-F238E27FC236}">
                <a16:creationId xmlns:a16="http://schemas.microsoft.com/office/drawing/2014/main" id="{43B3F64F-59F5-B943-BDBD-E961C30B7185}"/>
              </a:ext>
            </a:extLst>
          </p:cNvPr>
          <p:cNvSpPr>
            <a:spLocks noGrp="1"/>
          </p:cNvSpPr>
          <p:nvPr>
            <p:ph type="sldNum" sz="quarter" idx="10"/>
          </p:nvPr>
        </p:nvSpPr>
        <p:spPr/>
        <p:txBody>
          <a:bodyPr/>
          <a:lstStyle/>
          <a:p>
            <a:pPr>
              <a:defRPr/>
            </a:pPr>
            <a:fld id="{C6F4DF36-A8C0-4827-B335-29D8B384D3D2}" type="slidenum">
              <a:rPr lang="en-GB" altLang="en-US" smtClean="0"/>
              <a:pPr>
                <a:defRPr/>
              </a:pPr>
              <a:t>16</a:t>
            </a:fld>
            <a:endParaRPr lang="en-GB" altLang="en-US" dirty="0"/>
          </a:p>
        </p:txBody>
      </p:sp>
    </p:spTree>
    <p:extLst>
      <p:ext uri="{BB962C8B-B14F-4D97-AF65-F5344CB8AC3E}">
        <p14:creationId xmlns:p14="http://schemas.microsoft.com/office/powerpoint/2010/main" val="1213840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39713" y="976313"/>
            <a:ext cx="11712574" cy="4761634"/>
          </a:xfrm>
        </p:spPr>
        <p:txBody>
          <a:bodyPr/>
          <a:lstStyle/>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The application form will ask if </a:t>
            </a:r>
            <a:r>
              <a:rPr lang="en-GB" altLang="en-US" sz="2000" b="1" dirty="0">
                <a:latin typeface="Calibri" panose="020F0502020204030204" pitchFamily="34" charset="0"/>
                <a:cs typeface="Calibri" panose="020F0502020204030204" pitchFamily="34" charset="0"/>
              </a:rPr>
              <a:t>an applicant has any criminal convictions</a:t>
            </a:r>
            <a:r>
              <a:rPr lang="en-GB" altLang="en-US" sz="2000" dirty="0">
                <a:latin typeface="Calibri" panose="020F0502020204030204" pitchFamily="34" charset="0"/>
                <a:cs typeface="Calibri" panose="020F0502020204030204" pitchFamily="34" charset="0"/>
              </a:rPr>
              <a:t>, both in the UK and overseas. Applicants will be checked against the UK’s crime databases. </a:t>
            </a:r>
          </a:p>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If the applicant has any convictions including spent convictions it must be declared. Only Immigration Adviser LEVEL 2 and above can deal with the caseload. At the moment only CHAS @St Vincent and Garlington Advice Centre offers a free support on level 2 as those 2 organisations have been funded by BMDC and Home Office . </a:t>
            </a:r>
          </a:p>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You can appoint your own private immigration adviser / solicitor but you would have to pay their standard fee</a:t>
            </a:r>
          </a:p>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This is to determine an applicant is not </a:t>
            </a:r>
            <a:r>
              <a:rPr lang="en-GB" altLang="en-US" sz="2000" b="1" dirty="0">
                <a:latin typeface="Calibri" panose="020F0502020204030204" pitchFamily="34" charset="0"/>
                <a:cs typeface="Calibri" panose="020F0502020204030204" pitchFamily="34" charset="0"/>
              </a:rPr>
              <a:t>a serious or persistent criminal</a:t>
            </a:r>
            <a:r>
              <a:rPr lang="en-GB" altLang="en-US" sz="2000" dirty="0">
                <a:latin typeface="Calibri" panose="020F0502020204030204" pitchFamily="34" charset="0"/>
                <a:cs typeface="Calibri" panose="020F0502020204030204" pitchFamily="34" charset="0"/>
              </a:rPr>
              <a:t>, and that the applicant </a:t>
            </a:r>
            <a:r>
              <a:rPr lang="en-GB" altLang="en-US" sz="2000" b="1" dirty="0">
                <a:latin typeface="Calibri" panose="020F0502020204030204" pitchFamily="34" charset="0"/>
                <a:cs typeface="Calibri" panose="020F0502020204030204" pitchFamily="34" charset="0"/>
              </a:rPr>
              <a:t>doesn’t pose a security threat</a:t>
            </a:r>
            <a:r>
              <a:rPr lang="en-GB" altLang="en-US" sz="2000" dirty="0">
                <a:latin typeface="Calibri" panose="020F0502020204030204" pitchFamily="34" charset="0"/>
                <a:cs typeface="Calibri" panose="020F0502020204030204" pitchFamily="34" charset="0"/>
              </a:rPr>
              <a:t>. If an applicant has been </a:t>
            </a:r>
            <a:r>
              <a:rPr lang="en-GB" altLang="en-US" sz="2000" b="1" dirty="0">
                <a:latin typeface="Calibri" panose="020F0502020204030204" pitchFamily="34" charset="0"/>
                <a:cs typeface="Calibri" panose="020F0502020204030204" pitchFamily="34" charset="0"/>
              </a:rPr>
              <a:t>convicted of a minor crime, they will still be eligible for either pre-settled status or settled status</a:t>
            </a:r>
            <a:r>
              <a:rPr lang="en-GB" altLang="en-US" sz="2000" dirty="0">
                <a:latin typeface="Calibri" panose="020F0502020204030204" pitchFamily="34" charset="0"/>
                <a:cs typeface="Calibri" panose="020F0502020204030204" pitchFamily="34" charset="0"/>
              </a:rPr>
              <a:t>. </a:t>
            </a:r>
          </a:p>
          <a:p>
            <a:pPr algn="just">
              <a:spcBef>
                <a:spcPts val="1200"/>
              </a:spcBef>
              <a:buFont typeface="Wingdings" panose="05000000000000000000" pitchFamily="2" charset="2"/>
              <a:buChar char="v"/>
              <a:defRPr/>
            </a:pPr>
            <a:r>
              <a:rPr lang="en-GB" altLang="en-US" sz="2000" dirty="0">
                <a:latin typeface="Calibri" panose="020F0502020204030204" pitchFamily="34" charset="0"/>
                <a:cs typeface="Calibri" panose="020F0502020204030204" pitchFamily="34" charset="0"/>
              </a:rPr>
              <a:t>An applicant may still get pre-settled status or settled status </a:t>
            </a:r>
            <a:r>
              <a:rPr lang="en-GB" altLang="en-US" sz="2000" b="1" dirty="0">
                <a:latin typeface="Calibri" panose="020F0502020204030204" pitchFamily="34" charset="0"/>
                <a:cs typeface="Calibri" panose="020F0502020204030204" pitchFamily="34" charset="0"/>
              </a:rPr>
              <a:t>even if they have other convictions</a:t>
            </a:r>
            <a:r>
              <a:rPr lang="en-GB" altLang="en-US" sz="2000" dirty="0">
                <a:latin typeface="Calibri" panose="020F0502020204030204" pitchFamily="34" charset="0"/>
                <a:cs typeface="Calibri" panose="020F0502020204030204" pitchFamily="34" charset="0"/>
              </a:rPr>
              <a:t>. All of these applications will be </a:t>
            </a:r>
            <a:r>
              <a:rPr lang="en-GB" altLang="en-US" sz="2000" b="1" dirty="0">
                <a:latin typeface="Calibri" panose="020F0502020204030204" pitchFamily="34" charset="0"/>
                <a:cs typeface="Calibri" panose="020F0502020204030204" pitchFamily="34" charset="0"/>
              </a:rPr>
              <a:t>assessed on a case-by-case basis</a:t>
            </a:r>
            <a:r>
              <a:rPr lang="en-GB" altLang="en-US" sz="2000" dirty="0">
                <a:latin typeface="Calibri" panose="020F0502020204030204" pitchFamily="34" charset="0"/>
                <a:cs typeface="Calibri" panose="020F0502020204030204" pitchFamily="34" charset="0"/>
              </a:rPr>
              <a:t>. </a:t>
            </a:r>
            <a:endParaRPr lang="en-GB" sz="2000" dirty="0">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defRPr/>
            </a:pPr>
            <a:r>
              <a:rPr lang="en-GB" sz="2000" dirty="0">
                <a:latin typeface="Calibri" panose="020F0502020204030204" pitchFamily="34" charset="0"/>
                <a:cs typeface="Calibri" panose="020F0502020204030204" pitchFamily="34" charset="0"/>
              </a:rPr>
              <a:t>If an </a:t>
            </a:r>
            <a:r>
              <a:rPr lang="en-GB" sz="2000" b="1" dirty="0">
                <a:latin typeface="Calibri" panose="020F0502020204030204" pitchFamily="34" charset="0"/>
                <a:cs typeface="Calibri" panose="020F0502020204030204" pitchFamily="34" charset="0"/>
              </a:rPr>
              <a:t>applicant has been to prison</a:t>
            </a:r>
            <a:r>
              <a:rPr lang="en-GB" sz="2000" dirty="0">
                <a:latin typeface="Calibri" panose="020F0502020204030204" pitchFamily="34" charset="0"/>
                <a:cs typeface="Calibri" panose="020F0502020204030204" pitchFamily="34" charset="0"/>
              </a:rPr>
              <a:t>, that time does not count as residence in the UK </a:t>
            </a:r>
            <a:r>
              <a:rPr lang="en-GB" sz="2000" b="1" dirty="0">
                <a:latin typeface="Calibri" panose="020F0502020204030204" pitchFamily="34" charset="0"/>
                <a:cs typeface="Calibri" panose="020F0502020204030204" pitchFamily="34" charset="0"/>
              </a:rPr>
              <a:t>but they are still able to apply to the EU Settlement Scheme where they are released before the ‘specified date’</a:t>
            </a:r>
            <a:r>
              <a:rPr lang="en-GB" sz="2000" dirty="0">
                <a:latin typeface="Calibri" panose="020F0502020204030204" pitchFamily="34" charset="0"/>
                <a:cs typeface="Calibri" panose="020F0502020204030204" pitchFamily="34" charset="0"/>
              </a:rPr>
              <a:t>.   </a:t>
            </a:r>
          </a:p>
          <a:p>
            <a:pPr>
              <a:spcBef>
                <a:spcPts val="1200"/>
              </a:spcBef>
              <a:buFont typeface="Wingdings" panose="05000000000000000000" pitchFamily="2" charset="2"/>
              <a:buChar char="v"/>
              <a:defRPr/>
            </a:pPr>
            <a:endParaRPr lang="en-GB" altLang="en-US" sz="2000" dirty="0"/>
          </a:p>
          <a:p>
            <a:pPr marL="0" indent="0">
              <a:spcBef>
                <a:spcPts val="1200"/>
              </a:spcBef>
              <a:buFont typeface="Arial" panose="020B0604020202020204" pitchFamily="34" charset="0"/>
              <a:buNone/>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defRPr/>
            </a:pPr>
            <a:r>
              <a:rPr lang="en-GB" sz="2800" dirty="0"/>
              <a:t>Criminality</a:t>
            </a:r>
          </a:p>
        </p:txBody>
      </p:sp>
      <p:pic>
        <p:nvPicPr>
          <p:cNvPr id="6" name="Obraz 5">
            <a:extLst>
              <a:ext uri="{FF2B5EF4-FFF2-40B4-BE49-F238E27FC236}">
                <a16:creationId xmlns:a16="http://schemas.microsoft.com/office/drawing/2014/main" id="{EF8074AF-ADDC-FD43-8BC5-5600112A9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13" y="6169123"/>
            <a:ext cx="3142593" cy="688877"/>
          </a:xfrm>
          <a:prstGeom prst="rect">
            <a:avLst/>
          </a:prstGeom>
        </p:spPr>
      </p:pic>
      <p:sp>
        <p:nvSpPr>
          <p:cNvPr id="3" name="Symbol zastępczy numeru slajdu 2">
            <a:extLst>
              <a:ext uri="{FF2B5EF4-FFF2-40B4-BE49-F238E27FC236}">
                <a16:creationId xmlns:a16="http://schemas.microsoft.com/office/drawing/2014/main" id="{A2BFC934-699A-2B48-B78C-10050F508729}"/>
              </a:ext>
            </a:extLst>
          </p:cNvPr>
          <p:cNvSpPr>
            <a:spLocks noGrp="1"/>
          </p:cNvSpPr>
          <p:nvPr>
            <p:ph type="sldNum" sz="quarter" idx="10"/>
          </p:nvPr>
        </p:nvSpPr>
        <p:spPr/>
        <p:txBody>
          <a:bodyPr/>
          <a:lstStyle/>
          <a:p>
            <a:pPr>
              <a:defRPr/>
            </a:pPr>
            <a:fld id="{C6F4DF36-A8C0-4827-B335-29D8B384D3D2}" type="slidenum">
              <a:rPr lang="en-GB" altLang="en-US" smtClean="0"/>
              <a:pPr>
                <a:defRPr/>
              </a:pPr>
              <a:t>17</a:t>
            </a:fld>
            <a:endParaRPr lang="en-GB" altLang="en-US" dirty="0"/>
          </a:p>
        </p:txBody>
      </p:sp>
    </p:spTree>
    <p:extLst>
      <p:ext uri="{BB962C8B-B14F-4D97-AF65-F5344CB8AC3E}">
        <p14:creationId xmlns:p14="http://schemas.microsoft.com/office/powerpoint/2010/main" val="3738723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92264" y="1048183"/>
            <a:ext cx="11657997" cy="4761634"/>
          </a:xfrm>
        </p:spPr>
        <p:txBody>
          <a:bodyPr/>
          <a:lstStyle/>
          <a:p>
            <a:pPr marL="0" indent="0" algn="ctr">
              <a:lnSpc>
                <a:spcPct val="150000"/>
              </a:lnSpc>
              <a:buNone/>
            </a:pPr>
            <a:endParaRPr lang="pl-PL" sz="2000" dirty="0"/>
          </a:p>
          <a:p>
            <a:pPr marL="0" indent="0" algn="ctr">
              <a:lnSpc>
                <a:spcPct val="150000"/>
              </a:lnSpc>
              <a:buNone/>
            </a:pPr>
            <a:r>
              <a:rPr lang="pl-PL" b="1" dirty="0">
                <a:latin typeface="Calibri" panose="020F0502020204030204" pitchFamily="34" charset="0"/>
                <a:cs typeface="Calibri" panose="020F0502020204030204" pitchFamily="34" charset="0"/>
              </a:rPr>
              <a:t>PART 3 </a:t>
            </a:r>
          </a:p>
          <a:p>
            <a:pPr marL="0" indent="0" algn="ctr">
              <a:lnSpc>
                <a:spcPct val="150000"/>
              </a:lnSpc>
              <a:buNone/>
            </a:pPr>
            <a:endParaRPr lang="pl-PL" b="1" dirty="0">
              <a:latin typeface="Calibri" panose="020F0502020204030204" pitchFamily="34" charset="0"/>
              <a:cs typeface="Calibri" panose="020F0502020204030204" pitchFamily="34" charset="0"/>
            </a:endParaRPr>
          </a:p>
          <a:p>
            <a:pPr marL="0" indent="0" algn="ctr">
              <a:lnSpc>
                <a:spcPct val="150000"/>
              </a:lnSpc>
              <a:buNone/>
            </a:pPr>
            <a:r>
              <a:rPr lang="pl-PL" b="1" dirty="0">
                <a:latin typeface="Calibri" panose="020F0502020204030204" pitchFamily="34" charset="0"/>
                <a:cs typeface="Calibri" panose="020F0502020204030204" pitchFamily="34" charset="0"/>
              </a:rPr>
              <a:t>EVIDENCE OF RESIDENCE </a:t>
            </a:r>
          </a:p>
          <a:p>
            <a:pPr marL="0" indent="0">
              <a:spcBef>
                <a:spcPts val="1200"/>
              </a:spcBef>
              <a:buNone/>
              <a:defRPr/>
            </a:pPr>
            <a:endParaRPr lang="en-GB" altLang="en-US" b="1" dirty="0">
              <a:latin typeface="Calibri" panose="020F0502020204030204" pitchFamily="34" charset="0"/>
              <a:cs typeface="Calibri" panose="020F0502020204030204" pitchFamily="34" charset="0"/>
            </a:endParaRPr>
          </a:p>
          <a:p>
            <a:pPr>
              <a:spcBef>
                <a:spcPts val="1200"/>
              </a:spcBef>
              <a:buFont typeface="Wingdings" panose="05000000000000000000" pitchFamily="2" charset="2"/>
              <a:buChar char="v"/>
              <a:defRPr/>
            </a:pPr>
            <a:endParaRPr lang="en-GB" altLang="en-US" b="1" dirty="0">
              <a:latin typeface="Calibri" panose="020F0502020204030204" pitchFamily="34" charset="0"/>
              <a:cs typeface="Calibri" panose="020F0502020204030204" pitchFamily="34" charset="0"/>
            </a:endParaRPr>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lgn="ctr">
              <a:defRPr/>
            </a:pPr>
            <a:r>
              <a:rPr lang="pl-PL" sz="2800" dirty="0"/>
              <a:t>EU SETTLEMENT SCHEME – PROOF OF RESIDENCE</a:t>
            </a:r>
            <a:endParaRPr lang="en-GB" sz="2800" dirty="0"/>
          </a:p>
        </p:txBody>
      </p:sp>
      <p:pic>
        <p:nvPicPr>
          <p:cNvPr id="6" name="Obraz 5">
            <a:extLst>
              <a:ext uri="{FF2B5EF4-FFF2-40B4-BE49-F238E27FC236}">
                <a16:creationId xmlns:a16="http://schemas.microsoft.com/office/drawing/2014/main" id="{EF8074AF-ADDC-FD43-8BC5-5600112A9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13" y="6169123"/>
            <a:ext cx="3142593" cy="688877"/>
          </a:xfrm>
          <a:prstGeom prst="rect">
            <a:avLst/>
          </a:prstGeom>
        </p:spPr>
      </p:pic>
      <p:sp>
        <p:nvSpPr>
          <p:cNvPr id="3" name="Symbol zastępczy numeru slajdu 2">
            <a:extLst>
              <a:ext uri="{FF2B5EF4-FFF2-40B4-BE49-F238E27FC236}">
                <a16:creationId xmlns:a16="http://schemas.microsoft.com/office/drawing/2014/main" id="{A2BFC934-699A-2B48-B78C-10050F508729}"/>
              </a:ext>
            </a:extLst>
          </p:cNvPr>
          <p:cNvSpPr>
            <a:spLocks noGrp="1"/>
          </p:cNvSpPr>
          <p:nvPr>
            <p:ph type="sldNum" sz="quarter" idx="10"/>
          </p:nvPr>
        </p:nvSpPr>
        <p:spPr/>
        <p:txBody>
          <a:bodyPr/>
          <a:lstStyle/>
          <a:p>
            <a:pPr>
              <a:defRPr/>
            </a:pPr>
            <a:fld id="{C6F4DF36-A8C0-4827-B335-29D8B384D3D2}" type="slidenum">
              <a:rPr lang="en-GB" altLang="en-US" smtClean="0"/>
              <a:pPr>
                <a:defRPr/>
              </a:pPr>
              <a:t>18</a:t>
            </a:fld>
            <a:endParaRPr lang="en-GB" altLang="en-US" dirty="0"/>
          </a:p>
        </p:txBody>
      </p:sp>
    </p:spTree>
    <p:extLst>
      <p:ext uri="{BB962C8B-B14F-4D97-AF65-F5344CB8AC3E}">
        <p14:creationId xmlns:p14="http://schemas.microsoft.com/office/powerpoint/2010/main" val="2329316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92264" y="1048182"/>
            <a:ext cx="11657997" cy="5282767"/>
          </a:xfrm>
        </p:spPr>
        <p:txBody>
          <a:bodyPr/>
          <a:lstStyle/>
          <a:p>
            <a:pPr marL="0" indent="0" algn="just">
              <a:buNone/>
            </a:pPr>
            <a:r>
              <a:rPr lang="pl-PL" sz="1800" b="1" dirty="0" err="1">
                <a:latin typeface="Calibri" panose="020F0502020204030204" pitchFamily="34" charset="0"/>
                <a:cs typeface="Calibri" panose="020F0502020204030204" pitchFamily="34" charset="0"/>
              </a:rPr>
              <a:t>Evidence</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that</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covers</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longer</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periods</a:t>
            </a:r>
            <a:r>
              <a:rPr lang="pl-PL" sz="1800" b="1" dirty="0">
                <a:latin typeface="Calibri" panose="020F0502020204030204" pitchFamily="34" charset="0"/>
                <a:cs typeface="Calibri" panose="020F0502020204030204" pitchFamily="34" charset="0"/>
              </a:rPr>
              <a:t> of </a:t>
            </a:r>
            <a:r>
              <a:rPr lang="pl-PL" sz="1800" b="1" dirty="0" err="1">
                <a:latin typeface="Calibri" panose="020F0502020204030204" pitchFamily="34" charset="0"/>
                <a:cs typeface="Calibri" panose="020F0502020204030204" pitchFamily="34" charset="0"/>
              </a:rPr>
              <a:t>time</a:t>
            </a:r>
            <a:endParaRPr lang="pl-PL" sz="1800" b="1" dirty="0">
              <a:latin typeface="Calibri" panose="020F0502020204030204" pitchFamily="34" charset="0"/>
              <a:cs typeface="Calibri" panose="020F0502020204030204" pitchFamily="34" charset="0"/>
            </a:endParaRPr>
          </a:p>
          <a:p>
            <a:pPr marL="0" indent="0" algn="just">
              <a:buNone/>
            </a:pPr>
            <a:endParaRPr lang="pl-PL" sz="1800" b="1" dirty="0">
              <a:latin typeface="Calibri" panose="020F0502020204030204" pitchFamily="34" charset="0"/>
              <a:cs typeface="Calibri" panose="020F0502020204030204" pitchFamily="34" charset="0"/>
            </a:endParaRPr>
          </a:p>
          <a:p>
            <a:pPr algn="just"/>
            <a:r>
              <a:rPr lang="pl-PL" sz="1600" dirty="0" err="1">
                <a:latin typeface="Calibri" panose="020F0502020204030204" pitchFamily="34" charset="0"/>
                <a:cs typeface="Calibri" panose="020F0502020204030204" pitchFamily="34" charset="0"/>
              </a:rPr>
              <a:t>Documents</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that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cover</a:t>
            </a:r>
            <a:r>
              <a:rPr lang="pl-PL" sz="1600" dirty="0">
                <a:latin typeface="Calibri" panose="020F0502020204030204" pitchFamily="34" charset="0"/>
                <a:cs typeface="Calibri" panose="020F0502020204030204" pitchFamily="34" charset="0"/>
              </a:rPr>
              <a:t> a </a:t>
            </a:r>
            <a:r>
              <a:rPr lang="pl-PL" sz="1600" dirty="0" err="1">
                <a:latin typeface="Calibri" panose="020F0502020204030204" pitchFamily="34" charset="0"/>
                <a:cs typeface="Calibri" panose="020F0502020204030204" pitchFamily="34" charset="0"/>
              </a:rPr>
              <a:t>longer</a:t>
            </a:r>
            <a:r>
              <a:rPr lang="pl-PL" sz="1600" dirty="0">
                <a:latin typeface="Calibri" panose="020F0502020204030204" pitchFamily="34" charset="0"/>
                <a:cs typeface="Calibri" panose="020F0502020204030204" pitchFamily="34" charset="0"/>
              </a:rPr>
              <a:t> period of </a:t>
            </a:r>
            <a:r>
              <a:rPr lang="pl-PL" sz="1600" dirty="0" err="1">
                <a:latin typeface="Calibri" panose="020F0502020204030204" pitchFamily="34" charset="0"/>
                <a:cs typeface="Calibri" panose="020F0502020204030204" pitchFamily="34" charset="0"/>
              </a:rPr>
              <a:t>time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between</a:t>
            </a:r>
            <a:r>
              <a:rPr lang="pl-PL" sz="1600" dirty="0">
                <a:latin typeface="Calibri" panose="020F0502020204030204" pitchFamily="34" charset="0"/>
                <a:cs typeface="Calibri" panose="020F0502020204030204" pitchFamily="34" charset="0"/>
              </a:rPr>
              <a:t> 2 </a:t>
            </a:r>
            <a:r>
              <a:rPr lang="pl-PL" sz="1600" dirty="0" err="1">
                <a:latin typeface="Calibri" panose="020F0502020204030204" pitchFamily="34" charset="0"/>
                <a:cs typeface="Calibri" panose="020F0502020204030204" pitchFamily="34" charset="0"/>
              </a:rPr>
              <a:t>dates</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include</a:t>
            </a:r>
            <a:r>
              <a:rPr lang="pl-PL" sz="1600" dirty="0">
                <a:latin typeface="Calibri" panose="020F0502020204030204" pitchFamily="34" charset="0"/>
                <a:cs typeface="Calibri" panose="020F0502020204030204" pitchFamily="34" charset="0"/>
              </a:rPr>
              <a:t>:</a:t>
            </a:r>
          </a:p>
          <a:p>
            <a:pPr algn="just"/>
            <a:r>
              <a:rPr lang="pl-PL" sz="1600" dirty="0" err="1">
                <a:latin typeface="Calibri" panose="020F0502020204030204" pitchFamily="34" charset="0"/>
                <a:cs typeface="Calibri" panose="020F0502020204030204" pitchFamily="34" charset="0"/>
              </a:rPr>
              <a:t>annual</a:t>
            </a:r>
            <a:r>
              <a:rPr lang="pl-PL" sz="1600" dirty="0">
                <a:latin typeface="Calibri" panose="020F0502020204030204" pitchFamily="34" charset="0"/>
                <a:cs typeface="Calibri" panose="020F0502020204030204" pitchFamily="34" charset="0"/>
              </a:rPr>
              <a:t> bank </a:t>
            </a:r>
            <a:r>
              <a:rPr lang="pl-PL" sz="1600" dirty="0" err="1">
                <a:latin typeface="Calibri" panose="020F0502020204030204" pitchFamily="34" charset="0"/>
                <a:cs typeface="Calibri" panose="020F0502020204030204" pitchFamily="34" charset="0"/>
              </a:rPr>
              <a:t>statement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account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summary</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showing</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least</a:t>
            </a:r>
            <a:r>
              <a:rPr lang="pl-PL" sz="1600" dirty="0">
                <a:latin typeface="Calibri" panose="020F0502020204030204" pitchFamily="34" charset="0"/>
                <a:cs typeface="Calibri" panose="020F0502020204030204" pitchFamily="34" charset="0"/>
              </a:rPr>
              <a:t> 6 </a:t>
            </a:r>
            <a:r>
              <a:rPr lang="pl-PL" sz="1600" dirty="0" err="1">
                <a:latin typeface="Calibri" panose="020F0502020204030204" pitchFamily="34" charset="0"/>
                <a:cs typeface="Calibri" panose="020F0502020204030204" pitchFamily="34" charset="0"/>
              </a:rPr>
              <a:t>months</a:t>
            </a:r>
            <a:r>
              <a:rPr lang="pl-PL" sz="1600" dirty="0">
                <a:latin typeface="Calibri" panose="020F0502020204030204" pitchFamily="34" charset="0"/>
                <a:cs typeface="Calibri" panose="020F0502020204030204" pitchFamily="34" charset="0"/>
              </a:rPr>
              <a:t> of </a:t>
            </a:r>
            <a:r>
              <a:rPr lang="pl-PL" sz="1600" dirty="0" err="1">
                <a:latin typeface="Calibri" panose="020F0502020204030204" pitchFamily="34" charset="0"/>
                <a:cs typeface="Calibri" panose="020F0502020204030204" pitchFamily="34" charset="0"/>
              </a:rPr>
              <a:t>payments</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received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spending</a:t>
            </a:r>
            <a:r>
              <a:rPr lang="pl-PL" sz="1600" dirty="0">
                <a:latin typeface="Calibri" panose="020F0502020204030204" pitchFamily="34" charset="0"/>
                <a:cs typeface="Calibri" panose="020F0502020204030204" pitchFamily="34" charset="0"/>
              </a:rPr>
              <a:t> in the UK</a:t>
            </a:r>
          </a:p>
          <a:p>
            <a:pPr algn="just"/>
            <a:r>
              <a:rPr lang="pl-PL" sz="1600" dirty="0" err="1">
                <a:latin typeface="Calibri" panose="020F0502020204030204" pitchFamily="34" charset="0"/>
                <a:cs typeface="Calibri" panose="020F0502020204030204" pitchFamily="34" charset="0"/>
              </a:rPr>
              <a:t>employer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letter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confirming</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employment</a:t>
            </a:r>
            <a:r>
              <a:rPr lang="pl-PL" sz="1600" dirty="0">
                <a:latin typeface="Calibri" panose="020F0502020204030204" pitchFamily="34" charset="0"/>
                <a:cs typeface="Calibri" panose="020F0502020204030204" pitchFamily="34" charset="0"/>
              </a:rPr>
              <a:t> and </a:t>
            </a:r>
            <a:r>
              <a:rPr lang="pl-PL" sz="1600" dirty="0" err="1">
                <a:latin typeface="Calibri" panose="020F0502020204030204" pitchFamily="34" charset="0"/>
                <a:cs typeface="Calibri" panose="020F0502020204030204" pitchFamily="34" charset="0"/>
              </a:rPr>
              <a:t>evidence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that</a:t>
            </a:r>
            <a:r>
              <a:rPr lang="pl-PL" sz="1600" dirty="0">
                <a:latin typeface="Calibri" panose="020F0502020204030204" pitchFamily="34" charset="0"/>
                <a:cs typeface="Calibri" panose="020F0502020204030204" pitchFamily="34" charset="0"/>
              </a:rPr>
              <a:t> the </a:t>
            </a:r>
            <a:r>
              <a:rPr lang="pl-PL" sz="1600" dirty="0" err="1">
                <a:latin typeface="Calibri" panose="020F0502020204030204" pitchFamily="34" charset="0"/>
                <a:cs typeface="Calibri" panose="020F0502020204030204" pitchFamily="34" charset="0"/>
              </a:rPr>
              <a:t>employer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is</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genuine</a:t>
            </a:r>
            <a:r>
              <a:rPr lang="pl-PL" sz="1600" dirty="0">
                <a:latin typeface="Calibri" panose="020F0502020204030204" pitchFamily="34" charset="0"/>
                <a:cs typeface="Calibri" panose="020F0502020204030204" pitchFamily="34" charset="0"/>
              </a:rPr>
              <a:t>, for </a:t>
            </a:r>
            <a:r>
              <a:rPr lang="pl-PL" sz="1600" dirty="0" err="1">
                <a:latin typeface="Calibri" panose="020F0502020204030204" pitchFamily="34" charset="0"/>
                <a:cs typeface="Calibri" panose="020F0502020204030204" pitchFamily="34" charset="0"/>
              </a:rPr>
              <a:t>example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their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Companies</a:t>
            </a:r>
            <a:r>
              <a:rPr lang="pl-PL" sz="1600" dirty="0">
                <a:latin typeface="Calibri" panose="020F0502020204030204" pitchFamily="34" charset="0"/>
                <a:cs typeface="Calibri" panose="020F0502020204030204" pitchFamily="34" charset="0"/>
              </a:rPr>
              <a:t> House </a:t>
            </a:r>
            <a:r>
              <a:rPr lang="pl-PL" sz="1600" dirty="0" err="1">
                <a:latin typeface="Calibri" panose="020F0502020204030204" pitchFamily="34" charset="0"/>
                <a:cs typeface="Calibri" panose="020F0502020204030204" pitchFamily="34" charset="0"/>
              </a:rPr>
              <a:t>Number</a:t>
            </a:r>
            <a:r>
              <a:rPr lang="pl-PL" sz="1600" dirty="0">
                <a:latin typeface="Calibri" panose="020F0502020204030204" pitchFamily="34" charset="0"/>
                <a:cs typeface="Calibri" panose="020F0502020204030204" pitchFamily="34" charset="0"/>
              </a:rPr>
              <a:t>  </a:t>
            </a:r>
          </a:p>
          <a:p>
            <a:pPr algn="just"/>
            <a:r>
              <a:rPr lang="pl-PL" sz="1600" dirty="0" err="1">
                <a:latin typeface="Calibri" panose="020F0502020204030204" pitchFamily="34" charset="0"/>
                <a:cs typeface="Calibri" panose="020F0502020204030204" pitchFamily="34" charset="0"/>
              </a:rPr>
              <a:t>council</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tax</a:t>
            </a:r>
            <a:r>
              <a:rPr lang="pl-PL" sz="1600" dirty="0">
                <a:latin typeface="Calibri" panose="020F0502020204030204" pitchFamily="34" charset="0"/>
                <a:cs typeface="Calibri" panose="020F0502020204030204" pitchFamily="34" charset="0"/>
              </a:rPr>
              <a:t> bill</a:t>
            </a:r>
          </a:p>
          <a:p>
            <a:pPr algn="just"/>
            <a:r>
              <a:rPr lang="pl-PL" sz="1600" dirty="0" err="1">
                <a:latin typeface="Calibri" panose="020F0502020204030204" pitchFamily="34" charset="0"/>
                <a:cs typeface="Calibri" panose="020F0502020204030204" pitchFamily="34" charset="0"/>
              </a:rPr>
              <a:t>letter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certificate</a:t>
            </a:r>
            <a:r>
              <a:rPr lang="pl-PL" sz="1600" dirty="0">
                <a:latin typeface="Calibri" panose="020F0502020204030204" pitchFamily="34" charset="0"/>
                <a:cs typeface="Calibri" panose="020F0502020204030204" pitchFamily="34" charset="0"/>
              </a:rPr>
              <a:t> from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school</a:t>
            </a:r>
            <a:r>
              <a:rPr lang="pl-PL" sz="1600" dirty="0">
                <a:latin typeface="Calibri" panose="020F0502020204030204" pitchFamily="34" charset="0"/>
                <a:cs typeface="Calibri" panose="020F0502020204030204" pitchFamily="34" charset="0"/>
              </a:rPr>
              <a:t>, college, </a:t>
            </a:r>
            <a:r>
              <a:rPr lang="pl-PL" sz="1600" dirty="0" err="1">
                <a:latin typeface="Calibri" panose="020F0502020204030204" pitchFamily="34" charset="0"/>
                <a:cs typeface="Calibri" panose="020F0502020204030204" pitchFamily="34" charset="0"/>
              </a:rPr>
              <a:t>university</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other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accredited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educational</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training</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organisation</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showing</a:t>
            </a:r>
            <a:r>
              <a:rPr lang="pl-PL" sz="1600" dirty="0">
                <a:latin typeface="Calibri" panose="020F0502020204030204" pitchFamily="34" charset="0"/>
                <a:cs typeface="Calibri" panose="020F0502020204030204" pitchFamily="34" charset="0"/>
              </a:rPr>
              <a:t> the </a:t>
            </a:r>
            <a:r>
              <a:rPr lang="pl-PL" sz="1600" dirty="0" err="1">
                <a:latin typeface="Calibri" panose="020F0502020204030204" pitchFamily="34" charset="0"/>
                <a:cs typeface="Calibri" panose="020F0502020204030204" pitchFamily="34" charset="0"/>
              </a:rPr>
              <a:t>dates</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enrolled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attended</a:t>
            </a:r>
            <a:r>
              <a:rPr lang="pl-PL" sz="1600" dirty="0">
                <a:latin typeface="Calibri" panose="020F0502020204030204" pitchFamily="34" charset="0"/>
                <a:cs typeface="Calibri" panose="020F0502020204030204" pitchFamily="34" charset="0"/>
              </a:rPr>
              <a:t> and </a:t>
            </a:r>
            <a:r>
              <a:rPr lang="pl-PL" sz="1600" dirty="0" err="1">
                <a:latin typeface="Calibri" panose="020F0502020204030204" pitchFamily="34" charset="0"/>
                <a:cs typeface="Calibri" panose="020F0502020204030204" pitchFamily="34" charset="0"/>
              </a:rPr>
              <a:t>completed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course</a:t>
            </a:r>
            <a:endParaRPr lang="pl-PL" sz="1600" dirty="0">
              <a:latin typeface="Calibri" panose="020F0502020204030204" pitchFamily="34" charset="0"/>
              <a:cs typeface="Calibri" panose="020F0502020204030204" pitchFamily="34" charset="0"/>
            </a:endParaRPr>
          </a:p>
          <a:p>
            <a:pPr algn="just"/>
            <a:r>
              <a:rPr lang="pl-PL" sz="1600" dirty="0" err="1">
                <a:latin typeface="Calibri" panose="020F0502020204030204" pitchFamily="34" charset="0"/>
                <a:cs typeface="Calibri" panose="020F0502020204030204" pitchFamily="34" charset="0"/>
              </a:rPr>
              <a:t>invoice</a:t>
            </a:r>
            <a:r>
              <a:rPr lang="pl-PL" sz="1600" dirty="0">
                <a:latin typeface="Calibri" panose="020F0502020204030204" pitchFamily="34" charset="0"/>
                <a:cs typeface="Calibri" panose="020F0502020204030204" pitchFamily="34" charset="0"/>
              </a:rPr>
              <a:t> for </a:t>
            </a:r>
            <a:r>
              <a:rPr lang="pl-PL" sz="1600" dirty="0" err="1">
                <a:latin typeface="Calibri" panose="020F0502020204030204" pitchFamily="34" charset="0"/>
                <a:cs typeface="Calibri" panose="020F0502020204030204" pitchFamily="34" charset="0"/>
              </a:rPr>
              <a:t>fees</a:t>
            </a:r>
            <a:r>
              <a:rPr lang="pl-PL" sz="1600" dirty="0">
                <a:latin typeface="Calibri" panose="020F0502020204030204" pitchFamily="34" charset="0"/>
                <a:cs typeface="Calibri" panose="020F0502020204030204" pitchFamily="34" charset="0"/>
              </a:rPr>
              <a:t> from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school</a:t>
            </a:r>
            <a:r>
              <a:rPr lang="pl-PL" sz="1600" dirty="0">
                <a:latin typeface="Calibri" panose="020F0502020204030204" pitchFamily="34" charset="0"/>
                <a:cs typeface="Calibri" panose="020F0502020204030204" pitchFamily="34" charset="0"/>
              </a:rPr>
              <a:t>, college, </a:t>
            </a:r>
            <a:r>
              <a:rPr lang="pl-PL" sz="1600" dirty="0" err="1">
                <a:latin typeface="Calibri" panose="020F0502020204030204" pitchFamily="34" charset="0"/>
                <a:cs typeface="Calibri" panose="020F0502020204030204" pitchFamily="34" charset="0"/>
              </a:rPr>
              <a:t>university</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other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accredited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educational</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training</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organisation</a:t>
            </a:r>
            <a:r>
              <a:rPr lang="pl-PL" sz="1600" dirty="0">
                <a:latin typeface="Calibri" panose="020F0502020204030204" pitchFamily="34" charset="0"/>
                <a:cs typeface="Calibri" panose="020F0502020204030204" pitchFamily="34" charset="0"/>
              </a:rPr>
              <a:t> and </a:t>
            </a:r>
            <a:r>
              <a:rPr lang="pl-PL" sz="1600" dirty="0" err="1">
                <a:latin typeface="Calibri" panose="020F0502020204030204" pitchFamily="34" charset="0"/>
                <a:cs typeface="Calibri" panose="020F0502020204030204" pitchFamily="34" charset="0"/>
              </a:rPr>
              <a:t>evidence</a:t>
            </a:r>
            <a:r>
              <a:rPr lang="pl-PL" sz="1600" dirty="0">
                <a:latin typeface="Calibri" panose="020F0502020204030204" pitchFamily="34" charset="0"/>
                <a:cs typeface="Calibri" panose="020F0502020204030204" pitchFamily="34" charset="0"/>
              </a:rPr>
              <a:t> of </a:t>
            </a:r>
            <a:r>
              <a:rPr lang="pl-PL" sz="1600" dirty="0" err="1">
                <a:latin typeface="Calibri" panose="020F0502020204030204" pitchFamily="34" charset="0"/>
                <a:cs typeface="Calibri" panose="020F0502020204030204" pitchFamily="34" charset="0"/>
              </a:rPr>
              <a:t>payment</a:t>
            </a:r>
            <a:endParaRPr lang="pl-PL" sz="1600" dirty="0">
              <a:latin typeface="Calibri" panose="020F0502020204030204" pitchFamily="34" charset="0"/>
              <a:cs typeface="Calibri" panose="020F0502020204030204" pitchFamily="34" charset="0"/>
            </a:endParaRPr>
          </a:p>
          <a:p>
            <a:pPr algn="just"/>
            <a:r>
              <a:rPr lang="pl-PL" sz="1600" dirty="0" err="1">
                <a:latin typeface="Calibri" panose="020F0502020204030204" pitchFamily="34" charset="0"/>
                <a:cs typeface="Calibri" panose="020F0502020204030204" pitchFamily="34" charset="0"/>
              </a:rPr>
              <a:t>document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showing</a:t>
            </a:r>
            <a:r>
              <a:rPr lang="pl-PL" sz="1600" dirty="0">
                <a:latin typeface="Calibri" panose="020F0502020204030204" pitchFamily="34" charset="0"/>
                <a:cs typeface="Calibri" panose="020F0502020204030204" pitchFamily="34" charset="0"/>
              </a:rPr>
              <a:t> a UK </a:t>
            </a:r>
            <a:r>
              <a:rPr lang="pl-PL" sz="1600" dirty="0" err="1">
                <a:latin typeface="Calibri" panose="020F0502020204030204" pitchFamily="34" charset="0"/>
                <a:cs typeface="Calibri" panose="020F0502020204030204" pitchFamily="34" charset="0"/>
              </a:rPr>
              <a:t>address</a:t>
            </a:r>
            <a:r>
              <a:rPr lang="pl-PL" sz="1600" dirty="0">
                <a:latin typeface="Calibri" panose="020F0502020204030204" pitchFamily="34" charset="0"/>
                <a:cs typeface="Calibri" panose="020F0502020204030204" pitchFamily="34" charset="0"/>
              </a:rPr>
              <a:t> from a student </a:t>
            </a:r>
            <a:r>
              <a:rPr lang="pl-PL" sz="1600" dirty="0" err="1">
                <a:latin typeface="Calibri" panose="020F0502020204030204" pitchFamily="34" charset="0"/>
                <a:cs typeface="Calibri" panose="020F0502020204030204" pitchFamily="34" charset="0"/>
              </a:rPr>
              <a:t>finance</a:t>
            </a:r>
            <a:r>
              <a:rPr lang="pl-PL" sz="1600" dirty="0">
                <a:latin typeface="Calibri" panose="020F0502020204030204" pitchFamily="34" charset="0"/>
                <a:cs typeface="Calibri" panose="020F0502020204030204" pitchFamily="34" charset="0"/>
              </a:rPr>
              <a:t> body in England, </a:t>
            </a:r>
            <a:r>
              <a:rPr lang="pl-PL" sz="1600" dirty="0" err="1">
                <a:latin typeface="Calibri" panose="020F0502020204030204" pitchFamily="34" charset="0"/>
                <a:cs typeface="Calibri" panose="020F0502020204030204" pitchFamily="34" charset="0"/>
              </a:rPr>
              <a:t>Wales</a:t>
            </a:r>
            <a:r>
              <a:rPr lang="pl-PL" sz="1600" dirty="0">
                <a:latin typeface="Calibri" panose="020F0502020204030204" pitchFamily="34" charset="0"/>
                <a:cs typeface="Calibri" panose="020F0502020204030204" pitchFamily="34" charset="0"/>
              </a:rPr>
              <a:t>, Scotland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Northern</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Ireland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from the Student </a:t>
            </a:r>
            <a:r>
              <a:rPr lang="pl-PL" sz="1600" dirty="0" err="1">
                <a:latin typeface="Calibri" panose="020F0502020204030204" pitchFamily="34" charset="0"/>
                <a:cs typeface="Calibri" panose="020F0502020204030204" pitchFamily="34" charset="0"/>
              </a:rPr>
              <a:t>Loans</a:t>
            </a:r>
            <a:r>
              <a:rPr lang="pl-PL" sz="1600" dirty="0">
                <a:latin typeface="Calibri" panose="020F0502020204030204" pitchFamily="34" charset="0"/>
                <a:cs typeface="Calibri" panose="020F0502020204030204" pitchFamily="34" charset="0"/>
              </a:rPr>
              <a:t> Company</a:t>
            </a:r>
          </a:p>
          <a:p>
            <a:pPr algn="just"/>
            <a:r>
              <a:rPr lang="pl-PL" sz="1600" dirty="0">
                <a:latin typeface="Calibri" panose="020F0502020204030204" pitchFamily="34" charset="0"/>
                <a:cs typeface="Calibri" panose="020F0502020204030204" pitchFamily="34" charset="0"/>
              </a:rPr>
              <a:t>residential </a:t>
            </a:r>
            <a:r>
              <a:rPr lang="pl-PL" sz="1600" dirty="0" err="1">
                <a:latin typeface="Calibri" panose="020F0502020204030204" pitchFamily="34" charset="0"/>
                <a:cs typeface="Calibri" panose="020F0502020204030204" pitchFamily="34" charset="0"/>
              </a:rPr>
              <a:t>mortgage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statement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or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rental</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agreement</a:t>
            </a:r>
            <a:r>
              <a:rPr lang="pl-PL" sz="1600" dirty="0">
                <a:latin typeface="Calibri" panose="020F0502020204030204" pitchFamily="34" charset="0"/>
                <a:cs typeface="Calibri" panose="020F0502020204030204" pitchFamily="34" charset="0"/>
              </a:rPr>
              <a:t> and </a:t>
            </a:r>
            <a:r>
              <a:rPr lang="pl-PL" sz="1600" dirty="0" err="1">
                <a:latin typeface="Calibri" panose="020F0502020204030204" pitchFamily="34" charset="0"/>
                <a:cs typeface="Calibri" panose="020F0502020204030204" pitchFamily="34" charset="0"/>
              </a:rPr>
              <a:t>evidence</a:t>
            </a:r>
            <a:r>
              <a:rPr lang="pl-PL" sz="1600" dirty="0">
                <a:latin typeface="Calibri" panose="020F0502020204030204" pitchFamily="34" charset="0"/>
                <a:cs typeface="Calibri" panose="020F0502020204030204" pitchFamily="34" charset="0"/>
              </a:rPr>
              <a:t> of </a:t>
            </a:r>
            <a:r>
              <a:rPr lang="pl-PL" sz="1600" dirty="0" err="1">
                <a:latin typeface="Calibri" panose="020F0502020204030204" pitchFamily="34" charset="0"/>
                <a:cs typeface="Calibri" panose="020F0502020204030204" pitchFamily="34" charset="0"/>
              </a:rPr>
              <a:t>payment</a:t>
            </a:r>
            <a:endParaRPr lang="pl-PL" sz="1600" dirty="0">
              <a:latin typeface="Calibri" panose="020F0502020204030204" pitchFamily="34" charset="0"/>
              <a:cs typeface="Calibri" panose="020F0502020204030204" pitchFamily="34" charset="0"/>
            </a:endParaRPr>
          </a:p>
          <a:p>
            <a:pPr algn="just"/>
            <a:r>
              <a:rPr lang="pl-PL" sz="1600" dirty="0" err="1">
                <a:latin typeface="Calibri" panose="020F0502020204030204" pitchFamily="34" charset="0"/>
                <a:cs typeface="Calibri" panose="020F0502020204030204" pitchFamily="34" charset="0"/>
              </a:rPr>
              <a:t>letter</a:t>
            </a:r>
            <a:r>
              <a:rPr lang="pl-PL" sz="1600" dirty="0">
                <a:latin typeface="Calibri" panose="020F0502020204030204" pitchFamily="34" charset="0"/>
                <a:cs typeface="Calibri" panose="020F0502020204030204" pitchFamily="34" charset="0"/>
              </a:rPr>
              <a:t> from a </a:t>
            </a:r>
            <a:r>
              <a:rPr lang="pl-PL" sz="1600" dirty="0" err="1">
                <a:latin typeface="Calibri" panose="020F0502020204030204" pitchFamily="34" charset="0"/>
                <a:cs typeface="Calibri" panose="020F0502020204030204" pitchFamily="34" charset="0"/>
              </a:rPr>
              <a:t>registered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care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home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confirming</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residence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there</a:t>
            </a:r>
            <a:r>
              <a:rPr lang="pl-PL" sz="1600" dirty="0">
                <a:latin typeface="Calibri" panose="020F0502020204030204" pitchFamily="34" charset="0"/>
                <a:cs typeface="Calibri" panose="020F0502020204030204" pitchFamily="34" charset="0"/>
              </a:rPr>
              <a:t> </a:t>
            </a:r>
          </a:p>
          <a:p>
            <a:pPr algn="just"/>
            <a:r>
              <a:rPr lang="pl-PL" sz="1600" dirty="0" err="1">
                <a:latin typeface="Calibri" panose="020F0502020204030204" pitchFamily="34" charset="0"/>
                <a:cs typeface="Calibri" panose="020F0502020204030204" pitchFamily="34" charset="0"/>
              </a:rPr>
              <a:t>employer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pension</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contributions</a:t>
            </a:r>
            <a:endParaRPr lang="pl-PL" sz="1600" dirty="0">
              <a:latin typeface="Calibri" panose="020F0502020204030204" pitchFamily="34" charset="0"/>
              <a:cs typeface="Calibri" panose="020F0502020204030204" pitchFamily="34" charset="0"/>
            </a:endParaRPr>
          </a:p>
          <a:p>
            <a:pPr algn="just"/>
            <a:r>
              <a:rPr lang="pl-PL" sz="1600" dirty="0" err="1">
                <a:latin typeface="Calibri" panose="020F0502020204030204" pitchFamily="34" charset="0"/>
                <a:cs typeface="Calibri" panose="020F0502020204030204" pitchFamily="34" charset="0"/>
              </a:rPr>
              <a:t>annual</a:t>
            </a:r>
            <a:r>
              <a:rPr lang="pl-PL" sz="1600" dirty="0">
                <a:latin typeface="Calibri" panose="020F0502020204030204" pitchFamily="34" charset="0"/>
                <a:cs typeface="Calibri" panose="020F0502020204030204" pitchFamily="34" charset="0"/>
              </a:rPr>
              <a:t> business </a:t>
            </a:r>
            <a:r>
              <a:rPr lang="pl-PL" sz="1600" dirty="0" err="1">
                <a:latin typeface="Calibri" panose="020F0502020204030204" pitchFamily="34" charset="0"/>
                <a:cs typeface="Calibri" panose="020F0502020204030204" pitchFamily="34" charset="0"/>
              </a:rPr>
              <a:t>account</a:t>
            </a:r>
            <a:r>
              <a:rPr lang="pl-PL" sz="1600" dirty="0">
                <a:latin typeface="Calibri" panose="020F0502020204030204" pitchFamily="34" charset="0"/>
                <a:cs typeface="Calibri" panose="020F0502020204030204" pitchFamily="34" charset="0"/>
              </a:rPr>
              <a:t> of a </a:t>
            </a:r>
            <a:r>
              <a:rPr lang="pl-PL" sz="1600" dirty="0" err="1">
                <a:latin typeface="Calibri" panose="020F0502020204030204" pitchFamily="34" charset="0"/>
                <a:cs typeface="Calibri" panose="020F0502020204030204" pitchFamily="34" charset="0"/>
              </a:rPr>
              <a:t>self-employed</a:t>
            </a:r>
            <a:r>
              <a:rPr lang="pl-PL" sz="1600" dirty="0">
                <a:latin typeface="Calibri" panose="020F0502020204030204" pitchFamily="34" charset="0"/>
                <a:cs typeface="Calibri" panose="020F0502020204030204" pitchFamily="34" charset="0"/>
              </a:rPr>
              <a:t> person</a:t>
            </a:r>
          </a:p>
          <a:p>
            <a:pPr algn="just"/>
            <a:r>
              <a:rPr lang="pl-PL" sz="1600" dirty="0">
                <a:latin typeface="Calibri" panose="020F0502020204030204" pitchFamily="34" charset="0"/>
                <a:cs typeface="Calibri" panose="020F0502020204030204" pitchFamily="34" charset="0"/>
              </a:rPr>
              <a:t>a P60 for a 12-month period –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P60 </a:t>
            </a:r>
            <a:r>
              <a:rPr lang="pl-PL" sz="1600" dirty="0" err="1">
                <a:latin typeface="Calibri" panose="020F0502020204030204" pitchFamily="34" charset="0"/>
                <a:cs typeface="Calibri" panose="020F0502020204030204" pitchFamily="34" charset="0"/>
              </a:rPr>
              <a:t>shows</a:t>
            </a:r>
            <a:r>
              <a:rPr lang="pl-PL" sz="1600" dirty="0">
                <a:latin typeface="Calibri" panose="020F0502020204030204" pitchFamily="34" charset="0"/>
                <a:cs typeface="Calibri" panose="020F0502020204030204" pitchFamily="34" charset="0"/>
              </a:rPr>
              <a:t> the </a:t>
            </a:r>
            <a:r>
              <a:rPr lang="pl-PL" sz="1600" dirty="0" err="1">
                <a:latin typeface="Calibri" panose="020F0502020204030204" pitchFamily="34" charset="0"/>
                <a:cs typeface="Calibri" panose="020F0502020204030204" pitchFamily="34" charset="0"/>
              </a:rPr>
              <a:t>tax</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you’ve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paid</a:t>
            </a:r>
            <a:r>
              <a:rPr lang="pl-PL" sz="1600" dirty="0">
                <a:latin typeface="Calibri" panose="020F0502020204030204" pitchFamily="34" charset="0"/>
                <a:cs typeface="Calibri" panose="020F0502020204030204" pitchFamily="34" charset="0"/>
              </a:rPr>
              <a:t> on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salary</a:t>
            </a:r>
            <a:r>
              <a:rPr lang="pl-PL" sz="1600" dirty="0">
                <a:latin typeface="Calibri" panose="020F0502020204030204" pitchFamily="34" charset="0"/>
                <a:cs typeface="Calibri" panose="020F0502020204030204" pitchFamily="34" charset="0"/>
              </a:rPr>
              <a:t> in the </a:t>
            </a:r>
            <a:r>
              <a:rPr lang="pl-PL" sz="1600" dirty="0" err="1">
                <a:latin typeface="Calibri" panose="020F0502020204030204" pitchFamily="34" charset="0"/>
                <a:cs typeface="Calibri" panose="020F0502020204030204" pitchFamily="34" charset="0"/>
              </a:rPr>
              <a:t>tax</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year</a:t>
            </a:r>
            <a:r>
              <a:rPr lang="pl-PL" sz="1600" dirty="0">
                <a:latin typeface="Calibri" panose="020F0502020204030204" pitchFamily="34" charset="0"/>
                <a:cs typeface="Calibri" panose="020F0502020204030204" pitchFamily="34" charset="0"/>
              </a:rPr>
              <a:t> (6 </a:t>
            </a:r>
            <a:r>
              <a:rPr lang="pl-PL" sz="1600" dirty="0" err="1">
                <a:latin typeface="Calibri" panose="020F0502020204030204" pitchFamily="34" charset="0"/>
                <a:cs typeface="Calibri" panose="020F0502020204030204" pitchFamily="34" charset="0"/>
              </a:rPr>
              <a:t>April</a:t>
            </a:r>
            <a:r>
              <a:rPr lang="pl-PL" sz="1600" dirty="0">
                <a:latin typeface="Calibri" panose="020F0502020204030204" pitchFamily="34" charset="0"/>
                <a:cs typeface="Calibri" panose="020F0502020204030204" pitchFamily="34" charset="0"/>
              </a:rPr>
              <a:t> to 5 </a:t>
            </a:r>
            <a:r>
              <a:rPr lang="pl-PL" sz="1600" dirty="0" err="1">
                <a:latin typeface="Calibri" panose="020F0502020204030204" pitchFamily="34" charset="0"/>
                <a:cs typeface="Calibri" panose="020F0502020204030204" pitchFamily="34" charset="0"/>
              </a:rPr>
              <a:t>April</a:t>
            </a:r>
            <a:r>
              <a:rPr lang="pl-PL" sz="1600" dirty="0">
                <a:latin typeface="Calibri" panose="020F0502020204030204" pitchFamily="34" charset="0"/>
                <a:cs typeface="Calibri" panose="020F0502020204030204" pitchFamily="34" charset="0"/>
              </a:rPr>
              <a:t>). Home Office </a:t>
            </a:r>
            <a:r>
              <a:rPr lang="pl-PL" sz="1600" dirty="0" err="1">
                <a:latin typeface="Calibri" panose="020F0502020204030204" pitchFamily="34" charset="0"/>
                <a:cs typeface="Calibri" panose="020F0502020204030204" pitchFamily="34" charset="0"/>
              </a:rPr>
              <a:t>may</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ask</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a:t>
            </a:r>
            <a:r>
              <a:rPr lang="pl-PL" sz="1600" dirty="0">
                <a:latin typeface="Calibri" panose="020F0502020204030204" pitchFamily="34" charset="0"/>
                <a:cs typeface="Calibri" panose="020F0502020204030204" pitchFamily="34" charset="0"/>
              </a:rPr>
              <a:t> for </a:t>
            </a:r>
            <a:r>
              <a:rPr lang="pl-PL" sz="1600" dirty="0" err="1">
                <a:latin typeface="Calibri" panose="020F0502020204030204" pitchFamily="34" charset="0"/>
                <a:cs typeface="Calibri" panose="020F0502020204030204" pitchFamily="34" charset="0"/>
              </a:rPr>
              <a:t>additional</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evidence</a:t>
            </a:r>
            <a:r>
              <a:rPr lang="pl-PL" sz="1600" dirty="0">
                <a:latin typeface="Calibri" panose="020F0502020204030204" pitchFamily="34" charset="0"/>
                <a:cs typeface="Calibri" panose="020F0502020204030204" pitchFamily="34" charset="0"/>
              </a:rPr>
              <a:t> to </a:t>
            </a:r>
            <a:r>
              <a:rPr lang="pl-PL" sz="1600" dirty="0" err="1">
                <a:latin typeface="Calibri" panose="020F0502020204030204" pitchFamily="34" charset="0"/>
                <a:cs typeface="Calibri" panose="020F0502020204030204" pitchFamily="34" charset="0"/>
              </a:rPr>
              <a:t>confirm</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that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were</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resident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here</a:t>
            </a:r>
            <a:r>
              <a:rPr lang="pl-PL" sz="1600" dirty="0">
                <a:latin typeface="Calibri" panose="020F0502020204030204" pitchFamily="34" charset="0"/>
                <a:cs typeface="Calibri" panose="020F0502020204030204" pitchFamily="34" charset="0"/>
              </a:rPr>
              <a:t> for </a:t>
            </a:r>
            <a:r>
              <a:rPr lang="pl-PL" sz="1600" dirty="0" err="1">
                <a:latin typeface="Calibri" panose="020F0502020204030204" pitchFamily="34" charset="0"/>
                <a:cs typeface="Calibri" panose="020F0502020204030204" pitchFamily="34" charset="0"/>
              </a:rPr>
              <a:t>at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least</a:t>
            </a:r>
            <a:r>
              <a:rPr lang="pl-PL" sz="1600" dirty="0">
                <a:latin typeface="Calibri" panose="020F0502020204030204" pitchFamily="34" charset="0"/>
                <a:cs typeface="Calibri" panose="020F0502020204030204" pitchFamily="34" charset="0"/>
              </a:rPr>
              <a:t> 6 </a:t>
            </a:r>
            <a:r>
              <a:rPr lang="pl-PL" sz="1600" dirty="0" err="1">
                <a:latin typeface="Calibri" panose="020F0502020204030204" pitchFamily="34" charset="0"/>
                <a:cs typeface="Calibri" panose="020F0502020204030204" pitchFamily="34" charset="0"/>
              </a:rPr>
              <a:t>months</a:t>
            </a:r>
            <a:r>
              <a:rPr lang="pl-PL" sz="1600" dirty="0">
                <a:latin typeface="Calibri" panose="020F0502020204030204" pitchFamily="34" charset="0"/>
                <a:cs typeface="Calibri" panose="020F0502020204030204" pitchFamily="34" charset="0"/>
              </a:rPr>
              <a:t> of </a:t>
            </a:r>
            <a:r>
              <a:rPr lang="pl-PL" sz="1600" dirty="0" err="1">
                <a:latin typeface="Calibri" panose="020F0502020204030204" pitchFamily="34" charset="0"/>
                <a:cs typeface="Calibri" panose="020F0502020204030204" pitchFamily="34" charset="0"/>
              </a:rPr>
              <a:t>that</a:t>
            </a:r>
            <a:r>
              <a:rPr lang="pl-PL" sz="1600" dirty="0">
                <a:latin typeface="Calibri" panose="020F0502020204030204" pitchFamily="34" charset="0"/>
                <a:cs typeface="Calibri" panose="020F0502020204030204" pitchFamily="34" charset="0"/>
              </a:rPr>
              <a:t> period.</a:t>
            </a:r>
          </a:p>
          <a:p>
            <a:pPr algn="just"/>
            <a:r>
              <a:rPr lang="pl-PL" sz="1600" dirty="0">
                <a:latin typeface="Calibri" panose="020F0502020204030204" pitchFamily="34" charset="0"/>
                <a:cs typeface="Calibri" panose="020F0502020204030204" pitchFamily="34" charset="0"/>
              </a:rPr>
              <a:t>a P45 </a:t>
            </a:r>
            <a:r>
              <a:rPr lang="pl-PL" sz="1600" dirty="0" err="1">
                <a:latin typeface="Calibri" panose="020F0502020204030204" pitchFamily="34" charset="0"/>
                <a:cs typeface="Calibri" panose="020F0502020204030204" pitchFamily="34" charset="0"/>
              </a:rPr>
              <a:t>showing</a:t>
            </a:r>
            <a:r>
              <a:rPr lang="pl-PL" sz="1600" dirty="0">
                <a:latin typeface="Calibri" panose="020F0502020204030204" pitchFamily="34" charset="0"/>
                <a:cs typeface="Calibri" panose="020F0502020204030204" pitchFamily="34" charset="0"/>
              </a:rPr>
              <a:t> the </a:t>
            </a:r>
            <a:r>
              <a:rPr lang="pl-PL" sz="1600" dirty="0" err="1">
                <a:latin typeface="Calibri" panose="020F0502020204030204" pitchFamily="34" charset="0"/>
                <a:cs typeface="Calibri" panose="020F0502020204030204" pitchFamily="34" charset="0"/>
              </a:rPr>
              <a:t>length</a:t>
            </a:r>
            <a:r>
              <a:rPr lang="pl-PL" sz="1600" dirty="0">
                <a:latin typeface="Calibri" panose="020F0502020204030204" pitchFamily="34" charset="0"/>
                <a:cs typeface="Calibri" panose="020F0502020204030204" pitchFamily="34" charset="0"/>
              </a:rPr>
              <a:t> of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previous</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employment</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should</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get</a:t>
            </a:r>
            <a:r>
              <a:rPr lang="pl-PL" sz="1600" dirty="0">
                <a:latin typeface="Calibri" panose="020F0502020204030204" pitchFamily="34" charset="0"/>
                <a:cs typeface="Calibri" panose="020F0502020204030204" pitchFamily="34" charset="0"/>
              </a:rPr>
              <a:t> a P45 from </a:t>
            </a:r>
            <a:r>
              <a:rPr lang="pl-PL" sz="1600" dirty="0" err="1">
                <a:latin typeface="Calibri" panose="020F0502020204030204" pitchFamily="34" charset="0"/>
                <a:cs typeface="Calibri" panose="020F0502020204030204" pitchFamily="34" charset="0"/>
              </a:rPr>
              <a:t>your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employer</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when</a:t>
            </a:r>
            <a:r>
              <a:rPr lang="pl-PL" sz="1600" dirty="0">
                <a:latin typeface="Calibri" panose="020F0502020204030204" pitchFamily="34" charset="0"/>
                <a:cs typeface="Calibri" panose="020F0502020204030204" pitchFamily="34" charset="0"/>
              </a:rPr>
              <a:t> </a:t>
            </a:r>
            <a:r>
              <a:rPr lang="pl-PL" sz="1600" dirty="0" err="1">
                <a:latin typeface="Calibri" panose="020F0502020204030204" pitchFamily="34" charset="0"/>
                <a:cs typeface="Calibri" panose="020F0502020204030204" pitchFamily="34" charset="0"/>
              </a:rPr>
              <a:t>you</a:t>
            </a:r>
            <a:r>
              <a:rPr lang="pl-PL" sz="1600" dirty="0">
                <a:latin typeface="Calibri" panose="020F0502020204030204" pitchFamily="34" charset="0"/>
                <a:cs typeface="Calibri" panose="020F0502020204030204" pitchFamily="34" charset="0"/>
              </a:rPr>
              <a:t> stop </a:t>
            </a:r>
            <a:r>
              <a:rPr lang="pl-PL" sz="1600" dirty="0" err="1">
                <a:latin typeface="Calibri" panose="020F0502020204030204" pitchFamily="34" charset="0"/>
                <a:cs typeface="Calibri" panose="020F0502020204030204" pitchFamily="34" charset="0"/>
              </a:rPr>
              <a:t>working</a:t>
            </a:r>
            <a:r>
              <a:rPr lang="pl-PL" sz="1600" dirty="0">
                <a:latin typeface="Calibri" panose="020F0502020204030204" pitchFamily="34" charset="0"/>
                <a:cs typeface="Calibri" panose="020F0502020204030204" pitchFamily="34" charset="0"/>
              </a:rPr>
              <a:t> for </a:t>
            </a:r>
            <a:r>
              <a:rPr lang="pl-PL" sz="1600" dirty="0" err="1">
                <a:latin typeface="Calibri" panose="020F0502020204030204" pitchFamily="34" charset="0"/>
                <a:cs typeface="Calibri" panose="020F0502020204030204" pitchFamily="34" charset="0"/>
              </a:rPr>
              <a:t>them</a:t>
            </a:r>
            <a:r>
              <a:rPr lang="pl-PL" sz="1600" dirty="0">
                <a:latin typeface="Calibri" panose="020F0502020204030204" pitchFamily="34" charset="0"/>
                <a:cs typeface="Calibri" panose="020F0502020204030204" pitchFamily="34" charset="0"/>
              </a:rPr>
              <a:t>.</a:t>
            </a:r>
          </a:p>
          <a:p>
            <a:pPr marL="0" indent="0">
              <a:spcBef>
                <a:spcPts val="1200"/>
              </a:spcBef>
              <a:buFont typeface="Arial" panose="020B0604020202020204" pitchFamily="34" charset="0"/>
              <a:buNone/>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lgn="ctr">
              <a:defRPr/>
            </a:pPr>
            <a:r>
              <a:rPr lang="pl-PL" sz="2800" dirty="0"/>
              <a:t>EU SETTLEMENT SCHEME – PROOF OF RESIDENCE</a:t>
            </a:r>
            <a:endParaRPr lang="en-GB" sz="2800" dirty="0"/>
          </a:p>
        </p:txBody>
      </p:sp>
      <p:sp>
        <p:nvSpPr>
          <p:cNvPr id="3" name="Symbol zastępczy numeru slajdu 2">
            <a:extLst>
              <a:ext uri="{FF2B5EF4-FFF2-40B4-BE49-F238E27FC236}">
                <a16:creationId xmlns:a16="http://schemas.microsoft.com/office/drawing/2014/main" id="{A2BFC934-699A-2B48-B78C-10050F508729}"/>
              </a:ext>
            </a:extLst>
          </p:cNvPr>
          <p:cNvSpPr>
            <a:spLocks noGrp="1"/>
          </p:cNvSpPr>
          <p:nvPr>
            <p:ph type="sldNum" sz="quarter" idx="10"/>
          </p:nvPr>
        </p:nvSpPr>
        <p:spPr/>
        <p:txBody>
          <a:bodyPr/>
          <a:lstStyle/>
          <a:p>
            <a:pPr>
              <a:defRPr/>
            </a:pPr>
            <a:fld id="{C6F4DF36-A8C0-4827-B335-29D8B384D3D2}" type="slidenum">
              <a:rPr lang="en-GB" altLang="en-US" smtClean="0"/>
              <a:pPr>
                <a:defRPr/>
              </a:pPr>
              <a:t>19</a:t>
            </a:fld>
            <a:endParaRPr lang="en-GB" altLang="en-US" dirty="0"/>
          </a:p>
        </p:txBody>
      </p:sp>
      <p:pic>
        <p:nvPicPr>
          <p:cNvPr id="7" name="Obraz 6">
            <a:extLst>
              <a:ext uri="{FF2B5EF4-FFF2-40B4-BE49-F238E27FC236}">
                <a16:creationId xmlns:a16="http://schemas.microsoft.com/office/drawing/2014/main" id="{31C22DA1-EE42-E542-84F4-86B3F9E14D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802" y="6169123"/>
            <a:ext cx="3142593" cy="688877"/>
          </a:xfrm>
          <a:prstGeom prst="rect">
            <a:avLst/>
          </a:prstGeom>
        </p:spPr>
      </p:pic>
    </p:spTree>
    <p:extLst>
      <p:ext uri="{BB962C8B-B14F-4D97-AF65-F5344CB8AC3E}">
        <p14:creationId xmlns:p14="http://schemas.microsoft.com/office/powerpoint/2010/main" val="343066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European Union and EU27/ EEA/ EFTA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4" name="Symbol zastępczy zawartości 3">
            <a:extLst>
              <a:ext uri="{FF2B5EF4-FFF2-40B4-BE49-F238E27FC236}">
                <a16:creationId xmlns:a16="http://schemas.microsoft.com/office/drawing/2014/main" id="{CF54C3D5-5BB5-AA47-939A-724A9338021B}"/>
              </a:ext>
            </a:extLst>
          </p:cNvPr>
          <p:cNvSpPr>
            <a:spLocks noGrp="1"/>
          </p:cNvSpPr>
          <p:nvPr>
            <p:ph idx="1"/>
          </p:nvPr>
        </p:nvSpPr>
        <p:spPr>
          <a:xfrm>
            <a:off x="315309" y="976313"/>
            <a:ext cx="11729545" cy="5275864"/>
          </a:xfrm>
        </p:spPr>
        <p:txBody>
          <a:bodyPr/>
          <a:lstStyle/>
          <a:p>
            <a:pPr marL="0" indent="0" algn="ctr">
              <a:lnSpc>
                <a:spcPct val="150000"/>
              </a:lnSpc>
              <a:buNone/>
            </a:pPr>
            <a:endParaRPr lang="pl-PL" sz="1800" dirty="0">
              <a:latin typeface="+mn-lt"/>
            </a:endParaRPr>
          </a:p>
          <a:p>
            <a:pPr marL="0" indent="0">
              <a:lnSpc>
                <a:spcPct val="150000"/>
              </a:lnSpc>
              <a:buNone/>
            </a:pPr>
            <a:r>
              <a:rPr lang="pl-PL" sz="2400" dirty="0">
                <a:latin typeface="+mn-lt"/>
              </a:rPr>
              <a:t>Content: </a:t>
            </a:r>
          </a:p>
          <a:p>
            <a:pPr marL="0" indent="0">
              <a:lnSpc>
                <a:spcPct val="150000"/>
              </a:lnSpc>
              <a:buNone/>
            </a:pPr>
            <a:r>
              <a:rPr lang="pl-PL" sz="2400" b="1" dirty="0">
                <a:latin typeface="+mn-lt"/>
              </a:rPr>
              <a:t>PART 1 </a:t>
            </a:r>
            <a:r>
              <a:rPr lang="pl-PL" sz="2400" dirty="0">
                <a:latin typeface="+mn-lt"/>
              </a:rPr>
              <a:t>EXPLANATION OF THE POPULAR TERMS </a:t>
            </a:r>
          </a:p>
          <a:p>
            <a:pPr marL="0" indent="0">
              <a:lnSpc>
                <a:spcPct val="150000"/>
              </a:lnSpc>
              <a:buNone/>
            </a:pPr>
            <a:r>
              <a:rPr lang="pl-PL" sz="2400" b="1" dirty="0">
                <a:latin typeface="+mn-lt"/>
              </a:rPr>
              <a:t>PART 2 </a:t>
            </a:r>
            <a:r>
              <a:rPr lang="pl-PL" sz="2400" dirty="0">
                <a:latin typeface="+mn-lt"/>
              </a:rPr>
              <a:t>EU SETTLEMENT SCHEME </a:t>
            </a:r>
          </a:p>
          <a:p>
            <a:pPr marL="0" indent="0">
              <a:lnSpc>
                <a:spcPct val="150000"/>
              </a:lnSpc>
              <a:buNone/>
            </a:pPr>
            <a:r>
              <a:rPr lang="pl-PL" sz="2400" b="1" dirty="0">
                <a:latin typeface="+mn-lt"/>
              </a:rPr>
              <a:t>PART 3 </a:t>
            </a:r>
            <a:r>
              <a:rPr lang="pl-PL" sz="2400" dirty="0">
                <a:latin typeface="+mn-lt"/>
              </a:rPr>
              <a:t>EVIDENCE </a:t>
            </a:r>
          </a:p>
          <a:p>
            <a:pPr>
              <a:lnSpc>
                <a:spcPct val="150000"/>
              </a:lnSpc>
            </a:pPr>
            <a:endParaRPr lang="pl-PL" sz="1800" dirty="0">
              <a:latin typeface="+mn-lt"/>
            </a:endParaRPr>
          </a:p>
          <a:p>
            <a:endParaRPr lang="pl-PL" sz="2400" dirty="0"/>
          </a:p>
        </p:txBody>
      </p:sp>
      <p:sp>
        <p:nvSpPr>
          <p:cNvPr id="7" name="Prostokąt 6">
            <a:extLst>
              <a:ext uri="{FF2B5EF4-FFF2-40B4-BE49-F238E27FC236}">
                <a16:creationId xmlns:a16="http://schemas.microsoft.com/office/drawing/2014/main" id="{E5DE1E76-5616-4D4D-A221-C3364E8B3B20}"/>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Obraz 9">
            <a:extLst>
              <a:ext uri="{FF2B5EF4-FFF2-40B4-BE49-F238E27FC236}">
                <a16:creationId xmlns:a16="http://schemas.microsoft.com/office/drawing/2014/main" id="{AFA97902-F8B2-2A45-A7E8-8F02F07BF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7534" y="4982339"/>
            <a:ext cx="1148787" cy="899348"/>
          </a:xfrm>
          <a:prstGeom prst="rect">
            <a:avLst/>
          </a:prstGeom>
        </p:spPr>
      </p:pic>
      <p:pic>
        <p:nvPicPr>
          <p:cNvPr id="12" name="Obraz 11">
            <a:extLst>
              <a:ext uri="{FF2B5EF4-FFF2-40B4-BE49-F238E27FC236}">
                <a16:creationId xmlns:a16="http://schemas.microsoft.com/office/drawing/2014/main" id="{7A5DC234-258F-034E-B548-6B61E8AD97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6745" y="6184919"/>
            <a:ext cx="1937878" cy="538034"/>
          </a:xfrm>
          <a:prstGeom prst="rect">
            <a:avLst/>
          </a:prstGeom>
        </p:spPr>
      </p:pic>
      <p:pic>
        <p:nvPicPr>
          <p:cNvPr id="14" name="Obraz 13">
            <a:extLst>
              <a:ext uri="{FF2B5EF4-FFF2-40B4-BE49-F238E27FC236}">
                <a16:creationId xmlns:a16="http://schemas.microsoft.com/office/drawing/2014/main" id="{84AF5F06-6CF6-E342-9EFB-C7C7C8FB9A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07617" y="6168348"/>
            <a:ext cx="1784383" cy="600314"/>
          </a:xfrm>
          <a:prstGeom prst="rect">
            <a:avLst/>
          </a:prstGeom>
        </p:spPr>
      </p:pic>
      <p:sp>
        <p:nvSpPr>
          <p:cNvPr id="15" name="Symbol zastępczy numeru slajdu 14">
            <a:extLst>
              <a:ext uri="{FF2B5EF4-FFF2-40B4-BE49-F238E27FC236}">
                <a16:creationId xmlns:a16="http://schemas.microsoft.com/office/drawing/2014/main" id="{CA8A5221-5F78-5C48-995C-1C103CC8A192}"/>
              </a:ext>
            </a:extLst>
          </p:cNvPr>
          <p:cNvSpPr>
            <a:spLocks noGrp="1"/>
          </p:cNvSpPr>
          <p:nvPr>
            <p:ph type="sldNum" sz="quarter" idx="10"/>
          </p:nvPr>
        </p:nvSpPr>
        <p:spPr/>
        <p:txBody>
          <a:bodyPr/>
          <a:lstStyle/>
          <a:p>
            <a:pPr>
              <a:defRPr/>
            </a:pPr>
            <a:fld id="{C6F4DF36-A8C0-4827-B335-29D8B384D3D2}" type="slidenum">
              <a:rPr lang="en-GB" altLang="en-US" smtClean="0"/>
              <a:pPr>
                <a:defRPr/>
              </a:pPr>
              <a:t>2</a:t>
            </a:fld>
            <a:endParaRPr lang="en-GB" altLang="en-US" dirty="0"/>
          </a:p>
        </p:txBody>
      </p:sp>
    </p:spTree>
    <p:extLst>
      <p:ext uri="{BB962C8B-B14F-4D97-AF65-F5344CB8AC3E}">
        <p14:creationId xmlns:p14="http://schemas.microsoft.com/office/powerpoint/2010/main" val="1596021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92264" y="1048182"/>
            <a:ext cx="11657997" cy="5282767"/>
          </a:xfrm>
        </p:spPr>
        <p:txBody>
          <a:bodyPr/>
          <a:lstStyle/>
          <a:p>
            <a:pPr marL="0" indent="0">
              <a:buNone/>
            </a:pPr>
            <a:r>
              <a:rPr lang="pl-PL" sz="1800" b="1" dirty="0" err="1">
                <a:latin typeface="Calibri" panose="020F0502020204030204" pitchFamily="34" charset="0"/>
                <a:cs typeface="Calibri" panose="020F0502020204030204" pitchFamily="34" charset="0"/>
              </a:rPr>
              <a:t>Evidence</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that</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covers</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shorter</a:t>
            </a:r>
            <a:r>
              <a:rPr lang="pl-PL" sz="1800" b="1" dirty="0">
                <a:latin typeface="Calibri" panose="020F0502020204030204" pitchFamily="34" charset="0"/>
                <a:cs typeface="Calibri" panose="020F0502020204030204" pitchFamily="34" charset="0"/>
              </a:rPr>
              <a:t> </a:t>
            </a:r>
            <a:r>
              <a:rPr lang="pl-PL" sz="1800" b="1" dirty="0" err="1">
                <a:latin typeface="Calibri" panose="020F0502020204030204" pitchFamily="34" charset="0"/>
                <a:cs typeface="Calibri" panose="020F0502020204030204" pitchFamily="34" charset="0"/>
              </a:rPr>
              <a:t>periods</a:t>
            </a:r>
            <a:r>
              <a:rPr lang="pl-PL" sz="1800" b="1" dirty="0">
                <a:latin typeface="Calibri" panose="020F0502020204030204" pitchFamily="34" charset="0"/>
                <a:cs typeface="Calibri" panose="020F0502020204030204" pitchFamily="34" charset="0"/>
              </a:rPr>
              <a:t> of </a:t>
            </a:r>
            <a:r>
              <a:rPr lang="pl-PL" sz="1800" b="1" dirty="0" err="1">
                <a:latin typeface="Calibri" panose="020F0502020204030204" pitchFamily="34" charset="0"/>
                <a:cs typeface="Calibri" panose="020F0502020204030204" pitchFamily="34" charset="0"/>
              </a:rPr>
              <a:t>time</a:t>
            </a:r>
            <a:endParaRPr lang="pl-PL" sz="1800" b="1" dirty="0">
              <a:latin typeface="Calibri" panose="020F0502020204030204" pitchFamily="34" charset="0"/>
              <a:cs typeface="Calibri" panose="020F0502020204030204" pitchFamily="34" charset="0"/>
            </a:endParaRPr>
          </a:p>
          <a:p>
            <a:pPr marL="0" indent="0" algn="ctr">
              <a:buNone/>
            </a:pPr>
            <a:endParaRPr lang="pl-PL" sz="1800" b="1"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These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documents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count</a:t>
            </a:r>
            <a:r>
              <a:rPr lang="pl-PL" sz="1800" dirty="0">
                <a:latin typeface="Calibri" panose="020F0502020204030204" pitchFamily="34" charset="0"/>
                <a:cs typeface="Calibri" panose="020F0502020204030204" pitchFamily="34" charset="0"/>
              </a:rPr>
              <a:t> as </a:t>
            </a:r>
            <a:r>
              <a:rPr lang="pl-PL" sz="1800" dirty="0" err="1">
                <a:latin typeface="Calibri" panose="020F0502020204030204" pitchFamily="34" charset="0"/>
                <a:cs typeface="Calibri" panose="020F0502020204030204" pitchFamily="34" charset="0"/>
              </a:rPr>
              <a:t>evidence</a:t>
            </a:r>
            <a:r>
              <a:rPr lang="pl-PL" sz="1800" dirty="0">
                <a:latin typeface="Calibri" panose="020F0502020204030204" pitchFamily="34" charset="0"/>
                <a:cs typeface="Calibri" panose="020F0502020204030204" pitchFamily="34" charset="0"/>
              </a:rPr>
              <a:t> for 1 </a:t>
            </a:r>
            <a:r>
              <a:rPr lang="pl-PL" sz="1800" dirty="0" err="1">
                <a:latin typeface="Calibri" panose="020F0502020204030204" pitchFamily="34" charset="0"/>
                <a:cs typeface="Calibri" panose="020F0502020204030204" pitchFamily="34" charset="0"/>
              </a:rPr>
              <a:t>month</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if</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they</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have</a:t>
            </a:r>
            <a:r>
              <a:rPr lang="pl-PL" sz="1800" dirty="0">
                <a:latin typeface="Calibri" panose="020F0502020204030204" pitchFamily="34" charset="0"/>
                <a:cs typeface="Calibri" panose="020F0502020204030204" pitchFamily="34" charset="0"/>
              </a:rPr>
              <a:t> a single </a:t>
            </a:r>
            <a:r>
              <a:rPr lang="pl-PL" sz="1800" dirty="0" err="1">
                <a:latin typeface="Calibri" panose="020F0502020204030204" pitchFamily="34" charset="0"/>
                <a:cs typeface="Calibri" panose="020F0502020204030204" pitchFamily="34" charset="0"/>
              </a:rPr>
              <a:t>date</a:t>
            </a:r>
            <a:r>
              <a:rPr lang="pl-PL" sz="1800" dirty="0">
                <a:latin typeface="Calibri" panose="020F0502020204030204" pitchFamily="34" charset="0"/>
                <a:cs typeface="Calibri" panose="020F0502020204030204" pitchFamily="34" charset="0"/>
              </a:rPr>
              <a:t> on. </a:t>
            </a:r>
            <a:r>
              <a:rPr lang="pl-PL" sz="1800" dirty="0" err="1">
                <a:latin typeface="Calibri" panose="020F0502020204030204" pitchFamily="34" charset="0"/>
                <a:cs typeface="Calibri" panose="020F0502020204030204" pitchFamily="34" charset="0"/>
              </a:rPr>
              <a:t>They</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can</a:t>
            </a:r>
            <a:r>
              <a:rPr lang="pl-PL" sz="1800" dirty="0">
                <a:latin typeface="Calibri" panose="020F0502020204030204" pitchFamily="34" charset="0"/>
                <a:cs typeface="Calibri" panose="020F0502020204030204" pitchFamily="34" charset="0"/>
              </a:rPr>
              <a:t> be </a:t>
            </a:r>
            <a:r>
              <a:rPr lang="pl-PL" sz="1800" dirty="0" err="1">
                <a:latin typeface="Calibri" panose="020F0502020204030204" pitchFamily="34" charset="0"/>
                <a:cs typeface="Calibri" panose="020F0502020204030204" pitchFamily="34" charset="0"/>
              </a:rPr>
              <a:t>used</a:t>
            </a:r>
            <a:r>
              <a:rPr lang="pl-PL" sz="1800" dirty="0">
                <a:latin typeface="Calibri" panose="020F0502020204030204" pitchFamily="34" charset="0"/>
                <a:cs typeface="Calibri" panose="020F0502020204030204" pitchFamily="34" charset="0"/>
              </a:rPr>
              <a:t> to </a:t>
            </a:r>
            <a:r>
              <a:rPr lang="pl-PL" sz="1800" dirty="0" err="1">
                <a:latin typeface="Calibri" panose="020F0502020204030204" pitchFamily="34" charset="0"/>
                <a:cs typeface="Calibri" panose="020F0502020204030204" pitchFamily="34" charset="0"/>
              </a:rPr>
              <a:t>cover</a:t>
            </a:r>
            <a:r>
              <a:rPr lang="pl-PL" sz="1800" dirty="0">
                <a:latin typeface="Calibri" panose="020F0502020204030204" pitchFamily="34" charset="0"/>
                <a:cs typeface="Calibri" panose="020F0502020204030204" pitchFamily="34" charset="0"/>
              </a:rPr>
              <a:t> a </a:t>
            </a:r>
            <a:r>
              <a:rPr lang="pl-PL" sz="1800" dirty="0" err="1">
                <a:latin typeface="Calibri" panose="020F0502020204030204" pitchFamily="34" charset="0"/>
                <a:cs typeface="Calibri" panose="020F0502020204030204" pitchFamily="34" charset="0"/>
              </a:rPr>
              <a:t>longer</a:t>
            </a:r>
            <a:r>
              <a:rPr lang="pl-PL" sz="1800" dirty="0">
                <a:latin typeface="Calibri" panose="020F0502020204030204" pitchFamily="34" charset="0"/>
                <a:cs typeface="Calibri" panose="020F0502020204030204" pitchFamily="34" charset="0"/>
              </a:rPr>
              <a:t> period of </a:t>
            </a:r>
            <a:r>
              <a:rPr lang="pl-PL" sz="1800" dirty="0" err="1">
                <a:latin typeface="Calibri" panose="020F0502020204030204" pitchFamily="34" charset="0"/>
                <a:cs typeface="Calibri" panose="020F0502020204030204" pitchFamily="34" charset="0"/>
              </a:rPr>
              <a:t>time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if</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they</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have</a:t>
            </a:r>
            <a:r>
              <a:rPr lang="pl-PL" sz="1800" dirty="0">
                <a:latin typeface="Calibri" panose="020F0502020204030204" pitchFamily="34" charset="0"/>
                <a:cs typeface="Calibri" panose="020F0502020204030204" pitchFamily="34" charset="0"/>
              </a:rPr>
              <a:t> a start and end </a:t>
            </a:r>
            <a:r>
              <a:rPr lang="pl-PL" sz="1800" dirty="0" err="1">
                <a:latin typeface="Calibri" panose="020F0502020204030204" pitchFamily="34" charset="0"/>
                <a:cs typeface="Calibri" panose="020F0502020204030204" pitchFamily="34" charset="0"/>
              </a:rPr>
              <a:t>date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covering</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longer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than</a:t>
            </a:r>
            <a:r>
              <a:rPr lang="pl-PL" sz="1800" dirty="0">
                <a:latin typeface="Calibri" panose="020F0502020204030204" pitchFamily="34" charset="0"/>
                <a:cs typeface="Calibri" panose="020F0502020204030204" pitchFamily="34" charset="0"/>
              </a:rPr>
              <a:t> a </a:t>
            </a:r>
            <a:r>
              <a:rPr lang="pl-PL" sz="1800" dirty="0" err="1">
                <a:latin typeface="Calibri" panose="020F0502020204030204" pitchFamily="34" charset="0"/>
                <a:cs typeface="Calibri" panose="020F0502020204030204" pitchFamily="34" charset="0"/>
              </a:rPr>
              <a:t>month</a:t>
            </a:r>
            <a:r>
              <a:rPr lang="pl-PL" sz="1800" dirty="0">
                <a:latin typeface="Calibri" panose="020F0502020204030204" pitchFamily="34" charset="0"/>
                <a:cs typeface="Calibri" panose="020F0502020204030204" pitchFamily="34" charset="0"/>
              </a:rPr>
              <a:t>.</a:t>
            </a:r>
          </a:p>
          <a:p>
            <a:pPr algn="just"/>
            <a:r>
              <a:rPr lang="pl-PL" sz="1800" dirty="0">
                <a:latin typeface="Calibri" panose="020F0502020204030204" pitchFamily="34" charset="0"/>
                <a:cs typeface="Calibri" panose="020F0502020204030204" pitchFamily="34" charset="0"/>
              </a:rPr>
              <a:t>bank </a:t>
            </a:r>
            <a:r>
              <a:rPr lang="pl-PL" sz="1800" dirty="0" err="1">
                <a:latin typeface="Calibri" panose="020F0502020204030204" pitchFamily="34" charset="0"/>
                <a:cs typeface="Calibri" panose="020F0502020204030204" pitchFamily="34" charset="0"/>
              </a:rPr>
              <a:t>statement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showing</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payments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received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spending</a:t>
            </a:r>
            <a:r>
              <a:rPr lang="pl-PL" sz="1800" dirty="0">
                <a:latin typeface="Calibri" panose="020F0502020204030204" pitchFamily="34" charset="0"/>
                <a:cs typeface="Calibri" panose="020F0502020204030204" pitchFamily="34" charset="0"/>
              </a:rPr>
              <a:t> in the UK</a:t>
            </a:r>
          </a:p>
          <a:p>
            <a:pPr algn="just"/>
            <a:r>
              <a:rPr lang="pl-PL" sz="1800" dirty="0" err="1">
                <a:latin typeface="Calibri" panose="020F0502020204030204" pitchFamily="34" charset="0"/>
                <a:cs typeface="Calibri" panose="020F0502020204030204" pitchFamily="34" charset="0"/>
              </a:rPr>
              <a:t>payslip</a:t>
            </a:r>
            <a:r>
              <a:rPr lang="pl-PL" sz="1800" dirty="0">
                <a:latin typeface="Calibri" panose="020F0502020204030204" pitchFamily="34" charset="0"/>
                <a:cs typeface="Calibri" panose="020F0502020204030204" pitchFamily="34" charset="0"/>
              </a:rPr>
              <a:t> for a UK-</a:t>
            </a:r>
            <a:r>
              <a:rPr lang="pl-PL" sz="1800" dirty="0" err="1">
                <a:latin typeface="Calibri" panose="020F0502020204030204" pitchFamily="34" charset="0"/>
                <a:cs typeface="Calibri" panose="020F0502020204030204" pitchFamily="34" charset="0"/>
              </a:rPr>
              <a:t>based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job</a:t>
            </a:r>
            <a:endParaRPr lang="pl-PL" sz="1800"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water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gas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electricity</a:t>
            </a:r>
            <a:r>
              <a:rPr lang="pl-PL" sz="1800" dirty="0">
                <a:latin typeface="Calibri" panose="020F0502020204030204" pitchFamily="34" charset="0"/>
                <a:cs typeface="Calibri" panose="020F0502020204030204" pitchFamily="34" charset="0"/>
              </a:rPr>
              <a:t> bill </a:t>
            </a:r>
            <a:r>
              <a:rPr lang="pl-PL" sz="1800" dirty="0" err="1">
                <a:latin typeface="Calibri" panose="020F0502020204030204" pitchFamily="34" charset="0"/>
                <a:cs typeface="Calibri" panose="020F0502020204030204" pitchFamily="34" charset="0"/>
              </a:rPr>
              <a:t>showing</a:t>
            </a:r>
            <a:r>
              <a:rPr lang="pl-PL" sz="1800" dirty="0">
                <a:latin typeface="Calibri" panose="020F0502020204030204" pitchFamily="34" charset="0"/>
                <a:cs typeface="Calibri" panose="020F0502020204030204" pitchFamily="34" charset="0"/>
              </a:rPr>
              <a:t> a UK </a:t>
            </a:r>
            <a:r>
              <a:rPr lang="pl-PL" sz="1800" dirty="0" err="1">
                <a:latin typeface="Calibri" panose="020F0502020204030204" pitchFamily="34" charset="0"/>
                <a:cs typeface="Calibri" panose="020F0502020204030204" pitchFamily="34" charset="0"/>
              </a:rPr>
              <a:t>address</a:t>
            </a:r>
            <a:endParaRPr lang="pl-PL" sz="1800"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landline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mobile </a:t>
            </a:r>
            <a:r>
              <a:rPr lang="pl-PL" sz="1800" dirty="0" err="1">
                <a:latin typeface="Calibri" panose="020F0502020204030204" pitchFamily="34" charset="0"/>
                <a:cs typeface="Calibri" panose="020F0502020204030204" pitchFamily="34" charset="0"/>
              </a:rPr>
              <a:t>telephone</a:t>
            </a:r>
            <a:r>
              <a:rPr lang="pl-PL" sz="1800" dirty="0">
                <a:latin typeface="Calibri" panose="020F0502020204030204" pitchFamily="34" charset="0"/>
                <a:cs typeface="Calibri" panose="020F0502020204030204" pitchFamily="34" charset="0"/>
              </a:rPr>
              <a:t>, TV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internet</a:t>
            </a:r>
            <a:r>
              <a:rPr lang="pl-PL" sz="1800" dirty="0">
                <a:latin typeface="Calibri" panose="020F0502020204030204" pitchFamily="34" charset="0"/>
                <a:cs typeface="Calibri" panose="020F0502020204030204" pitchFamily="34" charset="0"/>
              </a:rPr>
              <a:t> bill </a:t>
            </a:r>
            <a:r>
              <a:rPr lang="pl-PL" sz="1800" dirty="0" err="1">
                <a:latin typeface="Calibri" panose="020F0502020204030204" pitchFamily="34" charset="0"/>
                <a:cs typeface="Calibri" panose="020F0502020204030204" pitchFamily="34" charset="0"/>
              </a:rPr>
              <a:t>showing</a:t>
            </a:r>
            <a:r>
              <a:rPr lang="pl-PL" sz="1800" dirty="0">
                <a:latin typeface="Calibri" panose="020F0502020204030204" pitchFamily="34" charset="0"/>
                <a:cs typeface="Calibri" panose="020F0502020204030204" pitchFamily="34" charset="0"/>
              </a:rPr>
              <a:t> a UK </a:t>
            </a:r>
            <a:r>
              <a:rPr lang="pl-PL" sz="1800" dirty="0" err="1">
                <a:latin typeface="Calibri" panose="020F0502020204030204" pitchFamily="34" charset="0"/>
                <a:cs typeface="Calibri" panose="020F0502020204030204" pitchFamily="34" charset="0"/>
              </a:rPr>
              <a:t>address</a:t>
            </a:r>
            <a:endParaRPr lang="pl-PL" sz="1800"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domestic</a:t>
            </a:r>
            <a:r>
              <a:rPr lang="pl-PL" sz="1800" dirty="0">
                <a:latin typeface="Calibri" panose="020F0502020204030204" pitchFamily="34" charset="0"/>
                <a:cs typeface="Calibri" panose="020F0502020204030204" pitchFamily="34" charset="0"/>
              </a:rPr>
              <a:t> bill, </a:t>
            </a:r>
            <a:r>
              <a:rPr lang="pl-PL" sz="1800" dirty="0" err="1">
                <a:latin typeface="Calibri" panose="020F0502020204030204" pitchFamily="34" charset="0"/>
                <a:cs typeface="Calibri" panose="020F0502020204030204" pitchFamily="34" charset="0"/>
              </a:rPr>
              <a:t>such</a:t>
            </a:r>
            <a:r>
              <a:rPr lang="pl-PL" sz="1800" dirty="0">
                <a:latin typeface="Calibri" panose="020F0502020204030204" pitchFamily="34" charset="0"/>
                <a:cs typeface="Calibri" panose="020F0502020204030204" pitchFamily="34" charset="0"/>
              </a:rPr>
              <a:t> as for </a:t>
            </a:r>
            <a:r>
              <a:rPr lang="pl-PL" sz="1800" dirty="0" err="1">
                <a:latin typeface="Calibri" panose="020F0502020204030204" pitchFamily="34" charset="0"/>
                <a:cs typeface="Calibri" panose="020F0502020204030204" pitchFamily="34" charset="0"/>
              </a:rPr>
              <a:t>home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repairs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vet’s</a:t>
            </a:r>
            <a:r>
              <a:rPr lang="pl-PL" sz="1800" dirty="0">
                <a:latin typeface="Calibri" panose="020F0502020204030204" pitchFamily="34" charset="0"/>
                <a:cs typeface="Calibri" panose="020F0502020204030204" pitchFamily="34" charset="0"/>
              </a:rPr>
              <a:t> services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insurance</a:t>
            </a:r>
            <a:r>
              <a:rPr lang="pl-PL" sz="1800" dirty="0">
                <a:latin typeface="Calibri" panose="020F0502020204030204" pitchFamily="34" charset="0"/>
                <a:cs typeface="Calibri" panose="020F0502020204030204" pitchFamily="34" charset="0"/>
              </a:rPr>
              <a:t>, and </a:t>
            </a:r>
            <a:r>
              <a:rPr lang="pl-PL" sz="1800" dirty="0" err="1">
                <a:latin typeface="Calibri" panose="020F0502020204030204" pitchFamily="34" charset="0"/>
                <a:cs typeface="Calibri" panose="020F0502020204030204" pitchFamily="34" charset="0"/>
              </a:rPr>
              <a:t>evidence</a:t>
            </a:r>
            <a:r>
              <a:rPr lang="pl-PL" sz="1800" dirty="0">
                <a:latin typeface="Calibri" panose="020F0502020204030204" pitchFamily="34" charset="0"/>
                <a:cs typeface="Calibri" panose="020F0502020204030204" pitchFamily="34" charset="0"/>
              </a:rPr>
              <a:t> of </a:t>
            </a:r>
            <a:r>
              <a:rPr lang="pl-PL" sz="1800" dirty="0" err="1">
                <a:latin typeface="Calibri" panose="020F0502020204030204" pitchFamily="34" charset="0"/>
                <a:cs typeface="Calibri" panose="020F0502020204030204" pitchFamily="34" charset="0"/>
              </a:rPr>
              <a:t>payment</a:t>
            </a:r>
            <a:endParaRPr lang="pl-PL" sz="1800"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card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letter</a:t>
            </a:r>
            <a:r>
              <a:rPr lang="pl-PL" sz="1800" dirty="0">
                <a:latin typeface="Calibri" panose="020F0502020204030204" pitchFamily="34" charset="0"/>
                <a:cs typeface="Calibri" panose="020F0502020204030204" pitchFamily="34" charset="0"/>
              </a:rPr>
              <a:t> from </a:t>
            </a:r>
            <a:r>
              <a:rPr lang="pl-PL" sz="1800" dirty="0" err="1">
                <a:latin typeface="Calibri" panose="020F0502020204030204" pitchFamily="34" charset="0"/>
                <a:cs typeface="Calibri" panose="020F0502020204030204" pitchFamily="34" charset="0"/>
              </a:rPr>
              <a:t>your</a:t>
            </a:r>
            <a:r>
              <a:rPr lang="pl-PL" sz="1800" dirty="0">
                <a:latin typeface="Calibri" panose="020F0502020204030204" pitchFamily="34" charset="0"/>
                <a:cs typeface="Calibri" panose="020F0502020204030204" pitchFamily="34" charset="0"/>
              </a:rPr>
              <a:t> GP, </a:t>
            </a:r>
            <a:r>
              <a:rPr lang="pl-PL" sz="1800" dirty="0" err="1">
                <a:latin typeface="Calibri" panose="020F0502020204030204" pitchFamily="34" charset="0"/>
                <a:cs typeface="Calibri" panose="020F0502020204030204" pitchFamily="34" charset="0"/>
              </a:rPr>
              <a:t>hospital</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other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healthcare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professional</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confirming</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appointments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you</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have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made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attended</a:t>
            </a:r>
            <a:endParaRPr lang="pl-PL" sz="1800"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letter</a:t>
            </a:r>
            <a:r>
              <a:rPr lang="pl-PL" sz="1800" dirty="0">
                <a:latin typeface="Calibri" panose="020F0502020204030204" pitchFamily="34" charset="0"/>
                <a:cs typeface="Calibri" panose="020F0502020204030204" pitchFamily="34" charset="0"/>
              </a:rPr>
              <a:t> from a </a:t>
            </a:r>
            <a:r>
              <a:rPr lang="pl-PL" sz="1800" dirty="0" err="1">
                <a:latin typeface="Calibri" panose="020F0502020204030204" pitchFamily="34" charset="0"/>
                <a:cs typeface="Calibri" panose="020F0502020204030204" pitchFamily="34" charset="0"/>
              </a:rPr>
              <a:t>government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department</a:t>
            </a:r>
            <a:r>
              <a:rPr lang="pl-PL" sz="1800" dirty="0">
                <a:latin typeface="Calibri" panose="020F0502020204030204" pitchFamily="34" charset="0"/>
                <a:cs typeface="Calibri" panose="020F0502020204030204" pitchFamily="34" charset="0"/>
              </a:rPr>
              <a:t>, public service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charity</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that</a:t>
            </a:r>
            <a:r>
              <a:rPr lang="pl-PL" sz="1800" dirty="0">
                <a:latin typeface="Calibri" panose="020F0502020204030204" pitchFamily="34" charset="0"/>
                <a:cs typeface="Calibri" panose="020F0502020204030204" pitchFamily="34" charset="0"/>
              </a:rPr>
              <a:t> show </a:t>
            </a:r>
            <a:r>
              <a:rPr lang="pl-PL" sz="1800" dirty="0" err="1">
                <a:latin typeface="Calibri" panose="020F0502020204030204" pitchFamily="34" charset="0"/>
                <a:cs typeface="Calibri" panose="020F0502020204030204" pitchFamily="34" charset="0"/>
              </a:rPr>
              <a:t>you</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dealt</a:t>
            </a:r>
            <a:r>
              <a:rPr lang="pl-PL" sz="1800" dirty="0">
                <a:latin typeface="Calibri" panose="020F0502020204030204" pitchFamily="34" charset="0"/>
                <a:cs typeface="Calibri" panose="020F0502020204030204" pitchFamily="34" charset="0"/>
              </a:rPr>
              <a:t> with </a:t>
            </a:r>
            <a:r>
              <a:rPr lang="pl-PL" sz="1800" dirty="0" err="1">
                <a:latin typeface="Calibri" panose="020F0502020204030204" pitchFamily="34" charset="0"/>
                <a:cs typeface="Calibri" panose="020F0502020204030204" pitchFamily="34" charset="0"/>
              </a:rPr>
              <a:t>them</a:t>
            </a:r>
            <a:r>
              <a:rPr lang="pl-PL" sz="1800" dirty="0">
                <a:latin typeface="Calibri" panose="020F0502020204030204" pitchFamily="34" charset="0"/>
                <a:cs typeface="Calibri" panose="020F0502020204030204" pitchFamily="34" charset="0"/>
              </a:rPr>
              <a:t> on a </a:t>
            </a:r>
            <a:r>
              <a:rPr lang="pl-PL" sz="1800" dirty="0" err="1">
                <a:latin typeface="Calibri" panose="020F0502020204030204" pitchFamily="34" charset="0"/>
                <a:cs typeface="Calibri" panose="020F0502020204030204" pitchFamily="34" charset="0"/>
              </a:rPr>
              <a:t>particular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date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for a </a:t>
            </a:r>
            <a:r>
              <a:rPr lang="pl-PL" sz="1800" dirty="0" err="1">
                <a:latin typeface="Calibri" panose="020F0502020204030204" pitchFamily="34" charset="0"/>
                <a:cs typeface="Calibri" panose="020F0502020204030204" pitchFamily="34" charset="0"/>
              </a:rPr>
              <a:t>particular</a:t>
            </a:r>
            <a:r>
              <a:rPr lang="pl-PL" sz="1800" dirty="0">
                <a:latin typeface="Calibri" panose="020F0502020204030204" pitchFamily="34" charset="0"/>
                <a:cs typeface="Calibri" panose="020F0502020204030204" pitchFamily="34" charset="0"/>
              </a:rPr>
              <a:t> period (for </a:t>
            </a:r>
            <a:r>
              <a:rPr lang="pl-PL" sz="1800" dirty="0" err="1">
                <a:latin typeface="Calibri" panose="020F0502020204030204" pitchFamily="34" charset="0"/>
                <a:cs typeface="Calibri" panose="020F0502020204030204" pitchFamily="34" charset="0"/>
              </a:rPr>
              <a:t>example</a:t>
            </a:r>
            <a:r>
              <a:rPr lang="pl-PL" sz="1800" dirty="0">
                <a:latin typeface="Calibri" panose="020F0502020204030204" pitchFamily="34" charset="0"/>
                <a:cs typeface="Calibri" panose="020F0502020204030204" pitchFamily="34" charset="0"/>
              </a:rPr>
              <a:t> Job Centre Plus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Citizens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Advice</a:t>
            </a:r>
            <a:r>
              <a:rPr lang="pl-PL" sz="1800" dirty="0">
                <a:latin typeface="Calibri" panose="020F0502020204030204" pitchFamily="34" charset="0"/>
                <a:cs typeface="Calibri" panose="020F0502020204030204" pitchFamily="34" charset="0"/>
              </a:rPr>
              <a:t>)</a:t>
            </a:r>
          </a:p>
          <a:p>
            <a:pPr algn="just"/>
            <a:r>
              <a:rPr lang="pl-PL" sz="1800" dirty="0" err="1">
                <a:latin typeface="Calibri" panose="020F0502020204030204" pitchFamily="34" charset="0"/>
                <a:cs typeface="Calibri" panose="020F0502020204030204" pitchFamily="34" charset="0"/>
              </a:rPr>
              <a:t>passport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stamp</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confirming</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entry</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at</a:t>
            </a:r>
            <a:r>
              <a:rPr lang="pl-PL" sz="1800" dirty="0">
                <a:latin typeface="Calibri" panose="020F0502020204030204" pitchFamily="34" charset="0"/>
                <a:cs typeface="Calibri" panose="020F0502020204030204" pitchFamily="34" charset="0"/>
              </a:rPr>
              <a:t> the UK </a:t>
            </a:r>
            <a:r>
              <a:rPr lang="pl-PL" sz="1800" dirty="0" err="1">
                <a:latin typeface="Calibri" panose="020F0502020204030204" pitchFamily="34" charset="0"/>
                <a:cs typeface="Calibri" panose="020F0502020204030204" pitchFamily="34" charset="0"/>
              </a:rPr>
              <a:t>border</a:t>
            </a:r>
            <a:endParaRPr lang="pl-PL" sz="1800" dirty="0">
              <a:latin typeface="Calibri" panose="020F0502020204030204" pitchFamily="34" charset="0"/>
              <a:cs typeface="Calibri" panose="020F0502020204030204" pitchFamily="34" charset="0"/>
            </a:endParaRPr>
          </a:p>
          <a:p>
            <a:pPr algn="just"/>
            <a:r>
              <a:rPr lang="pl-PL" sz="1800" dirty="0" err="1">
                <a:latin typeface="Calibri" panose="020F0502020204030204" pitchFamily="34" charset="0"/>
                <a:cs typeface="Calibri" panose="020F0502020204030204" pitchFamily="34" charset="0"/>
              </a:rPr>
              <a:t>used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travel</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ticket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confirming</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you</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entered</a:t>
            </a:r>
            <a:r>
              <a:rPr lang="pl-PL" sz="1800" dirty="0">
                <a:latin typeface="Calibri" panose="020F0502020204030204" pitchFamily="34" charset="0"/>
                <a:cs typeface="Calibri" panose="020F0502020204030204" pitchFamily="34" charset="0"/>
              </a:rPr>
              <a:t> the UK from </a:t>
            </a:r>
            <a:r>
              <a:rPr lang="pl-PL" sz="1800" dirty="0" err="1">
                <a:latin typeface="Calibri" panose="020F0502020204030204" pitchFamily="34" charset="0"/>
                <a:cs typeface="Calibri" panose="020F0502020204030204" pitchFamily="34" charset="0"/>
              </a:rPr>
              <a:t>another</a:t>
            </a:r>
            <a:r>
              <a:rPr lang="pl-PL" sz="1800" dirty="0">
                <a:latin typeface="Calibri" panose="020F0502020204030204" pitchFamily="34" charset="0"/>
                <a:cs typeface="Calibri" panose="020F0502020204030204" pitchFamily="34" charset="0"/>
              </a:rPr>
              <a:t> country</a:t>
            </a:r>
          </a:p>
          <a:p>
            <a:pPr algn="just"/>
            <a:r>
              <a:rPr lang="pl-PL" sz="1800" dirty="0" err="1">
                <a:latin typeface="Calibri" panose="020F0502020204030204" pitchFamily="34" charset="0"/>
                <a:cs typeface="Calibri" panose="020F0502020204030204" pitchFamily="34" charset="0"/>
              </a:rPr>
              <a:t>invoice</a:t>
            </a:r>
            <a:r>
              <a:rPr lang="pl-PL" sz="1800" dirty="0">
                <a:latin typeface="Calibri" panose="020F0502020204030204" pitchFamily="34" charset="0"/>
                <a:cs typeface="Calibri" panose="020F0502020204030204" pitchFamily="34" charset="0"/>
              </a:rPr>
              <a:t> for </a:t>
            </a:r>
            <a:r>
              <a:rPr lang="pl-PL" sz="1800" dirty="0" err="1">
                <a:latin typeface="Calibri" panose="020F0502020204030204" pitchFamily="34" charset="0"/>
                <a:cs typeface="Calibri" panose="020F0502020204030204" pitchFamily="34" charset="0"/>
              </a:rPr>
              <a:t>work</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you</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have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done</a:t>
            </a:r>
            <a:r>
              <a:rPr lang="pl-PL" sz="1800" dirty="0">
                <a:latin typeface="Calibri" panose="020F0502020204030204" pitchFamily="34" charset="0"/>
                <a:cs typeface="Calibri" panose="020F0502020204030204" pitchFamily="34" charset="0"/>
              </a:rPr>
              <a:t> in the UK and </a:t>
            </a:r>
            <a:r>
              <a:rPr lang="pl-PL" sz="1800" dirty="0" err="1">
                <a:latin typeface="Calibri" panose="020F0502020204030204" pitchFamily="34" charset="0"/>
                <a:cs typeface="Calibri" panose="020F0502020204030204" pitchFamily="34" charset="0"/>
              </a:rPr>
              <a:t>evidence</a:t>
            </a:r>
            <a:r>
              <a:rPr lang="pl-PL" sz="1800" dirty="0">
                <a:latin typeface="Calibri" panose="020F0502020204030204" pitchFamily="34" charset="0"/>
                <a:cs typeface="Calibri" panose="020F0502020204030204" pitchFamily="34" charset="0"/>
              </a:rPr>
              <a:t> of </a:t>
            </a:r>
            <a:r>
              <a:rPr lang="pl-PL" sz="1800" dirty="0" err="1">
                <a:latin typeface="Calibri" panose="020F0502020204030204" pitchFamily="34" charset="0"/>
                <a:cs typeface="Calibri" panose="020F0502020204030204" pitchFamily="34" charset="0"/>
              </a:rPr>
              <a:t>payment</a:t>
            </a:r>
            <a:endParaRPr lang="pl-PL" sz="1800" dirty="0">
              <a:latin typeface="Calibri" panose="020F0502020204030204" pitchFamily="34" charset="0"/>
              <a:cs typeface="Calibri" panose="020F0502020204030204" pitchFamily="34" charset="0"/>
            </a:endParaRPr>
          </a:p>
          <a:p>
            <a:pPr marL="0" indent="0">
              <a:spcBef>
                <a:spcPts val="1200"/>
              </a:spcBef>
              <a:buNone/>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lgn="ctr">
              <a:defRPr/>
            </a:pPr>
            <a:r>
              <a:rPr lang="pl-PL" sz="2800" dirty="0"/>
              <a:t>EU SETTLEMENT SCHEME – PROOF OF RESIDENCE</a:t>
            </a:r>
            <a:endParaRPr lang="en-GB" sz="2800" dirty="0"/>
          </a:p>
        </p:txBody>
      </p:sp>
      <p:sp>
        <p:nvSpPr>
          <p:cNvPr id="3" name="Symbol zastępczy numeru slajdu 2">
            <a:extLst>
              <a:ext uri="{FF2B5EF4-FFF2-40B4-BE49-F238E27FC236}">
                <a16:creationId xmlns:a16="http://schemas.microsoft.com/office/drawing/2014/main" id="{A2BFC934-699A-2B48-B78C-10050F508729}"/>
              </a:ext>
            </a:extLst>
          </p:cNvPr>
          <p:cNvSpPr>
            <a:spLocks noGrp="1"/>
          </p:cNvSpPr>
          <p:nvPr>
            <p:ph type="sldNum" sz="quarter" idx="10"/>
          </p:nvPr>
        </p:nvSpPr>
        <p:spPr/>
        <p:txBody>
          <a:bodyPr/>
          <a:lstStyle/>
          <a:p>
            <a:pPr>
              <a:defRPr/>
            </a:pPr>
            <a:fld id="{C6F4DF36-A8C0-4827-B335-29D8B384D3D2}" type="slidenum">
              <a:rPr lang="en-GB" altLang="en-US" smtClean="0"/>
              <a:pPr>
                <a:defRPr/>
              </a:pPr>
              <a:t>20</a:t>
            </a:fld>
            <a:endParaRPr lang="en-GB" altLang="en-US" dirty="0"/>
          </a:p>
        </p:txBody>
      </p:sp>
      <p:pic>
        <p:nvPicPr>
          <p:cNvPr id="7" name="Obraz 6">
            <a:extLst>
              <a:ext uri="{FF2B5EF4-FFF2-40B4-BE49-F238E27FC236}">
                <a16:creationId xmlns:a16="http://schemas.microsoft.com/office/drawing/2014/main" id="{31C22DA1-EE42-E542-84F4-86B3F9E14D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802" y="6169123"/>
            <a:ext cx="3142593" cy="688877"/>
          </a:xfrm>
          <a:prstGeom prst="rect">
            <a:avLst/>
          </a:prstGeom>
        </p:spPr>
      </p:pic>
    </p:spTree>
    <p:extLst>
      <p:ext uri="{BB962C8B-B14F-4D97-AF65-F5344CB8AC3E}">
        <p14:creationId xmlns:p14="http://schemas.microsoft.com/office/powerpoint/2010/main" val="2316655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18436" name="Content Placeholder 5">
            <a:extLst>
              <a:ext uri="{FF2B5EF4-FFF2-40B4-BE49-F238E27FC236}">
                <a16:creationId xmlns:a16="http://schemas.microsoft.com/office/drawing/2014/main" id="{93A7E05D-E3E0-4813-BAA5-EA17091D5923}"/>
              </a:ext>
            </a:extLst>
          </p:cNvPr>
          <p:cNvSpPr>
            <a:spLocks noGrp="1"/>
          </p:cNvSpPr>
          <p:nvPr>
            <p:ph idx="1"/>
          </p:nvPr>
        </p:nvSpPr>
        <p:spPr>
          <a:xfrm>
            <a:off x="292264" y="1048182"/>
            <a:ext cx="11657997" cy="5282767"/>
          </a:xfrm>
        </p:spPr>
        <p:txBody>
          <a:bodyPr/>
          <a:lstStyle/>
          <a:p>
            <a:pPr>
              <a:spcBef>
                <a:spcPts val="1200"/>
              </a:spcBef>
              <a:buFont typeface="Wingdings" panose="05000000000000000000" pitchFamily="2" charset="2"/>
              <a:buChar char="v"/>
              <a:defRPr/>
            </a:pPr>
            <a:endParaRPr lang="en-GB" altLang="en-US" sz="2400" dirty="0"/>
          </a:p>
          <a:p>
            <a:pPr marL="0" indent="0">
              <a:spcBef>
                <a:spcPts val="1200"/>
              </a:spcBef>
              <a:buNone/>
              <a:defRPr/>
            </a:pPr>
            <a:endParaRPr lang="en-GB" altLang="en-US" sz="2400" dirty="0"/>
          </a:p>
          <a:p>
            <a:pPr>
              <a:spcBef>
                <a:spcPts val="1200"/>
              </a:spcBef>
              <a:buFont typeface="Wingdings" panose="05000000000000000000" pitchFamily="2" charset="2"/>
              <a:buChar char="v"/>
              <a:defRPr/>
            </a:pPr>
            <a:endParaRPr lang="en-GB" altLang="en-US" dirty="0"/>
          </a:p>
          <a:p>
            <a:pPr>
              <a:defRPr/>
            </a:pPr>
            <a:endParaRPr lang="en-GB" altLang="en-US" dirty="0"/>
          </a:p>
        </p:txBody>
      </p:sp>
      <p:sp>
        <p:nvSpPr>
          <p:cNvPr id="5" name="Title 1">
            <a:extLst>
              <a:ext uri="{FF2B5EF4-FFF2-40B4-BE49-F238E27FC236}">
                <a16:creationId xmlns:a16="http://schemas.microsoft.com/office/drawing/2014/main" id="{2231E0D6-AFD0-4581-BE7A-217F50C390DF}"/>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algn="ctr">
              <a:defRPr/>
            </a:pPr>
            <a:r>
              <a:rPr lang="pl-PL" sz="2800" dirty="0"/>
              <a:t>IF YOU DON’T APPLY YOU MAY LOSE RIGHTS…</a:t>
            </a:r>
            <a:endParaRPr lang="en-GB" sz="2800" dirty="0"/>
          </a:p>
        </p:txBody>
      </p:sp>
      <p:sp>
        <p:nvSpPr>
          <p:cNvPr id="3" name="Symbol zastępczy numeru slajdu 2">
            <a:extLst>
              <a:ext uri="{FF2B5EF4-FFF2-40B4-BE49-F238E27FC236}">
                <a16:creationId xmlns:a16="http://schemas.microsoft.com/office/drawing/2014/main" id="{A2BFC934-699A-2B48-B78C-10050F508729}"/>
              </a:ext>
            </a:extLst>
          </p:cNvPr>
          <p:cNvSpPr>
            <a:spLocks noGrp="1"/>
          </p:cNvSpPr>
          <p:nvPr>
            <p:ph type="sldNum" sz="quarter" idx="10"/>
          </p:nvPr>
        </p:nvSpPr>
        <p:spPr/>
        <p:txBody>
          <a:bodyPr/>
          <a:lstStyle/>
          <a:p>
            <a:pPr>
              <a:defRPr/>
            </a:pPr>
            <a:fld id="{C6F4DF36-A8C0-4827-B335-29D8B384D3D2}" type="slidenum">
              <a:rPr lang="en-GB" altLang="en-US" smtClean="0"/>
              <a:pPr>
                <a:defRPr/>
              </a:pPr>
              <a:t>21</a:t>
            </a:fld>
            <a:endParaRPr lang="en-GB" altLang="en-US" dirty="0"/>
          </a:p>
        </p:txBody>
      </p:sp>
      <p:pic>
        <p:nvPicPr>
          <p:cNvPr id="7" name="Obraz 6">
            <a:extLst>
              <a:ext uri="{FF2B5EF4-FFF2-40B4-BE49-F238E27FC236}">
                <a16:creationId xmlns:a16="http://schemas.microsoft.com/office/drawing/2014/main" id="{31C22DA1-EE42-E542-84F4-86B3F9E14D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802" y="6169123"/>
            <a:ext cx="3142593" cy="688877"/>
          </a:xfrm>
          <a:prstGeom prst="rect">
            <a:avLst/>
          </a:prstGeom>
        </p:spPr>
      </p:pic>
      <p:pic>
        <p:nvPicPr>
          <p:cNvPr id="8" name="Obraz 7">
            <a:extLst>
              <a:ext uri="{FF2B5EF4-FFF2-40B4-BE49-F238E27FC236}">
                <a16:creationId xmlns:a16="http://schemas.microsoft.com/office/drawing/2014/main" id="{AB156B9C-221E-7743-BCD8-F5F91035EC0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802" y="1156137"/>
            <a:ext cx="8487520" cy="4298731"/>
          </a:xfrm>
          <a:prstGeom prst="rect">
            <a:avLst/>
          </a:prstGeom>
        </p:spPr>
      </p:pic>
    </p:spTree>
    <p:extLst>
      <p:ext uri="{BB962C8B-B14F-4D97-AF65-F5344CB8AC3E}">
        <p14:creationId xmlns:p14="http://schemas.microsoft.com/office/powerpoint/2010/main" val="2545409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779ABEC-F1B9-4F6D-906E-EBFFDF900A84}"/>
              </a:ext>
            </a:extLst>
          </p:cNvPr>
          <p:cNvSpPr txBox="1">
            <a:spLocks/>
          </p:cNvSpPr>
          <p:nvPr/>
        </p:nvSpPr>
        <p:spPr bwMode="auto">
          <a:xfrm>
            <a:off x="239713" y="0"/>
            <a:ext cx="11952287" cy="644525"/>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Online status checking – employers, landlords, third parties </a:t>
            </a:r>
          </a:p>
        </p:txBody>
      </p:sp>
      <p:sp>
        <p:nvSpPr>
          <p:cNvPr id="12" name="Content Placeholder 2">
            <a:extLst>
              <a:ext uri="{FF2B5EF4-FFF2-40B4-BE49-F238E27FC236}">
                <a16:creationId xmlns:a16="http://schemas.microsoft.com/office/drawing/2014/main" id="{EB932E39-C983-4DE1-BBE5-6649480109E3}"/>
              </a:ext>
            </a:extLst>
          </p:cNvPr>
          <p:cNvSpPr>
            <a:spLocks noGrp="1"/>
          </p:cNvSpPr>
          <p:nvPr>
            <p:ph sz="quarter" idx="4294967295"/>
          </p:nvPr>
        </p:nvSpPr>
        <p:spPr>
          <a:xfrm>
            <a:off x="157654" y="581008"/>
            <a:ext cx="11794633" cy="5906957"/>
          </a:xfrm>
        </p:spPr>
        <p:txBody>
          <a:bodyPr/>
          <a:lstStyle/>
          <a:p>
            <a:pPr marL="285750" indent="-285750" algn="just">
              <a:spcBef>
                <a:spcPts val="1200"/>
              </a:spcBef>
              <a:buFont typeface="Arial" panose="020B0604020202020204" pitchFamily="34" charset="0"/>
              <a:buChar char="•"/>
            </a:pPr>
            <a:endParaRPr lang="en-GB" sz="2000" dirty="0">
              <a:solidFill>
                <a:srgbClr val="FF0000"/>
              </a:solidFill>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pPr>
            <a:r>
              <a:rPr lang="en-GB" sz="1850" dirty="0">
                <a:latin typeface="Calibri" panose="020F0502020204030204" pitchFamily="34" charset="0"/>
                <a:cs typeface="Calibri" panose="020F0502020204030204" pitchFamily="34" charset="0"/>
              </a:rPr>
              <a:t>During the Implementation Period, EU citizens will continue to be able to use their passports or ID cards to evidence their rights and entitlements. These online services provide them with an alternative way to demonstrate this</a:t>
            </a:r>
            <a:endParaRPr lang="en-GB" sz="1850" strike="sngStrike" dirty="0">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pPr>
            <a:r>
              <a:rPr lang="en-GB" altLang="en-US" sz="1850" dirty="0">
                <a:latin typeface="Calibri" panose="020F0502020204030204" pitchFamily="34" charset="0"/>
                <a:cs typeface="Calibri" panose="020F0502020204030204" pitchFamily="34" charset="0"/>
              </a:rPr>
              <a:t>The Home Office is developing a range of online services, enabling migrants to access their </a:t>
            </a:r>
            <a:r>
              <a:rPr lang="en-GB" altLang="en-US" sz="1850" b="1" dirty="0">
                <a:latin typeface="Calibri" panose="020F0502020204030204" pitchFamily="34" charset="0"/>
                <a:cs typeface="Calibri" panose="020F0502020204030204" pitchFamily="34" charset="0"/>
              </a:rPr>
              <a:t>immigration </a:t>
            </a:r>
            <a:r>
              <a:rPr lang="en-GB" altLang="en-US" sz="1850" dirty="0">
                <a:latin typeface="Calibri" panose="020F0502020204030204" pitchFamily="34" charset="0"/>
                <a:cs typeface="Calibri" panose="020F0502020204030204" pitchFamily="34" charset="0"/>
              </a:rPr>
              <a:t>status, and prove their </a:t>
            </a:r>
            <a:r>
              <a:rPr lang="en-GB" altLang="en-US" sz="1850" b="1" dirty="0">
                <a:latin typeface="Calibri" panose="020F0502020204030204" pitchFamily="34" charset="0"/>
                <a:cs typeface="Calibri" panose="020F0502020204030204" pitchFamily="34" charset="0"/>
              </a:rPr>
              <a:t>entitlement </a:t>
            </a:r>
            <a:r>
              <a:rPr lang="en-GB" altLang="en-US" sz="1850" dirty="0">
                <a:latin typeface="Calibri" panose="020F0502020204030204" pitchFamily="34" charset="0"/>
                <a:cs typeface="Calibri" panose="020F0502020204030204" pitchFamily="34" charset="0"/>
              </a:rPr>
              <a:t>to a range of public and private services – such as work, rental accommodation, healthcare and benefits</a:t>
            </a:r>
          </a:p>
          <a:p>
            <a:pPr algn="just">
              <a:spcBef>
                <a:spcPts val="1200"/>
              </a:spcBef>
              <a:buFont typeface="Wingdings" panose="05000000000000000000" pitchFamily="2" charset="2"/>
              <a:buChar char="v"/>
            </a:pPr>
            <a:r>
              <a:rPr lang="en-GB" sz="1850" dirty="0">
                <a:latin typeface="Calibri" panose="020F0502020204030204" pitchFamily="34" charset="0"/>
                <a:cs typeface="Calibri" panose="020F0502020204030204" pitchFamily="34" charset="0"/>
              </a:rPr>
              <a:t>An online </a:t>
            </a:r>
            <a:r>
              <a:rPr lang="en-GB" sz="1850" b="1" dirty="0">
                <a:latin typeface="Calibri" panose="020F0502020204030204" pitchFamily="34" charset="0"/>
                <a:cs typeface="Calibri" panose="020F0502020204030204" pitchFamily="34" charset="0"/>
              </a:rPr>
              <a:t>Right to Work </a:t>
            </a:r>
            <a:r>
              <a:rPr lang="en-GB" sz="1850" dirty="0">
                <a:latin typeface="Calibri" panose="020F0502020204030204" pitchFamily="34" charset="0"/>
                <a:cs typeface="Calibri" panose="020F0502020204030204" pitchFamily="34" charset="0"/>
              </a:rPr>
              <a:t>service – enabling holders of Biometric Residence Permits (BRP) and Biometric Residence Cards (BRC) to check their own right to work status and share this securely with employers went live in April 2018. </a:t>
            </a:r>
          </a:p>
          <a:p>
            <a:pPr algn="just">
              <a:spcBef>
                <a:spcPts val="1200"/>
              </a:spcBef>
              <a:buFont typeface="Wingdings" panose="05000000000000000000" pitchFamily="2" charset="2"/>
              <a:buChar char="v"/>
            </a:pPr>
            <a:r>
              <a:rPr lang="en-GB" sz="1850" dirty="0">
                <a:latin typeface="Calibri" panose="020F0502020204030204" pitchFamily="34" charset="0"/>
                <a:cs typeface="Calibri" panose="020F0502020204030204" pitchFamily="34" charset="0"/>
              </a:rPr>
              <a:t>An online status service has been developed for those granted status under the EU Settlement Scheme – ‘</a:t>
            </a:r>
            <a:r>
              <a:rPr lang="en-GB" sz="1850" b="1" dirty="0">
                <a:latin typeface="Calibri" panose="020F0502020204030204" pitchFamily="34" charset="0"/>
                <a:cs typeface="Calibri" panose="020F0502020204030204" pitchFamily="34" charset="0"/>
              </a:rPr>
              <a:t>view and prove your rights in the UK</a:t>
            </a:r>
            <a:r>
              <a:rPr lang="en-GB" sz="1850" dirty="0">
                <a:latin typeface="Calibri" panose="020F0502020204030204" pitchFamily="34" charset="0"/>
                <a:cs typeface="Calibri" panose="020F0502020204030204" pitchFamily="34" charset="0"/>
              </a:rPr>
              <a:t>’. You can share you status with your employer (you would need work email address to do so). Employer then will be given the code via work email. Employer must download your proof of a status and keep it within your files. </a:t>
            </a:r>
            <a:endParaRPr lang="en-GB" sz="1850" strike="sngStrike" dirty="0">
              <a:latin typeface="Calibri" panose="020F0502020204030204" pitchFamily="34" charset="0"/>
              <a:cs typeface="Calibri" panose="020F0502020204030204" pitchFamily="34" charset="0"/>
            </a:endParaRPr>
          </a:p>
          <a:p>
            <a:pPr algn="just">
              <a:spcBef>
                <a:spcPts val="1200"/>
              </a:spcBef>
              <a:buFont typeface="Wingdings" panose="05000000000000000000" pitchFamily="2" charset="2"/>
              <a:buChar char="v"/>
            </a:pPr>
            <a:r>
              <a:rPr lang="en-GB" sz="1850" dirty="0">
                <a:latin typeface="Calibri" panose="020F0502020204030204" pitchFamily="34" charset="0"/>
                <a:cs typeface="Calibri" panose="020F0502020204030204" pitchFamily="34" charset="0"/>
              </a:rPr>
              <a:t>This service will be further developed as the scheme launches, enabling users to share their rights with other service providers, such as landlords, and will continue to iterate and improve these services based on user feedback</a:t>
            </a:r>
            <a:endParaRPr lang="en-GB" sz="1850" strike="sngStrike" dirty="0">
              <a:latin typeface="Calibri" panose="020F0502020204030204" pitchFamily="34" charset="0"/>
              <a:cs typeface="Calibri" panose="020F0502020204030204" pitchFamily="34" charset="0"/>
            </a:endParaRPr>
          </a:p>
        </p:txBody>
      </p:sp>
      <p:sp>
        <p:nvSpPr>
          <p:cNvPr id="4" name="Prostokąt 3">
            <a:extLst>
              <a:ext uri="{FF2B5EF4-FFF2-40B4-BE49-F238E27FC236}">
                <a16:creationId xmlns:a16="http://schemas.microsoft.com/office/drawing/2014/main" id="{D8BB9D6A-CDBA-184C-B9F7-06EADD7400B9}"/>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a:extLst>
              <a:ext uri="{FF2B5EF4-FFF2-40B4-BE49-F238E27FC236}">
                <a16:creationId xmlns:a16="http://schemas.microsoft.com/office/drawing/2014/main" id="{C27072C1-AE1B-A443-92EA-729087CDE3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9712" y="6082862"/>
            <a:ext cx="3326336" cy="729155"/>
          </a:xfrm>
          <a:prstGeom prst="rect">
            <a:avLst/>
          </a:prstGeom>
        </p:spPr>
      </p:pic>
      <p:sp>
        <p:nvSpPr>
          <p:cNvPr id="2" name="Symbol zastępczy numeru slajdu 1">
            <a:extLst>
              <a:ext uri="{FF2B5EF4-FFF2-40B4-BE49-F238E27FC236}">
                <a16:creationId xmlns:a16="http://schemas.microsoft.com/office/drawing/2014/main" id="{2DACD42F-2753-7E47-9EEE-80809F48A40E}"/>
              </a:ext>
            </a:extLst>
          </p:cNvPr>
          <p:cNvSpPr>
            <a:spLocks noGrp="1"/>
          </p:cNvSpPr>
          <p:nvPr>
            <p:ph type="sldNum" sz="quarter" idx="10"/>
          </p:nvPr>
        </p:nvSpPr>
        <p:spPr/>
        <p:txBody>
          <a:bodyPr/>
          <a:lstStyle/>
          <a:p>
            <a:pPr>
              <a:defRPr/>
            </a:pPr>
            <a:fld id="{C6F4DF36-A8C0-4827-B335-29D8B384D3D2}" type="slidenum">
              <a:rPr lang="en-GB" altLang="en-US" smtClean="0"/>
              <a:pPr>
                <a:defRPr/>
              </a:pPr>
              <a:t>22</a:t>
            </a:fld>
            <a:endParaRPr lang="en-GB" altLang="en-US" dirty="0"/>
          </a:p>
        </p:txBody>
      </p:sp>
    </p:spTree>
    <p:extLst>
      <p:ext uri="{BB962C8B-B14F-4D97-AF65-F5344CB8AC3E}">
        <p14:creationId xmlns:p14="http://schemas.microsoft.com/office/powerpoint/2010/main" val="4188230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2779ABEC-F1B9-4F6D-906E-EBFFDF900A84}"/>
              </a:ext>
            </a:extLst>
          </p:cNvPr>
          <p:cNvSpPr txBox="1">
            <a:spLocks/>
          </p:cNvSpPr>
          <p:nvPr/>
        </p:nvSpPr>
        <p:spPr bwMode="auto">
          <a:xfrm>
            <a:off x="239713" y="0"/>
            <a:ext cx="11952287" cy="644525"/>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Useful links</a:t>
            </a:r>
          </a:p>
        </p:txBody>
      </p:sp>
      <p:sp>
        <p:nvSpPr>
          <p:cNvPr id="12" name="Content Placeholder 2">
            <a:extLst>
              <a:ext uri="{FF2B5EF4-FFF2-40B4-BE49-F238E27FC236}">
                <a16:creationId xmlns:a16="http://schemas.microsoft.com/office/drawing/2014/main" id="{EB932E39-C983-4DE1-BBE5-6649480109E3}"/>
              </a:ext>
            </a:extLst>
          </p:cNvPr>
          <p:cNvSpPr>
            <a:spLocks noGrp="1"/>
          </p:cNvSpPr>
          <p:nvPr>
            <p:ph sz="quarter" idx="4294967295"/>
          </p:nvPr>
        </p:nvSpPr>
        <p:spPr>
          <a:xfrm>
            <a:off x="578540" y="644525"/>
            <a:ext cx="11274632" cy="5650768"/>
          </a:xfrm>
        </p:spPr>
        <p:txBody>
          <a:bodyPr/>
          <a:lstStyle/>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EU Settlement Scheme</a:t>
            </a:r>
            <a:r>
              <a:rPr lang="en-GB" sz="1600" dirty="0">
                <a:solidFill>
                  <a:srgbClr val="352ADC"/>
                </a:solidFill>
                <a:latin typeface="Calibri" panose="020F0502020204030204" pitchFamily="34" charset="0"/>
                <a:cs typeface="Calibri" panose="020F0502020204030204" pitchFamily="34" charset="0"/>
              </a:rPr>
              <a:t>: </a:t>
            </a:r>
            <a:r>
              <a:rPr lang="en-GB" sz="1600" dirty="0">
                <a:solidFill>
                  <a:srgbClr val="352ADC"/>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www.gov.uk/eusettledstatus</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Organisation  providing free support around EUSS in Bradford District commissioned by Bradford Metropolitan District Council </a:t>
            </a:r>
            <a:r>
              <a:rPr lang="en-GB" sz="1600" u="sng" dirty="0">
                <a:solidFill>
                  <a:srgbClr val="352ADC"/>
                </a:solidFill>
                <a:latin typeface="Calibri" panose="020F0502020204030204" pitchFamily="34" charset="0"/>
                <a:cs typeface="Calibri" panose="020F0502020204030204" pitchFamily="34" charset="0"/>
              </a:rPr>
              <a:t>https://</a:t>
            </a:r>
            <a:r>
              <a:rPr lang="en-GB" sz="1600" u="sng" dirty="0" err="1">
                <a:solidFill>
                  <a:srgbClr val="352ADC"/>
                </a:solidFill>
                <a:latin typeface="Calibri" panose="020F0502020204030204" pitchFamily="34" charset="0"/>
                <a:cs typeface="Calibri" panose="020F0502020204030204" pitchFamily="34" charset="0"/>
              </a:rPr>
              <a:t>www.bradford.gov.uk</a:t>
            </a:r>
            <a:r>
              <a:rPr lang="en-GB" sz="1600" u="sng" dirty="0">
                <a:solidFill>
                  <a:srgbClr val="352ADC"/>
                </a:solidFill>
                <a:latin typeface="Calibri" panose="020F0502020204030204" pitchFamily="34" charset="0"/>
                <a:cs typeface="Calibri" panose="020F0502020204030204" pitchFamily="34" charset="0"/>
              </a:rPr>
              <a:t>/your-community/</a:t>
            </a:r>
            <a:r>
              <a:rPr lang="en-GB" sz="1600" u="sng" dirty="0" err="1">
                <a:solidFill>
                  <a:srgbClr val="352ADC"/>
                </a:solidFill>
                <a:latin typeface="Calibri" panose="020F0502020204030204" pitchFamily="34" charset="0"/>
                <a:cs typeface="Calibri" panose="020F0502020204030204" pitchFamily="34" charset="0"/>
              </a:rPr>
              <a:t>brexit</a:t>
            </a:r>
            <a:r>
              <a:rPr lang="en-GB" sz="1600" u="sng" dirty="0">
                <a:solidFill>
                  <a:srgbClr val="352ADC"/>
                </a:solidFill>
                <a:latin typeface="Calibri" panose="020F0502020204030204" pitchFamily="34" charset="0"/>
                <a:cs typeface="Calibri" panose="020F0502020204030204" pitchFamily="34" charset="0"/>
              </a:rPr>
              <a:t>-and-the-settlement-scheme/access-support/</a:t>
            </a: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Bradford Metropolitan District Council Information </a:t>
            </a:r>
            <a:r>
              <a:rPr lang="en-GB" sz="1600" u="sng" dirty="0">
                <a:solidFill>
                  <a:srgbClr val="352ADC"/>
                </a:solidFill>
                <a:latin typeface="Calibri" panose="020F0502020204030204" pitchFamily="34" charset="0"/>
                <a:cs typeface="Calibri" panose="020F0502020204030204" pitchFamily="34" charset="0"/>
              </a:rPr>
              <a:t>https://</a:t>
            </a:r>
            <a:r>
              <a:rPr lang="en-GB" sz="1600" u="sng" dirty="0" err="1">
                <a:solidFill>
                  <a:srgbClr val="352ADC"/>
                </a:solidFill>
                <a:latin typeface="Calibri" panose="020F0502020204030204" pitchFamily="34" charset="0"/>
                <a:cs typeface="Calibri" panose="020F0502020204030204" pitchFamily="34" charset="0"/>
              </a:rPr>
              <a:t>www.bradford.gov.uk</a:t>
            </a:r>
            <a:r>
              <a:rPr lang="en-GB" sz="1600" u="sng" dirty="0">
                <a:solidFill>
                  <a:srgbClr val="352ADC"/>
                </a:solidFill>
                <a:latin typeface="Calibri" panose="020F0502020204030204" pitchFamily="34" charset="0"/>
                <a:cs typeface="Calibri" panose="020F0502020204030204" pitchFamily="34" charset="0"/>
              </a:rPr>
              <a:t>/your-council/about-</a:t>
            </a:r>
            <a:r>
              <a:rPr lang="en-GB" sz="1600" u="sng" dirty="0" err="1">
                <a:solidFill>
                  <a:srgbClr val="352ADC"/>
                </a:solidFill>
                <a:latin typeface="Calibri" panose="020F0502020204030204" pitchFamily="34" charset="0"/>
                <a:cs typeface="Calibri" panose="020F0502020204030204" pitchFamily="34" charset="0"/>
              </a:rPr>
              <a:t>bradford</a:t>
            </a:r>
            <a:r>
              <a:rPr lang="en-GB" sz="1600" u="sng" dirty="0">
                <a:solidFill>
                  <a:srgbClr val="352ADC"/>
                </a:solidFill>
                <a:latin typeface="Calibri" panose="020F0502020204030204" pitchFamily="34" charset="0"/>
                <a:cs typeface="Calibri" panose="020F0502020204030204" pitchFamily="34" charset="0"/>
              </a:rPr>
              <a:t>-council/</a:t>
            </a:r>
            <a:r>
              <a:rPr lang="en-GB" sz="1600" u="sng" dirty="0" err="1">
                <a:solidFill>
                  <a:srgbClr val="352ADC"/>
                </a:solidFill>
                <a:latin typeface="Calibri" panose="020F0502020204030204" pitchFamily="34" charset="0"/>
                <a:cs typeface="Calibri" panose="020F0502020204030204" pitchFamily="34" charset="0"/>
              </a:rPr>
              <a:t>brexit</a:t>
            </a:r>
            <a:r>
              <a:rPr lang="en-GB" sz="1600" u="sng" dirty="0">
                <a:solidFill>
                  <a:srgbClr val="352ADC"/>
                </a:solidFill>
                <a:latin typeface="Calibri" panose="020F0502020204030204" pitchFamily="34" charset="0"/>
                <a:cs typeface="Calibri" panose="020F0502020204030204" pitchFamily="34" charset="0"/>
              </a:rPr>
              <a:t>-what-you-need-to-know/</a:t>
            </a: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Bradford Metropolitan District Council Information EU Settlement Scheme </a:t>
            </a:r>
            <a:r>
              <a:rPr lang="en-GB" sz="1600" u="sng" dirty="0">
                <a:solidFill>
                  <a:srgbClr val="352ADC"/>
                </a:solidFill>
                <a:latin typeface="Calibri" panose="020F0502020204030204" pitchFamily="34" charset="0"/>
                <a:cs typeface="Calibri" panose="020F0502020204030204" pitchFamily="34" charset="0"/>
              </a:rPr>
              <a:t>https://</a:t>
            </a:r>
            <a:r>
              <a:rPr lang="en-GB" sz="1600" u="sng" dirty="0" err="1">
                <a:solidFill>
                  <a:srgbClr val="352ADC"/>
                </a:solidFill>
                <a:latin typeface="Calibri" panose="020F0502020204030204" pitchFamily="34" charset="0"/>
                <a:cs typeface="Calibri" panose="020F0502020204030204" pitchFamily="34" charset="0"/>
              </a:rPr>
              <a:t>www.bradford.gov.uk</a:t>
            </a:r>
            <a:r>
              <a:rPr lang="en-GB" sz="1600" u="sng" dirty="0">
                <a:solidFill>
                  <a:srgbClr val="352ADC"/>
                </a:solidFill>
                <a:latin typeface="Calibri" panose="020F0502020204030204" pitchFamily="34" charset="0"/>
                <a:cs typeface="Calibri" panose="020F0502020204030204" pitchFamily="34" charset="0"/>
              </a:rPr>
              <a:t>/your-community/</a:t>
            </a:r>
            <a:r>
              <a:rPr lang="en-GB" sz="1600" u="sng" dirty="0" err="1">
                <a:solidFill>
                  <a:srgbClr val="352ADC"/>
                </a:solidFill>
                <a:latin typeface="Calibri" panose="020F0502020204030204" pitchFamily="34" charset="0"/>
                <a:cs typeface="Calibri" panose="020F0502020204030204" pitchFamily="34" charset="0"/>
              </a:rPr>
              <a:t>brexit</a:t>
            </a:r>
            <a:r>
              <a:rPr lang="en-GB" sz="1600" u="sng" dirty="0">
                <a:solidFill>
                  <a:srgbClr val="352ADC"/>
                </a:solidFill>
                <a:latin typeface="Calibri" panose="020F0502020204030204" pitchFamily="34" charset="0"/>
                <a:cs typeface="Calibri" panose="020F0502020204030204" pitchFamily="34" charset="0"/>
              </a:rPr>
              <a:t>-and-the-settlement-scheme/what-is-</a:t>
            </a:r>
            <a:r>
              <a:rPr lang="en-GB" sz="1600" u="sng" dirty="0" err="1">
                <a:solidFill>
                  <a:srgbClr val="352ADC"/>
                </a:solidFill>
                <a:latin typeface="Calibri" panose="020F0502020204030204" pitchFamily="34" charset="0"/>
                <a:cs typeface="Calibri" panose="020F0502020204030204" pitchFamily="34" charset="0"/>
              </a:rPr>
              <a:t>brexit</a:t>
            </a:r>
            <a:r>
              <a:rPr lang="en-GB" sz="1600" u="sng" dirty="0">
                <a:solidFill>
                  <a:srgbClr val="352ADC"/>
                </a:solidFill>
                <a:latin typeface="Calibri" panose="020F0502020204030204" pitchFamily="34" charset="0"/>
                <a:cs typeface="Calibri" panose="020F0502020204030204" pitchFamily="34" charset="0"/>
              </a:rPr>
              <a:t>/</a:t>
            </a: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Bradford Metropolitan District Council Information EU Settlement Scheme </a:t>
            </a:r>
            <a:r>
              <a:rPr lang="en-GB" sz="1600" dirty="0">
                <a:solidFill>
                  <a:srgbClr val="352ADC"/>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https://www.bradford.gov.uk/your-community/brexit-and-the-settlement-scheme/what-are-settled-status-or-pre-settled-status/</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ID document scanner locations</a:t>
            </a:r>
            <a:r>
              <a:rPr lang="en-GB" sz="1600" dirty="0">
                <a:solidFill>
                  <a:srgbClr val="352ADC"/>
                </a:solidFill>
                <a:latin typeface="Calibri" panose="020F0502020204030204" pitchFamily="34" charset="0"/>
                <a:cs typeface="Calibri" panose="020F0502020204030204" pitchFamily="34" charset="0"/>
              </a:rPr>
              <a:t>: </a:t>
            </a:r>
            <a:r>
              <a:rPr lang="en-GB" sz="1600" dirty="0">
                <a:solidFill>
                  <a:srgbClr val="352ADC"/>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www.gov.uk/government/publications/eu-settlement-scheme-id-document-scanner-locations</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Applying for Settled and Pre – Settled Status </a:t>
            </a:r>
            <a:r>
              <a:rPr lang="en-GB" sz="1600" dirty="0">
                <a:solidFill>
                  <a:srgbClr val="352ADC"/>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https://www.gov.uk/settled-status-eu-citizens-families/applying-for-settled-status</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Assisted Digital Service</a:t>
            </a:r>
            <a:r>
              <a:rPr lang="en-GB" sz="1600" dirty="0">
                <a:solidFill>
                  <a:srgbClr val="352ADC"/>
                </a:solidFill>
                <a:latin typeface="Calibri" panose="020F0502020204030204" pitchFamily="34" charset="0"/>
                <a:cs typeface="Calibri" panose="020F0502020204030204" pitchFamily="34" charset="0"/>
              </a:rPr>
              <a:t>: </a:t>
            </a:r>
            <a:r>
              <a:rPr lang="en-GB" sz="1600" dirty="0">
                <a:solidFill>
                  <a:srgbClr val="352ADC"/>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www.gov.uk/government/publications/eu-settlement-scheme-assisted-digital-service</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Citizens’ Rights in a no deal: </a:t>
            </a:r>
            <a:r>
              <a:rPr lang="en-GB" sz="1600" dirty="0">
                <a:solidFill>
                  <a:srgbClr val="352ADC"/>
                </a:solidFill>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www.gov.uk/government/publications/policy-paper-on-citizens-rights-in-the-event-of-a-no-deal-Brexit</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Evidence of Residence if the system hasn’t found you </a:t>
            </a:r>
            <a:r>
              <a:rPr lang="en-GB" sz="1600" dirty="0">
                <a:solidFill>
                  <a:srgbClr val="352ADC"/>
                </a:solidFill>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https://www.gov.uk/guidance/eu-settlement-scheme-evidence-of-uk-residence</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Visiting Europe after BREXIT </a:t>
            </a:r>
            <a:r>
              <a:rPr lang="en-GB" sz="1600" dirty="0">
                <a:solidFill>
                  <a:srgbClr val="352ADC"/>
                </a:solidFill>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https://www.gov.uk/visit-europe-brexit</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Driving in Europe After BREXIT </a:t>
            </a:r>
            <a:r>
              <a:rPr lang="en-GB" sz="1600" dirty="0">
                <a:solidFill>
                  <a:srgbClr val="352ADC"/>
                </a:solidFill>
                <a:latin typeface="Calibri" panose="020F0502020204030204" pitchFamily="34" charset="0"/>
                <a:cs typeface="Calibri" panose="020F0502020204030204" pitchFamily="34" charset="0"/>
                <a:hlinkClick r:id="rId11">
                  <a:extLst>
                    <a:ext uri="{A12FA001-AC4F-418D-AE19-62706E023703}">
                      <ahyp:hlinkClr xmlns:ahyp="http://schemas.microsoft.com/office/drawing/2018/hyperlinkcolor" val="tx"/>
                    </a:ext>
                  </a:extLst>
                </a:hlinkClick>
              </a:rPr>
              <a:t>https://www.gov.uk/guidance/driving-in-the-eu-after-brexit-international-driving-permits</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Pet Travel after BREXIT </a:t>
            </a:r>
            <a:r>
              <a:rPr lang="en-GB" sz="1600" dirty="0">
                <a:solidFill>
                  <a:srgbClr val="352ADC"/>
                </a:solidFill>
                <a:latin typeface="Calibri" panose="020F0502020204030204" pitchFamily="34" charset="0"/>
                <a:cs typeface="Calibri" panose="020F0502020204030204" pitchFamily="34" charset="0"/>
                <a:hlinkClick r:id="rId12">
                  <a:extLst>
                    <a:ext uri="{A12FA001-AC4F-418D-AE19-62706E023703}">
                      <ahyp:hlinkClr xmlns:ahyp="http://schemas.microsoft.com/office/drawing/2018/hyperlinkcolor" val="tx"/>
                    </a:ext>
                  </a:extLst>
                </a:hlinkClick>
              </a:rPr>
              <a:t>https://www.gov.uk/guidance/pet-travel-to-europe-after-brexit</a:t>
            </a:r>
            <a:endParaRPr lang="en-GB" sz="1600" dirty="0">
              <a:solidFill>
                <a:srgbClr val="352ADC"/>
              </a:solidFill>
              <a:latin typeface="Calibri" panose="020F0502020204030204" pitchFamily="34" charset="0"/>
              <a:cs typeface="Calibri" panose="020F0502020204030204" pitchFamily="34" charset="0"/>
            </a:endParaRP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Foreign Travel Advice  </a:t>
            </a:r>
            <a:r>
              <a:rPr lang="en-GB" sz="1600" u="sng" dirty="0">
                <a:solidFill>
                  <a:srgbClr val="352ADC"/>
                </a:solidFill>
                <a:latin typeface="Calibri" panose="020F0502020204030204" pitchFamily="34" charset="0"/>
                <a:cs typeface="Calibri" panose="020F0502020204030204" pitchFamily="34" charset="0"/>
                <a:hlinkClick r:id="rId13">
                  <a:extLst>
                    <a:ext uri="{A12FA001-AC4F-418D-AE19-62706E023703}">
                      <ahyp:hlinkClr xmlns:ahyp="http://schemas.microsoft.com/office/drawing/2018/hyperlinkcolor" val="tx"/>
                    </a:ext>
                  </a:extLst>
                </a:hlinkClick>
              </a:rPr>
              <a:t>https://www.gov.uk/foreign-travel-advice</a:t>
            </a:r>
            <a:r>
              <a:rPr lang="en-GB" sz="1600" u="sng" dirty="0">
                <a:solidFill>
                  <a:srgbClr val="352ADC"/>
                </a:solidFill>
                <a:latin typeface="Calibri" panose="020F0502020204030204" pitchFamily="34" charset="0"/>
                <a:cs typeface="Calibri" panose="020F0502020204030204" pitchFamily="34" charset="0"/>
              </a:rPr>
              <a:t>          </a:t>
            </a:r>
          </a:p>
          <a:p>
            <a:pPr>
              <a:buFont typeface="Wingdings" panose="05000000000000000000" pitchFamily="2" charset="2"/>
              <a:buChar char="v"/>
            </a:pPr>
            <a:r>
              <a:rPr lang="en-GB" sz="1600" dirty="0">
                <a:latin typeface="Calibri" panose="020F0502020204030204" pitchFamily="34" charset="0"/>
                <a:cs typeface="Calibri" panose="020F0502020204030204" pitchFamily="34" charset="0"/>
              </a:rPr>
              <a:t>Sign up for EUSS updates: </a:t>
            </a:r>
            <a:r>
              <a:rPr lang="en-GB" sz="1600" u="sng" dirty="0">
                <a:solidFill>
                  <a:srgbClr val="352ADC"/>
                </a:solidFill>
                <a:latin typeface="Calibri" panose="020F0502020204030204" pitchFamily="34" charset="0"/>
                <a:cs typeface="Calibri" panose="020F0502020204030204" pitchFamily="34" charset="0"/>
                <a:hlinkClick r:id="rId14">
                  <a:extLst>
                    <a:ext uri="{A12FA001-AC4F-418D-AE19-62706E023703}">
                      <ahyp:hlinkClr xmlns:ahyp="http://schemas.microsoft.com/office/drawing/2018/hyperlinkcolor" val="tx"/>
                    </a:ext>
                  </a:extLst>
                </a:hlinkClick>
              </a:rPr>
              <a:t>https://gov.smartwebportal.co.uk/homeoffice/public/webform.asp?id=67&amp;id2=627DF7</a:t>
            </a:r>
            <a:endParaRPr lang="en-GB" sz="1600" u="sng" dirty="0">
              <a:solidFill>
                <a:srgbClr val="352ADC"/>
              </a:solidFill>
              <a:latin typeface="Calibri" panose="020F0502020204030204" pitchFamily="34" charset="0"/>
              <a:cs typeface="Calibri" panose="020F0502020204030204" pitchFamily="34" charset="0"/>
            </a:endParaRPr>
          </a:p>
          <a:p>
            <a:pPr marL="0" indent="0">
              <a:buNone/>
            </a:pPr>
            <a:endParaRPr lang="en-GB" sz="1600" dirty="0">
              <a:latin typeface="Calibri" panose="020F0502020204030204" pitchFamily="34" charset="0"/>
              <a:cs typeface="Calibri" panose="020F0502020204030204" pitchFamily="34" charset="0"/>
            </a:endParaRPr>
          </a:p>
          <a:p>
            <a:endParaRPr lang="en-GB" sz="2200" dirty="0"/>
          </a:p>
          <a:p>
            <a:pPr marL="0" indent="0">
              <a:buNone/>
            </a:pPr>
            <a:endParaRPr lang="en-GB" sz="2200" dirty="0"/>
          </a:p>
          <a:p>
            <a:pPr marL="0" indent="0">
              <a:spcBef>
                <a:spcPts val="1200"/>
              </a:spcBef>
              <a:buNone/>
            </a:pPr>
            <a:endParaRPr lang="en-GB" sz="2200" strike="sngStrike" dirty="0"/>
          </a:p>
        </p:txBody>
      </p:sp>
      <p:sp>
        <p:nvSpPr>
          <p:cNvPr id="4" name="Rectangle 3">
            <a:extLst>
              <a:ext uri="{FF2B5EF4-FFF2-40B4-BE49-F238E27FC236}">
                <a16:creationId xmlns:a16="http://schemas.microsoft.com/office/drawing/2014/main" id="{92E30B5D-1C95-44F1-8FE4-C366E72A5967}"/>
              </a:ext>
            </a:extLst>
          </p:cNvPr>
          <p:cNvSpPr/>
          <p:nvPr/>
        </p:nvSpPr>
        <p:spPr>
          <a:xfrm>
            <a:off x="6017740" y="6079524"/>
            <a:ext cx="6104238" cy="644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Prostokąt 4">
            <a:extLst>
              <a:ext uri="{FF2B5EF4-FFF2-40B4-BE49-F238E27FC236}">
                <a16:creationId xmlns:a16="http://schemas.microsoft.com/office/drawing/2014/main" id="{C9B505A3-BA77-B14F-B407-504DA8DC240B}"/>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6" name="Obraz 5">
            <a:extLst>
              <a:ext uri="{FF2B5EF4-FFF2-40B4-BE49-F238E27FC236}">
                <a16:creationId xmlns:a16="http://schemas.microsoft.com/office/drawing/2014/main" id="{67081AE7-4E9A-0245-8B13-8E9E374A9A2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38828" y="6217505"/>
            <a:ext cx="2921875" cy="640495"/>
          </a:xfrm>
          <a:prstGeom prst="rect">
            <a:avLst/>
          </a:prstGeom>
        </p:spPr>
      </p:pic>
      <p:sp>
        <p:nvSpPr>
          <p:cNvPr id="2" name="Symbol zastępczy numeru slajdu 1">
            <a:extLst>
              <a:ext uri="{FF2B5EF4-FFF2-40B4-BE49-F238E27FC236}">
                <a16:creationId xmlns:a16="http://schemas.microsoft.com/office/drawing/2014/main" id="{B015169F-4D29-5F4F-AB1D-18FDE1C87CDB}"/>
              </a:ext>
            </a:extLst>
          </p:cNvPr>
          <p:cNvSpPr>
            <a:spLocks noGrp="1"/>
          </p:cNvSpPr>
          <p:nvPr>
            <p:ph type="sldNum" sz="quarter" idx="10"/>
          </p:nvPr>
        </p:nvSpPr>
        <p:spPr/>
        <p:txBody>
          <a:bodyPr/>
          <a:lstStyle/>
          <a:p>
            <a:pPr>
              <a:defRPr/>
            </a:pPr>
            <a:fld id="{C6F4DF36-A8C0-4827-B335-29D8B384D3D2}" type="slidenum">
              <a:rPr lang="en-GB" altLang="en-US" smtClean="0"/>
              <a:pPr>
                <a:defRPr/>
              </a:pPr>
              <a:t>23</a:t>
            </a:fld>
            <a:endParaRPr lang="en-GB" altLang="en-US" dirty="0"/>
          </a:p>
        </p:txBody>
      </p:sp>
    </p:spTree>
    <p:extLst>
      <p:ext uri="{BB962C8B-B14F-4D97-AF65-F5344CB8AC3E}">
        <p14:creationId xmlns:p14="http://schemas.microsoft.com/office/powerpoint/2010/main" val="3975635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European Union and EU27/ EEA/ EFTA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4" name="Symbol zastępczy zawartości 3">
            <a:extLst>
              <a:ext uri="{FF2B5EF4-FFF2-40B4-BE49-F238E27FC236}">
                <a16:creationId xmlns:a16="http://schemas.microsoft.com/office/drawing/2014/main" id="{CF54C3D5-5BB5-AA47-939A-724A9338021B}"/>
              </a:ext>
            </a:extLst>
          </p:cNvPr>
          <p:cNvSpPr>
            <a:spLocks noGrp="1"/>
          </p:cNvSpPr>
          <p:nvPr>
            <p:ph idx="1"/>
          </p:nvPr>
        </p:nvSpPr>
        <p:spPr>
          <a:xfrm>
            <a:off x="315309" y="976313"/>
            <a:ext cx="11729545" cy="5275864"/>
          </a:xfrm>
        </p:spPr>
        <p:txBody>
          <a:bodyPr/>
          <a:lstStyle/>
          <a:p>
            <a:pPr marL="0" indent="0" algn="ctr">
              <a:lnSpc>
                <a:spcPct val="150000"/>
              </a:lnSpc>
              <a:buNone/>
            </a:pPr>
            <a:endParaRPr lang="pl-PL" sz="1800" dirty="0"/>
          </a:p>
          <a:p>
            <a:pPr marL="0" indent="0" algn="ctr">
              <a:lnSpc>
                <a:spcPct val="150000"/>
              </a:lnSpc>
              <a:buNone/>
            </a:pPr>
            <a:r>
              <a:rPr lang="pl-PL" sz="2000" b="1" dirty="0">
                <a:latin typeface="Calibri" panose="020F0502020204030204" pitchFamily="34" charset="0"/>
                <a:cs typeface="Calibri" panose="020F0502020204030204" pitchFamily="34" charset="0"/>
              </a:rPr>
              <a:t>PART 1 </a:t>
            </a:r>
          </a:p>
          <a:p>
            <a:pPr marL="0" indent="0" algn="ctr">
              <a:lnSpc>
                <a:spcPct val="150000"/>
              </a:lnSpc>
              <a:buNone/>
            </a:pPr>
            <a:endParaRPr lang="pl-PL" sz="2000" b="1" dirty="0">
              <a:latin typeface="Calibri" panose="020F0502020204030204" pitchFamily="34" charset="0"/>
              <a:cs typeface="Calibri" panose="020F0502020204030204" pitchFamily="34" charset="0"/>
            </a:endParaRPr>
          </a:p>
          <a:p>
            <a:pPr marL="0" indent="0" algn="ctr">
              <a:lnSpc>
                <a:spcPct val="150000"/>
              </a:lnSpc>
              <a:buNone/>
            </a:pPr>
            <a:r>
              <a:rPr lang="pl-PL" sz="2000" b="1" dirty="0">
                <a:latin typeface="Calibri" panose="020F0502020204030204" pitchFamily="34" charset="0"/>
                <a:cs typeface="Calibri" panose="020F0502020204030204" pitchFamily="34" charset="0"/>
              </a:rPr>
              <a:t>EXPLANATION OF THE POPULAR TERMS </a:t>
            </a:r>
          </a:p>
          <a:p>
            <a:pPr>
              <a:lnSpc>
                <a:spcPct val="150000"/>
              </a:lnSpc>
            </a:pPr>
            <a:endParaRPr lang="pl-PL" sz="2000" b="1" dirty="0">
              <a:latin typeface="Calibri" panose="020F0502020204030204" pitchFamily="34" charset="0"/>
              <a:cs typeface="Calibri" panose="020F0502020204030204" pitchFamily="34" charset="0"/>
            </a:endParaRPr>
          </a:p>
          <a:p>
            <a:endParaRPr lang="pl-PL" sz="2400" dirty="0"/>
          </a:p>
        </p:txBody>
      </p:sp>
      <p:sp>
        <p:nvSpPr>
          <p:cNvPr id="7" name="Prostokąt 6">
            <a:extLst>
              <a:ext uri="{FF2B5EF4-FFF2-40B4-BE49-F238E27FC236}">
                <a16:creationId xmlns:a16="http://schemas.microsoft.com/office/drawing/2014/main" id="{E5DE1E76-5616-4D4D-A221-C3364E8B3B20}"/>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Obraz 9">
            <a:extLst>
              <a:ext uri="{FF2B5EF4-FFF2-40B4-BE49-F238E27FC236}">
                <a16:creationId xmlns:a16="http://schemas.microsoft.com/office/drawing/2014/main" id="{AFA97902-F8B2-2A45-A7E8-8F02F07BF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7534" y="4982339"/>
            <a:ext cx="1148787" cy="899348"/>
          </a:xfrm>
          <a:prstGeom prst="rect">
            <a:avLst/>
          </a:prstGeom>
        </p:spPr>
      </p:pic>
      <p:pic>
        <p:nvPicPr>
          <p:cNvPr id="12" name="Obraz 11">
            <a:extLst>
              <a:ext uri="{FF2B5EF4-FFF2-40B4-BE49-F238E27FC236}">
                <a16:creationId xmlns:a16="http://schemas.microsoft.com/office/drawing/2014/main" id="{7A5DC234-258F-034E-B548-6B61E8AD97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6745" y="6184919"/>
            <a:ext cx="1937878" cy="538034"/>
          </a:xfrm>
          <a:prstGeom prst="rect">
            <a:avLst/>
          </a:prstGeom>
        </p:spPr>
      </p:pic>
      <p:pic>
        <p:nvPicPr>
          <p:cNvPr id="14" name="Obraz 13">
            <a:extLst>
              <a:ext uri="{FF2B5EF4-FFF2-40B4-BE49-F238E27FC236}">
                <a16:creationId xmlns:a16="http://schemas.microsoft.com/office/drawing/2014/main" id="{84AF5F06-6CF6-E342-9EFB-C7C7C8FB9A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07617" y="6168348"/>
            <a:ext cx="1784383" cy="600314"/>
          </a:xfrm>
          <a:prstGeom prst="rect">
            <a:avLst/>
          </a:prstGeom>
        </p:spPr>
      </p:pic>
      <p:sp>
        <p:nvSpPr>
          <p:cNvPr id="15" name="Symbol zastępczy numeru slajdu 14">
            <a:extLst>
              <a:ext uri="{FF2B5EF4-FFF2-40B4-BE49-F238E27FC236}">
                <a16:creationId xmlns:a16="http://schemas.microsoft.com/office/drawing/2014/main" id="{CA8A5221-5F78-5C48-995C-1C103CC8A192}"/>
              </a:ext>
            </a:extLst>
          </p:cNvPr>
          <p:cNvSpPr>
            <a:spLocks noGrp="1"/>
          </p:cNvSpPr>
          <p:nvPr>
            <p:ph type="sldNum" sz="quarter" idx="10"/>
          </p:nvPr>
        </p:nvSpPr>
        <p:spPr/>
        <p:txBody>
          <a:bodyPr/>
          <a:lstStyle/>
          <a:p>
            <a:pPr>
              <a:defRPr/>
            </a:pPr>
            <a:fld id="{C6F4DF36-A8C0-4827-B335-29D8B384D3D2}" type="slidenum">
              <a:rPr lang="en-GB" altLang="en-US" smtClean="0"/>
              <a:pPr>
                <a:defRPr/>
              </a:pPr>
              <a:t>3</a:t>
            </a:fld>
            <a:endParaRPr lang="en-GB" altLang="en-US" dirty="0"/>
          </a:p>
        </p:txBody>
      </p:sp>
    </p:spTree>
    <p:extLst>
      <p:ext uri="{BB962C8B-B14F-4D97-AF65-F5344CB8AC3E}">
        <p14:creationId xmlns:p14="http://schemas.microsoft.com/office/powerpoint/2010/main" val="2241266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European Union and EU27/ EEA/ EFTA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4" name="Symbol zastępczy zawartości 3">
            <a:extLst>
              <a:ext uri="{FF2B5EF4-FFF2-40B4-BE49-F238E27FC236}">
                <a16:creationId xmlns:a16="http://schemas.microsoft.com/office/drawing/2014/main" id="{CF54C3D5-5BB5-AA47-939A-724A9338021B}"/>
              </a:ext>
            </a:extLst>
          </p:cNvPr>
          <p:cNvSpPr>
            <a:spLocks noGrp="1"/>
          </p:cNvSpPr>
          <p:nvPr>
            <p:ph idx="1"/>
          </p:nvPr>
        </p:nvSpPr>
        <p:spPr>
          <a:xfrm>
            <a:off x="315309" y="976313"/>
            <a:ext cx="11729545" cy="5275864"/>
          </a:xfrm>
        </p:spPr>
        <p:txBody>
          <a:bodyPr/>
          <a:lstStyle/>
          <a:p>
            <a:pPr>
              <a:lnSpc>
                <a:spcPct val="150000"/>
              </a:lnSpc>
            </a:pPr>
            <a:r>
              <a:rPr lang="pl-PL" sz="1800" dirty="0">
                <a:latin typeface="+mn-lt"/>
              </a:rPr>
              <a:t>United </a:t>
            </a:r>
            <a:r>
              <a:rPr lang="pl-PL" sz="1800" dirty="0" err="1">
                <a:latin typeface="+mn-lt"/>
              </a:rPr>
              <a:t>Kingdom</a:t>
            </a:r>
            <a:r>
              <a:rPr lang="pl-PL" sz="1800" dirty="0">
                <a:latin typeface="+mn-lt"/>
              </a:rPr>
              <a:t> </a:t>
            </a:r>
            <a:r>
              <a:rPr lang="pl-PL" sz="1800" dirty="0" err="1">
                <a:latin typeface="+mn-lt"/>
              </a:rPr>
              <a:t>will</a:t>
            </a:r>
            <a:r>
              <a:rPr lang="pl-PL" sz="1800" dirty="0">
                <a:latin typeface="+mn-lt"/>
              </a:rPr>
              <a:t> be </a:t>
            </a:r>
            <a:r>
              <a:rPr lang="pl-PL" sz="1800" dirty="0" err="1">
                <a:latin typeface="+mn-lt"/>
              </a:rPr>
              <a:t>leaving</a:t>
            </a:r>
            <a:r>
              <a:rPr lang="pl-PL" sz="1800" dirty="0">
                <a:latin typeface="+mn-lt"/>
              </a:rPr>
              <a:t> the </a:t>
            </a:r>
            <a:r>
              <a:rPr lang="pl-PL" sz="1800" b="1" dirty="0" err="1">
                <a:latin typeface="+mn-lt"/>
              </a:rPr>
              <a:t>European</a:t>
            </a:r>
            <a:r>
              <a:rPr lang="pl-PL" sz="1800" b="1" dirty="0">
                <a:latin typeface="+mn-lt"/>
              </a:rPr>
              <a:t> Union</a:t>
            </a:r>
            <a:r>
              <a:rPr lang="pl-PL" sz="1800" dirty="0">
                <a:latin typeface="+mn-lt"/>
              </a:rPr>
              <a:t> (</a:t>
            </a:r>
            <a:r>
              <a:rPr lang="pl-PL" sz="1800" b="1" dirty="0">
                <a:latin typeface="+mn-lt"/>
              </a:rPr>
              <a:t>EU</a:t>
            </a:r>
            <a:r>
              <a:rPr lang="pl-PL" sz="1800" dirty="0">
                <a:latin typeface="+mn-lt"/>
              </a:rPr>
              <a:t>) on 31st of January 2020. </a:t>
            </a:r>
            <a:r>
              <a:rPr lang="pl-PL" sz="1800" dirty="0" err="1">
                <a:latin typeface="+mn-lt"/>
              </a:rPr>
              <a:t>This</a:t>
            </a:r>
            <a:r>
              <a:rPr lang="pl-PL" sz="1800" dirty="0">
                <a:latin typeface="+mn-lt"/>
              </a:rPr>
              <a:t> </a:t>
            </a:r>
            <a:r>
              <a:rPr lang="pl-PL" sz="1800" dirty="0" err="1">
                <a:latin typeface="+mn-lt"/>
              </a:rPr>
              <a:t>is</a:t>
            </a:r>
            <a:r>
              <a:rPr lang="pl-PL" sz="1800" dirty="0">
                <a:latin typeface="+mn-lt"/>
              </a:rPr>
              <a:t> the </a:t>
            </a:r>
            <a:r>
              <a:rPr lang="pl-PL" sz="1800" dirty="0" err="1">
                <a:latin typeface="+mn-lt"/>
              </a:rPr>
              <a:t>fourth</a:t>
            </a:r>
            <a:r>
              <a:rPr lang="pl-PL" sz="1800" dirty="0">
                <a:latin typeface="+mn-lt"/>
              </a:rPr>
              <a:t> </a:t>
            </a:r>
            <a:r>
              <a:rPr lang="pl-PL" sz="1800" dirty="0" err="1">
                <a:latin typeface="+mn-lt"/>
              </a:rPr>
              <a:t>extension</a:t>
            </a:r>
            <a:r>
              <a:rPr lang="pl-PL" sz="1800" dirty="0">
                <a:latin typeface="+mn-lt"/>
              </a:rPr>
              <a:t> </a:t>
            </a:r>
            <a:r>
              <a:rPr lang="pl-PL" sz="1800" dirty="0" err="1">
                <a:latin typeface="+mn-lt"/>
              </a:rPr>
              <a:t>since</a:t>
            </a:r>
            <a:r>
              <a:rPr lang="pl-PL" sz="1800" dirty="0">
                <a:latin typeface="+mn-lt"/>
              </a:rPr>
              <a:t> March 29th 2019. </a:t>
            </a:r>
          </a:p>
          <a:p>
            <a:pPr>
              <a:lnSpc>
                <a:spcPct val="150000"/>
              </a:lnSpc>
            </a:pPr>
            <a:r>
              <a:rPr lang="pl-PL" sz="1800" dirty="0" err="1">
                <a:latin typeface="+mn-lt"/>
              </a:rPr>
              <a:t>When</a:t>
            </a:r>
            <a:r>
              <a:rPr lang="pl-PL" sz="1800" dirty="0">
                <a:latin typeface="+mn-lt"/>
              </a:rPr>
              <a:t> the UK </a:t>
            </a:r>
            <a:r>
              <a:rPr lang="pl-PL" sz="1800" dirty="0" err="1">
                <a:latin typeface="+mn-lt"/>
              </a:rPr>
              <a:t>leaves</a:t>
            </a:r>
            <a:r>
              <a:rPr lang="pl-PL" sz="1800" dirty="0">
                <a:latin typeface="+mn-lt"/>
              </a:rPr>
              <a:t> the EU, </a:t>
            </a:r>
            <a:r>
              <a:rPr lang="pl-PL" sz="1800" dirty="0" err="1">
                <a:latin typeface="+mn-lt"/>
              </a:rPr>
              <a:t>all</a:t>
            </a:r>
            <a:r>
              <a:rPr lang="pl-PL" sz="1800" dirty="0">
                <a:latin typeface="+mn-lt"/>
              </a:rPr>
              <a:t> EU27/EEA/EFTA </a:t>
            </a:r>
            <a:r>
              <a:rPr lang="pl-PL" sz="1800" dirty="0" err="1">
                <a:latin typeface="+mn-lt"/>
              </a:rPr>
              <a:t>citizens</a:t>
            </a:r>
            <a:r>
              <a:rPr lang="pl-PL" sz="1800" dirty="0">
                <a:latin typeface="+mn-lt"/>
              </a:rPr>
              <a:t> </a:t>
            </a:r>
            <a:r>
              <a:rPr lang="pl-PL" sz="1800" dirty="0" err="1">
                <a:latin typeface="+mn-lt"/>
              </a:rPr>
              <a:t>must</a:t>
            </a:r>
            <a:r>
              <a:rPr lang="pl-PL" sz="1800" dirty="0">
                <a:latin typeface="+mn-lt"/>
              </a:rPr>
              <a:t> </a:t>
            </a:r>
            <a:r>
              <a:rPr lang="pl-PL" sz="1800" dirty="0" err="1">
                <a:latin typeface="+mn-lt"/>
              </a:rPr>
              <a:t>apply</a:t>
            </a:r>
            <a:r>
              <a:rPr lang="pl-PL" sz="1800" dirty="0">
                <a:latin typeface="+mn-lt"/>
              </a:rPr>
              <a:t> to EU </a:t>
            </a:r>
            <a:r>
              <a:rPr lang="pl-PL" sz="1800" dirty="0" err="1">
                <a:latin typeface="+mn-lt"/>
              </a:rPr>
              <a:t>Settlement</a:t>
            </a:r>
            <a:r>
              <a:rPr lang="pl-PL" sz="1800" dirty="0">
                <a:latin typeface="+mn-lt"/>
              </a:rPr>
              <a:t> </a:t>
            </a:r>
            <a:r>
              <a:rPr lang="pl-PL" sz="1800" dirty="0" err="1">
                <a:latin typeface="+mn-lt"/>
              </a:rPr>
              <a:t>Scheme</a:t>
            </a:r>
            <a:r>
              <a:rPr lang="pl-PL" sz="1800" dirty="0">
                <a:latin typeface="+mn-lt"/>
              </a:rPr>
              <a:t> to </a:t>
            </a:r>
            <a:r>
              <a:rPr lang="pl-PL" sz="1800" dirty="0" err="1">
                <a:latin typeface="+mn-lt"/>
              </a:rPr>
              <a:t>secure</a:t>
            </a:r>
            <a:r>
              <a:rPr lang="pl-PL" sz="1800" dirty="0">
                <a:latin typeface="+mn-lt"/>
              </a:rPr>
              <a:t> </a:t>
            </a:r>
            <a:r>
              <a:rPr lang="pl-PL" sz="1800" dirty="0" err="1">
                <a:latin typeface="+mn-lt"/>
              </a:rPr>
              <a:t>their</a:t>
            </a:r>
            <a:r>
              <a:rPr lang="pl-PL" sz="1800" dirty="0">
                <a:latin typeface="+mn-lt"/>
              </a:rPr>
              <a:t> </a:t>
            </a:r>
            <a:r>
              <a:rPr lang="pl-PL" sz="1800" dirty="0" err="1">
                <a:latin typeface="+mn-lt"/>
              </a:rPr>
              <a:t>right</a:t>
            </a:r>
            <a:r>
              <a:rPr lang="pl-PL" sz="1800" dirty="0">
                <a:latin typeface="+mn-lt"/>
              </a:rPr>
              <a:t> to </a:t>
            </a:r>
            <a:r>
              <a:rPr lang="pl-PL" sz="1800" dirty="0" err="1">
                <a:latin typeface="+mn-lt"/>
              </a:rPr>
              <a:t>stay</a:t>
            </a:r>
            <a:r>
              <a:rPr lang="pl-PL" sz="1800" dirty="0">
                <a:latin typeface="+mn-lt"/>
              </a:rPr>
              <a:t> in the UK </a:t>
            </a:r>
            <a:r>
              <a:rPr lang="pl-PL" sz="1800" dirty="0" err="1">
                <a:latin typeface="+mn-lt"/>
              </a:rPr>
              <a:t>after</a:t>
            </a:r>
            <a:r>
              <a:rPr lang="pl-PL" sz="1800" dirty="0">
                <a:latin typeface="+mn-lt"/>
              </a:rPr>
              <a:t> BREXIT by 31st </a:t>
            </a:r>
            <a:r>
              <a:rPr lang="pl-PL" sz="1800" dirty="0" err="1">
                <a:latin typeface="+mn-lt"/>
              </a:rPr>
              <a:t>December</a:t>
            </a:r>
            <a:r>
              <a:rPr lang="pl-PL" sz="1800" dirty="0">
                <a:latin typeface="+mn-lt"/>
              </a:rPr>
              <a:t> 2020 in </a:t>
            </a:r>
            <a:r>
              <a:rPr lang="pl-PL" sz="1800" dirty="0" err="1">
                <a:latin typeface="+mn-lt"/>
              </a:rPr>
              <a:t>case</a:t>
            </a:r>
            <a:r>
              <a:rPr lang="pl-PL" sz="1800" dirty="0">
                <a:latin typeface="+mn-lt"/>
              </a:rPr>
              <a:t> of no </a:t>
            </a:r>
            <a:r>
              <a:rPr lang="pl-PL" sz="1800" dirty="0" err="1">
                <a:latin typeface="+mn-lt"/>
              </a:rPr>
              <a:t>deal</a:t>
            </a:r>
            <a:r>
              <a:rPr lang="pl-PL" sz="1800" dirty="0">
                <a:latin typeface="+mn-lt"/>
              </a:rPr>
              <a:t>, by 30 </a:t>
            </a:r>
            <a:r>
              <a:rPr lang="pl-PL" sz="1800" dirty="0" err="1">
                <a:latin typeface="+mn-lt"/>
              </a:rPr>
              <a:t>June</a:t>
            </a:r>
            <a:r>
              <a:rPr lang="pl-PL" sz="1800" dirty="0">
                <a:latin typeface="+mn-lt"/>
              </a:rPr>
              <a:t> 2021 in </a:t>
            </a:r>
            <a:r>
              <a:rPr lang="pl-PL" sz="1800" dirty="0" err="1">
                <a:latin typeface="+mn-lt"/>
              </a:rPr>
              <a:t>case</a:t>
            </a:r>
            <a:r>
              <a:rPr lang="pl-PL" sz="1800" dirty="0">
                <a:latin typeface="+mn-lt"/>
              </a:rPr>
              <a:t> of a </a:t>
            </a:r>
            <a:r>
              <a:rPr lang="pl-PL" sz="1800" dirty="0" err="1">
                <a:latin typeface="+mn-lt"/>
              </a:rPr>
              <a:t>deal</a:t>
            </a:r>
            <a:r>
              <a:rPr lang="pl-PL" sz="1800" dirty="0">
                <a:latin typeface="+mn-lt"/>
              </a:rPr>
              <a:t>. </a:t>
            </a:r>
          </a:p>
          <a:p>
            <a:pPr>
              <a:lnSpc>
                <a:spcPct val="150000"/>
              </a:lnSpc>
            </a:pPr>
            <a:r>
              <a:rPr lang="pl-PL" sz="1800" dirty="0">
                <a:latin typeface="+mn-lt"/>
              </a:rPr>
              <a:t>Travel to the EU, </a:t>
            </a:r>
            <a:r>
              <a:rPr lang="pl-PL" sz="1800" dirty="0" err="1">
                <a:latin typeface="+mn-lt"/>
              </a:rPr>
              <a:t>Switzerland</a:t>
            </a:r>
            <a:r>
              <a:rPr lang="pl-PL" sz="1800" dirty="0">
                <a:latin typeface="+mn-lt"/>
              </a:rPr>
              <a:t>, </a:t>
            </a:r>
            <a:r>
              <a:rPr lang="pl-PL" sz="1800" dirty="0" err="1">
                <a:latin typeface="+mn-lt"/>
              </a:rPr>
              <a:t>Norway</a:t>
            </a:r>
            <a:r>
              <a:rPr lang="pl-PL" sz="1800" dirty="0">
                <a:latin typeface="+mn-lt"/>
              </a:rPr>
              <a:t>, </a:t>
            </a:r>
            <a:r>
              <a:rPr lang="pl-PL" sz="1800" dirty="0" err="1">
                <a:latin typeface="+mn-lt"/>
              </a:rPr>
              <a:t>Iceland</a:t>
            </a:r>
            <a:r>
              <a:rPr lang="pl-PL" sz="1800" dirty="0">
                <a:latin typeface="+mn-lt"/>
              </a:rPr>
              <a:t> </a:t>
            </a:r>
            <a:r>
              <a:rPr lang="pl-PL" sz="1800" dirty="0" err="1">
                <a:latin typeface="+mn-lt"/>
              </a:rPr>
              <a:t>or</a:t>
            </a:r>
            <a:r>
              <a:rPr lang="pl-PL" sz="1800" dirty="0">
                <a:latin typeface="+mn-lt"/>
              </a:rPr>
              <a:t> Liechtenstein </a:t>
            </a:r>
            <a:r>
              <a:rPr lang="pl-PL" sz="1800" dirty="0" err="1">
                <a:latin typeface="+mn-lt"/>
              </a:rPr>
              <a:t>will</a:t>
            </a:r>
            <a:r>
              <a:rPr lang="pl-PL" sz="1800" dirty="0">
                <a:latin typeface="+mn-lt"/>
              </a:rPr>
              <a:t> </a:t>
            </a:r>
            <a:r>
              <a:rPr lang="pl-PL" sz="1800" dirty="0" err="1">
                <a:latin typeface="+mn-lt"/>
              </a:rPr>
              <a:t>change</a:t>
            </a:r>
            <a:r>
              <a:rPr lang="pl-PL" sz="1800" dirty="0">
                <a:latin typeface="+mn-lt"/>
              </a:rPr>
              <a:t> </a:t>
            </a:r>
            <a:r>
              <a:rPr lang="pl-PL" sz="1800" dirty="0" err="1">
                <a:latin typeface="+mn-lt"/>
              </a:rPr>
              <a:t>if</a:t>
            </a:r>
            <a:r>
              <a:rPr lang="pl-PL" sz="1800" dirty="0">
                <a:latin typeface="+mn-lt"/>
              </a:rPr>
              <a:t> the UK </a:t>
            </a:r>
            <a:r>
              <a:rPr lang="pl-PL" sz="1800" dirty="0" err="1">
                <a:latin typeface="+mn-lt"/>
              </a:rPr>
              <a:t>leaves</a:t>
            </a:r>
            <a:r>
              <a:rPr lang="pl-PL" sz="1800" dirty="0">
                <a:latin typeface="+mn-lt"/>
              </a:rPr>
              <a:t> the EU with no </a:t>
            </a:r>
            <a:r>
              <a:rPr lang="pl-PL" sz="1800" dirty="0" err="1">
                <a:latin typeface="+mn-lt"/>
              </a:rPr>
              <a:t>deal</a:t>
            </a:r>
            <a:r>
              <a:rPr lang="pl-PL" sz="1800" dirty="0">
                <a:latin typeface="+mn-lt"/>
              </a:rPr>
              <a:t>.</a:t>
            </a:r>
          </a:p>
          <a:p>
            <a:pPr>
              <a:lnSpc>
                <a:spcPct val="150000"/>
              </a:lnSpc>
            </a:pPr>
            <a:r>
              <a:rPr lang="pl-PL" sz="1800" dirty="0">
                <a:latin typeface="+mn-lt"/>
              </a:rPr>
              <a:t>We </a:t>
            </a:r>
            <a:r>
              <a:rPr lang="pl-PL" sz="1800" dirty="0" err="1">
                <a:latin typeface="+mn-lt"/>
              </a:rPr>
              <a:t>still</a:t>
            </a:r>
            <a:r>
              <a:rPr lang="pl-PL" sz="1800" dirty="0">
                <a:latin typeface="+mn-lt"/>
              </a:rPr>
              <a:t> do not </a:t>
            </a:r>
            <a:r>
              <a:rPr lang="pl-PL" sz="1800" dirty="0" err="1">
                <a:latin typeface="+mn-lt"/>
              </a:rPr>
              <a:t>know</a:t>
            </a:r>
            <a:r>
              <a:rPr lang="pl-PL" sz="1800" dirty="0">
                <a:latin typeface="+mn-lt"/>
              </a:rPr>
              <a:t> </a:t>
            </a:r>
            <a:r>
              <a:rPr lang="pl-PL" sz="1800" dirty="0" err="1">
                <a:latin typeface="+mn-lt"/>
              </a:rPr>
              <a:t>if</a:t>
            </a:r>
            <a:r>
              <a:rPr lang="pl-PL" sz="1800" dirty="0">
                <a:latin typeface="+mn-lt"/>
              </a:rPr>
              <a:t> the UK </a:t>
            </a:r>
            <a:r>
              <a:rPr lang="pl-PL" sz="1800" dirty="0" err="1">
                <a:latin typeface="+mn-lt"/>
              </a:rPr>
              <a:t>will</a:t>
            </a:r>
            <a:r>
              <a:rPr lang="pl-PL" sz="1800" dirty="0">
                <a:latin typeface="+mn-lt"/>
              </a:rPr>
              <a:t> </a:t>
            </a:r>
            <a:r>
              <a:rPr lang="pl-PL" sz="1800" dirty="0" err="1">
                <a:latin typeface="+mn-lt"/>
              </a:rPr>
              <a:t>leave</a:t>
            </a:r>
            <a:r>
              <a:rPr lang="pl-PL" sz="1800" dirty="0">
                <a:latin typeface="+mn-lt"/>
              </a:rPr>
              <a:t> the EU with a </a:t>
            </a:r>
            <a:r>
              <a:rPr lang="pl-PL" sz="1800" dirty="0" err="1">
                <a:latin typeface="+mn-lt"/>
              </a:rPr>
              <a:t>deal</a:t>
            </a:r>
            <a:r>
              <a:rPr lang="pl-PL" sz="1800" dirty="0">
                <a:latin typeface="+mn-lt"/>
              </a:rPr>
              <a:t> </a:t>
            </a:r>
            <a:r>
              <a:rPr lang="pl-PL" sz="1800" dirty="0" err="1">
                <a:latin typeface="+mn-lt"/>
              </a:rPr>
              <a:t>or</a:t>
            </a:r>
            <a:r>
              <a:rPr lang="pl-PL" sz="1800" dirty="0">
                <a:latin typeface="+mn-lt"/>
              </a:rPr>
              <a:t> no </a:t>
            </a:r>
            <a:r>
              <a:rPr lang="pl-PL" sz="1800" dirty="0" err="1">
                <a:latin typeface="+mn-lt"/>
              </a:rPr>
              <a:t>deal</a:t>
            </a:r>
            <a:r>
              <a:rPr lang="pl-PL" sz="1800" dirty="0">
                <a:latin typeface="+mn-lt"/>
              </a:rPr>
              <a:t>. </a:t>
            </a:r>
          </a:p>
          <a:p>
            <a:pPr>
              <a:lnSpc>
                <a:spcPct val="150000"/>
              </a:lnSpc>
            </a:pPr>
            <a:r>
              <a:rPr lang="pl-PL" sz="1800" dirty="0">
                <a:latin typeface="+mn-lt"/>
              </a:rPr>
              <a:t>On the </a:t>
            </a:r>
            <a:r>
              <a:rPr lang="pl-PL" sz="1800" dirty="0" err="1">
                <a:latin typeface="+mn-lt"/>
              </a:rPr>
              <a:t>day</a:t>
            </a:r>
            <a:r>
              <a:rPr lang="pl-PL" sz="1800" dirty="0">
                <a:latin typeface="+mn-lt"/>
              </a:rPr>
              <a:t> </a:t>
            </a:r>
            <a:r>
              <a:rPr lang="pl-PL" sz="1800" dirty="0" err="1">
                <a:latin typeface="+mn-lt"/>
              </a:rPr>
              <a:t>you</a:t>
            </a:r>
            <a:r>
              <a:rPr lang="pl-PL" sz="1800" dirty="0">
                <a:latin typeface="+mn-lt"/>
              </a:rPr>
              <a:t> </a:t>
            </a:r>
            <a:r>
              <a:rPr lang="pl-PL" sz="1800" dirty="0" err="1">
                <a:latin typeface="+mn-lt"/>
              </a:rPr>
              <a:t>travel</a:t>
            </a:r>
            <a:r>
              <a:rPr lang="pl-PL" sz="1800" dirty="0">
                <a:latin typeface="+mn-lt"/>
              </a:rPr>
              <a:t>, </a:t>
            </a:r>
            <a:r>
              <a:rPr lang="pl-PL" sz="1800" dirty="0" err="1">
                <a:latin typeface="+mn-lt"/>
              </a:rPr>
              <a:t>you’ll</a:t>
            </a:r>
            <a:r>
              <a:rPr lang="pl-PL" sz="1800" dirty="0">
                <a:latin typeface="+mn-lt"/>
              </a:rPr>
              <a:t> </a:t>
            </a:r>
            <a:r>
              <a:rPr lang="pl-PL" sz="1800" dirty="0" err="1">
                <a:latin typeface="+mn-lt"/>
              </a:rPr>
              <a:t>need</a:t>
            </a:r>
            <a:r>
              <a:rPr lang="pl-PL" sz="1800" dirty="0">
                <a:latin typeface="+mn-lt"/>
              </a:rPr>
              <a:t> </a:t>
            </a:r>
            <a:r>
              <a:rPr lang="pl-PL" sz="1800" dirty="0" err="1">
                <a:latin typeface="+mn-lt"/>
              </a:rPr>
              <a:t>your</a:t>
            </a:r>
            <a:r>
              <a:rPr lang="pl-PL" sz="1800" dirty="0">
                <a:latin typeface="+mn-lt"/>
              </a:rPr>
              <a:t> </a:t>
            </a:r>
            <a:r>
              <a:rPr lang="pl-PL" sz="1800" dirty="0" err="1">
                <a:latin typeface="+mn-lt"/>
              </a:rPr>
              <a:t>passport</a:t>
            </a:r>
            <a:r>
              <a:rPr lang="pl-PL" sz="1800" dirty="0">
                <a:latin typeface="+mn-lt"/>
              </a:rPr>
              <a:t> to </a:t>
            </a:r>
            <a:r>
              <a:rPr lang="pl-PL" sz="1800" dirty="0" err="1">
                <a:latin typeface="+mn-lt"/>
              </a:rPr>
              <a:t>both</a:t>
            </a:r>
            <a:r>
              <a:rPr lang="pl-PL" sz="1800" dirty="0">
                <a:latin typeface="+mn-lt"/>
              </a:rPr>
              <a:t>:</a:t>
            </a:r>
          </a:p>
          <a:p>
            <a:pPr marL="0" indent="0">
              <a:lnSpc>
                <a:spcPct val="150000"/>
              </a:lnSpc>
              <a:buNone/>
            </a:pPr>
            <a:r>
              <a:rPr lang="pl-PL" sz="1800" dirty="0" err="1">
                <a:latin typeface="+mn-lt"/>
              </a:rPr>
              <a:t>have</a:t>
            </a:r>
            <a:r>
              <a:rPr lang="pl-PL" sz="1800" dirty="0">
                <a:latin typeface="+mn-lt"/>
              </a:rPr>
              <a:t> </a:t>
            </a:r>
            <a:r>
              <a:rPr lang="pl-PL" sz="1800" dirty="0" err="1">
                <a:latin typeface="+mn-lt"/>
              </a:rPr>
              <a:t>at</a:t>
            </a:r>
            <a:r>
              <a:rPr lang="pl-PL" sz="1800" dirty="0">
                <a:latin typeface="+mn-lt"/>
              </a:rPr>
              <a:t> </a:t>
            </a:r>
            <a:r>
              <a:rPr lang="pl-PL" sz="1800" dirty="0" err="1">
                <a:latin typeface="+mn-lt"/>
              </a:rPr>
              <a:t>least</a:t>
            </a:r>
            <a:r>
              <a:rPr lang="pl-PL" sz="1800" dirty="0">
                <a:latin typeface="+mn-lt"/>
              </a:rPr>
              <a:t> 6 </a:t>
            </a:r>
            <a:r>
              <a:rPr lang="pl-PL" sz="1800" dirty="0" err="1">
                <a:latin typeface="+mn-lt"/>
              </a:rPr>
              <a:t>months</a:t>
            </a:r>
            <a:r>
              <a:rPr lang="pl-PL" sz="1800" dirty="0">
                <a:latin typeface="+mn-lt"/>
              </a:rPr>
              <a:t> </a:t>
            </a:r>
            <a:r>
              <a:rPr lang="pl-PL" sz="1800" dirty="0" err="1">
                <a:latin typeface="+mn-lt"/>
              </a:rPr>
              <a:t>left</a:t>
            </a:r>
            <a:r>
              <a:rPr lang="pl-PL" sz="1800" dirty="0">
                <a:latin typeface="+mn-lt"/>
              </a:rPr>
              <a:t> &amp; be less </a:t>
            </a:r>
            <a:r>
              <a:rPr lang="pl-PL" sz="1800" dirty="0" err="1">
                <a:latin typeface="+mn-lt"/>
              </a:rPr>
              <a:t>than</a:t>
            </a:r>
            <a:r>
              <a:rPr lang="pl-PL" sz="1800" dirty="0">
                <a:latin typeface="+mn-lt"/>
              </a:rPr>
              <a:t> 10 </a:t>
            </a:r>
            <a:r>
              <a:rPr lang="pl-PL" sz="1800" dirty="0" err="1">
                <a:latin typeface="+mn-lt"/>
              </a:rPr>
              <a:t>years</a:t>
            </a:r>
            <a:r>
              <a:rPr lang="pl-PL" sz="1800" dirty="0">
                <a:latin typeface="+mn-lt"/>
              </a:rPr>
              <a:t> </a:t>
            </a:r>
            <a:r>
              <a:rPr lang="pl-PL" sz="1800" dirty="0" err="1">
                <a:latin typeface="+mn-lt"/>
              </a:rPr>
              <a:t>old</a:t>
            </a:r>
            <a:r>
              <a:rPr lang="pl-PL" sz="1800" dirty="0">
                <a:latin typeface="+mn-lt"/>
              </a:rPr>
              <a:t> (</a:t>
            </a:r>
            <a:r>
              <a:rPr lang="pl-PL" sz="1800" dirty="0" err="1">
                <a:latin typeface="+mn-lt"/>
              </a:rPr>
              <a:t>even</a:t>
            </a:r>
            <a:r>
              <a:rPr lang="pl-PL" sz="1800" dirty="0">
                <a:latin typeface="+mn-lt"/>
              </a:rPr>
              <a:t> </a:t>
            </a:r>
            <a:r>
              <a:rPr lang="pl-PL" sz="1800" dirty="0" err="1">
                <a:latin typeface="+mn-lt"/>
              </a:rPr>
              <a:t>if</a:t>
            </a:r>
            <a:r>
              <a:rPr lang="pl-PL" sz="1800" dirty="0">
                <a:latin typeface="+mn-lt"/>
              </a:rPr>
              <a:t> </a:t>
            </a:r>
            <a:r>
              <a:rPr lang="pl-PL" sz="1800" dirty="0" err="1">
                <a:latin typeface="+mn-lt"/>
              </a:rPr>
              <a:t>it</a:t>
            </a:r>
            <a:r>
              <a:rPr lang="pl-PL" sz="1800" dirty="0">
                <a:latin typeface="+mn-lt"/>
              </a:rPr>
              <a:t> </a:t>
            </a:r>
            <a:r>
              <a:rPr lang="pl-PL" sz="1800" dirty="0" err="1">
                <a:latin typeface="+mn-lt"/>
              </a:rPr>
              <a:t>has</a:t>
            </a:r>
            <a:r>
              <a:rPr lang="pl-PL" sz="1800" dirty="0">
                <a:latin typeface="+mn-lt"/>
              </a:rPr>
              <a:t> 6 </a:t>
            </a:r>
            <a:r>
              <a:rPr lang="pl-PL" sz="1800" dirty="0" err="1">
                <a:latin typeface="+mn-lt"/>
              </a:rPr>
              <a:t>months</a:t>
            </a:r>
            <a:r>
              <a:rPr lang="pl-PL" sz="1800" dirty="0">
                <a:latin typeface="+mn-lt"/>
              </a:rPr>
              <a:t> </a:t>
            </a:r>
            <a:r>
              <a:rPr lang="pl-PL" sz="1800" dirty="0" err="1">
                <a:latin typeface="+mn-lt"/>
              </a:rPr>
              <a:t>or</a:t>
            </a:r>
            <a:r>
              <a:rPr lang="pl-PL" sz="1800" dirty="0">
                <a:latin typeface="+mn-lt"/>
              </a:rPr>
              <a:t> </a:t>
            </a:r>
            <a:r>
              <a:rPr lang="pl-PL" sz="1800" dirty="0" err="1">
                <a:latin typeface="+mn-lt"/>
              </a:rPr>
              <a:t>more</a:t>
            </a:r>
            <a:r>
              <a:rPr lang="pl-PL" sz="1800" dirty="0">
                <a:latin typeface="+mn-lt"/>
              </a:rPr>
              <a:t> </a:t>
            </a:r>
            <a:r>
              <a:rPr lang="pl-PL" sz="1800" dirty="0" err="1">
                <a:latin typeface="+mn-lt"/>
              </a:rPr>
              <a:t>left</a:t>
            </a:r>
            <a:r>
              <a:rPr lang="pl-PL" sz="1800" dirty="0">
                <a:latin typeface="+mn-lt"/>
              </a:rPr>
              <a:t>)</a:t>
            </a:r>
          </a:p>
          <a:p>
            <a:pPr>
              <a:lnSpc>
                <a:spcPct val="150000"/>
              </a:lnSpc>
            </a:pPr>
            <a:r>
              <a:rPr lang="pl-PL" sz="1800" dirty="0" err="1">
                <a:latin typeface="+mn-lt"/>
              </a:rPr>
              <a:t>After</a:t>
            </a:r>
            <a:r>
              <a:rPr lang="pl-PL" sz="1800" dirty="0">
                <a:latin typeface="+mn-lt"/>
              </a:rPr>
              <a:t> </a:t>
            </a:r>
            <a:r>
              <a:rPr lang="pl-PL" sz="1800" dirty="0" err="1">
                <a:latin typeface="+mn-lt"/>
              </a:rPr>
              <a:t>Brexit</a:t>
            </a:r>
            <a:r>
              <a:rPr lang="pl-PL" sz="1800" dirty="0">
                <a:latin typeface="+mn-lt"/>
              </a:rPr>
              <a:t> </a:t>
            </a:r>
            <a:r>
              <a:rPr lang="pl-PL" sz="1800" dirty="0" err="1">
                <a:latin typeface="+mn-lt"/>
              </a:rPr>
              <a:t>your</a:t>
            </a:r>
            <a:r>
              <a:rPr lang="pl-PL" sz="1800" dirty="0">
                <a:latin typeface="+mn-lt"/>
              </a:rPr>
              <a:t> </a:t>
            </a:r>
            <a:r>
              <a:rPr lang="pl-PL" sz="1800" dirty="0" err="1">
                <a:latin typeface="+mn-lt"/>
              </a:rPr>
              <a:t>European</a:t>
            </a:r>
            <a:r>
              <a:rPr lang="pl-PL" sz="1800" dirty="0">
                <a:latin typeface="+mn-lt"/>
              </a:rPr>
              <a:t> </a:t>
            </a:r>
            <a:r>
              <a:rPr lang="pl-PL" sz="1800" dirty="0" err="1">
                <a:latin typeface="+mn-lt"/>
              </a:rPr>
              <a:t>Health</a:t>
            </a:r>
            <a:r>
              <a:rPr lang="pl-PL" sz="1800" dirty="0">
                <a:latin typeface="+mn-lt"/>
              </a:rPr>
              <a:t> </a:t>
            </a:r>
            <a:r>
              <a:rPr lang="pl-PL" sz="1800" dirty="0" err="1">
                <a:latin typeface="+mn-lt"/>
              </a:rPr>
              <a:t>Insurance</a:t>
            </a:r>
            <a:r>
              <a:rPr lang="pl-PL" sz="1800" dirty="0">
                <a:latin typeface="+mn-lt"/>
              </a:rPr>
              <a:t> Card (EHIC) </a:t>
            </a:r>
            <a:r>
              <a:rPr lang="pl-PL" sz="1800" dirty="0" err="1">
                <a:latin typeface="+mn-lt"/>
              </a:rPr>
              <a:t>card</a:t>
            </a:r>
            <a:r>
              <a:rPr lang="pl-PL" sz="1800" dirty="0">
                <a:latin typeface="+mn-lt"/>
              </a:rPr>
              <a:t> </a:t>
            </a:r>
            <a:r>
              <a:rPr lang="pl-PL" sz="1800" dirty="0" err="1">
                <a:latin typeface="+mn-lt"/>
              </a:rPr>
              <a:t>may</a:t>
            </a:r>
            <a:r>
              <a:rPr lang="pl-PL" sz="1800" dirty="0">
                <a:latin typeface="+mn-lt"/>
              </a:rPr>
              <a:t> not be </a:t>
            </a:r>
            <a:r>
              <a:rPr lang="pl-PL" sz="1800" dirty="0" err="1">
                <a:latin typeface="+mn-lt"/>
              </a:rPr>
              <a:t>valid</a:t>
            </a:r>
            <a:r>
              <a:rPr lang="pl-PL" sz="1800" dirty="0">
                <a:latin typeface="+mn-lt"/>
              </a:rPr>
              <a:t>.</a:t>
            </a:r>
          </a:p>
          <a:p>
            <a:pPr>
              <a:lnSpc>
                <a:spcPct val="150000"/>
              </a:lnSpc>
            </a:pPr>
            <a:r>
              <a:rPr lang="pl-PL" sz="1800" dirty="0" err="1">
                <a:latin typeface="+mn-lt"/>
              </a:rPr>
              <a:t>You’ll</a:t>
            </a:r>
            <a:r>
              <a:rPr lang="pl-PL" sz="1800" dirty="0">
                <a:latin typeface="+mn-lt"/>
              </a:rPr>
              <a:t> </a:t>
            </a:r>
            <a:r>
              <a:rPr lang="pl-PL" sz="1800" dirty="0" err="1">
                <a:latin typeface="+mn-lt"/>
              </a:rPr>
              <a:t>need</a:t>
            </a:r>
            <a:r>
              <a:rPr lang="pl-PL" sz="1800" dirty="0">
                <a:latin typeface="+mn-lt"/>
              </a:rPr>
              <a:t> </a:t>
            </a:r>
            <a:r>
              <a:rPr lang="pl-PL" sz="1800" dirty="0" err="1">
                <a:latin typeface="+mn-lt"/>
              </a:rPr>
              <a:t>an</a:t>
            </a:r>
            <a:r>
              <a:rPr lang="pl-PL" sz="1800" dirty="0">
                <a:latin typeface="+mn-lt"/>
              </a:rPr>
              <a:t> </a:t>
            </a:r>
            <a:r>
              <a:rPr lang="pl-PL" sz="1800" dirty="0" err="1">
                <a:latin typeface="+mn-lt"/>
              </a:rPr>
              <a:t>international</a:t>
            </a:r>
            <a:r>
              <a:rPr lang="pl-PL" sz="1800" dirty="0">
                <a:latin typeface="+mn-lt"/>
              </a:rPr>
              <a:t> </a:t>
            </a:r>
            <a:r>
              <a:rPr lang="pl-PL" sz="1800" dirty="0" err="1">
                <a:latin typeface="+mn-lt"/>
              </a:rPr>
              <a:t>driving</a:t>
            </a:r>
            <a:r>
              <a:rPr lang="pl-PL" sz="1800" dirty="0">
                <a:latin typeface="+mn-lt"/>
              </a:rPr>
              <a:t> </a:t>
            </a:r>
            <a:r>
              <a:rPr lang="pl-PL" sz="1800" dirty="0" err="1">
                <a:latin typeface="+mn-lt"/>
              </a:rPr>
              <a:t>permit</a:t>
            </a:r>
            <a:r>
              <a:rPr lang="pl-PL" sz="1800" dirty="0">
                <a:latin typeface="+mn-lt"/>
              </a:rPr>
              <a:t> (IDP) to </a:t>
            </a:r>
            <a:r>
              <a:rPr lang="pl-PL" sz="1800" dirty="0" err="1">
                <a:latin typeface="+mn-lt"/>
              </a:rPr>
              <a:t>drive</a:t>
            </a:r>
            <a:r>
              <a:rPr lang="pl-PL" sz="1800" dirty="0">
                <a:latin typeface="+mn-lt"/>
              </a:rPr>
              <a:t> in </a:t>
            </a:r>
            <a:r>
              <a:rPr lang="pl-PL" sz="1800" dirty="0" err="1">
                <a:latin typeface="+mn-lt"/>
              </a:rPr>
              <a:t>some</a:t>
            </a:r>
            <a:r>
              <a:rPr lang="pl-PL" sz="1800" dirty="0">
                <a:latin typeface="+mn-lt"/>
              </a:rPr>
              <a:t> </a:t>
            </a:r>
            <a:r>
              <a:rPr lang="pl-PL" sz="1800" dirty="0" err="1">
                <a:latin typeface="+mn-lt"/>
              </a:rPr>
              <a:t>countries</a:t>
            </a:r>
            <a:r>
              <a:rPr lang="pl-PL" sz="1800" dirty="0">
                <a:latin typeface="+mn-lt"/>
              </a:rPr>
              <a:t>.</a:t>
            </a:r>
          </a:p>
          <a:p>
            <a:r>
              <a:rPr lang="pl-PL" sz="1800" dirty="0" err="1">
                <a:latin typeface="Calibri" panose="020F0502020204030204" pitchFamily="34" charset="0"/>
                <a:cs typeface="Calibri" panose="020F0502020204030204" pitchFamily="34" charset="0"/>
              </a:rPr>
              <a:t>After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Brexit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you</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will</a:t>
            </a:r>
            <a:r>
              <a:rPr lang="pl-PL" sz="1800" dirty="0">
                <a:latin typeface="Calibri" panose="020F0502020204030204" pitchFamily="34" charset="0"/>
                <a:cs typeface="Calibri" panose="020F0502020204030204" pitchFamily="34" charset="0"/>
              </a:rPr>
              <a:t> not be </a:t>
            </a:r>
            <a:r>
              <a:rPr lang="pl-PL" sz="1800" dirty="0" err="1">
                <a:latin typeface="Calibri" panose="020F0502020204030204" pitchFamily="34" charset="0"/>
                <a:cs typeface="Calibri" panose="020F0502020204030204" pitchFamily="34" charset="0"/>
              </a:rPr>
              <a:t>able</a:t>
            </a:r>
            <a:r>
              <a:rPr lang="pl-PL" sz="1800" dirty="0">
                <a:latin typeface="Calibri" panose="020F0502020204030204" pitchFamily="34" charset="0"/>
                <a:cs typeface="Calibri" panose="020F0502020204030204" pitchFamily="34" charset="0"/>
              </a:rPr>
              <a:t> to </a:t>
            </a:r>
            <a:r>
              <a:rPr lang="pl-PL" sz="1800" dirty="0" err="1">
                <a:latin typeface="Calibri" panose="020F0502020204030204" pitchFamily="34" charset="0"/>
                <a:cs typeface="Calibri" panose="020F0502020204030204" pitchFamily="34" charset="0"/>
              </a:rPr>
              <a:t>use</a:t>
            </a:r>
            <a:r>
              <a:rPr lang="pl-PL" sz="1800" dirty="0">
                <a:latin typeface="Calibri" panose="020F0502020204030204" pitchFamily="34" charset="0"/>
                <a:cs typeface="Calibri" panose="020F0502020204030204" pitchFamily="34" charset="0"/>
              </a:rPr>
              <a:t> the </a:t>
            </a:r>
            <a:r>
              <a:rPr lang="pl-PL" sz="1800" dirty="0" err="1">
                <a:latin typeface="Calibri" panose="020F0502020204030204" pitchFamily="34" charset="0"/>
                <a:cs typeface="Calibri" panose="020F0502020204030204" pitchFamily="34" charset="0"/>
              </a:rPr>
              <a:t>existing</a:t>
            </a:r>
            <a:r>
              <a:rPr lang="pl-PL" sz="1800" dirty="0">
                <a:latin typeface="Calibri" panose="020F0502020204030204" pitchFamily="34" charset="0"/>
                <a:cs typeface="Calibri" panose="020F0502020204030204" pitchFamily="34" charset="0"/>
              </a:rPr>
              <a:t> pet </a:t>
            </a:r>
            <a:r>
              <a:rPr lang="pl-PL" sz="1800" dirty="0" err="1">
                <a:latin typeface="Calibri" panose="020F0502020204030204" pitchFamily="34" charset="0"/>
                <a:cs typeface="Calibri" panose="020F0502020204030204" pitchFamily="34" charset="0"/>
              </a:rPr>
              <a:t>passport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scheme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Instead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you’ll</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need</a:t>
            </a:r>
            <a:r>
              <a:rPr lang="pl-PL" sz="1800" dirty="0">
                <a:latin typeface="Calibri" panose="020F0502020204030204" pitchFamily="34" charset="0"/>
                <a:cs typeface="Calibri" panose="020F0502020204030204" pitchFamily="34" charset="0"/>
              </a:rPr>
              <a:t> to </a:t>
            </a:r>
            <a:r>
              <a:rPr lang="pl-PL" sz="1800" dirty="0" err="1">
                <a:latin typeface="Calibri" panose="020F0502020204030204" pitchFamily="34" charset="0"/>
                <a:cs typeface="Calibri" panose="020F0502020204030204" pitchFamily="34" charset="0"/>
              </a:rPr>
              <a:t>follow</a:t>
            </a:r>
            <a:endParaRPr lang="pl-PL" sz="1800" dirty="0">
              <a:latin typeface="Calibri" panose="020F0502020204030204" pitchFamily="34" charset="0"/>
              <a:cs typeface="Calibri" panose="020F0502020204030204" pitchFamily="34" charset="0"/>
            </a:endParaRPr>
          </a:p>
          <a:p>
            <a:pPr marL="0" indent="0">
              <a:buNone/>
            </a:pPr>
            <a:r>
              <a:rPr lang="pl-PL" sz="1800" dirty="0">
                <a:latin typeface="Calibri" panose="020F0502020204030204" pitchFamily="34" charset="0"/>
                <a:cs typeface="Calibri" panose="020F0502020204030204" pitchFamily="34" charset="0"/>
              </a:rPr>
              <a:t> a </a:t>
            </a:r>
            <a:r>
              <a:rPr lang="pl-PL" sz="1800" dirty="0" err="1">
                <a:latin typeface="Calibri" panose="020F0502020204030204" pitchFamily="34" charset="0"/>
                <a:cs typeface="Calibri" panose="020F0502020204030204" pitchFamily="34" charset="0"/>
              </a:rPr>
              <a:t>different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process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which</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takes</a:t>
            </a:r>
            <a:r>
              <a:rPr lang="pl-PL" sz="1800" dirty="0">
                <a:latin typeface="Calibri" panose="020F0502020204030204" pitchFamily="34" charset="0"/>
                <a:cs typeface="Calibri" panose="020F0502020204030204" pitchFamily="34" charset="0"/>
              </a:rPr>
              <a:t> 4 </a:t>
            </a:r>
            <a:r>
              <a:rPr lang="pl-PL" sz="1800" dirty="0" err="1">
                <a:latin typeface="Calibri" panose="020F0502020204030204" pitchFamily="34" charset="0"/>
                <a:cs typeface="Calibri" panose="020F0502020204030204" pitchFamily="34" charset="0"/>
              </a:rPr>
              <a:t>months</a:t>
            </a:r>
            <a:r>
              <a:rPr lang="pl-PL" sz="1800" dirty="0">
                <a:latin typeface="Calibri" panose="020F0502020204030204" pitchFamily="34" charset="0"/>
                <a:cs typeface="Calibri" panose="020F0502020204030204" pitchFamily="34" charset="0"/>
              </a:rPr>
              <a:t>.</a:t>
            </a:r>
          </a:p>
          <a:p>
            <a:pPr>
              <a:lnSpc>
                <a:spcPct val="150000"/>
              </a:lnSpc>
            </a:pPr>
            <a:endParaRPr lang="pl-PL" sz="1800" dirty="0">
              <a:latin typeface="+mn-lt"/>
            </a:endParaRPr>
          </a:p>
          <a:p>
            <a:pPr>
              <a:lnSpc>
                <a:spcPct val="150000"/>
              </a:lnSpc>
            </a:pPr>
            <a:endParaRPr lang="pl-PL" sz="1800" dirty="0">
              <a:latin typeface="+mn-lt"/>
            </a:endParaRPr>
          </a:p>
          <a:p>
            <a:endParaRPr lang="pl-PL" sz="2400" dirty="0"/>
          </a:p>
        </p:txBody>
      </p:sp>
      <p:sp>
        <p:nvSpPr>
          <p:cNvPr id="7" name="Prostokąt 6">
            <a:extLst>
              <a:ext uri="{FF2B5EF4-FFF2-40B4-BE49-F238E27FC236}">
                <a16:creationId xmlns:a16="http://schemas.microsoft.com/office/drawing/2014/main" id="{E5DE1E76-5616-4D4D-A221-C3364E8B3B20}"/>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Obraz 9">
            <a:extLst>
              <a:ext uri="{FF2B5EF4-FFF2-40B4-BE49-F238E27FC236}">
                <a16:creationId xmlns:a16="http://schemas.microsoft.com/office/drawing/2014/main" id="{AFA97902-F8B2-2A45-A7E8-8F02F07BF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7534" y="4982339"/>
            <a:ext cx="1148787" cy="899348"/>
          </a:xfrm>
          <a:prstGeom prst="rect">
            <a:avLst/>
          </a:prstGeom>
        </p:spPr>
      </p:pic>
      <p:pic>
        <p:nvPicPr>
          <p:cNvPr id="12" name="Obraz 11">
            <a:extLst>
              <a:ext uri="{FF2B5EF4-FFF2-40B4-BE49-F238E27FC236}">
                <a16:creationId xmlns:a16="http://schemas.microsoft.com/office/drawing/2014/main" id="{7A5DC234-258F-034E-B548-6B61E8AD97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6745" y="6184919"/>
            <a:ext cx="1937878" cy="538034"/>
          </a:xfrm>
          <a:prstGeom prst="rect">
            <a:avLst/>
          </a:prstGeom>
        </p:spPr>
      </p:pic>
      <p:pic>
        <p:nvPicPr>
          <p:cNvPr id="14" name="Obraz 13">
            <a:extLst>
              <a:ext uri="{FF2B5EF4-FFF2-40B4-BE49-F238E27FC236}">
                <a16:creationId xmlns:a16="http://schemas.microsoft.com/office/drawing/2014/main" id="{84AF5F06-6CF6-E342-9EFB-C7C7C8FB9A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07617" y="6168348"/>
            <a:ext cx="1784383" cy="600314"/>
          </a:xfrm>
          <a:prstGeom prst="rect">
            <a:avLst/>
          </a:prstGeom>
        </p:spPr>
      </p:pic>
      <p:sp>
        <p:nvSpPr>
          <p:cNvPr id="15" name="Symbol zastępczy numeru slajdu 14">
            <a:extLst>
              <a:ext uri="{FF2B5EF4-FFF2-40B4-BE49-F238E27FC236}">
                <a16:creationId xmlns:a16="http://schemas.microsoft.com/office/drawing/2014/main" id="{CA8A5221-5F78-5C48-995C-1C103CC8A192}"/>
              </a:ext>
            </a:extLst>
          </p:cNvPr>
          <p:cNvSpPr>
            <a:spLocks noGrp="1"/>
          </p:cNvSpPr>
          <p:nvPr>
            <p:ph type="sldNum" sz="quarter" idx="10"/>
          </p:nvPr>
        </p:nvSpPr>
        <p:spPr/>
        <p:txBody>
          <a:bodyPr/>
          <a:lstStyle/>
          <a:p>
            <a:pPr>
              <a:defRPr/>
            </a:pPr>
            <a:fld id="{C6F4DF36-A8C0-4827-B335-29D8B384D3D2}" type="slidenum">
              <a:rPr lang="en-GB" altLang="en-US" smtClean="0"/>
              <a:pPr>
                <a:defRPr/>
              </a:pPr>
              <a:t>4</a:t>
            </a:fld>
            <a:endParaRPr lang="en-GB" altLang="en-US" dirty="0"/>
          </a:p>
        </p:txBody>
      </p:sp>
    </p:spTree>
    <p:extLst>
      <p:ext uri="{BB962C8B-B14F-4D97-AF65-F5344CB8AC3E}">
        <p14:creationId xmlns:p14="http://schemas.microsoft.com/office/powerpoint/2010/main" val="3174796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European Union and EU27/ EEA/ EFTA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4" name="Symbol zastępczy zawartości 3">
            <a:extLst>
              <a:ext uri="{FF2B5EF4-FFF2-40B4-BE49-F238E27FC236}">
                <a16:creationId xmlns:a16="http://schemas.microsoft.com/office/drawing/2014/main" id="{CF54C3D5-5BB5-AA47-939A-724A9338021B}"/>
              </a:ext>
            </a:extLst>
          </p:cNvPr>
          <p:cNvSpPr>
            <a:spLocks noGrp="1"/>
          </p:cNvSpPr>
          <p:nvPr>
            <p:ph idx="1"/>
          </p:nvPr>
        </p:nvSpPr>
        <p:spPr>
          <a:xfrm>
            <a:off x="315309" y="976313"/>
            <a:ext cx="11729545" cy="5275864"/>
          </a:xfrm>
        </p:spPr>
        <p:txBody>
          <a:bodyPr/>
          <a:lstStyle/>
          <a:p>
            <a:pPr>
              <a:lnSpc>
                <a:spcPct val="100000"/>
              </a:lnSpc>
            </a:pPr>
            <a:r>
              <a:rPr lang="pl-PL" sz="1800" dirty="0">
                <a:latin typeface="Calibri" panose="020F0502020204030204" pitchFamily="34" charset="0"/>
                <a:cs typeface="Calibri" panose="020F0502020204030204" pitchFamily="34" charset="0"/>
              </a:rPr>
              <a:t>BREXIT - </a:t>
            </a:r>
            <a:r>
              <a:rPr lang="en-GB" sz="1800" dirty="0">
                <a:latin typeface="Calibri" panose="020F0502020204030204" pitchFamily="34" charset="0"/>
                <a:cs typeface="Calibri" panose="020F0502020204030204" pitchFamily="34" charset="0"/>
              </a:rPr>
              <a:t>Brexit is popular name for the UK leaving the EU.</a:t>
            </a:r>
          </a:p>
          <a:p>
            <a:pPr marL="0" indent="0">
              <a:lnSpc>
                <a:spcPct val="100000"/>
              </a:lnSpc>
              <a:buNone/>
            </a:pPr>
            <a:endParaRPr lang="en-GB" sz="1800" dirty="0">
              <a:latin typeface="Calibri" panose="020F0502020204030204" pitchFamily="34" charset="0"/>
              <a:cs typeface="Calibri" panose="020F0502020204030204" pitchFamily="34" charset="0"/>
            </a:endParaRPr>
          </a:p>
          <a:p>
            <a:r>
              <a:rPr lang="pl-PL" sz="1800" dirty="0">
                <a:latin typeface="Calibri" panose="020F0502020204030204" pitchFamily="34" charset="0"/>
                <a:cs typeface="Calibri" panose="020F0502020204030204" pitchFamily="34" charset="0"/>
              </a:rPr>
              <a:t>A </a:t>
            </a:r>
            <a:r>
              <a:rPr lang="pl-PL" sz="1800" dirty="0" err="1">
                <a:latin typeface="Calibri" panose="020F0502020204030204" pitchFamily="34" charset="0"/>
                <a:cs typeface="Calibri" panose="020F0502020204030204" pitchFamily="34" charset="0"/>
              </a:rPr>
              <a:t>portmanteau</a:t>
            </a:r>
            <a:r>
              <a:rPr lang="pl-PL" sz="1800" dirty="0">
                <a:latin typeface="Calibri" panose="020F0502020204030204" pitchFamily="34" charset="0"/>
                <a:cs typeface="Calibri" panose="020F0502020204030204" pitchFamily="34" charset="0"/>
              </a:rPr>
              <a:t> of the </a:t>
            </a:r>
            <a:r>
              <a:rPr lang="pl-PL" sz="1800" dirty="0" err="1">
                <a:latin typeface="Calibri" panose="020F0502020204030204" pitchFamily="34" charset="0"/>
                <a:cs typeface="Calibri" panose="020F0502020204030204" pitchFamily="34" charset="0"/>
              </a:rPr>
              <a:t>words</a:t>
            </a:r>
            <a:r>
              <a:rPr lang="pl-PL" sz="1800" dirty="0">
                <a:latin typeface="Calibri" panose="020F0502020204030204" pitchFamily="34" charset="0"/>
                <a:cs typeface="Calibri" panose="020F0502020204030204" pitchFamily="34" charset="0"/>
              </a:rPr>
              <a:t> “Britain” and “</a:t>
            </a:r>
            <a:r>
              <a:rPr lang="pl-PL" sz="1800" dirty="0" err="1">
                <a:latin typeface="Calibri" panose="020F0502020204030204" pitchFamily="34" charset="0"/>
                <a:cs typeface="Calibri" panose="020F0502020204030204" pitchFamily="34" charset="0"/>
              </a:rPr>
              <a:t>exit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Brexit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shorthand</a:t>
            </a:r>
            <a:r>
              <a:rPr lang="pl-PL" sz="1800" dirty="0">
                <a:latin typeface="Calibri" panose="020F0502020204030204" pitchFamily="34" charset="0"/>
                <a:cs typeface="Calibri" panose="020F0502020204030204" pitchFamily="34" charset="0"/>
              </a:rPr>
              <a:t> for </a:t>
            </a:r>
            <a:r>
              <a:rPr lang="pl-PL" sz="1800" dirty="0" err="1">
                <a:latin typeface="Calibri" panose="020F0502020204030204" pitchFamily="34" charset="0"/>
                <a:cs typeface="Calibri" panose="020F0502020204030204" pitchFamily="34" charset="0"/>
              </a:rPr>
              <a:t>Britain’s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split</a:t>
            </a:r>
            <a:r>
              <a:rPr lang="pl-PL" sz="1800" dirty="0">
                <a:latin typeface="Calibri" panose="020F0502020204030204" pitchFamily="34" charset="0"/>
                <a:cs typeface="Calibri" panose="020F0502020204030204" pitchFamily="34" charset="0"/>
              </a:rPr>
              <a:t> from the </a:t>
            </a:r>
            <a:r>
              <a:rPr lang="pl-PL" sz="1800" dirty="0" err="1">
                <a:latin typeface="Calibri" panose="020F0502020204030204" pitchFamily="34" charset="0"/>
                <a:cs typeface="Calibri" panose="020F0502020204030204" pitchFamily="34" charset="0"/>
              </a:rPr>
              <a:t>European</a:t>
            </a:r>
            <a:r>
              <a:rPr lang="pl-PL" sz="1800" dirty="0">
                <a:latin typeface="Calibri" panose="020F0502020204030204" pitchFamily="34" charset="0"/>
                <a:cs typeface="Calibri" panose="020F0502020204030204" pitchFamily="34" charset="0"/>
              </a:rPr>
              <a:t> Union, </a:t>
            </a:r>
            <a:r>
              <a:rPr lang="pl-PL" sz="1800" dirty="0" err="1">
                <a:latin typeface="Calibri" panose="020F0502020204030204" pitchFamily="34" charset="0"/>
                <a:cs typeface="Calibri" panose="020F0502020204030204" pitchFamily="34" charset="0"/>
              </a:rPr>
              <a:t>changing</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its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relationship</a:t>
            </a:r>
            <a:r>
              <a:rPr lang="pl-PL" sz="1800" dirty="0">
                <a:latin typeface="Calibri" panose="020F0502020204030204" pitchFamily="34" charset="0"/>
                <a:cs typeface="Calibri" panose="020F0502020204030204" pitchFamily="34" charset="0"/>
              </a:rPr>
              <a:t> to the </a:t>
            </a:r>
            <a:r>
              <a:rPr lang="pl-PL" sz="1800" dirty="0" err="1">
                <a:latin typeface="Calibri" panose="020F0502020204030204" pitchFamily="34" charset="0"/>
                <a:cs typeface="Calibri" panose="020F0502020204030204" pitchFamily="34" charset="0"/>
              </a:rPr>
              <a:t>bloc</a:t>
            </a:r>
            <a:r>
              <a:rPr lang="pl-PL" sz="1800" dirty="0">
                <a:latin typeface="Calibri" panose="020F0502020204030204" pitchFamily="34" charset="0"/>
                <a:cs typeface="Calibri" panose="020F0502020204030204" pitchFamily="34" charset="0"/>
              </a:rPr>
              <a:t> on trade, </a:t>
            </a:r>
            <a:r>
              <a:rPr lang="pl-PL" sz="1800" dirty="0" err="1">
                <a:latin typeface="Calibri" panose="020F0502020204030204" pitchFamily="34" charset="0"/>
                <a:cs typeface="Calibri" panose="020F0502020204030204" pitchFamily="34" charset="0"/>
              </a:rPr>
              <a:t>security</a:t>
            </a:r>
            <a:r>
              <a:rPr lang="pl-PL" sz="1800" dirty="0">
                <a:latin typeface="Calibri" panose="020F0502020204030204" pitchFamily="34" charset="0"/>
                <a:cs typeface="Calibri" panose="020F0502020204030204" pitchFamily="34" charset="0"/>
              </a:rPr>
              <a:t> and </a:t>
            </a:r>
            <a:r>
              <a:rPr lang="pl-PL" sz="1800" dirty="0" err="1">
                <a:latin typeface="Calibri" panose="020F0502020204030204" pitchFamily="34" charset="0"/>
                <a:cs typeface="Calibri" panose="020F0502020204030204" pitchFamily="34" charset="0"/>
              </a:rPr>
              <a:t>migration</a:t>
            </a:r>
            <a:r>
              <a:rPr lang="pl-PL" sz="1800" dirty="0">
                <a:latin typeface="Calibri" panose="020F0502020204030204" pitchFamily="34" charset="0"/>
                <a:cs typeface="Calibri" panose="020F0502020204030204" pitchFamily="34" charset="0"/>
              </a:rPr>
              <a:t>.</a:t>
            </a:r>
          </a:p>
          <a:p>
            <a:pPr marL="0" indent="0">
              <a:buNone/>
            </a:pPr>
            <a:endParaRPr lang="pl-PL" sz="1800" dirty="0">
              <a:latin typeface="Calibri" panose="020F0502020204030204" pitchFamily="34" charset="0"/>
              <a:cs typeface="Calibri" panose="020F0502020204030204" pitchFamily="34" charset="0"/>
            </a:endParaRPr>
          </a:p>
          <a:p>
            <a:r>
              <a:rPr lang="pl-PL" sz="1800" dirty="0">
                <a:latin typeface="Calibri" panose="020F0502020204030204" pitchFamily="34" charset="0"/>
                <a:cs typeface="Calibri" panose="020F0502020204030204" pitchFamily="34" charset="0"/>
              </a:rPr>
              <a:t>First referendum on </a:t>
            </a:r>
            <a:r>
              <a:rPr lang="pl-PL" sz="1800" dirty="0" err="1">
                <a:latin typeface="Calibri" panose="020F0502020204030204" pitchFamily="34" charset="0"/>
                <a:cs typeface="Calibri" panose="020F0502020204030204" pitchFamily="34" charset="0"/>
              </a:rPr>
              <a:t>membership</a:t>
            </a:r>
            <a:r>
              <a:rPr lang="pl-PL" sz="1800" dirty="0">
                <a:latin typeface="Calibri" panose="020F0502020204030204" pitchFamily="34" charset="0"/>
                <a:cs typeface="Calibri" panose="020F0502020204030204" pitchFamily="34" charset="0"/>
              </a:rPr>
              <a:t> in </a:t>
            </a:r>
            <a:r>
              <a:rPr lang="pl-PL" sz="1800" dirty="0" err="1">
                <a:latin typeface="Calibri" panose="020F0502020204030204" pitchFamily="34" charset="0"/>
                <a:cs typeface="Calibri" panose="020F0502020204030204" pitchFamily="34" charset="0"/>
              </a:rPr>
              <a:t>what</a:t>
            </a:r>
            <a:r>
              <a:rPr lang="pl-PL" sz="1800" dirty="0">
                <a:latin typeface="Calibri" panose="020F0502020204030204" pitchFamily="34" charset="0"/>
                <a:cs typeface="Calibri" panose="020F0502020204030204" pitchFamily="34" charset="0"/>
              </a:rPr>
              <a:t> was </a:t>
            </a:r>
            <a:r>
              <a:rPr lang="pl-PL" sz="1800" dirty="0" err="1">
                <a:latin typeface="Calibri" panose="020F0502020204030204" pitchFamily="34" charset="0"/>
                <a:cs typeface="Calibri" panose="020F0502020204030204" pitchFamily="34" charset="0"/>
              </a:rPr>
              <a:t>then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called</a:t>
            </a:r>
            <a:r>
              <a:rPr lang="pl-PL" sz="1800" dirty="0">
                <a:latin typeface="Calibri" panose="020F0502020204030204" pitchFamily="34" charset="0"/>
                <a:cs typeface="Calibri" panose="020F0502020204030204" pitchFamily="34" charset="0"/>
              </a:rPr>
              <a:t> the </a:t>
            </a:r>
            <a:r>
              <a:rPr lang="pl-PL" sz="1800" dirty="0" err="1">
                <a:latin typeface="Calibri" panose="020F0502020204030204" pitchFamily="34" charset="0"/>
                <a:cs typeface="Calibri" panose="020F0502020204030204" pitchFamily="34" charset="0"/>
              </a:rPr>
              <a:t>European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Economic</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Community</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took</a:t>
            </a:r>
            <a:r>
              <a:rPr lang="pl-PL" sz="1800" dirty="0">
                <a:latin typeface="Calibri" panose="020F0502020204030204" pitchFamily="34" charset="0"/>
                <a:cs typeface="Calibri" panose="020F0502020204030204" pitchFamily="34" charset="0"/>
              </a:rPr>
              <a:t> place  in 1975, less </a:t>
            </a:r>
            <a:r>
              <a:rPr lang="pl-PL" sz="1800" dirty="0" err="1">
                <a:latin typeface="Calibri" panose="020F0502020204030204" pitchFamily="34" charset="0"/>
                <a:cs typeface="Calibri" panose="020F0502020204030204" pitchFamily="34" charset="0"/>
              </a:rPr>
              <a:t>than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three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years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after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joined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when</a:t>
            </a:r>
            <a:r>
              <a:rPr lang="pl-PL" sz="1800" dirty="0">
                <a:latin typeface="Calibri" panose="020F0502020204030204" pitchFamily="34" charset="0"/>
                <a:cs typeface="Calibri" panose="020F0502020204030204" pitchFamily="34" charset="0"/>
              </a:rPr>
              <a:t> 67 </a:t>
            </a:r>
            <a:r>
              <a:rPr lang="pl-PL" sz="1800" dirty="0" err="1">
                <a:latin typeface="Calibri" panose="020F0502020204030204" pitchFamily="34" charset="0"/>
                <a:cs typeface="Calibri" panose="020F0502020204030204" pitchFamily="34" charset="0"/>
              </a:rPr>
              <a:t>percent</a:t>
            </a:r>
            <a:r>
              <a:rPr lang="pl-PL" sz="1800" dirty="0">
                <a:latin typeface="Calibri" panose="020F0502020204030204" pitchFamily="34" charset="0"/>
                <a:cs typeface="Calibri" panose="020F0502020204030204" pitchFamily="34" charset="0"/>
              </a:rPr>
              <a:t> of </a:t>
            </a:r>
            <a:r>
              <a:rPr lang="pl-PL" sz="1800" dirty="0" err="1">
                <a:latin typeface="Calibri" panose="020F0502020204030204" pitchFamily="34" charset="0"/>
                <a:cs typeface="Calibri" panose="020F0502020204030204" pitchFamily="34" charset="0"/>
              </a:rPr>
              <a:t>voters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supported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staying</a:t>
            </a:r>
            <a:r>
              <a:rPr lang="pl-PL" sz="1800" dirty="0">
                <a:latin typeface="Calibri" panose="020F0502020204030204" pitchFamily="34" charset="0"/>
                <a:cs typeface="Calibri" panose="020F0502020204030204" pitchFamily="34" charset="0"/>
              </a:rPr>
              <a:t> in the </a:t>
            </a:r>
            <a:r>
              <a:rPr lang="pl-PL" sz="1800" dirty="0" err="1">
                <a:latin typeface="Calibri" panose="020F0502020204030204" pitchFamily="34" charset="0"/>
                <a:cs typeface="Calibri" panose="020F0502020204030204" pitchFamily="34" charset="0"/>
              </a:rPr>
              <a:t>bloc</a:t>
            </a:r>
            <a:r>
              <a:rPr lang="pl-PL" sz="1800" dirty="0">
                <a:latin typeface="Calibri" panose="020F0502020204030204" pitchFamily="34" charset="0"/>
                <a:cs typeface="Calibri" panose="020F0502020204030204" pitchFamily="34" charset="0"/>
              </a:rPr>
              <a:t>.</a:t>
            </a:r>
          </a:p>
          <a:p>
            <a:pPr marL="0" indent="0">
              <a:buNone/>
            </a:pPr>
            <a:endParaRPr lang="pl-PL" sz="1800" dirty="0">
              <a:latin typeface="Calibri" panose="020F0502020204030204" pitchFamily="34" charset="0"/>
              <a:cs typeface="Calibri" panose="020F0502020204030204" pitchFamily="34" charset="0"/>
            </a:endParaRPr>
          </a:p>
          <a:p>
            <a:r>
              <a:rPr lang="pl-PL" sz="1800" dirty="0">
                <a:latin typeface="Calibri" panose="020F0502020204030204" pitchFamily="34" charset="0"/>
                <a:cs typeface="Calibri" panose="020F0502020204030204" pitchFamily="34" charset="0"/>
              </a:rPr>
              <a:t>In 2013, </a:t>
            </a:r>
            <a:r>
              <a:rPr lang="pl-PL" sz="1800" dirty="0" err="1">
                <a:latin typeface="Calibri" panose="020F0502020204030204" pitchFamily="34" charset="0"/>
                <a:cs typeface="Calibri" panose="020F0502020204030204" pitchFamily="34" charset="0"/>
              </a:rPr>
              <a:t>Prime</a:t>
            </a:r>
            <a:r>
              <a:rPr lang="pl-PL" sz="1800" dirty="0">
                <a:latin typeface="Calibri" panose="020F0502020204030204" pitchFamily="34" charset="0"/>
                <a:cs typeface="Calibri" panose="020F0502020204030204" pitchFamily="34" charset="0"/>
              </a:rPr>
              <a:t> Minister David Cameron </a:t>
            </a:r>
            <a:r>
              <a:rPr lang="pl-PL" sz="1800" dirty="0" err="1">
                <a:latin typeface="Calibri" panose="020F0502020204030204" pitchFamily="34" charset="0"/>
                <a:cs typeface="Calibri" panose="020F0502020204030204" pitchFamily="34" charset="0"/>
              </a:rPr>
              <a:t>promised</a:t>
            </a:r>
            <a:r>
              <a:rPr lang="pl-PL" sz="1800" dirty="0">
                <a:latin typeface="Calibri" panose="020F0502020204030204" pitchFamily="34" charset="0"/>
                <a:cs typeface="Calibri" panose="020F0502020204030204" pitchFamily="34" charset="0"/>
              </a:rPr>
              <a:t> a </a:t>
            </a:r>
            <a:r>
              <a:rPr lang="pl-PL" sz="1800" dirty="0" err="1">
                <a:latin typeface="Calibri" panose="020F0502020204030204" pitchFamily="34" charset="0"/>
                <a:cs typeface="Calibri" panose="020F0502020204030204" pitchFamily="34" charset="0"/>
              </a:rPr>
              <a:t>national</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referndum</a:t>
            </a:r>
            <a:r>
              <a:rPr lang="pl-PL" sz="1800" dirty="0">
                <a:latin typeface="Calibri" panose="020F0502020204030204" pitchFamily="34" charset="0"/>
                <a:cs typeface="Calibri" panose="020F0502020204030204" pitchFamily="34" charset="0"/>
              </a:rPr>
              <a:t> on </a:t>
            </a:r>
            <a:r>
              <a:rPr lang="pl-PL" sz="1800" dirty="0" err="1">
                <a:latin typeface="Calibri" panose="020F0502020204030204" pitchFamily="34" charset="0"/>
                <a:cs typeface="Calibri" panose="020F0502020204030204" pitchFamily="34" charset="0"/>
              </a:rPr>
              <a:t>European</a:t>
            </a:r>
            <a:r>
              <a:rPr lang="pl-PL" sz="1800" dirty="0">
                <a:latin typeface="Calibri" panose="020F0502020204030204" pitchFamily="34" charset="0"/>
                <a:cs typeface="Calibri" panose="020F0502020204030204" pitchFamily="34" charset="0"/>
              </a:rPr>
              <a:t> Union </a:t>
            </a:r>
            <a:r>
              <a:rPr lang="pl-PL" sz="1800" dirty="0" err="1">
                <a:latin typeface="Calibri" panose="020F0502020204030204" pitchFamily="34" charset="0"/>
                <a:cs typeface="Calibri" panose="020F0502020204030204" pitchFamily="34" charset="0"/>
              </a:rPr>
              <a:t>membership</a:t>
            </a:r>
            <a:r>
              <a:rPr lang="pl-PL" sz="1800" dirty="0">
                <a:latin typeface="Calibri" panose="020F0502020204030204" pitchFamily="34" charset="0"/>
                <a:cs typeface="Calibri" panose="020F0502020204030204" pitchFamily="34" charset="0"/>
              </a:rPr>
              <a:t>  with the idea of </a:t>
            </a:r>
            <a:r>
              <a:rPr lang="pl-PL" sz="1800" dirty="0" err="1">
                <a:latin typeface="Calibri" panose="020F0502020204030204" pitchFamily="34" charset="0"/>
                <a:cs typeface="Calibri" panose="020F0502020204030204" pitchFamily="34" charset="0"/>
              </a:rPr>
              <a:t>settling</a:t>
            </a:r>
            <a:r>
              <a:rPr lang="pl-PL" sz="1800" dirty="0">
                <a:latin typeface="Calibri" panose="020F0502020204030204" pitchFamily="34" charset="0"/>
                <a:cs typeface="Calibri" panose="020F0502020204030204" pitchFamily="34" charset="0"/>
              </a:rPr>
              <a:t> the </a:t>
            </a:r>
            <a:r>
              <a:rPr lang="pl-PL" sz="1800" dirty="0" err="1">
                <a:latin typeface="Calibri" panose="020F0502020204030204" pitchFamily="34" charset="0"/>
                <a:cs typeface="Calibri" panose="020F0502020204030204" pitchFamily="34" charset="0"/>
              </a:rPr>
              <a:t>question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once</a:t>
            </a:r>
            <a:r>
              <a:rPr lang="pl-PL" sz="1800" dirty="0">
                <a:latin typeface="Calibri" panose="020F0502020204030204" pitchFamily="34" charset="0"/>
                <a:cs typeface="Calibri" panose="020F0502020204030204" pitchFamily="34" charset="0"/>
              </a:rPr>
              <a:t> and for </a:t>
            </a:r>
            <a:r>
              <a:rPr lang="pl-PL" sz="1800" dirty="0" err="1">
                <a:latin typeface="Calibri" panose="020F0502020204030204" pitchFamily="34" charset="0"/>
                <a:cs typeface="Calibri" panose="020F0502020204030204" pitchFamily="34" charset="0"/>
              </a:rPr>
              <a:t>all</a:t>
            </a:r>
            <a:r>
              <a:rPr lang="pl-PL" sz="1800" dirty="0">
                <a:latin typeface="Calibri" panose="020F0502020204030204" pitchFamily="34" charset="0"/>
                <a:cs typeface="Calibri" panose="020F0502020204030204" pitchFamily="34" charset="0"/>
              </a:rPr>
              <a:t>. </a:t>
            </a:r>
          </a:p>
          <a:p>
            <a:pPr marL="0" indent="0">
              <a:buNone/>
            </a:pPr>
            <a:endParaRPr lang="pl-PL" sz="1800" dirty="0">
              <a:latin typeface="Calibri" panose="020F0502020204030204" pitchFamily="34" charset="0"/>
              <a:cs typeface="Calibri" panose="020F0502020204030204" pitchFamily="34" charset="0"/>
            </a:endParaRPr>
          </a:p>
          <a:p>
            <a:r>
              <a:rPr lang="pl-PL" sz="1800" dirty="0" err="1">
                <a:latin typeface="Calibri" panose="020F0502020204030204" pitchFamily="34" charset="0"/>
                <a:cs typeface="Calibri" panose="020F0502020204030204" pitchFamily="34" charset="0"/>
              </a:rPr>
              <a:t>Remain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or</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Leave</a:t>
            </a:r>
            <a:r>
              <a:rPr lang="pl-PL" sz="1800" dirty="0">
                <a:latin typeface="Calibri" panose="020F0502020204030204" pitchFamily="34" charset="0"/>
                <a:cs typeface="Calibri" panose="020F0502020204030204" pitchFamily="34" charset="0"/>
              </a:rPr>
              <a:t> — and </a:t>
            </a:r>
            <a:r>
              <a:rPr lang="pl-PL" sz="1800" dirty="0" err="1">
                <a:latin typeface="Calibri" panose="020F0502020204030204" pitchFamily="34" charset="0"/>
                <a:cs typeface="Calibri" panose="020F0502020204030204" pitchFamily="34" charset="0"/>
              </a:rPr>
              <a:t>Mr</a:t>
            </a:r>
            <a:r>
              <a:rPr lang="pl-PL" sz="1800" dirty="0">
                <a:latin typeface="Calibri" panose="020F0502020204030204" pitchFamily="34" charset="0"/>
                <a:cs typeface="Calibri" panose="020F0502020204030204" pitchFamily="34" charset="0"/>
              </a:rPr>
              <a:t>. Cameron was </a:t>
            </a:r>
            <a:r>
              <a:rPr lang="pl-PL" sz="1800" dirty="0" err="1">
                <a:latin typeface="Calibri" panose="020F0502020204030204" pitchFamily="34" charset="0"/>
                <a:cs typeface="Calibri" panose="020F0502020204030204" pitchFamily="34" charset="0"/>
              </a:rPr>
              <a:t>convinced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that</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Remain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would</a:t>
            </a:r>
            <a:r>
              <a:rPr lang="pl-PL" sz="1800" dirty="0">
                <a:latin typeface="Calibri" panose="020F0502020204030204" pitchFamily="34" charset="0"/>
                <a:cs typeface="Calibri" panose="020F0502020204030204" pitchFamily="34" charset="0"/>
              </a:rPr>
              <a:t> win </a:t>
            </a:r>
            <a:r>
              <a:rPr lang="pl-PL" sz="1800" dirty="0" err="1">
                <a:latin typeface="Calibri" panose="020F0502020204030204" pitchFamily="34" charset="0"/>
                <a:cs typeface="Calibri" panose="020F0502020204030204" pitchFamily="34" charset="0"/>
              </a:rPr>
              <a:t>handily</a:t>
            </a:r>
            <a:r>
              <a:rPr lang="pl-PL" sz="1800" dirty="0">
                <a:latin typeface="Calibri" panose="020F0502020204030204" pitchFamily="34" charset="0"/>
                <a:cs typeface="Calibri" panose="020F0502020204030204" pitchFamily="34" charset="0"/>
              </a:rPr>
              <a:t>.</a:t>
            </a:r>
          </a:p>
          <a:p>
            <a:pPr marL="0" indent="0">
              <a:buNone/>
            </a:pPr>
            <a:endParaRPr lang="pl-PL" sz="1800" dirty="0">
              <a:latin typeface="Calibri" panose="020F0502020204030204" pitchFamily="34" charset="0"/>
              <a:cs typeface="Calibri" panose="020F0502020204030204" pitchFamily="34" charset="0"/>
            </a:endParaRPr>
          </a:p>
          <a:p>
            <a:r>
              <a:rPr lang="pl-PL" sz="1800" dirty="0">
                <a:latin typeface="Calibri" panose="020F0502020204030204" pitchFamily="34" charset="0"/>
                <a:cs typeface="Calibri" panose="020F0502020204030204" pitchFamily="34" charset="0"/>
              </a:rPr>
              <a:t>British </a:t>
            </a:r>
            <a:r>
              <a:rPr lang="pl-PL" sz="1800" dirty="0" err="1">
                <a:latin typeface="Calibri" panose="020F0502020204030204" pitchFamily="34" charset="0"/>
                <a:cs typeface="Calibri" panose="020F0502020204030204" pitchFamily="34" charset="0"/>
              </a:rPr>
              <a:t>citizens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voted</a:t>
            </a:r>
            <a:r>
              <a:rPr lang="pl-PL" sz="1800" dirty="0">
                <a:latin typeface="Calibri" panose="020F0502020204030204" pitchFamily="34" charset="0"/>
                <a:cs typeface="Calibri" panose="020F0502020204030204" pitchFamily="34" charset="0"/>
              </a:rPr>
              <a:t> on </a:t>
            </a:r>
            <a:r>
              <a:rPr lang="pl-PL" sz="1800" dirty="0" err="1">
                <a:latin typeface="Calibri" panose="020F0502020204030204" pitchFamily="34" charset="0"/>
                <a:cs typeface="Calibri" panose="020F0502020204030204" pitchFamily="34" charset="0"/>
              </a:rPr>
              <a:t>June</a:t>
            </a:r>
            <a:r>
              <a:rPr lang="pl-PL" sz="1800" dirty="0">
                <a:latin typeface="Calibri" panose="020F0502020204030204" pitchFamily="34" charset="0"/>
                <a:cs typeface="Calibri" panose="020F0502020204030204" pitchFamily="34" charset="0"/>
              </a:rPr>
              <a:t> 23, 2016, as a </a:t>
            </a:r>
            <a:r>
              <a:rPr lang="pl-PL" sz="1800" dirty="0" err="1">
                <a:latin typeface="Calibri" panose="020F0502020204030204" pitchFamily="34" charset="0"/>
                <a:cs typeface="Calibri" panose="020F0502020204030204" pitchFamily="34" charset="0"/>
              </a:rPr>
              <a:t>refugee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crisis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made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migration</a:t>
            </a:r>
            <a:r>
              <a:rPr lang="pl-PL" sz="1800" dirty="0">
                <a:latin typeface="Calibri" panose="020F0502020204030204" pitchFamily="34" charset="0"/>
                <a:cs typeface="Calibri" panose="020F0502020204030204" pitchFamily="34" charset="0"/>
              </a:rPr>
              <a:t> a </a:t>
            </a:r>
            <a:r>
              <a:rPr lang="pl-PL" sz="1800" dirty="0" err="1">
                <a:latin typeface="Calibri" panose="020F0502020204030204" pitchFamily="34" charset="0"/>
                <a:cs typeface="Calibri" panose="020F0502020204030204" pitchFamily="34" charset="0"/>
              </a:rPr>
              <a:t>subject</a:t>
            </a:r>
            <a:r>
              <a:rPr lang="pl-PL" sz="1800" dirty="0">
                <a:latin typeface="Calibri" panose="020F0502020204030204" pitchFamily="34" charset="0"/>
                <a:cs typeface="Calibri" panose="020F0502020204030204" pitchFamily="34" charset="0"/>
              </a:rPr>
              <a:t> of </a:t>
            </a:r>
            <a:r>
              <a:rPr lang="pl-PL" sz="1800" dirty="0" err="1">
                <a:latin typeface="Calibri" panose="020F0502020204030204" pitchFamily="34" charset="0"/>
                <a:cs typeface="Calibri" panose="020F0502020204030204" pitchFamily="34" charset="0"/>
              </a:rPr>
              <a:t>political</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rage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across</a:t>
            </a:r>
            <a:r>
              <a:rPr lang="pl-PL" sz="1800" dirty="0">
                <a:latin typeface="Calibri" panose="020F0502020204030204" pitchFamily="34" charset="0"/>
                <a:cs typeface="Calibri" panose="020F0502020204030204" pitchFamily="34" charset="0"/>
              </a:rPr>
              <a:t>  Europe and amid </a:t>
            </a:r>
            <a:r>
              <a:rPr lang="pl-PL" sz="1800" dirty="0" err="1">
                <a:latin typeface="Calibri" panose="020F0502020204030204" pitchFamily="34" charset="0"/>
                <a:cs typeface="Calibri" panose="020F0502020204030204" pitchFamily="34" charset="0"/>
              </a:rPr>
              <a:t>accusations</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that</a:t>
            </a:r>
            <a:r>
              <a:rPr lang="pl-PL" sz="1800" dirty="0">
                <a:latin typeface="Calibri" panose="020F0502020204030204" pitchFamily="34" charset="0"/>
                <a:cs typeface="Calibri" panose="020F0502020204030204" pitchFamily="34" charset="0"/>
              </a:rPr>
              <a:t> the </a:t>
            </a:r>
            <a:r>
              <a:rPr lang="pl-PL" sz="1800" dirty="0" err="1">
                <a:latin typeface="Calibri" panose="020F0502020204030204" pitchFamily="34" charset="0"/>
                <a:cs typeface="Calibri" panose="020F0502020204030204" pitchFamily="34" charset="0"/>
              </a:rPr>
              <a:t>Leave</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campaign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had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relied</a:t>
            </a:r>
            <a:r>
              <a:rPr lang="pl-PL" sz="1800" dirty="0">
                <a:latin typeface="Calibri" panose="020F0502020204030204" pitchFamily="34" charset="0"/>
                <a:cs typeface="Calibri" panose="020F0502020204030204" pitchFamily="34" charset="0"/>
              </a:rPr>
              <a:t> on </a:t>
            </a:r>
            <a:r>
              <a:rPr lang="pl-PL" sz="1800" dirty="0" err="1">
                <a:latin typeface="Calibri" panose="020F0502020204030204" pitchFamily="34" charset="0"/>
                <a:cs typeface="Calibri" panose="020F0502020204030204" pitchFamily="34" charset="0"/>
              </a:rPr>
              <a:t>lies</a:t>
            </a:r>
            <a:r>
              <a:rPr lang="pl-PL" sz="1800" dirty="0">
                <a:latin typeface="Calibri" panose="020F0502020204030204" pitchFamily="34" charset="0"/>
                <a:cs typeface="Calibri" panose="020F0502020204030204" pitchFamily="34" charset="0"/>
              </a:rPr>
              <a:t> and </a:t>
            </a:r>
            <a:r>
              <a:rPr lang="pl-PL" sz="1800" dirty="0" err="1">
                <a:latin typeface="Calibri" panose="020F0502020204030204" pitchFamily="34" charset="0"/>
                <a:cs typeface="Calibri" panose="020F0502020204030204" pitchFamily="34" charset="0"/>
              </a:rPr>
              <a:t>broken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election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laws</a:t>
            </a:r>
            <a:r>
              <a:rPr lang="pl-PL" sz="1800" dirty="0">
                <a:latin typeface="Calibri" panose="020F0502020204030204" pitchFamily="34" charset="0"/>
                <a:cs typeface="Calibri" panose="020F0502020204030204" pitchFamily="34" charset="0"/>
              </a:rPr>
              <a:t>.</a:t>
            </a:r>
          </a:p>
          <a:p>
            <a:pPr marL="0" indent="0">
              <a:buNone/>
            </a:pPr>
            <a:endParaRPr lang="pl-PL" sz="1800" dirty="0">
              <a:latin typeface="Calibri" panose="020F0502020204030204" pitchFamily="34" charset="0"/>
              <a:cs typeface="Calibri" panose="020F0502020204030204" pitchFamily="34" charset="0"/>
            </a:endParaRPr>
          </a:p>
          <a:p>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An</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ill-defined</a:t>
            </a:r>
            <a:r>
              <a:rPr lang="pl-PL" sz="1800" dirty="0">
                <a:latin typeface="Calibri" panose="020F0502020204030204" pitchFamily="34" charset="0"/>
                <a:cs typeface="Calibri" panose="020F0502020204030204" pitchFamily="34" charset="0"/>
              </a:rPr>
              <a:t> </a:t>
            </a:r>
            <a:r>
              <a:rPr lang="pl-PL" sz="1800" dirty="0" err="1">
                <a:latin typeface="Calibri" panose="020F0502020204030204" pitchFamily="34" charset="0"/>
                <a:cs typeface="Calibri" panose="020F0502020204030204" pitchFamily="34" charset="0"/>
              </a:rPr>
              <a:t>Brexit</a:t>
            </a:r>
            <a:r>
              <a:rPr lang="pl-PL" sz="1800" dirty="0">
                <a:latin typeface="Calibri" panose="020F0502020204030204" pitchFamily="34" charset="0"/>
                <a:cs typeface="Calibri" panose="020F0502020204030204" pitchFamily="34" charset="0"/>
              </a:rPr>
              <a:t> won 52 </a:t>
            </a:r>
            <a:r>
              <a:rPr lang="pl-PL" sz="1800" dirty="0" err="1">
                <a:latin typeface="Calibri" panose="020F0502020204030204" pitchFamily="34" charset="0"/>
                <a:cs typeface="Calibri" panose="020F0502020204030204" pitchFamily="34" charset="0"/>
              </a:rPr>
              <a:t>percent</a:t>
            </a:r>
            <a:r>
              <a:rPr lang="pl-PL" sz="1800" dirty="0">
                <a:latin typeface="Calibri" panose="020F0502020204030204" pitchFamily="34" charset="0"/>
                <a:cs typeface="Calibri" panose="020F0502020204030204" pitchFamily="34" charset="0"/>
              </a:rPr>
              <a:t> of the </a:t>
            </a:r>
            <a:r>
              <a:rPr lang="pl-PL" sz="1800" dirty="0" err="1">
                <a:latin typeface="Calibri" panose="020F0502020204030204" pitchFamily="34" charset="0"/>
                <a:cs typeface="Calibri" panose="020F0502020204030204" pitchFamily="34" charset="0"/>
              </a:rPr>
              <a:t>vote</a:t>
            </a:r>
            <a:r>
              <a:rPr lang="pl-PL" sz="1800" dirty="0">
                <a:latin typeface="Calibri" panose="020F0502020204030204" pitchFamily="34" charset="0"/>
                <a:cs typeface="Calibri" panose="020F0502020204030204" pitchFamily="34" charset="0"/>
              </a:rPr>
              <a:t>.</a:t>
            </a:r>
            <a:endParaRPr lang="pl-PL" sz="1800" dirty="0">
              <a:latin typeface="+mn-lt"/>
            </a:endParaRPr>
          </a:p>
          <a:p>
            <a:endParaRPr lang="pl-PL" sz="2400" dirty="0"/>
          </a:p>
        </p:txBody>
      </p:sp>
      <p:sp>
        <p:nvSpPr>
          <p:cNvPr id="7" name="Prostokąt 6">
            <a:extLst>
              <a:ext uri="{FF2B5EF4-FFF2-40B4-BE49-F238E27FC236}">
                <a16:creationId xmlns:a16="http://schemas.microsoft.com/office/drawing/2014/main" id="{E5DE1E76-5616-4D4D-A221-C3364E8B3B20}"/>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 name="Obraz 9">
            <a:extLst>
              <a:ext uri="{FF2B5EF4-FFF2-40B4-BE49-F238E27FC236}">
                <a16:creationId xmlns:a16="http://schemas.microsoft.com/office/drawing/2014/main" id="{AFA97902-F8B2-2A45-A7E8-8F02F07BFB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77534" y="4982339"/>
            <a:ext cx="1148787" cy="899348"/>
          </a:xfrm>
          <a:prstGeom prst="rect">
            <a:avLst/>
          </a:prstGeom>
        </p:spPr>
      </p:pic>
      <p:pic>
        <p:nvPicPr>
          <p:cNvPr id="12" name="Obraz 11">
            <a:extLst>
              <a:ext uri="{FF2B5EF4-FFF2-40B4-BE49-F238E27FC236}">
                <a16:creationId xmlns:a16="http://schemas.microsoft.com/office/drawing/2014/main" id="{7A5DC234-258F-034E-B548-6B61E8AD97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76745" y="6184919"/>
            <a:ext cx="1937878" cy="538034"/>
          </a:xfrm>
          <a:prstGeom prst="rect">
            <a:avLst/>
          </a:prstGeom>
        </p:spPr>
      </p:pic>
      <p:pic>
        <p:nvPicPr>
          <p:cNvPr id="14" name="Obraz 13">
            <a:extLst>
              <a:ext uri="{FF2B5EF4-FFF2-40B4-BE49-F238E27FC236}">
                <a16:creationId xmlns:a16="http://schemas.microsoft.com/office/drawing/2014/main" id="{84AF5F06-6CF6-E342-9EFB-C7C7C8FB9A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07617" y="6168348"/>
            <a:ext cx="1784383" cy="600314"/>
          </a:xfrm>
          <a:prstGeom prst="rect">
            <a:avLst/>
          </a:prstGeom>
        </p:spPr>
      </p:pic>
      <p:sp>
        <p:nvSpPr>
          <p:cNvPr id="15" name="Symbol zastępczy numeru slajdu 14">
            <a:extLst>
              <a:ext uri="{FF2B5EF4-FFF2-40B4-BE49-F238E27FC236}">
                <a16:creationId xmlns:a16="http://schemas.microsoft.com/office/drawing/2014/main" id="{CA8A5221-5F78-5C48-995C-1C103CC8A192}"/>
              </a:ext>
            </a:extLst>
          </p:cNvPr>
          <p:cNvSpPr>
            <a:spLocks noGrp="1"/>
          </p:cNvSpPr>
          <p:nvPr>
            <p:ph type="sldNum" sz="quarter" idx="10"/>
          </p:nvPr>
        </p:nvSpPr>
        <p:spPr/>
        <p:txBody>
          <a:bodyPr/>
          <a:lstStyle/>
          <a:p>
            <a:pPr>
              <a:defRPr/>
            </a:pPr>
            <a:fld id="{C6F4DF36-A8C0-4827-B335-29D8B384D3D2}" type="slidenum">
              <a:rPr lang="en-GB" altLang="en-US" smtClean="0"/>
              <a:pPr>
                <a:defRPr/>
              </a:pPr>
              <a:t>5</a:t>
            </a:fld>
            <a:endParaRPr lang="en-GB" altLang="en-US" dirty="0"/>
          </a:p>
        </p:txBody>
      </p:sp>
    </p:spTree>
    <p:extLst>
      <p:ext uri="{BB962C8B-B14F-4D97-AF65-F5344CB8AC3E}">
        <p14:creationId xmlns:p14="http://schemas.microsoft.com/office/powerpoint/2010/main" val="402771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09FDE18B-A2F3-AC4B-9115-D17BD9E82F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6763" y="0"/>
            <a:ext cx="7038474" cy="6858000"/>
          </a:xfrm>
          <a:prstGeom prst="rect">
            <a:avLst/>
          </a:prstGeom>
        </p:spPr>
      </p:pic>
      <p:pic>
        <p:nvPicPr>
          <p:cNvPr id="7" name="Obraz 6">
            <a:extLst>
              <a:ext uri="{FF2B5EF4-FFF2-40B4-BE49-F238E27FC236}">
                <a16:creationId xmlns:a16="http://schemas.microsoft.com/office/drawing/2014/main" id="{7E8F135A-C9F3-7447-A507-750DDA3201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89" y="6192062"/>
            <a:ext cx="2911365" cy="638191"/>
          </a:xfrm>
          <a:prstGeom prst="rect">
            <a:avLst/>
          </a:prstGeom>
        </p:spPr>
      </p:pic>
      <p:sp>
        <p:nvSpPr>
          <p:cNvPr id="8" name="Symbol zastępczy numeru slajdu 7">
            <a:extLst>
              <a:ext uri="{FF2B5EF4-FFF2-40B4-BE49-F238E27FC236}">
                <a16:creationId xmlns:a16="http://schemas.microsoft.com/office/drawing/2014/main" id="{C3D54850-326B-8145-BE80-A7376A70D219}"/>
              </a:ext>
            </a:extLst>
          </p:cNvPr>
          <p:cNvSpPr>
            <a:spLocks noGrp="1"/>
          </p:cNvSpPr>
          <p:nvPr>
            <p:ph type="sldNum" sz="quarter" idx="12"/>
          </p:nvPr>
        </p:nvSpPr>
        <p:spPr/>
        <p:txBody>
          <a:bodyPr/>
          <a:lstStyle/>
          <a:p>
            <a:pPr>
              <a:defRPr/>
            </a:pPr>
            <a:fld id="{649F428E-DF9F-421E-8C7B-34DD4186D058}" type="slidenum">
              <a:rPr lang="en-GB" altLang="en-US" smtClean="0"/>
              <a:pPr>
                <a:defRPr/>
              </a:pPr>
              <a:t>6</a:t>
            </a:fld>
            <a:endParaRPr lang="en-GB" altLang="en-US" dirty="0"/>
          </a:p>
        </p:txBody>
      </p:sp>
    </p:spTree>
    <p:extLst>
      <p:ext uri="{BB962C8B-B14F-4D97-AF65-F5344CB8AC3E}">
        <p14:creationId xmlns:p14="http://schemas.microsoft.com/office/powerpoint/2010/main" val="346797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rPr>
              <a:t>European Union and EU27/ EEA/ EFTA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7" name="Prostokąt 6">
            <a:extLst>
              <a:ext uri="{FF2B5EF4-FFF2-40B4-BE49-F238E27FC236}">
                <a16:creationId xmlns:a16="http://schemas.microsoft.com/office/drawing/2014/main" id="{E5DE1E76-5616-4D4D-A221-C3364E8B3B20}"/>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Zrzut ekranu 2019-11-10 o 17.22.18</a:t>
            </a:r>
          </a:p>
        </p:txBody>
      </p:sp>
      <p:sp>
        <p:nvSpPr>
          <p:cNvPr id="3" name="Symbol zastępczy zawartości 2">
            <a:extLst>
              <a:ext uri="{FF2B5EF4-FFF2-40B4-BE49-F238E27FC236}">
                <a16:creationId xmlns:a16="http://schemas.microsoft.com/office/drawing/2014/main" id="{3CBE09AD-14AC-C34C-8BCA-5BE646928F70}"/>
              </a:ext>
            </a:extLst>
          </p:cNvPr>
          <p:cNvSpPr>
            <a:spLocks noGrp="1"/>
          </p:cNvSpPr>
          <p:nvPr>
            <p:ph idx="1"/>
          </p:nvPr>
        </p:nvSpPr>
        <p:spPr>
          <a:xfrm>
            <a:off x="227013" y="866387"/>
            <a:ext cx="11708524" cy="3812628"/>
          </a:xfrm>
        </p:spPr>
        <p:txBody>
          <a:bodyPr/>
          <a:lstStyle/>
          <a:p>
            <a:pPr algn="just">
              <a:lnSpc>
                <a:spcPct val="150000"/>
              </a:lnSpc>
            </a:pPr>
            <a:r>
              <a:rPr lang="pl-PL" sz="2000" b="1" dirty="0">
                <a:latin typeface="Calibri" panose="020F0502020204030204" pitchFamily="34" charset="0"/>
                <a:cs typeface="Calibri" panose="020F0502020204030204" pitchFamily="34" charset="0"/>
              </a:rPr>
              <a:t>EU/EEA list of </a:t>
            </a:r>
            <a:r>
              <a:rPr lang="pl-PL" sz="2000" b="1" dirty="0" err="1">
                <a:latin typeface="Calibri" panose="020F0502020204030204" pitchFamily="34" charset="0"/>
                <a:cs typeface="Calibri" panose="020F0502020204030204" pitchFamily="34" charset="0"/>
              </a:rPr>
              <a:t>countries</a:t>
            </a:r>
            <a:r>
              <a:rPr lang="pl-PL" sz="2000" b="1" dirty="0">
                <a:latin typeface="Calibri" panose="020F0502020204030204" pitchFamily="34" charset="0"/>
                <a:cs typeface="Calibri" panose="020F0502020204030204" pitchFamily="34" charset="0"/>
              </a:rPr>
              <a:t> / </a:t>
            </a:r>
            <a:r>
              <a:rPr lang="pl-PL" sz="2000" b="1" dirty="0" err="1">
                <a:latin typeface="Calibri" panose="020F0502020204030204" pitchFamily="34" charset="0"/>
                <a:cs typeface="Calibri" panose="020F0502020204030204" pitchFamily="34" charset="0"/>
              </a:rPr>
              <a:t>citizens</a:t>
            </a:r>
            <a:r>
              <a:rPr lang="pl-PL" sz="2000" b="1"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who</a:t>
            </a:r>
            <a:r>
              <a:rPr lang="pl-PL" sz="2000" b="1"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must</a:t>
            </a:r>
            <a:r>
              <a:rPr lang="pl-PL" sz="2000" b="1"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apply</a:t>
            </a:r>
            <a:r>
              <a:rPr lang="pl-PL" sz="2000" b="1" dirty="0">
                <a:latin typeface="Calibri" panose="020F0502020204030204" pitchFamily="34" charset="0"/>
                <a:cs typeface="Calibri" panose="020F0502020204030204" pitchFamily="34" charset="0"/>
              </a:rPr>
              <a:t> to EU </a:t>
            </a:r>
            <a:r>
              <a:rPr lang="pl-PL" sz="2000" b="1" dirty="0" err="1">
                <a:latin typeface="Calibri" panose="020F0502020204030204" pitchFamily="34" charset="0"/>
                <a:cs typeface="Calibri" panose="020F0502020204030204" pitchFamily="34" charset="0"/>
              </a:rPr>
              <a:t>Settlement</a:t>
            </a:r>
            <a:r>
              <a:rPr lang="pl-PL" sz="2000" b="1"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Scheme</a:t>
            </a:r>
            <a:r>
              <a:rPr lang="pl-PL" sz="2000" b="1" dirty="0">
                <a:latin typeface="Calibri" panose="020F0502020204030204" pitchFamily="34" charset="0"/>
                <a:cs typeface="Calibri" panose="020F0502020204030204" pitchFamily="34" charset="0"/>
              </a:rPr>
              <a:t> </a:t>
            </a:r>
            <a:endParaRPr lang="pl-PL" sz="2000" dirty="0">
              <a:latin typeface="Calibri" panose="020F0502020204030204" pitchFamily="34" charset="0"/>
              <a:cs typeface="Calibri" panose="020F0502020204030204" pitchFamily="34" charset="0"/>
            </a:endParaRPr>
          </a:p>
          <a:p>
            <a:pPr algn="just">
              <a:lnSpc>
                <a:spcPct val="150000"/>
              </a:lnSpc>
            </a:pPr>
            <a:r>
              <a:rPr lang="pl-PL" sz="2000" dirty="0" err="1">
                <a:latin typeface="Calibri" panose="020F0502020204030204" pitchFamily="34" charset="0"/>
                <a:cs typeface="Calibri" panose="020F0502020204030204" pitchFamily="34" charset="0"/>
              </a:rPr>
              <a:t>If</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you</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are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regardless</a:t>
            </a:r>
            <a:r>
              <a:rPr lang="pl-PL" sz="2000" dirty="0">
                <a:latin typeface="Calibri" panose="020F0502020204030204" pitchFamily="34" charset="0"/>
                <a:cs typeface="Calibri" panose="020F0502020204030204" pitchFamily="34" charset="0"/>
              </a:rPr>
              <a:t> of </a:t>
            </a:r>
            <a:r>
              <a:rPr lang="pl-PL" sz="2000" dirty="0" err="1">
                <a:latin typeface="Calibri" panose="020F0502020204030204" pitchFamily="34" charset="0"/>
                <a:cs typeface="Calibri" panose="020F0502020204030204" pitchFamily="34" charset="0"/>
              </a:rPr>
              <a:t>your</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origin</a:t>
            </a:r>
            <a:r>
              <a:rPr lang="pl-PL" sz="2000" dirty="0">
                <a:latin typeface="Calibri" panose="020F0502020204030204" pitchFamily="34" charset="0"/>
                <a:cs typeface="Calibri" panose="020F0502020204030204" pitchFamily="34" charset="0"/>
              </a:rPr>
              <a:t>, a </a:t>
            </a:r>
            <a:r>
              <a:rPr lang="pl-PL" sz="2000" dirty="0" err="1">
                <a:latin typeface="Calibri" panose="020F0502020204030204" pitchFamily="34" charset="0"/>
                <a:cs typeface="Calibri" panose="020F0502020204030204" pitchFamily="34" charset="0"/>
              </a:rPr>
              <a:t>passport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holder</a:t>
            </a:r>
            <a:r>
              <a:rPr lang="pl-PL" sz="2000" dirty="0">
                <a:latin typeface="Calibri" panose="020F0502020204030204" pitchFamily="34" charset="0"/>
                <a:cs typeface="Calibri" panose="020F0502020204030204" pitchFamily="34" charset="0"/>
              </a:rPr>
              <a:t> of EU/EEA country </a:t>
            </a:r>
            <a:r>
              <a:rPr lang="pl-PL" sz="2000" dirty="0" err="1">
                <a:latin typeface="Calibri" panose="020F0502020204030204" pitchFamily="34" charset="0"/>
                <a:cs typeface="Calibri" panose="020F0502020204030204" pitchFamily="34" charset="0"/>
              </a:rPr>
              <a:t>you</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still</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must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apply</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unless</a:t>
            </a:r>
            <a:r>
              <a:rPr lang="pl-PL" sz="2000" dirty="0">
                <a:latin typeface="Calibri" panose="020F0502020204030204" pitchFamily="34" charset="0"/>
                <a:cs typeface="Calibri" panose="020F0502020204030204" pitchFamily="34" charset="0"/>
              </a:rPr>
              <a:t> one of the </a:t>
            </a:r>
            <a:r>
              <a:rPr lang="pl-PL" sz="2000" dirty="0" err="1">
                <a:latin typeface="Calibri" panose="020F0502020204030204" pitchFamily="34" charset="0"/>
                <a:cs typeface="Calibri" panose="020F0502020204030204" pitchFamily="34" charset="0"/>
              </a:rPr>
              <a:t>passports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is</a:t>
            </a:r>
            <a:r>
              <a:rPr lang="pl-PL" sz="2000" dirty="0">
                <a:latin typeface="Calibri" panose="020F0502020204030204" pitchFamily="34" charset="0"/>
                <a:cs typeface="Calibri" panose="020F0502020204030204" pitchFamily="34" charset="0"/>
              </a:rPr>
              <a:t> British) to the EU </a:t>
            </a:r>
            <a:r>
              <a:rPr lang="pl-PL" sz="2000" dirty="0" err="1">
                <a:latin typeface="Calibri" panose="020F0502020204030204" pitchFamily="34" charset="0"/>
                <a:cs typeface="Calibri" panose="020F0502020204030204" pitchFamily="34" charset="0"/>
              </a:rPr>
              <a:t>Settlement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Scheme</a:t>
            </a:r>
            <a:r>
              <a:rPr lang="pl-PL" sz="2000" dirty="0">
                <a:latin typeface="Calibri" panose="020F0502020204030204" pitchFamily="34" charset="0"/>
                <a:cs typeface="Calibri" panose="020F0502020204030204" pitchFamily="34" charset="0"/>
              </a:rPr>
              <a:t>:</a:t>
            </a:r>
            <a:endParaRPr lang="pl-PL" sz="900" dirty="0">
              <a:latin typeface="Calibri" panose="020F0502020204030204" pitchFamily="34" charset="0"/>
              <a:cs typeface="Calibri" panose="020F0502020204030204" pitchFamily="34" charset="0"/>
            </a:endParaRPr>
          </a:p>
          <a:p>
            <a:pPr algn="just">
              <a:lnSpc>
                <a:spcPct val="150000"/>
              </a:lnSpc>
            </a:pPr>
            <a:r>
              <a:rPr lang="pl-PL" sz="2000" b="1" dirty="0">
                <a:latin typeface="Calibri" panose="020F0502020204030204" pitchFamily="34" charset="0"/>
                <a:cs typeface="Calibri" panose="020F0502020204030204" pitchFamily="34" charset="0"/>
              </a:rPr>
              <a:t>The </a:t>
            </a:r>
            <a:r>
              <a:rPr lang="pl-PL" sz="2000" b="1" dirty="0" err="1">
                <a:latin typeface="Calibri" panose="020F0502020204030204" pitchFamily="34" charset="0"/>
                <a:cs typeface="Calibri" panose="020F0502020204030204" pitchFamily="34" charset="0"/>
              </a:rPr>
              <a:t>countries</a:t>
            </a:r>
            <a:r>
              <a:rPr lang="pl-PL" sz="2000" b="1"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are</a:t>
            </a:r>
            <a:r>
              <a:rPr lang="pl-PL" sz="2000" b="1" dirty="0">
                <a:latin typeface="Calibri" panose="020F0502020204030204" pitchFamily="34" charset="0"/>
                <a:cs typeface="Calibri" panose="020F0502020204030204" pitchFamily="34" charset="0"/>
              </a:rPr>
              <a:t>:</a:t>
            </a:r>
            <a:r>
              <a:rPr lang="pl-PL" sz="2000" dirty="0">
                <a:latin typeface="Calibri" panose="020F0502020204030204" pitchFamily="34" charset="0"/>
                <a:cs typeface="Calibri" panose="020F0502020204030204" pitchFamily="34" charset="0"/>
              </a:rPr>
              <a:t> Austria, </a:t>
            </a:r>
            <a:r>
              <a:rPr lang="pl-PL" sz="2000" dirty="0" err="1">
                <a:latin typeface="Calibri" panose="020F0502020204030204" pitchFamily="34" charset="0"/>
                <a:cs typeface="Calibri" panose="020F0502020204030204" pitchFamily="34" charset="0"/>
              </a:rPr>
              <a:t>Belgium</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Bulgaria</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Croatia</a:t>
            </a:r>
            <a:r>
              <a:rPr lang="pl-PL" sz="2000" dirty="0">
                <a:latin typeface="Calibri" panose="020F0502020204030204" pitchFamily="34" charset="0"/>
                <a:cs typeface="Calibri" panose="020F0502020204030204" pitchFamily="34" charset="0"/>
              </a:rPr>
              <a:t>, Republic of </a:t>
            </a:r>
            <a:r>
              <a:rPr lang="pl-PL" sz="2000" dirty="0" err="1">
                <a:latin typeface="Calibri" panose="020F0502020204030204" pitchFamily="34" charset="0"/>
                <a:cs typeface="Calibri" panose="020F0502020204030204" pitchFamily="34" charset="0"/>
              </a:rPr>
              <a:t>Cyprus</a:t>
            </a:r>
            <a:r>
              <a:rPr lang="pl-PL" sz="2000" dirty="0">
                <a:latin typeface="Calibri" panose="020F0502020204030204" pitchFamily="34" charset="0"/>
                <a:cs typeface="Calibri" panose="020F0502020204030204" pitchFamily="34" charset="0"/>
              </a:rPr>
              <a:t>, Czech Republic, </a:t>
            </a:r>
            <a:r>
              <a:rPr lang="pl-PL" sz="2000" dirty="0" err="1">
                <a:latin typeface="Calibri" panose="020F0502020204030204" pitchFamily="34" charset="0"/>
                <a:cs typeface="Calibri" panose="020F0502020204030204" pitchFamily="34" charset="0"/>
              </a:rPr>
              <a:t>Denmark</a:t>
            </a:r>
            <a:r>
              <a:rPr lang="pl-PL" sz="2000" dirty="0">
                <a:latin typeface="Calibri" panose="020F0502020204030204" pitchFamily="34" charset="0"/>
                <a:cs typeface="Calibri" panose="020F0502020204030204" pitchFamily="34" charset="0"/>
              </a:rPr>
              <a:t>, Estonia, </a:t>
            </a:r>
            <a:r>
              <a:rPr lang="pl-PL" sz="2000" dirty="0" err="1">
                <a:latin typeface="Calibri" panose="020F0502020204030204" pitchFamily="34" charset="0"/>
                <a:cs typeface="Calibri" panose="020F0502020204030204" pitchFamily="34" charset="0"/>
              </a:rPr>
              <a:t>Finland</a:t>
            </a:r>
            <a:r>
              <a:rPr lang="pl-PL" sz="2000" dirty="0">
                <a:latin typeface="Calibri" panose="020F0502020204030204" pitchFamily="34" charset="0"/>
                <a:cs typeface="Calibri" panose="020F0502020204030204" pitchFamily="34" charset="0"/>
              </a:rPr>
              <a:t>, France, Germany, Greece , </a:t>
            </a:r>
            <a:r>
              <a:rPr lang="pl-PL" sz="2000" dirty="0" err="1">
                <a:latin typeface="Calibri" panose="020F0502020204030204" pitchFamily="34" charset="0"/>
                <a:cs typeface="Calibri" panose="020F0502020204030204" pitchFamily="34" charset="0"/>
              </a:rPr>
              <a:t>Hungary</a:t>
            </a:r>
            <a:r>
              <a:rPr lang="pl-PL" sz="2000"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Ireland</a:t>
            </a:r>
            <a:r>
              <a:rPr lang="pl-PL" sz="2000" b="1"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Italy</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Latvia</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Lithuania</a:t>
            </a:r>
            <a:r>
              <a:rPr lang="pl-PL" sz="2000" dirty="0">
                <a:latin typeface="Calibri" panose="020F0502020204030204" pitchFamily="34" charset="0"/>
                <a:cs typeface="Calibri" panose="020F0502020204030204" pitchFamily="34" charset="0"/>
              </a:rPr>
              <a:t> , </a:t>
            </a:r>
            <a:r>
              <a:rPr lang="pl-PL" sz="2000" dirty="0" err="1">
                <a:latin typeface="Calibri" panose="020F0502020204030204" pitchFamily="34" charset="0"/>
                <a:cs typeface="Calibri" panose="020F0502020204030204" pitchFamily="34" charset="0"/>
              </a:rPr>
              <a:t>Luxembourg</a:t>
            </a:r>
            <a:r>
              <a:rPr lang="pl-PL" sz="2000" dirty="0">
                <a:latin typeface="Calibri" panose="020F0502020204030204" pitchFamily="34" charset="0"/>
                <a:cs typeface="Calibri" panose="020F0502020204030204" pitchFamily="34" charset="0"/>
              </a:rPr>
              <a:t>, Malta , </a:t>
            </a:r>
            <a:r>
              <a:rPr lang="pl-PL" sz="2000" dirty="0" err="1">
                <a:latin typeface="Calibri" panose="020F0502020204030204" pitchFamily="34" charset="0"/>
                <a:cs typeface="Calibri" panose="020F0502020204030204" pitchFamily="34" charset="0"/>
              </a:rPr>
              <a:t>Netherlands</a:t>
            </a:r>
            <a:r>
              <a:rPr lang="pl-PL" sz="2000" dirty="0">
                <a:latin typeface="Calibri" panose="020F0502020204030204" pitchFamily="34" charset="0"/>
                <a:cs typeface="Calibri" panose="020F0502020204030204" pitchFamily="34" charset="0"/>
              </a:rPr>
              <a:t>, Poland, Portugal, Romania, </a:t>
            </a:r>
            <a:r>
              <a:rPr lang="pl-PL" sz="2000" dirty="0" err="1">
                <a:latin typeface="Calibri" panose="020F0502020204030204" pitchFamily="34" charset="0"/>
                <a:cs typeface="Calibri" panose="020F0502020204030204" pitchFamily="34" charset="0"/>
              </a:rPr>
              <a:t>Slovakia</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Slovenia</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Spain</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Sweden</a:t>
            </a:r>
            <a:r>
              <a:rPr lang="pl-PL" sz="2000" dirty="0">
                <a:latin typeface="Calibri" panose="020F0502020204030204" pitchFamily="34" charset="0"/>
                <a:cs typeface="Calibri" panose="020F0502020204030204" pitchFamily="34" charset="0"/>
              </a:rPr>
              <a:t> </a:t>
            </a:r>
            <a:endParaRPr lang="pl-PL" sz="900" dirty="0">
              <a:latin typeface="Calibri" panose="020F0502020204030204" pitchFamily="34" charset="0"/>
              <a:cs typeface="Calibri" panose="020F0502020204030204" pitchFamily="34" charset="0"/>
            </a:endParaRPr>
          </a:p>
          <a:p>
            <a:pPr algn="just">
              <a:lnSpc>
                <a:spcPct val="150000"/>
              </a:lnSpc>
            </a:pPr>
            <a:r>
              <a:rPr lang="pl-PL" sz="2000" b="1" dirty="0">
                <a:latin typeface="Calibri" panose="020F0502020204030204" pitchFamily="34" charset="0"/>
                <a:cs typeface="Calibri" panose="020F0502020204030204" pitchFamily="34" charset="0"/>
              </a:rPr>
              <a:t>EEA:  </a:t>
            </a:r>
            <a:r>
              <a:rPr lang="pl-PL" sz="2000" dirty="0" err="1">
                <a:latin typeface="Calibri" panose="020F0502020204030204" pitchFamily="34" charset="0"/>
                <a:cs typeface="Calibri" panose="020F0502020204030204" pitchFamily="34" charset="0"/>
              </a:rPr>
              <a:t>Iceland</a:t>
            </a:r>
            <a:r>
              <a:rPr lang="pl-PL" sz="2000" dirty="0">
                <a:latin typeface="Calibri" panose="020F0502020204030204" pitchFamily="34" charset="0"/>
                <a:cs typeface="Calibri" panose="020F0502020204030204" pitchFamily="34" charset="0"/>
              </a:rPr>
              <a:t>, Liechtenstein, </a:t>
            </a:r>
            <a:r>
              <a:rPr lang="pl-PL" sz="2000" dirty="0" err="1">
                <a:latin typeface="Calibri" panose="020F0502020204030204" pitchFamily="34" charset="0"/>
                <a:cs typeface="Calibri" panose="020F0502020204030204" pitchFamily="34" charset="0"/>
              </a:rPr>
              <a:t>Norway</a:t>
            </a:r>
            <a:r>
              <a:rPr lang="pl-PL" sz="2000" dirty="0">
                <a:latin typeface="Calibri" panose="020F0502020204030204" pitchFamily="34" charset="0"/>
                <a:cs typeface="Calibri" panose="020F0502020204030204" pitchFamily="34" charset="0"/>
              </a:rPr>
              <a:t> </a:t>
            </a:r>
          </a:p>
          <a:p>
            <a:pPr algn="just">
              <a:lnSpc>
                <a:spcPct val="150000"/>
              </a:lnSpc>
            </a:pPr>
            <a:r>
              <a:rPr lang="pl-PL" sz="2000" b="1" dirty="0">
                <a:latin typeface="Calibri" panose="020F0502020204030204" pitchFamily="34" charset="0"/>
                <a:cs typeface="Calibri" panose="020F0502020204030204" pitchFamily="34" charset="0"/>
              </a:rPr>
              <a:t>EFTA </a:t>
            </a:r>
            <a:r>
              <a:rPr lang="pl-PL" sz="2000" b="1" dirty="0" err="1">
                <a:latin typeface="Calibri" panose="020F0502020204030204" pitchFamily="34" charset="0"/>
                <a:cs typeface="Calibri" panose="020F0502020204030204" pitchFamily="34" charset="0"/>
              </a:rPr>
              <a:t>states</a:t>
            </a:r>
            <a:r>
              <a:rPr lang="pl-PL" sz="2000" b="1" dirty="0">
                <a:latin typeface="Calibri" panose="020F0502020204030204" pitchFamily="34" charset="0"/>
                <a:cs typeface="Calibri" panose="020F0502020204030204" pitchFamily="34" charset="0"/>
              </a:rPr>
              <a:t>: </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Iceland</a:t>
            </a:r>
            <a:r>
              <a:rPr lang="pl-PL" sz="2000" dirty="0">
                <a:latin typeface="Calibri" panose="020F0502020204030204" pitchFamily="34" charset="0"/>
                <a:cs typeface="Calibri" panose="020F0502020204030204" pitchFamily="34" charset="0"/>
              </a:rPr>
              <a:t>, Liechtenstein, </a:t>
            </a:r>
            <a:r>
              <a:rPr lang="pl-PL" sz="2000" dirty="0" err="1">
                <a:latin typeface="Calibri" panose="020F0502020204030204" pitchFamily="34" charset="0"/>
                <a:cs typeface="Calibri" panose="020F0502020204030204" pitchFamily="34" charset="0"/>
              </a:rPr>
              <a:t>Norway</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Switzerland</a:t>
            </a:r>
            <a:r>
              <a:rPr lang="pl-PL" sz="2000" dirty="0">
                <a:latin typeface="Calibri" panose="020F0502020204030204" pitchFamily="34" charset="0"/>
                <a:cs typeface="Calibri" panose="020F0502020204030204" pitchFamily="34" charset="0"/>
              </a:rPr>
              <a:t>)</a:t>
            </a:r>
            <a:endParaRPr lang="pl-PL" sz="900" dirty="0">
              <a:latin typeface="Calibri" panose="020F0502020204030204" pitchFamily="34" charset="0"/>
              <a:cs typeface="Calibri" panose="020F0502020204030204" pitchFamily="34" charset="0"/>
            </a:endParaRPr>
          </a:p>
          <a:p>
            <a:pPr algn="just">
              <a:lnSpc>
                <a:spcPct val="150000"/>
              </a:lnSpc>
            </a:pPr>
            <a:r>
              <a:rPr lang="pl-PL" sz="2000" dirty="0" err="1">
                <a:latin typeface="Calibri" panose="020F0502020204030204" pitchFamily="34" charset="0"/>
                <a:cs typeface="Calibri" panose="020F0502020204030204" pitchFamily="34" charset="0"/>
              </a:rPr>
              <a:t>Brexi</a:t>
            </a:r>
            <a:r>
              <a:rPr lang="en-GB" sz="2000" dirty="0">
                <a:latin typeface="Calibri" panose="020F0502020204030204" pitchFamily="34" charset="0"/>
                <a:cs typeface="Calibri" panose="020F0502020204030204" pitchFamily="34" charset="0"/>
              </a:rPr>
              <a:t>t means that the </a:t>
            </a:r>
            <a:r>
              <a:rPr lang="en-GB" sz="2000" b="1" dirty="0">
                <a:latin typeface="Calibri" panose="020F0502020204030204" pitchFamily="34" charset="0"/>
                <a:cs typeface="Calibri" panose="020F0502020204030204" pitchFamily="34" charset="0"/>
              </a:rPr>
              <a:t>arrangements and agreements of the UK’s membership of the EU will end</a:t>
            </a:r>
            <a:endParaRPr lang="en-GB" sz="900" dirty="0">
              <a:latin typeface="Calibri" panose="020F0502020204030204" pitchFamily="34" charset="0"/>
              <a:cs typeface="Calibri" panose="020F0502020204030204" pitchFamily="34" charset="0"/>
            </a:endParaRPr>
          </a:p>
          <a:p>
            <a:pPr algn="just">
              <a:lnSpc>
                <a:spcPct val="150000"/>
              </a:lnSpc>
            </a:pPr>
            <a:r>
              <a:rPr lang="en-GB" sz="2000" dirty="0">
                <a:latin typeface="Calibri" panose="020F0502020204030204" pitchFamily="34" charset="0"/>
                <a:cs typeface="Calibri" panose="020F0502020204030204" pitchFamily="34" charset="0"/>
              </a:rPr>
              <a:t>This includes the right of EU citizens to freely live and work in the UK.</a:t>
            </a:r>
          </a:p>
          <a:p>
            <a:pPr marL="0" indent="0">
              <a:lnSpc>
                <a:spcPct val="150000"/>
              </a:lnSpc>
              <a:buNone/>
            </a:pPr>
            <a:endParaRPr lang="pl-PL" sz="2000" dirty="0">
              <a:latin typeface="Calibri" panose="020F0502020204030204" pitchFamily="34" charset="0"/>
              <a:cs typeface="Calibri" panose="020F0502020204030204" pitchFamily="34" charset="0"/>
            </a:endParaRPr>
          </a:p>
          <a:p>
            <a:endParaRPr lang="pl-PL" sz="2000" dirty="0">
              <a:latin typeface="Calibri" panose="020F0502020204030204" pitchFamily="34" charset="0"/>
              <a:cs typeface="Calibri" panose="020F0502020204030204" pitchFamily="34" charset="0"/>
            </a:endParaRPr>
          </a:p>
          <a:p>
            <a:pPr marL="0" indent="0">
              <a:buNone/>
            </a:pPr>
            <a:r>
              <a:rPr lang="pl-PL" sz="2000" dirty="0"/>
              <a:t> </a:t>
            </a:r>
          </a:p>
        </p:txBody>
      </p:sp>
      <p:pic>
        <p:nvPicPr>
          <p:cNvPr id="6" name="Obraz 5">
            <a:extLst>
              <a:ext uri="{FF2B5EF4-FFF2-40B4-BE49-F238E27FC236}">
                <a16:creationId xmlns:a16="http://schemas.microsoft.com/office/drawing/2014/main" id="{0365F6ED-9455-8543-AB3F-A684B808C6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352" y="5811894"/>
            <a:ext cx="4453847" cy="976313"/>
          </a:xfrm>
          <a:prstGeom prst="rect">
            <a:avLst/>
          </a:prstGeom>
        </p:spPr>
      </p:pic>
      <p:sp>
        <p:nvSpPr>
          <p:cNvPr id="8" name="Symbol zastępczy numeru slajdu 7">
            <a:extLst>
              <a:ext uri="{FF2B5EF4-FFF2-40B4-BE49-F238E27FC236}">
                <a16:creationId xmlns:a16="http://schemas.microsoft.com/office/drawing/2014/main" id="{6D309321-FCC0-0644-B292-F4F4FAD84C03}"/>
              </a:ext>
            </a:extLst>
          </p:cNvPr>
          <p:cNvSpPr>
            <a:spLocks noGrp="1"/>
          </p:cNvSpPr>
          <p:nvPr>
            <p:ph type="sldNum" sz="quarter" idx="10"/>
          </p:nvPr>
        </p:nvSpPr>
        <p:spPr/>
        <p:txBody>
          <a:bodyPr/>
          <a:lstStyle/>
          <a:p>
            <a:pPr>
              <a:defRPr/>
            </a:pPr>
            <a:fld id="{C6F4DF36-A8C0-4827-B335-29D8B384D3D2}" type="slidenum">
              <a:rPr lang="en-GB" altLang="en-US" smtClean="0"/>
              <a:pPr>
                <a:defRPr/>
              </a:pPr>
              <a:t>7</a:t>
            </a:fld>
            <a:endParaRPr lang="en-GB" altLang="en-US" dirty="0"/>
          </a:p>
        </p:txBody>
      </p:sp>
    </p:spTree>
    <p:extLst>
      <p:ext uri="{BB962C8B-B14F-4D97-AF65-F5344CB8AC3E}">
        <p14:creationId xmlns:p14="http://schemas.microsoft.com/office/powerpoint/2010/main" val="2368279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9536A-7B2D-4598-9674-BB3BBEE8BF96}"/>
              </a:ext>
            </a:extLst>
          </p:cNvPr>
          <p:cNvSpPr>
            <a:spLocks noGrp="1"/>
          </p:cNvSpPr>
          <p:nvPr>
            <p:ph type="title"/>
          </p:nvPr>
        </p:nvSpPr>
        <p:spPr>
          <a:xfrm>
            <a:off x="227013" y="0"/>
            <a:ext cx="11964987" cy="950913"/>
          </a:xfrm>
        </p:spPr>
        <p:txBody>
          <a:bodyPr/>
          <a:lstStyle/>
          <a:p>
            <a:pPr>
              <a:defRPr/>
            </a:pPr>
            <a:r>
              <a:rPr lang="en-GB" dirty="0"/>
              <a:t>Applying to the Settlement Scheme</a:t>
            </a:r>
          </a:p>
        </p:txBody>
      </p:sp>
      <p:sp>
        <p:nvSpPr>
          <p:cNvPr id="5" name="Title 1">
            <a:extLst>
              <a:ext uri="{FF2B5EF4-FFF2-40B4-BE49-F238E27FC236}">
                <a16:creationId xmlns:a16="http://schemas.microsoft.com/office/drawing/2014/main" id="{E1238811-78E2-4F9D-B5EE-E891DEAA746B}"/>
              </a:ext>
            </a:extLst>
          </p:cNvPr>
          <p:cNvSpPr txBox="1">
            <a:spLocks/>
          </p:cNvSpPr>
          <p:nvPr/>
        </p:nvSpPr>
        <p:spPr bwMode="auto">
          <a:xfrm>
            <a:off x="239713" y="0"/>
            <a:ext cx="11952287" cy="976313"/>
          </a:xfrm>
          <a:prstGeom prst="rect">
            <a:avLst/>
          </a:prstGeom>
          <a:gradFill>
            <a:gsLst>
              <a:gs pos="50000">
                <a:srgbClr val="8F23B3"/>
              </a:gs>
              <a:gs pos="100000">
                <a:schemeClr val="accent1">
                  <a:tint val="44500"/>
                  <a:satMod val="160000"/>
                </a:schemeClr>
              </a:gs>
              <a:gs pos="100000">
                <a:schemeClr val="accent1">
                  <a:tint val="23500"/>
                  <a:satMod val="160000"/>
                </a:schemeClr>
              </a:gs>
            </a:gsLst>
            <a:lin ang="0" scaled="0"/>
          </a:gradFill>
          <a:ln>
            <a:noFill/>
          </a:ln>
          <a:extLst>
            <a:ext uri="{91240B29-F687-4F45-9708-019B960494DF}">
              <a14:hiddenLine xmlns:a14="http://schemas.microsoft.com/office/drawing/2010/main" w="9525">
                <a:solidFill>
                  <a:srgbClr val="000000"/>
                </a:solidFill>
                <a:miter lim="800000"/>
                <a:headEnd/>
                <a:tailEnd/>
              </a14:hiddenLine>
            </a:ext>
          </a:extLst>
        </p:spPr>
        <p:txBody>
          <a:bodyPr lIns="180000" tIns="108000" rIns="180000" bIns="72000"/>
          <a:lstStyle>
            <a:lvl1pPr algn="l" rtl="0" eaLnBrk="0" fontAlgn="base" hangingPunct="0">
              <a:spcBef>
                <a:spcPct val="0"/>
              </a:spcBef>
              <a:spcAft>
                <a:spcPct val="0"/>
              </a:spcAft>
              <a:defRPr sz="3600" b="1" kern="1200">
                <a:solidFill>
                  <a:schemeClr val="bg1"/>
                </a:solidFill>
                <a:latin typeface="Arial" pitchFamily="34" charset="0"/>
                <a:ea typeface="+mj-ea"/>
                <a:cs typeface="Arial" pitchFamily="34" charset="0"/>
              </a:defRPr>
            </a:lvl1pPr>
            <a:lvl2pPr algn="l" rtl="0" eaLnBrk="0" fontAlgn="base" hangingPunct="0">
              <a:spcBef>
                <a:spcPct val="0"/>
              </a:spcBef>
              <a:spcAft>
                <a:spcPct val="0"/>
              </a:spcAft>
              <a:defRPr sz="3600" b="1">
                <a:solidFill>
                  <a:schemeClr val="bg1"/>
                </a:solidFill>
                <a:latin typeface="Arial" charset="0"/>
                <a:cs typeface="Arial" charset="0"/>
              </a:defRPr>
            </a:lvl2pPr>
            <a:lvl3pPr algn="l" rtl="0" eaLnBrk="0" fontAlgn="base" hangingPunct="0">
              <a:spcBef>
                <a:spcPct val="0"/>
              </a:spcBef>
              <a:spcAft>
                <a:spcPct val="0"/>
              </a:spcAft>
              <a:defRPr sz="3600" b="1">
                <a:solidFill>
                  <a:schemeClr val="bg1"/>
                </a:solidFill>
                <a:latin typeface="Arial" charset="0"/>
                <a:cs typeface="Arial" charset="0"/>
              </a:defRPr>
            </a:lvl3pPr>
            <a:lvl4pPr algn="l" rtl="0" eaLnBrk="0" fontAlgn="base" hangingPunct="0">
              <a:spcBef>
                <a:spcPct val="0"/>
              </a:spcBef>
              <a:spcAft>
                <a:spcPct val="0"/>
              </a:spcAft>
              <a:defRPr sz="3600" b="1">
                <a:solidFill>
                  <a:schemeClr val="bg1"/>
                </a:solidFill>
                <a:latin typeface="Arial" charset="0"/>
                <a:cs typeface="Arial" charset="0"/>
              </a:defRPr>
            </a:lvl4pPr>
            <a:lvl5pPr algn="l" rtl="0" eaLnBrk="0" fontAlgn="base" hangingPunct="0">
              <a:spcBef>
                <a:spcPct val="0"/>
              </a:spcBef>
              <a:spcAft>
                <a:spcPct val="0"/>
              </a:spcAft>
              <a:defRPr sz="3600" b="1">
                <a:solidFill>
                  <a:schemeClr val="bg1"/>
                </a:solidFill>
                <a:latin typeface="Arial" charset="0"/>
                <a:cs typeface="Arial" charset="0"/>
              </a:defRPr>
            </a:lvl5pPr>
            <a:lvl6pPr marL="457200" algn="l" rtl="0" fontAlgn="base">
              <a:spcBef>
                <a:spcPct val="0"/>
              </a:spcBef>
              <a:spcAft>
                <a:spcPct val="0"/>
              </a:spcAft>
              <a:defRPr sz="3600" b="1">
                <a:solidFill>
                  <a:schemeClr val="bg1"/>
                </a:solidFill>
                <a:latin typeface="Arial" charset="0"/>
                <a:cs typeface="Arial" charset="0"/>
              </a:defRPr>
            </a:lvl6pPr>
            <a:lvl7pPr marL="914400" algn="l" rtl="0" fontAlgn="base">
              <a:spcBef>
                <a:spcPct val="0"/>
              </a:spcBef>
              <a:spcAft>
                <a:spcPct val="0"/>
              </a:spcAft>
              <a:defRPr sz="3600" b="1">
                <a:solidFill>
                  <a:schemeClr val="bg1"/>
                </a:solidFill>
                <a:latin typeface="Arial" charset="0"/>
                <a:cs typeface="Arial" charset="0"/>
              </a:defRPr>
            </a:lvl7pPr>
            <a:lvl8pPr marL="1371600" algn="l" rtl="0" fontAlgn="base">
              <a:spcBef>
                <a:spcPct val="0"/>
              </a:spcBef>
              <a:spcAft>
                <a:spcPct val="0"/>
              </a:spcAft>
              <a:defRPr sz="3600" b="1">
                <a:solidFill>
                  <a:schemeClr val="bg1"/>
                </a:solidFill>
                <a:latin typeface="Arial" charset="0"/>
                <a:cs typeface="Arial" charset="0"/>
              </a:defRPr>
            </a:lvl8pPr>
            <a:lvl9pPr marL="1828800" algn="l" rtl="0" fontAlgn="base">
              <a:spcBef>
                <a:spcPct val="0"/>
              </a:spcBef>
              <a:spcAft>
                <a:spcPct val="0"/>
              </a:spcAft>
              <a:defRPr sz="3600" b="1">
                <a:solidFill>
                  <a:schemeClr val="bg1"/>
                </a:solidFill>
                <a:latin typeface="Arial" charset="0"/>
                <a:cs typeface="Arial" charset="0"/>
              </a:defRPr>
            </a:lvl9pPr>
          </a:lstStyle>
          <a:p>
            <a:pPr marL="0" indent="0" algn="ctr">
              <a:lnSpc>
                <a:spcPct val="150000"/>
              </a:lnSpc>
              <a:buNone/>
            </a:pPr>
            <a:r>
              <a:rPr lang="pl-PL" sz="2800" dirty="0">
                <a:latin typeface="Calibri" panose="020F0502020204030204" pitchFamily="34" charset="0"/>
                <a:cs typeface="Calibri" panose="020F0502020204030204" pitchFamily="34" charset="0"/>
              </a:rPr>
              <a:t>DEAL OR NO DEAL – </a:t>
            </a:r>
            <a:r>
              <a:rPr lang="pl-PL" sz="2800" dirty="0" err="1">
                <a:latin typeface="Calibri" panose="020F0502020204030204" pitchFamily="34" charset="0"/>
                <a:cs typeface="Calibri" panose="020F0502020204030204" pitchFamily="34" charset="0"/>
              </a:rPr>
              <a:t>that’s</a:t>
            </a:r>
            <a:r>
              <a:rPr lang="pl-PL" sz="2800" dirty="0">
                <a:latin typeface="Calibri" panose="020F0502020204030204" pitchFamily="34" charset="0"/>
                <a:cs typeface="Calibri" panose="020F0502020204030204" pitchFamily="34" charset="0"/>
              </a:rPr>
              <a:t> the </a:t>
            </a:r>
            <a:r>
              <a:rPr lang="pl-PL" sz="2800" dirty="0" err="1">
                <a:latin typeface="Calibri" panose="020F0502020204030204" pitchFamily="34" charset="0"/>
                <a:cs typeface="Calibri" panose="020F0502020204030204" pitchFamily="34" charset="0"/>
              </a:rPr>
              <a:t>question</a:t>
            </a:r>
            <a:r>
              <a:rPr lang="pl-PL" sz="2800" dirty="0">
                <a:latin typeface="Calibri" panose="020F0502020204030204" pitchFamily="34" charset="0"/>
                <a:cs typeface="Calibri" panose="020F050202020403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2800" b="1" i="0" u="none" strike="noStrike" kern="1200" cap="none" spc="0" normalizeH="0" baseline="0" noProof="0" dirty="0">
              <a:ln>
                <a:noFill/>
              </a:ln>
              <a:solidFill>
                <a:prstClr val="white"/>
              </a:solidFill>
              <a:effectLst/>
              <a:uLnTx/>
              <a:uFillTx/>
              <a:latin typeface="Arial" pitchFamily="34" charset="0"/>
              <a:ea typeface="+mj-ea"/>
              <a:cs typeface="Arial" pitchFamily="34" charset="0"/>
            </a:endParaRPr>
          </a:p>
        </p:txBody>
      </p:sp>
      <p:sp>
        <p:nvSpPr>
          <p:cNvPr id="7" name="Prostokąt 6">
            <a:extLst>
              <a:ext uri="{FF2B5EF4-FFF2-40B4-BE49-F238E27FC236}">
                <a16:creationId xmlns:a16="http://schemas.microsoft.com/office/drawing/2014/main" id="{E5DE1E76-5616-4D4D-A221-C3364E8B3B20}"/>
              </a:ext>
            </a:extLst>
          </p:cNvPr>
          <p:cNvSpPr/>
          <p:nvPr/>
        </p:nvSpPr>
        <p:spPr>
          <a:xfrm>
            <a:off x="472966" y="6253655"/>
            <a:ext cx="2554013" cy="5150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Zrzut ekranu 2019-11-10 o 17.22.18</a:t>
            </a:r>
          </a:p>
        </p:txBody>
      </p:sp>
      <p:sp>
        <p:nvSpPr>
          <p:cNvPr id="3" name="Symbol zastępczy zawartości 2">
            <a:extLst>
              <a:ext uri="{FF2B5EF4-FFF2-40B4-BE49-F238E27FC236}">
                <a16:creationId xmlns:a16="http://schemas.microsoft.com/office/drawing/2014/main" id="{3CBE09AD-14AC-C34C-8BCA-5BE646928F70}"/>
              </a:ext>
            </a:extLst>
          </p:cNvPr>
          <p:cNvSpPr>
            <a:spLocks noGrp="1"/>
          </p:cNvSpPr>
          <p:nvPr>
            <p:ph idx="1"/>
          </p:nvPr>
        </p:nvSpPr>
        <p:spPr>
          <a:xfrm>
            <a:off x="355244" y="950913"/>
            <a:ext cx="11708524" cy="3812628"/>
          </a:xfrm>
        </p:spPr>
        <p:txBody>
          <a:bodyPr/>
          <a:lstStyle/>
          <a:p>
            <a:r>
              <a:rPr lang="pl-PL" sz="2000" dirty="0">
                <a:latin typeface="Calibri" panose="020F0502020204030204" pitchFamily="34" charset="0"/>
                <a:cs typeface="Calibri" panose="020F0502020204030204" pitchFamily="34" charset="0"/>
              </a:rPr>
              <a:t>A no-</a:t>
            </a:r>
            <a:r>
              <a:rPr lang="pl-PL" sz="2000" dirty="0" err="1">
                <a:latin typeface="Calibri" panose="020F0502020204030204" pitchFamily="34" charset="0"/>
                <a:cs typeface="Calibri" panose="020F0502020204030204" pitchFamily="34" charset="0"/>
              </a:rPr>
              <a:t>deal</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Brexit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means</a:t>
            </a:r>
            <a:r>
              <a:rPr lang="pl-PL" sz="2000" dirty="0">
                <a:latin typeface="Calibri" panose="020F0502020204030204" pitchFamily="34" charset="0"/>
                <a:cs typeface="Calibri" panose="020F0502020204030204" pitchFamily="34" charset="0"/>
              </a:rPr>
              <a:t> the UK </a:t>
            </a:r>
            <a:r>
              <a:rPr lang="pl-PL" sz="2000" dirty="0" err="1">
                <a:latin typeface="Calibri" panose="020F0502020204030204" pitchFamily="34" charset="0"/>
                <a:cs typeface="Calibri" panose="020F0502020204030204" pitchFamily="34" charset="0"/>
              </a:rPr>
              <a:t>would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leave</a:t>
            </a:r>
            <a:r>
              <a:rPr lang="pl-PL" sz="2000" dirty="0">
                <a:latin typeface="Calibri" panose="020F0502020204030204" pitchFamily="34" charset="0"/>
                <a:cs typeface="Calibri" panose="020F0502020204030204" pitchFamily="34" charset="0"/>
              </a:rPr>
              <a:t> the EU with no </a:t>
            </a:r>
            <a:r>
              <a:rPr lang="pl-PL" sz="2000" dirty="0" err="1">
                <a:latin typeface="Calibri" panose="020F0502020204030204" pitchFamily="34" charset="0"/>
                <a:cs typeface="Calibri" panose="020F0502020204030204" pitchFamily="34" charset="0"/>
              </a:rPr>
              <a:t>agreement</a:t>
            </a:r>
            <a:r>
              <a:rPr lang="pl-PL" sz="2000" dirty="0">
                <a:latin typeface="Calibri" panose="020F0502020204030204" pitchFamily="34" charset="0"/>
                <a:cs typeface="Calibri" panose="020F0502020204030204" pitchFamily="34" charset="0"/>
              </a:rPr>
              <a:t> in place and </a:t>
            </a:r>
            <a:r>
              <a:rPr lang="pl-PL" sz="2000" dirty="0" err="1">
                <a:latin typeface="Calibri" panose="020F0502020204030204" pitchFamily="34" charset="0"/>
                <a:cs typeface="Calibri" panose="020F0502020204030204" pitchFamily="34" charset="0"/>
              </a:rPr>
              <a:t>will</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become</a:t>
            </a:r>
            <a:r>
              <a:rPr lang="pl-PL" sz="2000" dirty="0">
                <a:latin typeface="Calibri" panose="020F0502020204030204" pitchFamily="34" charset="0"/>
                <a:cs typeface="Calibri" panose="020F0502020204030204" pitchFamily="34" charset="0"/>
              </a:rPr>
              <a:t> a third country. </a:t>
            </a:r>
          </a:p>
          <a:p>
            <a:r>
              <a:rPr lang="pl-PL" sz="2000" dirty="0" err="1">
                <a:latin typeface="Calibri" panose="020F0502020204030204" pitchFamily="34" charset="0"/>
                <a:cs typeface="Calibri" panose="020F0502020204030204" pitchFamily="34" charset="0"/>
              </a:rPr>
              <a:t>If</a:t>
            </a:r>
            <a:r>
              <a:rPr lang="pl-PL" sz="2000" dirty="0">
                <a:latin typeface="Calibri" panose="020F0502020204030204" pitchFamily="34" charset="0"/>
                <a:cs typeface="Calibri" panose="020F0502020204030204" pitchFamily="34" charset="0"/>
              </a:rPr>
              <a:t> a </a:t>
            </a:r>
            <a:r>
              <a:rPr lang="pl-PL" sz="2000" dirty="0" err="1">
                <a:latin typeface="Calibri" panose="020F0502020204030204" pitchFamily="34" charset="0"/>
                <a:cs typeface="Calibri" panose="020F0502020204030204" pitchFamily="34" charset="0"/>
              </a:rPr>
              <a:t>special</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deal</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between</a:t>
            </a:r>
            <a:r>
              <a:rPr lang="pl-PL" sz="2000" dirty="0">
                <a:latin typeface="Calibri" panose="020F0502020204030204" pitchFamily="34" charset="0"/>
                <a:cs typeface="Calibri" panose="020F0502020204030204" pitchFamily="34" charset="0"/>
              </a:rPr>
              <a:t> EU </a:t>
            </a:r>
            <a:r>
              <a:rPr lang="pl-PL" sz="2000" dirty="0" err="1">
                <a:latin typeface="Calibri" panose="020F0502020204030204" pitchFamily="34" charset="0"/>
                <a:cs typeface="Calibri" panose="020F0502020204030204" pitchFamily="34" charset="0"/>
              </a:rPr>
              <a:t>leaders</a:t>
            </a:r>
            <a:r>
              <a:rPr lang="pl-PL" sz="2000" dirty="0">
                <a:latin typeface="Calibri" panose="020F0502020204030204" pitchFamily="34" charset="0"/>
                <a:cs typeface="Calibri" panose="020F0502020204030204" pitchFamily="34" charset="0"/>
              </a:rPr>
              <a:t> and UK </a:t>
            </a:r>
            <a:r>
              <a:rPr lang="pl-PL" sz="2000" dirty="0" err="1">
                <a:latin typeface="Calibri" panose="020F0502020204030204" pitchFamily="34" charset="0"/>
                <a:cs typeface="Calibri" panose="020F0502020204030204" pitchFamily="34" charset="0"/>
              </a:rPr>
              <a:t>politicians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isn't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agreed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then</a:t>
            </a:r>
            <a:r>
              <a:rPr lang="pl-PL" sz="2000" dirty="0">
                <a:latin typeface="Calibri" panose="020F0502020204030204" pitchFamily="34" charset="0"/>
                <a:cs typeface="Calibri" panose="020F0502020204030204" pitchFamily="34" charset="0"/>
              </a:rPr>
              <a:t> the UK </a:t>
            </a:r>
            <a:r>
              <a:rPr lang="pl-PL" sz="2000" dirty="0" err="1">
                <a:latin typeface="Calibri" panose="020F0502020204030204" pitchFamily="34" charset="0"/>
                <a:cs typeface="Calibri" panose="020F0502020204030204" pitchFamily="34" charset="0"/>
              </a:rPr>
              <a:t>could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leave</a:t>
            </a:r>
            <a:r>
              <a:rPr lang="pl-PL" sz="2000" dirty="0">
                <a:latin typeface="Calibri" panose="020F0502020204030204" pitchFamily="34" charset="0"/>
                <a:cs typeface="Calibri" panose="020F0502020204030204" pitchFamily="34" charset="0"/>
              </a:rPr>
              <a:t> the EU with no </a:t>
            </a:r>
            <a:r>
              <a:rPr lang="pl-PL" sz="2000" dirty="0" err="1">
                <a:latin typeface="Calibri" panose="020F0502020204030204" pitchFamily="34" charset="0"/>
                <a:cs typeface="Calibri" panose="020F0502020204030204" pitchFamily="34" charset="0"/>
              </a:rPr>
              <a:t>deal</a:t>
            </a:r>
            <a:r>
              <a:rPr lang="pl-PL" sz="2000" dirty="0">
                <a:latin typeface="Calibri" panose="020F0502020204030204" pitchFamily="34" charset="0"/>
                <a:cs typeface="Calibri" panose="020F0502020204030204" pitchFamily="34" charset="0"/>
              </a:rPr>
              <a:t> in place. </a:t>
            </a:r>
            <a:r>
              <a:rPr lang="pl-PL" sz="2000" dirty="0" err="1">
                <a:latin typeface="Calibri" panose="020F0502020204030204" pitchFamily="34" charset="0"/>
                <a:cs typeface="Calibri" panose="020F0502020204030204" pitchFamily="34" charset="0"/>
              </a:rPr>
              <a:t>This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would</a:t>
            </a:r>
            <a:r>
              <a:rPr lang="pl-PL" sz="2000" dirty="0">
                <a:latin typeface="Calibri" panose="020F0502020204030204" pitchFamily="34" charset="0"/>
                <a:cs typeface="Calibri" panose="020F0502020204030204" pitchFamily="34" charset="0"/>
              </a:rPr>
              <a:t> be a </a:t>
            </a:r>
            <a:r>
              <a:rPr lang="pl-PL" sz="2000" b="1" dirty="0">
                <a:latin typeface="Calibri" panose="020F0502020204030204" pitchFamily="34" charset="0"/>
                <a:cs typeface="Calibri" panose="020F0502020204030204" pitchFamily="34" charset="0"/>
              </a:rPr>
              <a:t>no-</a:t>
            </a:r>
            <a:r>
              <a:rPr lang="pl-PL" sz="2000" b="1" dirty="0" err="1">
                <a:latin typeface="Calibri" panose="020F0502020204030204" pitchFamily="34" charset="0"/>
                <a:cs typeface="Calibri" panose="020F0502020204030204" pitchFamily="34" charset="0"/>
              </a:rPr>
              <a:t>deal</a:t>
            </a:r>
            <a:r>
              <a:rPr lang="pl-PL" sz="2000" b="1" dirty="0">
                <a:latin typeface="Calibri" panose="020F0502020204030204" pitchFamily="34" charset="0"/>
                <a:cs typeface="Calibri" panose="020F0502020204030204" pitchFamily="34" charset="0"/>
              </a:rPr>
              <a:t> </a:t>
            </a:r>
            <a:r>
              <a:rPr lang="pl-PL" sz="2000" b="1" dirty="0" err="1">
                <a:latin typeface="Calibri" panose="020F0502020204030204" pitchFamily="34" charset="0"/>
                <a:cs typeface="Calibri" panose="020F0502020204030204" pitchFamily="34" charset="0"/>
              </a:rPr>
              <a:t>Brexit</a:t>
            </a:r>
            <a:r>
              <a:rPr lang="pl-PL" sz="2000" dirty="0">
                <a:latin typeface="Calibri" panose="020F0502020204030204" pitchFamily="34" charset="0"/>
                <a:cs typeface="Calibri" panose="020F0502020204030204" pitchFamily="34" charset="0"/>
              </a:rPr>
              <a:t>.</a:t>
            </a:r>
          </a:p>
          <a:p>
            <a:pPr marL="0" indent="0">
              <a:buNone/>
            </a:pPr>
            <a:r>
              <a:rPr lang="pl-PL" sz="2000" dirty="0" err="1">
                <a:latin typeface="Calibri" panose="020F0502020204030204" pitchFamily="34" charset="0"/>
                <a:cs typeface="Calibri" panose="020F0502020204030204" pitchFamily="34" charset="0"/>
              </a:rPr>
              <a:t>Changes</a:t>
            </a:r>
            <a:r>
              <a:rPr lang="pl-PL" sz="2000" dirty="0">
                <a:latin typeface="Calibri" panose="020F0502020204030204" pitchFamily="34" charset="0"/>
                <a:cs typeface="Calibri" panose="020F0502020204030204" pitchFamily="34" charset="0"/>
              </a:rPr>
              <a:t> in no </a:t>
            </a:r>
            <a:r>
              <a:rPr lang="pl-PL" sz="2000" dirty="0" err="1">
                <a:latin typeface="Calibri" panose="020F0502020204030204" pitchFamily="34" charset="0"/>
                <a:cs typeface="Calibri" panose="020F0502020204030204" pitchFamily="34" charset="0"/>
              </a:rPr>
              <a:t>deal</a:t>
            </a:r>
            <a:r>
              <a:rPr lang="pl-PL" sz="2000" dirty="0">
                <a:latin typeface="Calibri" panose="020F0502020204030204" pitchFamily="34" charset="0"/>
                <a:cs typeface="Calibri" panose="020F0502020204030204" pitchFamily="34" charset="0"/>
              </a:rPr>
              <a:t> BREXIT </a:t>
            </a:r>
            <a:r>
              <a:rPr lang="pl-PL" sz="2000" dirty="0" err="1">
                <a:latin typeface="Calibri" panose="020F0502020204030204" pitchFamily="34" charset="0"/>
                <a:cs typeface="Calibri" panose="020F0502020204030204" pitchFamily="34" charset="0"/>
              </a:rPr>
              <a:t>scenario</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example</a:t>
            </a:r>
            <a:r>
              <a:rPr lang="pl-PL" sz="2000" dirty="0">
                <a:latin typeface="Calibri" panose="020F0502020204030204" pitchFamily="34" charset="0"/>
                <a:cs typeface="Calibri" panose="020F0502020204030204" pitchFamily="34" charset="0"/>
              </a:rPr>
              <a:t>:</a:t>
            </a:r>
          </a:p>
          <a:p>
            <a:r>
              <a:rPr lang="pl-PL" sz="2000" dirty="0" err="1">
                <a:latin typeface="Calibri" panose="020F0502020204030204" pitchFamily="34" charset="0"/>
                <a:cs typeface="Calibri" panose="020F0502020204030204" pitchFamily="34" charset="0"/>
              </a:rPr>
              <a:t>Some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border</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checks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could</a:t>
            </a:r>
            <a:r>
              <a:rPr lang="pl-PL" sz="2000" dirty="0">
                <a:latin typeface="Calibri" panose="020F0502020204030204" pitchFamily="34" charset="0"/>
                <a:cs typeface="Calibri" panose="020F0502020204030204" pitchFamily="34" charset="0"/>
              </a:rPr>
              <a:t> be re-</a:t>
            </a:r>
            <a:r>
              <a:rPr lang="pl-PL" sz="2000" dirty="0" err="1">
                <a:latin typeface="Calibri" panose="020F0502020204030204" pitchFamily="34" charset="0"/>
                <a:cs typeface="Calibri" panose="020F0502020204030204" pitchFamily="34" charset="0"/>
              </a:rPr>
              <a:t>introduced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which</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means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that</a:t>
            </a:r>
            <a:r>
              <a:rPr lang="pl-PL" sz="2000" dirty="0">
                <a:latin typeface="Calibri" panose="020F0502020204030204" pitchFamily="34" charset="0"/>
                <a:cs typeface="Calibri" panose="020F0502020204030204" pitchFamily="34" charset="0"/>
              </a:rPr>
              <a:t> a </a:t>
            </a:r>
            <a:r>
              <a:rPr lang="pl-PL" sz="2000" dirty="0" err="1">
                <a:latin typeface="Calibri" panose="020F0502020204030204" pitchFamily="34" charset="0"/>
                <a:cs typeface="Calibri" panose="020F0502020204030204" pitchFamily="34" charset="0"/>
              </a:rPr>
              <a:t>new</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immigration</a:t>
            </a:r>
            <a:r>
              <a:rPr lang="pl-PL" sz="2000" dirty="0">
                <a:latin typeface="Calibri" panose="020F0502020204030204" pitchFamily="34" charset="0"/>
                <a:cs typeface="Calibri" panose="020F0502020204030204" pitchFamily="34" charset="0"/>
              </a:rPr>
              <a:t> system </a:t>
            </a:r>
            <a:r>
              <a:rPr lang="pl-PL" sz="2000" dirty="0" err="1">
                <a:latin typeface="Calibri" panose="020F0502020204030204" pitchFamily="34" charset="0"/>
                <a:cs typeface="Calibri" panose="020F0502020204030204" pitchFamily="34" charset="0"/>
              </a:rPr>
              <a:t>will</a:t>
            </a:r>
            <a:r>
              <a:rPr lang="pl-PL" sz="2000" dirty="0">
                <a:latin typeface="Calibri" panose="020F0502020204030204" pitchFamily="34" charset="0"/>
                <a:cs typeface="Calibri" panose="020F0502020204030204" pitchFamily="34" charset="0"/>
              </a:rPr>
              <a:t> be </a:t>
            </a:r>
            <a:r>
              <a:rPr lang="pl-PL" sz="2000" dirty="0" err="1">
                <a:latin typeface="Calibri" panose="020F0502020204030204" pitchFamily="34" charset="0"/>
                <a:cs typeface="Calibri" panose="020F0502020204030204" pitchFamily="34" charset="0"/>
              </a:rPr>
              <a:t>introduces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while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going</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abroad</a:t>
            </a:r>
            <a:r>
              <a:rPr lang="pl-PL" sz="2000" dirty="0">
                <a:latin typeface="Calibri" panose="020F0502020204030204" pitchFamily="34" charset="0"/>
                <a:cs typeface="Calibri" panose="020F0502020204030204" pitchFamily="34" charset="0"/>
              </a:rPr>
              <a:t> </a:t>
            </a:r>
          </a:p>
          <a:p>
            <a:r>
              <a:rPr lang="pl-PL" sz="2000" dirty="0">
                <a:latin typeface="Calibri" panose="020F0502020204030204" pitchFamily="34" charset="0"/>
                <a:cs typeface="Calibri" panose="020F0502020204030204" pitchFamily="34" charset="0"/>
              </a:rPr>
              <a:t>EHIC </a:t>
            </a:r>
            <a:r>
              <a:rPr lang="pl-PL" sz="2000" dirty="0" err="1">
                <a:latin typeface="Calibri" panose="020F0502020204030204" pitchFamily="34" charset="0"/>
                <a:cs typeface="Calibri" panose="020F0502020204030204" pitchFamily="34" charset="0"/>
              </a:rPr>
              <a:t>card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won’t</a:t>
            </a:r>
            <a:r>
              <a:rPr lang="pl-PL" sz="2000" dirty="0">
                <a:latin typeface="Calibri" panose="020F0502020204030204" pitchFamily="34" charset="0"/>
                <a:cs typeface="Calibri" panose="020F0502020204030204" pitchFamily="34" charset="0"/>
              </a:rPr>
              <a:t> be </a:t>
            </a:r>
            <a:r>
              <a:rPr lang="pl-PL" sz="2000" dirty="0" err="1">
                <a:latin typeface="Calibri" panose="020F0502020204030204" pitchFamily="34" charset="0"/>
                <a:cs typeface="Calibri" panose="020F0502020204030204" pitchFamily="34" charset="0"/>
              </a:rPr>
              <a:t>acceptable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if</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going</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abroad</a:t>
            </a:r>
            <a:r>
              <a:rPr lang="pl-PL" sz="2000" dirty="0">
                <a:latin typeface="Calibri" panose="020F0502020204030204" pitchFamily="34" charset="0"/>
                <a:cs typeface="Calibri" panose="020F0502020204030204" pitchFamily="34" charset="0"/>
              </a:rPr>
              <a:t> </a:t>
            </a:r>
          </a:p>
          <a:p>
            <a:r>
              <a:rPr lang="pl-PL" sz="2000" dirty="0">
                <a:latin typeface="Calibri" panose="020F0502020204030204" pitchFamily="34" charset="0"/>
                <a:cs typeface="Calibri" panose="020F0502020204030204" pitchFamily="34" charset="0"/>
              </a:rPr>
              <a:t>New system in place for </a:t>
            </a:r>
            <a:r>
              <a:rPr lang="pl-PL" sz="2000" dirty="0" err="1">
                <a:latin typeface="Calibri" panose="020F0502020204030204" pitchFamily="34" charset="0"/>
                <a:cs typeface="Calibri" panose="020F0502020204030204" pitchFamily="34" charset="0"/>
              </a:rPr>
              <a:t>taking</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pets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abroad</a:t>
            </a:r>
            <a:r>
              <a:rPr lang="pl-PL" sz="2000" dirty="0">
                <a:latin typeface="Calibri" panose="020F0502020204030204" pitchFamily="34" charset="0"/>
                <a:cs typeface="Calibri" panose="020F0502020204030204" pitchFamily="34" charset="0"/>
              </a:rPr>
              <a:t> </a:t>
            </a:r>
          </a:p>
          <a:p>
            <a:r>
              <a:rPr lang="pl-PL" sz="2000" dirty="0">
                <a:latin typeface="Calibri" panose="020F0502020204030204" pitchFamily="34" charset="0"/>
                <a:cs typeface="Calibri" panose="020F0502020204030204" pitchFamily="34" charset="0"/>
              </a:rPr>
              <a:t>Transport and trade </a:t>
            </a:r>
            <a:r>
              <a:rPr lang="pl-PL" sz="2000" dirty="0" err="1">
                <a:latin typeface="Calibri" panose="020F0502020204030204" pitchFamily="34" charset="0"/>
                <a:cs typeface="Calibri" panose="020F0502020204030204" pitchFamily="34" charset="0"/>
              </a:rPr>
              <a:t>between</a:t>
            </a:r>
            <a:r>
              <a:rPr lang="pl-PL" sz="2000" dirty="0">
                <a:latin typeface="Calibri" panose="020F0502020204030204" pitchFamily="34" charset="0"/>
                <a:cs typeface="Calibri" panose="020F0502020204030204" pitchFamily="34" charset="0"/>
              </a:rPr>
              <a:t> the UK and the EU </a:t>
            </a:r>
            <a:r>
              <a:rPr lang="pl-PL" sz="2000" dirty="0" err="1">
                <a:latin typeface="Calibri" panose="020F0502020204030204" pitchFamily="34" charset="0"/>
                <a:cs typeface="Calibri" panose="020F0502020204030204" pitchFamily="34" charset="0"/>
              </a:rPr>
              <a:t>could</a:t>
            </a:r>
            <a:r>
              <a:rPr lang="pl-PL" sz="2000" dirty="0">
                <a:latin typeface="Calibri" panose="020F0502020204030204" pitchFamily="34" charset="0"/>
                <a:cs typeface="Calibri" panose="020F0502020204030204" pitchFamily="34" charset="0"/>
              </a:rPr>
              <a:t> be </a:t>
            </a:r>
            <a:r>
              <a:rPr lang="pl-PL" sz="2000" dirty="0" err="1">
                <a:latin typeface="Calibri" panose="020F0502020204030204" pitchFamily="34" charset="0"/>
                <a:cs typeface="Calibri" panose="020F0502020204030204" pitchFamily="34" charset="0"/>
              </a:rPr>
              <a:t>severely</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affected</a:t>
            </a:r>
            <a:endParaRPr lang="pl-PL" sz="2000" dirty="0">
              <a:latin typeface="Calibri" panose="020F0502020204030204" pitchFamily="34" charset="0"/>
              <a:cs typeface="Calibri" panose="020F0502020204030204" pitchFamily="34" charset="0"/>
            </a:endParaRPr>
          </a:p>
          <a:p>
            <a:r>
              <a:rPr lang="pl-PL" sz="2000" dirty="0" err="1">
                <a:latin typeface="Calibri" panose="020F0502020204030204" pitchFamily="34" charset="0"/>
                <a:cs typeface="Calibri" panose="020F0502020204030204" pitchFamily="34" charset="0"/>
              </a:rPr>
              <a:t>Adults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may</a:t>
            </a:r>
            <a:r>
              <a:rPr lang="pl-PL" sz="2000" dirty="0">
                <a:latin typeface="Calibri" panose="020F0502020204030204" pitchFamily="34" charset="0"/>
                <a:cs typeface="Calibri" panose="020F0502020204030204" pitchFamily="34" charset="0"/>
              </a:rPr>
              <a:t> not be </a:t>
            </a:r>
            <a:r>
              <a:rPr lang="pl-PL" sz="2000" dirty="0" err="1">
                <a:latin typeface="Calibri" panose="020F0502020204030204" pitchFamily="34" charset="0"/>
                <a:cs typeface="Calibri" panose="020F0502020204030204" pitchFamily="34" charset="0"/>
              </a:rPr>
              <a:t>able</a:t>
            </a:r>
            <a:r>
              <a:rPr lang="pl-PL" sz="2000" dirty="0">
                <a:latin typeface="Calibri" panose="020F0502020204030204" pitchFamily="34" charset="0"/>
                <a:cs typeface="Calibri" panose="020F0502020204030204" pitchFamily="34" charset="0"/>
              </a:rPr>
              <a:t> to </a:t>
            </a:r>
            <a:r>
              <a:rPr lang="pl-PL" sz="2000" dirty="0" err="1">
                <a:latin typeface="Calibri" panose="020F0502020204030204" pitchFamily="34" charset="0"/>
                <a:cs typeface="Calibri" panose="020F0502020204030204" pitchFamily="34" charset="0"/>
              </a:rPr>
              <a:t>drive</a:t>
            </a:r>
            <a:r>
              <a:rPr lang="pl-PL" sz="2000" dirty="0">
                <a:latin typeface="Calibri" panose="020F0502020204030204" pitchFamily="34" charset="0"/>
                <a:cs typeface="Calibri" panose="020F0502020204030204" pitchFamily="34" charset="0"/>
              </a:rPr>
              <a:t> in EU </a:t>
            </a:r>
            <a:r>
              <a:rPr lang="pl-PL" sz="2000" dirty="0" err="1">
                <a:latin typeface="Calibri" panose="020F0502020204030204" pitchFamily="34" charset="0"/>
                <a:cs typeface="Calibri" panose="020F0502020204030204" pitchFamily="34" charset="0"/>
              </a:rPr>
              <a:t>countries</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without</a:t>
            </a:r>
            <a:r>
              <a:rPr lang="pl-PL" sz="2000" dirty="0">
                <a:latin typeface="Calibri" panose="020F0502020204030204" pitchFamily="34" charset="0"/>
                <a:cs typeface="Calibri" panose="020F0502020204030204" pitchFamily="34" charset="0"/>
              </a:rPr>
              <a:t> a </a:t>
            </a:r>
            <a:r>
              <a:rPr lang="pl-PL" sz="2000" dirty="0" err="1">
                <a:latin typeface="Calibri" panose="020F0502020204030204" pitchFamily="34" charset="0"/>
                <a:cs typeface="Calibri" panose="020F0502020204030204" pitchFamily="34" charset="0"/>
              </a:rPr>
              <a:t>special</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driving</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licence</a:t>
            </a:r>
            <a:endParaRPr lang="pl-PL" sz="2000" dirty="0">
              <a:latin typeface="Calibri" panose="020F0502020204030204" pitchFamily="34" charset="0"/>
              <a:cs typeface="Calibri" panose="020F0502020204030204" pitchFamily="34" charset="0"/>
            </a:endParaRPr>
          </a:p>
          <a:p>
            <a:r>
              <a:rPr lang="pl-PL" sz="2000" dirty="0">
                <a:latin typeface="Calibri" panose="020F0502020204030204" pitchFamily="34" charset="0"/>
                <a:cs typeface="Calibri" panose="020F0502020204030204" pitchFamily="34" charset="0"/>
              </a:rPr>
              <a:t>It </a:t>
            </a:r>
            <a:r>
              <a:rPr lang="pl-PL" sz="2000" dirty="0" err="1">
                <a:latin typeface="Calibri" panose="020F0502020204030204" pitchFamily="34" charset="0"/>
                <a:cs typeface="Calibri" panose="020F0502020204030204" pitchFamily="34" charset="0"/>
              </a:rPr>
              <a:t>could</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cost</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more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money</a:t>
            </a:r>
            <a:r>
              <a:rPr lang="pl-PL" sz="2000" dirty="0">
                <a:latin typeface="Calibri" panose="020F0502020204030204" pitchFamily="34" charset="0"/>
                <a:cs typeface="Calibri" panose="020F0502020204030204" pitchFamily="34" charset="0"/>
              </a:rPr>
              <a:t> to </a:t>
            </a:r>
            <a:r>
              <a:rPr lang="pl-PL" sz="2000" dirty="0" err="1">
                <a:latin typeface="Calibri" panose="020F0502020204030204" pitchFamily="34" charset="0"/>
                <a:cs typeface="Calibri" panose="020F0502020204030204" pitchFamily="34" charset="0"/>
              </a:rPr>
              <a:t>use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your</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phone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abroad</a:t>
            </a:r>
            <a:r>
              <a:rPr lang="pl-PL" sz="2000" dirty="0">
                <a:latin typeface="Calibri" panose="020F0502020204030204" pitchFamily="34" charset="0"/>
                <a:cs typeface="Calibri" panose="020F0502020204030204" pitchFamily="34" charset="0"/>
              </a:rPr>
              <a:t> in EU </a:t>
            </a:r>
            <a:r>
              <a:rPr lang="pl-PL" sz="2000" dirty="0" err="1">
                <a:latin typeface="Calibri" panose="020F0502020204030204" pitchFamily="34" charset="0"/>
                <a:cs typeface="Calibri" panose="020F0502020204030204" pitchFamily="34" charset="0"/>
              </a:rPr>
              <a:t>countries</a:t>
            </a:r>
            <a:r>
              <a:rPr lang="pl-PL" sz="2000" dirty="0">
                <a:latin typeface="Calibri" panose="020F0502020204030204" pitchFamily="34" charset="0"/>
                <a:cs typeface="Calibri" panose="020F0502020204030204" pitchFamily="34" charset="0"/>
              </a:rPr>
              <a:t> no </a:t>
            </a:r>
            <a:r>
              <a:rPr lang="pl-PL" sz="2000" dirty="0" err="1">
                <a:latin typeface="Calibri" panose="020F0502020204030204" pitchFamily="34" charset="0"/>
                <a:cs typeface="Calibri" panose="020F0502020204030204" pitchFamily="34" charset="0"/>
              </a:rPr>
              <a:t>further</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funding</a:t>
            </a:r>
            <a:r>
              <a:rPr lang="pl-PL" sz="2000" dirty="0">
                <a:latin typeface="Calibri" panose="020F0502020204030204" pitchFamily="34" charset="0"/>
                <a:cs typeface="Calibri" panose="020F0502020204030204" pitchFamily="34" charset="0"/>
              </a:rPr>
              <a:t> for </a:t>
            </a:r>
            <a:r>
              <a:rPr lang="pl-PL" sz="2000" dirty="0" err="1">
                <a:latin typeface="Calibri" panose="020F0502020204030204" pitchFamily="34" charset="0"/>
                <a:cs typeface="Calibri" panose="020F0502020204030204" pitchFamily="34" charset="0"/>
              </a:rPr>
              <a:t>Universities</a:t>
            </a:r>
            <a:r>
              <a:rPr lang="pl-PL" sz="2000" dirty="0">
                <a:latin typeface="Calibri" panose="020F0502020204030204" pitchFamily="34" charset="0"/>
                <a:cs typeface="Calibri" panose="020F0502020204030204" pitchFamily="34" charset="0"/>
              </a:rPr>
              <a:t> from the EU</a:t>
            </a:r>
          </a:p>
          <a:p>
            <a:r>
              <a:rPr lang="pl-PL" sz="2000" dirty="0">
                <a:latin typeface="Calibri" panose="020F0502020204030204" pitchFamily="34" charset="0"/>
                <a:cs typeface="Calibri" panose="020F0502020204030204" pitchFamily="34" charset="0"/>
              </a:rPr>
              <a:t>No </a:t>
            </a:r>
            <a:r>
              <a:rPr lang="pl-PL" sz="2000" dirty="0" err="1">
                <a:latin typeface="Calibri" panose="020F0502020204030204" pitchFamily="34" charset="0"/>
                <a:cs typeface="Calibri" panose="020F0502020204030204" pitchFamily="34" charset="0"/>
              </a:rPr>
              <a:t>free</a:t>
            </a:r>
            <a:r>
              <a:rPr lang="pl-PL" sz="2000" dirty="0">
                <a:latin typeface="Calibri" panose="020F0502020204030204" pitchFamily="34" charset="0"/>
                <a:cs typeface="Calibri" panose="020F0502020204030204" pitchFamily="34" charset="0"/>
              </a:rPr>
              <a:t> </a:t>
            </a:r>
            <a:r>
              <a:rPr lang="pl-PL" sz="2000" dirty="0" err="1">
                <a:latin typeface="Calibri" panose="020F0502020204030204" pitchFamily="34" charset="0"/>
                <a:cs typeface="Calibri" panose="020F0502020204030204" pitchFamily="34" charset="0"/>
              </a:rPr>
              <a:t>movement</a:t>
            </a:r>
            <a:endParaRPr lang="pl-PL" sz="2000" dirty="0"/>
          </a:p>
        </p:txBody>
      </p:sp>
      <p:pic>
        <p:nvPicPr>
          <p:cNvPr id="6" name="Obraz 5">
            <a:extLst>
              <a:ext uri="{FF2B5EF4-FFF2-40B4-BE49-F238E27FC236}">
                <a16:creationId xmlns:a16="http://schemas.microsoft.com/office/drawing/2014/main" id="{0365F6ED-9455-8543-AB3F-A684B808C6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7352" y="5811894"/>
            <a:ext cx="4453847" cy="976313"/>
          </a:xfrm>
          <a:prstGeom prst="rect">
            <a:avLst/>
          </a:prstGeom>
        </p:spPr>
      </p:pic>
      <p:sp>
        <p:nvSpPr>
          <p:cNvPr id="8" name="Symbol zastępczy numeru slajdu 7">
            <a:extLst>
              <a:ext uri="{FF2B5EF4-FFF2-40B4-BE49-F238E27FC236}">
                <a16:creationId xmlns:a16="http://schemas.microsoft.com/office/drawing/2014/main" id="{6D309321-FCC0-0644-B292-F4F4FAD84C03}"/>
              </a:ext>
            </a:extLst>
          </p:cNvPr>
          <p:cNvSpPr>
            <a:spLocks noGrp="1"/>
          </p:cNvSpPr>
          <p:nvPr>
            <p:ph type="sldNum" sz="quarter" idx="10"/>
          </p:nvPr>
        </p:nvSpPr>
        <p:spPr/>
        <p:txBody>
          <a:bodyPr/>
          <a:lstStyle/>
          <a:p>
            <a:pPr>
              <a:defRPr/>
            </a:pPr>
            <a:fld id="{C6F4DF36-A8C0-4827-B335-29D8B384D3D2}" type="slidenum">
              <a:rPr lang="en-GB" altLang="en-US" smtClean="0"/>
              <a:pPr>
                <a:defRPr/>
              </a:pPr>
              <a:t>8</a:t>
            </a:fld>
            <a:endParaRPr lang="en-GB" altLang="en-US" dirty="0"/>
          </a:p>
        </p:txBody>
      </p:sp>
    </p:spTree>
    <p:extLst>
      <p:ext uri="{BB962C8B-B14F-4D97-AF65-F5344CB8AC3E}">
        <p14:creationId xmlns:p14="http://schemas.microsoft.com/office/powerpoint/2010/main" val="291366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0CEA8C-D363-B246-AF66-483F4A5E7045}"/>
              </a:ext>
            </a:extLst>
          </p:cNvPr>
          <p:cNvSpPr>
            <a:spLocks noGrp="1"/>
          </p:cNvSpPr>
          <p:nvPr>
            <p:ph type="title"/>
          </p:nvPr>
        </p:nvSpPr>
        <p:spPr/>
        <p:txBody>
          <a:bodyPr/>
          <a:lstStyle/>
          <a:p>
            <a:pPr algn="ctr"/>
            <a:r>
              <a:rPr lang="pl-PL" dirty="0"/>
              <a:t>EU SETTLEMENT SCHEME </a:t>
            </a:r>
          </a:p>
        </p:txBody>
      </p:sp>
      <p:pic>
        <p:nvPicPr>
          <p:cNvPr id="6" name="Obraz 5">
            <a:extLst>
              <a:ext uri="{FF2B5EF4-FFF2-40B4-BE49-F238E27FC236}">
                <a16:creationId xmlns:a16="http://schemas.microsoft.com/office/drawing/2014/main" id="{3104402C-873A-404D-8BD4-A2DC66D074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13" y="5881687"/>
            <a:ext cx="4453847" cy="976313"/>
          </a:xfrm>
          <a:prstGeom prst="rect">
            <a:avLst/>
          </a:prstGeom>
        </p:spPr>
      </p:pic>
      <p:sp>
        <p:nvSpPr>
          <p:cNvPr id="7" name="Symbol zastępczy numeru slajdu 6">
            <a:extLst>
              <a:ext uri="{FF2B5EF4-FFF2-40B4-BE49-F238E27FC236}">
                <a16:creationId xmlns:a16="http://schemas.microsoft.com/office/drawing/2014/main" id="{067DDEBB-E21C-EC49-BF01-21BA19A39015}"/>
              </a:ext>
            </a:extLst>
          </p:cNvPr>
          <p:cNvSpPr>
            <a:spLocks noGrp="1"/>
          </p:cNvSpPr>
          <p:nvPr>
            <p:ph type="sldNum" sz="quarter" idx="12"/>
          </p:nvPr>
        </p:nvSpPr>
        <p:spPr/>
        <p:txBody>
          <a:bodyPr/>
          <a:lstStyle/>
          <a:p>
            <a:pPr>
              <a:defRPr/>
            </a:pPr>
            <a:fld id="{4AC92044-FF36-44DF-869F-F67868FF68E7}" type="slidenum">
              <a:rPr lang="en-GB" altLang="en-US" smtClean="0"/>
              <a:pPr>
                <a:defRPr/>
              </a:pPr>
              <a:t>9</a:t>
            </a:fld>
            <a:endParaRPr lang="en-GB" altLang="en-US" dirty="0"/>
          </a:p>
        </p:txBody>
      </p:sp>
      <p:sp>
        <p:nvSpPr>
          <p:cNvPr id="4" name="Prostokąt 3">
            <a:extLst>
              <a:ext uri="{FF2B5EF4-FFF2-40B4-BE49-F238E27FC236}">
                <a16:creationId xmlns:a16="http://schemas.microsoft.com/office/drawing/2014/main" id="{1F1E4DAC-0A47-784E-80C1-1695907F5EB1}"/>
              </a:ext>
            </a:extLst>
          </p:cNvPr>
          <p:cNvSpPr/>
          <p:nvPr/>
        </p:nvSpPr>
        <p:spPr>
          <a:xfrm>
            <a:off x="578069" y="1779666"/>
            <a:ext cx="11035861" cy="2554545"/>
          </a:xfrm>
          <a:prstGeom prst="rect">
            <a:avLst/>
          </a:prstGeom>
        </p:spPr>
        <p:txBody>
          <a:bodyPr wrap="square">
            <a:spAutoFit/>
          </a:bodyPr>
          <a:lstStyle/>
          <a:p>
            <a:pPr lvl="0" algn="ctr">
              <a:defRPr/>
            </a:pPr>
            <a:r>
              <a:rPr lang="en-GB" sz="3200" b="1" dirty="0"/>
              <a:t>I work here, study here, pay taxes,</a:t>
            </a:r>
          </a:p>
          <a:p>
            <a:pPr lvl="0" algn="ctr">
              <a:defRPr/>
            </a:pPr>
            <a:r>
              <a:rPr lang="en-GB" sz="3200" b="1" dirty="0"/>
              <a:t> </a:t>
            </a:r>
          </a:p>
          <a:p>
            <a:pPr lvl="0" algn="ctr">
              <a:defRPr/>
            </a:pPr>
            <a:r>
              <a:rPr lang="en-GB" sz="3200" b="1" dirty="0"/>
              <a:t>I have a permanent residency card</a:t>
            </a:r>
          </a:p>
          <a:p>
            <a:pPr lvl="0" algn="ctr">
              <a:defRPr/>
            </a:pPr>
            <a:endParaRPr lang="en-GB" sz="3200" b="1" dirty="0"/>
          </a:p>
          <a:p>
            <a:pPr lvl="0" algn="ctr">
              <a:defRPr/>
            </a:pPr>
            <a:r>
              <a:rPr lang="en-GB" sz="3200" b="1" dirty="0"/>
              <a:t>Why do I need to apply? </a:t>
            </a:r>
          </a:p>
        </p:txBody>
      </p:sp>
    </p:spTree>
    <p:extLst>
      <p:ext uri="{BB962C8B-B14F-4D97-AF65-F5344CB8AC3E}">
        <p14:creationId xmlns:p14="http://schemas.microsoft.com/office/powerpoint/2010/main" val="21489841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Pol Document" ma:contentTypeID="0x01010013C1D610CEDDE9499BC03C1C1CDDDA23050200C73B2D5B16B71748ADDC5318219B0E0C" ma:contentTypeVersion="12" ma:contentTypeDescription="Policy Management Document" ma:contentTypeScope="" ma:versionID="802e629e132b4f6f5a5ec50bb993d06b">
  <xsd:schema xmlns:xsd="http://www.w3.org/2001/XMLSchema" xmlns:xs="http://www.w3.org/2001/XMLSchema" xmlns:p="http://schemas.microsoft.com/office/2006/metadata/properties" xmlns:ns1="6118b057-8ff5-44e4-b1de-321b26ad5719" xmlns:ns2="http://schemas.microsoft.com/sharepoint/v3" targetNamespace="http://schemas.microsoft.com/office/2006/metadata/properties" ma:root="true" ma:fieldsID="5ca9d2744cad2985cb44055f43d1010b" ns1:_="" ns2:_="">
    <xsd:import namespace="6118b057-8ff5-44e4-b1de-321b26ad5719"/>
    <xsd:import namespace="http://schemas.microsoft.com/sharepoint/v3"/>
    <xsd:element name="properties">
      <xsd:complexType>
        <xsd:sequence>
          <xsd:element name="documentManagement">
            <xsd:complexType>
              <xsd:all>
                <xsd:element ref="ns1:Info_x0020_Category" minOccurs="0"/>
                <xsd:element ref="ns1:Government_x0020_Classification_x0020_Marking" minOccurs="0"/>
                <xsd:element ref="ns1:Copyright"/>
                <xsd:element ref="ns1:Comments_x002f_Notes" minOccurs="0"/>
                <xsd:element ref="ns1:Item_x0020_Owner" minOccurs="0"/>
                <xsd:element ref="ns1:Original_x0020_Creation_x0020_Date" minOccurs="0"/>
                <xsd:element ref="ns1:Closure_x0020_Date" minOccurs="0"/>
                <xsd:element ref="ns1:hdfd6f1666ea48029fc6f2caf7b1ea09" minOccurs="0"/>
                <xsd:element ref="ns1:m0f9d390c1784539aad941718875bcfb" minOccurs="0"/>
                <xsd:element ref="ns1:ef90e051e7884a3585973f9f74a503ff" minOccurs="0"/>
                <xsd:element ref="ns1:_dlc_DocId" minOccurs="0"/>
                <xsd:element ref="ns1:b99f654170d7414fbed3ae1b88b536ed" minOccurs="0"/>
                <xsd:element ref="ns1:_dlc_DocIdUrl" minOccurs="0"/>
                <xsd:element ref="ns1:maf4a2b474f24e67b1854128efeaea11" minOccurs="0"/>
                <xsd:element ref="ns1:_dlc_DocIdPersistId" minOccurs="0"/>
                <xsd:element ref="ns1:l2078078221f456b8ea3107004ee053b" minOccurs="0"/>
                <xsd:element ref="ns1:TaxCatchAll" minOccurs="0"/>
                <xsd:element ref="ns1:TaxCatchAllLabel" minOccurs="0"/>
                <xsd:element ref="ns2:_dlc_ExpireDateSaved" minOccurs="0"/>
                <xsd:element ref="ns2:_dlc_ExpireDate" minOccurs="0"/>
                <xsd:element ref="ns1:b0d4679665db4cb7a7b984f36a58f69c" minOccurs="0"/>
                <xsd:element ref="ns2: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18b057-8ff5-44e4-b1de-321b26ad5719" elementFormDefault="qualified">
    <xsd:import namespace="http://schemas.microsoft.com/office/2006/documentManagement/types"/>
    <xsd:import namespace="http://schemas.microsoft.com/office/infopath/2007/PartnerControls"/>
    <xsd:element name="Info_x0020_Category" ma:index="4" nillable="true" ma:displayName="Info Category" ma:default="Uncategorised" ma:description="Please select a category for this item." ma:format="Dropdown" ma:internalName="Info_x0020_Category">
      <xsd:simpleType>
        <xsd:restriction base="dms:Choice">
          <xsd:enumeration value="Uncategorised"/>
        </xsd:restriction>
      </xsd:simpleType>
    </xsd:element>
    <xsd:element name="Government_x0020_Classification_x0020_Marking" ma:index="5" nillable="true" ma:displayName="Government Classification Marking" ma:default="Official" ma:description="Choose the Government Security Classification for this item." ma:format="Dropdown" ma:internalName="Government_x0020_Classification_x0020_Marking">
      <xsd:simpleType>
        <xsd:restriction base="dms:Choice">
          <xsd:enumeration value="Official"/>
          <xsd:enumeration value="Official Sensitive"/>
        </xsd:restriction>
      </xsd:simpleType>
    </xsd:element>
    <xsd:element name="Copyright" ma:index="6" ma:displayName="Copyright" ma:default="Crown" ma:description="Please select the appropriate category of copyright that applies to this item." ma:format="Dropdown" ma:internalName="Copyright">
      <xsd:simpleType>
        <xsd:restriction base="dms:Choice">
          <xsd:enumeration value="Crown"/>
          <xsd:enumeration value="Parliamentary"/>
          <xsd:enumeration value="Third Party"/>
          <xsd:enumeration value="Orphan Works"/>
          <xsd:enumeration value="Other"/>
          <xsd:enumeration value="Media"/>
        </xsd:restriction>
      </xsd:simpleType>
    </xsd:element>
    <xsd:element name="Comments_x002f_Notes" ma:index="12" nillable="true" ma:displayName="Comments/Notes" ma:description="Please enter any comments or notes about the item." ma:internalName="Comments_x002F_Notes">
      <xsd:simpleType>
        <xsd:restriction base="dms:Note">
          <xsd:maxLength value="255"/>
        </xsd:restriction>
      </xsd:simpleType>
    </xsd:element>
    <xsd:element name="Item_x0020_Owner" ma:index="13" nillable="true" ma:displayName="Item Owner" ma:description="Please select the item's information asset owner." ma:internalName="Item_x0020_Owner">
      <xsd:simpleType>
        <xsd:restriction base="dms:Text">
          <xsd:maxLength value="255"/>
        </xsd:restriction>
      </xsd:simpleType>
    </xsd:element>
    <xsd:element name="Original_x0020_Creation_x0020_Date" ma:index="14" nillable="true" ma:displayName="Original Creation Date" ma:description="Please enter the date the item was created." ma:format="DateOnly" ma:internalName="Original_x0020_Creation_x0020_Date">
      <xsd:simpleType>
        <xsd:restriction base="dms:DateTime"/>
      </xsd:simpleType>
    </xsd:element>
    <xsd:element name="Closure_x0020_Date" ma:index="15" nillable="true" ma:displayName="Closure Date" ma:description="i-Manager use only - DO NOT COMPLETE THIS FIELD UNLESS AUTHORISED TO DO SO." ma:format="DateOnly" ma:internalName="Closure_x0020_Date">
      <xsd:simpleType>
        <xsd:restriction base="dms:DateTime"/>
      </xsd:simpleType>
    </xsd:element>
    <xsd:element name="hdfd6f1666ea48029fc6f2caf7b1ea09" ma:index="18" ma:taxonomy="true" ma:internalName="hdfd6f1666ea48029fc6f2caf7b1ea09" ma:taxonomyFieldName="Directorate_x002F_Group_x0020_Level" ma:displayName="Directorate/Group Level" ma:default="" ma:fieldId="{1dfd6f16-66ea-4802-9fc6-f2caf7b1ea09}" ma:sspId="47c09a6c-e0e3-4477-ae9b-2effd2a8cb0c" ma:termSetId="7c40e07d-a8c6-442d-8992-78ca5c25dbe7" ma:anchorId="00000000-0000-0000-0000-000000000000" ma:open="false" ma:isKeyword="false">
      <xsd:complexType>
        <xsd:sequence>
          <xsd:element ref="pc:Terms" minOccurs="0" maxOccurs="1"/>
        </xsd:sequence>
      </xsd:complexType>
    </xsd:element>
    <xsd:element name="m0f9d390c1784539aad941718875bcfb" ma:index="20" ma:taxonomy="true" ma:internalName="m0f9d390c1784539aad941718875bcfb" ma:taxonomyFieldName="Business_x0020_Unit_x0020_Level" ma:displayName="Business Unit Level" ma:default="" ma:fieldId="{60f9d390-c178-4539-aad9-41718875bcfb}" ma:sspId="47c09a6c-e0e3-4477-ae9b-2effd2a8cb0c" ma:termSetId="6b89081f-8096-4155-9011-96b902dd8b4f" ma:anchorId="00000000-0000-0000-0000-000000000000" ma:open="false" ma:isKeyword="false">
      <xsd:complexType>
        <xsd:sequence>
          <xsd:element ref="pc:Terms" minOccurs="0" maxOccurs="1"/>
        </xsd:sequence>
      </xsd:complexType>
    </xsd:element>
    <xsd:element name="ef90e051e7884a3585973f9f74a503ff" ma:index="22" ma:taxonomy="true" ma:internalName="ef90e051e7884a3585973f9f74a503ff" ma:taxonomyFieldName="Business_x0020_Function_x0020_Level_x0020_1" ma:displayName="Business Function Level 1" ma:default="" ma:fieldId="{ef90e051-e788-4a35-8597-3f9f74a503ff}" ma:sspId="47c09a6c-e0e3-4477-ae9b-2effd2a8cb0c" ma:termSetId="f4453744-44d1-47b2-882b-26a65024bb96" ma:anchorId="00000000-0000-0000-0000-000000000000" ma:open="false" ma:isKeyword="false">
      <xsd:complexType>
        <xsd:sequence>
          <xsd:element ref="pc:Terms" minOccurs="0" maxOccurs="1"/>
        </xsd:sequence>
      </xsd:complexType>
    </xsd:element>
    <xsd:element name="_dlc_DocId" ma:index="23" nillable="true" ma:displayName="Document ID Value" ma:description="The value of the document ID assigned to this item." ma:internalName="_dlc_DocId" ma:readOnly="true">
      <xsd:simpleType>
        <xsd:restriction base="dms:Text"/>
      </xsd:simpleType>
    </xsd:element>
    <xsd:element name="b99f654170d7414fbed3ae1b88b536ed" ma:index="24" nillable="true" ma:taxonomy="true" ma:internalName="b99f654170d7414fbed3ae1b88b536ed" ma:taxonomyFieldName="Business_x0020_Function_x0020_Level_x0020_2" ma:displayName="Business Function Level 2" ma:default="" ma:fieldId="{b99f6541-70d7-414f-bed3-ae1b88b536ed}" ma:sspId="47c09a6c-e0e3-4477-ae9b-2effd2a8cb0c" ma:termSetId="e3e89a05-d7e9-4663-a0b2-7f2a3f2527d5" ma:anchorId="00000000-0000-0000-0000-000000000000" ma:open="false" ma:isKeyword="false">
      <xsd:complexType>
        <xsd:sequence>
          <xsd:element ref="pc:Terms" minOccurs="0" maxOccurs="1"/>
        </xsd:sequence>
      </xsd:complex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maf4a2b474f24e67b1854128efeaea11" ma:index="26" nillable="true" ma:taxonomy="true" ma:internalName="maf4a2b474f24e67b1854128efeaea11" ma:taxonomyFieldName="Business_x0020_Function_x0020_Level_x0020_3" ma:displayName="Business Function Level 3" ma:default="" ma:fieldId="{6af4a2b4-74f2-4e67-b185-4128efeaea11}" ma:sspId="47c09a6c-e0e3-4477-ae9b-2effd2a8cb0c" ma:termSetId="2e8674d0-4868-4683-bdd7-5633d45f45c7" ma:anchorId="00000000-0000-0000-0000-000000000000" ma:open="false" ma:isKeyword="false">
      <xsd:complexType>
        <xsd:sequence>
          <xsd:element ref="pc:Terms" minOccurs="0" maxOccurs="1"/>
        </xsd:sequence>
      </xsd:complexType>
    </xsd:element>
    <xsd:element name="_dlc_DocIdPersistId" ma:index="27" nillable="true" ma:displayName="Persist ID" ma:description="Keep ID on add." ma:hidden="true" ma:internalName="_dlc_DocIdPersistId" ma:readOnly="true">
      <xsd:simpleType>
        <xsd:restriction base="dms:Boolean"/>
      </xsd:simpleType>
    </xsd:element>
    <xsd:element name="l2078078221f456b8ea3107004ee053b" ma:index="28" ma:taxonomy="true" ma:internalName="l2078078221f456b8ea3107004ee053b" ma:taxonomyFieldName="Content_x0020_Classification" ma:displayName="Content Classification" ma:default="1;#Non Specific|6e3be155-6747-46d3-ae25-d84508c9cef7" ma:fieldId="{52078078-221f-456b-8ea3-107004ee053b}" ma:sspId="47c09a6c-e0e3-4477-ae9b-2effd2a8cb0c" ma:termSetId="846e7f7d-bb72-4a9c-b080-9467ae819ce6" ma:anchorId="00000000-0000-0000-0000-000000000000" ma:open="false" ma:isKeyword="false">
      <xsd:complexType>
        <xsd:sequence>
          <xsd:element ref="pc:Terms" minOccurs="0" maxOccurs="1"/>
        </xsd:sequence>
      </xsd:complexType>
    </xsd:element>
    <xsd:element name="TaxCatchAll" ma:index="29" nillable="true" ma:displayName="Taxonomy Catch All Column" ma:description="" ma:hidden="true" ma:list="{e8820aac-576a-42eb-80b3-cd33875e26bb}" ma:internalName="TaxCatchAll" ma:showField="CatchAllData" ma:web="479824bc-603f-4aca-93b9-4ff83752f6e5">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e8820aac-576a-42eb-80b3-cd33875e26bb}" ma:internalName="TaxCatchAllLabel" ma:readOnly="true" ma:showField="CatchAllDataLabel" ma:web="479824bc-603f-4aca-93b9-4ff83752f6e5">
      <xsd:complexType>
        <xsd:complexContent>
          <xsd:extension base="dms:MultiChoiceLookup">
            <xsd:sequence>
              <xsd:element name="Value" type="dms:Lookup" maxOccurs="unbounded" minOccurs="0" nillable="true"/>
            </xsd:sequence>
          </xsd:extension>
        </xsd:complexContent>
      </xsd:complexType>
    </xsd:element>
    <xsd:element name="b0d4679665db4cb7a7b984f36a58f69c" ma:index="34" ma:taxonomy="true" ma:internalName="b0d4679665db4cb7a7b984f36a58f69c" ma:taxonomyFieldName="Pol_x0020_Site_x0020_ID" ma:displayName="Pol Site ID" ma:default="6;#Not Configured|f3247828-a95a-4e79-8aea-d35a184ca0fd" ma:fieldId="{b0d46796-65db-4cb7-a7b9-84f36a58f69c}" ma:sspId="47c09a6c-e0e3-4477-ae9b-2effd2a8cb0c" ma:termSetId="893aea66-3bb7-41bc-b177-59da415f713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32" nillable="true" ma:displayName="Original Expiration Date" ma:hidden="true" ma:internalName="_dlc_ExpireDateSaved" ma:readOnly="true">
      <xsd:simpleType>
        <xsd:restriction base="dms:DateTime"/>
      </xsd:simpleType>
    </xsd:element>
    <xsd:element name="_dlc_ExpireDate" ma:index="33" nillable="true" ma:displayName="Expiration Date" ma:description="" ma:hidden="true" ma:indexed="true" ma:internalName="_dlc_ExpireDate" ma:readOnly="true">
      <xsd:simpleType>
        <xsd:restriction base="dms:DateTime"/>
      </xsd:simpleType>
    </xsd:element>
    <xsd:element name="_dlc_Exempt" ma:index="36" nillable="true" ma:displayName="Exempt from Policy" ma:hidden="true" ma:internalName="_dlc_Exemp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1"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_x0020_Category xmlns="6118b057-8ff5-44e4-b1de-321b26ad5719">Uncategorised</Info_x0020_Category>
    <Comments_x002f_Notes xmlns="6118b057-8ff5-44e4-b1de-321b26ad5719" xsi:nil="true"/>
    <maf4a2b474f24e67b1854128efeaea11 xmlns="6118b057-8ff5-44e4-b1de-321b26ad5719">
      <Terms xmlns="http://schemas.microsoft.com/office/infopath/2007/PartnerControls"/>
    </maf4a2b474f24e67b1854128efeaea11>
    <l2078078221f456b8ea3107004ee053b xmlns="6118b057-8ff5-44e4-b1de-321b26ad5719">
      <Terms xmlns="http://schemas.microsoft.com/office/infopath/2007/PartnerControls">
        <TermInfo xmlns="http://schemas.microsoft.com/office/infopath/2007/PartnerControls">
          <TermName xmlns="http://schemas.microsoft.com/office/infopath/2007/PartnerControls">Non Specific</TermName>
          <TermId xmlns="http://schemas.microsoft.com/office/infopath/2007/PartnerControls">6e3be155-6747-46d3-ae25-d84508c9cef7</TermId>
        </TermInfo>
      </Terms>
    </l2078078221f456b8ea3107004ee053b>
    <hdfd6f1666ea48029fc6f2caf7b1ea09 xmlns="6118b057-8ff5-44e4-b1de-321b26ad5719">
      <Terms xmlns="http://schemas.microsoft.com/office/infopath/2007/PartnerControls">
        <TermInfo xmlns="http://schemas.microsoft.com/office/infopath/2007/PartnerControls">
          <TermName xmlns="http://schemas.microsoft.com/office/infopath/2007/PartnerControls">International and Immigration Policy Group (IIPG)</TermName>
          <TermId xmlns="http://schemas.microsoft.com/office/infopath/2007/PartnerControls">735f7f42-fe9f-4010-aacd-a1eb934a590f</TermId>
        </TermInfo>
      </Terms>
    </hdfd6f1666ea48029fc6f2caf7b1ea09>
    <m0f9d390c1784539aad941718875bcfb xmlns="6118b057-8ff5-44e4-b1de-321b26ad5719">
      <Terms xmlns="http://schemas.microsoft.com/office/infopath/2007/PartnerControls">
        <TermInfo xmlns="http://schemas.microsoft.com/office/infopath/2007/PartnerControls">
          <TermName xmlns="http://schemas.microsoft.com/office/infopath/2007/PartnerControls">Immigration and Border Policy Director</TermName>
          <TermId xmlns="http://schemas.microsoft.com/office/infopath/2007/PartnerControls">267b8e8b-2f07-4b4e-83c6-3d2816256886</TermId>
        </TermInfo>
      </Terms>
    </m0f9d390c1784539aad941718875bcfb>
    <b0d4679665db4cb7a7b984f36a58f69c xmlns="6118b057-8ff5-44e4-b1de-321b26ad5719">
      <Terms xmlns="http://schemas.microsoft.com/office/infopath/2007/PartnerControls">
        <TermInfo xmlns="http://schemas.microsoft.com/office/infopath/2007/PartnerControls">
          <TermName xmlns="http://schemas.microsoft.com/office/infopath/2007/PartnerControls">HOPOLHZ-213541550-1</TermName>
          <TermId xmlns="http://schemas.microsoft.com/office/infopath/2007/PartnerControls">7cf705c7-bb38-4eb5-a115-3b73795bd0ed</TermId>
        </TermInfo>
      </Terms>
    </b0d4679665db4cb7a7b984f36a58f69c>
    <ef90e051e7884a3585973f9f74a503ff xmlns="6118b057-8ff5-44e4-b1de-321b26ad5719">
      <Terms xmlns="http://schemas.microsoft.com/office/infopath/2007/PartnerControls">
        <TermInfo xmlns="http://schemas.microsoft.com/office/infopath/2007/PartnerControls">
          <TermName xmlns="http://schemas.microsoft.com/office/infopath/2007/PartnerControls">Immigration and Border Policy</TermName>
          <TermId xmlns="http://schemas.microsoft.com/office/infopath/2007/PartnerControls">46dec7cb-f001-4b60-baa7-77506345a87d</TermId>
        </TermInfo>
      </Terms>
    </ef90e051e7884a3585973f9f74a503ff>
    <Copyright xmlns="6118b057-8ff5-44e4-b1de-321b26ad5719">Crown</Copyright>
    <Government_x0020_Classification_x0020_Marking xmlns="6118b057-8ff5-44e4-b1de-321b26ad5719">Official</Government_x0020_Classification_x0020_Marking>
    <TaxCatchAll xmlns="6118b057-8ff5-44e4-b1de-321b26ad5719">
      <Value>16</Value>
      <Value>15</Value>
      <Value>14</Value>
      <Value>13</Value>
      <Value>1</Value>
    </TaxCatchAll>
    <Item_x0020_Owner xmlns="6118b057-8ff5-44e4-b1de-321b26ad5719" xsi:nil="true"/>
    <Original_x0020_Creation_x0020_Date xmlns="6118b057-8ff5-44e4-b1de-321b26ad5719" xsi:nil="true"/>
    <Closure_x0020_Date xmlns="6118b057-8ff5-44e4-b1de-321b26ad5719" xsi:nil="true"/>
    <b99f654170d7414fbed3ae1b88b536ed xmlns="6118b057-8ff5-44e4-b1de-321b26ad5719">
      <Terms xmlns="http://schemas.microsoft.com/office/infopath/2007/PartnerControls"/>
    </b99f654170d7414fbed3ae1b88b536ed>
    <_dlc_ExpireDateSaved xmlns="http://schemas.microsoft.com/sharepoint/v3" xsi:nil="true"/>
    <_dlc_ExpireDate xmlns="http://schemas.microsoft.com/sharepoint/v3">2019-06-27T08:10:05+00:00</_dlc_ExpireDate>
    <_dlc_DocId xmlns="6118b057-8ff5-44e4-b1de-321b26ad5719">HOPOLHZ-396294047-1219</_dlc_DocId>
    <_dlc_DocIdUrl xmlns="6118b057-8ff5-44e4-b1de-321b26ad5719">
      <Url>https://teams.ho.cedrm.fgs-cloud.com/sites/POLHZ/EUEPOL/_layouts/DocIdRedir.aspx?ID=HOPOLHZ-396294047-1219</Url>
      <Description>HOPOLHZ-396294047-1219</Description>
    </_dlc_DocIdUrl>
  </documentManagement>
</p:properties>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47c09a6c-e0e3-4477-ae9b-2effd2a8cb0c" ContentTypeId="0x01010013C1D610CEDDE9499BC03C1C1CDDDA230502"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9EF9F0-10DF-4C41-A333-37FF8023F5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18b057-8ff5-44e4-b1de-321b26ad5719"/>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DA239B-15B1-4297-97F2-EF82006B5CE3}">
  <ds:schemaRefs>
    <ds:schemaRef ds:uri="http://purl.org/dc/elements/1.1/"/>
    <ds:schemaRef ds:uri="http://schemas.microsoft.com/office/2006/metadata/properties"/>
    <ds:schemaRef ds:uri="http://purl.org/dc/terms/"/>
    <ds:schemaRef ds:uri="6118b057-8ff5-44e4-b1de-321b26ad5719"/>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DA1C89F6-48A4-4311-ABE4-A512806645E7}">
  <ds:schemaRefs>
    <ds:schemaRef ds:uri="http://schemas.microsoft.com/sharepoint/events"/>
  </ds:schemaRefs>
</ds:datastoreItem>
</file>

<file path=customXml/itemProps4.xml><?xml version="1.0" encoding="utf-8"?>
<ds:datastoreItem xmlns:ds="http://schemas.openxmlformats.org/officeDocument/2006/customXml" ds:itemID="{AAFEFBA6-2F84-4392-9B24-94E3B6FB02D8}">
  <ds:schemaRefs>
    <ds:schemaRef ds:uri="Microsoft.SharePoint.Taxonomy.ContentTypeSync"/>
  </ds:schemaRefs>
</ds:datastoreItem>
</file>

<file path=customXml/itemProps5.xml><?xml version="1.0" encoding="utf-8"?>
<ds:datastoreItem xmlns:ds="http://schemas.openxmlformats.org/officeDocument/2006/customXml" ds:itemID="{93CF3AA9-FC5A-4B70-AF66-70D11E6896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38402</TotalTime>
  <Words>6640</Words>
  <Application>Microsoft Macintosh PowerPoint</Application>
  <PresentationFormat>Panoramiczny</PresentationFormat>
  <Paragraphs>463</Paragraphs>
  <Slides>23</Slides>
  <Notes>20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Arial</vt:lpstr>
      <vt:lpstr>Calibri</vt:lpstr>
      <vt:lpstr>Wingdings</vt:lpstr>
      <vt:lpstr>1_Office Theme</vt:lpstr>
      <vt:lpstr>Prezentacja programu PowerPoint</vt:lpstr>
      <vt:lpstr>Applying to the Settlement Scheme</vt:lpstr>
      <vt:lpstr>Applying to the Settlement Scheme</vt:lpstr>
      <vt:lpstr>Applying to the Settlement Scheme</vt:lpstr>
      <vt:lpstr>Applying to the Settlement Scheme</vt:lpstr>
      <vt:lpstr>Prezentacja programu PowerPoint</vt:lpstr>
      <vt:lpstr>Applying to the Settlement Scheme</vt:lpstr>
      <vt:lpstr>Applying to the Settlement Scheme</vt:lpstr>
      <vt:lpstr>EU SETTLEMENT SCHEME </vt:lpstr>
      <vt:lpstr>EU SETTLEMENT SCHEME </vt:lpstr>
      <vt:lpstr>Applying to the Settlement Scheme</vt:lpstr>
      <vt:lpstr>Applying to the Settlement Scheme</vt:lpstr>
      <vt:lpstr>Applying to the Settlement Scheme</vt:lpstr>
      <vt:lpstr>Applying to the Settlement Scheme</vt:lpstr>
      <vt:lpstr>Prezentacja programu PowerPoint</vt:lpstr>
      <vt:lpstr>Applying to the Settlement Scheme</vt:lpstr>
      <vt:lpstr>Applying to the Settlement Scheme</vt:lpstr>
      <vt:lpstr>Applying to the Settlement Scheme</vt:lpstr>
      <vt:lpstr>Applying to the Settlement Scheme</vt:lpstr>
      <vt:lpstr>Applying to the Settlement Scheme</vt:lpstr>
      <vt:lpstr>Applying to the Settlement Scheme</vt:lpstr>
      <vt:lpstr>Prezentacja programu PowerPoint</vt:lpstr>
      <vt:lpstr>Prezentacja programu PowerPoint</vt:lpstr>
    </vt:vector>
  </TitlesOfParts>
  <Company>Home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Westmore Nicola</dc:creator>
  <cp:lastModifiedBy>amarcinkowska.uk@gmail.com</cp:lastModifiedBy>
  <cp:revision>635</cp:revision>
  <cp:lastPrinted>2019-01-14T16:08:33Z</cp:lastPrinted>
  <dcterms:created xsi:type="dcterms:W3CDTF">2017-10-20T15:19:27Z</dcterms:created>
  <dcterms:modified xsi:type="dcterms:W3CDTF">2019-11-21T15:38:45Z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0x01010013C1D610CEDDE9499BC03C1C1CDDDA23050200C73B2D5B16B71748ADDC5318219B0E0C</vt:lpwstr>
  </property>
  <property fmtid="{D5CDD505-2E9C-101B-9397-08002B2CF9AE}" pid="3" name="_dlc_policyId">
    <vt:lpwstr>0x01010013C1D610CEDDE9499BC03C1C1CDDDA2305|-1567044647</vt:lpwstr>
  </property>
  <property fmtid="{D5CDD505-2E9C-101B-9397-08002B2CF9AE}" pid="4"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y fmtid="{D5CDD505-2E9C-101B-9397-08002B2CF9AE}" pid="5" name="_dlc_DocIdItemGuid">
    <vt:lpwstr>5abd97f7-86bc-4f0a-8577-5caa8101a167</vt:lpwstr>
  </property>
  <property fmtid="{D5CDD505-2E9C-101B-9397-08002B2CF9AE}" pid="6" name="Directorate/Group Level">
    <vt:lpwstr>14;#International and Immigration Policy Group (IIPG)|735f7f42-fe9f-4010-aacd-a1eb934a590f</vt:lpwstr>
  </property>
  <property fmtid="{D5CDD505-2E9C-101B-9397-08002B2CF9AE}" pid="7" name="Pol Site ID">
    <vt:lpwstr>13;#HOPOLHZ-213541550-1|7cf705c7-bb38-4eb5-a115-3b73795bd0ed</vt:lpwstr>
  </property>
  <property fmtid="{D5CDD505-2E9C-101B-9397-08002B2CF9AE}" pid="8" name="Content Classification">
    <vt:lpwstr>1;#Non Specific|6e3be155-6747-46d3-ae25-d84508c9cef7</vt:lpwstr>
  </property>
  <property fmtid="{D5CDD505-2E9C-101B-9397-08002B2CF9AE}" pid="9" name="Business Function Level 1">
    <vt:lpwstr>16;#Immigration and Border Policy|46dec7cb-f001-4b60-baa7-77506345a87d</vt:lpwstr>
  </property>
  <property fmtid="{D5CDD505-2E9C-101B-9397-08002B2CF9AE}" pid="10" name="Business Unit Level">
    <vt:lpwstr>15;#Immigration and Border Policy Director|267b8e8b-2f07-4b4e-83c6-3d2816256886</vt:lpwstr>
  </property>
  <property fmtid="{D5CDD505-2E9C-101B-9397-08002B2CF9AE}" pid="11" name="Business Function Level 3">
    <vt:lpwstr/>
  </property>
  <property fmtid="{D5CDD505-2E9C-101B-9397-08002B2CF9AE}" pid="12" name="Business Function Level 2">
    <vt:lpwstr/>
  </property>
</Properties>
</file>