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3" r:id="rId5"/>
    <p:sldId id="260" r:id="rId6"/>
    <p:sldId id="264" r:id="rId7"/>
    <p:sldId id="261" r:id="rId8"/>
    <p:sldId id="265" r:id="rId9"/>
    <p:sldId id="262"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238B83-6CE2-4864-9901-8A0926AC47FB}"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CA"/>
        </a:p>
      </dgm:t>
    </dgm:pt>
    <dgm:pt modelId="{77B25718-FEC0-4D7B-B3EC-337FE80D0932}">
      <dgm:prSet phldrT="[Text]"/>
      <dgm:spPr/>
      <dgm:t>
        <a:bodyPr/>
        <a:lstStyle/>
        <a:p>
          <a:r>
            <a:rPr lang="en-US" b="0" i="0" dirty="0" smtClean="0"/>
            <a:t>1. What are the high-level expectations of the project?</a:t>
          </a:r>
          <a:r>
            <a:rPr lang="en-US" dirty="0" smtClean="0"/>
            <a:t/>
          </a:r>
          <a:br>
            <a:rPr lang="en-US" dirty="0" smtClean="0"/>
          </a:br>
          <a:endParaRPr lang="en-CA" dirty="0"/>
        </a:p>
      </dgm:t>
    </dgm:pt>
    <dgm:pt modelId="{D3439134-562E-4089-803E-D1997269CCB9}" type="parTrans" cxnId="{F8DC95F1-A7CE-4AEE-89DB-F29544F89910}">
      <dgm:prSet/>
      <dgm:spPr/>
      <dgm:t>
        <a:bodyPr/>
        <a:lstStyle/>
        <a:p>
          <a:endParaRPr lang="en-CA"/>
        </a:p>
      </dgm:t>
    </dgm:pt>
    <dgm:pt modelId="{C9E4375A-822B-43E5-AF20-AA4A2F8F446D}" type="sibTrans" cxnId="{F8DC95F1-A7CE-4AEE-89DB-F29544F89910}">
      <dgm:prSet/>
      <dgm:spPr/>
      <dgm:t>
        <a:bodyPr/>
        <a:lstStyle/>
        <a:p>
          <a:endParaRPr lang="en-CA"/>
        </a:p>
      </dgm:t>
    </dgm:pt>
    <dgm:pt modelId="{999B86F8-31C4-4846-A8CE-0BFB02E55B97}">
      <dgm:prSet phldrT="[Text]"/>
      <dgm:spPr/>
      <dgm:t>
        <a:bodyPr/>
        <a:lstStyle/>
        <a:p>
          <a:r>
            <a:rPr lang="en-US" b="0" i="0" dirty="0" smtClean="0"/>
            <a:t>2. What is the project trying to change/improve/remove?</a:t>
          </a:r>
          <a:r>
            <a:rPr lang="en-US" dirty="0" smtClean="0"/>
            <a:t/>
          </a:r>
          <a:br>
            <a:rPr lang="en-US" dirty="0" smtClean="0"/>
          </a:br>
          <a:endParaRPr lang="en-CA" dirty="0"/>
        </a:p>
      </dgm:t>
    </dgm:pt>
    <dgm:pt modelId="{838E8F74-1C57-42CA-81FC-3E94A81E7CD9}" type="parTrans" cxnId="{C54AAACE-B843-41E7-9762-70BEB3F65F18}">
      <dgm:prSet/>
      <dgm:spPr/>
      <dgm:t>
        <a:bodyPr/>
        <a:lstStyle/>
        <a:p>
          <a:endParaRPr lang="en-CA"/>
        </a:p>
      </dgm:t>
    </dgm:pt>
    <dgm:pt modelId="{F69DE7C1-6601-48AE-8F94-A5F9EBF0E0C7}" type="sibTrans" cxnId="{C54AAACE-B843-41E7-9762-70BEB3F65F18}">
      <dgm:prSet/>
      <dgm:spPr/>
      <dgm:t>
        <a:bodyPr/>
        <a:lstStyle/>
        <a:p>
          <a:endParaRPr lang="en-CA"/>
        </a:p>
      </dgm:t>
    </dgm:pt>
    <dgm:pt modelId="{19C87A88-2BB2-45C2-BAFC-4178B0ACFCA9}">
      <dgm:prSet phldrT="[Text]"/>
      <dgm:spPr/>
      <dgm:t>
        <a:bodyPr/>
        <a:lstStyle/>
        <a:p>
          <a:r>
            <a:rPr lang="en-US" b="0" i="0" dirty="0" smtClean="0"/>
            <a:t>3. Is this project part of a larger program, if yes, what is the expectation of the program?</a:t>
          </a:r>
          <a:r>
            <a:rPr lang="en-US" dirty="0" smtClean="0"/>
            <a:t/>
          </a:r>
          <a:br>
            <a:rPr lang="en-US" dirty="0" smtClean="0"/>
          </a:br>
          <a:endParaRPr lang="en-CA" dirty="0"/>
        </a:p>
      </dgm:t>
    </dgm:pt>
    <dgm:pt modelId="{94A5306B-14E2-412F-B806-FC23356F0740}" type="parTrans" cxnId="{5502FBBA-AD2E-4F43-82D5-35ED0CB976BD}">
      <dgm:prSet/>
      <dgm:spPr/>
      <dgm:t>
        <a:bodyPr/>
        <a:lstStyle/>
        <a:p>
          <a:endParaRPr lang="en-CA"/>
        </a:p>
      </dgm:t>
    </dgm:pt>
    <dgm:pt modelId="{73EC2B49-C861-45C6-A3F9-3F53D479D36C}" type="sibTrans" cxnId="{5502FBBA-AD2E-4F43-82D5-35ED0CB976BD}">
      <dgm:prSet/>
      <dgm:spPr/>
      <dgm:t>
        <a:bodyPr/>
        <a:lstStyle/>
        <a:p>
          <a:endParaRPr lang="en-CA"/>
        </a:p>
      </dgm:t>
    </dgm:pt>
    <dgm:pt modelId="{A395E859-65F3-402A-B497-FC62F2A3566A}">
      <dgm:prSet phldrT="[Text]"/>
      <dgm:spPr/>
      <dgm:t>
        <a:bodyPr/>
        <a:lstStyle/>
        <a:p>
          <a:r>
            <a:rPr lang="en-US" b="0" i="0" dirty="0" smtClean="0"/>
            <a:t>4. Has there been a project plan development for all project activity (beyond Business Analysis activity)?</a:t>
          </a:r>
          <a:r>
            <a:rPr lang="en-US" dirty="0" smtClean="0"/>
            <a:t/>
          </a:r>
          <a:br>
            <a:rPr lang="en-US" dirty="0" smtClean="0"/>
          </a:br>
          <a:endParaRPr lang="en-CA" dirty="0"/>
        </a:p>
      </dgm:t>
    </dgm:pt>
    <dgm:pt modelId="{BACC699C-EE4B-4465-BFD8-A3F37440919C}" type="parTrans" cxnId="{E595ACC9-74BA-4C8E-93CD-281DB61373D1}">
      <dgm:prSet/>
      <dgm:spPr/>
      <dgm:t>
        <a:bodyPr/>
        <a:lstStyle/>
        <a:p>
          <a:endParaRPr lang="en-CA"/>
        </a:p>
      </dgm:t>
    </dgm:pt>
    <dgm:pt modelId="{5B9B68B0-EE61-47C5-8535-4F8FE3545A8A}" type="sibTrans" cxnId="{E595ACC9-74BA-4C8E-93CD-281DB61373D1}">
      <dgm:prSet/>
      <dgm:spPr/>
      <dgm:t>
        <a:bodyPr/>
        <a:lstStyle/>
        <a:p>
          <a:endParaRPr lang="en-CA"/>
        </a:p>
      </dgm:t>
    </dgm:pt>
    <dgm:pt modelId="{99E4C9C7-9E15-415D-AA0D-7883E5EB077F}">
      <dgm:prSet phldrT="[Text]"/>
      <dgm:spPr/>
      <dgm:t>
        <a:bodyPr/>
        <a:lstStyle/>
        <a:p>
          <a:r>
            <a:rPr lang="en-US" b="0" i="0" dirty="0" smtClean="0"/>
            <a:t>5. Is the business edging towards a specific outcome (try to identify embedded bias within the organization)?</a:t>
          </a:r>
          <a:r>
            <a:rPr lang="en-US" dirty="0" smtClean="0"/>
            <a:t/>
          </a:r>
          <a:br>
            <a:rPr lang="en-US" dirty="0" smtClean="0"/>
          </a:br>
          <a:endParaRPr lang="en-CA" dirty="0"/>
        </a:p>
      </dgm:t>
    </dgm:pt>
    <dgm:pt modelId="{74ED6C23-AB8D-42BF-9AA1-799B4C6E8976}" type="parTrans" cxnId="{7301F4D2-3C94-43A7-B85D-45C8353DB0DC}">
      <dgm:prSet/>
      <dgm:spPr/>
      <dgm:t>
        <a:bodyPr/>
        <a:lstStyle/>
        <a:p>
          <a:endParaRPr lang="en-CA"/>
        </a:p>
      </dgm:t>
    </dgm:pt>
    <dgm:pt modelId="{A3D6B58D-3A6F-4271-9ACF-34F394E9C18E}" type="sibTrans" cxnId="{7301F4D2-3C94-43A7-B85D-45C8353DB0DC}">
      <dgm:prSet/>
      <dgm:spPr/>
      <dgm:t>
        <a:bodyPr/>
        <a:lstStyle/>
        <a:p>
          <a:endParaRPr lang="en-CA"/>
        </a:p>
      </dgm:t>
    </dgm:pt>
    <dgm:pt modelId="{D7795EDF-AF02-486B-BD9C-63B361C70812}">
      <dgm:prSet phldrT="[Text]"/>
      <dgm:spPr/>
      <dgm:t>
        <a:bodyPr/>
        <a:lstStyle/>
        <a:p>
          <a:r>
            <a:rPr lang="en-US" b="0" i="0" smtClean="0"/>
            <a:t>6</a:t>
          </a:r>
          <a:r>
            <a:rPr lang="en-US" b="0" i="0" dirty="0" smtClean="0"/>
            <a:t>. What systems/processes are affected by this project engagement?</a:t>
          </a:r>
          <a:endParaRPr lang="en-CA" dirty="0"/>
        </a:p>
      </dgm:t>
    </dgm:pt>
    <dgm:pt modelId="{9EE26370-E105-4887-B07F-853C613AC14D}" type="parTrans" cxnId="{41F34269-683A-4B6F-9E45-EF01593DE7BA}">
      <dgm:prSet/>
      <dgm:spPr/>
      <dgm:t>
        <a:bodyPr/>
        <a:lstStyle/>
        <a:p>
          <a:endParaRPr lang="en-CA"/>
        </a:p>
      </dgm:t>
    </dgm:pt>
    <dgm:pt modelId="{A8959898-A7EF-4E5E-BADE-1BF4CB325AC6}" type="sibTrans" cxnId="{41F34269-683A-4B6F-9E45-EF01593DE7BA}">
      <dgm:prSet/>
      <dgm:spPr/>
      <dgm:t>
        <a:bodyPr/>
        <a:lstStyle/>
        <a:p>
          <a:endParaRPr lang="en-CA"/>
        </a:p>
      </dgm:t>
    </dgm:pt>
    <dgm:pt modelId="{40048672-E976-4A5E-85AB-E5A8BAA82EC1}" type="pres">
      <dgm:prSet presAssocID="{E7238B83-6CE2-4864-9901-8A0926AC47FB}" presName="Name0" presStyleCnt="0">
        <dgm:presLayoutVars>
          <dgm:chMax val="7"/>
          <dgm:chPref val="7"/>
          <dgm:dir/>
        </dgm:presLayoutVars>
      </dgm:prSet>
      <dgm:spPr/>
    </dgm:pt>
    <dgm:pt modelId="{25AAD8B5-287D-454C-AF47-346DB22F5C7F}" type="pres">
      <dgm:prSet presAssocID="{E7238B83-6CE2-4864-9901-8A0926AC47FB}" presName="Name1" presStyleCnt="0"/>
      <dgm:spPr/>
    </dgm:pt>
    <dgm:pt modelId="{C3A723F8-EAEB-478C-92D0-5B5841752E0B}" type="pres">
      <dgm:prSet presAssocID="{E7238B83-6CE2-4864-9901-8A0926AC47FB}" presName="cycle" presStyleCnt="0"/>
      <dgm:spPr/>
    </dgm:pt>
    <dgm:pt modelId="{E2384D15-2547-40A2-9D52-22AF9D4258A3}" type="pres">
      <dgm:prSet presAssocID="{E7238B83-6CE2-4864-9901-8A0926AC47FB}" presName="srcNode" presStyleLbl="node1" presStyleIdx="0" presStyleCnt="6"/>
      <dgm:spPr/>
    </dgm:pt>
    <dgm:pt modelId="{8D10511B-9F12-44C2-948F-EBC47C4FC73A}" type="pres">
      <dgm:prSet presAssocID="{E7238B83-6CE2-4864-9901-8A0926AC47FB}" presName="conn" presStyleLbl="parChTrans1D2" presStyleIdx="0" presStyleCnt="1"/>
      <dgm:spPr/>
    </dgm:pt>
    <dgm:pt modelId="{9140DF33-4D87-4B99-832B-276C3CF5C01D}" type="pres">
      <dgm:prSet presAssocID="{E7238B83-6CE2-4864-9901-8A0926AC47FB}" presName="extraNode" presStyleLbl="node1" presStyleIdx="0" presStyleCnt="6"/>
      <dgm:spPr/>
    </dgm:pt>
    <dgm:pt modelId="{B373B374-7BEF-401A-9A49-67C2E06E7735}" type="pres">
      <dgm:prSet presAssocID="{E7238B83-6CE2-4864-9901-8A0926AC47FB}" presName="dstNode" presStyleLbl="node1" presStyleIdx="0" presStyleCnt="6"/>
      <dgm:spPr/>
    </dgm:pt>
    <dgm:pt modelId="{A27581C6-83CF-4FE6-9BC3-52B3B921C977}" type="pres">
      <dgm:prSet presAssocID="{77B25718-FEC0-4D7B-B3EC-337FE80D0932}" presName="text_1" presStyleLbl="node1" presStyleIdx="0" presStyleCnt="6">
        <dgm:presLayoutVars>
          <dgm:bulletEnabled val="1"/>
        </dgm:presLayoutVars>
      </dgm:prSet>
      <dgm:spPr/>
      <dgm:t>
        <a:bodyPr/>
        <a:lstStyle/>
        <a:p>
          <a:endParaRPr lang="en-CA"/>
        </a:p>
      </dgm:t>
    </dgm:pt>
    <dgm:pt modelId="{E91D723D-0508-4A98-8361-386755BE1427}" type="pres">
      <dgm:prSet presAssocID="{77B25718-FEC0-4D7B-B3EC-337FE80D0932}" presName="accent_1" presStyleCnt="0"/>
      <dgm:spPr/>
    </dgm:pt>
    <dgm:pt modelId="{350C527A-EDB6-4372-A0D5-5C2CDAE429AC}" type="pres">
      <dgm:prSet presAssocID="{77B25718-FEC0-4D7B-B3EC-337FE80D0932}" presName="accentRepeatNode" presStyleLbl="solidFgAcc1" presStyleIdx="0" presStyleCnt="6"/>
      <dgm:spPr/>
    </dgm:pt>
    <dgm:pt modelId="{EFF06E1D-F53B-48D7-A611-9C10AD494490}" type="pres">
      <dgm:prSet presAssocID="{999B86F8-31C4-4846-A8CE-0BFB02E55B97}" presName="text_2" presStyleLbl="node1" presStyleIdx="1" presStyleCnt="6">
        <dgm:presLayoutVars>
          <dgm:bulletEnabled val="1"/>
        </dgm:presLayoutVars>
      </dgm:prSet>
      <dgm:spPr/>
    </dgm:pt>
    <dgm:pt modelId="{76655478-8B6A-49ED-AA40-E4C9608B9E0A}" type="pres">
      <dgm:prSet presAssocID="{999B86F8-31C4-4846-A8CE-0BFB02E55B97}" presName="accent_2" presStyleCnt="0"/>
      <dgm:spPr/>
    </dgm:pt>
    <dgm:pt modelId="{9E21ABCE-679F-4F50-A0F3-1DFF772954E4}" type="pres">
      <dgm:prSet presAssocID="{999B86F8-31C4-4846-A8CE-0BFB02E55B97}" presName="accentRepeatNode" presStyleLbl="solidFgAcc1" presStyleIdx="1" presStyleCnt="6"/>
      <dgm:spPr/>
    </dgm:pt>
    <dgm:pt modelId="{50612194-12F8-4354-943E-D4EDE268D846}" type="pres">
      <dgm:prSet presAssocID="{19C87A88-2BB2-45C2-BAFC-4178B0ACFCA9}" presName="text_3" presStyleLbl="node1" presStyleIdx="2" presStyleCnt="6">
        <dgm:presLayoutVars>
          <dgm:bulletEnabled val="1"/>
        </dgm:presLayoutVars>
      </dgm:prSet>
      <dgm:spPr/>
    </dgm:pt>
    <dgm:pt modelId="{6BE09D23-CC6A-4273-8D70-F0EA4115A316}" type="pres">
      <dgm:prSet presAssocID="{19C87A88-2BB2-45C2-BAFC-4178B0ACFCA9}" presName="accent_3" presStyleCnt="0"/>
      <dgm:spPr/>
    </dgm:pt>
    <dgm:pt modelId="{C56A962D-441A-46DD-842A-DE1D6D9B4E47}" type="pres">
      <dgm:prSet presAssocID="{19C87A88-2BB2-45C2-BAFC-4178B0ACFCA9}" presName="accentRepeatNode" presStyleLbl="solidFgAcc1" presStyleIdx="2" presStyleCnt="6"/>
      <dgm:spPr/>
    </dgm:pt>
    <dgm:pt modelId="{A8B49160-30C6-4432-8E2A-824E04382433}" type="pres">
      <dgm:prSet presAssocID="{A395E859-65F3-402A-B497-FC62F2A3566A}" presName="text_4" presStyleLbl="node1" presStyleIdx="3" presStyleCnt="6">
        <dgm:presLayoutVars>
          <dgm:bulletEnabled val="1"/>
        </dgm:presLayoutVars>
      </dgm:prSet>
      <dgm:spPr/>
    </dgm:pt>
    <dgm:pt modelId="{AB9F2891-48A7-49E2-8AFB-90374FE02F32}" type="pres">
      <dgm:prSet presAssocID="{A395E859-65F3-402A-B497-FC62F2A3566A}" presName="accent_4" presStyleCnt="0"/>
      <dgm:spPr/>
    </dgm:pt>
    <dgm:pt modelId="{D7CFECE3-C522-4D1D-9BC0-DE943EEB3A9B}" type="pres">
      <dgm:prSet presAssocID="{A395E859-65F3-402A-B497-FC62F2A3566A}" presName="accentRepeatNode" presStyleLbl="solidFgAcc1" presStyleIdx="3" presStyleCnt="6"/>
      <dgm:spPr/>
    </dgm:pt>
    <dgm:pt modelId="{AF75486A-0C56-41D0-AF2C-39B5852519D5}" type="pres">
      <dgm:prSet presAssocID="{99E4C9C7-9E15-415D-AA0D-7883E5EB077F}" presName="text_5" presStyleLbl="node1" presStyleIdx="4" presStyleCnt="6">
        <dgm:presLayoutVars>
          <dgm:bulletEnabled val="1"/>
        </dgm:presLayoutVars>
      </dgm:prSet>
      <dgm:spPr/>
    </dgm:pt>
    <dgm:pt modelId="{696654C2-BEBA-40C1-AB14-9B8B4C711B9C}" type="pres">
      <dgm:prSet presAssocID="{99E4C9C7-9E15-415D-AA0D-7883E5EB077F}" presName="accent_5" presStyleCnt="0"/>
      <dgm:spPr/>
    </dgm:pt>
    <dgm:pt modelId="{36A165FD-88F6-405F-9983-F46DB8A33CF6}" type="pres">
      <dgm:prSet presAssocID="{99E4C9C7-9E15-415D-AA0D-7883E5EB077F}" presName="accentRepeatNode" presStyleLbl="solidFgAcc1" presStyleIdx="4" presStyleCnt="6"/>
      <dgm:spPr/>
    </dgm:pt>
    <dgm:pt modelId="{84224FEF-6EC3-4F42-B7B7-8E06B3FB6BB8}" type="pres">
      <dgm:prSet presAssocID="{D7795EDF-AF02-486B-BD9C-63B361C70812}" presName="text_6" presStyleLbl="node1" presStyleIdx="5" presStyleCnt="6">
        <dgm:presLayoutVars>
          <dgm:bulletEnabled val="1"/>
        </dgm:presLayoutVars>
      </dgm:prSet>
      <dgm:spPr/>
    </dgm:pt>
    <dgm:pt modelId="{04C6821A-EF73-497D-BF67-A01B3C4B07A9}" type="pres">
      <dgm:prSet presAssocID="{D7795EDF-AF02-486B-BD9C-63B361C70812}" presName="accent_6" presStyleCnt="0"/>
      <dgm:spPr/>
    </dgm:pt>
    <dgm:pt modelId="{0DEC95A4-B7A0-4700-AA0A-18A4F83B8FF3}" type="pres">
      <dgm:prSet presAssocID="{D7795EDF-AF02-486B-BD9C-63B361C70812}" presName="accentRepeatNode" presStyleLbl="solidFgAcc1" presStyleIdx="5" presStyleCnt="6"/>
      <dgm:spPr/>
    </dgm:pt>
  </dgm:ptLst>
  <dgm:cxnLst>
    <dgm:cxn modelId="{D90FE6D0-B2A3-4561-9F68-216334817411}" type="presOf" srcId="{77B25718-FEC0-4D7B-B3EC-337FE80D0932}" destId="{A27581C6-83CF-4FE6-9BC3-52B3B921C977}" srcOrd="0" destOrd="0" presId="urn:microsoft.com/office/officeart/2008/layout/VerticalCurvedList"/>
    <dgm:cxn modelId="{3D64F225-604B-4662-ABB4-0BAEABE704F1}" type="presOf" srcId="{19C87A88-2BB2-45C2-BAFC-4178B0ACFCA9}" destId="{50612194-12F8-4354-943E-D4EDE268D846}" srcOrd="0" destOrd="0" presId="urn:microsoft.com/office/officeart/2008/layout/VerticalCurvedList"/>
    <dgm:cxn modelId="{5502FBBA-AD2E-4F43-82D5-35ED0CB976BD}" srcId="{E7238B83-6CE2-4864-9901-8A0926AC47FB}" destId="{19C87A88-2BB2-45C2-BAFC-4178B0ACFCA9}" srcOrd="2" destOrd="0" parTransId="{94A5306B-14E2-412F-B806-FC23356F0740}" sibTransId="{73EC2B49-C861-45C6-A3F9-3F53D479D36C}"/>
    <dgm:cxn modelId="{7E50100D-8D78-43C5-8F6A-4ED00BD93599}" type="presOf" srcId="{999B86F8-31C4-4846-A8CE-0BFB02E55B97}" destId="{EFF06E1D-F53B-48D7-A611-9C10AD494490}" srcOrd="0" destOrd="0" presId="urn:microsoft.com/office/officeart/2008/layout/VerticalCurvedList"/>
    <dgm:cxn modelId="{F76FE92F-F7FE-43FC-BA4C-C3338B01E008}" type="presOf" srcId="{C9E4375A-822B-43E5-AF20-AA4A2F8F446D}" destId="{8D10511B-9F12-44C2-948F-EBC47C4FC73A}" srcOrd="0" destOrd="0" presId="urn:microsoft.com/office/officeart/2008/layout/VerticalCurvedList"/>
    <dgm:cxn modelId="{E595ACC9-74BA-4C8E-93CD-281DB61373D1}" srcId="{E7238B83-6CE2-4864-9901-8A0926AC47FB}" destId="{A395E859-65F3-402A-B497-FC62F2A3566A}" srcOrd="3" destOrd="0" parTransId="{BACC699C-EE4B-4465-BFD8-A3F37440919C}" sibTransId="{5B9B68B0-EE61-47C5-8535-4F8FE3545A8A}"/>
    <dgm:cxn modelId="{123FB79C-B4F1-4D1E-B52A-E37E4796B665}" type="presOf" srcId="{A395E859-65F3-402A-B497-FC62F2A3566A}" destId="{A8B49160-30C6-4432-8E2A-824E04382433}" srcOrd="0" destOrd="0" presId="urn:microsoft.com/office/officeart/2008/layout/VerticalCurvedList"/>
    <dgm:cxn modelId="{F8DC95F1-A7CE-4AEE-89DB-F29544F89910}" srcId="{E7238B83-6CE2-4864-9901-8A0926AC47FB}" destId="{77B25718-FEC0-4D7B-B3EC-337FE80D0932}" srcOrd="0" destOrd="0" parTransId="{D3439134-562E-4089-803E-D1997269CCB9}" sibTransId="{C9E4375A-822B-43E5-AF20-AA4A2F8F446D}"/>
    <dgm:cxn modelId="{AEC9221F-165D-4669-B2AB-CF151A0C797E}" type="presOf" srcId="{99E4C9C7-9E15-415D-AA0D-7883E5EB077F}" destId="{AF75486A-0C56-41D0-AF2C-39B5852519D5}" srcOrd="0" destOrd="0" presId="urn:microsoft.com/office/officeart/2008/layout/VerticalCurvedList"/>
    <dgm:cxn modelId="{7301F4D2-3C94-43A7-B85D-45C8353DB0DC}" srcId="{E7238B83-6CE2-4864-9901-8A0926AC47FB}" destId="{99E4C9C7-9E15-415D-AA0D-7883E5EB077F}" srcOrd="4" destOrd="0" parTransId="{74ED6C23-AB8D-42BF-9AA1-799B4C6E8976}" sibTransId="{A3D6B58D-3A6F-4271-9ACF-34F394E9C18E}"/>
    <dgm:cxn modelId="{41F34269-683A-4B6F-9E45-EF01593DE7BA}" srcId="{E7238B83-6CE2-4864-9901-8A0926AC47FB}" destId="{D7795EDF-AF02-486B-BD9C-63B361C70812}" srcOrd="5" destOrd="0" parTransId="{9EE26370-E105-4887-B07F-853C613AC14D}" sibTransId="{A8959898-A7EF-4E5E-BADE-1BF4CB325AC6}"/>
    <dgm:cxn modelId="{DF8685AE-EF7F-4884-815A-FD639E080C58}" type="presOf" srcId="{D7795EDF-AF02-486B-BD9C-63B361C70812}" destId="{84224FEF-6EC3-4F42-B7B7-8E06B3FB6BB8}" srcOrd="0" destOrd="0" presId="urn:microsoft.com/office/officeart/2008/layout/VerticalCurvedList"/>
    <dgm:cxn modelId="{C54AAACE-B843-41E7-9762-70BEB3F65F18}" srcId="{E7238B83-6CE2-4864-9901-8A0926AC47FB}" destId="{999B86F8-31C4-4846-A8CE-0BFB02E55B97}" srcOrd="1" destOrd="0" parTransId="{838E8F74-1C57-42CA-81FC-3E94A81E7CD9}" sibTransId="{F69DE7C1-6601-48AE-8F94-A5F9EBF0E0C7}"/>
    <dgm:cxn modelId="{77FFD5D5-2B8D-4150-861E-83231A09F1F8}" type="presOf" srcId="{E7238B83-6CE2-4864-9901-8A0926AC47FB}" destId="{40048672-E976-4A5E-85AB-E5A8BAA82EC1}" srcOrd="0" destOrd="0" presId="urn:microsoft.com/office/officeart/2008/layout/VerticalCurvedList"/>
    <dgm:cxn modelId="{B7EFB6ED-B12B-4178-AB73-65BA47F59276}" type="presParOf" srcId="{40048672-E976-4A5E-85AB-E5A8BAA82EC1}" destId="{25AAD8B5-287D-454C-AF47-346DB22F5C7F}" srcOrd="0" destOrd="0" presId="urn:microsoft.com/office/officeart/2008/layout/VerticalCurvedList"/>
    <dgm:cxn modelId="{0CD9FE5C-D4AD-406B-A99B-1F8BE57652AA}" type="presParOf" srcId="{25AAD8B5-287D-454C-AF47-346DB22F5C7F}" destId="{C3A723F8-EAEB-478C-92D0-5B5841752E0B}" srcOrd="0" destOrd="0" presId="urn:microsoft.com/office/officeart/2008/layout/VerticalCurvedList"/>
    <dgm:cxn modelId="{6FC36057-8562-4260-AE39-7EE1A945A2F5}" type="presParOf" srcId="{C3A723F8-EAEB-478C-92D0-5B5841752E0B}" destId="{E2384D15-2547-40A2-9D52-22AF9D4258A3}" srcOrd="0" destOrd="0" presId="urn:microsoft.com/office/officeart/2008/layout/VerticalCurvedList"/>
    <dgm:cxn modelId="{0371CCEE-0B74-4A10-B75B-7DA923502656}" type="presParOf" srcId="{C3A723F8-EAEB-478C-92D0-5B5841752E0B}" destId="{8D10511B-9F12-44C2-948F-EBC47C4FC73A}" srcOrd="1" destOrd="0" presId="urn:microsoft.com/office/officeart/2008/layout/VerticalCurvedList"/>
    <dgm:cxn modelId="{09909335-3B71-40E2-BF9A-CEF1D5E29DD8}" type="presParOf" srcId="{C3A723F8-EAEB-478C-92D0-5B5841752E0B}" destId="{9140DF33-4D87-4B99-832B-276C3CF5C01D}" srcOrd="2" destOrd="0" presId="urn:microsoft.com/office/officeart/2008/layout/VerticalCurvedList"/>
    <dgm:cxn modelId="{EDA36F61-5077-498C-8EB2-0DFCB6E2DE6F}" type="presParOf" srcId="{C3A723F8-EAEB-478C-92D0-5B5841752E0B}" destId="{B373B374-7BEF-401A-9A49-67C2E06E7735}" srcOrd="3" destOrd="0" presId="urn:microsoft.com/office/officeart/2008/layout/VerticalCurvedList"/>
    <dgm:cxn modelId="{DE7A3E68-9C26-4311-997B-20E781A01653}" type="presParOf" srcId="{25AAD8B5-287D-454C-AF47-346DB22F5C7F}" destId="{A27581C6-83CF-4FE6-9BC3-52B3B921C977}" srcOrd="1" destOrd="0" presId="urn:microsoft.com/office/officeart/2008/layout/VerticalCurvedList"/>
    <dgm:cxn modelId="{E3D21C94-F31C-4892-A416-FE97505D1E6E}" type="presParOf" srcId="{25AAD8B5-287D-454C-AF47-346DB22F5C7F}" destId="{E91D723D-0508-4A98-8361-386755BE1427}" srcOrd="2" destOrd="0" presId="urn:microsoft.com/office/officeart/2008/layout/VerticalCurvedList"/>
    <dgm:cxn modelId="{8627C7B1-8C37-4F9D-8FE2-D74E01930C30}" type="presParOf" srcId="{E91D723D-0508-4A98-8361-386755BE1427}" destId="{350C527A-EDB6-4372-A0D5-5C2CDAE429AC}" srcOrd="0" destOrd="0" presId="urn:microsoft.com/office/officeart/2008/layout/VerticalCurvedList"/>
    <dgm:cxn modelId="{1CEFBC8B-F115-44D8-8528-10F1F6B43F9F}" type="presParOf" srcId="{25AAD8B5-287D-454C-AF47-346DB22F5C7F}" destId="{EFF06E1D-F53B-48D7-A611-9C10AD494490}" srcOrd="3" destOrd="0" presId="urn:microsoft.com/office/officeart/2008/layout/VerticalCurvedList"/>
    <dgm:cxn modelId="{99F590AA-F139-4AF8-8B4E-C71FA008E794}" type="presParOf" srcId="{25AAD8B5-287D-454C-AF47-346DB22F5C7F}" destId="{76655478-8B6A-49ED-AA40-E4C9608B9E0A}" srcOrd="4" destOrd="0" presId="urn:microsoft.com/office/officeart/2008/layout/VerticalCurvedList"/>
    <dgm:cxn modelId="{8AEAD842-399F-4388-B557-6ED1ED58F2DB}" type="presParOf" srcId="{76655478-8B6A-49ED-AA40-E4C9608B9E0A}" destId="{9E21ABCE-679F-4F50-A0F3-1DFF772954E4}" srcOrd="0" destOrd="0" presId="urn:microsoft.com/office/officeart/2008/layout/VerticalCurvedList"/>
    <dgm:cxn modelId="{02B2CEA2-3CD1-4212-9BD2-C87698CEE8CC}" type="presParOf" srcId="{25AAD8B5-287D-454C-AF47-346DB22F5C7F}" destId="{50612194-12F8-4354-943E-D4EDE268D846}" srcOrd="5" destOrd="0" presId="urn:microsoft.com/office/officeart/2008/layout/VerticalCurvedList"/>
    <dgm:cxn modelId="{1F3BCE1E-B59C-4E3C-96F7-402434FD2C48}" type="presParOf" srcId="{25AAD8B5-287D-454C-AF47-346DB22F5C7F}" destId="{6BE09D23-CC6A-4273-8D70-F0EA4115A316}" srcOrd="6" destOrd="0" presId="urn:microsoft.com/office/officeart/2008/layout/VerticalCurvedList"/>
    <dgm:cxn modelId="{8DCBCB2C-7742-4FFE-BBC6-9613EF2F776A}" type="presParOf" srcId="{6BE09D23-CC6A-4273-8D70-F0EA4115A316}" destId="{C56A962D-441A-46DD-842A-DE1D6D9B4E47}" srcOrd="0" destOrd="0" presId="urn:microsoft.com/office/officeart/2008/layout/VerticalCurvedList"/>
    <dgm:cxn modelId="{CDBC2A25-F7B4-4D6B-95D9-20602653AD62}" type="presParOf" srcId="{25AAD8B5-287D-454C-AF47-346DB22F5C7F}" destId="{A8B49160-30C6-4432-8E2A-824E04382433}" srcOrd="7" destOrd="0" presId="urn:microsoft.com/office/officeart/2008/layout/VerticalCurvedList"/>
    <dgm:cxn modelId="{B4A2A7AD-1960-4F8D-8164-35828F64604D}" type="presParOf" srcId="{25AAD8B5-287D-454C-AF47-346DB22F5C7F}" destId="{AB9F2891-48A7-49E2-8AFB-90374FE02F32}" srcOrd="8" destOrd="0" presId="urn:microsoft.com/office/officeart/2008/layout/VerticalCurvedList"/>
    <dgm:cxn modelId="{D5D37708-E665-48A9-8EA4-92E077C51578}" type="presParOf" srcId="{AB9F2891-48A7-49E2-8AFB-90374FE02F32}" destId="{D7CFECE3-C522-4D1D-9BC0-DE943EEB3A9B}" srcOrd="0" destOrd="0" presId="urn:microsoft.com/office/officeart/2008/layout/VerticalCurvedList"/>
    <dgm:cxn modelId="{5577676D-7214-4A41-B0A6-42E989151AC0}" type="presParOf" srcId="{25AAD8B5-287D-454C-AF47-346DB22F5C7F}" destId="{AF75486A-0C56-41D0-AF2C-39B5852519D5}" srcOrd="9" destOrd="0" presId="urn:microsoft.com/office/officeart/2008/layout/VerticalCurvedList"/>
    <dgm:cxn modelId="{D740BABC-4F42-4304-BCD5-DE3380E7B1FE}" type="presParOf" srcId="{25AAD8B5-287D-454C-AF47-346DB22F5C7F}" destId="{696654C2-BEBA-40C1-AB14-9B8B4C711B9C}" srcOrd="10" destOrd="0" presId="urn:microsoft.com/office/officeart/2008/layout/VerticalCurvedList"/>
    <dgm:cxn modelId="{F37F26B9-4D72-459D-A44F-9CFBEBEF823E}" type="presParOf" srcId="{696654C2-BEBA-40C1-AB14-9B8B4C711B9C}" destId="{36A165FD-88F6-405F-9983-F46DB8A33CF6}" srcOrd="0" destOrd="0" presId="urn:microsoft.com/office/officeart/2008/layout/VerticalCurvedList"/>
    <dgm:cxn modelId="{0FF15C6D-6AA6-48EA-B206-572C244D8A81}" type="presParOf" srcId="{25AAD8B5-287D-454C-AF47-346DB22F5C7F}" destId="{84224FEF-6EC3-4F42-B7B7-8E06B3FB6BB8}" srcOrd="11" destOrd="0" presId="urn:microsoft.com/office/officeart/2008/layout/VerticalCurvedList"/>
    <dgm:cxn modelId="{DFB6A617-68EB-4E1F-AEF3-D7BEF30307B2}" type="presParOf" srcId="{25AAD8B5-287D-454C-AF47-346DB22F5C7F}" destId="{04C6821A-EF73-497D-BF67-A01B3C4B07A9}" srcOrd="12" destOrd="0" presId="urn:microsoft.com/office/officeart/2008/layout/VerticalCurvedList"/>
    <dgm:cxn modelId="{0C2FC84A-3B0E-4A1B-8D07-F3ABEF11202D}" type="presParOf" srcId="{04C6821A-EF73-497D-BF67-A01B3C4B07A9}" destId="{0DEC95A4-B7A0-4700-AA0A-18A4F83B8FF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0511B-9F12-44C2-948F-EBC47C4FC73A}">
      <dsp:nvSpPr>
        <dsp:cNvPr id="0" name=""/>
        <dsp:cNvSpPr/>
      </dsp:nvSpPr>
      <dsp:spPr>
        <a:xfrm>
          <a:off x="-3789696" y="-582081"/>
          <a:ext cx="4516963" cy="4516963"/>
        </a:xfrm>
        <a:prstGeom prst="blockArc">
          <a:avLst>
            <a:gd name="adj1" fmla="val 18900000"/>
            <a:gd name="adj2" fmla="val 2700000"/>
            <a:gd name="adj3" fmla="val 478"/>
          </a:avLst>
        </a:pr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7581C6-83CF-4FE6-9BC3-52B3B921C977}">
      <dsp:nvSpPr>
        <dsp:cNvPr id="0" name=""/>
        <dsp:cNvSpPr/>
      </dsp:nvSpPr>
      <dsp:spPr>
        <a:xfrm>
          <a:off x="272215" y="176558"/>
          <a:ext cx="8065830"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dirty="0" smtClean="0"/>
            <a:t>1. What are the high-level expectations of the project?</a:t>
          </a:r>
          <a:r>
            <a:rPr lang="en-US" sz="1000" kern="1200" dirty="0" smtClean="0"/>
            <a:t/>
          </a:r>
          <a:br>
            <a:rPr lang="en-US" sz="1000" kern="1200" dirty="0" smtClean="0"/>
          </a:br>
          <a:endParaRPr lang="en-CA" sz="1000" kern="1200" dirty="0"/>
        </a:p>
      </dsp:txBody>
      <dsp:txXfrm>
        <a:off x="272215" y="176558"/>
        <a:ext cx="8065830" cy="352982"/>
      </dsp:txXfrm>
    </dsp:sp>
    <dsp:sp modelId="{350C527A-EDB6-4372-A0D5-5C2CDAE429AC}">
      <dsp:nvSpPr>
        <dsp:cNvPr id="0" name=""/>
        <dsp:cNvSpPr/>
      </dsp:nvSpPr>
      <dsp:spPr>
        <a:xfrm>
          <a:off x="51600" y="132435"/>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F06E1D-F53B-48D7-A611-9C10AD494490}">
      <dsp:nvSpPr>
        <dsp:cNvPr id="0" name=""/>
        <dsp:cNvSpPr/>
      </dsp:nvSpPr>
      <dsp:spPr>
        <a:xfrm>
          <a:off x="562567" y="705965"/>
          <a:ext cx="7775478"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dirty="0" smtClean="0"/>
            <a:t>2. What is the project trying to change/improve/remove?</a:t>
          </a:r>
          <a:r>
            <a:rPr lang="en-US" sz="1000" kern="1200" dirty="0" smtClean="0"/>
            <a:t/>
          </a:r>
          <a:br>
            <a:rPr lang="en-US" sz="1000" kern="1200" dirty="0" smtClean="0"/>
          </a:br>
          <a:endParaRPr lang="en-CA" sz="1000" kern="1200" dirty="0"/>
        </a:p>
      </dsp:txBody>
      <dsp:txXfrm>
        <a:off x="562567" y="705965"/>
        <a:ext cx="7775478" cy="352982"/>
      </dsp:txXfrm>
    </dsp:sp>
    <dsp:sp modelId="{9E21ABCE-679F-4F50-A0F3-1DFF772954E4}">
      <dsp:nvSpPr>
        <dsp:cNvPr id="0" name=""/>
        <dsp:cNvSpPr/>
      </dsp:nvSpPr>
      <dsp:spPr>
        <a:xfrm>
          <a:off x="341953" y="661842"/>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612194-12F8-4354-943E-D4EDE268D846}">
      <dsp:nvSpPr>
        <dsp:cNvPr id="0" name=""/>
        <dsp:cNvSpPr/>
      </dsp:nvSpPr>
      <dsp:spPr>
        <a:xfrm>
          <a:off x="695338" y="1235372"/>
          <a:ext cx="7642707"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dirty="0" smtClean="0"/>
            <a:t>3. Is this project part of a larger program, if yes, what is the expectation of the program?</a:t>
          </a:r>
          <a:r>
            <a:rPr lang="en-US" sz="1000" kern="1200" dirty="0" smtClean="0"/>
            <a:t/>
          </a:r>
          <a:br>
            <a:rPr lang="en-US" sz="1000" kern="1200" dirty="0" smtClean="0"/>
          </a:br>
          <a:endParaRPr lang="en-CA" sz="1000" kern="1200" dirty="0"/>
        </a:p>
      </dsp:txBody>
      <dsp:txXfrm>
        <a:off x="695338" y="1235372"/>
        <a:ext cx="7642707" cy="352982"/>
      </dsp:txXfrm>
    </dsp:sp>
    <dsp:sp modelId="{C56A962D-441A-46DD-842A-DE1D6D9B4E47}">
      <dsp:nvSpPr>
        <dsp:cNvPr id="0" name=""/>
        <dsp:cNvSpPr/>
      </dsp:nvSpPr>
      <dsp:spPr>
        <a:xfrm>
          <a:off x="474724" y="1191249"/>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B49160-30C6-4432-8E2A-824E04382433}">
      <dsp:nvSpPr>
        <dsp:cNvPr id="0" name=""/>
        <dsp:cNvSpPr/>
      </dsp:nvSpPr>
      <dsp:spPr>
        <a:xfrm>
          <a:off x="695338" y="1764444"/>
          <a:ext cx="7642707"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dirty="0" smtClean="0"/>
            <a:t>4. Has there been a project plan development for all project activity (beyond Business Analysis activity)?</a:t>
          </a:r>
          <a:r>
            <a:rPr lang="en-US" sz="1000" kern="1200" dirty="0" smtClean="0"/>
            <a:t/>
          </a:r>
          <a:br>
            <a:rPr lang="en-US" sz="1000" kern="1200" dirty="0" smtClean="0"/>
          </a:br>
          <a:endParaRPr lang="en-CA" sz="1000" kern="1200" dirty="0"/>
        </a:p>
      </dsp:txBody>
      <dsp:txXfrm>
        <a:off x="695338" y="1764444"/>
        <a:ext cx="7642707" cy="352982"/>
      </dsp:txXfrm>
    </dsp:sp>
    <dsp:sp modelId="{D7CFECE3-C522-4D1D-9BC0-DE943EEB3A9B}">
      <dsp:nvSpPr>
        <dsp:cNvPr id="0" name=""/>
        <dsp:cNvSpPr/>
      </dsp:nvSpPr>
      <dsp:spPr>
        <a:xfrm>
          <a:off x="474724" y="1720321"/>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75486A-0C56-41D0-AF2C-39B5852519D5}">
      <dsp:nvSpPr>
        <dsp:cNvPr id="0" name=""/>
        <dsp:cNvSpPr/>
      </dsp:nvSpPr>
      <dsp:spPr>
        <a:xfrm>
          <a:off x="562567" y="2293851"/>
          <a:ext cx="7775478"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dirty="0" smtClean="0"/>
            <a:t>5. Is the business edging towards a specific outcome (try to identify embedded bias within the organization)?</a:t>
          </a:r>
          <a:r>
            <a:rPr lang="en-US" sz="1000" kern="1200" dirty="0" smtClean="0"/>
            <a:t/>
          </a:r>
          <a:br>
            <a:rPr lang="en-US" sz="1000" kern="1200" dirty="0" smtClean="0"/>
          </a:br>
          <a:endParaRPr lang="en-CA" sz="1000" kern="1200" dirty="0"/>
        </a:p>
      </dsp:txBody>
      <dsp:txXfrm>
        <a:off x="562567" y="2293851"/>
        <a:ext cx="7775478" cy="352982"/>
      </dsp:txXfrm>
    </dsp:sp>
    <dsp:sp modelId="{36A165FD-88F6-405F-9983-F46DB8A33CF6}">
      <dsp:nvSpPr>
        <dsp:cNvPr id="0" name=""/>
        <dsp:cNvSpPr/>
      </dsp:nvSpPr>
      <dsp:spPr>
        <a:xfrm>
          <a:off x="341953" y="2249728"/>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224FEF-6EC3-4F42-B7B7-8E06B3FB6BB8}">
      <dsp:nvSpPr>
        <dsp:cNvPr id="0" name=""/>
        <dsp:cNvSpPr/>
      </dsp:nvSpPr>
      <dsp:spPr>
        <a:xfrm>
          <a:off x="272215" y="2823258"/>
          <a:ext cx="8065830" cy="35298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0180" tIns="25400" rIns="25400" bIns="25400" numCol="1" spcCol="1270" anchor="ctr" anchorCtr="0">
          <a:noAutofit/>
        </a:bodyPr>
        <a:lstStyle/>
        <a:p>
          <a:pPr lvl="0" algn="l" defTabSz="444500">
            <a:lnSpc>
              <a:spcPct val="90000"/>
            </a:lnSpc>
            <a:spcBef>
              <a:spcPct val="0"/>
            </a:spcBef>
            <a:spcAft>
              <a:spcPct val="35000"/>
            </a:spcAft>
          </a:pPr>
          <a:r>
            <a:rPr lang="en-US" sz="1000" b="0" i="0" kern="1200" smtClean="0"/>
            <a:t>6</a:t>
          </a:r>
          <a:r>
            <a:rPr lang="en-US" sz="1000" b="0" i="0" kern="1200" dirty="0" smtClean="0"/>
            <a:t>. What systems/processes are affected by this project engagement?</a:t>
          </a:r>
          <a:endParaRPr lang="en-CA" sz="1000" kern="1200" dirty="0"/>
        </a:p>
      </dsp:txBody>
      <dsp:txXfrm>
        <a:off x="272215" y="2823258"/>
        <a:ext cx="8065830" cy="352982"/>
      </dsp:txXfrm>
    </dsp:sp>
    <dsp:sp modelId="{0DEC95A4-B7A0-4700-AA0A-18A4F83B8FF3}">
      <dsp:nvSpPr>
        <dsp:cNvPr id="0" name=""/>
        <dsp:cNvSpPr/>
      </dsp:nvSpPr>
      <dsp:spPr>
        <a:xfrm>
          <a:off x="51600" y="2779135"/>
          <a:ext cx="441228" cy="441228"/>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4B82F-1B91-400B-9324-86A248818911}" type="datetimeFigureOut">
              <a:rPr lang="en-CA" smtClean="0"/>
              <a:t>27/07/2017</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F4B199-D0B5-497B-B61E-7C2552C2784D}" type="slidenum">
              <a:rPr lang="en-CA" smtClean="0"/>
              <a:t>‹#›</a:t>
            </a:fld>
            <a:endParaRPr lang="en-CA"/>
          </a:p>
        </p:txBody>
      </p:sp>
    </p:spTree>
    <p:extLst>
      <p:ext uri="{BB962C8B-B14F-4D97-AF65-F5344CB8AC3E}">
        <p14:creationId xmlns:p14="http://schemas.microsoft.com/office/powerpoint/2010/main" val="803835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F7890EEF-FED1-40A2-8682-D9CA7458BA9A}" type="datetimeFigureOut">
              <a:rPr lang="en-CA" smtClean="0"/>
              <a:t>27/07/2017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1621127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7890EEF-FED1-40A2-8682-D9CA7458BA9A}" type="datetimeFigureOut">
              <a:rPr lang="en-CA" smtClean="0"/>
              <a:t>27/07/2017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410345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7890EEF-FED1-40A2-8682-D9CA7458BA9A}" type="datetimeFigureOut">
              <a:rPr lang="en-CA" smtClean="0"/>
              <a:t>27/07/2017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4063415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ctrTitle"/>
          </p:nvPr>
        </p:nvSpPr>
        <p:spPr>
          <a:xfrm>
            <a:off x="0" y="0"/>
            <a:ext cx="9144000" cy="6858000"/>
          </a:xfrm>
        </p:spPr>
        <p:txBody>
          <a:bodyPr lIns="0" tIns="0" rIns="0" bIns="0" anchor="ctr" anchorCtr="0"/>
          <a:lstStyle>
            <a:lvl1pPr algn="ctr">
              <a:defRPr b="0" i="0">
                <a:solidFill>
                  <a:srgbClr val="FFFFFF"/>
                </a:solidFill>
              </a:defRPr>
            </a:lvl1pPr>
          </a:lstStyle>
          <a:p>
            <a:r>
              <a:rPr lang="en-US" dirty="0" smtClean="0"/>
              <a:t>Click to edit Master title style</a:t>
            </a:r>
            <a:endParaRPr lang="en-CA" dirty="0"/>
          </a:p>
        </p:txBody>
      </p:sp>
    </p:spTree>
    <p:extLst>
      <p:ext uri="{BB962C8B-B14F-4D97-AF65-F5344CB8AC3E}">
        <p14:creationId xmlns:p14="http://schemas.microsoft.com/office/powerpoint/2010/main" val="423332317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ctrTitle"/>
          </p:nvPr>
        </p:nvSpPr>
        <p:spPr>
          <a:xfrm>
            <a:off x="0" y="0"/>
            <a:ext cx="9144000" cy="6858000"/>
          </a:xfrm>
        </p:spPr>
        <p:txBody>
          <a:bodyPr lIns="0" tIns="0" rIns="0" bIns="0" anchor="ctr" anchorCtr="0"/>
          <a:lstStyle>
            <a:lvl1pPr algn="ctr">
              <a:defRPr b="0" i="0">
                <a:solidFill>
                  <a:srgbClr val="FFFFFF"/>
                </a:solidFill>
              </a:defRPr>
            </a:lvl1pPr>
          </a:lstStyle>
          <a:p>
            <a:r>
              <a:rPr lang="en-US" dirty="0" smtClean="0"/>
              <a:t>Click to edit Master title style</a:t>
            </a:r>
            <a:endParaRPr lang="en-CA" dirty="0"/>
          </a:p>
        </p:txBody>
      </p:sp>
    </p:spTree>
    <p:extLst>
      <p:ext uri="{BB962C8B-B14F-4D97-AF65-F5344CB8AC3E}">
        <p14:creationId xmlns:p14="http://schemas.microsoft.com/office/powerpoint/2010/main" val="145804764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ctrTitle"/>
          </p:nvPr>
        </p:nvSpPr>
        <p:spPr>
          <a:xfrm>
            <a:off x="0" y="0"/>
            <a:ext cx="9144000" cy="6858000"/>
          </a:xfrm>
        </p:spPr>
        <p:txBody>
          <a:bodyPr lIns="0" tIns="0" rIns="0" bIns="0" anchor="ctr" anchorCtr="0"/>
          <a:lstStyle>
            <a:lvl1pPr algn="ctr">
              <a:defRPr b="0" i="0">
                <a:solidFill>
                  <a:srgbClr val="FFFFFF"/>
                </a:solidFill>
              </a:defRPr>
            </a:lvl1pPr>
          </a:lstStyle>
          <a:p>
            <a:r>
              <a:rPr lang="en-US" dirty="0" smtClean="0"/>
              <a:t>Click to edit Master title style</a:t>
            </a:r>
            <a:endParaRPr lang="en-CA" dirty="0"/>
          </a:p>
        </p:txBody>
      </p:sp>
    </p:spTree>
    <p:extLst>
      <p:ext uri="{BB962C8B-B14F-4D97-AF65-F5344CB8AC3E}">
        <p14:creationId xmlns:p14="http://schemas.microsoft.com/office/powerpoint/2010/main" val="114824943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ctrTitle"/>
          </p:nvPr>
        </p:nvSpPr>
        <p:spPr>
          <a:xfrm>
            <a:off x="0" y="0"/>
            <a:ext cx="9144000" cy="6858000"/>
          </a:xfrm>
        </p:spPr>
        <p:txBody>
          <a:bodyPr lIns="0" tIns="0" rIns="0" bIns="0" anchor="ctr" anchorCtr="0"/>
          <a:lstStyle>
            <a:lvl1pPr algn="ctr">
              <a:defRPr b="0" i="0">
                <a:solidFill>
                  <a:srgbClr val="FFFFFF"/>
                </a:solidFill>
              </a:defRPr>
            </a:lvl1pPr>
          </a:lstStyle>
          <a:p>
            <a:r>
              <a:rPr lang="en-US" dirty="0" smtClean="0"/>
              <a:t>Click to edit Master title style</a:t>
            </a:r>
            <a:endParaRPr lang="en-CA" dirty="0"/>
          </a:p>
        </p:txBody>
      </p:sp>
    </p:spTree>
    <p:extLst>
      <p:ext uri="{BB962C8B-B14F-4D97-AF65-F5344CB8AC3E}">
        <p14:creationId xmlns:p14="http://schemas.microsoft.com/office/powerpoint/2010/main" val="13878864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7890EEF-FED1-40A2-8682-D9CA7458BA9A}" type="datetimeFigureOut">
              <a:rPr lang="en-CA" smtClean="0"/>
              <a:t>27/07/2017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2840834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890EEF-FED1-40A2-8682-D9CA7458BA9A}" type="datetimeFigureOut">
              <a:rPr lang="en-CA" smtClean="0"/>
              <a:t>27/07/2017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3464397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F7890EEF-FED1-40A2-8682-D9CA7458BA9A}" type="datetimeFigureOut">
              <a:rPr lang="en-CA" smtClean="0"/>
              <a:t>27/07/2017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219972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F7890EEF-FED1-40A2-8682-D9CA7458BA9A}" type="datetimeFigureOut">
              <a:rPr lang="en-CA" smtClean="0"/>
              <a:t>27/07/2017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2694230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F7890EEF-FED1-40A2-8682-D9CA7458BA9A}" type="datetimeFigureOut">
              <a:rPr lang="en-CA" smtClean="0"/>
              <a:t>27/07/2017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3049538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890EEF-FED1-40A2-8682-D9CA7458BA9A}" type="datetimeFigureOut">
              <a:rPr lang="en-CA" smtClean="0"/>
              <a:t>27/07/2017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231019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890EEF-FED1-40A2-8682-D9CA7458BA9A}" type="datetimeFigureOut">
              <a:rPr lang="en-CA" smtClean="0"/>
              <a:t>27/07/2017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3924481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890EEF-FED1-40A2-8682-D9CA7458BA9A}" type="datetimeFigureOut">
              <a:rPr lang="en-CA" smtClean="0"/>
              <a:t>27/07/2017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3D2214-C602-4C52-9DF0-A0899C95A3A3}" type="slidenum">
              <a:rPr lang="en-CA" smtClean="0"/>
              <a:t>‹#›</a:t>
            </a:fld>
            <a:endParaRPr lang="en-CA"/>
          </a:p>
        </p:txBody>
      </p:sp>
    </p:spTree>
    <p:extLst>
      <p:ext uri="{BB962C8B-B14F-4D97-AF65-F5344CB8AC3E}">
        <p14:creationId xmlns:p14="http://schemas.microsoft.com/office/powerpoint/2010/main" val="3018316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890EEF-FED1-40A2-8682-D9CA7458BA9A}" type="datetimeFigureOut">
              <a:rPr lang="en-CA" smtClean="0"/>
              <a:t>27/07/2017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3D2214-C602-4C52-9DF0-A0899C95A3A3}" type="slidenum">
              <a:rPr lang="en-CA" smtClean="0"/>
              <a:t>‹#›</a:t>
            </a:fld>
            <a:endParaRPr lang="en-CA"/>
          </a:p>
        </p:txBody>
      </p:sp>
      <p:pic>
        <p:nvPicPr>
          <p:cNvPr id="7" name="Picture 6"/>
          <p:cNvPicPr>
            <a:picLocks noChangeAspect="1"/>
          </p:cNvPicPr>
          <p:nvPr/>
        </p:nvPicPr>
        <p:blipFill rotWithShape="1">
          <a:blip r:embed="rId17" cstate="print">
            <a:extLst>
              <a:ext uri="{28A0092B-C50C-407E-A947-70E740481C1C}">
                <a14:useLocalDpi xmlns:a14="http://schemas.microsoft.com/office/drawing/2010/main" val="0"/>
              </a:ext>
            </a:extLst>
          </a:blip>
          <a:srcRect l="23766" t="32547" r="15662" b="34906"/>
          <a:stretch/>
        </p:blipFill>
        <p:spPr>
          <a:xfrm>
            <a:off x="0" y="6231879"/>
            <a:ext cx="1165253" cy="626121"/>
          </a:xfrm>
          <a:prstGeom prst="rect">
            <a:avLst/>
          </a:prstGeom>
        </p:spPr>
      </p:pic>
      <p:sp>
        <p:nvSpPr>
          <p:cNvPr id="8" name="Rectangle 7"/>
          <p:cNvSpPr/>
          <p:nvPr/>
        </p:nvSpPr>
        <p:spPr>
          <a:xfrm>
            <a:off x="0" y="0"/>
            <a:ext cx="9144000" cy="15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TextBox 8"/>
          <p:cNvSpPr txBox="1"/>
          <p:nvPr/>
        </p:nvSpPr>
        <p:spPr>
          <a:xfrm>
            <a:off x="6987640" y="6596390"/>
            <a:ext cx="2156360" cy="261610"/>
          </a:xfrm>
          <a:prstGeom prst="rect">
            <a:avLst/>
          </a:prstGeom>
          <a:noFill/>
        </p:spPr>
        <p:txBody>
          <a:bodyPr wrap="none" rtlCol="0">
            <a:spAutoFit/>
          </a:bodyPr>
          <a:lstStyle/>
          <a:p>
            <a:r>
              <a:rPr lang="en-US" sz="1100" dirty="0" smtClean="0">
                <a:latin typeface="Calibri" panose="020F0502020204030204" pitchFamily="34" charset="0"/>
              </a:rPr>
              <a:t>www.BusinessAnalysisCanvas.com</a:t>
            </a:r>
            <a:endParaRPr lang="en-CA" sz="1100" dirty="0">
              <a:latin typeface="Calibri" panose="020F0502020204030204" pitchFamily="34" charset="0"/>
            </a:endParaRPr>
          </a:p>
        </p:txBody>
      </p:sp>
    </p:spTree>
    <p:extLst>
      <p:ext uri="{BB962C8B-B14F-4D97-AF65-F5344CB8AC3E}">
        <p14:creationId xmlns:p14="http://schemas.microsoft.com/office/powerpoint/2010/main" val="906749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&lt;Project Objectives Template&gt;</a:t>
            </a:r>
            <a:endParaRPr lang="en-CA" dirty="0"/>
          </a:p>
        </p:txBody>
      </p:sp>
      <p:sp>
        <p:nvSpPr>
          <p:cNvPr id="3" name="Subtitle 2"/>
          <p:cNvSpPr>
            <a:spLocks noGrp="1"/>
          </p:cNvSpPr>
          <p:nvPr>
            <p:ph type="subTitle" idx="1"/>
          </p:nvPr>
        </p:nvSpPr>
        <p:spPr/>
        <p:txBody>
          <a:bodyPr/>
          <a:lstStyle/>
          <a:p>
            <a:r>
              <a:rPr lang="en-US" sz="1600" dirty="0" smtClean="0"/>
              <a:t>Business Analyst: &lt;Name&gt;</a:t>
            </a:r>
          </a:p>
          <a:p>
            <a:r>
              <a:rPr lang="en-US" sz="1600" dirty="0" smtClean="0"/>
              <a:t>Date: &lt;DD/MMM/YYYY&gt;</a:t>
            </a:r>
            <a:endParaRPr lang="en-CA" dirty="0"/>
          </a:p>
        </p:txBody>
      </p:sp>
    </p:spTree>
    <p:extLst>
      <p:ext uri="{BB962C8B-B14F-4D97-AF65-F5344CB8AC3E}">
        <p14:creationId xmlns:p14="http://schemas.microsoft.com/office/powerpoint/2010/main" val="2026108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Wrap Up</a:t>
            </a:r>
            <a:endParaRPr lang="en-CA" dirty="0"/>
          </a:p>
        </p:txBody>
      </p:sp>
      <p:sp>
        <p:nvSpPr>
          <p:cNvPr id="4" name="Rectangle 3"/>
          <p:cNvSpPr/>
          <p:nvPr/>
        </p:nvSpPr>
        <p:spPr>
          <a:xfrm>
            <a:off x="304800" y="1447800"/>
            <a:ext cx="83820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Ensuring effective conclusion of Project Objectives capture and documentation will kick off the Business Analysis understanding for the project.  </a:t>
            </a:r>
            <a:endParaRPr lang="en-CA" dirty="0"/>
          </a:p>
        </p:txBody>
      </p:sp>
      <p:sp>
        <p:nvSpPr>
          <p:cNvPr id="5" name="Isosceles Triangle 4"/>
          <p:cNvSpPr/>
          <p:nvPr/>
        </p:nvSpPr>
        <p:spPr>
          <a:xfrm flipV="1">
            <a:off x="3390900" y="2476500"/>
            <a:ext cx="2209800" cy="228600"/>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6" name="Rounded Rectangle 5"/>
          <p:cNvSpPr/>
          <p:nvPr/>
        </p:nvSpPr>
        <p:spPr>
          <a:xfrm>
            <a:off x="381000" y="2971800"/>
            <a:ext cx="33528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Ensure stakeholders alignment of objectifies identified</a:t>
            </a:r>
            <a:endParaRPr lang="en-CA" dirty="0"/>
          </a:p>
        </p:txBody>
      </p:sp>
      <p:sp>
        <p:nvSpPr>
          <p:cNvPr id="7" name="Rounded Rectangle 6"/>
          <p:cNvSpPr/>
          <p:nvPr/>
        </p:nvSpPr>
        <p:spPr>
          <a:xfrm>
            <a:off x="5334000" y="2971800"/>
            <a:ext cx="33528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Document information onto Business Analysis CANVAS</a:t>
            </a:r>
            <a:endParaRPr lang="en-CA" dirty="0"/>
          </a:p>
        </p:txBody>
      </p:sp>
      <p:sp>
        <p:nvSpPr>
          <p:cNvPr id="8" name="Rounded Rectangle 7"/>
          <p:cNvSpPr/>
          <p:nvPr/>
        </p:nvSpPr>
        <p:spPr>
          <a:xfrm>
            <a:off x="2971800" y="4419600"/>
            <a:ext cx="33528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If all information is not available carry out additional discussions to capture</a:t>
            </a:r>
            <a:endParaRPr lang="en-CA" dirty="0"/>
          </a:p>
        </p:txBody>
      </p:sp>
    </p:spTree>
    <p:extLst>
      <p:ext uri="{BB962C8B-B14F-4D97-AF65-F5344CB8AC3E}">
        <p14:creationId xmlns:p14="http://schemas.microsoft.com/office/powerpoint/2010/main" val="683832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1" y="1825627"/>
            <a:ext cx="2916504" cy="91757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09585"/>
            <a:r>
              <a:rPr lang="en-CA" sz="2400" dirty="0">
                <a:solidFill>
                  <a:prstClr val="white"/>
                </a:solidFill>
              </a:rPr>
              <a:t>Objective</a:t>
            </a:r>
          </a:p>
        </p:txBody>
      </p:sp>
      <p:sp>
        <p:nvSpPr>
          <p:cNvPr id="6" name="Rectangle 5"/>
          <p:cNvSpPr/>
          <p:nvPr/>
        </p:nvSpPr>
        <p:spPr>
          <a:xfrm>
            <a:off x="2501399" y="1825627"/>
            <a:ext cx="6337801" cy="917574"/>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defTabSz="609585"/>
            <a:r>
              <a:rPr lang="en-US" sz="2400" dirty="0" smtClean="0">
                <a:solidFill>
                  <a:prstClr val="black"/>
                </a:solidFill>
              </a:rPr>
              <a:t>&lt;Identify and develop shared understanding of Project Objectives&gt;</a:t>
            </a:r>
            <a:endParaRPr lang="en-CA" sz="2400" dirty="0">
              <a:solidFill>
                <a:prstClr val="black"/>
              </a:solidFill>
            </a:endParaRPr>
          </a:p>
        </p:txBody>
      </p:sp>
      <p:sp>
        <p:nvSpPr>
          <p:cNvPr id="7" name="Rectangle 6"/>
          <p:cNvSpPr/>
          <p:nvPr/>
        </p:nvSpPr>
        <p:spPr>
          <a:xfrm>
            <a:off x="838203" y="3586692"/>
            <a:ext cx="2215195" cy="160512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09585"/>
            <a:r>
              <a:rPr lang="en-CA" sz="2400" dirty="0">
                <a:solidFill>
                  <a:prstClr val="white"/>
                </a:solidFill>
              </a:rPr>
              <a:t>Purpose</a:t>
            </a:r>
          </a:p>
        </p:txBody>
      </p:sp>
      <p:sp>
        <p:nvSpPr>
          <p:cNvPr id="8" name="Rectangle 7"/>
          <p:cNvSpPr/>
          <p:nvPr/>
        </p:nvSpPr>
        <p:spPr>
          <a:xfrm>
            <a:off x="2501399" y="3586692"/>
            <a:ext cx="6337801" cy="1605123"/>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marL="380990" indent="-380990" defTabSz="609585">
              <a:buFont typeface="Arial" panose="020B0604020202020204" pitchFamily="34" charset="0"/>
              <a:buChar char="•"/>
            </a:pPr>
            <a:r>
              <a:rPr lang="en-US" sz="2400" dirty="0" smtClean="0">
                <a:solidFill>
                  <a:prstClr val="black"/>
                </a:solidFill>
              </a:rPr>
              <a:t>&lt;Evaluate Main project / program objectives&gt;</a:t>
            </a:r>
          </a:p>
          <a:p>
            <a:pPr marL="380990" indent="-380990" defTabSz="609585">
              <a:buFont typeface="Arial" panose="020B0604020202020204" pitchFamily="34" charset="0"/>
              <a:buChar char="•"/>
            </a:pPr>
            <a:r>
              <a:rPr lang="en-US" sz="2400" dirty="0" smtClean="0">
                <a:solidFill>
                  <a:prstClr val="black"/>
                </a:solidFill>
              </a:rPr>
              <a:t>&lt;Analyze current project documentation&gt;</a:t>
            </a:r>
          </a:p>
          <a:p>
            <a:pPr marL="380990" indent="-380990" defTabSz="609585">
              <a:buFont typeface="Arial" panose="020B0604020202020204" pitchFamily="34" charset="0"/>
              <a:buChar char="•"/>
            </a:pPr>
            <a:r>
              <a:rPr lang="en-US" sz="2400" dirty="0" smtClean="0">
                <a:solidFill>
                  <a:prstClr val="black"/>
                </a:solidFill>
              </a:rPr>
              <a:t>&lt;Discuss expectations of Business Analysis work activity&gt;</a:t>
            </a:r>
            <a:endParaRPr lang="en-CA" sz="2400" dirty="0">
              <a:solidFill>
                <a:prstClr val="black"/>
              </a:solidFill>
            </a:endParaRPr>
          </a:p>
        </p:txBody>
      </p:sp>
      <p:sp>
        <p:nvSpPr>
          <p:cNvPr id="9" name="Title 8"/>
          <p:cNvSpPr>
            <a:spLocks noGrp="1"/>
          </p:cNvSpPr>
          <p:nvPr>
            <p:ph type="title"/>
          </p:nvPr>
        </p:nvSpPr>
        <p:spPr/>
        <p:txBody>
          <a:bodyPr>
            <a:normAutofit/>
          </a:bodyPr>
          <a:lstStyle/>
          <a:p>
            <a:pPr algn="l"/>
            <a:r>
              <a:rPr lang="en-CA" dirty="0" smtClean="0"/>
              <a:t>Objective / Purpose</a:t>
            </a:r>
            <a:endParaRPr lang="en-CA" dirty="0"/>
          </a:p>
        </p:txBody>
      </p:sp>
    </p:spTree>
    <p:extLst>
      <p:ext uri="{BB962C8B-B14F-4D97-AF65-F5344CB8AC3E}">
        <p14:creationId xmlns:p14="http://schemas.microsoft.com/office/powerpoint/2010/main" val="2960770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Agenda</a:t>
            </a:r>
            <a:endParaRPr lang="en-CA" dirty="0"/>
          </a:p>
        </p:txBody>
      </p:sp>
      <p:sp>
        <p:nvSpPr>
          <p:cNvPr id="4" name="Content Placeholder 3"/>
          <p:cNvSpPr>
            <a:spLocks noGrp="1"/>
          </p:cNvSpPr>
          <p:nvPr>
            <p:ph idx="1"/>
          </p:nvPr>
        </p:nvSpPr>
        <p:spPr/>
        <p:txBody>
          <a:bodyPr/>
          <a:lstStyle/>
          <a:p>
            <a:pPr marL="0" indent="0">
              <a:buNone/>
            </a:pPr>
            <a:r>
              <a:rPr lang="en-US" dirty="0" smtClean="0"/>
              <a:t>Documents Analysis</a:t>
            </a:r>
          </a:p>
          <a:p>
            <a:pPr marL="0" indent="0">
              <a:buNone/>
            </a:pPr>
            <a:r>
              <a:rPr lang="en-US" dirty="0" smtClean="0"/>
              <a:t>What is a Project Objective?</a:t>
            </a:r>
          </a:p>
          <a:p>
            <a:pPr marL="0" indent="0">
              <a:buNone/>
            </a:pPr>
            <a:r>
              <a:rPr lang="en-US" dirty="0" smtClean="0"/>
              <a:t>Key Questions to ask</a:t>
            </a:r>
          </a:p>
          <a:p>
            <a:pPr marL="0" indent="0">
              <a:buNone/>
            </a:pPr>
            <a:r>
              <a:rPr lang="en-US" dirty="0" smtClean="0"/>
              <a:t>Wrap up </a:t>
            </a:r>
            <a:endParaRPr lang="en-CA" dirty="0"/>
          </a:p>
        </p:txBody>
      </p:sp>
      <p:sp>
        <p:nvSpPr>
          <p:cNvPr id="5" name="Rectangle 4"/>
          <p:cNvSpPr/>
          <p:nvPr/>
        </p:nvSpPr>
        <p:spPr>
          <a:xfrm>
            <a:off x="457200" y="1676400"/>
            <a:ext cx="8058079" cy="477146"/>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617186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Document Analysis</a:t>
            </a:r>
            <a:endParaRPr lang="en-CA" dirty="0"/>
          </a:p>
        </p:txBody>
      </p:sp>
      <p:sp>
        <p:nvSpPr>
          <p:cNvPr id="4" name="Rectangle 3"/>
          <p:cNvSpPr/>
          <p:nvPr/>
        </p:nvSpPr>
        <p:spPr>
          <a:xfrm>
            <a:off x="304800" y="1447800"/>
            <a:ext cx="8382000" cy="106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Document analysis is the review of existing project documentation. It allows the Business Analysis to understand more of the requirements as it relates to the project as a whole. </a:t>
            </a:r>
            <a:endParaRPr lang="en-CA" dirty="0"/>
          </a:p>
        </p:txBody>
      </p:sp>
      <p:sp>
        <p:nvSpPr>
          <p:cNvPr id="3" name="Isosceles Triangle 2"/>
          <p:cNvSpPr/>
          <p:nvPr/>
        </p:nvSpPr>
        <p:spPr>
          <a:xfrm flipV="1">
            <a:off x="3390900" y="2691213"/>
            <a:ext cx="2209800" cy="228600"/>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5" name="Rounded Rectangle 4"/>
          <p:cNvSpPr/>
          <p:nvPr/>
        </p:nvSpPr>
        <p:spPr>
          <a:xfrm>
            <a:off x="533400" y="3200400"/>
            <a:ext cx="1524000" cy="10668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Project Charter</a:t>
            </a:r>
            <a:endParaRPr lang="en-CA" dirty="0"/>
          </a:p>
        </p:txBody>
      </p:sp>
      <p:sp>
        <p:nvSpPr>
          <p:cNvPr id="6" name="Rounded Rectangle 5"/>
          <p:cNvSpPr/>
          <p:nvPr/>
        </p:nvSpPr>
        <p:spPr>
          <a:xfrm>
            <a:off x="2514600" y="3184021"/>
            <a:ext cx="1524000" cy="10668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Business Case</a:t>
            </a:r>
            <a:endParaRPr lang="en-CA" dirty="0"/>
          </a:p>
        </p:txBody>
      </p:sp>
      <p:sp>
        <p:nvSpPr>
          <p:cNvPr id="7" name="Rounded Rectangle 6"/>
          <p:cNvSpPr/>
          <p:nvPr/>
        </p:nvSpPr>
        <p:spPr>
          <a:xfrm>
            <a:off x="4572000" y="3200400"/>
            <a:ext cx="1524000" cy="10668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Strategic Plan</a:t>
            </a:r>
            <a:endParaRPr lang="en-CA" dirty="0"/>
          </a:p>
        </p:txBody>
      </p:sp>
      <p:sp>
        <p:nvSpPr>
          <p:cNvPr id="8" name="Rounded Rectangle 7"/>
          <p:cNvSpPr/>
          <p:nvPr/>
        </p:nvSpPr>
        <p:spPr>
          <a:xfrm>
            <a:off x="6629400" y="3200400"/>
            <a:ext cx="1524000" cy="10668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Value proposition </a:t>
            </a:r>
            <a:endParaRPr lang="en-CA" dirty="0"/>
          </a:p>
        </p:txBody>
      </p:sp>
      <p:sp>
        <p:nvSpPr>
          <p:cNvPr id="9" name="Rectangle 8"/>
          <p:cNvSpPr/>
          <p:nvPr/>
        </p:nvSpPr>
        <p:spPr>
          <a:xfrm>
            <a:off x="304800" y="4572000"/>
            <a:ext cx="8382000" cy="1066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Each of these documents will provide insight and understanding into the objectives of the project. These documents will allow the Business Analyst to appreciate the efforts and impact of the project engagement. </a:t>
            </a:r>
            <a:endParaRPr lang="en-CA" dirty="0"/>
          </a:p>
        </p:txBody>
      </p:sp>
    </p:spTree>
    <p:extLst>
      <p:ext uri="{BB962C8B-B14F-4D97-AF65-F5344CB8AC3E}">
        <p14:creationId xmlns:p14="http://schemas.microsoft.com/office/powerpoint/2010/main" val="22823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Agenda</a:t>
            </a:r>
            <a:endParaRPr lang="en-CA" dirty="0"/>
          </a:p>
        </p:txBody>
      </p:sp>
      <p:sp>
        <p:nvSpPr>
          <p:cNvPr id="4" name="Content Placeholder 3"/>
          <p:cNvSpPr>
            <a:spLocks noGrp="1"/>
          </p:cNvSpPr>
          <p:nvPr>
            <p:ph idx="1"/>
          </p:nvPr>
        </p:nvSpPr>
        <p:spPr/>
        <p:txBody>
          <a:bodyPr/>
          <a:lstStyle/>
          <a:p>
            <a:pPr marL="0" indent="0">
              <a:buNone/>
            </a:pPr>
            <a:r>
              <a:rPr lang="en-US" dirty="0" smtClean="0"/>
              <a:t>Documents Analysis</a:t>
            </a:r>
          </a:p>
          <a:p>
            <a:pPr marL="0" indent="0">
              <a:buNone/>
            </a:pPr>
            <a:r>
              <a:rPr lang="en-US" dirty="0" smtClean="0"/>
              <a:t>What is a Project Objective?</a:t>
            </a:r>
          </a:p>
          <a:p>
            <a:pPr marL="0" indent="0">
              <a:buNone/>
            </a:pPr>
            <a:r>
              <a:rPr lang="en-US" dirty="0" smtClean="0"/>
              <a:t>Key Questions to ask</a:t>
            </a:r>
          </a:p>
          <a:p>
            <a:pPr marL="0" indent="0">
              <a:buNone/>
            </a:pPr>
            <a:r>
              <a:rPr lang="en-US" dirty="0" smtClean="0"/>
              <a:t>Wrap up </a:t>
            </a:r>
            <a:endParaRPr lang="en-CA" dirty="0"/>
          </a:p>
        </p:txBody>
      </p:sp>
      <p:sp>
        <p:nvSpPr>
          <p:cNvPr id="5" name="Rectangle 4"/>
          <p:cNvSpPr/>
          <p:nvPr/>
        </p:nvSpPr>
        <p:spPr>
          <a:xfrm>
            <a:off x="457200" y="2266054"/>
            <a:ext cx="8058079" cy="477146"/>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95531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What is a Project Objective</a:t>
            </a:r>
            <a:r>
              <a:rPr lang="en-US" dirty="0" smtClean="0"/>
              <a:t>?</a:t>
            </a:r>
            <a:endParaRPr lang="en-CA" dirty="0"/>
          </a:p>
        </p:txBody>
      </p:sp>
      <p:sp>
        <p:nvSpPr>
          <p:cNvPr id="4" name="Rectangle 3"/>
          <p:cNvSpPr/>
          <p:nvPr/>
        </p:nvSpPr>
        <p:spPr>
          <a:xfrm>
            <a:off x="304800" y="1447800"/>
            <a:ext cx="83820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Understanding what the project is trying to achieve is vital to any successful Business Analysis engagement. </a:t>
            </a:r>
            <a:endParaRPr lang="en-CA" dirty="0"/>
          </a:p>
        </p:txBody>
      </p:sp>
      <p:sp>
        <p:nvSpPr>
          <p:cNvPr id="5" name="Isosceles Triangle 4"/>
          <p:cNvSpPr/>
          <p:nvPr/>
        </p:nvSpPr>
        <p:spPr>
          <a:xfrm flipV="1">
            <a:off x="3390900" y="2476500"/>
            <a:ext cx="2209800" cy="228600"/>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6" name="Rounded Rectangle 5"/>
          <p:cNvSpPr/>
          <p:nvPr/>
        </p:nvSpPr>
        <p:spPr>
          <a:xfrm>
            <a:off x="304800" y="3124200"/>
            <a:ext cx="8382000" cy="2743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lang="en-US" dirty="0" smtClean="0"/>
              <a:t>Examples of Project Objectives:</a:t>
            </a:r>
            <a:endParaRPr lang="en-CA" dirty="0"/>
          </a:p>
        </p:txBody>
      </p:sp>
      <p:sp>
        <p:nvSpPr>
          <p:cNvPr id="7" name="Rectangle 6"/>
          <p:cNvSpPr/>
          <p:nvPr/>
        </p:nvSpPr>
        <p:spPr>
          <a:xfrm>
            <a:off x="685800" y="3810000"/>
            <a:ext cx="3810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CA" dirty="0"/>
              <a:t>Identify and understand the Current State operation </a:t>
            </a:r>
          </a:p>
        </p:txBody>
      </p:sp>
      <p:sp>
        <p:nvSpPr>
          <p:cNvPr id="8" name="Rectangle 7"/>
          <p:cNvSpPr/>
          <p:nvPr/>
        </p:nvSpPr>
        <p:spPr>
          <a:xfrm>
            <a:off x="685800" y="4495800"/>
            <a:ext cx="3810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CA" dirty="0"/>
              <a:t>Evaluate and analyse the legacy system end of </a:t>
            </a:r>
            <a:r>
              <a:rPr lang="en-CA" dirty="0" smtClean="0"/>
              <a:t>life</a:t>
            </a:r>
            <a:endParaRPr lang="en-CA" dirty="0"/>
          </a:p>
        </p:txBody>
      </p:sp>
      <p:sp>
        <p:nvSpPr>
          <p:cNvPr id="9" name="Rectangle 8"/>
          <p:cNvSpPr/>
          <p:nvPr/>
        </p:nvSpPr>
        <p:spPr>
          <a:xfrm>
            <a:off x="4635381" y="3810000"/>
            <a:ext cx="3810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CA" dirty="0"/>
              <a:t>Research and Analysis into demographic perceptions </a:t>
            </a:r>
            <a:r>
              <a:rPr lang="en-CA" dirty="0" smtClean="0"/>
              <a:t>of our brand</a:t>
            </a:r>
            <a:endParaRPr lang="en-CA" dirty="0"/>
          </a:p>
        </p:txBody>
      </p:sp>
      <p:sp>
        <p:nvSpPr>
          <p:cNvPr id="10" name="Rectangle 9"/>
          <p:cNvSpPr/>
          <p:nvPr/>
        </p:nvSpPr>
        <p:spPr>
          <a:xfrm>
            <a:off x="4635381" y="4495800"/>
            <a:ext cx="3810000" cy="609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CA" dirty="0"/>
              <a:t>Future state organizational needs</a:t>
            </a:r>
          </a:p>
        </p:txBody>
      </p:sp>
    </p:spTree>
    <p:extLst>
      <p:ext uri="{BB962C8B-B14F-4D97-AF65-F5344CB8AC3E}">
        <p14:creationId xmlns:p14="http://schemas.microsoft.com/office/powerpoint/2010/main" val="4040336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Agenda</a:t>
            </a:r>
            <a:endParaRPr lang="en-CA" dirty="0"/>
          </a:p>
        </p:txBody>
      </p:sp>
      <p:sp>
        <p:nvSpPr>
          <p:cNvPr id="4" name="Content Placeholder 3"/>
          <p:cNvSpPr>
            <a:spLocks noGrp="1"/>
          </p:cNvSpPr>
          <p:nvPr>
            <p:ph idx="1"/>
          </p:nvPr>
        </p:nvSpPr>
        <p:spPr/>
        <p:txBody>
          <a:bodyPr/>
          <a:lstStyle/>
          <a:p>
            <a:pPr marL="0" indent="0">
              <a:buNone/>
            </a:pPr>
            <a:r>
              <a:rPr lang="en-US" dirty="0" smtClean="0"/>
              <a:t>Documents Analysis</a:t>
            </a:r>
          </a:p>
          <a:p>
            <a:pPr marL="0" indent="0">
              <a:buNone/>
            </a:pPr>
            <a:r>
              <a:rPr lang="en-US" dirty="0" smtClean="0"/>
              <a:t>What is a Project Objective?</a:t>
            </a:r>
          </a:p>
          <a:p>
            <a:pPr marL="0" indent="0">
              <a:buNone/>
            </a:pPr>
            <a:r>
              <a:rPr lang="en-US" dirty="0" smtClean="0"/>
              <a:t>Key Questions to ask</a:t>
            </a:r>
          </a:p>
          <a:p>
            <a:pPr marL="0" indent="0">
              <a:buNone/>
            </a:pPr>
            <a:r>
              <a:rPr lang="en-US" dirty="0" smtClean="0"/>
              <a:t>Wrap up </a:t>
            </a:r>
            <a:endParaRPr lang="en-CA" dirty="0"/>
          </a:p>
        </p:txBody>
      </p:sp>
      <p:sp>
        <p:nvSpPr>
          <p:cNvPr id="5" name="Rectangle 4"/>
          <p:cNvSpPr/>
          <p:nvPr/>
        </p:nvSpPr>
        <p:spPr>
          <a:xfrm>
            <a:off x="435123" y="2819400"/>
            <a:ext cx="8058079" cy="477146"/>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95531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Key Questions to </a:t>
            </a:r>
            <a:r>
              <a:rPr lang="en-US" dirty="0" smtClean="0"/>
              <a:t>ask</a:t>
            </a:r>
            <a:endParaRPr lang="en-CA" dirty="0"/>
          </a:p>
        </p:txBody>
      </p:sp>
      <p:sp>
        <p:nvSpPr>
          <p:cNvPr id="4" name="Rectangle 3"/>
          <p:cNvSpPr/>
          <p:nvPr/>
        </p:nvSpPr>
        <p:spPr>
          <a:xfrm>
            <a:off x="304800" y="1447800"/>
            <a:ext cx="83820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The </a:t>
            </a:r>
            <a:r>
              <a:rPr lang="en-US" dirty="0"/>
              <a:t>following are examples of key questions to ask in the identification of the project objectives of Business Analysis engagement. </a:t>
            </a:r>
            <a:r>
              <a:rPr lang="en-US" dirty="0" smtClean="0"/>
              <a:t> </a:t>
            </a:r>
            <a:endParaRPr lang="en-CA" dirty="0"/>
          </a:p>
        </p:txBody>
      </p:sp>
      <p:sp>
        <p:nvSpPr>
          <p:cNvPr id="5" name="Isosceles Triangle 4"/>
          <p:cNvSpPr/>
          <p:nvPr/>
        </p:nvSpPr>
        <p:spPr>
          <a:xfrm flipV="1">
            <a:off x="3390900" y="2476500"/>
            <a:ext cx="2209800" cy="228600"/>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graphicFrame>
        <p:nvGraphicFramePr>
          <p:cNvPr id="6" name="Diagram 5"/>
          <p:cNvGraphicFramePr/>
          <p:nvPr>
            <p:extLst>
              <p:ext uri="{D42A27DB-BD31-4B8C-83A1-F6EECF244321}">
                <p14:modId xmlns:p14="http://schemas.microsoft.com/office/powerpoint/2010/main" val="1969147085"/>
              </p:ext>
            </p:extLst>
          </p:nvPr>
        </p:nvGraphicFramePr>
        <p:xfrm>
          <a:off x="304800" y="2819400"/>
          <a:ext cx="83820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9016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Agenda</a:t>
            </a:r>
            <a:endParaRPr lang="en-CA" dirty="0"/>
          </a:p>
        </p:txBody>
      </p:sp>
      <p:sp>
        <p:nvSpPr>
          <p:cNvPr id="4" name="Content Placeholder 3"/>
          <p:cNvSpPr>
            <a:spLocks noGrp="1"/>
          </p:cNvSpPr>
          <p:nvPr>
            <p:ph idx="1"/>
          </p:nvPr>
        </p:nvSpPr>
        <p:spPr/>
        <p:txBody>
          <a:bodyPr/>
          <a:lstStyle/>
          <a:p>
            <a:pPr marL="0" indent="0">
              <a:buNone/>
            </a:pPr>
            <a:r>
              <a:rPr lang="en-US" dirty="0" smtClean="0"/>
              <a:t>Documents Analysis</a:t>
            </a:r>
          </a:p>
          <a:p>
            <a:pPr marL="0" indent="0">
              <a:buNone/>
            </a:pPr>
            <a:r>
              <a:rPr lang="en-US" dirty="0" smtClean="0"/>
              <a:t>What is a Project Objective?</a:t>
            </a:r>
          </a:p>
          <a:p>
            <a:pPr marL="0" indent="0">
              <a:buNone/>
            </a:pPr>
            <a:r>
              <a:rPr lang="en-US" dirty="0" smtClean="0"/>
              <a:t>Key Questions to ask</a:t>
            </a:r>
          </a:p>
          <a:p>
            <a:pPr marL="0" indent="0">
              <a:buNone/>
            </a:pPr>
            <a:r>
              <a:rPr lang="en-US" dirty="0" smtClean="0"/>
              <a:t>Wrap up </a:t>
            </a:r>
            <a:endParaRPr lang="en-CA" dirty="0"/>
          </a:p>
        </p:txBody>
      </p:sp>
      <p:sp>
        <p:nvSpPr>
          <p:cNvPr id="5" name="Rectangle 4"/>
          <p:cNvSpPr/>
          <p:nvPr/>
        </p:nvSpPr>
        <p:spPr>
          <a:xfrm>
            <a:off x="457199" y="3429000"/>
            <a:ext cx="8058079" cy="477146"/>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95531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al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TotalTime>
  <Words>410</Words>
  <Application>Microsoft Office PowerPoint</Application>
  <PresentationFormat>On-screen Show (4:3)</PresentationFormat>
  <Paragraphs>57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general presentation template</vt:lpstr>
      <vt:lpstr>&lt;Project Objectives Template&gt;</vt:lpstr>
      <vt:lpstr>Objective / Purpose</vt:lpstr>
      <vt:lpstr>Agenda</vt:lpstr>
      <vt:lpstr>Document Analysis</vt:lpstr>
      <vt:lpstr>Agenda</vt:lpstr>
      <vt:lpstr>What is a Project Objective?</vt:lpstr>
      <vt:lpstr>Agenda</vt:lpstr>
      <vt:lpstr>Key Questions to ask</vt:lpstr>
      <vt:lpstr>Agenda</vt:lpstr>
      <vt:lpstr>Wrap Up</vt:lpstr>
    </vt:vector>
  </TitlesOfParts>
  <Company>City of Vancouver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&lt;Enter Workshop / Meeting title&gt;</dc:title>
  <dc:creator>Jason Kelly</dc:creator>
  <cp:lastModifiedBy>Jason Kelly</cp:lastModifiedBy>
  <cp:revision>6</cp:revision>
  <dcterms:created xsi:type="dcterms:W3CDTF">2017-07-25T15:30:12Z</dcterms:created>
  <dcterms:modified xsi:type="dcterms:W3CDTF">2017-07-27T17:31:12Z</dcterms:modified>
</cp:coreProperties>
</file>