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lvl1pPr>
      <a:defRPr>
        <a:solidFill>
          <a:srgbClr val="5C1F00"/>
        </a:solidFill>
        <a:latin typeface="Helvetica Neue"/>
        <a:ea typeface="Helvetica Neue"/>
        <a:cs typeface="Helvetica Neue"/>
        <a:sym typeface="Helvetica Neue"/>
      </a:defRPr>
    </a:lvl1pPr>
    <a:lvl2pPr>
      <a:defRPr>
        <a:solidFill>
          <a:srgbClr val="5C1F00"/>
        </a:solidFill>
        <a:latin typeface="Helvetica Neue"/>
        <a:ea typeface="Helvetica Neue"/>
        <a:cs typeface="Helvetica Neue"/>
        <a:sym typeface="Helvetica Neue"/>
      </a:defRPr>
    </a:lvl2pPr>
    <a:lvl3pPr>
      <a:defRPr>
        <a:solidFill>
          <a:srgbClr val="5C1F00"/>
        </a:solidFill>
        <a:latin typeface="Helvetica Neue"/>
        <a:ea typeface="Helvetica Neue"/>
        <a:cs typeface="Helvetica Neue"/>
        <a:sym typeface="Helvetica Neue"/>
      </a:defRPr>
    </a:lvl3pPr>
    <a:lvl4pPr>
      <a:defRPr>
        <a:solidFill>
          <a:srgbClr val="5C1F00"/>
        </a:solidFill>
        <a:latin typeface="Helvetica Neue"/>
        <a:ea typeface="Helvetica Neue"/>
        <a:cs typeface="Helvetica Neue"/>
        <a:sym typeface="Helvetica Neue"/>
      </a:defRPr>
    </a:lvl4pPr>
    <a:lvl5pPr>
      <a:defRPr>
        <a:solidFill>
          <a:srgbClr val="5C1F00"/>
        </a:solidFill>
        <a:latin typeface="Helvetica Neue"/>
        <a:ea typeface="Helvetica Neue"/>
        <a:cs typeface="Helvetica Neue"/>
        <a:sym typeface="Helvetica Neue"/>
      </a:defRPr>
    </a:lvl5pPr>
    <a:lvl6pPr>
      <a:defRPr>
        <a:solidFill>
          <a:srgbClr val="5C1F00"/>
        </a:solidFill>
        <a:latin typeface="Helvetica Neue"/>
        <a:ea typeface="Helvetica Neue"/>
        <a:cs typeface="Helvetica Neue"/>
        <a:sym typeface="Helvetica Neue"/>
      </a:defRPr>
    </a:lvl6pPr>
    <a:lvl7pPr>
      <a:defRPr>
        <a:solidFill>
          <a:srgbClr val="5C1F00"/>
        </a:solidFill>
        <a:latin typeface="Helvetica Neue"/>
        <a:ea typeface="Helvetica Neue"/>
        <a:cs typeface="Helvetica Neue"/>
        <a:sym typeface="Helvetica Neue"/>
      </a:defRPr>
    </a:lvl7pPr>
    <a:lvl8pPr>
      <a:defRPr>
        <a:solidFill>
          <a:srgbClr val="5C1F00"/>
        </a:solidFill>
        <a:latin typeface="Helvetica Neue"/>
        <a:ea typeface="Helvetica Neue"/>
        <a:cs typeface="Helvetica Neue"/>
        <a:sym typeface="Helvetica Neue"/>
      </a:defRPr>
    </a:lvl8pPr>
    <a:lvl9pPr>
      <a:defRPr>
        <a:solidFill>
          <a:srgbClr val="5C1F00"/>
        </a:solidFill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Helvetica Neue"/>
          <a:ea typeface="Helvetica Neue"/>
          <a:cs typeface="Helvetica Neue"/>
        </a:font>
        <a:srgbClr val="5C1F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CCCCA"/>
          </a:solidFill>
        </a:fill>
      </a:tcStyle>
    </a:wholeTbl>
    <a:band2H>
      <a:tcTxStyle b="def" i="def"/>
      <a:tcStyle>
        <a:tcBdr/>
        <a:fill>
          <a:solidFill>
            <a:srgbClr val="F6E7E6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3300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3300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33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Helvetica Neue"/>
          <a:ea typeface="Helvetica Neue"/>
          <a:cs typeface="Helvetica Neue"/>
        </a:font>
        <a:srgbClr val="5C1F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ECCCCA"/>
          </a:solidFill>
        </a:fill>
      </a:tcStyle>
    </a:wholeTbl>
    <a:band2H>
      <a:tcTxStyle b="def" i="def"/>
      <a:tcStyle>
        <a:tcBdr/>
        <a:fill>
          <a:solidFill>
            <a:srgbClr val="F6E7E6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CC3300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381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CC3300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381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CC3300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Helvetica Neue"/>
          <a:ea typeface="Helvetica Neue"/>
          <a:cs typeface="Helvetica Neue"/>
        </a:font>
        <a:srgbClr val="5C1F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E8E2E2"/>
          </a:solidFill>
        </a:fill>
      </a:tcStyle>
    </a:wholeTbl>
    <a:band2H>
      <a:tcTxStyle b="def" i="def"/>
      <a:tcStyle>
        <a:tcBdr/>
        <a:fill>
          <a:solidFill>
            <a:srgbClr val="F4F1F1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C0AAAA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381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C0AAAA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381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C0AAA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Helvetica Neue"/>
          <a:ea typeface="Helvetica Neue"/>
          <a:cs typeface="Helvetica Neue"/>
        </a:font>
        <a:srgbClr val="5C1F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E2D3D0"/>
          </a:solidFill>
        </a:fill>
      </a:tcStyle>
    </a:wholeTbl>
    <a:band2H>
      <a:tcTxStyle b="def" i="def"/>
      <a:tcStyle>
        <a:tcBdr/>
        <a:fill>
          <a:solidFill>
            <a:srgbClr val="F1EAE9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AC6D56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381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AC6D56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381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AC6D5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Helvetica Neue"/>
          <a:ea typeface="Helvetica Neue"/>
          <a:cs typeface="Helvetica Neue"/>
        </a:font>
        <a:srgbClr val="5C1F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7E6"/>
          </a:solidFill>
        </a:fill>
      </a:tcStyle>
    </a:wholeTbl>
    <a:band2H>
      <a:tcTxStyle b="def" i="def"/>
      <a:tcStyle>
        <a:tcBdr/>
        <a:fill>
          <a:solidFill>
            <a:srgbClr val="800000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3300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5C1F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C1F00"/>
              </a:solidFill>
              <a:prstDash val="solid"/>
              <a:bevel/>
            </a:ln>
          </a:top>
          <a:bottom>
            <a:ln w="25400" cap="flat">
              <a:solidFill>
                <a:srgbClr val="5C1F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0000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C1F00"/>
              </a:solidFill>
              <a:prstDash val="solid"/>
              <a:bevel/>
            </a:ln>
          </a:top>
          <a:bottom>
            <a:ln w="25400" cap="flat">
              <a:solidFill>
                <a:srgbClr val="5C1F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33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Helvetica Neue"/>
          <a:ea typeface="Helvetica Neue"/>
          <a:cs typeface="Helvetica Neue"/>
        </a:font>
        <a:srgbClr val="5C1F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D1CBCA"/>
          </a:solidFill>
        </a:fill>
      </a:tcStyle>
    </a:wholeTbl>
    <a:band2H>
      <a:tcTxStyle b="def" i="def"/>
      <a:tcStyle>
        <a:tcBdr/>
        <a:fill>
          <a:solidFill>
            <a:srgbClr val="E9E7E6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5C1F00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38100" cap="flat">
              <a:solidFill>
                <a:srgbClr val="800000"/>
              </a:solidFill>
              <a:prstDash val="solid"/>
              <a:bevel/>
            </a:ln>
          </a:top>
          <a:bottom>
            <a:ln w="127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5C1F00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bevel/>
            </a:ln>
          </a:left>
          <a:right>
            <a:ln w="12700" cap="flat">
              <a:solidFill>
                <a:srgbClr val="800000"/>
              </a:solidFill>
              <a:prstDash val="solid"/>
              <a:bevel/>
            </a:ln>
          </a:right>
          <a:top>
            <a:ln w="12700" cap="flat">
              <a:solidFill>
                <a:srgbClr val="800000"/>
              </a:solidFill>
              <a:prstDash val="solid"/>
              <a:bevel/>
            </a:ln>
          </a:top>
          <a:bottom>
            <a:ln w="38100" cap="flat">
              <a:solidFill>
                <a:srgbClr val="800000"/>
              </a:solidFill>
              <a:prstDash val="solid"/>
              <a:bevel/>
            </a:ln>
          </a:bottom>
          <a:insideH>
            <a:ln w="12700" cap="flat">
              <a:solidFill>
                <a:srgbClr val="800000"/>
              </a:solidFill>
              <a:prstDash val="solid"/>
              <a:bevel/>
            </a:ln>
          </a:insideH>
          <a:insideV>
            <a:ln w="12700" cap="flat">
              <a:solidFill>
                <a:srgbClr val="800000"/>
              </a:solidFill>
              <a:prstDash val="solid"/>
              <a:bevel/>
            </a:ln>
          </a:insideV>
        </a:tcBdr>
        <a:fill>
          <a:solidFill>
            <a:srgbClr val="5C1F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FD293"/>
                </a:solidFill>
              </a:rPr>
              <a:t>Click to edit Master title style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subtitle style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FD293"/>
                </a:solidFill>
              </a:rPr>
              <a:t>Click to edit Master title style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text styles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Second level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Third level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Fourth level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FD293"/>
                </a:solidFill>
              </a:rPr>
              <a:t>Click to edit Master title style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text styles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Second level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Third level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Fourth level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FD293"/>
                </a:solidFill>
              </a:rPr>
              <a:t>Click to edit Master title style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text styles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Second level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Third level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Fourth level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cap="all" sz="4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000">
                <a:solidFill>
                  <a:srgbClr val="DFD293"/>
                </a:solidFill>
              </a:rPr>
              <a:t>Click to edit Master title style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FD293"/>
                </a:solidFill>
              </a:rPr>
              <a:t>Click to edit Master title style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Click to edit Master text styles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Second level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Third level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Fourth level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FD293"/>
                </a:solidFill>
              </a:rPr>
              <a:t>Click to edit Master title style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4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FD293"/>
                </a:solidFill>
              </a:rPr>
              <a:t>Click to edit Master title style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DFD293"/>
                </a:solidFill>
              </a:rPr>
              <a:t>Click to edit Master title style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text styles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Second level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Third level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Fourth level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DFD293"/>
                </a:solidFill>
              </a:rPr>
              <a:t>Click to edit Master title style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FD293"/>
                </a:solidFill>
              </a:rPr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text styles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Second level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Third level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Fourth level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245225"/>
            <a:ext cx="2133600" cy="288822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 algn="r"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>
        <a:defRPr sz="4400">
          <a:solidFill>
            <a:srgbClr val="DFD293"/>
          </a:solidFill>
          <a:latin typeface="Arial"/>
          <a:ea typeface="Arial"/>
          <a:cs typeface="Arial"/>
          <a:sym typeface="Arial"/>
        </a:defRPr>
      </a:lvl1pPr>
      <a:lvl2pPr algn="ctr">
        <a:defRPr sz="4400">
          <a:solidFill>
            <a:srgbClr val="DFD293"/>
          </a:solidFill>
          <a:latin typeface="Arial"/>
          <a:ea typeface="Arial"/>
          <a:cs typeface="Arial"/>
          <a:sym typeface="Arial"/>
        </a:defRPr>
      </a:lvl2pPr>
      <a:lvl3pPr algn="ctr">
        <a:defRPr sz="4400">
          <a:solidFill>
            <a:srgbClr val="DFD293"/>
          </a:solidFill>
          <a:latin typeface="Arial"/>
          <a:ea typeface="Arial"/>
          <a:cs typeface="Arial"/>
          <a:sym typeface="Arial"/>
        </a:defRPr>
      </a:lvl3pPr>
      <a:lvl4pPr algn="ctr">
        <a:defRPr sz="4400">
          <a:solidFill>
            <a:srgbClr val="DFD293"/>
          </a:solidFill>
          <a:latin typeface="Arial"/>
          <a:ea typeface="Arial"/>
          <a:cs typeface="Arial"/>
          <a:sym typeface="Arial"/>
        </a:defRPr>
      </a:lvl4pPr>
      <a:lvl5pPr algn="ctr">
        <a:defRPr sz="4400">
          <a:solidFill>
            <a:srgbClr val="DFD293"/>
          </a:solidFill>
          <a:latin typeface="Arial"/>
          <a:ea typeface="Arial"/>
          <a:cs typeface="Arial"/>
          <a:sym typeface="Arial"/>
        </a:defRPr>
      </a:lvl5pPr>
      <a:lvl6pPr algn="ctr">
        <a:defRPr sz="4400">
          <a:solidFill>
            <a:srgbClr val="DFD293"/>
          </a:solidFill>
          <a:latin typeface="Arial"/>
          <a:ea typeface="Arial"/>
          <a:cs typeface="Arial"/>
          <a:sym typeface="Arial"/>
        </a:defRPr>
      </a:lvl6pPr>
      <a:lvl7pPr algn="ctr">
        <a:defRPr sz="4400">
          <a:solidFill>
            <a:srgbClr val="DFD293"/>
          </a:solidFill>
          <a:latin typeface="Arial"/>
          <a:ea typeface="Arial"/>
          <a:cs typeface="Arial"/>
          <a:sym typeface="Arial"/>
        </a:defRPr>
      </a:lvl7pPr>
      <a:lvl8pPr algn="ctr">
        <a:defRPr sz="4400">
          <a:solidFill>
            <a:srgbClr val="DFD293"/>
          </a:solidFill>
          <a:latin typeface="Arial"/>
          <a:ea typeface="Arial"/>
          <a:cs typeface="Arial"/>
          <a:sym typeface="Arial"/>
        </a:defRPr>
      </a:lvl8pPr>
      <a:lvl9pPr algn="ctr">
        <a:defRPr sz="4400">
          <a:solidFill>
            <a:srgbClr val="DFD293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4pPr>
      <a:lvl5pPr marL="2194560" indent="-365760">
        <a:spcBef>
          <a:spcPts val="700"/>
        </a:spcBef>
        <a:buSzPct val="100000"/>
        <a:buChar char="»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5pPr>
      <a:lvl6pPr marL="2651760" indent="-365760">
        <a:spcBef>
          <a:spcPts val="700"/>
        </a:spcBef>
        <a:buSzPct val="100000"/>
        <a:buChar char="»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6pPr>
      <a:lvl7pPr marL="3108960" indent="-365760">
        <a:spcBef>
          <a:spcPts val="700"/>
        </a:spcBef>
        <a:buSzPct val="100000"/>
        <a:buChar char="»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7pPr>
      <a:lvl8pPr marL="3566159" indent="-365759">
        <a:spcBef>
          <a:spcPts val="700"/>
        </a:spcBef>
        <a:buSzPct val="100000"/>
        <a:buChar char="»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8pPr>
      <a:lvl9pPr marL="4023359" indent="-365759">
        <a:spcBef>
          <a:spcPts val="700"/>
        </a:spcBef>
        <a:buSzPct val="100000"/>
        <a:buChar char="»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609600" y="1066798"/>
            <a:ext cx="8153400" cy="4227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2800"/>
              </a:spcBef>
              <a:defRPr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Offensive Holding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endParaRPr sz="4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Making Quality Calls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Having a Consistent Philosophy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609600" y="228599"/>
            <a:ext cx="7848600" cy="5780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Officiating Holding On 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Pass Plays vs. Running Plays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On Run Blocks – you must call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Take Downs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Wrap Ups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Hooks, Turns, etc. – Action That Controls the Defender and Takes Him Out of the Hole Where the Runner is Heading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33400" y="380999"/>
            <a:ext cx="8001000" cy="1522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Penalty Priorities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“Zones of Emphasis”</a:t>
            </a:r>
          </a:p>
        </p:txBody>
      </p:sp>
      <p:graphicFrame>
        <p:nvGraphicFramePr>
          <p:cNvPr id="70" name="Table 70"/>
          <p:cNvGraphicFramePr/>
          <p:nvPr/>
        </p:nvGraphicFramePr>
        <p:xfrm>
          <a:off x="1524000" y="2209800"/>
          <a:ext cx="6096000" cy="310775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32000"/>
                <a:gridCol w="2032000"/>
                <a:gridCol w="2032000"/>
              </a:tblGrid>
              <a:tr h="689937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sym typeface="Helvetica Neue"/>
                        </a:rPr>
                        <a:t>Zone 1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sym typeface="Helvetica Neue"/>
                        </a:rPr>
                        <a:t>Zone 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sym typeface="Helvetica Neue"/>
                        </a:rPr>
                        <a:t>Zone 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2417816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8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sym typeface="Helvetica Neue"/>
                        </a:rPr>
                        <a:t>   SE        T</a:t>
                      </a:r>
                      <a:endParaRPr sz="28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sym typeface="Helvetica Neue"/>
                        </a:rPr>
                        <a:t>          W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8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sym typeface="Helvetica Neue"/>
                        </a:rPr>
                        <a:t>G    C    G</a:t>
                      </a:r>
                      <a:endParaRPr sz="28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sym typeface="Helvetica Neue"/>
                        </a:rPr>
                        <a:t>QB</a:t>
                      </a:r>
                      <a:endParaRPr sz="28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8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sym typeface="Helvetica Neue"/>
                        </a:rPr>
                        <a:t>RB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8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sym typeface="Helvetica Neue"/>
                        </a:rPr>
                        <a:t>T   TE</a:t>
                      </a:r>
                      <a:endParaRPr sz="28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>
                        <a:spcBef>
                          <a:spcPts val="6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sym typeface="Helvetica Neue"/>
                        </a:rPr>
                        <a:t>F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Shape 71"/>
          <p:cNvSpPr/>
          <p:nvPr/>
        </p:nvSpPr>
        <p:spPr>
          <a:xfrm flipH="1" flipV="1">
            <a:off x="2285998" y="3200399"/>
            <a:ext cx="1905002" cy="1600202"/>
          </a:xfrm>
          <a:prstGeom prst="line">
            <a:avLst/>
          </a:prstGeom>
          <a:ln>
            <a:solidFill>
              <a:srgbClr val="FF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spd="med" advClick="1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33400" y="380999"/>
            <a:ext cx="8001000" cy="64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24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Penalty Priorities</a:t>
            </a:r>
          </a:p>
        </p:txBody>
      </p:sp>
      <p:graphicFrame>
        <p:nvGraphicFramePr>
          <p:cNvPr id="74" name="Table 74"/>
          <p:cNvGraphicFramePr/>
          <p:nvPr/>
        </p:nvGraphicFramePr>
        <p:xfrm>
          <a:off x="1447800" y="1219200"/>
          <a:ext cx="6096000" cy="24384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32000"/>
                <a:gridCol w="2032000"/>
                <a:gridCol w="2032000"/>
              </a:tblGrid>
              <a:tr h="541338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1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1897063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   SE        T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          W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G    C    G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QB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RB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T   TE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F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5" name="Shape 75"/>
          <p:cNvSpPr/>
          <p:nvPr/>
        </p:nvSpPr>
        <p:spPr>
          <a:xfrm flipH="1" flipV="1">
            <a:off x="2133598" y="2133599"/>
            <a:ext cx="1981202" cy="1219202"/>
          </a:xfrm>
          <a:prstGeom prst="line">
            <a:avLst/>
          </a:prstGeom>
          <a:ln>
            <a:solidFill>
              <a:srgbClr val="FF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76" name="Shape 76"/>
          <p:cNvSpPr/>
          <p:nvPr/>
        </p:nvSpPr>
        <p:spPr>
          <a:xfrm>
            <a:off x="533400" y="3886199"/>
            <a:ext cx="7924800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400"/>
              </a:spcBef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Zones of Emphasis -- Always Called</a:t>
            </a:r>
          </a:p>
        </p:txBody>
      </p:sp>
      <p:graphicFrame>
        <p:nvGraphicFramePr>
          <p:cNvPr id="77" name="Table 77"/>
          <p:cNvGraphicFramePr/>
          <p:nvPr/>
        </p:nvGraphicFramePr>
        <p:xfrm>
          <a:off x="1524000" y="4343400"/>
          <a:ext cx="6096000" cy="201549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32000"/>
                <a:gridCol w="2032000"/>
                <a:gridCol w="2032000"/>
              </a:tblGrid>
              <a:tr h="383902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1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1631587"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Take Downs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All Pt. of Attack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 Holding Action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All Safety Fouls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Take Downs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All Safety Fouls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Prolonged grabs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 with control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Take Downs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All Safety Fouls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33400" y="380999"/>
            <a:ext cx="8001000" cy="64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24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Penalty Priorities</a:t>
            </a:r>
          </a:p>
        </p:txBody>
      </p:sp>
      <p:graphicFrame>
        <p:nvGraphicFramePr>
          <p:cNvPr id="80" name="Table 80"/>
          <p:cNvGraphicFramePr/>
          <p:nvPr/>
        </p:nvGraphicFramePr>
        <p:xfrm>
          <a:off x="1447800" y="1066800"/>
          <a:ext cx="6096000" cy="24384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32000"/>
                <a:gridCol w="2032000"/>
                <a:gridCol w="2032000"/>
              </a:tblGrid>
              <a:tr h="455613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1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1982788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   SE        T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          W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G    C    G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QB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RB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T   TE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F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1" name="Shape 81"/>
          <p:cNvSpPr/>
          <p:nvPr/>
        </p:nvSpPr>
        <p:spPr>
          <a:xfrm flipH="1" flipV="1">
            <a:off x="2209798" y="1981199"/>
            <a:ext cx="1981202" cy="1219202"/>
          </a:xfrm>
          <a:prstGeom prst="line">
            <a:avLst/>
          </a:prstGeom>
          <a:ln>
            <a:solidFill>
              <a:srgbClr val="FF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82" name="Shape 82"/>
          <p:cNvSpPr/>
          <p:nvPr/>
        </p:nvSpPr>
        <p:spPr>
          <a:xfrm>
            <a:off x="533400" y="3733799"/>
            <a:ext cx="7924800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400"/>
              </a:spcBef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Zones of Emphasis -- Sometimes Called</a:t>
            </a:r>
          </a:p>
        </p:txBody>
      </p:sp>
      <p:graphicFrame>
        <p:nvGraphicFramePr>
          <p:cNvPr id="83" name="Table 83"/>
          <p:cNvGraphicFramePr/>
          <p:nvPr/>
        </p:nvGraphicFramePr>
        <p:xfrm>
          <a:off x="1524000" y="4343400"/>
          <a:ext cx="6096000" cy="24079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32000"/>
                <a:gridCol w="2032000"/>
                <a:gridCol w="2032000"/>
              </a:tblGrid>
              <a:tr h="458650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1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1949268"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Quick Grab and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 release at Pt.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of Attack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Grabs (not pro-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longed) but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with control.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Hands outside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frame with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control.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Flagrant, pro-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longed grabs.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33400" y="152399"/>
            <a:ext cx="8001000" cy="64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24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Penalty Priorities</a:t>
            </a:r>
          </a:p>
        </p:txBody>
      </p:sp>
      <p:graphicFrame>
        <p:nvGraphicFramePr>
          <p:cNvPr id="86" name="Table 86"/>
          <p:cNvGraphicFramePr/>
          <p:nvPr/>
        </p:nvGraphicFramePr>
        <p:xfrm>
          <a:off x="1447800" y="990600"/>
          <a:ext cx="6096000" cy="231648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32000"/>
                <a:gridCol w="2032000"/>
                <a:gridCol w="2032000"/>
              </a:tblGrid>
              <a:tr h="516766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1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1799713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   SE        T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          W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G    C    G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QB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RB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T   TE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F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7" name="Shape 87"/>
          <p:cNvSpPr/>
          <p:nvPr/>
        </p:nvSpPr>
        <p:spPr>
          <a:xfrm flipH="1" flipV="1">
            <a:off x="2209798" y="1904999"/>
            <a:ext cx="1981202" cy="1219202"/>
          </a:xfrm>
          <a:prstGeom prst="line">
            <a:avLst/>
          </a:prstGeom>
          <a:ln>
            <a:solidFill>
              <a:srgbClr val="FF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88" name="Shape 88"/>
          <p:cNvSpPr/>
          <p:nvPr/>
        </p:nvSpPr>
        <p:spPr>
          <a:xfrm>
            <a:off x="533400" y="3352799"/>
            <a:ext cx="7924800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400"/>
              </a:spcBef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Zones of Emphasis -- Rarely Called</a:t>
            </a:r>
          </a:p>
        </p:txBody>
      </p:sp>
      <p:graphicFrame>
        <p:nvGraphicFramePr>
          <p:cNvPr id="89" name="Table 89"/>
          <p:cNvGraphicFramePr/>
          <p:nvPr/>
        </p:nvGraphicFramePr>
        <p:xfrm>
          <a:off x="1524000" y="3810000"/>
          <a:ext cx="6096000" cy="28194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32000"/>
                <a:gridCol w="2032000"/>
                <a:gridCol w="2032000"/>
              </a:tblGrid>
              <a:tr h="406400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1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2413000"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“Dancing”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Double teams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Hands outside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   frame after 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   O-lineman 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   dominates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Same as Zone 1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No advantage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Same as Zones 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1 and 2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Take downs that 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happen as the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runner is being</a:t>
                      </a:r>
                      <a:endParaRPr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sym typeface="Helvetica Neue"/>
                        </a:rPr>
                        <a:t>    tackled.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33400" y="152399"/>
            <a:ext cx="8001000" cy="64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24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Penalty Priorities</a:t>
            </a:r>
          </a:p>
        </p:txBody>
      </p:sp>
      <p:graphicFrame>
        <p:nvGraphicFramePr>
          <p:cNvPr id="92" name="Table 92"/>
          <p:cNvGraphicFramePr/>
          <p:nvPr/>
        </p:nvGraphicFramePr>
        <p:xfrm>
          <a:off x="1447800" y="990600"/>
          <a:ext cx="6096000" cy="231648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32000"/>
                <a:gridCol w="2032000"/>
                <a:gridCol w="2032000"/>
              </a:tblGrid>
              <a:tr h="516766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2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Zone 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28575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1799713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   SE        T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          W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G    C    G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QB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ctr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RB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T   TE</a:t>
                      </a:r>
                      <a:endParaRPr sz="2000">
                        <a:solidFill>
                          <a:srgbClr val="FFFFFF"/>
                        </a:solidFill>
                        <a:sym typeface="Helvetica Neue"/>
                      </a:endParaRPr>
                    </a:p>
                    <a:p>
                      <a:pPr lvl="0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sym typeface="Helvetica Neue"/>
                        </a:rPr>
                        <a:t>F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8575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8575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3" name="Shape 93"/>
          <p:cNvSpPr/>
          <p:nvPr/>
        </p:nvSpPr>
        <p:spPr>
          <a:xfrm flipV="1">
            <a:off x="4572000" y="1600199"/>
            <a:ext cx="228602" cy="1219202"/>
          </a:xfrm>
          <a:prstGeom prst="line">
            <a:avLst/>
          </a:prstGeom>
          <a:ln>
            <a:solidFill>
              <a:srgbClr val="FF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94" name="Shape 94"/>
          <p:cNvSpPr/>
          <p:nvPr/>
        </p:nvSpPr>
        <p:spPr>
          <a:xfrm>
            <a:off x="762000" y="4190999"/>
            <a:ext cx="7620000" cy="1453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1400"/>
              </a:spcBef>
              <a:defRPr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Zones Change Based on the Point of Attack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1400"/>
              </a:spcBef>
              <a:defRPr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some situations, there may not be a Zone 3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381000" y="380998"/>
            <a:ext cx="8458200" cy="6086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Holding By The Defense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1900"/>
              </a:spcBef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 the Offensive Man Placed at a Disadvantage?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24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Pull and Shoot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Occurs on Kick Plays – Primarily on FG’s and Trys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4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Leave it Alone Unless the “Shooter” is Active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Control That Allows Another Defender to Make a Play, or keeps O-lineman to get to the next level.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Grasping the Wide Receiver Before the Ball is Thrown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609600" y="685799"/>
            <a:ext cx="8229600" cy="3789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342900" indent="-342900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Offensive Holding….what is it?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42900" indent="-34290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9-2-1(c)</a:t>
            </a:r>
            <a:endParaRPr sz="4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609600" indent="-609600">
              <a:spcBef>
                <a:spcPts val="1400"/>
              </a:spcBef>
              <a:buClr>
                <a:srgbClr val="FFFFFF"/>
              </a:buClr>
              <a:buSzPct val="100000"/>
              <a:buAutoNum type="arabicParenBoth" startAt="1"/>
              <a:defRPr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Use of hands, arms or legs to hook, lock, clamp, grasp, encircle or hold IN AN EFFORT TO RESTRAIN an opponent.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42900" indent="-342900"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42900" indent="-342900">
              <a:spcBef>
                <a:spcPts val="1400"/>
              </a:spcBef>
              <a:defRPr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PENALTY -- 10 yards from the BASIC SPOT.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381000" y="380999"/>
            <a:ext cx="8382000" cy="5791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 we officiate Offensive Holding “by the book?”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1900"/>
              </a:spcBef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we did, we would rarely complete a play without a foul.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this reason, we must have a consistent philosophy -- official to official, crew to crew and game to game !!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2100"/>
              </a:spcBef>
              <a:defRPr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Train Wrecks – Not Fender Benders !!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457200" y="380999"/>
            <a:ext cx="8305800" cy="579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Thoughts on Holding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Grasping an opponents’ shirt does not always constitute a holding foul….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 the defender controlled by this action?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Was the grasp inside or outside the frame?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Was it prolonged, or was it a quick grab and release?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Did it put the defender at a disadvantage?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Were they “dancing,” or was the defender trying to get away?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381000" y="685800"/>
            <a:ext cx="8305800" cy="5591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Thoughts on Holding (continued)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24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do we officiate “Take Downs?”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Take downs are NOT passed over.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defender who is taken down from the back side is still placed at a disadvantage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 exception would be the “take down” that occurs “just as” or “just after” the ball carrier is tackled…away from the “take down action”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Take downs often lead to retaliations, or rough play later in the game.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81000" y="685800"/>
            <a:ext cx="8382000" cy="5629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Thoughts on Holding (continued)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When might you pass on holding action?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The grasp was quick and defender was let go.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The action never restricted the defender’s penetration up field.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The defender was making the play “just before” or “just as” he was being held.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The runner was already past the point where the holding action took place.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Action was minor and game was out of hand.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33400" y="685799"/>
            <a:ext cx="8077200" cy="5181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342900" indent="-34290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Key Points to Consider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1371600" indent="-1371600">
              <a:spcBef>
                <a:spcPts val="2100"/>
              </a:spcBef>
              <a:buClr>
                <a:srgbClr val="FFFFFF"/>
              </a:buClr>
              <a:buSzPct val="100000"/>
              <a:buAutoNum type="arabicPeriod" startAt="1"/>
              <a:defRPr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Player safety must always be our number one concern !!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1371600" indent="-1371600">
              <a:spcBef>
                <a:spcPts val="2100"/>
              </a:spcBef>
              <a:buClr>
                <a:srgbClr val="FFFFFF"/>
              </a:buClr>
              <a:buSzPct val="100000"/>
              <a:buAutoNum type="arabicPeriod" startAt="1"/>
              <a:defRPr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What effect does the “holding action” have on the play?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1371600" indent="-1371600">
              <a:spcBef>
                <a:spcPts val="2100"/>
              </a:spcBef>
              <a:buClr>
                <a:srgbClr val="FFFFFF"/>
              </a:buClr>
              <a:buSzPct val="100000"/>
              <a:buAutoNum type="arabicPeriod" startAt="1"/>
              <a:defRPr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You must watch the Engagement and the Disengagement.  See the whole play.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609600" y="609600"/>
            <a:ext cx="7848600" cy="5704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Officiating Holding on the Perimeter vs. the Interior Line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Holding action on the perimeter is not forgiven as it might be in the interior line.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Holding action on the perimeter, at the point of attack, does not have to be severe to spring the runner for a big gain.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Officials must stay with their keys and make sure they see the action from start to finish.  Watch the disengagement !!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609600" y="228599"/>
            <a:ext cx="7848600" cy="6201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Officiating Holding On 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2400"/>
              </a:spcBef>
              <a:defRPr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Pass Plays vs. Running Plays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On Pass Blocks – you must call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9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Downs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Upper Body Restraints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Head and Neck Restraints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Prolonged Contact to the Helmet and Face Mask by Offensive and Defensive Players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57200">
              <a:spcBef>
                <a:spcPts val="1600"/>
              </a:spcBef>
              <a:buClr>
                <a:srgbClr val="FFFFFF"/>
              </a:buClr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Illegal Action After the Blocker is Beaten – It may not be flagrant, but it is restrictive</a:t>
            </a:r>
          </a:p>
        </p:txBody>
      </p:sp>
    </p:spTree>
  </p:cSld>
  <p:clrMapOvr>
    <a:masterClrMapping/>
  </p:clrMapOvr>
  <p:transition spd="med" advClick="1">
    <p:dissolve/>
  </p:transition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5C1F00"/>
      </a:dk1>
      <a:lt1>
        <a:srgbClr val="800000"/>
      </a:lt1>
      <a:dk2>
        <a:srgbClr val="A7A7A7"/>
      </a:dk2>
      <a:lt2>
        <a:srgbClr val="53535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0000"/>
        </a:solidFill>
        <a:ln w="25400" cap="flat">
          <a:solidFill>
            <a:srgbClr val="CC330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C1F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CC330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C1F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0000"/>
        </a:solidFill>
        <a:ln w="25400" cap="flat">
          <a:solidFill>
            <a:srgbClr val="CC330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C1F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CC330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C1F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