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2" autoAdjust="0"/>
    <p:restoredTop sz="97976" autoAdjust="0"/>
  </p:normalViewPr>
  <p:slideViewPr>
    <p:cSldViewPr>
      <p:cViewPr varScale="1">
        <p:scale>
          <a:sx n="95" d="100"/>
          <a:sy n="95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C0602B-8353-4BFA-A4B1-05F1E49AFBD5}" type="datetimeFigureOut">
              <a:rPr lang="en-US" smtClean="0"/>
              <a:pPr/>
              <a:t>10/11/13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087CC2-6F3A-4ABA-AB8C-A17A6B8220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Pulmonary</a:t>
            </a:r>
            <a:r>
              <a:rPr lang="hr-HR" dirty="0" smtClean="0"/>
              <a:t> </a:t>
            </a:r>
            <a:r>
              <a:rPr lang="hr-HR" dirty="0" err="1" smtClean="0"/>
              <a:t>circulation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35280" r="68050" b="53920"/>
          <a:stretch>
            <a:fillRect/>
          </a:stretch>
        </p:blipFill>
        <p:spPr bwMode="auto">
          <a:xfrm>
            <a:off x="6732240" y="3429000"/>
            <a:ext cx="1584176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-467895" y="2392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611560" y="764704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Regulation</a:t>
            </a:r>
            <a:r>
              <a:rPr kumimoji="0" lang="hr-H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hr-H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resistance</a:t>
            </a:r>
            <a:r>
              <a:rPr kumimoji="0" lang="hr-H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hr-H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pulmonary</a:t>
            </a:r>
            <a:r>
              <a:rPr kumimoji="0" lang="hr-HR" sz="4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4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circulation</a:t>
            </a:r>
            <a:endParaRPr kumimoji="0" lang="hr-HR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55976" y="2060848"/>
            <a:ext cx="4554140" cy="44644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sl-SI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147248" cy="4119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hr-H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Resistance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pulmonary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circulatio</a:t>
            </a:r>
            <a:r>
              <a:rPr lang="hr-HR" sz="2200" dirty="0" smtClean="0"/>
              <a:t>n is ~</a:t>
            </a:r>
            <a:fld id="{2A1413FD-869E-43D9-B2E9-1AFE66B59A44}" type="slidenum">
              <a:rPr lang="hr-HR" sz="2200" smtClean="0"/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</a:pPr>
              <a:t>10</a:t>
            </a:fld>
            <a:r>
              <a:rPr lang="hr-HR" sz="2200" dirty="0" smtClean="0"/>
              <a:t>x </a:t>
            </a:r>
            <a:r>
              <a:rPr lang="hr-HR" sz="2200" dirty="0" err="1" smtClean="0"/>
              <a:t>lower</a:t>
            </a:r>
            <a:r>
              <a:rPr lang="hr-HR" sz="2200" dirty="0" smtClean="0"/>
              <a:t> </a:t>
            </a:r>
            <a:r>
              <a:rPr lang="hr-HR" sz="2200" dirty="0" err="1" smtClean="0"/>
              <a:t>than</a:t>
            </a:r>
            <a:r>
              <a:rPr lang="hr-HR" sz="2200" dirty="0" smtClean="0"/>
              <a:t> </a:t>
            </a:r>
            <a:r>
              <a:rPr lang="hr-HR" sz="2200" dirty="0" err="1" smtClean="0"/>
              <a:t>sistemic</a:t>
            </a:r>
            <a:r>
              <a:rPr lang="hr-HR" sz="2200" dirty="0" smtClean="0"/>
              <a:t>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hr-H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regulation</a:t>
            </a:r>
            <a:r>
              <a:rPr kumimoji="0" lang="hr-H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914400" lvl="1" indent="-45720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hr-HR" sz="20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</a:t>
            </a:r>
            <a:endParaRPr lang="hr-H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spcBef>
                <a:spcPct val="20000"/>
              </a:spcBef>
              <a:buClr>
                <a:schemeClr val="accent2"/>
              </a:buClr>
              <a:buSzPct val="95000"/>
              <a:buFont typeface="+mj-lt"/>
              <a:buAutoNum type="arabicPeriod"/>
            </a:pPr>
            <a:r>
              <a:rPr kumimoji="0" lang="hr-HR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Capillary</a:t>
            </a:r>
            <a:r>
              <a:rPr kumimoji="0" lang="hr-H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recruitment</a:t>
            </a:r>
            <a:r>
              <a:rPr kumimoji="0" lang="hr-H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828800" lvl="3" indent="-457200">
              <a:spcBef>
                <a:spcPct val="200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kumimoji="0" lang="hr-H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previously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vessels</a:t>
            </a:r>
            <a:endParaRPr kumimoji="0" lang="hr-HR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lvl="3" indent="-457200">
              <a:spcBef>
                <a:spcPct val="200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kumimoji="0" lang="hr-H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Pulmonary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capillaries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40 % </a:t>
            </a:r>
            <a:r>
              <a:rPr kumimoji="0" lang="hr-H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PVR</a:t>
            </a:r>
          </a:p>
          <a:p>
            <a:pPr marL="1371600" lvl="2" indent="-457200">
              <a:spcBef>
                <a:spcPct val="20000"/>
              </a:spcBef>
              <a:buClr>
                <a:schemeClr val="accent2"/>
              </a:buClr>
              <a:buSzPct val="95000"/>
              <a:buFont typeface="+mj-lt"/>
              <a:buAutoNum type="arabicPeriod" startAt="2"/>
            </a:pPr>
            <a:r>
              <a:rPr lang="hr-HR" sz="1900" dirty="0" err="1" smtClean="0"/>
              <a:t>Passive</a:t>
            </a:r>
            <a:r>
              <a:rPr lang="hr-HR" sz="1900" dirty="0" smtClean="0"/>
              <a:t> </a:t>
            </a:r>
            <a:r>
              <a:rPr lang="hr-HR" sz="1900" dirty="0" err="1" smtClean="0"/>
              <a:t>distension</a:t>
            </a:r>
            <a:endParaRPr lang="hr-HR" sz="1900" dirty="0" smtClean="0"/>
          </a:p>
          <a:p>
            <a:pPr marL="1828800" lvl="3" indent="-457200">
              <a:spcBef>
                <a:spcPct val="200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kumimoji="0" lang="hr-H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Previously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vessels</a:t>
            </a:r>
            <a:endParaRPr kumimoji="0" lang="hr-HR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lvl="1" indent="-45720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kumimoji="0" lang="hr-H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Active</a:t>
            </a:r>
            <a:r>
              <a:rPr kumimoji="0" lang="hr-H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mechanisms</a:t>
            </a:r>
            <a:endParaRPr kumimoji="0" lang="hr-H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371600" lvl="2" indent="-457200">
              <a:spcBef>
                <a:spcPct val="2000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hr-HR" sz="1900" dirty="0" err="1" smtClean="0"/>
              <a:t>Hypoxia</a:t>
            </a:r>
            <a:r>
              <a:rPr lang="hr-HR" sz="1900" dirty="0" smtClean="0"/>
              <a:t> </a:t>
            </a:r>
            <a:r>
              <a:rPr lang="hr-HR" sz="1900" dirty="0" err="1" smtClean="0"/>
              <a:t>induces</a:t>
            </a:r>
            <a:r>
              <a:rPr lang="hr-HR" sz="1900" dirty="0" smtClean="0"/>
              <a:t> </a:t>
            </a:r>
            <a:r>
              <a:rPr lang="hr-HR" sz="1900" dirty="0" err="1" smtClean="0"/>
              <a:t>vasoconstriction</a:t>
            </a:r>
            <a:r>
              <a:rPr lang="hr-HR" sz="1900" dirty="0"/>
              <a:t>!</a:t>
            </a:r>
            <a:endParaRPr kumimoji="0" lang="hr-HR" sz="1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lvl="2" indent="-457200">
              <a:spcBef>
                <a:spcPct val="20000"/>
              </a:spcBef>
              <a:buClr>
                <a:schemeClr val="accent2"/>
              </a:buClr>
              <a:buSzPct val="95000"/>
              <a:buFont typeface="+mj-lt"/>
              <a:buAutoNum type="arabicPeriod" startAt="2"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611560" y="764704"/>
            <a:ext cx="7772400" cy="7920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Influence </a:t>
            </a:r>
            <a:r>
              <a:rPr kumimoji="0" lang="hr-HR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hr-HR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lung</a:t>
            </a:r>
            <a:r>
              <a:rPr kumimoji="0" lang="hr-HR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</a:t>
            </a:r>
            <a:r>
              <a:rPr kumimoji="0" lang="hr-HR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PVR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55976" y="2060848"/>
            <a:ext cx="4554140" cy="44644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sl-SI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988840"/>
            <a:ext cx="8306940" cy="46889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lang="sl-SI" kern="0" dirty="0" smtClean="0"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08376" y="1916832"/>
            <a:ext cx="4554140" cy="4760912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sl-SI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Intra- alveolar vessels 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capillaries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itchFamily="34" charset="0"/>
              <a:buChar char="•"/>
              <a:defRPr/>
            </a:pPr>
            <a:r>
              <a:rPr lang="sl-SI" kern="0" dirty="0" smtClean="0"/>
              <a:t>Influenced by alveolar pressure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itchFamily="34" charset="0"/>
              <a:buChar char="•"/>
              <a:defRPr/>
            </a:pPr>
            <a:r>
              <a:rPr lang="sl-SI" kern="0" dirty="0" smtClean="0">
                <a:latin typeface="+mn-lt"/>
              </a:rPr>
              <a:t>greater lung volume and PA – greater resistance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sl-SI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Extra-alveolar vessels</a:t>
            </a:r>
          </a:p>
          <a:p>
            <a:pPr marL="914400" lvl="1" indent="-457200">
              <a:spcBef>
                <a:spcPct val="20000"/>
              </a:spcBef>
              <a:buClr>
                <a:schemeClr val="accent3"/>
              </a:buClr>
              <a:buSzPct val="100000"/>
              <a:buFont typeface="Arial" pitchFamily="34" charset="0"/>
              <a:buChar char="•"/>
            </a:pPr>
            <a:r>
              <a:rPr lang="sl-SI" kern="0" dirty="0" smtClean="0">
                <a:latin typeface="+mn-lt"/>
              </a:rPr>
              <a:t>Influenced by pleural pressure and elastic recoil</a:t>
            </a:r>
          </a:p>
          <a:p>
            <a:pPr marL="914400" lvl="1" indent="-457200">
              <a:spcBef>
                <a:spcPct val="20000"/>
              </a:spcBef>
              <a:buClr>
                <a:schemeClr val="accent3"/>
              </a:buClr>
              <a:buSzPct val="100000"/>
              <a:buFont typeface="Arial" pitchFamily="34" charset="0"/>
              <a:buChar char="•"/>
            </a:pPr>
            <a:r>
              <a:rPr lang="sl-SI" kern="0" dirty="0" smtClean="0"/>
              <a:t>Greater </a:t>
            </a:r>
            <a:r>
              <a:rPr lang="sl-SI" kern="0" dirty="0" smtClean="0">
                <a:latin typeface="+mn-lt"/>
              </a:rPr>
              <a:t>lung volume – lower resistance </a:t>
            </a:r>
          </a:p>
          <a:p>
            <a:pPr marL="914400" lvl="1" indent="-457200">
              <a:spcBef>
                <a:spcPct val="20000"/>
              </a:spcBef>
              <a:buSzPct val="100000"/>
            </a:pPr>
            <a:endParaRPr lang="sl-SI" kern="0" dirty="0" smtClean="0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1772816"/>
            <a:ext cx="3424380" cy="1944215"/>
            <a:chOff x="1835696" y="4653136"/>
            <a:chExt cx="3424380" cy="194421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4725144"/>
              <a:ext cx="3424380" cy="187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267744" y="4653136"/>
              <a:ext cx="5886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000" dirty="0" smtClean="0">
                  <a:latin typeface="Arial" pitchFamily="34" charset="0"/>
                  <a:cs typeface="Arial" pitchFamily="34" charset="0"/>
                </a:rPr>
                <a:t>alveola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7984" y="4653136"/>
              <a:ext cx="5886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000" dirty="0" smtClean="0">
                  <a:latin typeface="Arial" pitchFamily="34" charset="0"/>
                  <a:cs typeface="Arial" pitchFamily="34" charset="0"/>
                </a:rPr>
                <a:t>alveola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7704" y="6309320"/>
              <a:ext cx="13131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000" b="1" dirty="0" err="1" smtClean="0">
                  <a:latin typeface="Arial" pitchFamily="34" charset="0"/>
                  <a:cs typeface="Arial" pitchFamily="34" charset="0"/>
                </a:rPr>
                <a:t>Small</a:t>
              </a:r>
              <a:r>
                <a:rPr lang="hr-HR" sz="1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sz="1000" b="1" dirty="0" err="1" smtClean="0">
                  <a:latin typeface="Arial" pitchFamily="34" charset="0"/>
                  <a:cs typeface="Arial" pitchFamily="34" charset="0"/>
                </a:rPr>
                <a:t>lung</a:t>
              </a:r>
              <a:r>
                <a:rPr lang="hr-HR" sz="1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sz="1000" b="1" dirty="0" err="1" smtClean="0">
                  <a:latin typeface="Arial" pitchFamily="34" charset="0"/>
                  <a:cs typeface="Arial" pitchFamily="34" charset="0"/>
                </a:rPr>
                <a:t>volume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3928" y="6309320"/>
              <a:ext cx="1321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000" b="1" dirty="0" err="1" smtClean="0">
                  <a:latin typeface="Arial" pitchFamily="34" charset="0"/>
                  <a:cs typeface="Arial" pitchFamily="34" charset="0"/>
                </a:rPr>
                <a:t>Large</a:t>
              </a:r>
              <a:r>
                <a:rPr lang="hr-HR" sz="1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sz="1000" b="1" dirty="0" err="1" smtClean="0">
                  <a:latin typeface="Arial" pitchFamily="34" charset="0"/>
                  <a:cs typeface="Arial" pitchFamily="34" charset="0"/>
                </a:rPr>
                <a:t>lung</a:t>
              </a:r>
              <a:r>
                <a:rPr lang="hr-HR" sz="1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sz="1000" b="1" dirty="0" err="1" smtClean="0">
                  <a:latin typeface="Arial" pitchFamily="34" charset="0"/>
                  <a:cs typeface="Arial" pitchFamily="34" charset="0"/>
                </a:rPr>
                <a:t>volume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3336" y="4653136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000" dirty="0" err="1" smtClean="0">
                  <a:latin typeface="Arial" pitchFamily="34" charset="0"/>
                  <a:cs typeface="Arial" pitchFamily="34" charset="0"/>
                </a:rPr>
                <a:t>intra</a:t>
              </a:r>
              <a:r>
                <a:rPr lang="hr-HR" sz="10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hr-HR" sz="1000" dirty="0" err="1" smtClean="0">
                  <a:latin typeface="Arial" pitchFamily="34" charset="0"/>
                  <a:cs typeface="Arial" pitchFamily="34" charset="0"/>
                </a:rPr>
                <a:t>alveolar</a:t>
              </a:r>
              <a:endParaRPr lang="hr-HR" sz="1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r-HR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sz="1000" dirty="0" err="1" smtClean="0">
                  <a:latin typeface="Arial" pitchFamily="34" charset="0"/>
                  <a:cs typeface="Arial" pitchFamily="34" charset="0"/>
                </a:rPr>
                <a:t>vessels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14208" y="6021288"/>
              <a:ext cx="95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000" dirty="0" err="1" smtClean="0">
                  <a:latin typeface="Arial" pitchFamily="34" charset="0"/>
                  <a:cs typeface="Arial" pitchFamily="34" charset="0"/>
                </a:rPr>
                <a:t>extra</a:t>
              </a:r>
              <a:r>
                <a:rPr lang="hr-HR" sz="10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hr-HR" sz="1000" dirty="0" err="1" smtClean="0">
                  <a:latin typeface="Arial" pitchFamily="34" charset="0"/>
                  <a:cs typeface="Arial" pitchFamily="34" charset="0"/>
                </a:rPr>
                <a:t>alveolar</a:t>
              </a:r>
              <a:endParaRPr lang="hr-HR" sz="1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r-HR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r-HR" sz="1000" dirty="0" err="1" smtClean="0">
                  <a:latin typeface="Arial" pitchFamily="34" charset="0"/>
                  <a:cs typeface="Arial" pitchFamily="34" charset="0"/>
                </a:rPr>
                <a:t>vessels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2658"/>
            <a:ext cx="2952328" cy="307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Pulmonary</a:t>
            </a:r>
            <a:r>
              <a:rPr lang="hr-HR" sz="4500" dirty="0" smtClean="0"/>
              <a:t> exchange </a:t>
            </a:r>
            <a:r>
              <a:rPr lang="hr-HR" sz="4500" dirty="0" err="1" smtClean="0"/>
              <a:t>of</a:t>
            </a:r>
            <a:r>
              <a:rPr lang="hr-HR" sz="4500" dirty="0" smtClean="0"/>
              <a:t> fluid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935480"/>
            <a:ext cx="4186808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Prevention</a:t>
            </a:r>
            <a:r>
              <a:rPr lang="hr-HR" sz="2200" dirty="0" smtClean="0"/>
              <a:t> </a:t>
            </a:r>
            <a:r>
              <a:rPr lang="hr-HR" sz="2200" dirty="0" err="1" smtClean="0"/>
              <a:t>from</a:t>
            </a:r>
            <a:r>
              <a:rPr lang="hr-HR" sz="2200" dirty="0" smtClean="0"/>
              <a:t> </a:t>
            </a:r>
            <a:r>
              <a:rPr lang="hr-HR" sz="2200" dirty="0" err="1" smtClean="0"/>
              <a:t>pulmonary</a:t>
            </a:r>
            <a:r>
              <a:rPr lang="hr-HR" sz="2200" dirty="0" smtClean="0"/>
              <a:t> edema:</a:t>
            </a:r>
          </a:p>
          <a:p>
            <a:pPr lvl="1"/>
            <a:r>
              <a:rPr lang="hr-HR" sz="2000" dirty="0" err="1" smtClean="0"/>
              <a:t>Low</a:t>
            </a:r>
            <a:r>
              <a:rPr lang="hr-HR" sz="2000" dirty="0" smtClean="0"/>
              <a:t> </a:t>
            </a:r>
            <a:r>
              <a:rPr lang="hr-HR" sz="2000" dirty="0" err="1" smtClean="0"/>
              <a:t>capillary</a:t>
            </a:r>
            <a:r>
              <a:rPr lang="hr-HR" sz="2000" dirty="0" smtClean="0"/>
              <a:t> </a:t>
            </a:r>
            <a:r>
              <a:rPr lang="hr-HR" sz="2000" dirty="0" err="1" smtClean="0"/>
              <a:t>pressure</a:t>
            </a:r>
            <a:r>
              <a:rPr lang="hr-HR" sz="2000" dirty="0" smtClean="0"/>
              <a:t>!</a:t>
            </a:r>
          </a:p>
          <a:p>
            <a:pPr lvl="1"/>
            <a:r>
              <a:rPr lang="hr-HR" sz="2000" dirty="0" smtClean="0"/>
              <a:t>Negative </a:t>
            </a:r>
            <a:r>
              <a:rPr lang="hr-HR" sz="2000" dirty="0" err="1" smtClean="0"/>
              <a:t>interstitial</a:t>
            </a:r>
            <a:r>
              <a:rPr lang="hr-HR" sz="2000" dirty="0" smtClean="0"/>
              <a:t> </a:t>
            </a:r>
            <a:r>
              <a:rPr lang="hr-HR" sz="2000" dirty="0" err="1" smtClean="0"/>
              <a:t>hydrostatic</a:t>
            </a:r>
            <a:r>
              <a:rPr lang="hr-HR" sz="2000" dirty="0" smtClean="0"/>
              <a:t> </a:t>
            </a:r>
            <a:r>
              <a:rPr lang="hr-HR" sz="2000" dirty="0" err="1" smtClean="0"/>
              <a:t>pressure</a:t>
            </a:r>
            <a:r>
              <a:rPr lang="hr-HR" sz="2000" dirty="0" smtClean="0"/>
              <a:t> </a:t>
            </a:r>
          </a:p>
          <a:p>
            <a:pPr lvl="2"/>
            <a:r>
              <a:rPr lang="hr-HR" sz="1700" dirty="0" err="1" smtClean="0"/>
              <a:t>due</a:t>
            </a:r>
            <a:r>
              <a:rPr lang="hr-HR" sz="1700" dirty="0" smtClean="0"/>
              <a:t> to </a:t>
            </a:r>
            <a:r>
              <a:rPr lang="hr-HR" sz="1700" dirty="0" err="1" smtClean="0"/>
              <a:t>lymphatics</a:t>
            </a:r>
            <a:endParaRPr lang="hr-HR" sz="1700" dirty="0" smtClean="0"/>
          </a:p>
          <a:p>
            <a:pPr lvl="1"/>
            <a:r>
              <a:rPr lang="hr-HR" sz="2000" dirty="0" err="1" smtClean="0"/>
              <a:t>High</a:t>
            </a:r>
            <a:r>
              <a:rPr lang="hr-HR" sz="2000" dirty="0" smtClean="0"/>
              <a:t> </a:t>
            </a:r>
            <a:r>
              <a:rPr lang="hr-HR" sz="2000" dirty="0" err="1" smtClean="0"/>
              <a:t>colloid</a:t>
            </a:r>
            <a:r>
              <a:rPr lang="hr-HR" sz="2000" dirty="0" smtClean="0"/>
              <a:t> </a:t>
            </a:r>
            <a:r>
              <a:rPr lang="hr-HR" sz="2000" dirty="0" err="1" smtClean="0"/>
              <a:t>osmotic</a:t>
            </a:r>
            <a:r>
              <a:rPr lang="hr-HR" sz="2000" dirty="0" smtClean="0"/>
              <a:t> </a:t>
            </a:r>
            <a:r>
              <a:rPr lang="hr-HR" sz="2000" dirty="0" err="1" smtClean="0"/>
              <a:t>interstitial</a:t>
            </a:r>
            <a:r>
              <a:rPr lang="hr-HR" sz="2000" dirty="0" smtClean="0"/>
              <a:t> </a:t>
            </a:r>
            <a:r>
              <a:rPr lang="hr-HR" sz="2000" dirty="0" err="1" smtClean="0"/>
              <a:t>pressure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5871" t="16286" r="21479" b="15315"/>
          <a:stretch>
            <a:fillRect/>
          </a:stretch>
        </p:blipFill>
        <p:spPr bwMode="auto">
          <a:xfrm>
            <a:off x="467544" y="2492896"/>
            <a:ext cx="3636023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34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Pulmonary</a:t>
            </a:r>
            <a:r>
              <a:rPr lang="hr-HR" sz="4500" dirty="0" smtClean="0"/>
              <a:t> edema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Causes</a:t>
            </a:r>
            <a:r>
              <a:rPr lang="hr-HR" dirty="0" smtClean="0"/>
              <a:t>:</a:t>
            </a:r>
          </a:p>
          <a:p>
            <a:pPr lvl="1"/>
            <a:r>
              <a:rPr lang="hr-HR" dirty="0" err="1" smtClean="0"/>
              <a:t>Left</a:t>
            </a:r>
            <a:r>
              <a:rPr lang="hr-HR" dirty="0" smtClean="0"/>
              <a:t>-</a:t>
            </a:r>
            <a:r>
              <a:rPr lang="hr-HR" dirty="0" err="1" smtClean="0"/>
              <a:t>sided</a:t>
            </a:r>
            <a:r>
              <a:rPr lang="hr-HR" dirty="0" smtClean="0"/>
              <a:t> </a:t>
            </a:r>
            <a:r>
              <a:rPr lang="hr-HR" dirty="0" err="1" smtClean="0"/>
              <a:t>heart</a:t>
            </a:r>
            <a:r>
              <a:rPr lang="hr-HR" dirty="0" smtClean="0"/>
              <a:t> </a:t>
            </a:r>
            <a:r>
              <a:rPr lang="hr-HR" dirty="0" err="1" smtClean="0"/>
              <a:t>failure</a:t>
            </a:r>
            <a:r>
              <a:rPr lang="hr-HR" dirty="0" smtClean="0"/>
              <a:t> or </a:t>
            </a:r>
            <a:r>
              <a:rPr lang="hr-HR" dirty="0" err="1" smtClean="0"/>
              <a:t>mitral</a:t>
            </a:r>
            <a:r>
              <a:rPr lang="hr-HR" dirty="0" smtClean="0"/>
              <a:t> </a:t>
            </a:r>
            <a:r>
              <a:rPr lang="hr-HR" dirty="0" err="1" smtClean="0"/>
              <a:t>disease</a:t>
            </a:r>
            <a:endParaRPr lang="hr-HR" dirty="0" smtClean="0"/>
          </a:p>
          <a:p>
            <a:pPr lvl="1"/>
            <a:r>
              <a:rPr lang="hr-HR" dirty="0" err="1" smtClean="0"/>
              <a:t>Damage</a:t>
            </a:r>
            <a:r>
              <a:rPr lang="hr-HR" dirty="0" smtClean="0"/>
              <a:t> to </a:t>
            </a:r>
            <a:r>
              <a:rPr lang="hr-HR" dirty="0" err="1" smtClean="0"/>
              <a:t>pulmonary</a:t>
            </a:r>
            <a:r>
              <a:rPr lang="hr-HR" dirty="0" smtClean="0"/>
              <a:t> </a:t>
            </a:r>
            <a:r>
              <a:rPr lang="hr-HR" dirty="0" err="1" smtClean="0"/>
              <a:t>capillary</a:t>
            </a:r>
            <a:r>
              <a:rPr lang="hr-HR" dirty="0" smtClean="0"/>
              <a:t> </a:t>
            </a:r>
            <a:r>
              <a:rPr lang="hr-HR" dirty="0" err="1" smtClean="0"/>
              <a:t>barrier</a:t>
            </a:r>
            <a:endParaRPr lang="hr-HR" dirty="0" smtClean="0"/>
          </a:p>
          <a:p>
            <a:pPr lvl="2"/>
            <a:r>
              <a:rPr lang="hr-HR" dirty="0" err="1" smtClean="0"/>
              <a:t>Infection</a:t>
            </a:r>
            <a:r>
              <a:rPr lang="hr-HR" dirty="0" smtClean="0"/>
              <a:t>, </a:t>
            </a:r>
            <a:r>
              <a:rPr lang="hr-HR" dirty="0" err="1" smtClean="0"/>
              <a:t>toxins</a:t>
            </a:r>
            <a:endParaRPr lang="hr-HR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smtClean="0"/>
              <a:t>Fluid </a:t>
            </a:r>
            <a:r>
              <a:rPr lang="hr-HR" sz="4500" dirty="0" err="1" smtClean="0"/>
              <a:t>in</a:t>
            </a:r>
            <a:r>
              <a:rPr lang="hr-HR" sz="4500" dirty="0" smtClean="0"/>
              <a:t> </a:t>
            </a:r>
            <a:r>
              <a:rPr lang="hr-HR" sz="4500" dirty="0" err="1" smtClean="0"/>
              <a:t>pleural</a:t>
            </a:r>
            <a:r>
              <a:rPr lang="hr-HR" sz="4500" dirty="0" smtClean="0"/>
              <a:t> </a:t>
            </a:r>
            <a:r>
              <a:rPr lang="hr-HR" sz="4500" dirty="0" err="1" smtClean="0"/>
              <a:t>cavity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935480"/>
            <a:ext cx="4834880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Transudate</a:t>
            </a:r>
            <a:r>
              <a:rPr lang="hr-HR" sz="2200" dirty="0" smtClean="0"/>
              <a:t> </a:t>
            </a:r>
            <a:r>
              <a:rPr lang="hr-HR" sz="2200" dirty="0" err="1" smtClean="0"/>
              <a:t>of</a:t>
            </a:r>
            <a:r>
              <a:rPr lang="hr-HR" sz="2200" dirty="0" smtClean="0"/>
              <a:t> </a:t>
            </a:r>
            <a:r>
              <a:rPr lang="hr-HR" sz="2200" dirty="0" err="1" smtClean="0"/>
              <a:t>interstitial</a:t>
            </a:r>
            <a:r>
              <a:rPr lang="hr-HR" sz="2200" dirty="0" smtClean="0"/>
              <a:t> fluid.</a:t>
            </a:r>
          </a:p>
          <a:p>
            <a:r>
              <a:rPr lang="hr-HR" sz="2200" dirty="0" err="1" smtClean="0"/>
              <a:t>Forms</a:t>
            </a:r>
            <a:r>
              <a:rPr lang="hr-HR" sz="2200" dirty="0" smtClean="0"/>
              <a:t> a </a:t>
            </a:r>
            <a:r>
              <a:rPr lang="hr-HR" sz="2200" dirty="0" err="1" smtClean="0"/>
              <a:t>liquid</a:t>
            </a:r>
            <a:r>
              <a:rPr lang="hr-HR" sz="2200" dirty="0" smtClean="0"/>
              <a:t> film </a:t>
            </a:r>
            <a:r>
              <a:rPr lang="hr-HR" sz="2200" dirty="0" err="1" smtClean="0"/>
              <a:t>in</a:t>
            </a:r>
            <a:r>
              <a:rPr lang="hr-HR" sz="2200" dirty="0" smtClean="0"/>
              <a:t> </a:t>
            </a:r>
            <a:r>
              <a:rPr lang="hr-HR" sz="2200" dirty="0" err="1" smtClean="0"/>
              <a:t>potential</a:t>
            </a:r>
            <a:r>
              <a:rPr lang="hr-HR" sz="2200" dirty="0" smtClean="0"/>
              <a:t> </a:t>
            </a:r>
            <a:r>
              <a:rPr lang="hr-HR" sz="2200" dirty="0" err="1" smtClean="0"/>
              <a:t>space</a:t>
            </a:r>
            <a:r>
              <a:rPr lang="hr-HR" sz="2200" dirty="0" smtClean="0"/>
              <a:t> </a:t>
            </a:r>
            <a:r>
              <a:rPr lang="hr-HR" sz="2200" dirty="0" err="1" smtClean="0"/>
              <a:t>of</a:t>
            </a:r>
            <a:r>
              <a:rPr lang="hr-HR" sz="2200" dirty="0" smtClean="0"/>
              <a:t> </a:t>
            </a:r>
            <a:r>
              <a:rPr lang="hr-HR" sz="2200" dirty="0" err="1" smtClean="0"/>
              <a:t>pleural</a:t>
            </a:r>
            <a:r>
              <a:rPr lang="hr-HR" sz="2200" dirty="0" smtClean="0"/>
              <a:t> </a:t>
            </a:r>
            <a:r>
              <a:rPr lang="hr-HR" sz="2200" dirty="0" err="1" smtClean="0"/>
              <a:t>cavity</a:t>
            </a:r>
            <a:r>
              <a:rPr lang="hr-HR" sz="2200" dirty="0" smtClean="0"/>
              <a:t>. </a:t>
            </a:r>
          </a:p>
          <a:p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Pleural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effusion</a:t>
            </a:r>
            <a:endParaRPr lang="hr-H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000" dirty="0" err="1" smtClean="0"/>
              <a:t>Blockage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lymphatic</a:t>
            </a:r>
            <a:r>
              <a:rPr lang="hr-HR" sz="2000" dirty="0" smtClean="0"/>
              <a:t> </a:t>
            </a:r>
            <a:r>
              <a:rPr lang="hr-HR" sz="2000" dirty="0" err="1" smtClean="0"/>
              <a:t>drainage</a:t>
            </a:r>
            <a:endParaRPr lang="hr-HR" sz="2000" dirty="0" smtClean="0"/>
          </a:p>
          <a:p>
            <a:pPr lvl="1"/>
            <a:r>
              <a:rPr lang="hr-HR" sz="2000" dirty="0" err="1" smtClean="0"/>
              <a:t>Cardiac</a:t>
            </a:r>
            <a:r>
              <a:rPr lang="hr-HR" sz="2000" dirty="0" smtClean="0"/>
              <a:t> </a:t>
            </a:r>
            <a:r>
              <a:rPr lang="hr-HR" sz="2000" dirty="0" err="1" smtClean="0"/>
              <a:t>failure</a:t>
            </a:r>
            <a:endParaRPr lang="hr-HR" sz="2000" dirty="0" smtClean="0"/>
          </a:p>
          <a:p>
            <a:pPr lvl="1"/>
            <a:r>
              <a:rPr lang="hr-HR" sz="2000" dirty="0" smtClean="0"/>
              <a:t>Great </a:t>
            </a:r>
            <a:r>
              <a:rPr lang="hr-HR" sz="2000" dirty="0" err="1" smtClean="0"/>
              <a:t>reduction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plasma</a:t>
            </a:r>
            <a:r>
              <a:rPr lang="hr-HR" sz="2000" dirty="0" smtClean="0"/>
              <a:t> </a:t>
            </a:r>
            <a:r>
              <a:rPr lang="hr-HR" sz="2000" dirty="0" err="1" smtClean="0"/>
              <a:t>colloid</a:t>
            </a:r>
            <a:r>
              <a:rPr lang="hr-HR" sz="2000" dirty="0" smtClean="0"/>
              <a:t>-</a:t>
            </a:r>
            <a:r>
              <a:rPr lang="hr-HR" sz="2000" dirty="0" err="1" smtClean="0"/>
              <a:t>osmotic</a:t>
            </a:r>
            <a:r>
              <a:rPr lang="hr-HR" sz="2000" dirty="0" smtClean="0"/>
              <a:t> </a:t>
            </a:r>
            <a:r>
              <a:rPr lang="hr-HR" sz="2000" dirty="0" err="1" smtClean="0"/>
              <a:t>pressure</a:t>
            </a:r>
            <a:endParaRPr lang="hr-HR" sz="2000" dirty="0" smtClean="0"/>
          </a:p>
          <a:p>
            <a:pPr lvl="1"/>
            <a:r>
              <a:rPr lang="hr-HR" sz="2000" dirty="0" err="1" smtClean="0"/>
              <a:t>infection</a:t>
            </a:r>
            <a:endParaRPr lang="hr-HR" sz="2000" dirty="0" smtClean="0"/>
          </a:p>
          <a:p>
            <a:endParaRPr lang="en-US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5650" t="11520" r="24851" b="15041"/>
          <a:stretch>
            <a:fillRect/>
          </a:stretch>
        </p:blipFill>
        <p:spPr bwMode="auto">
          <a:xfrm>
            <a:off x="251520" y="2204864"/>
            <a:ext cx="349450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Anatomy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pulmonary</a:t>
            </a:r>
            <a:r>
              <a:rPr lang="hr-HR" dirty="0" smtClean="0"/>
              <a:t> </a:t>
            </a:r>
            <a:r>
              <a:rPr lang="hr-HR" dirty="0" err="1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772816"/>
            <a:ext cx="4762872" cy="4824536"/>
          </a:xfrm>
        </p:spPr>
        <p:txBody>
          <a:bodyPr>
            <a:normAutofit fontScale="92500" lnSpcReduction="10000"/>
          </a:bodyPr>
          <a:lstStyle/>
          <a:p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</a:t>
            </a:r>
            <a:endParaRPr lang="hr-H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000" i="1" dirty="0" err="1" smtClean="0"/>
              <a:t>Low</a:t>
            </a:r>
            <a:r>
              <a:rPr lang="hr-HR" sz="2000" i="1" dirty="0" smtClean="0"/>
              <a:t>-</a:t>
            </a:r>
            <a:r>
              <a:rPr lang="hr-HR" sz="2000" i="1" dirty="0" err="1" smtClean="0"/>
              <a:t>pressure</a:t>
            </a:r>
            <a:r>
              <a:rPr lang="hr-HR" sz="2000" i="1" dirty="0" smtClean="0"/>
              <a:t>, </a:t>
            </a:r>
            <a:r>
              <a:rPr lang="hr-HR" sz="2000" i="1" dirty="0" err="1" smtClean="0"/>
              <a:t>high</a:t>
            </a:r>
            <a:r>
              <a:rPr lang="hr-HR" sz="2000" i="1" dirty="0" smtClean="0"/>
              <a:t>-</a:t>
            </a:r>
            <a:r>
              <a:rPr lang="hr-HR" sz="2000" i="1" dirty="0" err="1" smtClean="0"/>
              <a:t>flow</a:t>
            </a:r>
            <a:endParaRPr lang="hr-HR" sz="2000" i="1" dirty="0" smtClean="0"/>
          </a:p>
          <a:p>
            <a:pPr lvl="1"/>
            <a:r>
              <a:rPr lang="hr-HR" sz="2000" dirty="0" err="1" smtClean="0"/>
              <a:t>Thin</a:t>
            </a:r>
            <a:r>
              <a:rPr lang="hr-HR" sz="2000" dirty="0" smtClean="0"/>
              <a:t>, </a:t>
            </a:r>
            <a:r>
              <a:rPr lang="hr-HR" sz="2000" dirty="0" err="1" smtClean="0"/>
              <a:t>distensible</a:t>
            </a:r>
            <a:r>
              <a:rPr lang="hr-HR" sz="2000" dirty="0" smtClean="0"/>
              <a:t> </a:t>
            </a:r>
            <a:r>
              <a:rPr lang="hr-HR" sz="2000" i="1" dirty="0" smtClean="0"/>
              <a:t>– </a:t>
            </a:r>
            <a:r>
              <a:rPr lang="hr-HR" sz="2000" i="1" dirty="0" err="1" smtClean="0"/>
              <a:t>high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compliance</a:t>
            </a:r>
            <a:endParaRPr lang="hr-HR" sz="2000" i="1" dirty="0" smtClean="0"/>
          </a:p>
          <a:p>
            <a:pPr lvl="1"/>
            <a:r>
              <a:rPr lang="hr-HR" sz="2000" dirty="0" smtClean="0"/>
              <a:t>PA: </a:t>
            </a:r>
            <a:r>
              <a:rPr lang="hr-HR" sz="2000" dirty="0" err="1" smtClean="0"/>
              <a:t>venous</a:t>
            </a:r>
            <a:r>
              <a:rPr lang="hr-HR" sz="2000" dirty="0" smtClean="0"/>
              <a:t>, </a:t>
            </a:r>
            <a:r>
              <a:rPr lang="hr-HR" sz="2000" dirty="0" err="1" smtClean="0"/>
              <a:t>deoxygenated</a:t>
            </a:r>
            <a:r>
              <a:rPr lang="hr-HR" sz="2000" dirty="0" smtClean="0"/>
              <a:t> </a:t>
            </a:r>
            <a:r>
              <a:rPr lang="hr-HR" sz="2000" dirty="0" err="1" smtClean="0"/>
              <a:t>blood</a:t>
            </a:r>
            <a:r>
              <a:rPr lang="hr-HR" sz="2000" dirty="0" smtClean="0"/>
              <a:t>!</a:t>
            </a:r>
          </a:p>
          <a:p>
            <a:pPr lvl="1"/>
            <a:r>
              <a:rPr lang="hr-HR" sz="2000" dirty="0" err="1" smtClean="0"/>
              <a:t>Function</a:t>
            </a:r>
            <a:r>
              <a:rPr lang="hr-HR" sz="2000" dirty="0" smtClean="0"/>
              <a:t>: gas exchange</a:t>
            </a:r>
          </a:p>
          <a:p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Bronchial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</a:t>
            </a:r>
            <a:endParaRPr lang="hr-H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000" i="1" dirty="0" err="1" smtClean="0"/>
              <a:t>High</a:t>
            </a:r>
            <a:r>
              <a:rPr lang="hr-HR" sz="2000" i="1" dirty="0" smtClean="0"/>
              <a:t>-</a:t>
            </a:r>
            <a:r>
              <a:rPr lang="hr-HR" sz="2000" i="1" dirty="0" err="1" smtClean="0"/>
              <a:t>pressure</a:t>
            </a:r>
            <a:r>
              <a:rPr lang="hr-HR" sz="2000" i="1" dirty="0" smtClean="0"/>
              <a:t>, </a:t>
            </a:r>
            <a:r>
              <a:rPr lang="hr-HR" sz="2000" i="1" dirty="0" err="1" smtClean="0"/>
              <a:t>low</a:t>
            </a:r>
            <a:r>
              <a:rPr lang="hr-HR" sz="2000" i="1" dirty="0" smtClean="0"/>
              <a:t>-</a:t>
            </a:r>
            <a:r>
              <a:rPr lang="hr-HR" sz="2000" i="1" dirty="0" err="1" smtClean="0"/>
              <a:t>flow</a:t>
            </a:r>
            <a:r>
              <a:rPr lang="hr-HR" sz="2000" i="1" dirty="0" smtClean="0"/>
              <a:t> </a:t>
            </a:r>
          </a:p>
          <a:p>
            <a:pPr lvl="1"/>
            <a:r>
              <a:rPr lang="hr-HR" sz="2000" dirty="0" err="1" smtClean="0"/>
              <a:t>Systemic</a:t>
            </a:r>
            <a:r>
              <a:rPr lang="hr-HR" sz="2000" dirty="0" smtClean="0"/>
              <a:t> </a:t>
            </a:r>
            <a:r>
              <a:rPr lang="hr-HR" sz="2000" dirty="0" err="1" smtClean="0"/>
              <a:t>circulation</a:t>
            </a:r>
            <a:r>
              <a:rPr lang="hr-HR" sz="2000" dirty="0" smtClean="0"/>
              <a:t>, 1-2% </a:t>
            </a:r>
            <a:r>
              <a:rPr lang="hr-HR" sz="2000" dirty="0" err="1" smtClean="0"/>
              <a:t>of</a:t>
            </a:r>
            <a:r>
              <a:rPr lang="hr-HR" sz="2000" dirty="0" smtClean="0"/>
              <a:t> CO</a:t>
            </a:r>
          </a:p>
          <a:p>
            <a:pPr lvl="1"/>
            <a:r>
              <a:rPr lang="hr-HR" sz="2000" dirty="0" err="1" smtClean="0"/>
              <a:t>Function</a:t>
            </a:r>
            <a:r>
              <a:rPr lang="hr-HR" sz="2000" dirty="0" smtClean="0"/>
              <a:t>: </a:t>
            </a:r>
            <a:r>
              <a:rPr lang="hr-HR" sz="2000" dirty="0" err="1" smtClean="0"/>
              <a:t>nutritive</a:t>
            </a:r>
            <a:r>
              <a:rPr lang="hr-HR" sz="2000" dirty="0" smtClean="0"/>
              <a:t>!</a:t>
            </a:r>
          </a:p>
          <a:p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</a:t>
            </a:r>
            <a:endParaRPr lang="hr-H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000" dirty="0" err="1" smtClean="0"/>
              <a:t>Begin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connective</a:t>
            </a:r>
            <a:r>
              <a:rPr lang="hr-HR" sz="2000" dirty="0" smtClean="0"/>
              <a:t> </a:t>
            </a:r>
            <a:r>
              <a:rPr lang="hr-HR" sz="2000" dirty="0" err="1" smtClean="0"/>
              <a:t>tissue</a:t>
            </a:r>
            <a:r>
              <a:rPr lang="hr-HR" sz="2000" dirty="0" smtClean="0"/>
              <a:t> </a:t>
            </a:r>
            <a:r>
              <a:rPr lang="hr-HR" sz="2000" dirty="0" err="1" smtClean="0"/>
              <a:t>surrounding</a:t>
            </a:r>
            <a:r>
              <a:rPr lang="hr-HR" sz="2000" dirty="0" smtClean="0"/>
              <a:t> terminal </a:t>
            </a:r>
            <a:r>
              <a:rPr lang="hr-HR" sz="2000" dirty="0" err="1" smtClean="0"/>
              <a:t>bronchioles</a:t>
            </a:r>
            <a:endParaRPr lang="hr-HR" sz="2000" dirty="0" smtClean="0"/>
          </a:p>
          <a:p>
            <a:pPr lvl="1"/>
            <a:r>
              <a:rPr lang="hr-HR" sz="2000" dirty="0" err="1" smtClean="0"/>
              <a:t>Function</a:t>
            </a:r>
            <a:r>
              <a:rPr lang="hr-HR" sz="2000" dirty="0" smtClean="0"/>
              <a:t>: </a:t>
            </a:r>
            <a:r>
              <a:rPr lang="hr-HR" sz="2000" dirty="0" err="1" smtClean="0"/>
              <a:t>prevention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lung</a:t>
            </a:r>
            <a:r>
              <a:rPr lang="hr-HR" sz="2000" dirty="0" smtClean="0"/>
              <a:t> edema, </a:t>
            </a:r>
            <a:r>
              <a:rPr lang="hr-HR" sz="2000" dirty="0" err="1" smtClean="0"/>
              <a:t>removing</a:t>
            </a:r>
            <a:r>
              <a:rPr lang="hr-HR" sz="2000" dirty="0" smtClean="0"/>
              <a:t> </a:t>
            </a:r>
            <a:r>
              <a:rPr lang="hr-HR" sz="2000" dirty="0" err="1" smtClean="0"/>
              <a:t>particles</a:t>
            </a:r>
            <a:endParaRPr lang="hr-HR" sz="2000" dirty="0" smtClean="0"/>
          </a:p>
          <a:p>
            <a:pPr lvl="1"/>
            <a:endParaRPr lang="hr-HR" sz="2000" dirty="0" smtClean="0"/>
          </a:p>
          <a:p>
            <a:pPr lvl="1"/>
            <a:endParaRPr lang="hr-HR" sz="2000" dirty="0" smtClean="0"/>
          </a:p>
          <a:p>
            <a:pPr lvl="1"/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384375" cy="253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Pressures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pulmonary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935480"/>
            <a:ext cx="5410944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Right</a:t>
            </a:r>
            <a:r>
              <a:rPr lang="hr-HR" sz="2200" dirty="0" smtClean="0"/>
              <a:t> </a:t>
            </a:r>
            <a:r>
              <a:rPr lang="hr-HR" sz="2200" dirty="0" err="1" smtClean="0"/>
              <a:t>ventricle</a:t>
            </a:r>
            <a:r>
              <a:rPr lang="hr-HR" sz="2200" dirty="0" smtClean="0"/>
              <a:t>: </a:t>
            </a:r>
          </a:p>
          <a:p>
            <a:pPr lvl="1"/>
            <a:r>
              <a:rPr lang="hr-HR" sz="2000" dirty="0" smtClean="0"/>
              <a:t>P</a:t>
            </a:r>
            <a:r>
              <a:rPr lang="hr-HR" sz="2000" baseline="-25000" dirty="0" smtClean="0"/>
              <a:t>s</a:t>
            </a:r>
            <a:r>
              <a:rPr lang="hr-HR" sz="2000" dirty="0" smtClean="0"/>
              <a:t>: 25 mm</a:t>
            </a:r>
          </a:p>
          <a:p>
            <a:pPr lvl="1"/>
            <a:r>
              <a:rPr lang="hr-HR" sz="2000" dirty="0" err="1" smtClean="0"/>
              <a:t>P</a:t>
            </a:r>
            <a:r>
              <a:rPr lang="hr-HR" sz="2000" baseline="-25000" dirty="0" err="1" smtClean="0"/>
              <a:t>d</a:t>
            </a:r>
            <a:r>
              <a:rPr lang="hr-HR" sz="2000" dirty="0" smtClean="0"/>
              <a:t>: 0 mmHg</a:t>
            </a:r>
          </a:p>
          <a:p>
            <a:r>
              <a:rPr lang="hr-HR" sz="2200" dirty="0" err="1" smtClean="0"/>
              <a:t>Pulmonary</a:t>
            </a:r>
            <a:r>
              <a:rPr lang="hr-HR" sz="2200" dirty="0" smtClean="0"/>
              <a:t> </a:t>
            </a:r>
            <a:r>
              <a:rPr lang="hr-HR" sz="2200" dirty="0" err="1" smtClean="0"/>
              <a:t>artery</a:t>
            </a:r>
            <a:r>
              <a:rPr lang="hr-HR" sz="2200" dirty="0" smtClean="0"/>
              <a:t>:</a:t>
            </a:r>
          </a:p>
          <a:p>
            <a:pPr lvl="1"/>
            <a:r>
              <a:rPr lang="hr-HR" sz="2000" dirty="0" smtClean="0"/>
              <a:t>P</a:t>
            </a:r>
            <a:r>
              <a:rPr lang="hr-HR" sz="2000" baseline="-25000" dirty="0" smtClean="0"/>
              <a:t>s</a:t>
            </a:r>
            <a:r>
              <a:rPr lang="hr-HR" sz="2000" dirty="0" smtClean="0"/>
              <a:t>: 25 mmHg</a:t>
            </a:r>
          </a:p>
          <a:p>
            <a:pPr lvl="1"/>
            <a:r>
              <a:rPr lang="hr-HR" sz="2000" dirty="0" err="1" smtClean="0"/>
              <a:t>P</a:t>
            </a:r>
            <a:r>
              <a:rPr lang="hr-HR" sz="2000" baseline="-25000" dirty="0" err="1" smtClean="0"/>
              <a:t>d</a:t>
            </a:r>
            <a:r>
              <a:rPr lang="hr-HR" sz="2000" dirty="0" smtClean="0"/>
              <a:t>: 8 mmHg</a:t>
            </a:r>
          </a:p>
          <a:p>
            <a:pPr lvl="1"/>
            <a:r>
              <a:rPr lang="hr-HR" sz="2000" dirty="0" err="1" smtClean="0"/>
              <a:t>P</a:t>
            </a:r>
            <a:r>
              <a:rPr lang="hr-HR" sz="2000" baseline="-25000" dirty="0" err="1" smtClean="0"/>
              <a:t>mean</a:t>
            </a:r>
            <a:r>
              <a:rPr lang="hr-HR" sz="2000" dirty="0" smtClean="0"/>
              <a:t>: 15 mmHg</a:t>
            </a:r>
          </a:p>
          <a:p>
            <a:r>
              <a:rPr lang="hr-HR" sz="2200" dirty="0" err="1" smtClean="0"/>
              <a:t>Left</a:t>
            </a:r>
            <a:r>
              <a:rPr lang="hr-HR" sz="2200" dirty="0" smtClean="0"/>
              <a:t> </a:t>
            </a:r>
            <a:r>
              <a:rPr lang="hr-HR" sz="2200" dirty="0" err="1" smtClean="0"/>
              <a:t>atrium</a:t>
            </a:r>
            <a:r>
              <a:rPr lang="hr-HR" sz="2200" dirty="0" smtClean="0"/>
              <a:t>:</a:t>
            </a:r>
          </a:p>
          <a:p>
            <a:pPr lvl="1"/>
            <a:r>
              <a:rPr lang="hr-HR" sz="2000" dirty="0" smtClean="0"/>
              <a:t>1-5 mmHg ( 2 mmHg)</a:t>
            </a:r>
          </a:p>
          <a:p>
            <a:pPr lvl="1"/>
            <a:r>
              <a:rPr lang="hr-HR" sz="2000" i="1" dirty="0" err="1" smtClean="0"/>
              <a:t>pulmonary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wedge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pressure</a:t>
            </a:r>
            <a:r>
              <a:rPr lang="hr-HR" sz="2000" i="1" dirty="0" smtClean="0"/>
              <a:t> </a:t>
            </a:r>
            <a:endParaRPr lang="en-US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871" t="11246" r="31829" b="15315"/>
          <a:stretch>
            <a:fillRect/>
          </a:stretch>
        </p:blipFill>
        <p:spPr bwMode="auto">
          <a:xfrm>
            <a:off x="323528" y="2420888"/>
            <a:ext cx="272077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92896"/>
            <a:ext cx="1872208" cy="260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r-HR" dirty="0" err="1" smtClean="0"/>
              <a:t>Overview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935480"/>
            <a:ext cx="4906888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Large</a:t>
            </a:r>
            <a:r>
              <a:rPr lang="hr-HR" sz="2200" dirty="0" smtClean="0"/>
              <a:t> </a:t>
            </a:r>
            <a:r>
              <a:rPr lang="hr-HR" sz="2200" dirty="0" err="1" smtClean="0"/>
              <a:t>compliance</a:t>
            </a:r>
            <a:endParaRPr lang="hr-HR" sz="2200" dirty="0" smtClean="0"/>
          </a:p>
          <a:p>
            <a:r>
              <a:rPr lang="hr-HR" sz="2200" dirty="0" err="1" smtClean="0"/>
              <a:t>Low</a:t>
            </a:r>
            <a:r>
              <a:rPr lang="hr-HR" sz="2200" dirty="0" smtClean="0"/>
              <a:t> </a:t>
            </a:r>
            <a:r>
              <a:rPr lang="hr-HR" sz="2200" dirty="0" err="1" smtClean="0"/>
              <a:t>resistance</a:t>
            </a:r>
            <a:endParaRPr lang="hr-HR" sz="2200" dirty="0" smtClean="0"/>
          </a:p>
          <a:p>
            <a:r>
              <a:rPr lang="hr-HR" sz="2200" dirty="0" err="1" smtClean="0"/>
              <a:t>The</a:t>
            </a:r>
            <a:r>
              <a:rPr lang="hr-HR" sz="2200" dirty="0" smtClean="0"/>
              <a:t> same CO (</a:t>
            </a:r>
            <a:r>
              <a:rPr lang="hr-HR" sz="2200" dirty="0" err="1" smtClean="0"/>
              <a:t>flow</a:t>
            </a:r>
            <a:r>
              <a:rPr lang="hr-HR" sz="2200" dirty="0" smtClean="0"/>
              <a:t>) as </a:t>
            </a:r>
            <a:r>
              <a:rPr lang="hr-HR" sz="2200" dirty="0" err="1" smtClean="0"/>
              <a:t>in</a:t>
            </a:r>
            <a:r>
              <a:rPr lang="hr-HR" sz="2200" dirty="0" smtClean="0"/>
              <a:t> </a:t>
            </a:r>
            <a:r>
              <a:rPr lang="hr-HR" sz="2200" dirty="0" err="1" smtClean="0"/>
              <a:t>systemic</a:t>
            </a:r>
            <a:r>
              <a:rPr lang="hr-HR" sz="2200" dirty="0" smtClean="0"/>
              <a:t> </a:t>
            </a:r>
            <a:r>
              <a:rPr lang="hr-HR" sz="2200" dirty="0" err="1" smtClean="0"/>
              <a:t>circulation</a:t>
            </a:r>
            <a:r>
              <a:rPr lang="hr-HR" sz="2200" dirty="0" smtClean="0"/>
              <a:t> </a:t>
            </a:r>
            <a:r>
              <a:rPr lang="hr-HR" sz="2200" dirty="0" err="1" smtClean="0"/>
              <a:t>with</a:t>
            </a:r>
            <a:r>
              <a:rPr lang="hr-HR" sz="2200" dirty="0" smtClean="0"/>
              <a:t> </a:t>
            </a:r>
            <a:r>
              <a:rPr lang="hr-HR" sz="2200" dirty="0" err="1" smtClean="0"/>
              <a:t>substantially</a:t>
            </a:r>
            <a:r>
              <a:rPr lang="hr-HR" sz="2200" dirty="0" smtClean="0"/>
              <a:t> </a:t>
            </a:r>
            <a:r>
              <a:rPr lang="hr-HR" sz="2200" dirty="0" err="1" smtClean="0"/>
              <a:t>lower</a:t>
            </a:r>
            <a:r>
              <a:rPr lang="hr-HR" sz="2200" dirty="0" smtClean="0"/>
              <a:t> </a:t>
            </a:r>
            <a:r>
              <a:rPr lang="hr-HR" sz="2200" dirty="0" err="1" smtClean="0"/>
              <a:t>pressures</a:t>
            </a:r>
            <a:r>
              <a:rPr lang="hr-HR" sz="2200" dirty="0" smtClean="0"/>
              <a:t>!</a:t>
            </a:r>
          </a:p>
          <a:p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33242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5871" t="26366" r="21929" b="16035"/>
          <a:stretch>
            <a:fillRect/>
          </a:stretch>
        </p:blipFill>
        <p:spPr bwMode="auto">
          <a:xfrm>
            <a:off x="4644008" y="4049759"/>
            <a:ext cx="3067541" cy="211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hr-HR" sz="4500" dirty="0" err="1" smtClean="0"/>
              <a:t>Blood</a:t>
            </a:r>
            <a:r>
              <a:rPr lang="hr-HR" sz="4500" dirty="0" smtClean="0"/>
              <a:t> </a:t>
            </a:r>
            <a:r>
              <a:rPr lang="hr-HR" sz="4500" dirty="0" err="1" smtClean="0"/>
              <a:t>volume</a:t>
            </a:r>
            <a:r>
              <a:rPr lang="hr-HR" sz="4500" dirty="0" smtClean="0"/>
              <a:t> </a:t>
            </a:r>
            <a:r>
              <a:rPr lang="hr-HR" sz="4500" dirty="0" err="1" smtClean="0"/>
              <a:t>of</a:t>
            </a:r>
            <a:r>
              <a:rPr lang="hr-HR" sz="4500" dirty="0" smtClean="0"/>
              <a:t> </a:t>
            </a:r>
            <a:r>
              <a:rPr lang="hr-HR" sz="4500" dirty="0" err="1" smtClean="0"/>
              <a:t>the</a:t>
            </a:r>
            <a:r>
              <a:rPr lang="hr-HR" sz="4500" dirty="0" smtClean="0"/>
              <a:t> </a:t>
            </a:r>
            <a:r>
              <a:rPr lang="hr-HR" sz="4500" dirty="0" err="1" smtClean="0"/>
              <a:t>lungs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Normally</a:t>
            </a:r>
            <a:r>
              <a:rPr lang="hr-HR" dirty="0" smtClean="0"/>
              <a:t> ~ 450 ml.</a:t>
            </a:r>
          </a:p>
          <a:p>
            <a:r>
              <a:rPr lang="hr-HR" dirty="0" err="1" smtClean="0"/>
              <a:t>Increase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alveolar</a:t>
            </a:r>
            <a:r>
              <a:rPr lang="hr-HR" dirty="0" smtClean="0"/>
              <a:t> </a:t>
            </a:r>
            <a:r>
              <a:rPr lang="hr-HR" dirty="0" err="1" smtClean="0"/>
              <a:t>pressure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decrease</a:t>
            </a:r>
            <a:r>
              <a:rPr lang="hr-HR" dirty="0" smtClean="0"/>
              <a:t> </a:t>
            </a:r>
            <a:r>
              <a:rPr lang="hr-HR" dirty="0" err="1" smtClean="0"/>
              <a:t>volume</a:t>
            </a:r>
            <a:r>
              <a:rPr lang="hr-HR" dirty="0" smtClean="0"/>
              <a:t>.</a:t>
            </a:r>
          </a:p>
          <a:p>
            <a:r>
              <a:rPr lang="hr-HR" dirty="0" smtClean="0"/>
              <a:t>Influence </a:t>
            </a:r>
            <a:r>
              <a:rPr lang="hr-HR" dirty="0" err="1" smtClean="0"/>
              <a:t>cardiac</a:t>
            </a:r>
            <a:r>
              <a:rPr lang="hr-HR" dirty="0" smtClean="0"/>
              <a:t> </a:t>
            </a:r>
            <a:r>
              <a:rPr lang="hr-HR" dirty="0" err="1" smtClean="0"/>
              <a:t>pathology</a:t>
            </a:r>
            <a:r>
              <a:rPr lang="hr-HR" dirty="0" smtClean="0"/>
              <a:t> on </a:t>
            </a:r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volume</a:t>
            </a:r>
            <a:r>
              <a:rPr lang="hr-HR" dirty="0" smtClean="0"/>
              <a:t>:</a:t>
            </a:r>
          </a:p>
          <a:p>
            <a:pPr lvl="1"/>
            <a:r>
              <a:rPr lang="hr-HR" dirty="0" err="1" smtClean="0"/>
              <a:t>Failure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left</a:t>
            </a:r>
            <a:r>
              <a:rPr lang="hr-HR" dirty="0" smtClean="0"/>
              <a:t> </a:t>
            </a:r>
            <a:r>
              <a:rPr lang="hr-HR" dirty="0" err="1" smtClean="0"/>
              <a:t>ventricle</a:t>
            </a:r>
            <a:endParaRPr lang="hr-HR" dirty="0" smtClean="0"/>
          </a:p>
          <a:p>
            <a:pPr lvl="1"/>
            <a:r>
              <a:rPr lang="hr-HR" dirty="0" err="1" smtClean="0"/>
              <a:t>Mitral</a:t>
            </a:r>
            <a:r>
              <a:rPr lang="hr-HR" dirty="0" smtClean="0"/>
              <a:t> </a:t>
            </a:r>
            <a:r>
              <a:rPr lang="hr-HR" dirty="0" err="1" smtClean="0"/>
              <a:t>stenosis</a:t>
            </a:r>
            <a:endParaRPr lang="hr-HR" dirty="0" smtClean="0"/>
          </a:p>
          <a:p>
            <a:pPr lvl="1"/>
            <a:r>
              <a:rPr lang="hr-HR" dirty="0" err="1" smtClean="0"/>
              <a:t>Mitral</a:t>
            </a:r>
            <a:r>
              <a:rPr lang="hr-HR" dirty="0" smtClean="0"/>
              <a:t> </a:t>
            </a:r>
            <a:r>
              <a:rPr lang="hr-HR" dirty="0" err="1" smtClean="0"/>
              <a:t>regurgitation</a:t>
            </a:r>
            <a:r>
              <a:rPr lang="hr-HR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500" dirty="0" err="1" smtClean="0"/>
              <a:t>Distribution</a:t>
            </a:r>
            <a:r>
              <a:rPr lang="hr-HR" sz="4500" dirty="0" smtClean="0"/>
              <a:t> </a:t>
            </a:r>
            <a:r>
              <a:rPr lang="hr-HR" sz="4500" dirty="0" err="1" smtClean="0"/>
              <a:t>of</a:t>
            </a:r>
            <a:r>
              <a:rPr lang="hr-HR" sz="4500" dirty="0" smtClean="0"/>
              <a:t> </a:t>
            </a:r>
            <a:r>
              <a:rPr lang="hr-HR" sz="4500" dirty="0" err="1" smtClean="0"/>
              <a:t>blood</a:t>
            </a:r>
            <a:r>
              <a:rPr lang="hr-HR" sz="4500" dirty="0" smtClean="0"/>
              <a:t> </a:t>
            </a:r>
            <a:r>
              <a:rPr lang="hr-HR" sz="4500" dirty="0" err="1" smtClean="0"/>
              <a:t>flow</a:t>
            </a:r>
            <a:r>
              <a:rPr lang="hr-HR" sz="4500" dirty="0" smtClean="0"/>
              <a:t> </a:t>
            </a:r>
            <a:r>
              <a:rPr lang="hr-HR" sz="4500" dirty="0" err="1" smtClean="0"/>
              <a:t>trough</a:t>
            </a:r>
            <a:r>
              <a:rPr lang="hr-HR" sz="4500" dirty="0" smtClean="0"/>
              <a:t> </a:t>
            </a:r>
            <a:r>
              <a:rPr lang="hr-HR" sz="4500" dirty="0" err="1" smtClean="0"/>
              <a:t>the</a:t>
            </a:r>
            <a:r>
              <a:rPr lang="hr-HR" sz="4500" dirty="0" smtClean="0"/>
              <a:t> </a:t>
            </a:r>
            <a:r>
              <a:rPr lang="hr-HR" sz="4500" dirty="0" err="1" smtClean="0"/>
              <a:t>lungs</a:t>
            </a:r>
            <a:endParaRPr lang="en-US" sz="4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871" t="10526" r="25079" b="18915"/>
          <a:stretch>
            <a:fillRect/>
          </a:stretch>
        </p:blipFill>
        <p:spPr bwMode="auto">
          <a:xfrm>
            <a:off x="683568" y="2636912"/>
            <a:ext cx="2808312" cy="25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935480"/>
            <a:ext cx="5194920" cy="4389120"/>
          </a:xfrm>
        </p:spPr>
        <p:txBody>
          <a:bodyPr/>
          <a:lstStyle/>
          <a:p>
            <a:r>
              <a:rPr lang="hr-HR" sz="2200" dirty="0" err="1" smtClean="0"/>
              <a:t>Influenced</a:t>
            </a:r>
            <a:r>
              <a:rPr lang="hr-HR" sz="2200" dirty="0" smtClean="0"/>
              <a:t> </a:t>
            </a:r>
            <a:r>
              <a:rPr lang="hr-HR" sz="2200" dirty="0" err="1" smtClean="0"/>
              <a:t>by</a:t>
            </a:r>
            <a:r>
              <a:rPr lang="hr-HR" sz="2200" dirty="0" smtClean="0"/>
              <a:t> </a:t>
            </a:r>
            <a:r>
              <a:rPr lang="hr-HR" sz="2200" dirty="0" err="1" smtClean="0"/>
              <a:t>gravity</a:t>
            </a:r>
            <a:r>
              <a:rPr lang="hr-HR" sz="2200" dirty="0" smtClean="0"/>
              <a:t>:</a:t>
            </a:r>
          </a:p>
          <a:p>
            <a:pPr lvl="1"/>
            <a:r>
              <a:rPr lang="hr-HR" sz="2000" dirty="0" err="1" smtClean="0"/>
              <a:t>Hydrostatic</a:t>
            </a:r>
            <a:r>
              <a:rPr lang="hr-HR" sz="2000" dirty="0" smtClean="0"/>
              <a:t> </a:t>
            </a:r>
            <a:r>
              <a:rPr lang="hr-HR" sz="2000" dirty="0" err="1" smtClean="0"/>
              <a:t>pressure</a:t>
            </a:r>
            <a:r>
              <a:rPr lang="hr-HR" sz="2000" dirty="0" smtClean="0"/>
              <a:t> </a:t>
            </a:r>
          </a:p>
          <a:p>
            <a:pPr lvl="1"/>
            <a:r>
              <a:rPr lang="hr-HR" sz="2000" dirty="0" smtClean="0"/>
              <a:t>30 cm </a:t>
            </a:r>
            <a:r>
              <a:rPr lang="hr-HR" sz="2000" dirty="0" err="1" smtClean="0"/>
              <a:t>lung</a:t>
            </a:r>
            <a:r>
              <a:rPr lang="hr-HR" sz="2000" dirty="0" smtClean="0"/>
              <a:t> </a:t>
            </a:r>
            <a:r>
              <a:rPr lang="hr-HR" sz="2000" dirty="0" err="1" smtClean="0"/>
              <a:t>height</a:t>
            </a:r>
            <a:endParaRPr lang="hr-HR" sz="2000" dirty="0" smtClean="0"/>
          </a:p>
          <a:p>
            <a:pPr lvl="1"/>
            <a:r>
              <a:rPr lang="hr-HR" sz="2000" dirty="0" smtClean="0"/>
              <a:t> </a:t>
            </a:r>
            <a:r>
              <a:rPr lang="hr-HR" sz="2000" dirty="0" err="1" smtClean="0"/>
              <a:t>Lung</a:t>
            </a:r>
            <a:r>
              <a:rPr lang="hr-HR" sz="2000" dirty="0" smtClean="0"/>
              <a:t> </a:t>
            </a:r>
            <a:r>
              <a:rPr lang="hr-HR" sz="2000" dirty="0" err="1" smtClean="0"/>
              <a:t>apex</a:t>
            </a:r>
            <a:r>
              <a:rPr lang="hr-HR" sz="2000" dirty="0" smtClean="0"/>
              <a:t>: 15 mmHg </a:t>
            </a:r>
            <a:r>
              <a:rPr lang="hr-HR" sz="2000" dirty="0" err="1" smtClean="0"/>
              <a:t>less</a:t>
            </a:r>
            <a:r>
              <a:rPr lang="hr-HR" sz="2000" dirty="0" smtClean="0"/>
              <a:t> </a:t>
            </a:r>
            <a:r>
              <a:rPr lang="hr-HR" sz="2000" dirty="0" err="1" smtClean="0"/>
              <a:t>pressure</a:t>
            </a:r>
            <a:r>
              <a:rPr lang="hr-HR" sz="2000" dirty="0" smtClean="0"/>
              <a:t> </a:t>
            </a:r>
            <a:r>
              <a:rPr lang="hr-HR" sz="2000" dirty="0" err="1" smtClean="0"/>
              <a:t>than</a:t>
            </a:r>
            <a:r>
              <a:rPr lang="hr-HR" sz="2000" dirty="0" smtClean="0"/>
              <a:t> </a:t>
            </a:r>
            <a:r>
              <a:rPr lang="hr-HR" sz="2000" dirty="0" err="1" smtClean="0"/>
              <a:t>heart</a:t>
            </a:r>
            <a:r>
              <a:rPr lang="hr-HR" sz="2000" dirty="0" smtClean="0"/>
              <a:t> </a:t>
            </a:r>
            <a:r>
              <a:rPr lang="hr-HR" sz="2000" dirty="0" err="1" smtClean="0"/>
              <a:t>level</a:t>
            </a:r>
            <a:endParaRPr lang="hr-HR" sz="2000" dirty="0" smtClean="0"/>
          </a:p>
          <a:p>
            <a:pPr lvl="1"/>
            <a:r>
              <a:rPr lang="hr-HR" sz="2000" dirty="0" err="1" smtClean="0"/>
              <a:t>Lung</a:t>
            </a:r>
            <a:r>
              <a:rPr lang="hr-HR" sz="2000" dirty="0" smtClean="0"/>
              <a:t> base: 8 mmHg </a:t>
            </a:r>
            <a:r>
              <a:rPr lang="hr-HR" sz="2000" dirty="0" err="1" smtClean="0"/>
              <a:t>greater</a:t>
            </a:r>
            <a:r>
              <a:rPr lang="hr-HR" sz="2000" dirty="0" smtClean="0"/>
              <a:t> </a:t>
            </a:r>
            <a:r>
              <a:rPr lang="hr-HR" sz="2000" dirty="0" err="1" smtClean="0"/>
              <a:t>pressure</a:t>
            </a:r>
            <a:r>
              <a:rPr lang="hr-HR" sz="2000" dirty="0" smtClean="0"/>
              <a:t> </a:t>
            </a:r>
            <a:r>
              <a:rPr lang="hr-HR" sz="2000" dirty="0" err="1" smtClean="0"/>
              <a:t>than</a:t>
            </a:r>
            <a:r>
              <a:rPr lang="hr-HR" sz="2000" dirty="0" smtClean="0"/>
              <a:t> </a:t>
            </a:r>
            <a:r>
              <a:rPr lang="hr-HR" sz="2000" dirty="0" err="1" smtClean="0"/>
              <a:t>heart</a:t>
            </a:r>
            <a:r>
              <a:rPr lang="hr-HR" sz="2000" dirty="0" smtClean="0"/>
              <a:t> </a:t>
            </a:r>
            <a:r>
              <a:rPr lang="hr-HR" sz="2000" dirty="0" err="1" smtClean="0"/>
              <a:t>level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r>
              <a:rPr lang="hr-HR" sz="4000" dirty="0" err="1" smtClean="0"/>
              <a:t>Zones</a:t>
            </a:r>
            <a:r>
              <a:rPr lang="hr-HR" sz="4000" dirty="0" smtClean="0"/>
              <a:t> 1, 2 </a:t>
            </a:r>
            <a:r>
              <a:rPr lang="hr-HR" sz="4000" dirty="0" err="1" smtClean="0"/>
              <a:t>and</a:t>
            </a:r>
            <a:r>
              <a:rPr lang="hr-HR" sz="4000" dirty="0" smtClean="0"/>
              <a:t> 3 </a:t>
            </a:r>
            <a:r>
              <a:rPr lang="hr-HR" sz="4000" dirty="0" err="1" smtClean="0"/>
              <a:t>of</a:t>
            </a:r>
            <a:r>
              <a:rPr lang="hr-HR" sz="4000" dirty="0" smtClean="0"/>
              <a:t> </a:t>
            </a:r>
            <a:r>
              <a:rPr lang="hr-HR" sz="4000" dirty="0" err="1" smtClean="0"/>
              <a:t>pulmonary</a:t>
            </a:r>
            <a:r>
              <a:rPr lang="hr-HR" sz="4000" dirty="0" smtClean="0"/>
              <a:t> </a:t>
            </a:r>
            <a:r>
              <a:rPr lang="hr-HR" sz="4000" dirty="0" err="1" smtClean="0"/>
              <a:t>blood</a:t>
            </a:r>
            <a:r>
              <a:rPr lang="hr-HR" sz="4000" dirty="0" smtClean="0"/>
              <a:t> </a:t>
            </a:r>
            <a:r>
              <a:rPr lang="hr-HR" sz="4000" dirty="0" err="1" smtClean="0"/>
              <a:t>flow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988840"/>
            <a:ext cx="4474840" cy="4335760"/>
          </a:xfrm>
        </p:spPr>
        <p:txBody>
          <a:bodyPr>
            <a:normAutofit lnSpcReduction="10000"/>
          </a:bodyPr>
          <a:lstStyle/>
          <a:p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1: </a:t>
            </a:r>
          </a:p>
          <a:p>
            <a:pPr lvl="1"/>
            <a:r>
              <a:rPr lang="hr-HR" sz="2000" dirty="0" smtClean="0"/>
              <a:t>P</a:t>
            </a:r>
            <a:r>
              <a:rPr lang="hr-HR" sz="2000" baseline="-25000" dirty="0" smtClean="0"/>
              <a:t>A</a:t>
            </a:r>
            <a:r>
              <a:rPr lang="hr-HR" sz="2000" dirty="0" smtClean="0"/>
              <a:t>&gt;P</a:t>
            </a:r>
            <a:r>
              <a:rPr lang="hr-HR" sz="2000" baseline="-25000" dirty="0" smtClean="0"/>
              <a:t>s</a:t>
            </a:r>
            <a:r>
              <a:rPr lang="hr-HR" sz="2000" dirty="0" smtClean="0"/>
              <a:t>&gt;</a:t>
            </a:r>
            <a:r>
              <a:rPr lang="hr-HR" sz="2000" dirty="0" err="1" smtClean="0"/>
              <a:t>P</a:t>
            </a:r>
            <a:r>
              <a:rPr lang="hr-HR" sz="2000" baseline="-25000" dirty="0" err="1" smtClean="0"/>
              <a:t>d</a:t>
            </a:r>
            <a:endParaRPr lang="hr-HR" sz="2000" baseline="-25000" dirty="0" smtClean="0"/>
          </a:p>
          <a:p>
            <a:pPr lvl="1"/>
            <a:r>
              <a:rPr lang="hr-HR" sz="2000" dirty="0" err="1" smtClean="0"/>
              <a:t>does</a:t>
            </a:r>
            <a:r>
              <a:rPr lang="hr-HR" sz="2000" dirty="0" smtClean="0"/>
              <a:t> </a:t>
            </a:r>
            <a:r>
              <a:rPr lang="hr-HR" sz="2000" dirty="0" err="1" smtClean="0"/>
              <a:t>not</a:t>
            </a:r>
            <a:r>
              <a:rPr lang="hr-HR" sz="2000" dirty="0" smtClean="0"/>
              <a:t> </a:t>
            </a:r>
            <a:r>
              <a:rPr lang="hr-HR" sz="2000" dirty="0" err="1" smtClean="0"/>
              <a:t>exist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healthy</a:t>
            </a:r>
            <a:r>
              <a:rPr lang="hr-HR" sz="2000" dirty="0" smtClean="0"/>
              <a:t> </a:t>
            </a:r>
            <a:r>
              <a:rPr lang="hr-HR" sz="2000" dirty="0" err="1" smtClean="0"/>
              <a:t>lungs</a:t>
            </a:r>
            <a:r>
              <a:rPr lang="hr-HR" sz="2000" dirty="0" smtClean="0"/>
              <a:t>.</a:t>
            </a:r>
          </a:p>
          <a:p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2:</a:t>
            </a:r>
          </a:p>
          <a:p>
            <a:pPr lvl="1"/>
            <a:r>
              <a:rPr lang="hr-HR" sz="2000" dirty="0" smtClean="0"/>
              <a:t>P</a:t>
            </a:r>
            <a:r>
              <a:rPr lang="hr-HR" sz="2000" baseline="-25000" dirty="0" smtClean="0"/>
              <a:t>s</a:t>
            </a:r>
            <a:r>
              <a:rPr lang="hr-HR" sz="2000" dirty="0" smtClean="0"/>
              <a:t>&gt;P</a:t>
            </a:r>
            <a:r>
              <a:rPr lang="hr-HR" sz="2000" baseline="-25000" dirty="0" smtClean="0"/>
              <a:t>A</a:t>
            </a:r>
            <a:r>
              <a:rPr lang="hr-HR" sz="2000" dirty="0" smtClean="0"/>
              <a:t>&gt;</a:t>
            </a:r>
            <a:r>
              <a:rPr lang="hr-HR" sz="2000" dirty="0" err="1" smtClean="0"/>
              <a:t>P</a:t>
            </a:r>
            <a:r>
              <a:rPr lang="hr-HR" sz="2000" baseline="-25000" dirty="0" err="1" smtClean="0"/>
              <a:t>d</a:t>
            </a:r>
            <a:endParaRPr lang="hr-HR" sz="2000" dirty="0" smtClean="0"/>
          </a:p>
          <a:p>
            <a:pPr lvl="1"/>
            <a:r>
              <a:rPr lang="hr-HR" sz="2000" dirty="0" smtClean="0"/>
              <a:t>Top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lungs</a:t>
            </a:r>
            <a:endParaRPr lang="hr-HR" sz="2000" dirty="0" smtClean="0"/>
          </a:p>
          <a:p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3:</a:t>
            </a:r>
          </a:p>
          <a:p>
            <a:pPr lvl="1"/>
            <a:r>
              <a:rPr lang="hr-HR" sz="2000" dirty="0" smtClean="0"/>
              <a:t>P</a:t>
            </a:r>
            <a:r>
              <a:rPr lang="hr-HR" sz="2000" baseline="-25000" dirty="0" smtClean="0"/>
              <a:t>s</a:t>
            </a:r>
            <a:r>
              <a:rPr lang="hr-HR" sz="2000" dirty="0" smtClean="0"/>
              <a:t>&gt;</a:t>
            </a:r>
            <a:r>
              <a:rPr lang="hr-HR" sz="2000" dirty="0" err="1" smtClean="0"/>
              <a:t>P</a:t>
            </a:r>
            <a:r>
              <a:rPr lang="hr-HR" sz="2000" baseline="-25000" dirty="0" err="1" smtClean="0"/>
              <a:t>d</a:t>
            </a:r>
            <a:r>
              <a:rPr lang="hr-HR" sz="2000" dirty="0" smtClean="0"/>
              <a:t>&gt;P</a:t>
            </a:r>
            <a:r>
              <a:rPr lang="hr-HR" sz="2000" baseline="-25000" dirty="0" smtClean="0"/>
              <a:t>A</a:t>
            </a:r>
          </a:p>
          <a:p>
            <a:pPr lvl="1"/>
            <a:r>
              <a:rPr lang="hr-HR" sz="2000" dirty="0" err="1" smtClean="0"/>
              <a:t>From</a:t>
            </a:r>
            <a:r>
              <a:rPr lang="hr-HR" sz="2000" dirty="0" smtClean="0"/>
              <a:t> 10 cm </a:t>
            </a:r>
            <a:r>
              <a:rPr lang="hr-HR" sz="2000" dirty="0" err="1" smtClean="0"/>
              <a:t>above</a:t>
            </a:r>
            <a:r>
              <a:rPr lang="hr-HR" sz="2000" dirty="0" smtClean="0"/>
              <a:t> </a:t>
            </a:r>
            <a:r>
              <a:rPr lang="hr-HR" sz="2000" dirty="0" err="1" smtClean="0"/>
              <a:t>heart</a:t>
            </a:r>
            <a:r>
              <a:rPr lang="hr-HR" sz="2000" dirty="0" smtClean="0"/>
              <a:t> to </a:t>
            </a:r>
            <a:r>
              <a:rPr lang="hr-HR" sz="2000" dirty="0" err="1" smtClean="0"/>
              <a:t>bottom</a:t>
            </a:r>
            <a:endParaRPr lang="hr-HR" sz="2000" dirty="0" smtClean="0"/>
          </a:p>
          <a:p>
            <a:r>
              <a:rPr lang="hr-HR" sz="2200" dirty="0" err="1" smtClean="0"/>
              <a:t>In</a:t>
            </a:r>
            <a:r>
              <a:rPr lang="hr-HR" sz="2200" dirty="0" smtClean="0"/>
              <a:t> </a:t>
            </a:r>
            <a:r>
              <a:rPr lang="hr-HR" sz="2200" dirty="0" err="1" smtClean="0"/>
              <a:t>exercise</a:t>
            </a:r>
            <a:r>
              <a:rPr lang="hr-HR" sz="2200" dirty="0" smtClean="0"/>
              <a:t>, </a:t>
            </a:r>
            <a:r>
              <a:rPr lang="hr-HR" sz="2200" dirty="0" err="1" smtClean="0"/>
              <a:t>whole</a:t>
            </a:r>
            <a:r>
              <a:rPr lang="hr-HR" sz="2200" dirty="0" smtClean="0"/>
              <a:t> </a:t>
            </a:r>
            <a:r>
              <a:rPr lang="hr-HR" sz="2200" dirty="0" err="1" smtClean="0"/>
              <a:t>lungs</a:t>
            </a:r>
            <a:r>
              <a:rPr lang="hr-HR" sz="2200" dirty="0" smtClean="0"/>
              <a:t> are Zone 3.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871" t="11246" r="33179" b="16035"/>
          <a:stretch>
            <a:fillRect/>
          </a:stretch>
        </p:blipFill>
        <p:spPr bwMode="auto">
          <a:xfrm>
            <a:off x="323528" y="2348880"/>
            <a:ext cx="350343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Influence </a:t>
            </a:r>
            <a:r>
              <a:rPr lang="hr-HR" sz="4000" dirty="0" err="1" smtClean="0"/>
              <a:t>of</a:t>
            </a:r>
            <a:r>
              <a:rPr lang="hr-HR" sz="4000" dirty="0" smtClean="0"/>
              <a:t> </a:t>
            </a:r>
            <a:r>
              <a:rPr lang="hr-HR" sz="4000" dirty="0" err="1" smtClean="0"/>
              <a:t>cardiac</a:t>
            </a:r>
            <a:r>
              <a:rPr lang="hr-HR" sz="4000" dirty="0" smtClean="0"/>
              <a:t> </a:t>
            </a:r>
            <a:r>
              <a:rPr lang="hr-HR" sz="4000" dirty="0" err="1" smtClean="0"/>
              <a:t>output</a:t>
            </a:r>
            <a:r>
              <a:rPr lang="hr-HR" sz="4000" dirty="0" smtClean="0"/>
              <a:t> on </a:t>
            </a:r>
            <a:r>
              <a:rPr lang="hr-HR" sz="4000" dirty="0" err="1" smtClean="0"/>
              <a:t>pulmonary</a:t>
            </a:r>
            <a:r>
              <a:rPr lang="hr-HR" sz="4000" dirty="0" smtClean="0"/>
              <a:t> </a:t>
            </a:r>
            <a:r>
              <a:rPr lang="hr-HR" sz="4000" dirty="0" err="1" smtClean="0"/>
              <a:t>artery</a:t>
            </a:r>
            <a:r>
              <a:rPr lang="hr-HR" sz="4000" dirty="0" smtClean="0"/>
              <a:t> </a:t>
            </a:r>
            <a:r>
              <a:rPr lang="hr-HR" sz="4000" dirty="0" err="1" smtClean="0"/>
              <a:t>pressure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935480"/>
            <a:ext cx="4042792" cy="4389120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Increase</a:t>
            </a:r>
            <a:r>
              <a:rPr lang="hr-HR" sz="2200" dirty="0" smtClean="0"/>
              <a:t> </a:t>
            </a:r>
            <a:r>
              <a:rPr lang="hr-HR" sz="2200" dirty="0" err="1" smtClean="0"/>
              <a:t>in</a:t>
            </a:r>
            <a:r>
              <a:rPr lang="hr-HR" sz="2200" dirty="0" smtClean="0"/>
              <a:t> CO, </a:t>
            </a:r>
            <a:r>
              <a:rPr lang="hr-HR" sz="2200" dirty="0" err="1" smtClean="0"/>
              <a:t>small</a:t>
            </a:r>
            <a:r>
              <a:rPr lang="hr-HR" sz="2200" dirty="0" smtClean="0"/>
              <a:t> </a:t>
            </a:r>
            <a:r>
              <a:rPr lang="hr-HR" sz="2200" dirty="0" err="1" smtClean="0"/>
              <a:t>increase</a:t>
            </a:r>
            <a:r>
              <a:rPr lang="hr-HR" sz="2200" dirty="0" smtClean="0"/>
              <a:t> </a:t>
            </a:r>
            <a:r>
              <a:rPr lang="hr-HR" sz="2200" dirty="0" err="1" smtClean="0"/>
              <a:t>in</a:t>
            </a:r>
            <a:r>
              <a:rPr lang="hr-HR" sz="2200" dirty="0" smtClean="0"/>
              <a:t> </a:t>
            </a:r>
            <a:r>
              <a:rPr lang="hr-HR" sz="2200" dirty="0" err="1" smtClean="0"/>
              <a:t>pressure</a:t>
            </a:r>
            <a:endParaRPr lang="hr-HR" sz="2200" dirty="0" smtClean="0"/>
          </a:p>
          <a:p>
            <a:r>
              <a:rPr lang="hr-HR" sz="2200" dirty="0" err="1" smtClean="0"/>
              <a:t>Due</a:t>
            </a:r>
            <a:r>
              <a:rPr lang="hr-HR" sz="2200" dirty="0" smtClean="0"/>
              <a:t> to:</a:t>
            </a:r>
          </a:p>
          <a:p>
            <a:pPr lvl="1"/>
            <a:r>
              <a:rPr lang="hr-HR" sz="2000" dirty="0" err="1" smtClean="0"/>
              <a:t>Capillary</a:t>
            </a:r>
            <a:r>
              <a:rPr lang="hr-HR" sz="2000" dirty="0" smtClean="0"/>
              <a:t> </a:t>
            </a:r>
            <a:r>
              <a:rPr lang="hr-HR" sz="2000" dirty="0" err="1" smtClean="0"/>
              <a:t>recruitment</a:t>
            </a:r>
            <a:endParaRPr lang="hr-HR" sz="2000" dirty="0" smtClean="0"/>
          </a:p>
          <a:p>
            <a:pPr lvl="1"/>
            <a:r>
              <a:rPr lang="hr-HR" sz="2000" dirty="0" err="1" smtClean="0"/>
              <a:t>Distension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already</a:t>
            </a:r>
            <a:r>
              <a:rPr lang="hr-HR" sz="2000" dirty="0" smtClean="0"/>
              <a:t> </a:t>
            </a:r>
            <a:r>
              <a:rPr lang="hr-HR" sz="2000" dirty="0" err="1" smtClean="0"/>
              <a:t>open</a:t>
            </a:r>
            <a:r>
              <a:rPr lang="hr-HR" sz="2000" dirty="0" smtClean="0"/>
              <a:t> </a:t>
            </a:r>
            <a:r>
              <a:rPr lang="hr-HR" sz="2000" dirty="0" err="1" smtClean="0"/>
              <a:t>vessels</a:t>
            </a:r>
            <a:endParaRPr lang="hr-HR" sz="2000" dirty="0" smtClean="0"/>
          </a:p>
          <a:p>
            <a:r>
              <a:rPr lang="hr-HR" sz="2200" dirty="0" err="1" smtClean="0"/>
              <a:t>Protection</a:t>
            </a:r>
            <a:r>
              <a:rPr lang="hr-HR" sz="2200" dirty="0" smtClean="0"/>
              <a:t> </a:t>
            </a:r>
            <a:r>
              <a:rPr lang="hr-HR" sz="2200" dirty="0" err="1" smtClean="0"/>
              <a:t>from</a:t>
            </a:r>
            <a:r>
              <a:rPr lang="hr-HR" sz="2200" dirty="0" smtClean="0"/>
              <a:t> </a:t>
            </a:r>
            <a:r>
              <a:rPr lang="hr-HR" sz="2200" dirty="0" err="1" smtClean="0"/>
              <a:t>pulmonary</a:t>
            </a:r>
            <a:r>
              <a:rPr lang="hr-HR" sz="2200" dirty="0" smtClean="0"/>
              <a:t> edema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871" t="11246" r="24179" b="15315"/>
          <a:stretch>
            <a:fillRect/>
          </a:stretch>
        </p:blipFill>
        <p:spPr bwMode="auto">
          <a:xfrm>
            <a:off x="539552" y="2348880"/>
            <a:ext cx="3816423" cy="35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Influence </a:t>
            </a:r>
            <a:r>
              <a:rPr lang="hr-HR" sz="4000" dirty="0" err="1" smtClean="0"/>
              <a:t>of</a:t>
            </a:r>
            <a:r>
              <a:rPr lang="hr-HR" sz="4000" dirty="0" smtClean="0"/>
              <a:t> </a:t>
            </a:r>
            <a:r>
              <a:rPr lang="hr-HR" sz="4000" dirty="0" err="1" smtClean="0"/>
              <a:t>pressure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LA on </a:t>
            </a:r>
            <a:r>
              <a:rPr lang="hr-HR" sz="4000" dirty="0" err="1" smtClean="0"/>
              <a:t>pulmonary</a:t>
            </a:r>
            <a:r>
              <a:rPr lang="hr-HR" sz="4000" dirty="0" smtClean="0"/>
              <a:t> </a:t>
            </a:r>
            <a:r>
              <a:rPr lang="hr-HR" sz="4000" dirty="0" err="1" smtClean="0"/>
              <a:t>artery</a:t>
            </a:r>
            <a:r>
              <a:rPr lang="hr-HR" sz="4000" dirty="0" smtClean="0"/>
              <a:t> </a:t>
            </a:r>
            <a:r>
              <a:rPr lang="hr-HR" sz="4000" dirty="0" err="1" smtClean="0"/>
              <a:t>pressure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204864"/>
            <a:ext cx="4834880" cy="4119736"/>
          </a:xfrm>
        </p:spPr>
        <p:txBody>
          <a:bodyPr>
            <a:normAutofit/>
          </a:bodyPr>
          <a:lstStyle/>
          <a:p>
            <a:r>
              <a:rPr lang="hr-HR" sz="2200" dirty="0" err="1" smtClean="0"/>
              <a:t>Small</a:t>
            </a:r>
            <a:r>
              <a:rPr lang="hr-HR" sz="2200" dirty="0" smtClean="0"/>
              <a:t> </a:t>
            </a:r>
            <a:r>
              <a:rPr lang="hr-HR" sz="2200" dirty="0" err="1" smtClean="0"/>
              <a:t>increases</a:t>
            </a:r>
            <a:r>
              <a:rPr lang="hr-HR" sz="2200" dirty="0" smtClean="0"/>
              <a:t> </a:t>
            </a:r>
            <a:r>
              <a:rPr lang="hr-HR" sz="2200" dirty="0" err="1" smtClean="0"/>
              <a:t>in</a:t>
            </a:r>
            <a:r>
              <a:rPr lang="hr-HR" sz="2200" dirty="0" smtClean="0"/>
              <a:t> LA </a:t>
            </a:r>
            <a:r>
              <a:rPr lang="hr-HR" sz="2200" dirty="0" err="1" smtClean="0"/>
              <a:t>pressure</a:t>
            </a:r>
            <a:r>
              <a:rPr lang="hr-HR" sz="2200" dirty="0" smtClean="0"/>
              <a:t> – </a:t>
            </a:r>
            <a:r>
              <a:rPr lang="hr-HR" sz="2200" dirty="0" err="1" smtClean="0"/>
              <a:t>almost</a:t>
            </a:r>
            <a:r>
              <a:rPr lang="hr-HR" sz="2200" dirty="0" smtClean="0"/>
              <a:t> no </a:t>
            </a:r>
            <a:r>
              <a:rPr lang="hr-HR" sz="2200" dirty="0" err="1" smtClean="0"/>
              <a:t>effect</a:t>
            </a:r>
            <a:r>
              <a:rPr lang="hr-HR" sz="2200" dirty="0" smtClean="0"/>
              <a:t>.</a:t>
            </a:r>
          </a:p>
          <a:p>
            <a:r>
              <a:rPr lang="hr-HR" sz="2200" dirty="0" err="1" smtClean="0"/>
              <a:t>When</a:t>
            </a:r>
            <a:r>
              <a:rPr lang="hr-HR" sz="2200" dirty="0" smtClean="0"/>
              <a:t> P</a:t>
            </a:r>
            <a:r>
              <a:rPr lang="hr-HR" sz="2200" baseline="-25000" dirty="0" smtClean="0"/>
              <a:t>LA</a:t>
            </a:r>
            <a:r>
              <a:rPr lang="hr-HR" sz="2200" dirty="0" smtClean="0"/>
              <a:t>&gt;8 mmHg – </a:t>
            </a:r>
            <a:r>
              <a:rPr lang="hr-HR" sz="2200" dirty="0" err="1" smtClean="0"/>
              <a:t>increase</a:t>
            </a:r>
            <a:r>
              <a:rPr lang="hr-HR" sz="2200" dirty="0" smtClean="0"/>
              <a:t> </a:t>
            </a:r>
            <a:r>
              <a:rPr lang="hr-HR" sz="2200" dirty="0" err="1" smtClean="0"/>
              <a:t>in</a:t>
            </a:r>
            <a:r>
              <a:rPr lang="hr-HR" sz="2200" dirty="0" smtClean="0"/>
              <a:t> </a:t>
            </a:r>
            <a:r>
              <a:rPr lang="hr-HR" sz="2200" dirty="0" err="1" smtClean="0"/>
              <a:t>pulmonary</a:t>
            </a:r>
            <a:r>
              <a:rPr lang="hr-HR" sz="2200" dirty="0" smtClean="0"/>
              <a:t> </a:t>
            </a:r>
            <a:r>
              <a:rPr lang="hr-HR" sz="2200" dirty="0" err="1" smtClean="0"/>
              <a:t>arterial</a:t>
            </a:r>
            <a:r>
              <a:rPr lang="hr-HR" sz="2200" dirty="0" smtClean="0"/>
              <a:t> </a:t>
            </a:r>
            <a:r>
              <a:rPr lang="hr-HR" sz="2200" dirty="0" err="1" smtClean="0"/>
              <a:t>pressure</a:t>
            </a:r>
            <a:endParaRPr lang="hr-HR" sz="2200" dirty="0" smtClean="0"/>
          </a:p>
          <a:p>
            <a:r>
              <a:rPr lang="hr-HR" sz="2200" dirty="0" smtClean="0"/>
              <a:t>P</a:t>
            </a:r>
            <a:r>
              <a:rPr lang="hr-HR" sz="2200" baseline="-25000" dirty="0" smtClean="0"/>
              <a:t>LA</a:t>
            </a:r>
            <a:r>
              <a:rPr lang="hr-HR" sz="2200" dirty="0" smtClean="0"/>
              <a:t>&gt;30 mmHg – </a:t>
            </a:r>
            <a:r>
              <a:rPr lang="hr-HR" sz="2200" dirty="0" err="1" smtClean="0"/>
              <a:t>pulmonary</a:t>
            </a:r>
            <a:r>
              <a:rPr lang="hr-HR" sz="2200" dirty="0" smtClean="0"/>
              <a:t> edema</a:t>
            </a:r>
            <a:endParaRPr lang="en-US" sz="2200" dirty="0"/>
          </a:p>
        </p:txBody>
      </p:sp>
      <p:pic>
        <p:nvPicPr>
          <p:cNvPr id="4" name="Picture 3" descr="0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2564904"/>
            <a:ext cx="2668965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525</Words>
  <Application>Microsoft Macintosh PowerPoint</Application>
  <PresentationFormat>Présentation à l'écran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Flow</vt:lpstr>
      <vt:lpstr>Pulmonary circulation</vt:lpstr>
      <vt:lpstr>Anatomy of pulmonary circulation</vt:lpstr>
      <vt:lpstr>Pressures in the pulmonary system</vt:lpstr>
      <vt:lpstr>Overview of pressures</vt:lpstr>
      <vt:lpstr>Blood volume of the lungs</vt:lpstr>
      <vt:lpstr>Distribution of blood flow trough the lungs</vt:lpstr>
      <vt:lpstr>Zones 1, 2 and 3 of pulmonary blood flow</vt:lpstr>
      <vt:lpstr>Influence of cardiac output on pulmonary artery pressure</vt:lpstr>
      <vt:lpstr>Influence of pressure in LA on pulmonary artery pressure</vt:lpstr>
      <vt:lpstr>Présentation PowerPoint</vt:lpstr>
      <vt:lpstr>Présentation PowerPoint</vt:lpstr>
      <vt:lpstr>Pulmonary exchange of fluid</vt:lpstr>
      <vt:lpstr>Pulmonary edema</vt:lpstr>
      <vt:lpstr>Fluid in pleural cavity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Jasna Marinovic</dc:creator>
  <cp:lastModifiedBy>Pierre</cp:lastModifiedBy>
  <cp:revision>27</cp:revision>
  <dcterms:created xsi:type="dcterms:W3CDTF">2012-11-12T09:12:37Z</dcterms:created>
  <dcterms:modified xsi:type="dcterms:W3CDTF">2013-11-10T13:05:33Z</dcterms:modified>
</cp:coreProperties>
</file>