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7"/>
  </p:notesMasterIdLst>
  <p:sldIdLst>
    <p:sldId id="2145708195" r:id="rId3"/>
    <p:sldId id="4143" r:id="rId4"/>
    <p:sldId id="4130" r:id="rId5"/>
    <p:sldId id="2145708196" r:id="rId6"/>
    <p:sldId id="2145708197" r:id="rId7"/>
    <p:sldId id="2145708198" r:id="rId8"/>
    <p:sldId id="2145708175" r:id="rId9"/>
    <p:sldId id="2145708176" r:id="rId10"/>
    <p:sldId id="274" r:id="rId11"/>
    <p:sldId id="269" r:id="rId12"/>
    <p:sldId id="270" r:id="rId13"/>
    <p:sldId id="2145708189" r:id="rId14"/>
    <p:sldId id="2145708193" r:id="rId15"/>
    <p:sldId id="21457081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1" d="100"/>
          <a:sy n="91" d="100"/>
        </p:scale>
        <p:origin x="4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F1B93-772D-4F1F-870C-5F3554584541}" type="doc">
      <dgm:prSet loTypeId="urn:microsoft.com/office/officeart/2005/8/layout/vList3" loCatId="list" qsTypeId="urn:microsoft.com/office/officeart/2005/8/quickstyle/simple1" qsCatId="simple" csTypeId="urn:microsoft.com/office/officeart/2005/8/colors/accent1_5" csCatId="accent1" phldr="1"/>
      <dgm:spPr/>
      <dgm:t>
        <a:bodyPr/>
        <a:lstStyle/>
        <a:p>
          <a:endParaRPr lang="en-GB"/>
        </a:p>
      </dgm:t>
    </dgm:pt>
    <dgm:pt modelId="{3644389D-A21C-4E4C-8474-408508ECC5A8}">
      <dgm:prSet/>
      <dgm:spPr/>
      <dgm:t>
        <a:bodyPr/>
        <a:lstStyle/>
        <a:p>
          <a:r>
            <a:rPr lang="en-GB" dirty="0">
              <a:latin typeface="Arial" panose="020B0604020202020204" pitchFamily="34" charset="0"/>
              <a:cs typeface="Arial" panose="020B0604020202020204" pitchFamily="34" charset="0"/>
            </a:rPr>
            <a:t>The Scheme has been developed through engagement with key stakeholders including IR Leads, Clinical Educators and Pastoral Care Leads. 45+ stakeholders participated in an initial roundtable and subsequent Task and Finish Group meetings. </a:t>
          </a:r>
        </a:p>
      </dgm:t>
    </dgm:pt>
    <dgm:pt modelId="{D6097608-3448-449F-8AB6-A8A6C6CD7917}" type="parTrans" cxnId="{055F0EB9-3A08-4C30-9478-4E39CB3344D4}">
      <dgm:prSet/>
      <dgm:spPr/>
      <dgm:t>
        <a:bodyPr/>
        <a:lstStyle/>
        <a:p>
          <a:endParaRPr lang="en-GB">
            <a:latin typeface="Arial" panose="020B0604020202020204" pitchFamily="34" charset="0"/>
            <a:cs typeface="Arial" panose="020B0604020202020204" pitchFamily="34" charset="0"/>
          </a:endParaRPr>
        </a:p>
      </dgm:t>
    </dgm:pt>
    <dgm:pt modelId="{62246AF4-67A6-4ACB-9553-24BF187CC22F}" type="sibTrans" cxnId="{055F0EB9-3A08-4C30-9478-4E39CB3344D4}">
      <dgm:prSet/>
      <dgm:spPr/>
      <dgm:t>
        <a:bodyPr/>
        <a:lstStyle/>
        <a:p>
          <a:endParaRPr lang="en-GB">
            <a:latin typeface="Arial" panose="020B0604020202020204" pitchFamily="34" charset="0"/>
            <a:cs typeface="Arial" panose="020B0604020202020204" pitchFamily="34" charset="0"/>
          </a:endParaRPr>
        </a:p>
      </dgm:t>
    </dgm:pt>
    <dgm:pt modelId="{A0753C72-7118-4ECF-9A9F-0DF6C2474FAC}">
      <dgm:prSet phldrT="[Text]"/>
      <dgm:spPr/>
      <dgm:t>
        <a:bodyPr/>
        <a:lstStyle/>
        <a:p>
          <a:r>
            <a:rPr lang="en-GB" dirty="0">
              <a:latin typeface="Arial" panose="020B0604020202020204" pitchFamily="34" charset="0"/>
              <a:cs typeface="Arial" panose="020B0604020202020204" pitchFamily="34" charset="0"/>
            </a:rPr>
            <a:t>A pilot has been conducted and completed in December 2021. </a:t>
          </a:r>
        </a:p>
      </dgm:t>
    </dgm:pt>
    <dgm:pt modelId="{AA5939F1-F4A8-40F6-9D30-1CAD3206B821}" type="sibTrans" cxnId="{273805AE-597A-417C-A9CB-79DC3D4E5DF4}">
      <dgm:prSet/>
      <dgm:spPr/>
      <dgm:t>
        <a:bodyPr/>
        <a:lstStyle/>
        <a:p>
          <a:endParaRPr lang="en-GB">
            <a:latin typeface="Arial" panose="020B0604020202020204" pitchFamily="34" charset="0"/>
            <a:cs typeface="Arial" panose="020B0604020202020204" pitchFamily="34" charset="0"/>
          </a:endParaRPr>
        </a:p>
      </dgm:t>
    </dgm:pt>
    <dgm:pt modelId="{9F7D24CD-7F3E-47C9-AC21-DB56E9A11B8B}" type="parTrans" cxnId="{273805AE-597A-417C-A9CB-79DC3D4E5DF4}">
      <dgm:prSet/>
      <dgm:spPr/>
      <dgm:t>
        <a:bodyPr/>
        <a:lstStyle/>
        <a:p>
          <a:endParaRPr lang="en-GB">
            <a:latin typeface="Arial" panose="020B0604020202020204" pitchFamily="34" charset="0"/>
            <a:cs typeface="Arial" panose="020B0604020202020204" pitchFamily="34" charset="0"/>
          </a:endParaRPr>
        </a:p>
      </dgm:t>
    </dgm:pt>
    <dgm:pt modelId="{F8BE27C4-03B9-47EB-90D0-F35E23BEA4A3}">
      <dgm:prSet/>
      <dgm:spPr/>
      <dgm:t>
        <a:bodyPr/>
        <a:lstStyle/>
        <a:p>
          <a:r>
            <a:rPr lang="en-GB" dirty="0">
              <a:latin typeface="Arial" panose="020B0604020202020204" pitchFamily="34" charset="0"/>
              <a:cs typeface="Arial" panose="020B0604020202020204" pitchFamily="34" charset="0"/>
            </a:rPr>
            <a:t>All NHS trusts will be invited to participate in the Pastoral Care Quality Award Scheme.  </a:t>
          </a:r>
        </a:p>
        <a:p>
          <a:r>
            <a:rPr lang="en-GB" dirty="0">
              <a:latin typeface="Arial" panose="020B0604020202020204" pitchFamily="34" charset="0"/>
              <a:cs typeface="Arial" panose="020B0604020202020204" pitchFamily="34" charset="0"/>
            </a:rPr>
            <a:t>The scheme is voluntary. </a:t>
          </a:r>
        </a:p>
      </dgm:t>
    </dgm:pt>
    <dgm:pt modelId="{BAE5747F-31E1-4B33-AC03-5F13C2B4085E}" type="sibTrans" cxnId="{CA5F5012-2A3F-45E7-9C93-36BBD0AB03F2}">
      <dgm:prSet/>
      <dgm:spPr/>
      <dgm:t>
        <a:bodyPr/>
        <a:lstStyle/>
        <a:p>
          <a:endParaRPr lang="en-GB">
            <a:latin typeface="Arial" panose="020B0604020202020204" pitchFamily="34" charset="0"/>
            <a:cs typeface="Arial" panose="020B0604020202020204" pitchFamily="34" charset="0"/>
          </a:endParaRPr>
        </a:p>
      </dgm:t>
    </dgm:pt>
    <dgm:pt modelId="{A282E2D9-4B33-440B-8464-2C6E099AE7DB}" type="parTrans" cxnId="{CA5F5012-2A3F-45E7-9C93-36BBD0AB03F2}">
      <dgm:prSet/>
      <dgm:spPr/>
      <dgm:t>
        <a:bodyPr/>
        <a:lstStyle/>
        <a:p>
          <a:endParaRPr lang="en-GB">
            <a:latin typeface="Arial" panose="020B0604020202020204" pitchFamily="34" charset="0"/>
            <a:cs typeface="Arial" panose="020B0604020202020204" pitchFamily="34" charset="0"/>
          </a:endParaRPr>
        </a:p>
      </dgm:t>
    </dgm:pt>
    <dgm:pt modelId="{2FE8D320-4EDA-4D78-810A-D58F346FD1D7}">
      <dgm:prSet phldrT="[Text]"/>
      <dgm:spPr/>
      <dgm:t>
        <a:bodyPr/>
        <a:lstStyle/>
        <a:p>
          <a:r>
            <a:rPr lang="de-DE" dirty="0">
              <a:latin typeface="Arial" panose="020B0604020202020204" pitchFamily="34" charset="0"/>
              <a:ea typeface="Arial" panose="020B0604020202020204" pitchFamily="34" charset="0"/>
              <a:cs typeface="Arial" panose="020B0604020202020204" pitchFamily="34" charset="0"/>
            </a:rPr>
            <a:t>Successful applications of the Pastoral Care Quality Award will recieve a certificate and graphic logo for the Trusts to display. The award will be reviewed every 2 years to provide assurance that the pastoral support is maintained.</a:t>
          </a:r>
          <a:endParaRPr lang="en-GB" dirty="0">
            <a:latin typeface="Arial" panose="020B0604020202020204" pitchFamily="34" charset="0"/>
            <a:cs typeface="Arial" panose="020B0604020202020204" pitchFamily="34" charset="0"/>
          </a:endParaRPr>
        </a:p>
      </dgm:t>
    </dgm:pt>
    <dgm:pt modelId="{79092CD2-C846-4C47-9864-E2A1D0444046}" type="parTrans" cxnId="{EAC5A078-F83A-45AC-AA7E-F5B290CF814E}">
      <dgm:prSet/>
      <dgm:spPr/>
      <dgm:t>
        <a:bodyPr/>
        <a:lstStyle/>
        <a:p>
          <a:endParaRPr lang="en-GB">
            <a:latin typeface="Arial" panose="020B0604020202020204" pitchFamily="34" charset="0"/>
            <a:cs typeface="Arial" panose="020B0604020202020204" pitchFamily="34" charset="0"/>
          </a:endParaRPr>
        </a:p>
      </dgm:t>
    </dgm:pt>
    <dgm:pt modelId="{1F3EC20F-6375-49FA-B6F0-52150171A143}" type="sibTrans" cxnId="{EAC5A078-F83A-45AC-AA7E-F5B290CF814E}">
      <dgm:prSet/>
      <dgm:spPr/>
      <dgm:t>
        <a:bodyPr/>
        <a:lstStyle/>
        <a:p>
          <a:endParaRPr lang="en-GB">
            <a:latin typeface="Arial" panose="020B0604020202020204" pitchFamily="34" charset="0"/>
            <a:cs typeface="Arial" panose="020B0604020202020204" pitchFamily="34" charset="0"/>
          </a:endParaRPr>
        </a:p>
      </dgm:t>
    </dgm:pt>
    <dgm:pt modelId="{B48706DE-92AF-3D4F-B839-0F1976BF2677}">
      <dgm:prSet/>
      <dgm:spPr/>
      <dgm:t>
        <a:bodyPr/>
        <a:lstStyle/>
        <a:p>
          <a:r>
            <a:rPr lang="de-DE" dirty="0">
              <a:effectLst/>
              <a:latin typeface="Arial" panose="020B0604020202020204" pitchFamily="34" charset="0"/>
              <a:ea typeface="Arial" panose="020B0604020202020204" pitchFamily="34" charset="0"/>
              <a:cs typeface="Arial" panose="020B0604020202020204" pitchFamily="34" charset="0"/>
            </a:rPr>
            <a:t>The Scheme provides criteria for assessment of minimum standards in pastoral care with examples of evidence options. The judging process includes a representation from both regional and national NHSEI teams and a Diaspora reprsentative</a:t>
          </a:r>
          <a:endParaRPr lang="en-GB" dirty="0">
            <a:latin typeface="Arial" panose="020B0604020202020204" pitchFamily="34" charset="0"/>
            <a:cs typeface="Arial" panose="020B0604020202020204" pitchFamily="34" charset="0"/>
          </a:endParaRPr>
        </a:p>
      </dgm:t>
    </dgm:pt>
    <dgm:pt modelId="{B05DA911-DB72-7446-B9F4-E2B39962589B}" type="parTrans" cxnId="{2CBFE170-10EC-3147-BE51-510342064173}">
      <dgm:prSet/>
      <dgm:spPr/>
      <dgm:t>
        <a:bodyPr/>
        <a:lstStyle/>
        <a:p>
          <a:endParaRPr lang="en-GB">
            <a:latin typeface="Arial" panose="020B0604020202020204" pitchFamily="34" charset="0"/>
            <a:cs typeface="Arial" panose="020B0604020202020204" pitchFamily="34" charset="0"/>
          </a:endParaRPr>
        </a:p>
      </dgm:t>
    </dgm:pt>
    <dgm:pt modelId="{B22677F2-15FD-3942-B545-D704222AC1CA}" type="sibTrans" cxnId="{2CBFE170-10EC-3147-BE51-510342064173}">
      <dgm:prSet/>
      <dgm:spPr/>
      <dgm:t>
        <a:bodyPr/>
        <a:lstStyle/>
        <a:p>
          <a:endParaRPr lang="en-GB">
            <a:latin typeface="Arial" panose="020B0604020202020204" pitchFamily="34" charset="0"/>
            <a:cs typeface="Arial" panose="020B0604020202020204" pitchFamily="34" charset="0"/>
          </a:endParaRPr>
        </a:p>
      </dgm:t>
    </dgm:pt>
    <dgm:pt modelId="{361DAC1F-0CCD-48FC-9A7E-1FBEF7BA0F18}">
      <dgm:prSet phldrT="[Text]"/>
      <dgm:spPr/>
      <dgm:t>
        <a:bodyPr/>
        <a:lstStyle/>
        <a:p>
          <a:r>
            <a:rPr lang="en-GB" dirty="0">
              <a:latin typeface="Arial" panose="020B0604020202020204" pitchFamily="34" charset="0"/>
              <a:cs typeface="Arial" panose="020B0604020202020204" pitchFamily="34" charset="0"/>
            </a:rPr>
            <a:t>The award is being launched on the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March 2022, followed by a spotlight information event on the 16</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March 2022</a:t>
          </a:r>
        </a:p>
      </dgm:t>
    </dgm:pt>
    <dgm:pt modelId="{C7C2AC0A-613D-4819-B860-288AF08B1884}" type="parTrans" cxnId="{3EE2174A-AAAB-4D7E-ADC8-0828F433CAC4}">
      <dgm:prSet/>
      <dgm:spPr/>
      <dgm:t>
        <a:bodyPr/>
        <a:lstStyle/>
        <a:p>
          <a:endParaRPr lang="en-GB"/>
        </a:p>
      </dgm:t>
    </dgm:pt>
    <dgm:pt modelId="{7D0F9F15-03D8-436D-88AE-4DC96C8403FA}" type="sibTrans" cxnId="{3EE2174A-AAAB-4D7E-ADC8-0828F433CAC4}">
      <dgm:prSet/>
      <dgm:spPr/>
      <dgm:t>
        <a:bodyPr/>
        <a:lstStyle/>
        <a:p>
          <a:endParaRPr lang="en-GB"/>
        </a:p>
      </dgm:t>
    </dgm:pt>
    <dgm:pt modelId="{FD1E057F-58FE-4F8B-BA39-F5D46592F1FA}" type="pres">
      <dgm:prSet presAssocID="{D58F1B93-772D-4F1F-870C-5F3554584541}" presName="linearFlow" presStyleCnt="0">
        <dgm:presLayoutVars>
          <dgm:dir/>
          <dgm:resizeHandles val="exact"/>
        </dgm:presLayoutVars>
      </dgm:prSet>
      <dgm:spPr/>
    </dgm:pt>
    <dgm:pt modelId="{EE1BB835-97C2-4A64-9AD8-121B232AA985}" type="pres">
      <dgm:prSet presAssocID="{F8BE27C4-03B9-47EB-90D0-F35E23BEA4A3}" presName="composite" presStyleCnt="0"/>
      <dgm:spPr/>
    </dgm:pt>
    <dgm:pt modelId="{C0E83A76-9F1B-4730-B8B7-7485636F8D00}" type="pres">
      <dgm:prSet presAssocID="{F8BE27C4-03B9-47EB-90D0-F35E23BEA4A3}"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687B7968-124F-4F91-B3CB-383D15A6AF19}" type="pres">
      <dgm:prSet presAssocID="{F8BE27C4-03B9-47EB-90D0-F35E23BEA4A3}" presName="txShp" presStyleLbl="node1" presStyleIdx="0" presStyleCnt="6">
        <dgm:presLayoutVars>
          <dgm:bulletEnabled val="1"/>
        </dgm:presLayoutVars>
      </dgm:prSet>
      <dgm:spPr/>
    </dgm:pt>
    <dgm:pt modelId="{97AF1666-9C72-4E63-9C14-BDE9420FC84B}" type="pres">
      <dgm:prSet presAssocID="{BAE5747F-31E1-4B33-AC03-5F13C2B4085E}" presName="spacing" presStyleCnt="0"/>
      <dgm:spPr/>
    </dgm:pt>
    <dgm:pt modelId="{C3AB4073-B642-4681-A3CA-1C29E85C91BA}" type="pres">
      <dgm:prSet presAssocID="{3644389D-A21C-4E4C-8474-408508ECC5A8}" presName="composite" presStyleCnt="0"/>
      <dgm:spPr/>
    </dgm:pt>
    <dgm:pt modelId="{19B626C9-0F51-452C-9B29-D229982F74C6}" type="pres">
      <dgm:prSet presAssocID="{3644389D-A21C-4E4C-8474-408508ECC5A8}"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Checked with solid fill"/>
        </a:ext>
      </dgm:extLst>
    </dgm:pt>
    <dgm:pt modelId="{9DECBF13-D2B6-4405-889E-F7C7009DFA45}" type="pres">
      <dgm:prSet presAssocID="{3644389D-A21C-4E4C-8474-408508ECC5A8}" presName="txShp" presStyleLbl="node1" presStyleIdx="1" presStyleCnt="6" custLinFactNeighborX="188">
        <dgm:presLayoutVars>
          <dgm:bulletEnabled val="1"/>
        </dgm:presLayoutVars>
      </dgm:prSet>
      <dgm:spPr/>
    </dgm:pt>
    <dgm:pt modelId="{BAB6BA16-4850-478A-9520-8CC7251BAA67}" type="pres">
      <dgm:prSet presAssocID="{62246AF4-67A6-4ACB-9553-24BF187CC22F}" presName="spacing" presStyleCnt="0"/>
      <dgm:spPr/>
    </dgm:pt>
    <dgm:pt modelId="{73A922C7-E003-0D4F-9BB4-D3688FD00D67}" type="pres">
      <dgm:prSet presAssocID="{B48706DE-92AF-3D4F-B839-0F1976BF2677}" presName="composite" presStyleCnt="0"/>
      <dgm:spPr/>
    </dgm:pt>
    <dgm:pt modelId="{77F0B091-A56C-C34B-BCF6-EDF8E80FBD7A}" type="pres">
      <dgm:prSet presAssocID="{B48706DE-92AF-3D4F-B839-0F1976BF2677}" presName="imgShp" presStyleLbl="fgImgPlace1" presStyleIdx="2" presStyleCnt="6"/>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0C225608-92AC-BF4C-8519-A9138826AFE7}" type="pres">
      <dgm:prSet presAssocID="{B48706DE-92AF-3D4F-B839-0F1976BF2677}" presName="txShp" presStyleLbl="node1" presStyleIdx="2" presStyleCnt="6">
        <dgm:presLayoutVars>
          <dgm:bulletEnabled val="1"/>
        </dgm:presLayoutVars>
      </dgm:prSet>
      <dgm:spPr/>
    </dgm:pt>
    <dgm:pt modelId="{FEAF596B-7E6B-AE4F-8483-206690639701}" type="pres">
      <dgm:prSet presAssocID="{B22677F2-15FD-3942-B545-D704222AC1CA}" presName="spacing" presStyleCnt="0"/>
      <dgm:spPr/>
    </dgm:pt>
    <dgm:pt modelId="{F9EFB763-70EF-4BB1-93A4-1350E0BF64CE}" type="pres">
      <dgm:prSet presAssocID="{A0753C72-7118-4ECF-9A9F-0DF6C2474FAC}" presName="composite" presStyleCnt="0"/>
      <dgm:spPr/>
    </dgm:pt>
    <dgm:pt modelId="{8E2867E9-49D7-48B4-988B-29708A5BD146}" type="pres">
      <dgm:prSet presAssocID="{A0753C72-7118-4ECF-9A9F-0DF6C2474FAC}"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rophy with solid fill"/>
        </a:ext>
      </dgm:extLst>
    </dgm:pt>
    <dgm:pt modelId="{B440F9DF-40E2-490B-99D0-104DC610FEAA}" type="pres">
      <dgm:prSet presAssocID="{A0753C72-7118-4ECF-9A9F-0DF6C2474FAC}" presName="txShp" presStyleLbl="node1" presStyleIdx="3" presStyleCnt="6">
        <dgm:presLayoutVars>
          <dgm:bulletEnabled val="1"/>
        </dgm:presLayoutVars>
      </dgm:prSet>
      <dgm:spPr/>
    </dgm:pt>
    <dgm:pt modelId="{D31A63D1-FD95-4884-80A5-D88A5AB835ED}" type="pres">
      <dgm:prSet presAssocID="{AA5939F1-F4A8-40F6-9D30-1CAD3206B821}" presName="spacing" presStyleCnt="0"/>
      <dgm:spPr/>
    </dgm:pt>
    <dgm:pt modelId="{D9C0973A-559A-4244-A9C9-D60A8E407F21}" type="pres">
      <dgm:prSet presAssocID="{2FE8D320-4EDA-4D78-810A-D58F346FD1D7}" presName="composite" presStyleCnt="0"/>
      <dgm:spPr/>
    </dgm:pt>
    <dgm:pt modelId="{F24054AB-BC0E-41FB-82A9-FDD69E7CD796}" type="pres">
      <dgm:prSet presAssocID="{2FE8D320-4EDA-4D78-810A-D58F346FD1D7}" presName="imgShp" presStyleLbl="fgImgPlace1" presStyleIdx="4" presStyleCnt="6" custLinFactY="11696" custLinFactNeighborX="-5480" custLinFactNeighborY="1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iploma with solid fill"/>
        </a:ext>
      </dgm:extLst>
    </dgm:pt>
    <dgm:pt modelId="{5714AACF-80BB-4303-9973-D4875ADC8460}" type="pres">
      <dgm:prSet presAssocID="{2FE8D320-4EDA-4D78-810A-D58F346FD1D7}" presName="txShp" presStyleLbl="node1" presStyleIdx="4" presStyleCnt="6" custScaleX="102437" custScaleY="129589" custLinFactY="14378" custLinFactNeighborX="313" custLinFactNeighborY="100000">
        <dgm:presLayoutVars>
          <dgm:bulletEnabled val="1"/>
        </dgm:presLayoutVars>
      </dgm:prSet>
      <dgm:spPr/>
    </dgm:pt>
    <dgm:pt modelId="{70214EBB-A893-4D0D-8425-AAECD855F4F2}" type="pres">
      <dgm:prSet presAssocID="{1F3EC20F-6375-49FA-B6F0-52150171A143}" presName="spacing" presStyleCnt="0"/>
      <dgm:spPr/>
    </dgm:pt>
    <dgm:pt modelId="{B98DFED1-CC51-4EB0-B7AD-B9DEDE04DCD1}" type="pres">
      <dgm:prSet presAssocID="{361DAC1F-0CCD-48FC-9A7E-1FBEF7BA0F18}" presName="composite" presStyleCnt="0"/>
      <dgm:spPr/>
    </dgm:pt>
    <dgm:pt modelId="{800214A1-CC0D-419F-AF65-1E890DB2F7FB}" type="pres">
      <dgm:prSet presAssocID="{361DAC1F-0CCD-48FC-9A7E-1FBEF7BA0F18}" presName="imgShp" presStyleLbl="fgImgPlace1" presStyleIdx="5" presStyleCnt="6" custLinFactY="-66264" custLinFactNeighborX="0" custLinFactNeighborY="-10000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rophy with solid fill"/>
        </a:ext>
      </dgm:extLst>
    </dgm:pt>
    <dgm:pt modelId="{F50A9813-1A1D-4396-B3E0-4D10CAAB5C1C}" type="pres">
      <dgm:prSet presAssocID="{361DAC1F-0CCD-48FC-9A7E-1FBEF7BA0F18}" presName="txShp" presStyleLbl="node1" presStyleIdx="5" presStyleCnt="6" custLinFactY="-66264" custLinFactNeighborX="313" custLinFactNeighborY="-100000">
        <dgm:presLayoutVars>
          <dgm:bulletEnabled val="1"/>
        </dgm:presLayoutVars>
      </dgm:prSet>
      <dgm:spPr/>
    </dgm:pt>
  </dgm:ptLst>
  <dgm:cxnLst>
    <dgm:cxn modelId="{89EB0902-6FF6-4335-B92C-42395E77CDCB}" type="presOf" srcId="{361DAC1F-0CCD-48FC-9A7E-1FBEF7BA0F18}" destId="{F50A9813-1A1D-4396-B3E0-4D10CAAB5C1C}" srcOrd="0" destOrd="0" presId="urn:microsoft.com/office/officeart/2005/8/layout/vList3"/>
    <dgm:cxn modelId="{CA5F5012-2A3F-45E7-9C93-36BBD0AB03F2}" srcId="{D58F1B93-772D-4F1F-870C-5F3554584541}" destId="{F8BE27C4-03B9-47EB-90D0-F35E23BEA4A3}" srcOrd="0" destOrd="0" parTransId="{A282E2D9-4B33-440B-8464-2C6E099AE7DB}" sibTransId="{BAE5747F-31E1-4B33-AC03-5F13C2B4085E}"/>
    <dgm:cxn modelId="{65205031-3939-4607-9825-1D8F1B91ADD2}" type="presOf" srcId="{3644389D-A21C-4E4C-8474-408508ECC5A8}" destId="{9DECBF13-D2B6-4405-889E-F7C7009DFA45}" srcOrd="0" destOrd="0" presId="urn:microsoft.com/office/officeart/2005/8/layout/vList3"/>
    <dgm:cxn modelId="{D6B9CC40-D9DD-4CA5-B337-28D8DC08565A}" type="presOf" srcId="{A0753C72-7118-4ECF-9A9F-0DF6C2474FAC}" destId="{B440F9DF-40E2-490B-99D0-104DC610FEAA}" srcOrd="0" destOrd="0" presId="urn:microsoft.com/office/officeart/2005/8/layout/vList3"/>
    <dgm:cxn modelId="{3EE2174A-AAAB-4D7E-ADC8-0828F433CAC4}" srcId="{D58F1B93-772D-4F1F-870C-5F3554584541}" destId="{361DAC1F-0CCD-48FC-9A7E-1FBEF7BA0F18}" srcOrd="5" destOrd="0" parTransId="{C7C2AC0A-613D-4819-B860-288AF08B1884}" sibTransId="{7D0F9F15-03D8-436D-88AE-4DC96C8403FA}"/>
    <dgm:cxn modelId="{2CBFE170-10EC-3147-BE51-510342064173}" srcId="{D58F1B93-772D-4F1F-870C-5F3554584541}" destId="{B48706DE-92AF-3D4F-B839-0F1976BF2677}" srcOrd="2" destOrd="0" parTransId="{B05DA911-DB72-7446-B9F4-E2B39962589B}" sibTransId="{B22677F2-15FD-3942-B545-D704222AC1CA}"/>
    <dgm:cxn modelId="{EAC5A078-F83A-45AC-AA7E-F5B290CF814E}" srcId="{D58F1B93-772D-4F1F-870C-5F3554584541}" destId="{2FE8D320-4EDA-4D78-810A-D58F346FD1D7}" srcOrd="4" destOrd="0" parTransId="{79092CD2-C846-4C47-9864-E2A1D0444046}" sibTransId="{1F3EC20F-6375-49FA-B6F0-52150171A143}"/>
    <dgm:cxn modelId="{9104A391-12CF-804D-97FB-B432A92E1BE6}" type="presOf" srcId="{B48706DE-92AF-3D4F-B839-0F1976BF2677}" destId="{0C225608-92AC-BF4C-8519-A9138826AFE7}" srcOrd="0" destOrd="0" presId="urn:microsoft.com/office/officeart/2005/8/layout/vList3"/>
    <dgm:cxn modelId="{273805AE-597A-417C-A9CB-79DC3D4E5DF4}" srcId="{D58F1B93-772D-4F1F-870C-5F3554584541}" destId="{A0753C72-7118-4ECF-9A9F-0DF6C2474FAC}" srcOrd="3" destOrd="0" parTransId="{9F7D24CD-7F3E-47C9-AC21-DB56E9A11B8B}" sibTransId="{AA5939F1-F4A8-40F6-9D30-1CAD3206B821}"/>
    <dgm:cxn modelId="{055F0EB9-3A08-4C30-9478-4E39CB3344D4}" srcId="{D58F1B93-772D-4F1F-870C-5F3554584541}" destId="{3644389D-A21C-4E4C-8474-408508ECC5A8}" srcOrd="1" destOrd="0" parTransId="{D6097608-3448-449F-8AB6-A8A6C6CD7917}" sibTransId="{62246AF4-67A6-4ACB-9553-24BF187CC22F}"/>
    <dgm:cxn modelId="{CF26E1C5-772A-4516-9B33-321793B52B5F}" type="presOf" srcId="{F8BE27C4-03B9-47EB-90D0-F35E23BEA4A3}" destId="{687B7968-124F-4F91-B3CB-383D15A6AF19}" srcOrd="0" destOrd="0" presId="urn:microsoft.com/office/officeart/2005/8/layout/vList3"/>
    <dgm:cxn modelId="{74A4A0CE-BCDF-447B-8243-01315A6F9FCE}" type="presOf" srcId="{D58F1B93-772D-4F1F-870C-5F3554584541}" destId="{FD1E057F-58FE-4F8B-BA39-F5D46592F1FA}" srcOrd="0" destOrd="0" presId="urn:microsoft.com/office/officeart/2005/8/layout/vList3"/>
    <dgm:cxn modelId="{BEF934E4-6E22-499C-9F09-4F3687838D7D}" type="presOf" srcId="{2FE8D320-4EDA-4D78-810A-D58F346FD1D7}" destId="{5714AACF-80BB-4303-9973-D4875ADC8460}" srcOrd="0" destOrd="0" presId="urn:microsoft.com/office/officeart/2005/8/layout/vList3"/>
    <dgm:cxn modelId="{4EE1BA77-5F7D-470B-BF5F-37745D4A4263}" type="presParOf" srcId="{FD1E057F-58FE-4F8B-BA39-F5D46592F1FA}" destId="{EE1BB835-97C2-4A64-9AD8-121B232AA985}" srcOrd="0" destOrd="0" presId="urn:microsoft.com/office/officeart/2005/8/layout/vList3"/>
    <dgm:cxn modelId="{3F7A1A27-51F8-43E6-BBB2-BDF37047A7B4}" type="presParOf" srcId="{EE1BB835-97C2-4A64-9AD8-121B232AA985}" destId="{C0E83A76-9F1B-4730-B8B7-7485636F8D00}" srcOrd="0" destOrd="0" presId="urn:microsoft.com/office/officeart/2005/8/layout/vList3"/>
    <dgm:cxn modelId="{C7CC3593-7B4B-4BEB-9518-D50131D79BA7}" type="presParOf" srcId="{EE1BB835-97C2-4A64-9AD8-121B232AA985}" destId="{687B7968-124F-4F91-B3CB-383D15A6AF19}" srcOrd="1" destOrd="0" presId="urn:microsoft.com/office/officeart/2005/8/layout/vList3"/>
    <dgm:cxn modelId="{E3F9AADC-7AC1-4333-9608-B67576A2B148}" type="presParOf" srcId="{FD1E057F-58FE-4F8B-BA39-F5D46592F1FA}" destId="{97AF1666-9C72-4E63-9C14-BDE9420FC84B}" srcOrd="1" destOrd="0" presId="urn:microsoft.com/office/officeart/2005/8/layout/vList3"/>
    <dgm:cxn modelId="{277E28DD-F8D4-438F-AFAA-3E569790D5CE}" type="presParOf" srcId="{FD1E057F-58FE-4F8B-BA39-F5D46592F1FA}" destId="{C3AB4073-B642-4681-A3CA-1C29E85C91BA}" srcOrd="2" destOrd="0" presId="urn:microsoft.com/office/officeart/2005/8/layout/vList3"/>
    <dgm:cxn modelId="{BBF53137-C73C-4005-A980-FCF03C7D7707}" type="presParOf" srcId="{C3AB4073-B642-4681-A3CA-1C29E85C91BA}" destId="{19B626C9-0F51-452C-9B29-D229982F74C6}" srcOrd="0" destOrd="0" presId="urn:microsoft.com/office/officeart/2005/8/layout/vList3"/>
    <dgm:cxn modelId="{4ECBBA59-7A3D-4805-A834-BCA9D286C897}" type="presParOf" srcId="{C3AB4073-B642-4681-A3CA-1C29E85C91BA}" destId="{9DECBF13-D2B6-4405-889E-F7C7009DFA45}" srcOrd="1" destOrd="0" presId="urn:microsoft.com/office/officeart/2005/8/layout/vList3"/>
    <dgm:cxn modelId="{BA5AD98A-398B-4FC5-B2DB-0829E1ACC08D}" type="presParOf" srcId="{FD1E057F-58FE-4F8B-BA39-F5D46592F1FA}" destId="{BAB6BA16-4850-478A-9520-8CC7251BAA67}" srcOrd="3" destOrd="0" presId="urn:microsoft.com/office/officeart/2005/8/layout/vList3"/>
    <dgm:cxn modelId="{951A099A-E0C9-D94F-94EE-0715CF80BE1C}" type="presParOf" srcId="{FD1E057F-58FE-4F8B-BA39-F5D46592F1FA}" destId="{73A922C7-E003-0D4F-9BB4-D3688FD00D67}" srcOrd="4" destOrd="0" presId="urn:microsoft.com/office/officeart/2005/8/layout/vList3"/>
    <dgm:cxn modelId="{B2B9FF90-AF77-B44B-BAD6-27FEC7117CCA}" type="presParOf" srcId="{73A922C7-E003-0D4F-9BB4-D3688FD00D67}" destId="{77F0B091-A56C-C34B-BCF6-EDF8E80FBD7A}" srcOrd="0" destOrd="0" presId="urn:microsoft.com/office/officeart/2005/8/layout/vList3"/>
    <dgm:cxn modelId="{8F9E1E38-036A-4C47-80C7-52367AE952B0}" type="presParOf" srcId="{73A922C7-E003-0D4F-9BB4-D3688FD00D67}" destId="{0C225608-92AC-BF4C-8519-A9138826AFE7}" srcOrd="1" destOrd="0" presId="urn:microsoft.com/office/officeart/2005/8/layout/vList3"/>
    <dgm:cxn modelId="{6FB8C24A-4A6A-614E-9F08-1E64E0434CD7}" type="presParOf" srcId="{FD1E057F-58FE-4F8B-BA39-F5D46592F1FA}" destId="{FEAF596B-7E6B-AE4F-8483-206690639701}" srcOrd="5" destOrd="0" presId="urn:microsoft.com/office/officeart/2005/8/layout/vList3"/>
    <dgm:cxn modelId="{7D54DF93-CBDF-49AD-B6B1-032C0CB0657C}" type="presParOf" srcId="{FD1E057F-58FE-4F8B-BA39-F5D46592F1FA}" destId="{F9EFB763-70EF-4BB1-93A4-1350E0BF64CE}" srcOrd="6" destOrd="0" presId="urn:microsoft.com/office/officeart/2005/8/layout/vList3"/>
    <dgm:cxn modelId="{313A2C75-26F7-4451-BA09-3F71251BB59F}" type="presParOf" srcId="{F9EFB763-70EF-4BB1-93A4-1350E0BF64CE}" destId="{8E2867E9-49D7-48B4-988B-29708A5BD146}" srcOrd="0" destOrd="0" presId="urn:microsoft.com/office/officeart/2005/8/layout/vList3"/>
    <dgm:cxn modelId="{377C4463-6865-4EBC-A928-D53BCD2AE4D8}" type="presParOf" srcId="{F9EFB763-70EF-4BB1-93A4-1350E0BF64CE}" destId="{B440F9DF-40E2-490B-99D0-104DC610FEAA}" srcOrd="1" destOrd="0" presId="urn:microsoft.com/office/officeart/2005/8/layout/vList3"/>
    <dgm:cxn modelId="{3F3C29E1-C82D-4C6D-972A-3A17ED39D4E5}" type="presParOf" srcId="{FD1E057F-58FE-4F8B-BA39-F5D46592F1FA}" destId="{D31A63D1-FD95-4884-80A5-D88A5AB835ED}" srcOrd="7" destOrd="0" presId="urn:microsoft.com/office/officeart/2005/8/layout/vList3"/>
    <dgm:cxn modelId="{F7839E88-DB25-411B-9FBF-D0F1ECBCC66A}" type="presParOf" srcId="{FD1E057F-58FE-4F8B-BA39-F5D46592F1FA}" destId="{D9C0973A-559A-4244-A9C9-D60A8E407F21}" srcOrd="8" destOrd="0" presId="urn:microsoft.com/office/officeart/2005/8/layout/vList3"/>
    <dgm:cxn modelId="{F1B1BAD8-6F88-4FFE-949C-049C4E7ED7A6}" type="presParOf" srcId="{D9C0973A-559A-4244-A9C9-D60A8E407F21}" destId="{F24054AB-BC0E-41FB-82A9-FDD69E7CD796}" srcOrd="0" destOrd="0" presId="urn:microsoft.com/office/officeart/2005/8/layout/vList3"/>
    <dgm:cxn modelId="{E9213A93-EAE0-43BA-ACCF-6BF58D845F5A}" type="presParOf" srcId="{D9C0973A-559A-4244-A9C9-D60A8E407F21}" destId="{5714AACF-80BB-4303-9973-D4875ADC8460}" srcOrd="1" destOrd="0" presId="urn:microsoft.com/office/officeart/2005/8/layout/vList3"/>
    <dgm:cxn modelId="{7EB40A77-4E1E-46AC-ADAB-D7EEA00D8946}" type="presParOf" srcId="{FD1E057F-58FE-4F8B-BA39-F5D46592F1FA}" destId="{70214EBB-A893-4D0D-8425-AAECD855F4F2}" srcOrd="9" destOrd="0" presId="urn:microsoft.com/office/officeart/2005/8/layout/vList3"/>
    <dgm:cxn modelId="{B39C8839-0341-4556-8C14-63B11CDCFFD1}" type="presParOf" srcId="{FD1E057F-58FE-4F8B-BA39-F5D46592F1FA}" destId="{B98DFED1-CC51-4EB0-B7AD-B9DEDE04DCD1}" srcOrd="10" destOrd="0" presId="urn:microsoft.com/office/officeart/2005/8/layout/vList3"/>
    <dgm:cxn modelId="{00B6B7B2-18DE-4C4F-814E-6C9B9F4454F1}" type="presParOf" srcId="{B98DFED1-CC51-4EB0-B7AD-B9DEDE04DCD1}" destId="{800214A1-CC0D-419F-AF65-1E890DB2F7FB}" srcOrd="0" destOrd="0" presId="urn:microsoft.com/office/officeart/2005/8/layout/vList3"/>
    <dgm:cxn modelId="{9BF055E6-89A6-4D24-A6A7-29A3D590200D}" type="presParOf" srcId="{B98DFED1-CC51-4EB0-B7AD-B9DEDE04DCD1}" destId="{F50A9813-1A1D-4396-B3E0-4D10CAAB5C1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B7968-124F-4F91-B3CB-383D15A6AF19}">
      <dsp:nvSpPr>
        <dsp:cNvPr id="0" name=""/>
        <dsp:cNvSpPr/>
      </dsp:nvSpPr>
      <dsp:spPr>
        <a:xfrm rot="10800000">
          <a:off x="1871339" y="1518"/>
          <a:ext cx="6821613" cy="612453"/>
        </a:xfrm>
        <a:prstGeom prst="homePlat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75"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All NHS trusts will be invited to participate in the Pastoral Care Quality Award Scheme.  </a:t>
          </a:r>
        </a:p>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The scheme is voluntary. </a:t>
          </a:r>
        </a:p>
      </dsp:txBody>
      <dsp:txXfrm rot="10800000">
        <a:off x="2024452" y="1518"/>
        <a:ext cx="6668500" cy="612453"/>
      </dsp:txXfrm>
    </dsp:sp>
    <dsp:sp modelId="{C0E83A76-9F1B-4730-B8B7-7485636F8D00}">
      <dsp:nvSpPr>
        <dsp:cNvPr id="0" name=""/>
        <dsp:cNvSpPr/>
      </dsp:nvSpPr>
      <dsp:spPr>
        <a:xfrm>
          <a:off x="1565112" y="1518"/>
          <a:ext cx="612453" cy="61245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ECBF13-D2B6-4405-889E-F7C7009DFA45}">
      <dsp:nvSpPr>
        <dsp:cNvPr id="0" name=""/>
        <dsp:cNvSpPr/>
      </dsp:nvSpPr>
      <dsp:spPr>
        <a:xfrm rot="10800000">
          <a:off x="1884163" y="796793"/>
          <a:ext cx="6821613" cy="612453"/>
        </a:xfrm>
        <a:prstGeom prst="homePlate">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75"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The Scheme has been developed through engagement with key stakeholders including IR Leads, Clinical Educators and Pastoral Care Leads. 45+ stakeholders participated in an initial roundtable and subsequent Task and Finish Group meetings. </a:t>
          </a:r>
        </a:p>
      </dsp:txBody>
      <dsp:txXfrm rot="10800000">
        <a:off x="2037276" y="796793"/>
        <a:ext cx="6668500" cy="612453"/>
      </dsp:txXfrm>
    </dsp:sp>
    <dsp:sp modelId="{19B626C9-0F51-452C-9B29-D229982F74C6}">
      <dsp:nvSpPr>
        <dsp:cNvPr id="0" name=""/>
        <dsp:cNvSpPr/>
      </dsp:nvSpPr>
      <dsp:spPr>
        <a:xfrm>
          <a:off x="1565112" y="796793"/>
          <a:ext cx="612453" cy="61245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225608-92AC-BF4C-8519-A9138826AFE7}">
      <dsp:nvSpPr>
        <dsp:cNvPr id="0" name=""/>
        <dsp:cNvSpPr/>
      </dsp:nvSpPr>
      <dsp:spPr>
        <a:xfrm rot="10800000">
          <a:off x="1871339" y="1592069"/>
          <a:ext cx="6821613" cy="612453"/>
        </a:xfrm>
        <a:prstGeom prst="homePlate">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75" tIns="45720" rIns="85344" bIns="45720" numCol="1" spcCol="1270" anchor="ctr" anchorCtr="0">
          <a:noAutofit/>
        </a:bodyPr>
        <a:lstStyle/>
        <a:p>
          <a:pPr marL="0" lvl="0" indent="0" algn="ctr" defTabSz="533400">
            <a:lnSpc>
              <a:spcPct val="90000"/>
            </a:lnSpc>
            <a:spcBef>
              <a:spcPct val="0"/>
            </a:spcBef>
            <a:spcAft>
              <a:spcPct val="35000"/>
            </a:spcAft>
            <a:buNone/>
          </a:pPr>
          <a:r>
            <a:rPr lang="de-DE" sz="1200" kern="1200" dirty="0">
              <a:effectLst/>
              <a:latin typeface="Arial" panose="020B0604020202020204" pitchFamily="34" charset="0"/>
              <a:ea typeface="Arial" panose="020B0604020202020204" pitchFamily="34" charset="0"/>
              <a:cs typeface="Arial" panose="020B0604020202020204" pitchFamily="34" charset="0"/>
            </a:rPr>
            <a:t>The Scheme provides criteria for assessment of minimum standards in pastoral care with examples of evidence options. The judging process includes a representation from both regional and national NHSEI teams and a Diaspora reprsentative</a:t>
          </a:r>
          <a:endParaRPr lang="en-GB" sz="1200" kern="1200" dirty="0">
            <a:latin typeface="Arial" panose="020B0604020202020204" pitchFamily="34" charset="0"/>
            <a:cs typeface="Arial" panose="020B0604020202020204" pitchFamily="34" charset="0"/>
          </a:endParaRPr>
        </a:p>
      </dsp:txBody>
      <dsp:txXfrm rot="10800000">
        <a:off x="2024452" y="1592069"/>
        <a:ext cx="6668500" cy="612453"/>
      </dsp:txXfrm>
    </dsp:sp>
    <dsp:sp modelId="{77F0B091-A56C-C34B-BCF6-EDF8E80FBD7A}">
      <dsp:nvSpPr>
        <dsp:cNvPr id="0" name=""/>
        <dsp:cNvSpPr/>
      </dsp:nvSpPr>
      <dsp:spPr>
        <a:xfrm>
          <a:off x="1565112" y="1592069"/>
          <a:ext cx="612453" cy="612453"/>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0F9DF-40E2-490B-99D0-104DC610FEAA}">
      <dsp:nvSpPr>
        <dsp:cNvPr id="0" name=""/>
        <dsp:cNvSpPr/>
      </dsp:nvSpPr>
      <dsp:spPr>
        <a:xfrm rot="10800000">
          <a:off x="1871339" y="2387345"/>
          <a:ext cx="6821613" cy="612453"/>
        </a:xfrm>
        <a:prstGeom prst="homePlate">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75"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A pilot has been conducted and completed in December 2021. </a:t>
          </a:r>
        </a:p>
      </dsp:txBody>
      <dsp:txXfrm rot="10800000">
        <a:off x="2024452" y="2387345"/>
        <a:ext cx="6668500" cy="612453"/>
      </dsp:txXfrm>
    </dsp:sp>
    <dsp:sp modelId="{8E2867E9-49D7-48B4-988B-29708A5BD146}">
      <dsp:nvSpPr>
        <dsp:cNvPr id="0" name=""/>
        <dsp:cNvSpPr/>
      </dsp:nvSpPr>
      <dsp:spPr>
        <a:xfrm>
          <a:off x="1565112" y="2387345"/>
          <a:ext cx="612453" cy="61245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14AACF-80BB-4303-9973-D4875ADC8460}">
      <dsp:nvSpPr>
        <dsp:cNvPr id="0" name=""/>
        <dsp:cNvSpPr/>
      </dsp:nvSpPr>
      <dsp:spPr>
        <a:xfrm rot="10800000">
          <a:off x="1768008" y="3883132"/>
          <a:ext cx="6987855" cy="793672"/>
        </a:xfrm>
        <a:prstGeom prst="homePlate">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75" tIns="45720" rIns="85344"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Arial" panose="020B0604020202020204" pitchFamily="34" charset="0"/>
              <a:ea typeface="Arial" panose="020B0604020202020204" pitchFamily="34" charset="0"/>
              <a:cs typeface="Arial" panose="020B0604020202020204" pitchFamily="34" charset="0"/>
            </a:rPr>
            <a:t>Successful applications of the Pastoral Care Quality Award will recieve a certificate and graphic logo for the Trusts to display. The award will be reviewed every 2 years to provide assurance that the pastoral support is maintained.</a:t>
          </a:r>
          <a:endParaRPr lang="en-GB" sz="1200" kern="1200" dirty="0">
            <a:latin typeface="Arial" panose="020B0604020202020204" pitchFamily="34" charset="0"/>
            <a:cs typeface="Arial" panose="020B0604020202020204" pitchFamily="34" charset="0"/>
          </a:endParaRPr>
        </a:p>
      </dsp:txBody>
      <dsp:txXfrm rot="10800000">
        <a:off x="1966426" y="3883132"/>
        <a:ext cx="6789437" cy="793672"/>
      </dsp:txXfrm>
    </dsp:sp>
    <dsp:sp modelId="{F24054AB-BC0E-41FB-82A9-FDD69E7CD796}">
      <dsp:nvSpPr>
        <dsp:cNvPr id="0" name=""/>
        <dsp:cNvSpPr/>
      </dsp:nvSpPr>
      <dsp:spPr>
        <a:xfrm>
          <a:off x="1489989" y="3957316"/>
          <a:ext cx="612453" cy="61245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A9813-1A1D-4396-B3E0-4D10CAAB5C1C}">
      <dsp:nvSpPr>
        <dsp:cNvPr id="0" name=""/>
        <dsp:cNvSpPr/>
      </dsp:nvSpPr>
      <dsp:spPr>
        <a:xfrm rot="10800000">
          <a:off x="1892690" y="3140825"/>
          <a:ext cx="6821613" cy="612453"/>
        </a:xfrm>
        <a:prstGeom prst="homePlate">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075"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The award is being launched on the 1</a:t>
          </a:r>
          <a:r>
            <a:rPr lang="en-GB" sz="1200" kern="1200" baseline="30000" dirty="0">
              <a:latin typeface="Arial" panose="020B0604020202020204" pitchFamily="34" charset="0"/>
              <a:cs typeface="Arial" panose="020B0604020202020204" pitchFamily="34" charset="0"/>
            </a:rPr>
            <a:t>st</a:t>
          </a:r>
          <a:r>
            <a:rPr lang="en-GB" sz="1200" kern="1200" dirty="0">
              <a:latin typeface="Arial" panose="020B0604020202020204" pitchFamily="34" charset="0"/>
              <a:cs typeface="Arial" panose="020B0604020202020204" pitchFamily="34" charset="0"/>
            </a:rPr>
            <a:t> March 2022, followed by a spotlight information event on the 16</a:t>
          </a:r>
          <a:r>
            <a:rPr lang="en-GB" sz="1200" kern="1200" baseline="30000" dirty="0">
              <a:latin typeface="Arial" panose="020B0604020202020204" pitchFamily="34" charset="0"/>
              <a:cs typeface="Arial" panose="020B0604020202020204" pitchFamily="34" charset="0"/>
            </a:rPr>
            <a:t>th</a:t>
          </a:r>
          <a:r>
            <a:rPr lang="en-GB" sz="1200" kern="1200" dirty="0">
              <a:latin typeface="Arial" panose="020B0604020202020204" pitchFamily="34" charset="0"/>
              <a:cs typeface="Arial" panose="020B0604020202020204" pitchFamily="34" charset="0"/>
            </a:rPr>
            <a:t> March 2022</a:t>
          </a:r>
        </a:p>
      </dsp:txBody>
      <dsp:txXfrm rot="10800000">
        <a:off x="2045803" y="3140825"/>
        <a:ext cx="6668500" cy="612453"/>
      </dsp:txXfrm>
    </dsp:sp>
    <dsp:sp modelId="{800214A1-CC0D-419F-AF65-1E890DB2F7FB}">
      <dsp:nvSpPr>
        <dsp:cNvPr id="0" name=""/>
        <dsp:cNvSpPr/>
      </dsp:nvSpPr>
      <dsp:spPr>
        <a:xfrm>
          <a:off x="1565112" y="3140825"/>
          <a:ext cx="612453" cy="612453"/>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0B007-0598-46DD-8109-80DFCC13A90B}" type="datetimeFigureOut">
              <a:rPr lang="en-GB" smtClean="0"/>
              <a:t>09/06/2022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C8CDC-C48B-474D-A1E3-487EA9455132}" type="slidenum">
              <a:rPr lang="en-GB" smtClean="0"/>
              <a:t>‹#›</a:t>
            </a:fld>
            <a:endParaRPr lang="en-GB"/>
          </a:p>
        </p:txBody>
      </p:sp>
    </p:spTree>
    <p:extLst>
      <p:ext uri="{BB962C8B-B14F-4D97-AF65-F5344CB8AC3E}">
        <p14:creationId xmlns:p14="http://schemas.microsoft.com/office/powerpoint/2010/main" val="268937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gland.nhs.uk/publication/we-are-the-nhs-people-plan-for-2020-21-action-for-us-al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longtermplan.nhs.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Times New Roman" panose="02020603050405020304" pitchFamily="18" charset="0"/>
              </a:rPr>
              <a:t>Nurses are a critical part of healthcare and make up the largest section of the health profession. According to the World Health Statistics Report, there are approximately 29 million nurses and midwives globally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Nurses comprise half the global health workforce. A nine million shortage estimated in 2014 is predicted to decrease by two million by 2030 but disproportionality effect regions such as Africa.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2A2A2A"/>
              </a:solidFill>
              <a:latin typeface="Merriweather"/>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worldwide shortage of nurses has been acknowledged by the multidisciplinary Global Advisory Group of the World Health Organization. The shortage is caused by an</a:t>
            </a:r>
            <a:r>
              <a:rPr lang="en-GB" sz="1200" b="1" i="0" kern="1200" dirty="0">
                <a:solidFill>
                  <a:schemeClr val="tx1"/>
                </a:solidFill>
                <a:effectLst/>
                <a:latin typeface="+mn-lt"/>
                <a:ea typeface="+mn-ea"/>
                <a:cs typeface="+mn-cs"/>
              </a:rPr>
              <a:t> increased demand for nurses, while fewer people are choosing nursing as a profession and the current nurses worldwide are aging</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3DC8CDC-C48B-474D-A1E3-487EA9455132}" type="slidenum">
              <a:rPr lang="en-GB" smtClean="0"/>
              <a:t>2</a:t>
            </a:fld>
            <a:endParaRPr lang="en-GB" dirty="0"/>
          </a:p>
        </p:txBody>
      </p:sp>
    </p:spTree>
    <p:extLst>
      <p:ext uri="{BB962C8B-B14F-4D97-AF65-F5344CB8AC3E}">
        <p14:creationId xmlns:p14="http://schemas.microsoft.com/office/powerpoint/2010/main" val="418263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Recruitment from outside of the UK continues to feature as an important part of the workforce supply strategy of NHS organisations, in line with the </a:t>
            </a:r>
            <a:r>
              <a:rPr lang="en-GB" sz="1200" b="0" i="0" u="sng" kern="1200" dirty="0">
                <a:solidFill>
                  <a:schemeClr val="tx1"/>
                </a:solidFill>
                <a:effectLst/>
                <a:latin typeface="+mn-lt"/>
                <a:ea typeface="+mn-ea"/>
                <a:cs typeface="+mn-cs"/>
                <a:hlinkClick r:id="rId3"/>
              </a:rPr>
              <a:t>NHS People Plan</a:t>
            </a:r>
            <a:r>
              <a:rPr lang="en-GB" sz="1200" b="0" i="0" kern="1200" dirty="0">
                <a:solidFill>
                  <a:schemeClr val="tx1"/>
                </a:solidFill>
                <a:effectLst/>
                <a:latin typeface="+mn-lt"/>
                <a:ea typeface="+mn-ea"/>
                <a:cs typeface="+mn-cs"/>
              </a:rPr>
              <a:t>. The </a:t>
            </a:r>
            <a:r>
              <a:rPr lang="en-GB" sz="1200" b="0" i="0" u="sng" kern="1200" dirty="0">
                <a:solidFill>
                  <a:schemeClr val="tx1"/>
                </a:solidFill>
                <a:effectLst/>
                <a:latin typeface="+mn-lt"/>
                <a:ea typeface="+mn-ea"/>
                <a:cs typeface="+mn-cs"/>
                <a:hlinkClick r:id="rId4"/>
              </a:rPr>
              <a:t>NHS Long Term Plan</a:t>
            </a:r>
            <a:r>
              <a:rPr lang="en-GB" sz="1200" b="0" i="0" kern="1200" dirty="0">
                <a:solidFill>
                  <a:schemeClr val="tx1"/>
                </a:solidFill>
                <a:effectLst/>
                <a:latin typeface="+mn-lt"/>
                <a:ea typeface="+mn-ea"/>
                <a:cs typeface="+mn-cs"/>
              </a:rPr>
              <a:t> set out the ambitions for the NHS over the next 10 years, identifying ethical international recruitment as a workforce priority.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6A977-F662-42BA-BC7B-391825BA92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0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D378-9440-4942-982C-FF94A6530D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6B5DC9-AF8F-43F7-97AE-B4B4C5F2D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7754CA-3C3B-4CBB-8470-D33439096F22}"/>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5" name="Footer Placeholder 4">
            <a:extLst>
              <a:ext uri="{FF2B5EF4-FFF2-40B4-BE49-F238E27FC236}">
                <a16:creationId xmlns:a16="http://schemas.microsoft.com/office/drawing/2014/main" id="{B2AC3C6A-8F17-4C23-B6BF-68AA79A5B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572B7-2A9B-4DC2-A793-F10D1C327428}"/>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132371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DF89-4958-432F-A9E1-D5005D0F91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BB9E06-FDC3-4173-96F5-E081DF22CA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9FF4BA-4659-43B9-804C-66DB3A1194A2}"/>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5" name="Footer Placeholder 4">
            <a:extLst>
              <a:ext uri="{FF2B5EF4-FFF2-40B4-BE49-F238E27FC236}">
                <a16:creationId xmlns:a16="http://schemas.microsoft.com/office/drawing/2014/main" id="{7439A77C-6E86-466F-95D7-922C781291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3023A2-2151-431A-95A0-730ABD2B82E9}"/>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63309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848B6-D07B-4A0D-A29D-7FB5E47CB7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1966AE-3014-400B-8F51-A2ABA9157E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B0E7D-3FA0-4796-B393-692F04B4D187}"/>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5" name="Footer Placeholder 4">
            <a:extLst>
              <a:ext uri="{FF2B5EF4-FFF2-40B4-BE49-F238E27FC236}">
                <a16:creationId xmlns:a16="http://schemas.microsoft.com/office/drawing/2014/main" id="{D9DB9BBE-7B9E-43FA-84DF-372D6A0F07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81EBA-F1B6-4B31-93C5-5E3F469852D3}"/>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287568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ord slide - standard NHSI">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05928" y="1343804"/>
            <a:ext cx="1112208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7" name="Title 10">
            <a:extLst>
              <a:ext uri="{FF2B5EF4-FFF2-40B4-BE49-F238E27FC236}">
                <a16:creationId xmlns:a16="http://schemas.microsoft.com/office/drawing/2014/main" id="{6E6050CD-0BC4-4328-A366-D79C64580C7E}"/>
              </a:ext>
            </a:extLst>
          </p:cNvPr>
          <p:cNvSpPr>
            <a:spLocks noGrp="1"/>
          </p:cNvSpPr>
          <p:nvPr>
            <p:ph type="title"/>
          </p:nvPr>
        </p:nvSpPr>
        <p:spPr>
          <a:xfrm>
            <a:off x="251969" y="219457"/>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223966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478248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353342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55924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4262113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605736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GB" dirty="0"/>
          </a:p>
        </p:txBody>
      </p:sp>
    </p:spTree>
    <p:extLst>
      <p:ext uri="{BB962C8B-B14F-4D97-AF65-F5344CB8AC3E}">
        <p14:creationId xmlns:p14="http://schemas.microsoft.com/office/powerpoint/2010/main" val="2859966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292056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AE52-11E2-4392-8415-5EE9B673BF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7C3FD9-5734-4351-97F6-3BE13DBAC3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65E3F5-5128-43E6-964C-79D42A760FDE}"/>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5" name="Footer Placeholder 4">
            <a:extLst>
              <a:ext uri="{FF2B5EF4-FFF2-40B4-BE49-F238E27FC236}">
                <a16:creationId xmlns:a16="http://schemas.microsoft.com/office/drawing/2014/main" id="{BE6666A8-BB57-4A9B-8BBD-FC8AE38B2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D2BB7A-F33B-46EA-95DC-E30580965F80}"/>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2633162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GB" dirty="0"/>
          </a:p>
        </p:txBody>
      </p:sp>
    </p:spTree>
    <p:extLst>
      <p:ext uri="{BB962C8B-B14F-4D97-AF65-F5344CB8AC3E}">
        <p14:creationId xmlns:p14="http://schemas.microsoft.com/office/powerpoint/2010/main" val="290533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E841-2F69-4966-A69F-35227142B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F92FEB-72C4-4A2D-A60E-0D4445A14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D0222B-9856-4D1C-8D91-B9950E06B7F4}"/>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5" name="Footer Placeholder 4">
            <a:extLst>
              <a:ext uri="{FF2B5EF4-FFF2-40B4-BE49-F238E27FC236}">
                <a16:creationId xmlns:a16="http://schemas.microsoft.com/office/drawing/2014/main" id="{20716D4F-BDBA-4C72-B081-8CA5E88970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5AEBB1-F8EE-4B45-BE0A-362D4EAFF231}"/>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213407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3547-DEEE-435E-815E-959377546F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4D17-E69A-44C2-AF33-7E5EDDBA32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5B699F-47D7-4C66-AE65-CA71443A7E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08E92A-75BF-4C0A-ACC2-98878F3E9657}"/>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6" name="Footer Placeholder 5">
            <a:extLst>
              <a:ext uri="{FF2B5EF4-FFF2-40B4-BE49-F238E27FC236}">
                <a16:creationId xmlns:a16="http://schemas.microsoft.com/office/drawing/2014/main" id="{35B86397-87C1-4DC3-930E-111BB4F0A1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F5035-13C3-4148-B08A-7D3384E932EE}"/>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175883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DF4C-27A0-4209-BE24-ED26DBFE50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EF339E-0555-4114-BFCD-E235FEF33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085E58-6831-4BCF-976D-39B5CB70FA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2056E2-BC07-408F-AB3B-737ABAA97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E16178-BD17-4C39-B6E0-EC66247F85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3ADAE1-C09D-4E99-A86F-6070FD4A786E}"/>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8" name="Footer Placeholder 7">
            <a:extLst>
              <a:ext uri="{FF2B5EF4-FFF2-40B4-BE49-F238E27FC236}">
                <a16:creationId xmlns:a16="http://schemas.microsoft.com/office/drawing/2014/main" id="{11F001A3-EB99-40E6-824A-EE28578427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898565-9244-43E1-A985-EF2250E46AB8}"/>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48534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CEFF-0428-41B0-BC0D-C93636FB88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705EAB-54FB-4186-A4EC-5E29109179DE}"/>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4" name="Footer Placeholder 3">
            <a:extLst>
              <a:ext uri="{FF2B5EF4-FFF2-40B4-BE49-F238E27FC236}">
                <a16:creationId xmlns:a16="http://schemas.microsoft.com/office/drawing/2014/main" id="{6D31906E-E3F5-44D3-B413-AB119D4850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E898DD-033E-45A7-AEDE-927B97D833DF}"/>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30197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D6E99-73B4-4AB8-892B-763C8FA15140}"/>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3" name="Footer Placeholder 2">
            <a:extLst>
              <a:ext uri="{FF2B5EF4-FFF2-40B4-BE49-F238E27FC236}">
                <a16:creationId xmlns:a16="http://schemas.microsoft.com/office/drawing/2014/main" id="{2BDC8DA0-C00C-45B6-8E5B-CF92120B15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AB8671-661D-424A-B129-4FC073136AAC}"/>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304148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7FEC-A214-45DE-8BA9-C94AA9A81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B76C4F-5232-40F1-A145-B14357FA27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DB3E5B-4455-4E3B-A0F6-85C7D7261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03E89-0ABD-4A8C-B81C-BCE2D8034D62}"/>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6" name="Footer Placeholder 5">
            <a:extLst>
              <a:ext uri="{FF2B5EF4-FFF2-40B4-BE49-F238E27FC236}">
                <a16:creationId xmlns:a16="http://schemas.microsoft.com/office/drawing/2014/main" id="{40DFCCD1-0D94-4D60-9759-534F81053C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A03FE-B118-44B0-8D99-9CCBB00FB8A0}"/>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59492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D76C-1D58-4751-B186-A78B61449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972F23-9263-4C09-B1E1-447C10E45F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2F8F8C-1205-4236-8490-3B4F42F77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B6F7F-88F4-4C9E-A25D-2E0848E94E1A}"/>
              </a:ext>
            </a:extLst>
          </p:cNvPr>
          <p:cNvSpPr>
            <a:spLocks noGrp="1"/>
          </p:cNvSpPr>
          <p:nvPr>
            <p:ph type="dt" sz="half" idx="10"/>
          </p:nvPr>
        </p:nvSpPr>
        <p:spPr/>
        <p:txBody>
          <a:bodyPr/>
          <a:lstStyle/>
          <a:p>
            <a:fld id="{36A7FAC1-0BD1-42AF-9E20-D22EA9F473D8}" type="datetimeFigureOut">
              <a:rPr lang="en-GB" smtClean="0"/>
              <a:t>09/06/2022</a:t>
            </a:fld>
            <a:endParaRPr lang="en-GB"/>
          </a:p>
        </p:txBody>
      </p:sp>
      <p:sp>
        <p:nvSpPr>
          <p:cNvPr id="6" name="Footer Placeholder 5">
            <a:extLst>
              <a:ext uri="{FF2B5EF4-FFF2-40B4-BE49-F238E27FC236}">
                <a16:creationId xmlns:a16="http://schemas.microsoft.com/office/drawing/2014/main" id="{5C6A19B4-1568-4524-8021-0CF2690A25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0CB015-BA7C-4C27-8530-13E939DDF2BC}"/>
              </a:ext>
            </a:extLst>
          </p:cNvPr>
          <p:cNvSpPr>
            <a:spLocks noGrp="1"/>
          </p:cNvSpPr>
          <p:nvPr>
            <p:ph type="sldNum" sz="quarter" idx="12"/>
          </p:nvPr>
        </p:nvSpPr>
        <p:spPr/>
        <p:txBody>
          <a:bodyPr/>
          <a:lstStyle/>
          <a:p>
            <a:fld id="{59787411-7DE1-4AC7-AB2E-7AE273C97424}" type="slidenum">
              <a:rPr lang="en-GB" smtClean="0"/>
              <a:t>‹#›</a:t>
            </a:fld>
            <a:endParaRPr lang="en-GB"/>
          </a:p>
        </p:txBody>
      </p:sp>
    </p:spTree>
    <p:extLst>
      <p:ext uri="{BB962C8B-B14F-4D97-AF65-F5344CB8AC3E}">
        <p14:creationId xmlns:p14="http://schemas.microsoft.com/office/powerpoint/2010/main" val="268781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2B4374-128F-4808-BBDF-BA9B2793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6BFFA0-39A8-4FC3-BB26-4871467BD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F3D7-B26B-499C-8EED-9C73048B9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7FAC1-0BD1-42AF-9E20-D22EA9F473D8}" type="datetimeFigureOut">
              <a:rPr lang="en-GB" smtClean="0"/>
              <a:t>09/06/2022</a:t>
            </a:fld>
            <a:endParaRPr lang="en-GB"/>
          </a:p>
        </p:txBody>
      </p:sp>
      <p:sp>
        <p:nvSpPr>
          <p:cNvPr id="5" name="Footer Placeholder 4">
            <a:extLst>
              <a:ext uri="{FF2B5EF4-FFF2-40B4-BE49-F238E27FC236}">
                <a16:creationId xmlns:a16="http://schemas.microsoft.com/office/drawing/2014/main" id="{702E3E1C-3E65-4692-B276-DC649AFB3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864207-FA2D-4C9B-9E87-2B461B0695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87411-7DE1-4AC7-AB2E-7AE273C97424}" type="slidenum">
              <a:rPr lang="en-GB" smtClean="0"/>
              <a:t>‹#›</a:t>
            </a:fld>
            <a:endParaRPr lang="en-GB"/>
          </a:p>
        </p:txBody>
      </p:sp>
    </p:spTree>
    <p:extLst>
      <p:ext uri="{BB962C8B-B14F-4D97-AF65-F5344CB8AC3E}">
        <p14:creationId xmlns:p14="http://schemas.microsoft.com/office/powerpoint/2010/main" val="44732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D4394-8449-4918-B089-26454E1313D4}" type="datetimeFigureOut">
              <a:rPr lang="en-GB" smtClean="0"/>
              <a:t>09/06/2022</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8F8CA-AEDB-480E-AE91-468C369D15B3}" type="slidenum">
              <a:rPr lang="en-GB" smtClean="0"/>
              <a:t>‹#›</a:t>
            </a:fld>
            <a:endParaRPr lang="en-GB" dirty="0"/>
          </a:p>
        </p:txBody>
      </p:sp>
    </p:spTree>
    <p:extLst>
      <p:ext uri="{BB962C8B-B14F-4D97-AF65-F5344CB8AC3E}">
        <p14:creationId xmlns:p14="http://schemas.microsoft.com/office/powerpoint/2010/main" val="3587597620"/>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www.nhsemployers.org/publications/international-recruitment-toolkit"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hyperlink" Target="https://florence-nightingale-foundation.org.uk/florence-nightingale-foundation-academy/academy-resources/leadership-through-covid-an-ethnic-minority-groups-perspective/" TargetMode="Externa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C9DF-F3DA-4C03-904F-F9F544801CD8}"/>
              </a:ext>
            </a:extLst>
          </p:cNvPr>
          <p:cNvSpPr>
            <a:spLocks noGrp="1"/>
          </p:cNvSpPr>
          <p:nvPr>
            <p:ph type="ctrTitle"/>
          </p:nvPr>
        </p:nvSpPr>
        <p:spPr>
          <a:xfrm>
            <a:off x="1026543" y="776377"/>
            <a:ext cx="9541566" cy="2147978"/>
          </a:xfrm>
        </p:spPr>
        <p:txBody>
          <a:bodyPr>
            <a:normAutofit/>
          </a:bodyPr>
          <a:lstStyle/>
          <a:p>
            <a:r>
              <a:rPr lang="en-GB" dirty="0"/>
              <a:t>International Recruitment Programme</a:t>
            </a:r>
            <a:br>
              <a:rPr lang="en-GB" dirty="0"/>
            </a:br>
            <a:r>
              <a:rPr lang="en-GB" dirty="0"/>
              <a:t>Overview of IR in NHS/Agenda on IR</a:t>
            </a:r>
            <a:br>
              <a:rPr lang="en-GB" dirty="0"/>
            </a:br>
            <a:br>
              <a:rPr lang="en-GB" dirty="0"/>
            </a:br>
            <a:r>
              <a:rPr lang="en-GB" dirty="0"/>
              <a:t>CNMA-UK</a:t>
            </a:r>
          </a:p>
        </p:txBody>
      </p:sp>
      <p:sp>
        <p:nvSpPr>
          <p:cNvPr id="3" name="Subtitle 2">
            <a:extLst>
              <a:ext uri="{FF2B5EF4-FFF2-40B4-BE49-F238E27FC236}">
                <a16:creationId xmlns:a16="http://schemas.microsoft.com/office/drawing/2014/main" id="{11D0EC28-563D-4205-B411-78B3A696DD3E}"/>
              </a:ext>
            </a:extLst>
          </p:cNvPr>
          <p:cNvSpPr txBox="1">
            <a:spLocks noChangeArrowheads="1"/>
          </p:cNvSpPr>
          <p:nvPr/>
        </p:nvSpPr>
        <p:spPr bwMode="auto">
          <a:xfrm>
            <a:off x="3036438" y="3176491"/>
            <a:ext cx="6573231"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Wendy Olayiwola. </a:t>
            </a:r>
            <a:r>
              <a:rPr kumimoji="0" lang="en-GB" altLang="en-US"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BEM, FRSA, RM,RN</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National Maternity Lead for Equality</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CNO CMiDO BME co-chair/Midwifery Lead</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Professional Midwifery Advocate</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GB" altLang="en-US" sz="2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Chief Midwifery office NHS England and NHS Improvement</a:t>
            </a:r>
          </a:p>
        </p:txBody>
      </p:sp>
    </p:spTree>
    <p:extLst>
      <p:ext uri="{BB962C8B-B14F-4D97-AF65-F5344CB8AC3E}">
        <p14:creationId xmlns:p14="http://schemas.microsoft.com/office/powerpoint/2010/main" val="210059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1231EB-3974-4ED4-BEC0-E43C07A2D4BB}"/>
              </a:ext>
            </a:extLst>
          </p:cNvPr>
          <p:cNvSpPr>
            <a:spLocks noGrp="1"/>
          </p:cNvSpPr>
          <p:nvPr>
            <p:ph type="title"/>
          </p:nvPr>
        </p:nvSpPr>
        <p:spPr>
          <a:xfrm>
            <a:off x="1837885" y="273442"/>
            <a:ext cx="7802217" cy="611649"/>
          </a:xfrm>
        </p:spPr>
        <p:txBody>
          <a:bodyPr/>
          <a:lstStyle/>
          <a:p>
            <a:r>
              <a:rPr lang="en-GB" sz="2400" b="1" dirty="0"/>
              <a:t>Pastoral Care Quality Award Scheme</a:t>
            </a:r>
          </a:p>
        </p:txBody>
      </p:sp>
      <p:sp>
        <p:nvSpPr>
          <p:cNvPr id="10" name="Content Placeholder 6">
            <a:extLst>
              <a:ext uri="{FF2B5EF4-FFF2-40B4-BE49-F238E27FC236}">
                <a16:creationId xmlns:a16="http://schemas.microsoft.com/office/drawing/2014/main" id="{B9186BAF-03E5-4F01-80DC-C363943DBBE5}"/>
              </a:ext>
            </a:extLst>
          </p:cNvPr>
          <p:cNvSpPr txBox="1">
            <a:spLocks/>
          </p:cNvSpPr>
          <p:nvPr/>
        </p:nvSpPr>
        <p:spPr>
          <a:xfrm>
            <a:off x="2057401" y="2105025"/>
            <a:ext cx="4429125" cy="41948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050" dirty="0"/>
          </a:p>
        </p:txBody>
      </p:sp>
      <p:graphicFrame>
        <p:nvGraphicFramePr>
          <p:cNvPr id="11" name="Diagram 10">
            <a:extLst>
              <a:ext uri="{FF2B5EF4-FFF2-40B4-BE49-F238E27FC236}">
                <a16:creationId xmlns:a16="http://schemas.microsoft.com/office/drawing/2014/main" id="{8CE1C8C1-3CBA-4C0F-AE5A-3AF7881AC7CC}"/>
              </a:ext>
            </a:extLst>
          </p:cNvPr>
          <p:cNvGraphicFramePr/>
          <p:nvPr/>
        </p:nvGraphicFramePr>
        <p:xfrm>
          <a:off x="837638" y="1569728"/>
          <a:ext cx="10258065" cy="477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ontent Placeholder 6">
            <a:extLst>
              <a:ext uri="{FF2B5EF4-FFF2-40B4-BE49-F238E27FC236}">
                <a16:creationId xmlns:a16="http://schemas.microsoft.com/office/drawing/2014/main" id="{0646D991-0AD1-4C3E-96FB-5AB6147C40B0}"/>
              </a:ext>
            </a:extLst>
          </p:cNvPr>
          <p:cNvSpPr txBox="1">
            <a:spLocks/>
          </p:cNvSpPr>
          <p:nvPr/>
        </p:nvSpPr>
        <p:spPr>
          <a:xfrm>
            <a:off x="1683026" y="846915"/>
            <a:ext cx="8439150" cy="481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ea typeface="Arial" panose="020B0604020202020204" pitchFamily="34" charset="0"/>
              </a:rPr>
              <a:t>The Pastoral Care Quality Award Scheme aims to encourage organisations to develop a pastoral care programme which benchmarks, enhances and standardises the quality and delivery of pastoral care to internationally educated nurses and midwives (IENMs).</a:t>
            </a:r>
            <a:endParaRPr lang="en-GB" sz="1100" dirty="0"/>
          </a:p>
        </p:txBody>
      </p:sp>
      <p:sp>
        <p:nvSpPr>
          <p:cNvPr id="15" name="Content Placeholder 6">
            <a:extLst>
              <a:ext uri="{FF2B5EF4-FFF2-40B4-BE49-F238E27FC236}">
                <a16:creationId xmlns:a16="http://schemas.microsoft.com/office/drawing/2014/main" id="{4DDB2487-308F-4F83-BE71-3EE691FFA411}"/>
              </a:ext>
            </a:extLst>
          </p:cNvPr>
          <p:cNvSpPr txBox="1">
            <a:spLocks/>
          </p:cNvSpPr>
          <p:nvPr/>
        </p:nvSpPr>
        <p:spPr>
          <a:xfrm>
            <a:off x="7092801" y="4055601"/>
            <a:ext cx="3327549" cy="1341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050" dirty="0"/>
          </a:p>
        </p:txBody>
      </p:sp>
      <p:sp>
        <p:nvSpPr>
          <p:cNvPr id="16" name="Footer Placeholder 2">
            <a:extLst>
              <a:ext uri="{FF2B5EF4-FFF2-40B4-BE49-F238E27FC236}">
                <a16:creationId xmlns:a16="http://schemas.microsoft.com/office/drawing/2014/main" id="{0E469843-EF7F-4925-8421-FB74E04307BF}"/>
              </a:ext>
            </a:extLst>
          </p:cNvPr>
          <p:cNvSpPr>
            <a:spLocks noGrp="1"/>
          </p:cNvSpPr>
          <p:nvPr>
            <p:ph type="ftr" sz="quarter" idx="3"/>
          </p:nvPr>
        </p:nvSpPr>
        <p:spPr>
          <a:xfrm>
            <a:off x="2214676" y="6333440"/>
            <a:ext cx="5723164" cy="365125"/>
          </a:xfrm>
        </p:spPr>
        <p:txBody>
          <a:bodyPr/>
          <a:lstStyle/>
          <a:p>
            <a:endParaRPr lang="en-US" dirty="0"/>
          </a:p>
        </p:txBody>
      </p:sp>
    </p:spTree>
    <p:extLst>
      <p:ext uri="{BB962C8B-B14F-4D97-AF65-F5344CB8AC3E}">
        <p14:creationId xmlns:p14="http://schemas.microsoft.com/office/powerpoint/2010/main" val="321351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1231EB-3974-4ED4-BEC0-E43C07A2D4BB}"/>
              </a:ext>
            </a:extLst>
          </p:cNvPr>
          <p:cNvSpPr>
            <a:spLocks noGrp="1"/>
          </p:cNvSpPr>
          <p:nvPr>
            <p:ph type="title"/>
          </p:nvPr>
        </p:nvSpPr>
        <p:spPr>
          <a:xfrm>
            <a:off x="1524001" y="230163"/>
            <a:ext cx="7802217" cy="611649"/>
          </a:xfrm>
        </p:spPr>
        <p:txBody>
          <a:bodyPr/>
          <a:lstStyle/>
          <a:p>
            <a:r>
              <a:rPr lang="en-GB" sz="2400" b="1" dirty="0"/>
              <a:t>Pastoral Care Quality Award Scheme Criteria </a:t>
            </a:r>
          </a:p>
        </p:txBody>
      </p:sp>
      <p:sp>
        <p:nvSpPr>
          <p:cNvPr id="13" name="Content Placeholder 6">
            <a:extLst>
              <a:ext uri="{FF2B5EF4-FFF2-40B4-BE49-F238E27FC236}">
                <a16:creationId xmlns:a16="http://schemas.microsoft.com/office/drawing/2014/main" id="{0646D991-0AD1-4C3E-96FB-5AB6147C40B0}"/>
              </a:ext>
            </a:extLst>
          </p:cNvPr>
          <p:cNvSpPr txBox="1">
            <a:spLocks/>
          </p:cNvSpPr>
          <p:nvPr/>
        </p:nvSpPr>
        <p:spPr>
          <a:xfrm>
            <a:off x="1683026" y="846915"/>
            <a:ext cx="8439150" cy="481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100" dirty="0"/>
          </a:p>
        </p:txBody>
      </p:sp>
      <p:sp>
        <p:nvSpPr>
          <p:cNvPr id="2" name="TextBox 1">
            <a:extLst>
              <a:ext uri="{FF2B5EF4-FFF2-40B4-BE49-F238E27FC236}">
                <a16:creationId xmlns:a16="http://schemas.microsoft.com/office/drawing/2014/main" id="{36307DB7-1B5A-48D2-A3FB-A11553557A5E}"/>
              </a:ext>
            </a:extLst>
          </p:cNvPr>
          <p:cNvSpPr txBox="1"/>
          <p:nvPr/>
        </p:nvSpPr>
        <p:spPr>
          <a:xfrm>
            <a:off x="8898195" y="169606"/>
            <a:ext cx="1522155" cy="369332"/>
          </a:xfrm>
          <a:prstGeom prst="rect">
            <a:avLst/>
          </a:prstGeom>
          <a:solidFill>
            <a:schemeClr val="bg1"/>
          </a:solidFill>
        </p:spPr>
        <p:txBody>
          <a:bodyPr wrap="square" rtlCol="0">
            <a:spAutoFit/>
          </a:bodyPr>
          <a:lstStyle/>
          <a:p>
            <a:endParaRPr lang="en-GB" dirty="0"/>
          </a:p>
        </p:txBody>
      </p:sp>
      <p:sp>
        <p:nvSpPr>
          <p:cNvPr id="15" name="Content Placeholder 6">
            <a:extLst>
              <a:ext uri="{FF2B5EF4-FFF2-40B4-BE49-F238E27FC236}">
                <a16:creationId xmlns:a16="http://schemas.microsoft.com/office/drawing/2014/main" id="{4DDB2487-308F-4F83-BE71-3EE691FFA411}"/>
              </a:ext>
            </a:extLst>
          </p:cNvPr>
          <p:cNvSpPr txBox="1">
            <a:spLocks/>
          </p:cNvSpPr>
          <p:nvPr/>
        </p:nvSpPr>
        <p:spPr>
          <a:xfrm>
            <a:off x="7092801" y="4055601"/>
            <a:ext cx="3327549" cy="1341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050" dirty="0"/>
          </a:p>
        </p:txBody>
      </p:sp>
      <p:sp>
        <p:nvSpPr>
          <p:cNvPr id="7" name="Rectangle 6">
            <a:extLst>
              <a:ext uri="{FF2B5EF4-FFF2-40B4-BE49-F238E27FC236}">
                <a16:creationId xmlns:a16="http://schemas.microsoft.com/office/drawing/2014/main" id="{478A45C1-9BAF-4757-A780-F20DD290441E}"/>
              </a:ext>
            </a:extLst>
          </p:cNvPr>
          <p:cNvSpPr/>
          <p:nvPr/>
        </p:nvSpPr>
        <p:spPr>
          <a:xfrm>
            <a:off x="1524000" y="686552"/>
            <a:ext cx="9062884" cy="5324535"/>
          </a:xfrm>
          <a:prstGeom prst="rect">
            <a:avLst/>
          </a:prstGeom>
          <a:solidFill>
            <a:schemeClr val="bg1"/>
          </a:solidFill>
        </p:spPr>
        <p:txBody>
          <a:bodyPr wrap="square">
            <a:spAutoFit/>
          </a:bodyPr>
          <a:lstStyle/>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Pre-joining webinar or pack provided to all IENMs in their home country before arrival - to include; information about the cost of living; take home salary; reasonable adjustments (if applicable); pension; local community information; maternity benefits; employment contract. </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IR pastoral buddy support scheme in place on arrival and in place for six to eight weeks or until the new recruit has passed OSCE </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Contact details provided to IR nurses and midwives of relevant International Nursing Association Diaspora groups on arrival for ongoing support</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OSCE annual overall pass rate 100% (to exclude attrition rates)</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Attendance by a IR lead or IR team member at a minimum of one IR Programme masterclass/spotlight session (may be recorded version) </a:t>
            </a:r>
            <a:r>
              <a:rPr lang="en-GB" sz="1000" dirty="0">
                <a:latin typeface="Arial" panose="020B0604020202020204" pitchFamily="34" charset="0"/>
                <a:cs typeface="Arial" panose="020B0604020202020204" pitchFamily="34" charset="0"/>
              </a:rPr>
              <a:t> </a:t>
            </a:r>
          </a:p>
          <a:p>
            <a:pPr lvl="3"/>
            <a:r>
              <a:rPr lang="de-DE" sz="1000" i="1"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On the NHS Staff Survey results (for nurses and midwives) for the question “Would you recommend this trust as a place to work?” achievement of above 50% for yes</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Participates in the IENM Experience Survey. If actions were deemed to be required by the trusts, what action has been taken as a result of the survey?</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Completion of the Pastoral Care Self-assessment available within the NHS Employers </a:t>
            </a:r>
            <a:r>
              <a:rPr lang="en-GB" sz="1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IR Toolkit</a:t>
            </a:r>
            <a:r>
              <a:rPr lang="de-DE" sz="1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with clear actions where improvements are required</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IR nurses and midwives provided with information on professional development and leadership opportunities available after completing their OSCE and obtaining their Pin number  (not including preceptorship programmes)</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Evidence of regular internal evaluation of the trust’s pastoral care processes. For example internal trust survey or focus group outputs. </a:t>
            </a:r>
          </a:p>
          <a:p>
            <a:pPr lvl="3"/>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Completion of the IR Pastoral Care Quality Charter signed by the Trust Board member and/or DON</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Completion of the IR Organisational Cultural Readiness Self-Assessment Tool </a:t>
            </a:r>
            <a:r>
              <a:rPr lang="en-GB" sz="100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(provided with the application pack) together with clear actions where improvements are required by a nominated person (e.g. IR Lead/Professional Development Lead/HR)</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Organisation has signed up to provide a minimum of one-month funded accommodation and provides support for IR nurses and midwives to find accommodation after this time</a:t>
            </a:r>
            <a:endParaRPr lang="en-GB"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A minimum of 10% of IR nurses and midwives are given the opportunity to undertake professional development that will enhance their career progression within 12-18 months of obtaining their pin number. For example  internal/external professional development (including but not limited to the Professional Nurse Advocate Course/Professional Midwifery Advocate Course, leadership or specialism programmes)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40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D2B972-8E7C-4884-9B3A-134B14FE7FC5}"/>
              </a:ext>
            </a:extLst>
          </p:cNvPr>
          <p:cNvSpPr>
            <a:spLocks noGrp="1"/>
          </p:cNvSpPr>
          <p:nvPr>
            <p:ph type="title"/>
          </p:nvPr>
        </p:nvSpPr>
        <p:spPr>
          <a:xfrm>
            <a:off x="1915447" y="312559"/>
            <a:ext cx="7423286" cy="611649"/>
          </a:xfrm>
        </p:spPr>
        <p:txBody>
          <a:bodyPr/>
          <a:lstStyle/>
          <a:p>
            <a:r>
              <a:rPr lang="en-GB" sz="2400" b="1" dirty="0"/>
              <a:t>Accelerated Development Transformation Fund </a:t>
            </a:r>
          </a:p>
        </p:txBody>
      </p:sp>
      <p:sp>
        <p:nvSpPr>
          <p:cNvPr id="4" name="Footer Placeholder 3">
            <a:extLst>
              <a:ext uri="{FF2B5EF4-FFF2-40B4-BE49-F238E27FC236}">
                <a16:creationId xmlns:a16="http://schemas.microsoft.com/office/drawing/2014/main" id="{7401D483-7122-4870-A11A-F00604F53EC2}"/>
              </a:ext>
            </a:extLst>
          </p:cNvPr>
          <p:cNvSpPr>
            <a:spLocks noGrp="1"/>
          </p:cNvSpPr>
          <p:nvPr>
            <p:ph type="ftr" sz="quarter" idx="3"/>
          </p:nvPr>
        </p:nvSpPr>
        <p:spPr/>
        <p:txBody>
          <a:bodyPr/>
          <a:lstStyle/>
          <a:p>
            <a:endParaRPr lang="en-US" dirty="0"/>
          </a:p>
        </p:txBody>
      </p:sp>
      <p:sp>
        <p:nvSpPr>
          <p:cNvPr id="5" name="TextBox 4">
            <a:extLst>
              <a:ext uri="{FF2B5EF4-FFF2-40B4-BE49-F238E27FC236}">
                <a16:creationId xmlns:a16="http://schemas.microsoft.com/office/drawing/2014/main" id="{7480B2F3-4266-4D64-B9B1-F80216D3FC9A}"/>
              </a:ext>
            </a:extLst>
          </p:cNvPr>
          <p:cNvSpPr txBox="1"/>
          <p:nvPr/>
        </p:nvSpPr>
        <p:spPr>
          <a:xfrm>
            <a:off x="1915448" y="988972"/>
            <a:ext cx="8528525" cy="1107996"/>
          </a:xfrm>
          <a:prstGeom prst="rect">
            <a:avLst/>
          </a:prstGeom>
          <a:noFill/>
        </p:spPr>
        <p:txBody>
          <a:bodyPr wrap="square" rtlCol="0">
            <a:spAutoFit/>
          </a:bodyPr>
          <a:lstStyle/>
          <a:p>
            <a:pPr marL="214313" indent="-214313">
              <a:buFont typeface="Arial" panose="020B0604020202020204" pitchFamily="34" charset="0"/>
              <a:buChar char="•"/>
              <a:defRPr/>
            </a:pPr>
            <a:r>
              <a:rPr lang="en-GB" sz="1100" dirty="0">
                <a:latin typeface="Arial" panose="020B0604020202020204" pitchFamily="34" charset="0"/>
                <a:cs typeface="Arial" panose="020B0604020202020204" pitchFamily="34" charset="0"/>
              </a:rPr>
              <a:t>This fund aims to support trusts to scope and develop innovation and transformation projects that focus on ways to </a:t>
            </a:r>
            <a:r>
              <a:rPr lang="en-GB" sz="1100" dirty="0">
                <a:latin typeface="Arial" panose="020B0604020202020204" pitchFamily="34" charset="0"/>
                <a:ea typeface="Calibri" panose="020F0502020204030204" pitchFamily="34" charset="0"/>
                <a:cs typeface="Arial" panose="020B0604020202020204" pitchFamily="34" charset="0"/>
              </a:rPr>
              <a:t> identify talent and accelerate progression,</a:t>
            </a:r>
            <a:r>
              <a:rPr lang="en-GB" sz="1100" dirty="0">
                <a:latin typeface="Arial" panose="020B0604020202020204" pitchFamily="34" charset="0"/>
                <a:cs typeface="Arial" panose="020B0604020202020204" pitchFamily="34" charset="0"/>
              </a:rPr>
              <a:t> provide ethical opportunities to direct recruit to Band 6+ roles from in-country, and to accelerate the development of IR nurse talent identified in the pipeline in order to prepare for Band 6+ role opportunities. </a:t>
            </a:r>
          </a:p>
          <a:p>
            <a:pPr marL="214313" indent="-214313">
              <a:buFont typeface="Arial" panose="020B0604020202020204" pitchFamily="34" charset="0"/>
              <a:buChar char="•"/>
              <a:defRPr/>
            </a:pPr>
            <a:r>
              <a:rPr lang="en-GB" sz="1100" dirty="0">
                <a:latin typeface="Arial" panose="020B0604020202020204" pitchFamily="34" charset="0"/>
                <a:cs typeface="Arial" panose="020B0604020202020204" pitchFamily="34" charset="0"/>
              </a:rPr>
              <a:t>This work also aims to support the findings of the latest WRES Report outlining the continued lack of career progression for ethnic minority staff in the NHS. This Fund is available to all non-MH trusts</a:t>
            </a:r>
            <a:r>
              <a:rPr lang="en-GB" sz="1100" dirty="0">
                <a:solidFill>
                  <a:srgbClr val="FF0000"/>
                </a:solidFill>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Funding to trusts of £1.05m (c.£150k per trust) </a:t>
            </a:r>
            <a:endParaRPr lang="en-GB" sz="11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endParaRPr lang="en-GB" sz="1100" dirty="0">
              <a:solidFill>
                <a:srgbClr val="FF0000"/>
              </a:solidFill>
              <a:highlight>
                <a:srgbClr val="FFFF00"/>
              </a:highlight>
              <a:latin typeface="Arial" panose="020B0604020202020204" pitchFamily="34" charset="0"/>
              <a:cs typeface="Arial" panose="020B0604020202020204" pitchFamily="34" charset="0"/>
            </a:endParaRPr>
          </a:p>
        </p:txBody>
      </p:sp>
      <p:sp>
        <p:nvSpPr>
          <p:cNvPr id="6" name="Rounded Rectangle 3">
            <a:extLst>
              <a:ext uri="{FF2B5EF4-FFF2-40B4-BE49-F238E27FC236}">
                <a16:creationId xmlns:a16="http://schemas.microsoft.com/office/drawing/2014/main" id="{AAA75D20-D43F-4736-AE65-F2F770A1933C}"/>
              </a:ext>
            </a:extLst>
          </p:cNvPr>
          <p:cNvSpPr/>
          <p:nvPr/>
        </p:nvSpPr>
        <p:spPr>
          <a:xfrm>
            <a:off x="1831738" y="2166507"/>
            <a:ext cx="8528525" cy="158788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D475AA78-EAB3-4F78-9AC8-240E1063E96C}"/>
              </a:ext>
            </a:extLst>
          </p:cNvPr>
          <p:cNvSpPr txBox="1"/>
          <p:nvPr/>
        </p:nvSpPr>
        <p:spPr>
          <a:xfrm>
            <a:off x="1977314" y="2230188"/>
            <a:ext cx="8186440" cy="1523494"/>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Funding is designed to support:</a:t>
            </a:r>
            <a:endParaRPr lang="en-GB" sz="1200" dirty="0">
              <a:latin typeface="Arial" panose="020B0604020202020204" pitchFamily="34" charset="0"/>
              <a:cs typeface="Arial" panose="020B0604020202020204" pitchFamily="34" charset="0"/>
            </a:endParaRPr>
          </a:p>
          <a:p>
            <a:pPr marL="171450" indent="-171450">
              <a:buAutoNum type="arabicPeriod"/>
            </a:pPr>
            <a:r>
              <a:rPr lang="en-GB" sz="1200" dirty="0">
                <a:latin typeface="Arial" panose="020B0604020202020204" pitchFamily="34" charset="0"/>
                <a:cs typeface="Arial" panose="020B0604020202020204" pitchFamily="34" charset="0"/>
              </a:rPr>
              <a:t>Identifying the opportunities and skills bridging gap to directly recruit to Band 6+ roles </a:t>
            </a:r>
          </a:p>
          <a:p>
            <a:pPr marL="171450" indent="-171450">
              <a:buAutoNum type="arabicPeriod"/>
            </a:pPr>
            <a:r>
              <a:rPr lang="en-GB" sz="1200" dirty="0">
                <a:latin typeface="Arial" panose="020B0604020202020204" pitchFamily="34" charset="0"/>
                <a:cs typeface="Arial" panose="020B0604020202020204" pitchFamily="34" charset="0"/>
              </a:rPr>
              <a:t>Developing a framework for identifying talent in the pipeline and providing accelerated development to meet the needs of the service.</a:t>
            </a:r>
          </a:p>
          <a:p>
            <a:pPr marL="171450" indent="-171450">
              <a:buAutoNum type="arabicPeriod"/>
            </a:pPr>
            <a:r>
              <a:rPr lang="en-GB" sz="1200" dirty="0">
                <a:latin typeface="Arial" panose="020B0604020202020204" pitchFamily="34" charset="0"/>
                <a:cs typeface="Arial" panose="020B0604020202020204" pitchFamily="34" charset="0"/>
              </a:rPr>
              <a:t>Developing programme for IENs who have prior leadership and management experience in their previous roles, but need a solution to bridge the knowledge gap and prepare to lead </a:t>
            </a:r>
          </a:p>
          <a:p>
            <a:pPr marL="171450" indent="-171450">
              <a:buAutoNum type="arabicPeriod"/>
            </a:pPr>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All projects need clinical support and accountability together with board level approval at trust level</a:t>
            </a:r>
          </a:p>
        </p:txBody>
      </p:sp>
      <p:sp>
        <p:nvSpPr>
          <p:cNvPr id="8" name="TextBox 7">
            <a:extLst>
              <a:ext uri="{FF2B5EF4-FFF2-40B4-BE49-F238E27FC236}">
                <a16:creationId xmlns:a16="http://schemas.microsoft.com/office/drawing/2014/main" id="{C23E4F15-5075-44A4-925F-90E683A38EAF}"/>
              </a:ext>
            </a:extLst>
          </p:cNvPr>
          <p:cNvSpPr txBox="1"/>
          <p:nvPr/>
        </p:nvSpPr>
        <p:spPr>
          <a:xfrm>
            <a:off x="6170046" y="3985199"/>
            <a:ext cx="4190217" cy="2123658"/>
          </a:xfrm>
          <a:prstGeom prst="rect">
            <a:avLst/>
          </a:prstGeom>
          <a:solidFill>
            <a:srgbClr val="00B0F0"/>
          </a:solidFill>
        </p:spPr>
        <p:txBody>
          <a:bodyPr wrap="square" rtlCol="0">
            <a:spAutoFit/>
          </a:bodyPr>
          <a:lstStyle/>
          <a:p>
            <a:pPr lvl="0"/>
            <a:r>
              <a:rPr lang="en-GB" sz="1100" b="1" dirty="0">
                <a:solidFill>
                  <a:schemeClr val="bg1"/>
                </a:solidFill>
                <a:latin typeface="Arial" panose="020B0604020202020204" pitchFamily="34" charset="0"/>
                <a:cs typeface="Arial" panose="020B0604020202020204" pitchFamily="34" charset="0"/>
              </a:rPr>
              <a:t>NHSEI Support Offer</a:t>
            </a:r>
          </a:p>
          <a:p>
            <a:pPr lvl="0"/>
            <a:endParaRPr lang="en-GB" sz="1100" dirty="0">
              <a:solidFill>
                <a:schemeClr val="bg1"/>
              </a:solidFill>
              <a:latin typeface="Arial" panose="020B0604020202020204" pitchFamily="34" charset="0"/>
              <a:cs typeface="Arial" panose="020B0604020202020204" pitchFamily="34" charset="0"/>
            </a:endParaRPr>
          </a:p>
          <a:p>
            <a:pPr marL="128588" indent="-128588">
              <a:buFont typeface="Arial" panose="020B0604020202020204" pitchFamily="34" charset="0"/>
              <a:buChar char="•"/>
              <a:defRPr/>
            </a:pPr>
            <a:r>
              <a:rPr lang="en-GB" sz="1100" dirty="0">
                <a:solidFill>
                  <a:schemeClr val="bg1"/>
                </a:solidFill>
                <a:latin typeface="Arial" panose="020B0604020202020204" pitchFamily="34" charset="0"/>
                <a:cs typeface="Arial" panose="020B0604020202020204" pitchFamily="34" charset="0"/>
              </a:rPr>
              <a:t>Support from National IR Advisor </a:t>
            </a:r>
          </a:p>
          <a:p>
            <a:pPr marL="128588" indent="-128588">
              <a:buFont typeface="Arial" panose="020B0604020202020204" pitchFamily="34" charset="0"/>
              <a:buChar char="•"/>
              <a:defRPr/>
            </a:pPr>
            <a:r>
              <a:rPr lang="en-GB" sz="1100" dirty="0">
                <a:solidFill>
                  <a:schemeClr val="bg1"/>
                </a:solidFill>
                <a:latin typeface="Arial" panose="020B0604020202020204" pitchFamily="34" charset="0"/>
                <a:cs typeface="Arial" panose="020B0604020202020204" pitchFamily="34" charset="0"/>
              </a:rPr>
              <a:t>Bi-monthly knowledge sharing meeting with all regional projects represented</a:t>
            </a:r>
          </a:p>
          <a:p>
            <a:pPr marL="128588" indent="-128588">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Sharing best practice via IR case study development and Spotlight webinars</a:t>
            </a:r>
          </a:p>
          <a:p>
            <a:pPr marL="128588" indent="-128588">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An online community for IR Leads to allow easier sharing of ideas and discussion.</a:t>
            </a:r>
          </a:p>
          <a:p>
            <a:pPr marL="128588" indent="-128588">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Bi-monthly reporting of progress via short online report</a:t>
            </a:r>
          </a:p>
          <a:p>
            <a:pPr marL="128588" indent="-128588">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Evaluation of outputs and impact of the funding programme</a:t>
            </a:r>
          </a:p>
          <a:p>
            <a:pPr marL="128588" indent="-128588">
              <a:buFont typeface="Arial" panose="020B0604020202020204" pitchFamily="34" charset="0"/>
              <a:buChar char="•"/>
            </a:pPr>
            <a:endParaRPr lang="en-GB" sz="11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B2CB8F0-8907-454A-AB93-004DC71D3465}"/>
              </a:ext>
            </a:extLst>
          </p:cNvPr>
          <p:cNvSpPr txBox="1"/>
          <p:nvPr/>
        </p:nvSpPr>
        <p:spPr>
          <a:xfrm>
            <a:off x="1821068" y="3985199"/>
            <a:ext cx="4021840" cy="1785104"/>
          </a:xfrm>
          <a:prstGeom prst="rect">
            <a:avLst/>
          </a:prstGeom>
          <a:solidFill>
            <a:srgbClr val="0070C0"/>
          </a:solidFill>
        </p:spPr>
        <p:txBody>
          <a:bodyPr wrap="square" rtlCol="0">
            <a:spAutoFit/>
          </a:bodyPr>
          <a:lstStyle/>
          <a:p>
            <a:r>
              <a:rPr lang="en-GB" sz="1100" b="1" dirty="0">
                <a:solidFill>
                  <a:schemeClr val="bg1"/>
                </a:solidFill>
                <a:latin typeface="Arial" panose="020B0604020202020204" pitchFamily="34" charset="0"/>
                <a:cs typeface="Arial" panose="020B0604020202020204" pitchFamily="34" charset="0"/>
              </a:rPr>
              <a:t>Timeline:</a:t>
            </a:r>
          </a:p>
          <a:p>
            <a:endParaRPr lang="en-GB" sz="1100" b="1"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Expression of Interest promoted to Regional Leads w/c 29</a:t>
            </a:r>
            <a:r>
              <a:rPr lang="en-GB" sz="1100" baseline="30000" dirty="0">
                <a:solidFill>
                  <a:schemeClr val="bg1"/>
                </a:solidFill>
                <a:latin typeface="Arial" panose="020B0604020202020204" pitchFamily="34" charset="0"/>
                <a:cs typeface="Arial" panose="020B0604020202020204" pitchFamily="34" charset="0"/>
              </a:rPr>
              <a:t>th</a:t>
            </a:r>
            <a:r>
              <a:rPr lang="en-GB" sz="1100" dirty="0">
                <a:solidFill>
                  <a:schemeClr val="bg1"/>
                </a:solidFill>
                <a:latin typeface="Arial" panose="020B0604020202020204" pitchFamily="34" charset="0"/>
                <a:cs typeface="Arial" panose="020B0604020202020204" pitchFamily="34" charset="0"/>
              </a:rPr>
              <a:t> February 2022</a:t>
            </a:r>
          </a:p>
          <a:p>
            <a:pPr marL="214313" indent="-214313">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Roundtable on Direct Band 6 IR challenges and opportunities to be held Monday 7</a:t>
            </a:r>
            <a:r>
              <a:rPr lang="en-GB" sz="1100" baseline="30000" dirty="0">
                <a:solidFill>
                  <a:schemeClr val="bg1"/>
                </a:solidFill>
                <a:latin typeface="Arial" panose="020B0604020202020204" pitchFamily="34" charset="0"/>
                <a:cs typeface="Arial" panose="020B0604020202020204" pitchFamily="34" charset="0"/>
              </a:rPr>
              <a:t>th</a:t>
            </a:r>
            <a:r>
              <a:rPr lang="en-GB" sz="1100" dirty="0">
                <a:solidFill>
                  <a:schemeClr val="bg1"/>
                </a:solidFill>
                <a:latin typeface="Arial" panose="020B0604020202020204" pitchFamily="34" charset="0"/>
                <a:cs typeface="Arial" panose="020B0604020202020204" pitchFamily="34" charset="0"/>
              </a:rPr>
              <a:t> March 2022</a:t>
            </a:r>
          </a:p>
          <a:p>
            <a:pPr marL="214313" indent="-214313">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EOIs returned 25</a:t>
            </a:r>
            <a:r>
              <a:rPr lang="en-GB" sz="1100" baseline="30000" dirty="0">
                <a:solidFill>
                  <a:schemeClr val="bg1"/>
                </a:solidFill>
                <a:latin typeface="Arial" panose="020B0604020202020204" pitchFamily="34" charset="0"/>
                <a:cs typeface="Arial" panose="020B0604020202020204" pitchFamily="34" charset="0"/>
              </a:rPr>
              <a:t>th</a:t>
            </a:r>
            <a:r>
              <a:rPr lang="en-GB" sz="1100" dirty="0">
                <a:solidFill>
                  <a:schemeClr val="bg1"/>
                </a:solidFill>
                <a:latin typeface="Arial" panose="020B0604020202020204" pitchFamily="34" charset="0"/>
                <a:cs typeface="Arial" panose="020B0604020202020204" pitchFamily="34" charset="0"/>
              </a:rPr>
              <a:t> March 2022</a:t>
            </a:r>
          </a:p>
          <a:p>
            <a:pPr marL="214313" indent="-214313">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EOIs evaluated w/c 28</a:t>
            </a:r>
            <a:r>
              <a:rPr lang="en-GB" sz="1100" baseline="30000" dirty="0">
                <a:solidFill>
                  <a:schemeClr val="bg1"/>
                </a:solidFill>
                <a:latin typeface="Arial" panose="020B0604020202020204" pitchFamily="34" charset="0"/>
                <a:cs typeface="Arial" panose="020B0604020202020204" pitchFamily="34" charset="0"/>
              </a:rPr>
              <a:t>th</a:t>
            </a:r>
            <a:r>
              <a:rPr lang="en-GB" sz="1100" dirty="0">
                <a:solidFill>
                  <a:schemeClr val="bg1"/>
                </a:solidFill>
                <a:latin typeface="Arial" panose="020B0604020202020204" pitchFamily="34" charset="0"/>
                <a:cs typeface="Arial" panose="020B0604020202020204" pitchFamily="34" charset="0"/>
              </a:rPr>
              <a:t> March 2022</a:t>
            </a:r>
          </a:p>
          <a:p>
            <a:pPr marL="214313" indent="-214313">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Outcome of EOI and funding confirmed to trusts and regions w/c 11</a:t>
            </a:r>
            <a:r>
              <a:rPr lang="en-GB" sz="1100" baseline="30000" dirty="0">
                <a:solidFill>
                  <a:schemeClr val="bg1"/>
                </a:solidFill>
                <a:latin typeface="Arial" panose="020B0604020202020204" pitchFamily="34" charset="0"/>
                <a:cs typeface="Arial" panose="020B0604020202020204" pitchFamily="34" charset="0"/>
              </a:rPr>
              <a:t>th</a:t>
            </a:r>
            <a:r>
              <a:rPr lang="en-GB" sz="1100" dirty="0">
                <a:solidFill>
                  <a:schemeClr val="bg1"/>
                </a:solidFill>
                <a:latin typeface="Arial" panose="020B0604020202020204" pitchFamily="34" charset="0"/>
                <a:cs typeface="Arial" panose="020B0604020202020204" pitchFamily="34" charset="0"/>
              </a:rPr>
              <a:t> April 2022</a:t>
            </a:r>
          </a:p>
        </p:txBody>
      </p:sp>
    </p:spTree>
    <p:extLst>
      <p:ext uri="{BB962C8B-B14F-4D97-AF65-F5344CB8AC3E}">
        <p14:creationId xmlns:p14="http://schemas.microsoft.com/office/powerpoint/2010/main" val="157046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463D32-AC32-406B-8ACD-257386F9BE26}"/>
              </a:ext>
            </a:extLst>
          </p:cNvPr>
          <p:cNvSpPr>
            <a:spLocks noGrp="1"/>
          </p:cNvSpPr>
          <p:nvPr>
            <p:ph type="ftr" sz="quarter" idx="3"/>
          </p:nvPr>
        </p:nvSpPr>
        <p:spPr>
          <a:xfrm>
            <a:off x="2214676" y="6352490"/>
            <a:ext cx="5723164" cy="365125"/>
          </a:xfrm>
        </p:spPr>
        <p:txBody>
          <a:bodyPr/>
          <a:lstStyle/>
          <a:p>
            <a:endParaRPr lang="en-US" dirty="0"/>
          </a:p>
        </p:txBody>
      </p:sp>
      <p:sp>
        <p:nvSpPr>
          <p:cNvPr id="5" name="Title 2">
            <a:extLst>
              <a:ext uri="{FF2B5EF4-FFF2-40B4-BE49-F238E27FC236}">
                <a16:creationId xmlns:a16="http://schemas.microsoft.com/office/drawing/2014/main" id="{AF7DE399-4181-4474-B14F-4EE4466CE2FE}"/>
              </a:ext>
            </a:extLst>
          </p:cNvPr>
          <p:cNvSpPr>
            <a:spLocks noGrp="1"/>
          </p:cNvSpPr>
          <p:nvPr>
            <p:ph type="title"/>
          </p:nvPr>
        </p:nvSpPr>
        <p:spPr>
          <a:xfrm>
            <a:off x="1732643" y="245836"/>
            <a:ext cx="7326772" cy="639822"/>
          </a:xfrm>
        </p:spPr>
        <p:txBody>
          <a:bodyPr>
            <a:noAutofit/>
          </a:bodyPr>
          <a:lstStyle/>
          <a:p>
            <a:r>
              <a:rPr lang="en-GB" sz="2400" b="1" dirty="0"/>
              <a:t>Emergency Omicron funding for International Nursing and Midwifery Associations (INMA)</a:t>
            </a:r>
          </a:p>
        </p:txBody>
      </p:sp>
      <p:graphicFrame>
        <p:nvGraphicFramePr>
          <p:cNvPr id="6" name="Table 5">
            <a:extLst>
              <a:ext uri="{FF2B5EF4-FFF2-40B4-BE49-F238E27FC236}">
                <a16:creationId xmlns:a16="http://schemas.microsoft.com/office/drawing/2014/main" id="{C1CC2551-11F6-4EEF-889F-20804E2DC29E}"/>
              </a:ext>
            </a:extLst>
          </p:cNvPr>
          <p:cNvGraphicFramePr>
            <a:graphicFrameLocks noGrp="1"/>
          </p:cNvGraphicFramePr>
          <p:nvPr/>
        </p:nvGraphicFramePr>
        <p:xfrm>
          <a:off x="6545036" y="1431447"/>
          <a:ext cx="3743324" cy="4753546"/>
        </p:xfrm>
        <a:graphic>
          <a:graphicData uri="http://schemas.openxmlformats.org/drawingml/2006/table">
            <a:tbl>
              <a:tblPr/>
              <a:tblGrid>
                <a:gridCol w="3743324">
                  <a:extLst>
                    <a:ext uri="{9D8B030D-6E8A-4147-A177-3AD203B41FA5}">
                      <a16:colId xmlns:a16="http://schemas.microsoft.com/office/drawing/2014/main" val="3372612087"/>
                    </a:ext>
                  </a:extLst>
                </a:gridCol>
              </a:tblGrid>
              <a:tr h="228600">
                <a:tc>
                  <a:txBody>
                    <a:bodyPr/>
                    <a:lstStyle/>
                    <a:p>
                      <a:pPr algn="ctr"/>
                      <a:r>
                        <a:rPr lang="en-GB" sz="1200" b="1" dirty="0">
                          <a:solidFill>
                            <a:schemeClr val="bg1"/>
                          </a:solidFill>
                          <a:latin typeface="Arial" panose="020B0604020202020204" pitchFamily="34" charset="0"/>
                          <a:cs typeface="Arial" panose="020B0604020202020204" pitchFamily="34" charset="0"/>
                        </a:rPr>
                        <a:t>15 INMAs grants in December 2021</a:t>
                      </a: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mpd="sng">
                      <a:solidFill>
                        <a:srgbClr val="005EB8"/>
                      </a:solidFill>
                    </a:lnL>
                    <a:lnR w="12700" cap="flat" cmpd="sng" algn="ctr">
                      <a:solidFill>
                        <a:srgbClr val="005EB8"/>
                      </a:solidFill>
                      <a:prstDash val="solid"/>
                      <a:round/>
                      <a:headEnd type="none" w="med" len="med"/>
                      <a:tailEnd type="none" w="med" len="med"/>
                    </a:lnR>
                    <a:lnT w="12700" cmpd="sng">
                      <a:solidFill>
                        <a:srgbClr val="005EB8"/>
                      </a:solidFill>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44613387"/>
                  </a:ext>
                </a:extLst>
              </a:tr>
              <a:tr h="225938">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BINA (British Indian Nurses Association)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4209365641"/>
                  </a:ext>
                </a:extLst>
              </a:tr>
              <a:tr h="225938">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GHM UK (Gambia Healthcare Matters 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761185123"/>
                  </a:ext>
                </a:extLst>
              </a:tr>
              <a:tr h="225938">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UNMA-UK (Uganda Nurses Midwives Association)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491306448"/>
                  </a:ext>
                </a:extLst>
              </a:tr>
              <a:tr h="235097">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British Sikh Nurses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706924095"/>
                  </a:ext>
                </a:extLst>
              </a:tr>
              <a:tr h="250715">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PNAUK (Philippine Nurses Association of United Kingdom)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1493353523"/>
                  </a:ext>
                </a:extLst>
              </a:tr>
              <a:tr h="225938">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FNA (Filipino Nurses Association United Kingdom)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275303765"/>
                  </a:ext>
                </a:extLst>
              </a:tr>
              <a:tr h="232244">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MUNAA (Malawian-UK Nurses Association for Advancement)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2341140819"/>
                  </a:ext>
                </a:extLst>
              </a:tr>
              <a:tr h="320040">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Association Isabel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Zendal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Association of Spanish Nurses and Health Workers </a:t>
                      </a: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4022396333"/>
                  </a:ext>
                </a:extLst>
              </a:tr>
              <a:tr h="225938">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HKNA UK (Hong Kong Nursing Association 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1305029169"/>
                  </a:ext>
                </a:extLst>
              </a:tr>
              <a:tr h="338907">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ZINMA UK (Zimbabwean Midwives And Nurses Association)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3796350458"/>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NNCAUK (Nigerian Nurses Charitable Association UK)</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3944306565"/>
                  </a:ext>
                </a:extLst>
              </a:tr>
              <a:tr h="229985">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CNMA UK ( Caribbean Nurses&amp; Midwives Association 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940996359"/>
                  </a:ext>
                </a:extLst>
              </a:tr>
              <a:tr h="191021">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NNAUK (Nepalese Nursing Association 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3318854538"/>
                  </a:ext>
                </a:extLst>
              </a:tr>
              <a:tr h="225938">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UUKMA (Union of UK Malayalee Associations)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3704116590"/>
                  </a:ext>
                </a:extLst>
              </a:tr>
              <a:tr h="160020">
                <a:tc>
                  <a:txBody>
                    <a:bodyPr/>
                    <a:lstStyle/>
                    <a:p>
                      <a:pPr algn="l"/>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KENMA-UK (Kenyan Nurses And Midwives Association UK)</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1988001071"/>
                  </a:ext>
                </a:extLst>
              </a:tr>
            </a:tbl>
          </a:graphicData>
        </a:graphic>
      </p:graphicFrame>
      <p:sp>
        <p:nvSpPr>
          <p:cNvPr id="7" name="Rectangle 6">
            <a:extLst>
              <a:ext uri="{FF2B5EF4-FFF2-40B4-BE49-F238E27FC236}">
                <a16:creationId xmlns:a16="http://schemas.microsoft.com/office/drawing/2014/main" id="{B97AD162-6C52-48C6-8AD2-7F6B239696AC}"/>
              </a:ext>
            </a:extLst>
          </p:cNvPr>
          <p:cNvSpPr/>
          <p:nvPr/>
        </p:nvSpPr>
        <p:spPr>
          <a:xfrm>
            <a:off x="1732643" y="1250942"/>
            <a:ext cx="4641396" cy="4616648"/>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Grants ranged from £2,500 up to £5,000, the total amount distributed was </a:t>
            </a:r>
            <a:r>
              <a:rPr lang="en-GB" sz="1400" b="1" dirty="0">
                <a:latin typeface="Arial" panose="020B0604020202020204" pitchFamily="34" charset="0"/>
                <a:cs typeface="Arial" panose="020B0604020202020204" pitchFamily="34" charset="0"/>
              </a:rPr>
              <a:t>£70,000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Grants</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aimed to increase support to international nurses and midwives in response to the Omicron COVID-19 threat. </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Examples of project initiatives:</a:t>
            </a:r>
          </a:p>
          <a:p>
            <a:endParaRPr lang="en-GB" sz="1400" b="1"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Deliver sessions to address vaccine hesitancy and myth-busting from a cultural and religious perspective</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“You are not alone” wellbeing webinar</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Purchase of groceries for nurses who tested positive in isolation</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Befriending scheme</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Virtual meditation classes</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Virtual multi-faith groups</a:t>
            </a: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Procure IT equipment and upgrade online content</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Project Initiatives were shared with INMA peers on the January INMA network meeting</a:t>
            </a:r>
          </a:p>
        </p:txBody>
      </p:sp>
    </p:spTree>
    <p:extLst>
      <p:ext uri="{BB962C8B-B14F-4D97-AF65-F5344CB8AC3E}">
        <p14:creationId xmlns:p14="http://schemas.microsoft.com/office/powerpoint/2010/main" val="242998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7FC7FF4-CA8B-4E8F-B113-840477ACBA76}"/>
              </a:ext>
            </a:extLst>
          </p:cNvPr>
          <p:cNvSpPr>
            <a:spLocks noGrp="1"/>
          </p:cNvSpPr>
          <p:nvPr>
            <p:ph type="ftr" sz="quarter" idx="3"/>
          </p:nvPr>
        </p:nvSpPr>
        <p:spPr/>
        <p:txBody>
          <a:bodyPr/>
          <a:lstStyle/>
          <a:p>
            <a:endParaRPr lang="en-US" dirty="0"/>
          </a:p>
        </p:txBody>
      </p:sp>
      <p:sp>
        <p:nvSpPr>
          <p:cNvPr id="5" name="Freeform: Shape 4">
            <a:extLst>
              <a:ext uri="{FF2B5EF4-FFF2-40B4-BE49-F238E27FC236}">
                <a16:creationId xmlns:a16="http://schemas.microsoft.com/office/drawing/2014/main" id="{2EE66213-79DE-468D-9406-56499A07E4AC}"/>
              </a:ext>
            </a:extLst>
          </p:cNvPr>
          <p:cNvSpPr/>
          <p:nvPr/>
        </p:nvSpPr>
        <p:spPr>
          <a:xfrm>
            <a:off x="4515088" y="1844049"/>
            <a:ext cx="5891654" cy="673920"/>
          </a:xfrm>
          <a:custGeom>
            <a:avLst/>
            <a:gdLst>
              <a:gd name="connsiteX0" fmla="*/ 0 w 7561928"/>
              <a:gd name="connsiteY0" fmla="*/ 149763 h 898560"/>
              <a:gd name="connsiteX1" fmla="*/ 149763 w 7561928"/>
              <a:gd name="connsiteY1" fmla="*/ 0 h 898560"/>
              <a:gd name="connsiteX2" fmla="*/ 7412165 w 7561928"/>
              <a:gd name="connsiteY2" fmla="*/ 0 h 898560"/>
              <a:gd name="connsiteX3" fmla="*/ 7561928 w 7561928"/>
              <a:gd name="connsiteY3" fmla="*/ 149763 h 898560"/>
              <a:gd name="connsiteX4" fmla="*/ 7561928 w 7561928"/>
              <a:gd name="connsiteY4" fmla="*/ 748797 h 898560"/>
              <a:gd name="connsiteX5" fmla="*/ 7412165 w 7561928"/>
              <a:gd name="connsiteY5" fmla="*/ 898560 h 898560"/>
              <a:gd name="connsiteX6" fmla="*/ 149763 w 7561928"/>
              <a:gd name="connsiteY6" fmla="*/ 898560 h 898560"/>
              <a:gd name="connsiteX7" fmla="*/ 0 w 7561928"/>
              <a:gd name="connsiteY7" fmla="*/ 748797 h 898560"/>
              <a:gd name="connsiteX8" fmla="*/ 0 w 7561928"/>
              <a:gd name="connsiteY8" fmla="*/ 149763 h 8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928" h="898560">
                <a:moveTo>
                  <a:pt x="0" y="149763"/>
                </a:moveTo>
                <a:cubicBezTo>
                  <a:pt x="0" y="67051"/>
                  <a:pt x="67051" y="0"/>
                  <a:pt x="149763" y="0"/>
                </a:cubicBezTo>
                <a:lnTo>
                  <a:pt x="7412165" y="0"/>
                </a:lnTo>
                <a:cubicBezTo>
                  <a:pt x="7494877" y="0"/>
                  <a:pt x="7561928" y="67051"/>
                  <a:pt x="7561928" y="149763"/>
                </a:cubicBezTo>
                <a:lnTo>
                  <a:pt x="7561928" y="748797"/>
                </a:lnTo>
                <a:cubicBezTo>
                  <a:pt x="7561928" y="831509"/>
                  <a:pt x="7494877" y="898560"/>
                  <a:pt x="7412165" y="898560"/>
                </a:cubicBezTo>
                <a:lnTo>
                  <a:pt x="149763" y="898560"/>
                </a:lnTo>
                <a:cubicBezTo>
                  <a:pt x="67051" y="898560"/>
                  <a:pt x="0" y="831509"/>
                  <a:pt x="0" y="748797"/>
                </a:cubicBezTo>
                <a:lnTo>
                  <a:pt x="0" y="149763"/>
                </a:lnTo>
                <a:close/>
              </a:path>
            </a:pathLst>
          </a:custGeom>
          <a:no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0048" tIns="90048" rIns="90048" bIns="90048" numCol="1" spcCol="1270" anchor="ctr" anchorCtr="0">
            <a:noAutofit/>
          </a:bodyPr>
          <a:lstStyle/>
          <a:p>
            <a:pPr defTabSz="666750">
              <a:lnSpc>
                <a:spcPct val="90000"/>
              </a:lnSpc>
              <a:spcBef>
                <a:spcPct val="0"/>
              </a:spcBef>
              <a:spcAft>
                <a:spcPct val="35000"/>
              </a:spcAft>
              <a:defRPr/>
            </a:pPr>
            <a:endParaRPr lang="en-GB" sz="1500" dirty="0">
              <a:solidFill>
                <a:prstClr val="black"/>
              </a:solidFill>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63019848-03F8-4112-9FA7-B24A2072A8C9}"/>
              </a:ext>
            </a:extLst>
          </p:cNvPr>
          <p:cNvSpPr/>
          <p:nvPr/>
        </p:nvSpPr>
        <p:spPr>
          <a:xfrm>
            <a:off x="4515088" y="3331450"/>
            <a:ext cx="5891654" cy="814028"/>
          </a:xfrm>
          <a:custGeom>
            <a:avLst/>
            <a:gdLst>
              <a:gd name="connsiteX0" fmla="*/ 0 w 7561928"/>
              <a:gd name="connsiteY0" fmla="*/ 149763 h 898560"/>
              <a:gd name="connsiteX1" fmla="*/ 149763 w 7561928"/>
              <a:gd name="connsiteY1" fmla="*/ 0 h 898560"/>
              <a:gd name="connsiteX2" fmla="*/ 7412165 w 7561928"/>
              <a:gd name="connsiteY2" fmla="*/ 0 h 898560"/>
              <a:gd name="connsiteX3" fmla="*/ 7561928 w 7561928"/>
              <a:gd name="connsiteY3" fmla="*/ 149763 h 898560"/>
              <a:gd name="connsiteX4" fmla="*/ 7561928 w 7561928"/>
              <a:gd name="connsiteY4" fmla="*/ 748797 h 898560"/>
              <a:gd name="connsiteX5" fmla="*/ 7412165 w 7561928"/>
              <a:gd name="connsiteY5" fmla="*/ 898560 h 898560"/>
              <a:gd name="connsiteX6" fmla="*/ 149763 w 7561928"/>
              <a:gd name="connsiteY6" fmla="*/ 898560 h 898560"/>
              <a:gd name="connsiteX7" fmla="*/ 0 w 7561928"/>
              <a:gd name="connsiteY7" fmla="*/ 748797 h 898560"/>
              <a:gd name="connsiteX8" fmla="*/ 0 w 7561928"/>
              <a:gd name="connsiteY8" fmla="*/ 149763 h 8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928" h="898560">
                <a:moveTo>
                  <a:pt x="0" y="149763"/>
                </a:moveTo>
                <a:cubicBezTo>
                  <a:pt x="0" y="67051"/>
                  <a:pt x="67051" y="0"/>
                  <a:pt x="149763" y="0"/>
                </a:cubicBezTo>
                <a:lnTo>
                  <a:pt x="7412165" y="0"/>
                </a:lnTo>
                <a:cubicBezTo>
                  <a:pt x="7494877" y="0"/>
                  <a:pt x="7561928" y="67051"/>
                  <a:pt x="7561928" y="149763"/>
                </a:cubicBezTo>
                <a:lnTo>
                  <a:pt x="7561928" y="748797"/>
                </a:lnTo>
                <a:cubicBezTo>
                  <a:pt x="7561928" y="831509"/>
                  <a:pt x="7494877" y="898560"/>
                  <a:pt x="7412165" y="898560"/>
                </a:cubicBezTo>
                <a:lnTo>
                  <a:pt x="149763" y="898560"/>
                </a:lnTo>
                <a:cubicBezTo>
                  <a:pt x="67051" y="898560"/>
                  <a:pt x="0" y="831509"/>
                  <a:pt x="0" y="748797"/>
                </a:cubicBezTo>
                <a:lnTo>
                  <a:pt x="0" y="149763"/>
                </a:lnTo>
                <a:close/>
              </a:path>
            </a:pathLst>
          </a:custGeom>
          <a:no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0048" tIns="90048" rIns="90048" bIns="90048" numCol="1" spcCol="1270" anchor="ctr" anchorCtr="0">
            <a:noAutofit/>
          </a:bodyPr>
          <a:lstStyle/>
          <a:p>
            <a:pPr algn="ctr" defTabSz="666750">
              <a:lnSpc>
                <a:spcPct val="90000"/>
              </a:lnSpc>
              <a:spcBef>
                <a:spcPct val="0"/>
              </a:spcBef>
              <a:spcAft>
                <a:spcPct val="35000"/>
              </a:spcAft>
              <a:defRPr/>
            </a:pPr>
            <a:endParaRPr lang="en-GB" sz="15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EC1416C3-9735-4CAB-8E6B-6B0027AD23EF}"/>
              </a:ext>
            </a:extLst>
          </p:cNvPr>
          <p:cNvSpPr txBox="1">
            <a:spLocks/>
          </p:cNvSpPr>
          <p:nvPr/>
        </p:nvSpPr>
        <p:spPr>
          <a:xfrm>
            <a:off x="1672192" y="413343"/>
            <a:ext cx="8066131" cy="458737"/>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defTabSz="685800">
              <a:defRPr/>
            </a:pPr>
            <a:r>
              <a:rPr lang="en-GB" sz="2400" b="1" dirty="0"/>
              <a:t>Supporting INMAs 2022-2023</a:t>
            </a:r>
          </a:p>
        </p:txBody>
      </p:sp>
      <p:sp>
        <p:nvSpPr>
          <p:cNvPr id="8" name="Freeform: Shape 7">
            <a:extLst>
              <a:ext uri="{FF2B5EF4-FFF2-40B4-BE49-F238E27FC236}">
                <a16:creationId xmlns:a16="http://schemas.microsoft.com/office/drawing/2014/main" id="{ABB696F3-9FF1-40D9-BCFB-83C46D78F48E}"/>
              </a:ext>
            </a:extLst>
          </p:cNvPr>
          <p:cNvSpPr/>
          <p:nvPr/>
        </p:nvSpPr>
        <p:spPr>
          <a:xfrm>
            <a:off x="1961319" y="1844050"/>
            <a:ext cx="2955847" cy="673920"/>
          </a:xfrm>
          <a:custGeom>
            <a:avLst/>
            <a:gdLst>
              <a:gd name="connsiteX0" fmla="*/ 0 w 4142085"/>
              <a:gd name="connsiteY0" fmla="*/ 149763 h 898560"/>
              <a:gd name="connsiteX1" fmla="*/ 149763 w 4142085"/>
              <a:gd name="connsiteY1" fmla="*/ 0 h 898560"/>
              <a:gd name="connsiteX2" fmla="*/ 3992322 w 4142085"/>
              <a:gd name="connsiteY2" fmla="*/ 0 h 898560"/>
              <a:gd name="connsiteX3" fmla="*/ 4142085 w 4142085"/>
              <a:gd name="connsiteY3" fmla="*/ 149763 h 898560"/>
              <a:gd name="connsiteX4" fmla="*/ 4142085 w 4142085"/>
              <a:gd name="connsiteY4" fmla="*/ 748797 h 898560"/>
              <a:gd name="connsiteX5" fmla="*/ 3992322 w 4142085"/>
              <a:gd name="connsiteY5" fmla="*/ 898560 h 898560"/>
              <a:gd name="connsiteX6" fmla="*/ 149763 w 4142085"/>
              <a:gd name="connsiteY6" fmla="*/ 898560 h 898560"/>
              <a:gd name="connsiteX7" fmla="*/ 0 w 4142085"/>
              <a:gd name="connsiteY7" fmla="*/ 748797 h 898560"/>
              <a:gd name="connsiteX8" fmla="*/ 0 w 4142085"/>
              <a:gd name="connsiteY8" fmla="*/ 149763 h 8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2085" h="898560">
                <a:moveTo>
                  <a:pt x="0" y="149763"/>
                </a:moveTo>
                <a:cubicBezTo>
                  <a:pt x="0" y="67051"/>
                  <a:pt x="67051" y="0"/>
                  <a:pt x="149763" y="0"/>
                </a:cubicBezTo>
                <a:lnTo>
                  <a:pt x="3992322" y="0"/>
                </a:lnTo>
                <a:cubicBezTo>
                  <a:pt x="4075034" y="0"/>
                  <a:pt x="4142085" y="67051"/>
                  <a:pt x="4142085" y="149763"/>
                </a:cubicBezTo>
                <a:lnTo>
                  <a:pt x="4142085" y="748797"/>
                </a:lnTo>
                <a:cubicBezTo>
                  <a:pt x="4142085" y="831509"/>
                  <a:pt x="4075034" y="898560"/>
                  <a:pt x="3992322" y="898560"/>
                </a:cubicBezTo>
                <a:lnTo>
                  <a:pt x="149763" y="898560"/>
                </a:lnTo>
                <a:cubicBezTo>
                  <a:pt x="67051" y="898560"/>
                  <a:pt x="0" y="831509"/>
                  <a:pt x="0" y="748797"/>
                </a:cubicBezTo>
                <a:lnTo>
                  <a:pt x="0" y="149763"/>
                </a:lnTo>
                <a:close/>
              </a:path>
            </a:pathLst>
          </a:custGeom>
          <a:solidFill>
            <a:srgbClr val="005EB8">
              <a:hueOff val="0"/>
              <a:satOff val="0"/>
              <a:lumOff val="0"/>
              <a:alphaOff val="0"/>
            </a:srgbClr>
          </a:solid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0048" tIns="90048" rIns="90048" bIns="90048" numCol="1" spcCol="1270" anchor="ctr" anchorCtr="0">
            <a:noAutofit/>
          </a:bodyPr>
          <a:lstStyle/>
          <a:p>
            <a:pPr algn="ctr" defTabSz="666750">
              <a:lnSpc>
                <a:spcPct val="90000"/>
              </a:lnSpc>
              <a:spcBef>
                <a:spcPct val="0"/>
              </a:spcBef>
              <a:spcAft>
                <a:spcPct val="35000"/>
              </a:spcAft>
              <a:defRPr/>
            </a:pPr>
            <a:r>
              <a:rPr lang="en-GB" sz="1500" dirty="0">
                <a:solidFill>
                  <a:srgbClr val="FFFFFF"/>
                </a:solidFill>
                <a:latin typeface="Arial" panose="020B0604020202020204" pitchFamily="34" charset="0"/>
                <a:cs typeface="Arial" panose="020B0604020202020204" pitchFamily="34" charset="0"/>
              </a:rPr>
              <a:t>INMA Representatives working on ALL IR workstreams </a:t>
            </a:r>
          </a:p>
        </p:txBody>
      </p:sp>
      <p:sp>
        <p:nvSpPr>
          <p:cNvPr id="9" name="Freeform: Shape 8">
            <a:extLst>
              <a:ext uri="{FF2B5EF4-FFF2-40B4-BE49-F238E27FC236}">
                <a16:creationId xmlns:a16="http://schemas.microsoft.com/office/drawing/2014/main" id="{1CB4768E-494B-422D-9D8C-770BB53B97B6}"/>
              </a:ext>
            </a:extLst>
          </p:cNvPr>
          <p:cNvSpPr/>
          <p:nvPr/>
        </p:nvSpPr>
        <p:spPr>
          <a:xfrm>
            <a:off x="1961319" y="2591833"/>
            <a:ext cx="2955847" cy="673920"/>
          </a:xfrm>
          <a:custGeom>
            <a:avLst/>
            <a:gdLst>
              <a:gd name="connsiteX0" fmla="*/ 0 w 4142085"/>
              <a:gd name="connsiteY0" fmla="*/ 149763 h 898560"/>
              <a:gd name="connsiteX1" fmla="*/ 149763 w 4142085"/>
              <a:gd name="connsiteY1" fmla="*/ 0 h 898560"/>
              <a:gd name="connsiteX2" fmla="*/ 3992322 w 4142085"/>
              <a:gd name="connsiteY2" fmla="*/ 0 h 898560"/>
              <a:gd name="connsiteX3" fmla="*/ 4142085 w 4142085"/>
              <a:gd name="connsiteY3" fmla="*/ 149763 h 898560"/>
              <a:gd name="connsiteX4" fmla="*/ 4142085 w 4142085"/>
              <a:gd name="connsiteY4" fmla="*/ 748797 h 898560"/>
              <a:gd name="connsiteX5" fmla="*/ 3992322 w 4142085"/>
              <a:gd name="connsiteY5" fmla="*/ 898560 h 898560"/>
              <a:gd name="connsiteX6" fmla="*/ 149763 w 4142085"/>
              <a:gd name="connsiteY6" fmla="*/ 898560 h 898560"/>
              <a:gd name="connsiteX7" fmla="*/ 0 w 4142085"/>
              <a:gd name="connsiteY7" fmla="*/ 748797 h 898560"/>
              <a:gd name="connsiteX8" fmla="*/ 0 w 4142085"/>
              <a:gd name="connsiteY8" fmla="*/ 149763 h 8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2085" h="898560">
                <a:moveTo>
                  <a:pt x="0" y="149763"/>
                </a:moveTo>
                <a:cubicBezTo>
                  <a:pt x="0" y="67051"/>
                  <a:pt x="67051" y="0"/>
                  <a:pt x="149763" y="0"/>
                </a:cubicBezTo>
                <a:lnTo>
                  <a:pt x="3992322" y="0"/>
                </a:lnTo>
                <a:cubicBezTo>
                  <a:pt x="4075034" y="0"/>
                  <a:pt x="4142085" y="67051"/>
                  <a:pt x="4142085" y="149763"/>
                </a:cubicBezTo>
                <a:lnTo>
                  <a:pt x="4142085" y="748797"/>
                </a:lnTo>
                <a:cubicBezTo>
                  <a:pt x="4142085" y="831509"/>
                  <a:pt x="4075034" y="898560"/>
                  <a:pt x="3992322" y="898560"/>
                </a:cubicBezTo>
                <a:lnTo>
                  <a:pt x="149763" y="898560"/>
                </a:lnTo>
                <a:cubicBezTo>
                  <a:pt x="67051" y="898560"/>
                  <a:pt x="0" y="831509"/>
                  <a:pt x="0" y="748797"/>
                </a:cubicBezTo>
                <a:lnTo>
                  <a:pt x="0" y="149763"/>
                </a:lnTo>
                <a:close/>
              </a:path>
            </a:pathLst>
          </a:custGeom>
          <a:solidFill>
            <a:srgbClr val="005EB8">
              <a:hueOff val="0"/>
              <a:satOff val="0"/>
              <a:lumOff val="0"/>
              <a:alphaOff val="0"/>
            </a:srgbClr>
          </a:solid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0048" tIns="90048" rIns="90048" bIns="90048" numCol="1" spcCol="1270" anchor="ctr" anchorCtr="0">
            <a:noAutofit/>
          </a:bodyPr>
          <a:lstStyle/>
          <a:p>
            <a:pPr algn="ctr" defTabSz="666750">
              <a:lnSpc>
                <a:spcPct val="90000"/>
              </a:lnSpc>
              <a:spcBef>
                <a:spcPct val="0"/>
              </a:spcBef>
              <a:spcAft>
                <a:spcPct val="35000"/>
              </a:spcAft>
              <a:defRPr/>
            </a:pPr>
            <a:r>
              <a:rPr lang="en-GB" sz="1500" dirty="0">
                <a:solidFill>
                  <a:srgbClr val="FFFFFF"/>
                </a:solidFill>
                <a:latin typeface="Arial" panose="020B0604020202020204" pitchFamily="34" charset="0"/>
                <a:cs typeface="Arial" panose="020B0604020202020204" pitchFamily="34" charset="0"/>
              </a:rPr>
              <a:t>Business start-up advice, comms and social media training</a:t>
            </a:r>
          </a:p>
        </p:txBody>
      </p:sp>
      <p:sp>
        <p:nvSpPr>
          <p:cNvPr id="10" name="Freeform: Shape 9">
            <a:extLst>
              <a:ext uri="{FF2B5EF4-FFF2-40B4-BE49-F238E27FC236}">
                <a16:creationId xmlns:a16="http://schemas.microsoft.com/office/drawing/2014/main" id="{6BE005A8-BDC7-4FED-B6C2-8D59A5966867}"/>
              </a:ext>
            </a:extLst>
          </p:cNvPr>
          <p:cNvSpPr/>
          <p:nvPr/>
        </p:nvSpPr>
        <p:spPr>
          <a:xfrm>
            <a:off x="1961319" y="3331451"/>
            <a:ext cx="2955847" cy="814028"/>
          </a:xfrm>
          <a:custGeom>
            <a:avLst/>
            <a:gdLst>
              <a:gd name="connsiteX0" fmla="*/ 0 w 4142085"/>
              <a:gd name="connsiteY0" fmla="*/ 149763 h 898560"/>
              <a:gd name="connsiteX1" fmla="*/ 149763 w 4142085"/>
              <a:gd name="connsiteY1" fmla="*/ 0 h 898560"/>
              <a:gd name="connsiteX2" fmla="*/ 3992322 w 4142085"/>
              <a:gd name="connsiteY2" fmla="*/ 0 h 898560"/>
              <a:gd name="connsiteX3" fmla="*/ 4142085 w 4142085"/>
              <a:gd name="connsiteY3" fmla="*/ 149763 h 898560"/>
              <a:gd name="connsiteX4" fmla="*/ 4142085 w 4142085"/>
              <a:gd name="connsiteY4" fmla="*/ 748797 h 898560"/>
              <a:gd name="connsiteX5" fmla="*/ 3992322 w 4142085"/>
              <a:gd name="connsiteY5" fmla="*/ 898560 h 898560"/>
              <a:gd name="connsiteX6" fmla="*/ 149763 w 4142085"/>
              <a:gd name="connsiteY6" fmla="*/ 898560 h 898560"/>
              <a:gd name="connsiteX7" fmla="*/ 0 w 4142085"/>
              <a:gd name="connsiteY7" fmla="*/ 748797 h 898560"/>
              <a:gd name="connsiteX8" fmla="*/ 0 w 4142085"/>
              <a:gd name="connsiteY8" fmla="*/ 149763 h 8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2085" h="898560">
                <a:moveTo>
                  <a:pt x="0" y="149763"/>
                </a:moveTo>
                <a:cubicBezTo>
                  <a:pt x="0" y="67051"/>
                  <a:pt x="67051" y="0"/>
                  <a:pt x="149763" y="0"/>
                </a:cubicBezTo>
                <a:lnTo>
                  <a:pt x="3992322" y="0"/>
                </a:lnTo>
                <a:cubicBezTo>
                  <a:pt x="4075034" y="0"/>
                  <a:pt x="4142085" y="67051"/>
                  <a:pt x="4142085" y="149763"/>
                </a:cubicBezTo>
                <a:lnTo>
                  <a:pt x="4142085" y="748797"/>
                </a:lnTo>
                <a:cubicBezTo>
                  <a:pt x="4142085" y="831509"/>
                  <a:pt x="4075034" y="898560"/>
                  <a:pt x="3992322" y="898560"/>
                </a:cubicBezTo>
                <a:lnTo>
                  <a:pt x="149763" y="898560"/>
                </a:lnTo>
                <a:cubicBezTo>
                  <a:pt x="67051" y="898560"/>
                  <a:pt x="0" y="831509"/>
                  <a:pt x="0" y="748797"/>
                </a:cubicBezTo>
                <a:lnTo>
                  <a:pt x="0" y="149763"/>
                </a:lnTo>
                <a:close/>
              </a:path>
            </a:pathLst>
          </a:custGeom>
          <a:solidFill>
            <a:srgbClr val="005EB8">
              <a:hueOff val="0"/>
              <a:satOff val="0"/>
              <a:lumOff val="0"/>
              <a:alphaOff val="0"/>
            </a:srgbClr>
          </a:solid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0048" tIns="90048" rIns="90048" bIns="90048" numCol="1" spcCol="1270" anchor="ctr" anchorCtr="0">
            <a:noAutofit/>
          </a:bodyPr>
          <a:lstStyle/>
          <a:p>
            <a:pPr algn="ctr" defTabSz="666750">
              <a:lnSpc>
                <a:spcPct val="90000"/>
              </a:lnSpc>
              <a:spcBef>
                <a:spcPct val="0"/>
              </a:spcBef>
              <a:spcAft>
                <a:spcPct val="35000"/>
              </a:spcAft>
              <a:defRPr/>
            </a:pPr>
            <a:r>
              <a:rPr lang="en-GB" sz="1500" dirty="0">
                <a:solidFill>
                  <a:srgbClr val="FFFFFF"/>
                </a:solidFill>
                <a:latin typeface="Arial" panose="020B0604020202020204" pitchFamily="34" charset="0"/>
                <a:cs typeface="Arial" panose="020B0604020202020204" pitchFamily="34" charset="0"/>
              </a:rPr>
              <a:t>Coaching for INMA Leaders</a:t>
            </a:r>
          </a:p>
        </p:txBody>
      </p:sp>
      <p:sp>
        <p:nvSpPr>
          <p:cNvPr id="11" name="Freeform: Shape 10">
            <a:extLst>
              <a:ext uri="{FF2B5EF4-FFF2-40B4-BE49-F238E27FC236}">
                <a16:creationId xmlns:a16="http://schemas.microsoft.com/office/drawing/2014/main" id="{3AAB06CA-0A98-4B44-B40A-1F53DB6EA5C3}"/>
              </a:ext>
            </a:extLst>
          </p:cNvPr>
          <p:cNvSpPr/>
          <p:nvPr/>
        </p:nvSpPr>
        <p:spPr>
          <a:xfrm>
            <a:off x="1961319" y="4203477"/>
            <a:ext cx="2955847" cy="1511525"/>
          </a:xfrm>
          <a:custGeom>
            <a:avLst/>
            <a:gdLst>
              <a:gd name="connsiteX0" fmla="*/ 0 w 4142085"/>
              <a:gd name="connsiteY0" fmla="*/ 149763 h 898560"/>
              <a:gd name="connsiteX1" fmla="*/ 149763 w 4142085"/>
              <a:gd name="connsiteY1" fmla="*/ 0 h 898560"/>
              <a:gd name="connsiteX2" fmla="*/ 3992322 w 4142085"/>
              <a:gd name="connsiteY2" fmla="*/ 0 h 898560"/>
              <a:gd name="connsiteX3" fmla="*/ 4142085 w 4142085"/>
              <a:gd name="connsiteY3" fmla="*/ 149763 h 898560"/>
              <a:gd name="connsiteX4" fmla="*/ 4142085 w 4142085"/>
              <a:gd name="connsiteY4" fmla="*/ 748797 h 898560"/>
              <a:gd name="connsiteX5" fmla="*/ 3992322 w 4142085"/>
              <a:gd name="connsiteY5" fmla="*/ 898560 h 898560"/>
              <a:gd name="connsiteX6" fmla="*/ 149763 w 4142085"/>
              <a:gd name="connsiteY6" fmla="*/ 898560 h 898560"/>
              <a:gd name="connsiteX7" fmla="*/ 0 w 4142085"/>
              <a:gd name="connsiteY7" fmla="*/ 748797 h 898560"/>
              <a:gd name="connsiteX8" fmla="*/ 0 w 4142085"/>
              <a:gd name="connsiteY8" fmla="*/ 149763 h 89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2085" h="898560">
                <a:moveTo>
                  <a:pt x="0" y="149763"/>
                </a:moveTo>
                <a:cubicBezTo>
                  <a:pt x="0" y="67051"/>
                  <a:pt x="67051" y="0"/>
                  <a:pt x="149763" y="0"/>
                </a:cubicBezTo>
                <a:lnTo>
                  <a:pt x="3992322" y="0"/>
                </a:lnTo>
                <a:cubicBezTo>
                  <a:pt x="4075034" y="0"/>
                  <a:pt x="4142085" y="67051"/>
                  <a:pt x="4142085" y="149763"/>
                </a:cubicBezTo>
                <a:lnTo>
                  <a:pt x="4142085" y="748797"/>
                </a:lnTo>
                <a:cubicBezTo>
                  <a:pt x="4142085" y="831509"/>
                  <a:pt x="4075034" y="898560"/>
                  <a:pt x="3992322" y="898560"/>
                </a:cubicBezTo>
                <a:lnTo>
                  <a:pt x="149763" y="898560"/>
                </a:lnTo>
                <a:cubicBezTo>
                  <a:pt x="67051" y="898560"/>
                  <a:pt x="0" y="831509"/>
                  <a:pt x="0" y="748797"/>
                </a:cubicBezTo>
                <a:lnTo>
                  <a:pt x="0" y="149763"/>
                </a:lnTo>
                <a:close/>
              </a:path>
            </a:pathLst>
          </a:custGeom>
          <a:solidFill>
            <a:srgbClr val="005EB8">
              <a:hueOff val="0"/>
              <a:satOff val="0"/>
              <a:lumOff val="0"/>
              <a:alphaOff val="0"/>
            </a:srgbClr>
          </a:solidFill>
          <a:ln w="12700" cap="flat" cmpd="sng" algn="ctr">
            <a:solidFill>
              <a:schemeClr val="accent1"/>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0048" tIns="90048" rIns="90048" bIns="90048" numCol="1" spcCol="1270" anchor="ctr" anchorCtr="0">
            <a:noAutofit/>
          </a:bodyPr>
          <a:lstStyle/>
          <a:p>
            <a:pPr algn="ctr" defTabSz="666750">
              <a:lnSpc>
                <a:spcPct val="90000"/>
              </a:lnSpc>
              <a:spcBef>
                <a:spcPct val="0"/>
              </a:spcBef>
              <a:spcAft>
                <a:spcPct val="35000"/>
              </a:spcAft>
              <a:defRPr/>
            </a:pPr>
            <a:r>
              <a:rPr lang="en-GB" sz="1500" dirty="0">
                <a:solidFill>
                  <a:srgbClr val="FFFFFF"/>
                </a:solidFill>
                <a:latin typeface="Arial" panose="020B0604020202020204" pitchFamily="34" charset="0"/>
                <a:cs typeface="Arial" panose="020B0604020202020204" pitchFamily="34" charset="0"/>
              </a:rPr>
              <a:t>INMA Fellowship </a:t>
            </a:r>
          </a:p>
          <a:p>
            <a:pPr algn="ctr" defTabSz="666750">
              <a:lnSpc>
                <a:spcPct val="90000"/>
              </a:lnSpc>
              <a:spcBef>
                <a:spcPct val="0"/>
              </a:spcBef>
              <a:spcAft>
                <a:spcPct val="35000"/>
              </a:spcAft>
              <a:defRPr/>
            </a:pPr>
            <a:r>
              <a:rPr lang="en-GB" sz="1500" dirty="0">
                <a:solidFill>
                  <a:srgbClr val="FFFFFF"/>
                </a:solidFill>
                <a:latin typeface="Arial" panose="020B0604020202020204" pitchFamily="34" charset="0"/>
                <a:cs typeface="Arial" panose="020B0604020202020204" pitchFamily="34" charset="0"/>
              </a:rPr>
              <a:t>Programme 2022-2023</a:t>
            </a:r>
          </a:p>
        </p:txBody>
      </p:sp>
      <p:sp>
        <p:nvSpPr>
          <p:cNvPr id="12" name="TextBox 11">
            <a:extLst>
              <a:ext uri="{FF2B5EF4-FFF2-40B4-BE49-F238E27FC236}">
                <a16:creationId xmlns:a16="http://schemas.microsoft.com/office/drawing/2014/main" id="{E41C8FA6-D1DD-4176-8160-72E9627F649C}"/>
              </a:ext>
            </a:extLst>
          </p:cNvPr>
          <p:cNvSpPr txBox="1"/>
          <p:nvPr/>
        </p:nvSpPr>
        <p:spPr>
          <a:xfrm>
            <a:off x="4995240" y="3350363"/>
            <a:ext cx="5461948"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Florence Nightingale Foundation was commissioned to provide support and to promote a culture of psychological safety to enable INMA members to exert their influence and find their voice. The programme runs from 2021-2024</a:t>
            </a:r>
          </a:p>
        </p:txBody>
      </p:sp>
      <p:sp>
        <p:nvSpPr>
          <p:cNvPr id="13" name="TextBox 12">
            <a:extLst>
              <a:ext uri="{FF2B5EF4-FFF2-40B4-BE49-F238E27FC236}">
                <a16:creationId xmlns:a16="http://schemas.microsoft.com/office/drawing/2014/main" id="{3DD20441-A83A-4E06-9098-E12DAAAD07EE}"/>
              </a:ext>
            </a:extLst>
          </p:cNvPr>
          <p:cNvSpPr txBox="1"/>
          <p:nvPr/>
        </p:nvSpPr>
        <p:spPr>
          <a:xfrm>
            <a:off x="4978140" y="1961719"/>
            <a:ext cx="5570969" cy="461665"/>
          </a:xfrm>
          <a:prstGeom prst="rect">
            <a:avLst/>
          </a:prstGeom>
          <a:noFill/>
        </p:spPr>
        <p:txBody>
          <a:bodyPr wrap="square" rtlCol="0">
            <a:spAutoFit/>
          </a:bodyPr>
          <a:lstStyle/>
          <a:p>
            <a:pPr defTabSz="685800">
              <a:defRPr/>
            </a:pPr>
            <a:r>
              <a:rPr lang="en-GB" sz="1200" dirty="0">
                <a:solidFill>
                  <a:prstClr val="black"/>
                </a:solidFill>
                <a:latin typeface="Arial" panose="020B0604020202020204" pitchFamily="34" charset="0"/>
                <a:cs typeface="Arial" panose="020B0604020202020204" pitchFamily="34" charset="0"/>
              </a:rPr>
              <a:t>Members of INADs are now embedded in each of our IR workstreams, with representatives involved in design, development and implementation</a:t>
            </a:r>
          </a:p>
        </p:txBody>
      </p:sp>
      <p:sp>
        <p:nvSpPr>
          <p:cNvPr id="14" name="TextBox 13">
            <a:extLst>
              <a:ext uri="{FF2B5EF4-FFF2-40B4-BE49-F238E27FC236}">
                <a16:creationId xmlns:a16="http://schemas.microsoft.com/office/drawing/2014/main" id="{3AB92121-E825-4FDD-8357-D982ADCC162E}"/>
              </a:ext>
            </a:extLst>
          </p:cNvPr>
          <p:cNvSpPr txBox="1"/>
          <p:nvPr/>
        </p:nvSpPr>
        <p:spPr>
          <a:xfrm>
            <a:off x="4978138" y="2617169"/>
            <a:ext cx="5461948" cy="646331"/>
          </a:xfrm>
          <a:prstGeom prst="rect">
            <a:avLst/>
          </a:prstGeom>
          <a:noFill/>
        </p:spPr>
        <p:txBody>
          <a:bodyPr wrap="square" rtlCol="0">
            <a:spAutoFit/>
          </a:bodyPr>
          <a:lstStyle/>
          <a:p>
            <a:pPr defTabSz="685800">
              <a:defRPr/>
            </a:pPr>
            <a:r>
              <a:rPr lang="en-GB" sz="1200" dirty="0">
                <a:solidFill>
                  <a:prstClr val="black"/>
                </a:solidFill>
                <a:latin typeface="Arial" panose="020B0604020202020204" pitchFamily="34" charset="0"/>
                <a:cs typeface="Arial" panose="020B0604020202020204" pitchFamily="34" charset="0"/>
              </a:rPr>
              <a:t>Procurement of objective, expert advice for INMAs regarding setting up an association, membership models and support to improve reach and improve communications</a:t>
            </a:r>
          </a:p>
        </p:txBody>
      </p:sp>
      <p:sp>
        <p:nvSpPr>
          <p:cNvPr id="15" name="TextBox 14">
            <a:extLst>
              <a:ext uri="{FF2B5EF4-FFF2-40B4-BE49-F238E27FC236}">
                <a16:creationId xmlns:a16="http://schemas.microsoft.com/office/drawing/2014/main" id="{35491B33-358E-49E0-9D75-64E2FAA98675}"/>
              </a:ext>
            </a:extLst>
          </p:cNvPr>
          <p:cNvSpPr txBox="1"/>
          <p:nvPr/>
        </p:nvSpPr>
        <p:spPr>
          <a:xfrm>
            <a:off x="4917166" y="4174408"/>
            <a:ext cx="5479713" cy="1569660"/>
          </a:xfrm>
          <a:prstGeom prst="rect">
            <a:avLst/>
          </a:prstGeom>
          <a:noFill/>
        </p:spPr>
        <p:txBody>
          <a:bodyPr wrap="square" rtlCol="0">
            <a:spAutoFit/>
          </a:bodyPr>
          <a:lstStyle/>
          <a:p>
            <a:pPr defTabSz="685800">
              <a:defRPr/>
            </a:pPr>
            <a:r>
              <a:rPr lang="en-GB" sz="1200" dirty="0">
                <a:latin typeface="Arial" panose="020B0604020202020204" pitchFamily="34" charset="0"/>
                <a:cs typeface="Arial" panose="020B0604020202020204" pitchFamily="34" charset="0"/>
              </a:rPr>
              <a:t>The INMA Fellowship aims to provide protected time and an opportunity for up to 15 active INAD officers to focus on developing their organisation’s marketing and business development and to support their association’s sustainability.</a:t>
            </a:r>
          </a:p>
          <a:p>
            <a:pPr defTabSz="685800">
              <a:defRPr/>
            </a:pPr>
            <a:endParaRPr lang="en-GB" sz="1200" dirty="0">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defRPr/>
            </a:pPr>
            <a:r>
              <a:rPr lang="en-GB" sz="1200" dirty="0">
                <a:latin typeface="Arial" panose="020B0604020202020204" pitchFamily="34" charset="0"/>
                <a:cs typeface="Arial" panose="020B0604020202020204" pitchFamily="34" charset="0"/>
              </a:rPr>
              <a:t>Fellows will have 15 hours or 2 days/month to work on their association</a:t>
            </a:r>
          </a:p>
          <a:p>
            <a:pPr marL="214313" indent="-214313" defTabSz="685800">
              <a:buFont typeface="Arial" panose="020B0604020202020204" pitchFamily="34" charset="0"/>
              <a:buChar char="•"/>
              <a:defRPr/>
            </a:pPr>
            <a:r>
              <a:rPr lang="en-GB" sz="1200" dirty="0">
                <a:latin typeface="Arial" panose="020B0604020202020204" pitchFamily="34" charset="0"/>
                <a:cs typeface="Arial" panose="020B0604020202020204" pitchFamily="34" charset="0"/>
              </a:rPr>
              <a:t>Backfill pay (Band 5-6) will be awarded to trusts who consent to their INMA staff member to participate</a:t>
            </a:r>
          </a:p>
        </p:txBody>
      </p:sp>
    </p:spTree>
    <p:extLst>
      <p:ext uri="{BB962C8B-B14F-4D97-AF65-F5344CB8AC3E}">
        <p14:creationId xmlns:p14="http://schemas.microsoft.com/office/powerpoint/2010/main" val="221076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82E651C-88C8-4A09-A0C1-5148022BB57B}"/>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Global Context</a:t>
            </a:r>
          </a:p>
        </p:txBody>
      </p:sp>
      <p:sp>
        <p:nvSpPr>
          <p:cNvPr id="1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20" name="Content Placeholder 1">
            <a:extLst>
              <a:ext uri="{FF2B5EF4-FFF2-40B4-BE49-F238E27FC236}">
                <a16:creationId xmlns:a16="http://schemas.microsoft.com/office/drawing/2014/main" id="{ACDA7817-5AF6-4050-80EF-604AAEEC235A}"/>
              </a:ext>
            </a:extLst>
          </p:cNvPr>
          <p:cNvSpPr>
            <a:spLocks noGrp="1"/>
          </p:cNvSpPr>
          <p:nvPr>
            <p:ph sz="quarter" idx="10"/>
          </p:nvPr>
        </p:nvSpPr>
        <p:spPr>
          <a:xfrm>
            <a:off x="6297233" y="518400"/>
            <a:ext cx="4771607" cy="5837949"/>
          </a:xfrm>
        </p:spPr>
        <p:txBody>
          <a:bodyPr vert="horz" lIns="91440" tIns="45720" rIns="91440" bIns="45720" rtlCol="0" anchor="ctr">
            <a:normAutofit/>
          </a:bodyPr>
          <a:lstStyle/>
          <a:p>
            <a:r>
              <a:rPr lang="en-US" sz="1700" dirty="0">
                <a:solidFill>
                  <a:schemeClr val="tx1">
                    <a:alpha val="80000"/>
                  </a:schemeClr>
                </a:solidFill>
                <a:latin typeface="+mn-lt"/>
                <a:cs typeface="+mn-cs"/>
              </a:rPr>
              <a:t>Nurses are a critical part of healthcare and make up the largest section of the health profession. </a:t>
            </a:r>
          </a:p>
          <a:p>
            <a:r>
              <a:rPr lang="en-US" sz="1700" dirty="0">
                <a:solidFill>
                  <a:schemeClr val="tx1">
                    <a:alpha val="80000"/>
                  </a:schemeClr>
                </a:solidFill>
                <a:latin typeface="+mn-lt"/>
                <a:cs typeface="+mn-cs"/>
              </a:rPr>
              <a:t>World Health Statistics Report, there are approximately 29 million nurses and midwives globally</a:t>
            </a:r>
          </a:p>
          <a:p>
            <a:endParaRPr lang="en-US" sz="1700" dirty="0">
              <a:solidFill>
                <a:schemeClr val="tx1">
                  <a:alpha val="80000"/>
                </a:schemeClr>
              </a:solidFill>
              <a:latin typeface="+mn-lt"/>
              <a:cs typeface="+mn-cs"/>
            </a:endParaRPr>
          </a:p>
          <a:p>
            <a:r>
              <a:rPr lang="en-US" sz="1700" dirty="0">
                <a:solidFill>
                  <a:schemeClr val="tx1">
                    <a:alpha val="80000"/>
                  </a:schemeClr>
                </a:solidFill>
                <a:latin typeface="+mn-lt"/>
                <a:cs typeface="+mn-cs"/>
              </a:rPr>
              <a:t>Nurses comprise half the global health workforce. </a:t>
            </a:r>
          </a:p>
          <a:p>
            <a:r>
              <a:rPr lang="en-US" sz="1700" dirty="0">
                <a:solidFill>
                  <a:schemeClr val="tx1">
                    <a:alpha val="80000"/>
                  </a:schemeClr>
                </a:solidFill>
                <a:latin typeface="+mn-lt"/>
                <a:cs typeface="+mn-cs"/>
              </a:rPr>
              <a:t>Nine million shortage estimated in 2014 is predicted to decrease by two million by 2030 </a:t>
            </a:r>
          </a:p>
          <a:p>
            <a:endParaRPr lang="en-US" sz="1700" dirty="0">
              <a:solidFill>
                <a:schemeClr val="tx1">
                  <a:alpha val="80000"/>
                </a:schemeClr>
              </a:solidFill>
              <a:latin typeface="+mn-lt"/>
              <a:cs typeface="+mn-cs"/>
            </a:endParaRPr>
          </a:p>
          <a:p>
            <a:r>
              <a:rPr lang="en-US" sz="1700" dirty="0">
                <a:solidFill>
                  <a:schemeClr val="tx1">
                    <a:alpha val="80000"/>
                  </a:schemeClr>
                </a:solidFill>
                <a:latin typeface="+mn-lt"/>
                <a:cs typeface="+mn-cs"/>
              </a:rPr>
              <a:t>Worldwide - shortage of nurses. An increase in the migration of nurses from their home countries to recipient countries is having a global effect on the healthcare system. </a:t>
            </a:r>
          </a:p>
          <a:p>
            <a:r>
              <a:rPr lang="en-US" sz="1700" dirty="0">
                <a:solidFill>
                  <a:schemeClr val="tx1">
                    <a:alpha val="80000"/>
                  </a:schemeClr>
                </a:solidFill>
                <a:latin typeface="+mn-lt"/>
                <a:cs typeface="+mn-cs"/>
              </a:rPr>
              <a:t>Global phenomenon stems from historical, economical, social, and political factors.</a:t>
            </a:r>
          </a:p>
          <a:p>
            <a:r>
              <a:rPr lang="en-US" sz="1700" dirty="0">
                <a:solidFill>
                  <a:schemeClr val="tx1">
                    <a:alpha val="80000"/>
                  </a:schemeClr>
                </a:solidFill>
                <a:latin typeface="+mn-lt"/>
                <a:cs typeface="+mn-cs"/>
              </a:rPr>
              <a:t>Migration has a significant impact on both the individual and national level</a:t>
            </a:r>
          </a:p>
          <a:p>
            <a:endParaRPr lang="en-US" sz="1700" dirty="0">
              <a:solidFill>
                <a:schemeClr val="tx1">
                  <a:alpha val="80000"/>
                </a:schemeClr>
              </a:solidFill>
              <a:latin typeface="+mn-lt"/>
              <a:cs typeface="+mn-cs"/>
            </a:endParaRPr>
          </a:p>
          <a:p>
            <a:endParaRPr lang="en-US" sz="1700" dirty="0">
              <a:solidFill>
                <a:schemeClr val="tx1">
                  <a:alpha val="80000"/>
                </a:schemeClr>
              </a:solidFill>
              <a:latin typeface="+mn-lt"/>
              <a:cs typeface="+mn-cs"/>
            </a:endParaRPr>
          </a:p>
          <a:p>
            <a:endParaRPr lang="en-US" sz="1700" dirty="0">
              <a:solidFill>
                <a:schemeClr val="tx1">
                  <a:alpha val="80000"/>
                </a:schemeClr>
              </a:solidFill>
              <a:latin typeface="+mn-lt"/>
              <a:cs typeface="+mn-cs"/>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7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23821AA-8E5B-4B4B-A8E7-AA80FB4A9FF4}"/>
              </a:ext>
            </a:extLst>
          </p:cNvPr>
          <p:cNvSpPr>
            <a:spLocks noGrp="1"/>
          </p:cNvSpPr>
          <p:nvPr>
            <p:ph type="title"/>
          </p:nvPr>
        </p:nvSpPr>
        <p:spPr>
          <a:xfrm>
            <a:off x="643467" y="321734"/>
            <a:ext cx="4970877" cy="1135737"/>
          </a:xfrm>
        </p:spPr>
        <p:txBody>
          <a:bodyPr vert="horz" lIns="91440" tIns="45720" rIns="91440" bIns="45720" rtlCol="0" anchor="ctr">
            <a:normAutofit/>
          </a:bodyPr>
          <a:lstStyle/>
          <a:p>
            <a:r>
              <a:rPr lang="en-US" dirty="0">
                <a:solidFill>
                  <a:schemeClr val="tx1"/>
                </a:solidFill>
                <a:latin typeface="+mj-lt"/>
                <a:cs typeface="+mj-cs"/>
              </a:rPr>
              <a:t>Introduction</a:t>
            </a:r>
          </a:p>
        </p:txBody>
      </p:sp>
      <p:sp>
        <p:nvSpPr>
          <p:cNvPr id="2" name="Content Placeholder 1">
            <a:extLst>
              <a:ext uri="{FF2B5EF4-FFF2-40B4-BE49-F238E27FC236}">
                <a16:creationId xmlns:a16="http://schemas.microsoft.com/office/drawing/2014/main" id="{E198B5D4-9CFE-464A-BC29-863297908F5B}"/>
              </a:ext>
            </a:extLst>
          </p:cNvPr>
          <p:cNvSpPr>
            <a:spLocks noGrp="1"/>
          </p:cNvSpPr>
          <p:nvPr>
            <p:ph sz="quarter" idx="10"/>
          </p:nvPr>
        </p:nvSpPr>
        <p:spPr>
          <a:xfrm>
            <a:off x="643468" y="1782981"/>
            <a:ext cx="4970877" cy="4393982"/>
          </a:xfrm>
        </p:spPr>
        <p:txBody>
          <a:bodyPr vert="horz" lIns="91440" tIns="45720" rIns="91440" bIns="45720" rtlCol="0">
            <a:normAutofit/>
          </a:bodyPr>
          <a:lstStyle/>
          <a:p>
            <a:r>
              <a:rPr lang="en-US" sz="2000" dirty="0">
                <a:latin typeface="+mn-lt"/>
                <a:cs typeface="+mn-cs"/>
              </a:rPr>
              <a:t>Hx 1948</a:t>
            </a:r>
          </a:p>
          <a:p>
            <a:r>
              <a:rPr lang="en-US" sz="2000" dirty="0">
                <a:latin typeface="+mn-lt"/>
                <a:cs typeface="+mn-cs"/>
              </a:rPr>
              <a:t>The NHS has always benefited from overseas recruitment and from nurses coming from other countries to live and work in England.</a:t>
            </a:r>
          </a:p>
        </p:txBody>
      </p:sp>
      <p:pic>
        <p:nvPicPr>
          <p:cNvPr id="4" name="Picture 3">
            <a:extLst>
              <a:ext uri="{FF2B5EF4-FFF2-40B4-BE49-F238E27FC236}">
                <a16:creationId xmlns:a16="http://schemas.microsoft.com/office/drawing/2014/main" id="{2F4A4436-0125-4B44-80E5-8878D79BB693}"/>
              </a:ext>
            </a:extLst>
          </p:cNvPr>
          <p:cNvPicPr>
            <a:picLocks noChangeAspect="1"/>
          </p:cNvPicPr>
          <p:nvPr/>
        </p:nvPicPr>
        <p:blipFill>
          <a:blip r:embed="rId3"/>
          <a:stretch>
            <a:fillRect/>
          </a:stretch>
        </p:blipFill>
        <p:spPr>
          <a:xfrm>
            <a:off x="6500307" y="638175"/>
            <a:ext cx="1900717" cy="2705648"/>
          </a:xfrm>
          <a:prstGeom prst="rect">
            <a:avLst/>
          </a:prstGeom>
        </p:spPr>
      </p:pic>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0C75AD0-C684-435D-AA69-A9E201600980}"/>
              </a:ext>
            </a:extLst>
          </p:cNvPr>
          <p:cNvPicPr>
            <a:picLocks noChangeAspect="1"/>
          </p:cNvPicPr>
          <p:nvPr/>
        </p:nvPicPr>
        <p:blipFill>
          <a:blip r:embed="rId4"/>
          <a:stretch>
            <a:fillRect/>
          </a:stretch>
        </p:blipFill>
        <p:spPr>
          <a:xfrm>
            <a:off x="6422520" y="3514176"/>
            <a:ext cx="2056292" cy="2705648"/>
          </a:xfrm>
          <a:prstGeom prst="rect">
            <a:avLst/>
          </a:prstGeom>
        </p:spPr>
      </p:pic>
      <p:pic>
        <p:nvPicPr>
          <p:cNvPr id="5" name="Picture 4">
            <a:extLst>
              <a:ext uri="{FF2B5EF4-FFF2-40B4-BE49-F238E27FC236}">
                <a16:creationId xmlns:a16="http://schemas.microsoft.com/office/drawing/2014/main" id="{42236EE2-7B57-4011-BE74-3BEBC94BE56C}"/>
              </a:ext>
            </a:extLst>
          </p:cNvPr>
          <p:cNvPicPr>
            <a:picLocks noChangeAspect="1"/>
          </p:cNvPicPr>
          <p:nvPr/>
        </p:nvPicPr>
        <p:blipFill>
          <a:blip r:embed="rId5"/>
          <a:stretch>
            <a:fillRect/>
          </a:stretch>
        </p:blipFill>
        <p:spPr>
          <a:xfrm>
            <a:off x="9095101" y="2839751"/>
            <a:ext cx="2332250" cy="3380073"/>
          </a:xfrm>
          <a:prstGeom prst="rect">
            <a:avLst/>
          </a:prstGeom>
        </p:spPr>
      </p:pic>
    </p:spTree>
    <p:extLst>
      <p:ext uri="{BB962C8B-B14F-4D97-AF65-F5344CB8AC3E}">
        <p14:creationId xmlns:p14="http://schemas.microsoft.com/office/powerpoint/2010/main" val="366765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6B6F314-7225-4E2E-A4B6-21AD921678D0}"/>
              </a:ext>
            </a:extLst>
          </p:cNvPr>
          <p:cNvPicPr>
            <a:picLocks noGrp="1" noChangeAspect="1"/>
          </p:cNvPicPr>
          <p:nvPr>
            <p:ph sz="quarter" idx="10"/>
          </p:nvPr>
        </p:nvPicPr>
        <p:blipFill>
          <a:blip r:embed="rId2"/>
          <a:stretch>
            <a:fillRect/>
          </a:stretch>
        </p:blipFill>
        <p:spPr>
          <a:xfrm>
            <a:off x="626064" y="701534"/>
            <a:ext cx="3244959" cy="4315903"/>
          </a:xfrm>
          <a:prstGeom prst="rect">
            <a:avLst/>
          </a:prstGeom>
        </p:spPr>
      </p:pic>
      <p:sp>
        <p:nvSpPr>
          <p:cNvPr id="3" name="Title 2">
            <a:extLst>
              <a:ext uri="{FF2B5EF4-FFF2-40B4-BE49-F238E27FC236}">
                <a16:creationId xmlns:a16="http://schemas.microsoft.com/office/drawing/2014/main" id="{A8498991-0FDE-48D0-902F-48A2BA0244B9}"/>
              </a:ext>
            </a:extLst>
          </p:cNvPr>
          <p:cNvSpPr>
            <a:spLocks noGrp="1"/>
          </p:cNvSpPr>
          <p:nvPr>
            <p:ph type="title"/>
          </p:nvPr>
        </p:nvSpPr>
        <p:spPr>
          <a:xfrm>
            <a:off x="454851" y="278999"/>
            <a:ext cx="8756073" cy="611649"/>
          </a:xfrm>
        </p:spPr>
        <p:txBody>
          <a:bodyPr/>
          <a:lstStyle/>
          <a:p>
            <a:r>
              <a:rPr lang="en-GB" dirty="0"/>
              <a:t>NMC data 2022</a:t>
            </a:r>
          </a:p>
        </p:txBody>
      </p:sp>
      <p:sp>
        <p:nvSpPr>
          <p:cNvPr id="5" name="Rectangle 4">
            <a:extLst>
              <a:ext uri="{FF2B5EF4-FFF2-40B4-BE49-F238E27FC236}">
                <a16:creationId xmlns:a16="http://schemas.microsoft.com/office/drawing/2014/main" id="{B5184DD6-F990-4B2D-BB3D-CBEA65C8BD58}"/>
              </a:ext>
            </a:extLst>
          </p:cNvPr>
          <p:cNvSpPr/>
          <p:nvPr/>
        </p:nvSpPr>
        <p:spPr>
          <a:xfrm>
            <a:off x="5254977" y="861614"/>
            <a:ext cx="4173696" cy="646331"/>
          </a:xfrm>
          <a:prstGeom prst="rect">
            <a:avLst/>
          </a:prstGeom>
        </p:spPr>
        <p:txBody>
          <a:bodyPr wrap="square">
            <a:spAutoFit/>
          </a:bodyPr>
          <a:lstStyle/>
          <a:p>
            <a:r>
              <a:rPr lang="en-GB" dirty="0"/>
              <a:t>More than </a:t>
            </a:r>
            <a:r>
              <a:rPr lang="en-GB" b="1" dirty="0"/>
              <a:t>758,000</a:t>
            </a:r>
            <a:r>
              <a:rPr lang="en-GB" dirty="0"/>
              <a:t> nursing and midwifery professionals on the NMC register</a:t>
            </a:r>
          </a:p>
        </p:txBody>
      </p:sp>
      <p:pic>
        <p:nvPicPr>
          <p:cNvPr id="6" name="Picture 5">
            <a:extLst>
              <a:ext uri="{FF2B5EF4-FFF2-40B4-BE49-F238E27FC236}">
                <a16:creationId xmlns:a16="http://schemas.microsoft.com/office/drawing/2014/main" id="{3DAFDAE8-A834-44E0-9A92-DC5D59127916}"/>
              </a:ext>
            </a:extLst>
          </p:cNvPr>
          <p:cNvPicPr>
            <a:picLocks noChangeAspect="1"/>
          </p:cNvPicPr>
          <p:nvPr/>
        </p:nvPicPr>
        <p:blipFill>
          <a:blip r:embed="rId3"/>
          <a:stretch>
            <a:fillRect/>
          </a:stretch>
        </p:blipFill>
        <p:spPr>
          <a:xfrm>
            <a:off x="4009825" y="4228279"/>
            <a:ext cx="4988225" cy="2862807"/>
          </a:xfrm>
          <a:prstGeom prst="rect">
            <a:avLst/>
          </a:prstGeom>
        </p:spPr>
      </p:pic>
      <p:pic>
        <p:nvPicPr>
          <p:cNvPr id="7" name="Picture 6">
            <a:extLst>
              <a:ext uri="{FF2B5EF4-FFF2-40B4-BE49-F238E27FC236}">
                <a16:creationId xmlns:a16="http://schemas.microsoft.com/office/drawing/2014/main" id="{E12C71A2-D360-4EC6-AC85-AA29F7C84B09}"/>
              </a:ext>
            </a:extLst>
          </p:cNvPr>
          <p:cNvPicPr>
            <a:picLocks noChangeAspect="1"/>
          </p:cNvPicPr>
          <p:nvPr/>
        </p:nvPicPr>
        <p:blipFill>
          <a:blip r:embed="rId4"/>
          <a:stretch>
            <a:fillRect/>
          </a:stretch>
        </p:blipFill>
        <p:spPr>
          <a:xfrm>
            <a:off x="6096000" y="1712469"/>
            <a:ext cx="4710023" cy="2294031"/>
          </a:xfrm>
          <a:prstGeom prst="rect">
            <a:avLst/>
          </a:prstGeom>
        </p:spPr>
      </p:pic>
    </p:spTree>
    <p:extLst>
      <p:ext uri="{BB962C8B-B14F-4D97-AF65-F5344CB8AC3E}">
        <p14:creationId xmlns:p14="http://schemas.microsoft.com/office/powerpoint/2010/main" val="167185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F7C66B4-E568-401D-AF5B-C3841ADAA07E}"/>
              </a:ext>
            </a:extLst>
          </p:cNvPr>
          <p:cNvSpPr>
            <a:spLocks noGrp="1"/>
          </p:cNvSpPr>
          <p:nvPr>
            <p:ph type="title"/>
          </p:nvPr>
        </p:nvSpPr>
        <p:spPr>
          <a:xfrm>
            <a:off x="1116498" y="655128"/>
            <a:ext cx="4613919" cy="1499616"/>
          </a:xfrm>
        </p:spPr>
        <p:txBody>
          <a:bodyPr vert="horz" lIns="91440" tIns="45720" rIns="91440" bIns="45720" rtlCol="0" anchor="b">
            <a:normAutofit/>
          </a:bodyPr>
          <a:lstStyle/>
          <a:p>
            <a:r>
              <a:rPr lang="en-US" sz="4200" dirty="0">
                <a:solidFill>
                  <a:schemeClr val="tx1"/>
                </a:solidFill>
                <a:latin typeface="+mj-lt"/>
                <a:cs typeface="+mj-cs"/>
              </a:rPr>
              <a:t>NMC data 2/2</a:t>
            </a:r>
          </a:p>
        </p:txBody>
      </p:sp>
      <p:sp>
        <p:nvSpPr>
          <p:cNvPr id="48"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9"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5DC78562-641C-4540-9C29-853CD07B398B}"/>
              </a:ext>
            </a:extLst>
          </p:cNvPr>
          <p:cNvPicPr>
            <a:picLocks noChangeAspect="1"/>
          </p:cNvPicPr>
          <p:nvPr/>
        </p:nvPicPr>
        <p:blipFill>
          <a:blip r:embed="rId2"/>
          <a:stretch>
            <a:fillRect/>
          </a:stretch>
        </p:blipFill>
        <p:spPr>
          <a:xfrm>
            <a:off x="6479837" y="506848"/>
            <a:ext cx="5586942" cy="2262710"/>
          </a:xfrm>
          <a:prstGeom prst="rect">
            <a:avLst/>
          </a:prstGeom>
        </p:spPr>
      </p:pic>
      <p:sp>
        <p:nvSpPr>
          <p:cNvPr id="69"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6A047ED-78C8-44AB-A36B-F6DF519B6EEE}"/>
              </a:ext>
            </a:extLst>
          </p:cNvPr>
          <p:cNvPicPr>
            <a:picLocks noChangeAspect="1"/>
          </p:cNvPicPr>
          <p:nvPr/>
        </p:nvPicPr>
        <p:blipFill>
          <a:blip r:embed="rId3"/>
          <a:stretch>
            <a:fillRect/>
          </a:stretch>
        </p:blipFill>
        <p:spPr>
          <a:xfrm>
            <a:off x="749204" y="3653907"/>
            <a:ext cx="5586942" cy="2779504"/>
          </a:xfrm>
          <a:prstGeom prst="rect">
            <a:avLst/>
          </a:prstGeom>
        </p:spPr>
      </p:pic>
      <p:pic>
        <p:nvPicPr>
          <p:cNvPr id="5" name="Picture 4">
            <a:extLst>
              <a:ext uri="{FF2B5EF4-FFF2-40B4-BE49-F238E27FC236}">
                <a16:creationId xmlns:a16="http://schemas.microsoft.com/office/drawing/2014/main" id="{7E17B479-5CA0-43CF-8D08-0FCC49955B6B}"/>
              </a:ext>
            </a:extLst>
          </p:cNvPr>
          <p:cNvPicPr>
            <a:picLocks noChangeAspect="1"/>
          </p:cNvPicPr>
          <p:nvPr/>
        </p:nvPicPr>
        <p:blipFill>
          <a:blip r:embed="rId4"/>
          <a:stretch>
            <a:fillRect/>
          </a:stretch>
        </p:blipFill>
        <p:spPr>
          <a:xfrm>
            <a:off x="6479838" y="3765647"/>
            <a:ext cx="5586942" cy="2556025"/>
          </a:xfrm>
          <a:prstGeom prst="rect">
            <a:avLst/>
          </a:prstGeom>
        </p:spPr>
      </p:pic>
    </p:spTree>
    <p:extLst>
      <p:ext uri="{BB962C8B-B14F-4D97-AF65-F5344CB8AC3E}">
        <p14:creationId xmlns:p14="http://schemas.microsoft.com/office/powerpoint/2010/main" val="208859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42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3DB5635-D971-44F7-8C5F-745E44E7740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Diaspora BAME Professional Association</a:t>
            </a:r>
          </a:p>
        </p:txBody>
      </p:sp>
      <p:pic>
        <p:nvPicPr>
          <p:cNvPr id="4" name="Content Placeholder 3">
            <a:extLst>
              <a:ext uri="{FF2B5EF4-FFF2-40B4-BE49-F238E27FC236}">
                <a16:creationId xmlns:a16="http://schemas.microsoft.com/office/drawing/2014/main" id="{41DA15F2-06CC-43FE-9E47-8F23EF8BF92A}"/>
              </a:ext>
            </a:extLst>
          </p:cNvPr>
          <p:cNvPicPr>
            <a:picLocks noGrp="1" noChangeAspect="1"/>
          </p:cNvPicPr>
          <p:nvPr>
            <p:ph sz="quarter" idx="10"/>
          </p:nvPr>
        </p:nvPicPr>
        <p:blipFill>
          <a:blip r:embed="rId2"/>
          <a:stretch>
            <a:fillRect/>
          </a:stretch>
        </p:blipFill>
        <p:spPr>
          <a:xfrm>
            <a:off x="5155055" y="640080"/>
            <a:ext cx="5453292" cy="5578816"/>
          </a:xfrm>
          <a:prstGeom prst="rect">
            <a:avLst/>
          </a:prstGeom>
        </p:spPr>
      </p:pic>
    </p:spTree>
    <p:extLst>
      <p:ext uri="{BB962C8B-B14F-4D97-AF65-F5344CB8AC3E}">
        <p14:creationId xmlns:p14="http://schemas.microsoft.com/office/powerpoint/2010/main" val="290618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260E-D5E1-4FE4-B6EF-0E93DAD0D952}"/>
              </a:ext>
            </a:extLst>
          </p:cNvPr>
          <p:cNvSpPr>
            <a:spLocks noGrp="1"/>
          </p:cNvSpPr>
          <p:nvPr>
            <p:ph type="title"/>
          </p:nvPr>
        </p:nvSpPr>
        <p:spPr>
          <a:xfrm>
            <a:off x="67502" y="352179"/>
            <a:ext cx="10641498" cy="611649"/>
          </a:xfrm>
        </p:spPr>
        <p:txBody>
          <a:bodyPr>
            <a:normAutofit/>
          </a:bodyPr>
          <a:lstStyle/>
          <a:p>
            <a:r>
              <a:rPr lang="en-GB" sz="2400" b="1" dirty="0"/>
              <a:t>NHSE Offer to International Nurses </a:t>
            </a:r>
          </a:p>
        </p:txBody>
      </p:sp>
      <p:sp>
        <p:nvSpPr>
          <p:cNvPr id="3" name="Content Placeholder 2">
            <a:extLst>
              <a:ext uri="{FF2B5EF4-FFF2-40B4-BE49-F238E27FC236}">
                <a16:creationId xmlns:a16="http://schemas.microsoft.com/office/drawing/2014/main" id="{DDF6BD2F-2282-4774-A377-81196C634938}"/>
              </a:ext>
            </a:extLst>
          </p:cNvPr>
          <p:cNvSpPr>
            <a:spLocks noGrp="1"/>
          </p:cNvSpPr>
          <p:nvPr>
            <p:ph sz="quarter" idx="10"/>
          </p:nvPr>
        </p:nvSpPr>
        <p:spPr>
          <a:xfrm>
            <a:off x="67502" y="1455149"/>
            <a:ext cx="12056996" cy="2547643"/>
          </a:xfrm>
        </p:spPr>
        <p:txBody>
          <a:bodyPr>
            <a:normAutofit/>
          </a:bodyPr>
          <a:lstStyle/>
          <a:p>
            <a:pPr marL="0" indent="0">
              <a:buNone/>
            </a:pPr>
            <a:r>
              <a:rPr lang="en-GB" sz="1200" dirty="0">
                <a:solidFill>
                  <a:srgbClr val="0070C0"/>
                </a:solidFill>
              </a:rPr>
              <a:t>Developing our ethnic minority leaders:</a:t>
            </a:r>
          </a:p>
          <a:p>
            <a:r>
              <a:rPr lang="en-GB" sz="1200" dirty="0"/>
              <a:t>NHSEI have worked with the Florence Nightingale Foundation (FNF) to deliver the FNF Ethnic Minority Groups NHS COVID-19 leadership programme to develop and sustain ethnic minority nursing leaders through the pandemic and beyond. The programme has sustained (and continues to sustain) leaders through these adverse times. In this </a:t>
            </a:r>
            <a:r>
              <a:rPr lang="en-GB" sz="1200" u="sng" dirty="0">
                <a:hlinkClick r:id="rId2"/>
              </a:rPr>
              <a:t>publication</a:t>
            </a:r>
            <a:r>
              <a:rPr lang="en-GB" sz="1200" dirty="0"/>
              <a:t> and accompanying animations, some of these exceptional leaders share their experiences. </a:t>
            </a:r>
          </a:p>
          <a:p>
            <a:pPr marL="0" indent="0">
              <a:buNone/>
            </a:pPr>
            <a:r>
              <a:rPr lang="en-GB" sz="1200" dirty="0">
                <a:solidFill>
                  <a:srgbClr val="0070C0"/>
                </a:solidFill>
              </a:rPr>
              <a:t>Support to International Nursing Association Diaspora Groups (INAD)</a:t>
            </a:r>
          </a:p>
          <a:p>
            <a:r>
              <a:rPr lang="en-GB" sz="1200" dirty="0"/>
              <a:t>International Nursing Associations work to advance the pastoral and professional support, and health and wellbeing of international nurses in the NHS. </a:t>
            </a:r>
          </a:p>
          <a:p>
            <a:r>
              <a:rPr lang="en-GB" sz="1200" dirty="0"/>
              <a:t>The IR programme has supported these organisations to enhance their offer to international nurses and their reach and enables a better understanding of the needs of international nurses and supports communities to be heard. </a:t>
            </a:r>
          </a:p>
        </p:txBody>
      </p:sp>
      <p:sp>
        <p:nvSpPr>
          <p:cNvPr id="4" name="TextBox 3">
            <a:extLst>
              <a:ext uri="{FF2B5EF4-FFF2-40B4-BE49-F238E27FC236}">
                <a16:creationId xmlns:a16="http://schemas.microsoft.com/office/drawing/2014/main" id="{761EEA23-2F0D-4F42-BCED-C672D496D2BC}"/>
              </a:ext>
            </a:extLst>
          </p:cNvPr>
          <p:cNvSpPr txBox="1"/>
          <p:nvPr/>
        </p:nvSpPr>
        <p:spPr>
          <a:xfrm>
            <a:off x="67502" y="963828"/>
            <a:ext cx="11905423" cy="523220"/>
          </a:xfrm>
          <a:prstGeom prst="rect">
            <a:avLst/>
          </a:prstGeom>
          <a:noFill/>
        </p:spPr>
        <p:txBody>
          <a:bodyPr wrap="square" rtlCol="0">
            <a:spAutoFit/>
          </a:bodyPr>
          <a:lstStyle/>
          <a:p>
            <a:r>
              <a:rPr lang="en-GB" sz="1400" dirty="0">
                <a:solidFill>
                  <a:srgbClr val="0070C0"/>
                </a:solidFill>
                <a:latin typeface="Arial" panose="020B0604020202020204" pitchFamily="34" charset="0"/>
                <a:cs typeface="Arial" panose="020B0604020202020204" pitchFamily="34" charset="0"/>
              </a:rPr>
              <a:t>NHSEI and DHSC is committed to ensuring our nurses are supported and given the highest level of pastoral care, educational support and development opportunities possible. NHSEI have developed a wide range of workstreams and connections to promote this:</a:t>
            </a:r>
          </a:p>
        </p:txBody>
      </p:sp>
      <p:pic>
        <p:nvPicPr>
          <p:cNvPr id="6" name="Picture 5">
            <a:extLst>
              <a:ext uri="{FF2B5EF4-FFF2-40B4-BE49-F238E27FC236}">
                <a16:creationId xmlns:a16="http://schemas.microsoft.com/office/drawing/2014/main" id="{B3F13B3B-6F1A-4637-9A8A-66E16F664CEC}"/>
              </a:ext>
            </a:extLst>
          </p:cNvPr>
          <p:cNvPicPr>
            <a:picLocks noChangeAspect="1"/>
          </p:cNvPicPr>
          <p:nvPr/>
        </p:nvPicPr>
        <p:blipFill>
          <a:blip r:embed="rId3"/>
          <a:stretch>
            <a:fillRect/>
          </a:stretch>
        </p:blipFill>
        <p:spPr>
          <a:xfrm>
            <a:off x="8531790" y="3761203"/>
            <a:ext cx="1558925" cy="1593415"/>
          </a:xfrm>
          <a:prstGeom prst="rect">
            <a:avLst/>
          </a:prstGeom>
        </p:spPr>
      </p:pic>
      <p:sp>
        <p:nvSpPr>
          <p:cNvPr id="7" name="TextBox 6">
            <a:extLst>
              <a:ext uri="{FF2B5EF4-FFF2-40B4-BE49-F238E27FC236}">
                <a16:creationId xmlns:a16="http://schemas.microsoft.com/office/drawing/2014/main" id="{ED59912A-3AE7-4D42-92ED-828F79E193F8}"/>
              </a:ext>
            </a:extLst>
          </p:cNvPr>
          <p:cNvSpPr txBox="1"/>
          <p:nvPr/>
        </p:nvSpPr>
        <p:spPr>
          <a:xfrm>
            <a:off x="67502" y="3277841"/>
            <a:ext cx="8799772" cy="1646605"/>
          </a:xfrm>
          <a:prstGeom prst="rect">
            <a:avLst/>
          </a:prstGeom>
          <a:noFill/>
        </p:spPr>
        <p:txBody>
          <a:bodyPr wrap="square" rtlCol="0">
            <a:spAutoFit/>
          </a:bodyPr>
          <a:lstStyle/>
          <a:p>
            <a:pPr marL="742950" lvl="1" indent="-285750">
              <a:buFont typeface="Courier New" panose="02070309020205020404" pitchFamily="49" charset="0"/>
              <a:buChar char="o"/>
            </a:pPr>
            <a:r>
              <a:rPr lang="en-GB" sz="1200" dirty="0">
                <a:latin typeface="Arial" panose="020B0604020202020204" pitchFamily="34" charset="0"/>
                <a:cs typeface="Arial" panose="020B0604020202020204" pitchFamily="34" charset="0"/>
              </a:rPr>
              <a:t>NHSEI partnered with Florence Nightingale Foundation to provide small grants (from £5,000 up to £12,000 per association) to international nursing associations. </a:t>
            </a:r>
          </a:p>
          <a:p>
            <a:pPr marL="742950" lvl="1" indent="-285750">
              <a:buFont typeface="Courier New" panose="02070309020205020404" pitchFamily="49" charset="0"/>
              <a:buChar char="o"/>
            </a:pPr>
            <a:r>
              <a:rPr lang="en-GB" sz="1200" dirty="0">
                <a:latin typeface="Arial" panose="020B0604020202020204" pitchFamily="34" charset="0"/>
                <a:cs typeface="Arial" panose="020B0604020202020204" pitchFamily="34" charset="0"/>
              </a:rPr>
              <a:t>NHSEI also provided 15 grants (ranging from £2,500 up to £5,000) to INADs to increase support to international nurses and midwives in response to the Omicron COVID-19 threat. </a:t>
            </a:r>
          </a:p>
          <a:p>
            <a:pPr marL="285750" indent="-285750">
              <a:buFont typeface="Arial" panose="020B0604020202020204" pitchFamily="34" charset="0"/>
              <a:buChar char="•"/>
            </a:pPr>
            <a:endParaRPr lang="en-GB" sz="500" dirty="0">
              <a:latin typeface="Arial" panose="020B0604020202020204" pitchFamily="34" charset="0"/>
              <a:cs typeface="Arial" panose="020B0604020202020204" pitchFamily="34" charset="0"/>
            </a:endParaRPr>
          </a:p>
          <a:p>
            <a:r>
              <a:rPr lang="en-GB" sz="1200" dirty="0">
                <a:solidFill>
                  <a:srgbClr val="0070C0"/>
                </a:solidFill>
                <a:latin typeface="Arial" panose="020B0604020202020204" pitchFamily="34" charset="0"/>
                <a:cs typeface="Arial" panose="020B0604020202020204" pitchFamily="34" charset="0"/>
              </a:rPr>
              <a:t>Pastoral Care Quality Award Scheme</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Scheme has been developed through engagement with key stakeholders including IR Leads, Clinical Educators and Pastoral Care Leads.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It provides criteria for assessment of minimum standards in pastoral care together with examples of evidence options.</a:t>
            </a:r>
          </a:p>
        </p:txBody>
      </p:sp>
      <p:sp>
        <p:nvSpPr>
          <p:cNvPr id="8" name="TextBox 7">
            <a:extLst>
              <a:ext uri="{FF2B5EF4-FFF2-40B4-BE49-F238E27FC236}">
                <a16:creationId xmlns:a16="http://schemas.microsoft.com/office/drawing/2014/main" id="{36A4AFE6-4DB8-4BD2-B150-3E9E2A0158E0}"/>
              </a:ext>
            </a:extLst>
          </p:cNvPr>
          <p:cNvSpPr txBox="1"/>
          <p:nvPr/>
        </p:nvSpPr>
        <p:spPr>
          <a:xfrm>
            <a:off x="1" y="4969263"/>
            <a:ext cx="9950824" cy="1938992"/>
          </a:xfrm>
          <a:prstGeom prst="rect">
            <a:avLst/>
          </a:prstGeom>
          <a:noFill/>
        </p:spPr>
        <p:txBody>
          <a:bodyPr wrap="square" rtlCol="0">
            <a:spAutoFit/>
          </a:bodyPr>
          <a:lstStyle/>
          <a:p>
            <a:r>
              <a:rPr lang="en-GB" sz="1200" dirty="0">
                <a:solidFill>
                  <a:srgbClr val="0070C0"/>
                </a:solidFill>
                <a:latin typeface="Arial" panose="020B0604020202020204" pitchFamily="34" charset="0"/>
                <a:cs typeface="Arial" panose="020B0604020202020204" pitchFamily="34" charset="0"/>
              </a:rPr>
              <a:t>Universal offer to all NHS Trusts</a:t>
            </a: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Masterclasses</a:t>
            </a:r>
            <a:r>
              <a:rPr lang="en-GB" sz="1200" dirty="0">
                <a:latin typeface="Arial" panose="020B0604020202020204" pitchFamily="34" charset="0"/>
                <a:cs typeface="Arial" panose="020B0604020202020204" pitchFamily="34" charset="0"/>
              </a:rPr>
              <a:t> on international recruitment to ensure best practice is widely adopted and encourage collaboration</a:t>
            </a: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An online community </a:t>
            </a:r>
            <a:r>
              <a:rPr lang="en-GB" sz="1200" dirty="0">
                <a:latin typeface="Arial" panose="020B0604020202020204" pitchFamily="34" charset="0"/>
                <a:cs typeface="Arial" panose="020B0604020202020204" pitchFamily="34" charset="0"/>
              </a:rPr>
              <a:t>to encourage collaboration between Trusts and idea sharing</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 plethora of </a:t>
            </a:r>
            <a:r>
              <a:rPr lang="en-GB" sz="1200" b="1" dirty="0">
                <a:latin typeface="Arial" panose="020B0604020202020204" pitchFamily="34" charset="0"/>
                <a:cs typeface="Arial" panose="020B0604020202020204" pitchFamily="34" charset="0"/>
              </a:rPr>
              <a:t>resources</a:t>
            </a:r>
            <a:r>
              <a:rPr lang="en-GB" sz="1200" dirty="0">
                <a:latin typeface="Arial" panose="020B0604020202020204" pitchFamily="34" charset="0"/>
                <a:cs typeface="Arial" panose="020B0604020202020204" pitchFamily="34" charset="0"/>
              </a:rPr>
              <a:t> to support those delivering international recruitment, including pastoral care checklist, organisational readiness assessment</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Funding to develop NHSE/I Regional </a:t>
            </a:r>
            <a:r>
              <a:rPr lang="en-GB" sz="1200" b="1" dirty="0">
                <a:latin typeface="Arial" panose="020B0604020202020204" pitchFamily="34" charset="0"/>
                <a:cs typeface="Arial" panose="020B0604020202020204" pitchFamily="34" charset="0"/>
              </a:rPr>
              <a:t>IR Resource. </a:t>
            </a:r>
          </a:p>
          <a:p>
            <a:pPr marL="1200150" lvl="2"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Driving sustainable and ethical increases in their local regions to meet the regional IR aim (once agreed);</a:t>
            </a:r>
          </a:p>
          <a:p>
            <a:pPr marL="1200150" lvl="2"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Identify trusts in need of further support;</a:t>
            </a:r>
          </a:p>
          <a:p>
            <a:pPr marL="1200150" lvl="2"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Facilitate collaborative recruitment models with support from the Nursing Directorate Workforce Team; </a:t>
            </a:r>
          </a:p>
          <a:p>
            <a:pPr marL="1200150" lvl="2"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Identifying and escalating local issues with NMC/Home Office pipelines.</a:t>
            </a:r>
          </a:p>
        </p:txBody>
      </p:sp>
      <p:grpSp>
        <p:nvGrpSpPr>
          <p:cNvPr id="9" name="Group 8">
            <a:extLst>
              <a:ext uri="{FF2B5EF4-FFF2-40B4-BE49-F238E27FC236}">
                <a16:creationId xmlns:a16="http://schemas.microsoft.com/office/drawing/2014/main" id="{97BB24CA-6FF1-46BD-A72D-AAB8D4A9BA5E}"/>
              </a:ext>
            </a:extLst>
          </p:cNvPr>
          <p:cNvGrpSpPr/>
          <p:nvPr/>
        </p:nvGrpSpPr>
        <p:grpSpPr>
          <a:xfrm>
            <a:off x="10230606" y="4034691"/>
            <a:ext cx="1786782" cy="2727054"/>
            <a:chOff x="6096000" y="1417761"/>
            <a:chExt cx="5684160" cy="5034734"/>
          </a:xfrm>
        </p:grpSpPr>
        <p:pic>
          <p:nvPicPr>
            <p:cNvPr id="10" name="Picture 9" descr="A picture containing text, person&#10;&#10;Description automatically generated">
              <a:extLst>
                <a:ext uri="{FF2B5EF4-FFF2-40B4-BE49-F238E27FC236}">
                  <a16:creationId xmlns:a16="http://schemas.microsoft.com/office/drawing/2014/main" id="{1916C795-81B6-47FC-9269-7A3DFEE4196A}"/>
                </a:ext>
              </a:extLst>
            </p:cNvPr>
            <p:cNvPicPr>
              <a:picLocks noChangeAspect="1"/>
            </p:cNvPicPr>
            <p:nvPr/>
          </p:nvPicPr>
          <p:blipFill rotWithShape="1">
            <a:blip r:embed="rId4"/>
            <a:srcRect t="5165" b="7944"/>
            <a:stretch/>
          </p:blipFill>
          <p:spPr>
            <a:xfrm>
              <a:off x="7502221" y="4408481"/>
              <a:ext cx="2755024" cy="2014799"/>
            </a:xfrm>
            <a:prstGeom prst="rect">
              <a:avLst/>
            </a:prstGeom>
          </p:spPr>
        </p:pic>
        <p:pic>
          <p:nvPicPr>
            <p:cNvPr id="11" name="Picture 2" descr="Publication cover: &quot;Personalised pastoral care for international recruitment during COVID-19&quot;">
              <a:extLst>
                <a:ext uri="{FF2B5EF4-FFF2-40B4-BE49-F238E27FC236}">
                  <a16:creationId xmlns:a16="http://schemas.microsoft.com/office/drawing/2014/main" id="{DFA22EF5-AB15-4796-88E9-B781C904F6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437696"/>
              <a:ext cx="1465309" cy="20147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nformation for international nurses during COVID-19">
              <a:extLst>
                <a:ext uri="{FF2B5EF4-FFF2-40B4-BE49-F238E27FC236}">
                  <a16:creationId xmlns:a16="http://schemas.microsoft.com/office/drawing/2014/main" id="{24A03B7E-DD72-42F2-8BE8-9FE69CBF83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9333" y="4409400"/>
              <a:ext cx="1465309" cy="20148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E710B2D2-20D8-440C-BFD1-98108C0AABF5}"/>
                </a:ext>
              </a:extLst>
            </p:cNvPr>
            <p:cNvGrpSpPr/>
            <p:nvPr/>
          </p:nvGrpSpPr>
          <p:grpSpPr>
            <a:xfrm>
              <a:off x="6096000" y="1417761"/>
              <a:ext cx="5684160" cy="2653869"/>
              <a:chOff x="383576" y="4321499"/>
              <a:chExt cx="5602921" cy="2653869"/>
            </a:xfrm>
          </p:grpSpPr>
          <p:sp>
            <p:nvSpPr>
              <p:cNvPr id="15" name="Rectangle: Rounded Corners 14">
                <a:extLst>
                  <a:ext uri="{FF2B5EF4-FFF2-40B4-BE49-F238E27FC236}">
                    <a16:creationId xmlns:a16="http://schemas.microsoft.com/office/drawing/2014/main" id="{E0CE4A77-8381-4554-B191-D974FDE4662E}"/>
                  </a:ext>
                </a:extLst>
              </p:cNvPr>
              <p:cNvSpPr/>
              <p:nvPr/>
            </p:nvSpPr>
            <p:spPr>
              <a:xfrm>
                <a:off x="383576" y="4321499"/>
                <a:ext cx="5540146" cy="275717"/>
              </a:xfrm>
              <a:prstGeom prst="roundRect">
                <a:avLst/>
              </a:prstGeom>
              <a:solidFill>
                <a:srgbClr val="00A9CE">
                  <a:lumMod val="75000"/>
                </a:srgbClr>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IR Online Community</a:t>
                </a:r>
              </a:p>
            </p:txBody>
          </p:sp>
          <p:pic>
            <p:nvPicPr>
              <p:cNvPr id="16" name="Picture 15">
                <a:extLst>
                  <a:ext uri="{FF2B5EF4-FFF2-40B4-BE49-F238E27FC236}">
                    <a16:creationId xmlns:a16="http://schemas.microsoft.com/office/drawing/2014/main" id="{13835FD1-B0B5-4F46-870A-8BCDCDC73173}"/>
                  </a:ext>
                </a:extLst>
              </p:cNvPr>
              <p:cNvPicPr>
                <a:picLocks noChangeAspect="1"/>
              </p:cNvPicPr>
              <p:nvPr/>
            </p:nvPicPr>
            <p:blipFill>
              <a:blip r:embed="rId7"/>
              <a:stretch>
                <a:fillRect/>
              </a:stretch>
            </p:blipFill>
            <p:spPr>
              <a:xfrm>
                <a:off x="383576" y="4624654"/>
                <a:ext cx="5602921" cy="1020771"/>
              </a:xfrm>
              <a:prstGeom prst="rect">
                <a:avLst/>
              </a:prstGeom>
            </p:spPr>
          </p:pic>
          <p:pic>
            <p:nvPicPr>
              <p:cNvPr id="17" name="Picture 16">
                <a:extLst>
                  <a:ext uri="{FF2B5EF4-FFF2-40B4-BE49-F238E27FC236}">
                    <a16:creationId xmlns:a16="http://schemas.microsoft.com/office/drawing/2014/main" id="{519161A5-246C-40EC-B69E-D1A74576ADAD}"/>
                  </a:ext>
                </a:extLst>
              </p:cNvPr>
              <p:cNvPicPr>
                <a:picLocks noChangeAspect="1"/>
              </p:cNvPicPr>
              <p:nvPr/>
            </p:nvPicPr>
            <p:blipFill>
              <a:blip r:embed="rId8"/>
              <a:stretch>
                <a:fillRect/>
              </a:stretch>
            </p:blipFill>
            <p:spPr>
              <a:xfrm>
                <a:off x="383576" y="5333657"/>
                <a:ext cx="5602921" cy="1641711"/>
              </a:xfrm>
              <a:prstGeom prst="rect">
                <a:avLst/>
              </a:prstGeom>
            </p:spPr>
          </p:pic>
        </p:grpSp>
        <p:sp>
          <p:nvSpPr>
            <p:cNvPr id="14" name="Rectangle: Rounded Corners 13">
              <a:extLst>
                <a:ext uri="{FF2B5EF4-FFF2-40B4-BE49-F238E27FC236}">
                  <a16:creationId xmlns:a16="http://schemas.microsoft.com/office/drawing/2014/main" id="{9DB15ADE-A71B-4207-A77F-4B3A280D7CBF}"/>
                </a:ext>
              </a:extLst>
            </p:cNvPr>
            <p:cNvSpPr/>
            <p:nvPr/>
          </p:nvSpPr>
          <p:spPr>
            <a:xfrm>
              <a:off x="6096000" y="4100845"/>
              <a:ext cx="5684160" cy="307636"/>
            </a:xfrm>
            <a:prstGeom prst="roundRect">
              <a:avLst/>
            </a:prstGeom>
            <a:solidFill>
              <a:srgbClr val="00A9CE"/>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IR Resources Available</a:t>
              </a:r>
            </a:p>
          </p:txBody>
        </p:sp>
      </p:grpSp>
    </p:spTree>
    <p:extLst>
      <p:ext uri="{BB962C8B-B14F-4D97-AF65-F5344CB8AC3E}">
        <p14:creationId xmlns:p14="http://schemas.microsoft.com/office/powerpoint/2010/main" val="153486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234DAD24-126D-4A53-BA23-45BCF69111DF}"/>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b="1" kern="1200" dirty="0">
                <a:solidFill>
                  <a:srgbClr val="FFFFFF"/>
                </a:solidFill>
                <a:latin typeface="+mj-lt"/>
                <a:ea typeface="+mj-ea"/>
                <a:cs typeface="+mj-cs"/>
              </a:rPr>
              <a:t>Offer to International Nurses continued  </a:t>
            </a:r>
          </a:p>
        </p:txBody>
      </p:sp>
      <p:sp>
        <p:nvSpPr>
          <p:cNvPr id="6"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F0CB10-7DAB-4068-B9E2-1820F6598233}"/>
              </a:ext>
            </a:extLst>
          </p:cNvPr>
          <p:cNvSpPr>
            <a:spLocks noGrp="1"/>
          </p:cNvSpPr>
          <p:nvPr>
            <p:ph sz="quarter" idx="10"/>
          </p:nvPr>
        </p:nvSpPr>
        <p:spPr>
          <a:xfrm>
            <a:off x="4114800" y="937028"/>
            <a:ext cx="7782167" cy="5834708"/>
          </a:xfrm>
        </p:spPr>
        <p:txBody>
          <a:bodyPr vert="horz" lIns="91440" tIns="45720" rIns="91440" bIns="45720" rtlCol="0" anchor="ctr">
            <a:normAutofit/>
          </a:bodyPr>
          <a:lstStyle/>
          <a:p>
            <a:pPr marL="0" lvl="0">
              <a:spcBef>
                <a:spcPts val="0"/>
              </a:spcBef>
            </a:pPr>
            <a:r>
              <a:rPr lang="en-US" sz="1300" b="1" dirty="0">
                <a:latin typeface="+mn-lt"/>
                <a:cs typeface="+mn-cs"/>
              </a:rPr>
              <a:t>IR Nurse Accelerated Development Transformation Fund</a:t>
            </a:r>
          </a:p>
          <a:p>
            <a:pPr marL="285750" lvl="0">
              <a:spcBef>
                <a:spcPts val="0"/>
              </a:spcBef>
            </a:pPr>
            <a:r>
              <a:rPr lang="en-US" sz="1300" dirty="0">
                <a:latin typeface="+mn-lt"/>
                <a:cs typeface="+mn-cs"/>
              </a:rPr>
              <a:t>To be launched in 22/23 Q1, aims to support trusts to develop innovation and transformation projects that recognise prior experience, provide ethical opportunities to direct recruit to Band 6+ roles from in-country, and to accelerate the development of IR nurse talent in order to prepare for Band 6+ role opportunities.</a:t>
            </a:r>
          </a:p>
          <a:p>
            <a:pPr marL="285750" lvl="0">
              <a:spcBef>
                <a:spcPts val="0"/>
              </a:spcBef>
            </a:pPr>
            <a:r>
              <a:rPr lang="en-US" sz="1300" dirty="0">
                <a:latin typeface="+mn-lt"/>
                <a:cs typeface="+mn-cs"/>
              </a:rPr>
              <a:t>This will support the WRES (Workforce Race Equality Standard) standards around improving career progression for ethnic minority staff in the NHS. </a:t>
            </a:r>
          </a:p>
          <a:p>
            <a:pPr marL="0" lvl="0">
              <a:spcBef>
                <a:spcPts val="0"/>
              </a:spcBef>
            </a:pPr>
            <a:endParaRPr lang="en-US" sz="1300" dirty="0">
              <a:latin typeface="+mn-lt"/>
              <a:cs typeface="+mn-cs"/>
            </a:endParaRPr>
          </a:p>
          <a:p>
            <a:pPr marL="0" lvl="0">
              <a:spcBef>
                <a:spcPts val="0"/>
              </a:spcBef>
            </a:pPr>
            <a:r>
              <a:rPr lang="en-US" sz="1300" b="1" dirty="0">
                <a:latin typeface="+mn-lt"/>
                <a:cs typeface="+mn-cs"/>
              </a:rPr>
              <a:t>Cultural Readiness and Transition Workstream</a:t>
            </a:r>
          </a:p>
          <a:p>
            <a:pPr marL="285750" lvl="0">
              <a:spcBef>
                <a:spcPts val="0"/>
              </a:spcBef>
            </a:pPr>
            <a:r>
              <a:rPr lang="en-US" sz="1300" dirty="0">
                <a:latin typeface="+mn-lt"/>
                <a:cs typeface="+mn-cs"/>
              </a:rPr>
              <a:t>To be launched in 22/23 Q1, aims to produce recommendations and guidance that will support </a:t>
            </a:r>
            <a:r>
              <a:rPr lang="en-US" sz="1300" dirty="0" err="1">
                <a:latin typeface="+mn-lt"/>
                <a:cs typeface="+mn-cs"/>
              </a:rPr>
              <a:t>organisations</a:t>
            </a:r>
            <a:r>
              <a:rPr lang="en-US" sz="1300" dirty="0">
                <a:latin typeface="+mn-lt"/>
                <a:cs typeface="+mn-cs"/>
              </a:rPr>
              <a:t> and staff receiving IENs to welcome, induct and support.</a:t>
            </a:r>
          </a:p>
          <a:p>
            <a:pPr marL="0" lvl="0">
              <a:spcBef>
                <a:spcPts val="0"/>
              </a:spcBef>
            </a:pPr>
            <a:endParaRPr lang="en-US" sz="1300" dirty="0">
              <a:latin typeface="+mn-lt"/>
              <a:cs typeface="+mn-cs"/>
            </a:endParaRPr>
          </a:p>
          <a:p>
            <a:pPr marL="0" lvl="0">
              <a:spcBef>
                <a:spcPts val="0"/>
              </a:spcBef>
            </a:pPr>
            <a:r>
              <a:rPr lang="en-US" sz="1300" b="1" dirty="0">
                <a:latin typeface="+mn-lt"/>
                <a:cs typeface="+mn-cs"/>
              </a:rPr>
              <a:t>Enhanced support to regional accommodation</a:t>
            </a:r>
          </a:p>
          <a:p>
            <a:pPr marL="285750" lvl="0">
              <a:spcBef>
                <a:spcPts val="0"/>
              </a:spcBef>
            </a:pPr>
            <a:r>
              <a:rPr lang="en-US" sz="1300" dirty="0">
                <a:latin typeface="+mn-lt"/>
                <a:cs typeface="+mn-cs"/>
              </a:rPr>
              <a:t>£100k has been awarded  in early 2022 to each NHSEI IR regional team to support trusts to meet their IR targets, increase the amount accommodation for nurses and share recommendations for potential short/medium/long term accommodation solutions regionally and nationally. The funding also supports an improved international nurse experience and the retention of the international nurse within the workforce. </a:t>
            </a:r>
          </a:p>
          <a:p>
            <a:pPr marL="285750" lvl="0">
              <a:spcBef>
                <a:spcPts val="0"/>
              </a:spcBef>
            </a:pPr>
            <a:endParaRPr lang="en-US" sz="1300" dirty="0">
              <a:latin typeface="+mn-lt"/>
              <a:cs typeface="+mn-cs"/>
            </a:endParaRPr>
          </a:p>
          <a:p>
            <a:pPr marL="0" lvl="0">
              <a:spcBef>
                <a:spcPts val="0"/>
              </a:spcBef>
            </a:pPr>
            <a:r>
              <a:rPr lang="en-US" sz="1300" b="1" dirty="0">
                <a:latin typeface="+mn-lt"/>
                <a:cs typeface="+mn-cs"/>
              </a:rPr>
              <a:t>Shared Decision Making Council (SDMC)</a:t>
            </a:r>
          </a:p>
          <a:p>
            <a:pPr>
              <a:spcBef>
                <a:spcPts val="0"/>
              </a:spcBef>
            </a:pPr>
            <a:r>
              <a:rPr lang="en-US" sz="1300" dirty="0">
                <a:effectLst/>
                <a:latin typeface="+mn-lt"/>
                <a:cs typeface="+mn-cs"/>
              </a:rPr>
              <a:t>NHSEI hosts a monthly Shared Decision-Making Council ensuring the IR </a:t>
            </a:r>
            <a:r>
              <a:rPr lang="en-US" sz="1300" dirty="0" err="1">
                <a:effectLst/>
                <a:latin typeface="+mn-lt"/>
                <a:cs typeface="+mn-cs"/>
              </a:rPr>
              <a:t>Programme</a:t>
            </a:r>
            <a:r>
              <a:rPr lang="en-US" sz="1300" dirty="0">
                <a:effectLst/>
                <a:latin typeface="+mn-lt"/>
                <a:cs typeface="+mn-cs"/>
              </a:rPr>
              <a:t> is designed to best support the sector in recruiting and retaining overseas nursing staff. The SDMC involves international nurses and international recruitment leads in trusts providing advice on planned overseas recruiting interventions and suggesting new and innovative approaches to ensure sustainability and it is done in a fair ethical manner.  </a:t>
            </a:r>
          </a:p>
          <a:p>
            <a:pPr marL="0">
              <a:spcBef>
                <a:spcPts val="0"/>
              </a:spcBef>
            </a:pPr>
            <a:endParaRPr lang="en-US" sz="1300" dirty="0">
              <a:latin typeface="+mn-lt"/>
              <a:cs typeface="+mn-cs"/>
            </a:endParaRPr>
          </a:p>
          <a:p>
            <a:pPr marL="0" lvl="0">
              <a:spcBef>
                <a:spcPts val="0"/>
              </a:spcBef>
            </a:pPr>
            <a:endParaRPr lang="en-US" sz="1300" dirty="0">
              <a:latin typeface="+mn-lt"/>
              <a:cs typeface="+mn-cs"/>
            </a:endParaRPr>
          </a:p>
          <a:p>
            <a:pPr marL="0" lvl="0">
              <a:spcBef>
                <a:spcPts val="0"/>
              </a:spcBef>
            </a:pPr>
            <a:r>
              <a:rPr lang="en-US" sz="1300" b="1" dirty="0">
                <a:latin typeface="+mn-lt"/>
                <a:cs typeface="+mn-cs"/>
              </a:rPr>
              <a:t>English Language Support to international nurses working as health care support workers</a:t>
            </a:r>
          </a:p>
          <a:p>
            <a:pPr marL="285750" lvl="0">
              <a:spcBef>
                <a:spcPts val="0"/>
              </a:spcBef>
            </a:pPr>
            <a:r>
              <a:rPr lang="en-US" sz="1300" dirty="0">
                <a:latin typeface="+mn-lt"/>
                <a:cs typeface="+mn-cs"/>
              </a:rPr>
              <a:t>NHSEI and HEE have identified international nurses currently working in the NHS as healthcare support workers as they did not have the English Language levels required </a:t>
            </a:r>
          </a:p>
          <a:p>
            <a:pPr marL="285750" lvl="0">
              <a:spcBef>
                <a:spcPts val="0"/>
              </a:spcBef>
            </a:pPr>
            <a:r>
              <a:rPr lang="en-US" sz="1300" dirty="0">
                <a:latin typeface="+mn-lt"/>
                <a:cs typeface="+mn-cs"/>
              </a:rPr>
              <a:t>Supporting 2,045 individuals through English language training, a total of 870 have since taken an English Language exam, of which 350 have now successfully passed.</a:t>
            </a:r>
          </a:p>
          <a:p>
            <a:pPr marL="285750" lvl="0">
              <a:spcBef>
                <a:spcPts val="0"/>
              </a:spcBef>
            </a:pPr>
            <a:r>
              <a:rPr lang="en-US" sz="1300" dirty="0">
                <a:latin typeface="+mn-lt"/>
                <a:cs typeface="+mn-cs"/>
              </a:rPr>
              <a:t>NHSEI, DHSC and HEE are continuing to explore further ways to support overseas registered nurses currently working in the NHS with English language training.</a:t>
            </a:r>
          </a:p>
          <a:p>
            <a:pPr marL="285750" lvl="0">
              <a:spcBef>
                <a:spcPts val="0"/>
              </a:spcBef>
            </a:pPr>
            <a:endParaRPr lang="en-US" sz="1000" dirty="0">
              <a:latin typeface="+mn-lt"/>
              <a:cs typeface="+mn-cs"/>
            </a:endParaRPr>
          </a:p>
          <a:p>
            <a:endParaRPr lang="en-US" sz="1000" dirty="0">
              <a:latin typeface="+mn-lt"/>
              <a:cs typeface="+mn-cs"/>
            </a:endParaRPr>
          </a:p>
        </p:txBody>
      </p:sp>
    </p:spTree>
    <p:extLst>
      <p:ext uri="{BB962C8B-B14F-4D97-AF65-F5344CB8AC3E}">
        <p14:creationId xmlns:p14="http://schemas.microsoft.com/office/powerpoint/2010/main" val="236121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3124D6-0E78-4C36-8B8E-D81A28E6A7D0}"/>
              </a:ext>
            </a:extLst>
          </p:cNvPr>
          <p:cNvSpPr>
            <a:spLocks noGrp="1"/>
          </p:cNvSpPr>
          <p:nvPr>
            <p:ph sz="quarter" idx="10"/>
          </p:nvPr>
        </p:nvSpPr>
        <p:spPr>
          <a:xfrm>
            <a:off x="1925217" y="1104017"/>
            <a:ext cx="8341567" cy="2011954"/>
          </a:xfrm>
          <a:ln>
            <a:solidFill>
              <a:schemeClr val="accent1"/>
            </a:solidFill>
          </a:ln>
        </p:spPr>
        <p:txBody>
          <a:bodyPr/>
          <a:lstStyle/>
          <a:p>
            <a:pPr marL="0" indent="0" algn="just" fontAlgn="base">
              <a:buNone/>
            </a:pPr>
            <a:r>
              <a:rPr lang="en-GB" b="1" dirty="0">
                <a:solidFill>
                  <a:srgbClr val="0070C0"/>
                </a:solidFill>
              </a:rPr>
              <a:t>Background</a:t>
            </a:r>
          </a:p>
          <a:p>
            <a:pPr marL="0" indent="0" algn="just" fontAlgn="base">
              <a:lnSpc>
                <a:spcPct val="100000"/>
              </a:lnSpc>
              <a:buNone/>
            </a:pPr>
            <a:r>
              <a:rPr lang="en-GB" sz="1200" dirty="0"/>
              <a:t>Based on feedback from internationally educated nurses and midwives (IENMs) and trust IR leads, we know the standard of pastoral care varies across the NHS.  </a:t>
            </a:r>
          </a:p>
          <a:p>
            <a:pPr marL="0" indent="0" algn="just" fontAlgn="base">
              <a:lnSpc>
                <a:spcPct val="100000"/>
              </a:lnSpc>
              <a:buNone/>
            </a:pPr>
            <a:r>
              <a:rPr lang="en-GB" sz="1200" dirty="0"/>
              <a:t>Until now, there has been no definitive set of standards in place for trusts to follow and to protect the welfare of IENMs on arrival to the UK. </a:t>
            </a:r>
          </a:p>
          <a:p>
            <a:pPr marL="0" indent="0" algn="just" fontAlgn="base">
              <a:lnSpc>
                <a:spcPct val="100000"/>
              </a:lnSpc>
              <a:buNone/>
            </a:pPr>
            <a:r>
              <a:rPr lang="en-GB" sz="1200" dirty="0"/>
              <a:t>Following feedback from the IR Leads Survey, the IR Nurse Experience Survey, masterclasses, engagement events, and  feedback gained from calls with trusts in our Direct Support Programme, this award scheme has been developed to support trusts to achieve a best practice set of standards in pastoral care. </a:t>
            </a:r>
            <a:endParaRPr lang="en-GB" sz="1200" b="1" dirty="0"/>
          </a:p>
        </p:txBody>
      </p:sp>
      <p:sp>
        <p:nvSpPr>
          <p:cNvPr id="3" name="Footer Placeholder 2">
            <a:extLst>
              <a:ext uri="{FF2B5EF4-FFF2-40B4-BE49-F238E27FC236}">
                <a16:creationId xmlns:a16="http://schemas.microsoft.com/office/drawing/2014/main" id="{A4918DD4-D10B-4C52-BF7F-E57AD4091C22}"/>
              </a:ext>
            </a:extLst>
          </p:cNvPr>
          <p:cNvSpPr>
            <a:spLocks noGrp="1"/>
          </p:cNvSpPr>
          <p:nvPr>
            <p:ph type="ftr" sz="quarter" idx="3"/>
          </p:nvPr>
        </p:nvSpPr>
        <p:spPr/>
        <p:txBody>
          <a:bodyPr/>
          <a:lstStyle/>
          <a:p>
            <a:endParaRPr lang="en-GB" dirty="0"/>
          </a:p>
        </p:txBody>
      </p:sp>
      <p:sp>
        <p:nvSpPr>
          <p:cNvPr id="4" name="Title 3">
            <a:extLst>
              <a:ext uri="{FF2B5EF4-FFF2-40B4-BE49-F238E27FC236}">
                <a16:creationId xmlns:a16="http://schemas.microsoft.com/office/drawing/2014/main" id="{3F16715F-C069-43B4-B2AC-0E3C42F416DC}"/>
              </a:ext>
            </a:extLst>
          </p:cNvPr>
          <p:cNvSpPr>
            <a:spLocks noGrp="1"/>
          </p:cNvSpPr>
          <p:nvPr>
            <p:ph type="title"/>
          </p:nvPr>
        </p:nvSpPr>
        <p:spPr>
          <a:xfrm>
            <a:off x="1814603" y="159437"/>
            <a:ext cx="7444926" cy="611649"/>
          </a:xfrm>
        </p:spPr>
        <p:txBody>
          <a:bodyPr>
            <a:normAutofit fontScale="90000"/>
          </a:bodyPr>
          <a:lstStyle/>
          <a:p>
            <a:r>
              <a:rPr lang="en-GB" sz="2400" b="1" dirty="0"/>
              <a:t>Pastoral Care Quality Award Scheme: Background and Purpose</a:t>
            </a:r>
            <a:endParaRPr lang="en-GB" dirty="0"/>
          </a:p>
        </p:txBody>
      </p:sp>
      <p:sp>
        <p:nvSpPr>
          <p:cNvPr id="6" name="TextBox 5">
            <a:extLst>
              <a:ext uri="{FF2B5EF4-FFF2-40B4-BE49-F238E27FC236}">
                <a16:creationId xmlns:a16="http://schemas.microsoft.com/office/drawing/2014/main" id="{EEAE9752-C429-45FD-A75A-953DD7F4E112}"/>
              </a:ext>
            </a:extLst>
          </p:cNvPr>
          <p:cNvSpPr txBox="1"/>
          <p:nvPr/>
        </p:nvSpPr>
        <p:spPr>
          <a:xfrm>
            <a:off x="1925217" y="3345043"/>
            <a:ext cx="8341567" cy="1046440"/>
          </a:xfrm>
          <a:prstGeom prst="rect">
            <a:avLst/>
          </a:prstGeom>
          <a:noFill/>
          <a:ln>
            <a:solidFill>
              <a:schemeClr val="accent1"/>
            </a:solidFill>
          </a:ln>
        </p:spPr>
        <p:txBody>
          <a:bodyPr wrap="square">
            <a:spAutoFit/>
          </a:bodyPr>
          <a:lstStyle/>
          <a:p>
            <a:pPr algn="just" fontAlgn="base"/>
            <a:r>
              <a:rPr lang="en-GB" sz="1400" b="1" dirty="0">
                <a:solidFill>
                  <a:srgbClr val="0070C0"/>
                </a:solidFill>
                <a:latin typeface="Arial" panose="020B0604020202020204" pitchFamily="34" charset="0"/>
                <a:cs typeface="Arial" panose="020B0604020202020204" pitchFamily="34" charset="0"/>
              </a:rPr>
              <a:t>Aim</a:t>
            </a:r>
            <a:endParaRPr lang="en-GB" sz="1400" dirty="0">
              <a:solidFill>
                <a:srgbClr val="0070C0"/>
              </a:solidFill>
              <a:latin typeface="Arial" panose="020B0604020202020204" pitchFamily="34" charset="0"/>
              <a:cs typeface="Arial" panose="020B0604020202020204" pitchFamily="34" charset="0"/>
            </a:endParaRPr>
          </a:p>
          <a:p>
            <a:pPr algn="just" fontAlgn="base"/>
            <a:r>
              <a:rPr lang="en-GB" sz="1200" dirty="0">
                <a:latin typeface="Arial" panose="020B0604020202020204" pitchFamily="34" charset="0"/>
                <a:cs typeface="Arial" panose="020B0604020202020204" pitchFamily="34" charset="0"/>
              </a:rPr>
              <a:t>This is a voluntary scheme, and all NHS trusts in England are invited to apply for the NHS Pastoral Care Quality Award. </a:t>
            </a:r>
          </a:p>
          <a:p>
            <a:pPr algn="just" fontAlgn="base"/>
            <a:endParaRPr lang="en-GB" sz="1200" dirty="0">
              <a:latin typeface="Arial" panose="020B0604020202020204" pitchFamily="34" charset="0"/>
              <a:cs typeface="Arial" panose="020B0604020202020204" pitchFamily="34" charset="0"/>
            </a:endParaRPr>
          </a:p>
          <a:p>
            <a:pPr algn="just" fontAlgn="base"/>
            <a:r>
              <a:rPr lang="en-GB" sz="1200" dirty="0">
                <a:latin typeface="Arial" panose="020B0604020202020204" pitchFamily="34" charset="0"/>
                <a:cs typeface="Arial" panose="020B0604020202020204" pitchFamily="34" charset="0"/>
              </a:rPr>
              <a:t>This award scheme aims to encourage and support organisations to develop  a high-quality pastoral care programme for internationally educated nurses and midwives.</a:t>
            </a:r>
          </a:p>
        </p:txBody>
      </p:sp>
      <p:sp>
        <p:nvSpPr>
          <p:cNvPr id="8" name="TextBox 7">
            <a:extLst>
              <a:ext uri="{FF2B5EF4-FFF2-40B4-BE49-F238E27FC236}">
                <a16:creationId xmlns:a16="http://schemas.microsoft.com/office/drawing/2014/main" id="{F24A5C94-F4E9-430C-830D-E22924D5B987}"/>
              </a:ext>
            </a:extLst>
          </p:cNvPr>
          <p:cNvSpPr txBox="1"/>
          <p:nvPr/>
        </p:nvSpPr>
        <p:spPr>
          <a:xfrm>
            <a:off x="1925215" y="4620555"/>
            <a:ext cx="8341568" cy="1415772"/>
          </a:xfrm>
          <a:prstGeom prst="rect">
            <a:avLst/>
          </a:prstGeom>
          <a:noFill/>
          <a:ln>
            <a:solidFill>
              <a:schemeClr val="accent1"/>
            </a:solidFill>
          </a:ln>
        </p:spPr>
        <p:txBody>
          <a:bodyPr wrap="square">
            <a:spAutoFit/>
          </a:bodyPr>
          <a:lstStyle/>
          <a:p>
            <a:pPr algn="just" fontAlgn="base"/>
            <a:r>
              <a:rPr lang="en-GB" sz="1400" b="1" dirty="0">
                <a:solidFill>
                  <a:srgbClr val="0070C0"/>
                </a:solidFill>
                <a:latin typeface="Arial" panose="020B0604020202020204" pitchFamily="34" charset="0"/>
                <a:cs typeface="Arial" panose="020B0604020202020204" pitchFamily="34" charset="0"/>
              </a:rPr>
              <a:t>Benefits</a:t>
            </a:r>
            <a:r>
              <a:rPr lang="en-GB" sz="1200" b="1" dirty="0">
                <a:latin typeface="Arial" panose="020B0604020202020204" pitchFamily="34" charset="0"/>
                <a:cs typeface="Arial" panose="020B0604020202020204" pitchFamily="34" charset="0"/>
              </a:rPr>
              <a:t> </a:t>
            </a:r>
          </a:p>
          <a:p>
            <a:pPr marL="171450" indent="-171450" algn="just"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A mechanism to reflect upon and evaluate the level of pastoral care provided and its impact on retention</a:t>
            </a:r>
          </a:p>
          <a:p>
            <a:pPr marL="171450" indent="-171450" algn="just"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Use of a graphic device to demonstrate achievement of the award waving to internationally educated nurses and midwives the level of pastoral care they will receive at the organisation. This graphic device can be used on </a:t>
            </a:r>
            <a:r>
              <a:rPr lang="en-GB" sz="1200" dirty="0" err="1">
                <a:latin typeface="Arial" panose="020B0604020202020204" pitchFamily="34" charset="0"/>
                <a:cs typeface="Arial" panose="020B0604020202020204" pitchFamily="34" charset="0"/>
              </a:rPr>
              <a:t>thier</a:t>
            </a:r>
            <a:r>
              <a:rPr lang="en-GB" sz="1200" dirty="0">
                <a:latin typeface="Arial" panose="020B0604020202020204" pitchFamily="34" charset="0"/>
                <a:cs typeface="Arial" panose="020B0604020202020204" pitchFamily="34" charset="0"/>
              </a:rPr>
              <a:t> website and trust recruitment materials.</a:t>
            </a:r>
          </a:p>
          <a:p>
            <a:pPr marL="171450" indent="-171450" algn="just"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The opportunity for trusts to submit examples from their Pastoral Care Scheme best practice to the NHSEI IR improvement hub so successful initiatives can be shared across providers. </a:t>
            </a:r>
          </a:p>
        </p:txBody>
      </p:sp>
    </p:spTree>
    <p:extLst>
      <p:ext uri="{BB962C8B-B14F-4D97-AF65-F5344CB8AC3E}">
        <p14:creationId xmlns:p14="http://schemas.microsoft.com/office/powerpoint/2010/main" val="2760967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2791</Words>
  <Application>Microsoft Office PowerPoint</Application>
  <PresentationFormat>Widescreen</PresentationFormat>
  <Paragraphs>198</Paragraphs>
  <Slides>14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Courier New</vt:lpstr>
      <vt:lpstr>Merriweather</vt:lpstr>
      <vt:lpstr>Times New Roman</vt:lpstr>
      <vt:lpstr>Office Theme</vt:lpstr>
      <vt:lpstr>Custom Design</vt:lpstr>
      <vt:lpstr>International Recruitment Programme Overview of IR in NHS/Agenda on IR  CNMA-UK</vt:lpstr>
      <vt:lpstr>Global Context</vt:lpstr>
      <vt:lpstr>Introduction</vt:lpstr>
      <vt:lpstr>NMC data 2022</vt:lpstr>
      <vt:lpstr>NMC data 2/2</vt:lpstr>
      <vt:lpstr>Diaspora BAME Professional Association</vt:lpstr>
      <vt:lpstr>NHSE Offer to International Nurses </vt:lpstr>
      <vt:lpstr>Offer to International Nurses continued  </vt:lpstr>
      <vt:lpstr>Pastoral Care Quality Award Scheme: Background and Purpose</vt:lpstr>
      <vt:lpstr>Pastoral Care Quality Award Scheme</vt:lpstr>
      <vt:lpstr>Pastoral Care Quality Award Scheme Criteria </vt:lpstr>
      <vt:lpstr>Accelerated Development Transformation Fund </vt:lpstr>
      <vt:lpstr>Emergency Omicron funding for International Nursing and Midwifery Associations (INMA)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Recruitment Programme</dc:title>
  <dc:creator>CAGUIOA, Jennifer (NHS ENGLAND &amp; NHS IMPROVEMENT - X24)</dc:creator>
  <cp:lastModifiedBy>Karis Asongwe</cp:lastModifiedBy>
  <cp:revision>13</cp:revision>
  <dcterms:created xsi:type="dcterms:W3CDTF">2022-04-19T17:38:00Z</dcterms:created>
  <dcterms:modified xsi:type="dcterms:W3CDTF">2022-06-09T19:07:57Z</dcterms:modified>
</cp:coreProperties>
</file>