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74" r:id="rId4"/>
    <p:sldId id="298" r:id="rId5"/>
    <p:sldId id="299" r:id="rId6"/>
    <p:sldId id="300" r:id="rId7"/>
    <p:sldId id="301" r:id="rId8"/>
    <p:sldId id="312" r:id="rId9"/>
    <p:sldId id="313" r:id="rId10"/>
    <p:sldId id="305" r:id="rId11"/>
    <p:sldId id="314" r:id="rId12"/>
    <p:sldId id="31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2" autoAdjust="0"/>
    <p:restoredTop sz="95380" autoAdjust="0"/>
  </p:normalViewPr>
  <p:slideViewPr>
    <p:cSldViewPr>
      <p:cViewPr varScale="1">
        <p:scale>
          <a:sx n="86" d="100"/>
          <a:sy n="86" d="100"/>
        </p:scale>
        <p:origin x="696"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58440643-2DDA-4F7F-95F1-5F5DF7EF5FA6}" type="datetimeFigureOut">
              <a:rPr lang="en-US" smtClean="0"/>
              <a:pPr/>
              <a:t>10/24/20</a:t>
            </a:fld>
            <a:endParaRPr lang="en-US" dirty="0"/>
          </a:p>
        </p:txBody>
      </p:sp>
      <p:sp>
        <p:nvSpPr>
          <p:cNvPr id="17" name="Footer Placeholder 16"/>
          <p:cNvSpPr>
            <a:spLocks noGrp="1"/>
          </p:cNvSpPr>
          <p:nvPr>
            <p:ph type="ftr" sz="quarter" idx="11"/>
          </p:nvPr>
        </p:nvSpPr>
        <p:spPr>
          <a:xfrm>
            <a:off x="7213600" y="4205288"/>
            <a:ext cx="1727200" cy="457200"/>
          </a:xfrm>
        </p:spPr>
        <p:txBody>
          <a:bodyPr/>
          <a:lstStyle/>
          <a:p>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10/24/20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10/24/20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10/24/20</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58440643-2DDA-4F7F-95F1-5F5DF7EF5FA6}" type="datetimeFigureOut">
              <a:rPr lang="en-US" smtClean="0"/>
              <a:pPr/>
              <a:t>10/24/20</a:t>
            </a:fld>
            <a:endParaRPr lang="en-US" dirty="0"/>
          </a:p>
        </p:txBody>
      </p:sp>
      <p:sp>
        <p:nvSpPr>
          <p:cNvPr id="4" name="Footer Placeholder 3"/>
          <p:cNvSpPr>
            <a:spLocks noGrp="1"/>
          </p:cNvSpPr>
          <p:nvPr>
            <p:ph type="ftr" sz="quarter" idx="11"/>
          </p:nvPr>
        </p:nvSpPr>
        <p:spPr>
          <a:xfrm>
            <a:off x="7010400" y="612648"/>
            <a:ext cx="1767840" cy="457200"/>
          </a:xfrm>
        </p:spPr>
        <p:txBody>
          <a:bodyPr/>
          <a:lstStyle/>
          <a:p>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10/24/20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10/24/20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10/24/20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10/24/20</a:t>
            </a:fld>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Judges+8&amp;version=KJ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1"/>
            <a:ext cx="11506200" cy="2057401"/>
          </a:xfrm>
        </p:spPr>
        <p:txBody>
          <a:bodyPr>
            <a:normAutofit fontScale="90000"/>
          </a:bodyPr>
          <a:lstStyle/>
          <a:p>
            <a:pPr algn="ctr"/>
            <a:br>
              <a:rPr lang="en-US" sz="4000" dirty="0"/>
            </a:br>
            <a:r>
              <a:rPr lang="en-US" sz="6000" b="1" dirty="0"/>
              <a:t>Gideon The Fallen</a:t>
            </a:r>
            <a:br>
              <a:rPr lang="en-US" sz="4000" dirty="0"/>
            </a:br>
            <a:endParaRPr lang="en-US" sz="4000" dirty="0"/>
          </a:p>
        </p:txBody>
      </p:sp>
      <p:sp>
        <p:nvSpPr>
          <p:cNvPr id="3" name="Subtitle 2"/>
          <p:cNvSpPr>
            <a:spLocks noGrp="1"/>
          </p:cNvSpPr>
          <p:nvPr>
            <p:ph type="subTitle" idx="1"/>
          </p:nvPr>
        </p:nvSpPr>
        <p:spPr>
          <a:xfrm>
            <a:off x="1981200" y="4191000"/>
            <a:ext cx="6096000" cy="762000"/>
          </a:xfrm>
        </p:spPr>
        <p:txBody>
          <a:bodyPr>
            <a:noAutofit/>
          </a:bodyPr>
          <a:lstStyle/>
          <a:p>
            <a:pPr algn="ctr"/>
            <a:r>
              <a:rPr lang="en-US" sz="5400" b="1" i="1" dirty="0"/>
              <a:t>Judges 8:22-35</a:t>
            </a:r>
            <a:endParaRPr lang="en-US" sz="5400" b="1" kern="10" dirty="0">
              <a:ln w="9525">
                <a:solidFill>
                  <a:srgbClr val="000000"/>
                </a:solidFill>
                <a:round/>
                <a:headEnd/>
                <a:tailEnd/>
              </a:ln>
              <a:solidFill>
                <a:schemeClr val="tx1"/>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11BB5-4FDD-48C9-9C34-B39B0FD55959}"/>
              </a:ext>
            </a:extLst>
          </p:cNvPr>
          <p:cNvSpPr>
            <a:spLocks noGrp="1"/>
          </p:cNvSpPr>
          <p:nvPr>
            <p:ph type="title"/>
          </p:nvPr>
        </p:nvSpPr>
        <p:spPr>
          <a:xfrm>
            <a:off x="609600" y="685800"/>
            <a:ext cx="10972800" cy="838200"/>
          </a:xfrm>
        </p:spPr>
        <p:txBody>
          <a:bodyPr>
            <a:noAutofit/>
          </a:bodyPr>
          <a:lstStyle/>
          <a:p>
            <a:pPr marL="0" marR="0" algn="ctr">
              <a:spcBef>
                <a:spcPts val="0"/>
              </a:spcBef>
              <a:spcAft>
                <a:spcPts val="0"/>
              </a:spcAft>
            </a:pPr>
            <a:r>
              <a:rPr lang="en-US" sz="4400" b="1" dirty="0">
                <a:effectLst/>
                <a:latin typeface="Franklin Gothic Medium" panose="020B0603020102020204" pitchFamily="34" charset="0"/>
                <a:ea typeface="Times New Roman" panose="02020603050405020304" pitchFamily="18" charset="0"/>
              </a:rPr>
              <a:t>The People’s Desire vs. 22-23</a:t>
            </a:r>
            <a:endParaRPr lang="en-US" sz="4400" dirty="0">
              <a:effectLst/>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44501A75-2DB8-4BC3-80B7-79FD749EA3B6}"/>
              </a:ext>
            </a:extLst>
          </p:cNvPr>
          <p:cNvSpPr>
            <a:spLocks noGrp="1"/>
          </p:cNvSpPr>
          <p:nvPr>
            <p:ph idx="1"/>
          </p:nvPr>
        </p:nvSpPr>
        <p:spPr>
          <a:xfrm>
            <a:off x="457200" y="1752600"/>
            <a:ext cx="11277600" cy="4876800"/>
          </a:xfrm>
        </p:spPr>
        <p:txBody>
          <a:bodyPr>
            <a:normAutofit/>
          </a:bodyPr>
          <a:lstStyle/>
          <a:p>
            <a:pPr marL="804672" indent="-685800">
              <a:buFont typeface="Wingdings" panose="05000000000000000000" pitchFamily="2" charset="2"/>
              <a:buChar char="§"/>
            </a:pPr>
            <a:r>
              <a:rPr lang="en-US" sz="4600" b="1" dirty="0"/>
              <a:t>They Gave Gideon Credit He Did Not Deserve</a:t>
            </a:r>
          </a:p>
          <a:p>
            <a:pPr marL="804672" indent="-685800">
              <a:buFont typeface="Wingdings" panose="05000000000000000000" pitchFamily="2" charset="2"/>
              <a:buChar char="§"/>
            </a:pPr>
            <a:endParaRPr lang="en-US" sz="4600" b="1" dirty="0"/>
          </a:p>
          <a:p>
            <a:pPr marL="804672" indent="-685800">
              <a:buFont typeface="Wingdings" panose="05000000000000000000" pitchFamily="2" charset="2"/>
              <a:buChar char="§"/>
            </a:pPr>
            <a:r>
              <a:rPr lang="en-US" sz="4600" b="1" dirty="0"/>
              <a:t>They Made A Request that Was Outside of the Will of God</a:t>
            </a:r>
          </a:p>
          <a:p>
            <a:pPr marL="804672" indent="-685800">
              <a:buFont typeface="Wingdings" panose="05000000000000000000" pitchFamily="2" charset="2"/>
              <a:buChar char="§"/>
            </a:pPr>
            <a:endParaRPr lang="en-US" sz="4600" b="1" dirty="0"/>
          </a:p>
          <a:p>
            <a:pPr marL="411480" lvl="1" indent="0">
              <a:buNone/>
            </a:pPr>
            <a:endParaRPr lang="en-US" sz="4400" b="1" dirty="0"/>
          </a:p>
          <a:p>
            <a:pPr lvl="1">
              <a:buFont typeface="Wingdings" panose="05000000000000000000" pitchFamily="2" charset="2"/>
              <a:buChar char="§"/>
            </a:pPr>
            <a:endParaRPr lang="en-US" sz="4200" b="1" dirty="0"/>
          </a:p>
        </p:txBody>
      </p:sp>
    </p:spTree>
    <p:extLst>
      <p:ext uri="{BB962C8B-B14F-4D97-AF65-F5344CB8AC3E}">
        <p14:creationId xmlns:p14="http://schemas.microsoft.com/office/powerpoint/2010/main" val="2906516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11BB5-4FDD-48C9-9C34-B39B0FD55959}"/>
              </a:ext>
            </a:extLst>
          </p:cNvPr>
          <p:cNvSpPr>
            <a:spLocks noGrp="1"/>
          </p:cNvSpPr>
          <p:nvPr>
            <p:ph type="title"/>
          </p:nvPr>
        </p:nvSpPr>
        <p:spPr>
          <a:xfrm>
            <a:off x="609600" y="685800"/>
            <a:ext cx="10972800" cy="838200"/>
          </a:xfrm>
        </p:spPr>
        <p:txBody>
          <a:bodyPr>
            <a:noAutofit/>
          </a:bodyPr>
          <a:lstStyle/>
          <a:p>
            <a:pPr marL="0" marR="0" algn="ctr">
              <a:spcBef>
                <a:spcPts val="0"/>
              </a:spcBef>
              <a:spcAft>
                <a:spcPts val="0"/>
              </a:spcAft>
            </a:pPr>
            <a:r>
              <a:rPr lang="en-US" sz="4400" b="1" dirty="0">
                <a:latin typeface="Franklin Gothic Medium" panose="020B0603020102020204" pitchFamily="34" charset="0"/>
                <a:ea typeface="Times New Roman" panose="02020603050405020304" pitchFamily="18" charset="0"/>
              </a:rPr>
              <a:t>Gideon’s Downfall </a:t>
            </a:r>
            <a:r>
              <a:rPr lang="en-US" sz="4400" b="1" dirty="0">
                <a:effectLst/>
                <a:latin typeface="Franklin Gothic Medium" panose="020B0603020102020204" pitchFamily="34" charset="0"/>
                <a:ea typeface="Times New Roman" panose="02020603050405020304" pitchFamily="18" charset="0"/>
              </a:rPr>
              <a:t> vs. </a:t>
            </a:r>
            <a:r>
              <a:rPr lang="en-US" sz="4400" b="1">
                <a:effectLst/>
                <a:latin typeface="Franklin Gothic Medium" panose="020B0603020102020204" pitchFamily="34" charset="0"/>
                <a:ea typeface="Times New Roman" panose="02020603050405020304" pitchFamily="18" charset="0"/>
              </a:rPr>
              <a:t>24-35</a:t>
            </a:r>
            <a:endParaRPr lang="en-US" sz="4400" dirty="0">
              <a:effectLst/>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44501A75-2DB8-4BC3-80B7-79FD749EA3B6}"/>
              </a:ext>
            </a:extLst>
          </p:cNvPr>
          <p:cNvSpPr>
            <a:spLocks noGrp="1"/>
          </p:cNvSpPr>
          <p:nvPr>
            <p:ph idx="1"/>
          </p:nvPr>
        </p:nvSpPr>
        <p:spPr>
          <a:xfrm>
            <a:off x="304800" y="1524000"/>
            <a:ext cx="11506200" cy="5105400"/>
          </a:xfrm>
        </p:spPr>
        <p:txBody>
          <a:bodyPr>
            <a:normAutofit lnSpcReduction="10000"/>
          </a:bodyPr>
          <a:lstStyle/>
          <a:p>
            <a:pPr marL="804672" indent="-685800">
              <a:buFont typeface="Wingdings" panose="05000000000000000000" pitchFamily="2" charset="2"/>
              <a:buChar char="§"/>
            </a:pPr>
            <a:r>
              <a:rPr lang="en-US" sz="4600" b="1" dirty="0"/>
              <a:t>He Turned the Gold into an Ephod</a:t>
            </a:r>
          </a:p>
          <a:p>
            <a:pPr marL="118872" indent="0">
              <a:buNone/>
            </a:pPr>
            <a:endParaRPr lang="en-US" sz="4600" b="1" dirty="0"/>
          </a:p>
          <a:p>
            <a:pPr marL="804672" indent="-685800">
              <a:buFont typeface="Wingdings" panose="05000000000000000000" pitchFamily="2" charset="2"/>
              <a:buChar char="§"/>
            </a:pPr>
            <a:r>
              <a:rPr lang="en-US" sz="4600" b="1" dirty="0"/>
              <a:t>He Married Multiple Women</a:t>
            </a:r>
          </a:p>
          <a:p>
            <a:pPr marL="118872" indent="0">
              <a:buNone/>
            </a:pPr>
            <a:endParaRPr lang="en-US" sz="4600" b="1" dirty="0"/>
          </a:p>
          <a:p>
            <a:pPr marL="804672" indent="-685800">
              <a:buFont typeface="Wingdings" panose="05000000000000000000" pitchFamily="2" charset="2"/>
              <a:buChar char="§"/>
            </a:pPr>
            <a:r>
              <a:rPr lang="en-US" sz="4600" b="1" dirty="0"/>
              <a:t>He Chose to Live in Luxury</a:t>
            </a:r>
          </a:p>
          <a:p>
            <a:pPr marL="118872" indent="0">
              <a:buNone/>
            </a:pPr>
            <a:endParaRPr lang="en-US" sz="4600" b="1" dirty="0"/>
          </a:p>
          <a:p>
            <a:pPr marL="804672" indent="-685800">
              <a:buFont typeface="Wingdings" panose="05000000000000000000" pitchFamily="2" charset="2"/>
              <a:buChar char="§"/>
            </a:pPr>
            <a:r>
              <a:rPr lang="en-US" sz="4600" b="1" dirty="0"/>
              <a:t>He Chose Kingship for His Son</a:t>
            </a:r>
          </a:p>
          <a:p>
            <a:pPr marL="804672" indent="-685800">
              <a:buFont typeface="Wingdings" panose="05000000000000000000" pitchFamily="2" charset="2"/>
              <a:buChar char="§"/>
            </a:pPr>
            <a:endParaRPr lang="en-US" sz="4600" b="1" dirty="0"/>
          </a:p>
          <a:p>
            <a:pPr marL="411480" lvl="1" indent="0">
              <a:buNone/>
            </a:pPr>
            <a:endParaRPr lang="en-US" sz="4400" b="1" dirty="0"/>
          </a:p>
          <a:p>
            <a:pPr lvl="1">
              <a:buFont typeface="Wingdings" panose="05000000000000000000" pitchFamily="2" charset="2"/>
              <a:buChar char="§"/>
            </a:pPr>
            <a:endParaRPr lang="en-US" sz="4200" b="1" dirty="0"/>
          </a:p>
        </p:txBody>
      </p:sp>
    </p:spTree>
    <p:extLst>
      <p:ext uri="{BB962C8B-B14F-4D97-AF65-F5344CB8AC3E}">
        <p14:creationId xmlns:p14="http://schemas.microsoft.com/office/powerpoint/2010/main" val="3789056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11BB5-4FDD-48C9-9C34-B39B0FD55959}"/>
              </a:ext>
            </a:extLst>
          </p:cNvPr>
          <p:cNvSpPr>
            <a:spLocks noGrp="1"/>
          </p:cNvSpPr>
          <p:nvPr>
            <p:ph type="title"/>
          </p:nvPr>
        </p:nvSpPr>
        <p:spPr>
          <a:xfrm>
            <a:off x="609600" y="685800"/>
            <a:ext cx="10972800" cy="838200"/>
          </a:xfrm>
        </p:spPr>
        <p:txBody>
          <a:bodyPr>
            <a:noAutofit/>
          </a:bodyPr>
          <a:lstStyle/>
          <a:p>
            <a:pPr marL="0" marR="0" algn="ctr">
              <a:spcBef>
                <a:spcPts val="0"/>
              </a:spcBef>
              <a:spcAft>
                <a:spcPts val="0"/>
              </a:spcAft>
            </a:pPr>
            <a:r>
              <a:rPr lang="en-US" sz="4400" b="1" dirty="0">
                <a:latin typeface="Franklin Gothic Medium" panose="020B0603020102020204" pitchFamily="34" charset="0"/>
                <a:ea typeface="Times New Roman" panose="02020603050405020304" pitchFamily="18" charset="0"/>
              </a:rPr>
              <a:t>God’s Retribution </a:t>
            </a:r>
            <a:r>
              <a:rPr lang="en-US" sz="4400" b="1" dirty="0">
                <a:effectLst/>
                <a:latin typeface="Franklin Gothic Medium" panose="020B0603020102020204" pitchFamily="34" charset="0"/>
                <a:ea typeface="Times New Roman" panose="02020603050405020304" pitchFamily="18" charset="0"/>
              </a:rPr>
              <a:t> Judges 9</a:t>
            </a:r>
            <a:endParaRPr lang="en-US" sz="4400" dirty="0">
              <a:effectLst/>
              <a:latin typeface="Times New Roman" panose="02020603050405020304" pitchFamily="18" charset="0"/>
              <a:ea typeface="Times New Roman" panose="02020603050405020304" pitchFamily="18" charset="0"/>
            </a:endParaRPr>
          </a:p>
        </p:txBody>
      </p:sp>
      <p:sp>
        <p:nvSpPr>
          <p:cNvPr id="3" name="Content Placeholder 2">
            <a:extLst>
              <a:ext uri="{FF2B5EF4-FFF2-40B4-BE49-F238E27FC236}">
                <a16:creationId xmlns:a16="http://schemas.microsoft.com/office/drawing/2014/main" id="{44501A75-2DB8-4BC3-80B7-79FD749EA3B6}"/>
              </a:ext>
            </a:extLst>
          </p:cNvPr>
          <p:cNvSpPr>
            <a:spLocks noGrp="1"/>
          </p:cNvSpPr>
          <p:nvPr>
            <p:ph idx="1"/>
          </p:nvPr>
        </p:nvSpPr>
        <p:spPr>
          <a:xfrm>
            <a:off x="152400" y="1524000"/>
            <a:ext cx="11734800" cy="5105400"/>
          </a:xfrm>
        </p:spPr>
        <p:txBody>
          <a:bodyPr>
            <a:normAutofit fontScale="92500"/>
          </a:bodyPr>
          <a:lstStyle/>
          <a:p>
            <a:pPr marL="804672" indent="-685800">
              <a:buFont typeface="Wingdings" panose="05000000000000000000" pitchFamily="2" charset="2"/>
              <a:buChar char="§"/>
            </a:pPr>
            <a:r>
              <a:rPr lang="en-US" sz="4600" b="1" dirty="0"/>
              <a:t>The Plot of Abimelech vs. 1-6</a:t>
            </a:r>
          </a:p>
          <a:p>
            <a:pPr marL="118872" indent="0">
              <a:buNone/>
            </a:pPr>
            <a:endParaRPr lang="en-US" sz="4600" b="1" dirty="0"/>
          </a:p>
          <a:p>
            <a:pPr marL="804672" indent="-685800">
              <a:buFont typeface="Wingdings" panose="05000000000000000000" pitchFamily="2" charset="2"/>
              <a:buChar char="§"/>
            </a:pPr>
            <a:r>
              <a:rPr lang="en-US" sz="4600" b="1" dirty="0"/>
              <a:t>The Objection of Jotham vs. 7</a:t>
            </a:r>
          </a:p>
          <a:p>
            <a:pPr marL="118872" indent="0">
              <a:buNone/>
            </a:pPr>
            <a:endParaRPr lang="en-US" sz="4600" b="1" dirty="0"/>
          </a:p>
          <a:p>
            <a:pPr marL="804672" indent="-685800">
              <a:buFont typeface="Wingdings" panose="05000000000000000000" pitchFamily="2" charset="2"/>
              <a:buChar char="§"/>
            </a:pPr>
            <a:r>
              <a:rPr lang="en-US" sz="4600" b="1" dirty="0"/>
              <a:t>The Parable of Jotham vs. 8-15</a:t>
            </a:r>
          </a:p>
          <a:p>
            <a:pPr marL="118872" indent="0">
              <a:buNone/>
            </a:pPr>
            <a:endParaRPr lang="en-US" sz="4600" b="1" dirty="0"/>
          </a:p>
          <a:p>
            <a:pPr marL="804672" indent="-685800">
              <a:buFont typeface="Wingdings" panose="05000000000000000000" pitchFamily="2" charset="2"/>
              <a:buChar char="§"/>
            </a:pPr>
            <a:r>
              <a:rPr lang="en-US" sz="4600" b="1" dirty="0"/>
              <a:t>The Outcome of Gideon’s Fall vs 16-57</a:t>
            </a:r>
          </a:p>
          <a:p>
            <a:pPr marL="804672" indent="-685800">
              <a:buFont typeface="Wingdings" panose="05000000000000000000" pitchFamily="2" charset="2"/>
              <a:buChar char="§"/>
            </a:pPr>
            <a:endParaRPr lang="en-US" sz="4600" b="1" dirty="0"/>
          </a:p>
          <a:p>
            <a:pPr marL="411480" lvl="1" indent="0">
              <a:buNone/>
            </a:pPr>
            <a:endParaRPr lang="en-US" sz="4400" b="1" dirty="0"/>
          </a:p>
          <a:p>
            <a:pPr lvl="1">
              <a:buFont typeface="Wingdings" panose="05000000000000000000" pitchFamily="2" charset="2"/>
              <a:buChar char="§"/>
            </a:pPr>
            <a:endParaRPr lang="en-US" sz="4200" b="1" dirty="0"/>
          </a:p>
        </p:txBody>
      </p:sp>
    </p:spTree>
    <p:extLst>
      <p:ext uri="{BB962C8B-B14F-4D97-AF65-F5344CB8AC3E}">
        <p14:creationId xmlns:p14="http://schemas.microsoft.com/office/powerpoint/2010/main" val="1693269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609600" y="685800"/>
            <a:ext cx="10972800" cy="914400"/>
          </a:xfrm>
        </p:spPr>
        <p:txBody>
          <a:bodyPr>
            <a:normAutofit/>
          </a:bodyPr>
          <a:lstStyle/>
          <a:p>
            <a:pPr algn="ctr"/>
            <a:r>
              <a:rPr lang="en-US" sz="4800" b="1" dirty="0">
                <a:solidFill>
                  <a:schemeClr val="accent2"/>
                </a:solidFill>
              </a:rPr>
              <a:t>The Fall of Gideon</a:t>
            </a:r>
            <a:r>
              <a:rPr lang="en-US" sz="4800" b="1" dirty="0">
                <a:solidFill>
                  <a:schemeClr val="tx1"/>
                </a:solidFill>
              </a:rPr>
              <a:t> </a:t>
            </a: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905000"/>
            <a:ext cx="11734800" cy="4953000"/>
          </a:xfrm>
        </p:spPr>
        <p:txBody>
          <a:bodyPr>
            <a:normAutofit/>
          </a:bodyPr>
          <a:lstStyle/>
          <a:p>
            <a:pPr>
              <a:buFont typeface="Wingdings" panose="05000000000000000000" pitchFamily="2" charset="2"/>
              <a:buChar char="q"/>
            </a:pPr>
            <a:r>
              <a:rPr lang="en-US" sz="4400" b="1" dirty="0"/>
              <a:t> Exhortation</a:t>
            </a:r>
          </a:p>
          <a:p>
            <a:pPr marL="109728" indent="0">
              <a:buNone/>
            </a:pPr>
            <a:r>
              <a:rPr lang="en-US" sz="4400" b="1" dirty="0"/>
              <a:t> </a:t>
            </a:r>
            <a:endParaRPr lang="en-US" sz="800" b="1" dirty="0"/>
          </a:p>
          <a:p>
            <a:pPr>
              <a:buFont typeface="Wingdings" panose="05000000000000000000" pitchFamily="2" charset="2"/>
              <a:buChar char="q"/>
            </a:pPr>
            <a:r>
              <a:rPr lang="en-US" sz="4400" b="1" dirty="0"/>
              <a:t> Warning 1 Cor. 10:12</a:t>
            </a:r>
          </a:p>
          <a:p>
            <a:pPr marL="109728" indent="0">
              <a:buNone/>
            </a:pPr>
            <a:endParaRPr lang="en-US" sz="4400" b="1" dirty="0"/>
          </a:p>
          <a:p>
            <a:pPr>
              <a:buFont typeface="Wingdings" panose="05000000000000000000" pitchFamily="2" charset="2"/>
              <a:buChar char="q"/>
            </a:pPr>
            <a:r>
              <a:rPr lang="en-US" sz="4400" b="1" dirty="0"/>
              <a:t> Explanation Judges 6:15</a:t>
            </a:r>
          </a:p>
          <a:p>
            <a:pPr marL="109728" indent="0">
              <a:buNone/>
            </a:pPr>
            <a:r>
              <a:rPr lang="en-US" sz="4000" b="1" dirty="0"/>
              <a:t>		</a:t>
            </a:r>
          </a:p>
          <a:p>
            <a:endParaRPr lang="en-US" sz="4400" b="1" dirty="0"/>
          </a:p>
        </p:txBody>
      </p:sp>
    </p:spTree>
    <p:extLst>
      <p:ext uri="{BB962C8B-B14F-4D97-AF65-F5344CB8AC3E}">
        <p14:creationId xmlns:p14="http://schemas.microsoft.com/office/powerpoint/2010/main" val="4149723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1447800"/>
            <a:ext cx="10972800" cy="5257800"/>
          </a:xfrm>
        </p:spPr>
        <p:txBody>
          <a:bodyPr>
            <a:noAutofit/>
          </a:bodyPr>
          <a:lstStyle/>
          <a:p>
            <a:pPr marL="109728" indent="0" algn="l">
              <a:buNone/>
            </a:pPr>
            <a:r>
              <a:rPr lang="en-US" sz="4400" b="1" dirty="0">
                <a:latin typeface="Franklin Gothic Medium" panose="020B0603020102020204" pitchFamily="34" charset="0"/>
                <a:ea typeface="Calibri" panose="020F0502020204030204" pitchFamily="34" charset="0"/>
                <a:cs typeface="Times New Roman" panose="02020603050405020304" pitchFamily="18" charset="0"/>
              </a:rPr>
              <a:t>Judges</a:t>
            </a:r>
            <a:r>
              <a:rPr lang="en-US" sz="4400" b="1" dirty="0">
                <a:effectLst/>
                <a:latin typeface="Franklin Gothic Medium" panose="020B0603020102020204" pitchFamily="34" charset="0"/>
                <a:ea typeface="Calibri" panose="020F0502020204030204" pitchFamily="34" charset="0"/>
                <a:cs typeface="Times New Roman" panose="02020603050405020304" pitchFamily="18" charset="0"/>
              </a:rPr>
              <a:t> 8:22 </a:t>
            </a:r>
            <a:r>
              <a:rPr lang="en-US" sz="4400" b="1" i="0" baseline="30000" dirty="0">
                <a:solidFill>
                  <a:srgbClr val="000000"/>
                </a:solidFill>
                <a:effectLst/>
                <a:latin typeface="system-ui"/>
              </a:rPr>
              <a:t>  </a:t>
            </a:r>
            <a:r>
              <a:rPr lang="en-US" sz="4400" b="1" i="0" dirty="0">
                <a:solidFill>
                  <a:srgbClr val="000000"/>
                </a:solidFill>
                <a:effectLst/>
                <a:latin typeface="system-ui"/>
              </a:rPr>
              <a:t>Then the men of Israel said unto Gideon, Rule thou over us, both thou, and thy son, and thy son's son also: for thou hast delivered us from the hand of Midian.</a:t>
            </a:r>
          </a:p>
          <a:p>
            <a:pPr marL="109728" indent="0" algn="l">
              <a:buNone/>
            </a:pPr>
            <a:r>
              <a:rPr lang="en-US" sz="4400" b="1" i="0" baseline="30000" dirty="0">
                <a:solidFill>
                  <a:srgbClr val="000000"/>
                </a:solidFill>
                <a:effectLst/>
                <a:latin typeface="system-ui"/>
              </a:rPr>
              <a:t>23 </a:t>
            </a:r>
            <a:r>
              <a:rPr lang="en-US" sz="4400" b="1" i="0" dirty="0">
                <a:solidFill>
                  <a:srgbClr val="000000"/>
                </a:solidFill>
                <a:effectLst/>
                <a:latin typeface="system-ui"/>
              </a:rPr>
              <a:t>And Gideon said unto them, I will not rule over you, neither shall my son rule over you: the </a:t>
            </a:r>
            <a:r>
              <a:rPr lang="en-US" sz="4400" b="1" i="0" cap="small" dirty="0">
                <a:solidFill>
                  <a:srgbClr val="000000"/>
                </a:solidFill>
                <a:effectLst/>
                <a:latin typeface="system-ui"/>
              </a:rPr>
              <a:t>Lord</a:t>
            </a:r>
            <a:r>
              <a:rPr lang="en-US" sz="4400" b="1" i="0" dirty="0">
                <a:solidFill>
                  <a:srgbClr val="000000"/>
                </a:solidFill>
                <a:effectLst/>
                <a:latin typeface="system-ui"/>
              </a:rPr>
              <a:t> shall rule over you.</a:t>
            </a:r>
          </a:p>
          <a:p>
            <a:pPr marL="109728" indent="0" algn="l">
              <a:buNone/>
            </a:pPr>
            <a:endParaRPr lang="en-US" sz="4400" b="1" i="0" dirty="0">
              <a:solidFill>
                <a:srgbClr val="000000"/>
              </a:solidFill>
              <a:effectLst/>
              <a:latin typeface="system-ui"/>
            </a:endParaRPr>
          </a:p>
        </p:txBody>
      </p:sp>
    </p:spTree>
    <p:extLst>
      <p:ext uri="{BB962C8B-B14F-4D97-AF65-F5344CB8AC3E}">
        <p14:creationId xmlns:p14="http://schemas.microsoft.com/office/powerpoint/2010/main" val="226842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990600"/>
            <a:ext cx="11201400" cy="5715000"/>
          </a:xfrm>
        </p:spPr>
        <p:txBody>
          <a:bodyPr>
            <a:noAutofit/>
          </a:bodyPr>
          <a:lstStyle/>
          <a:p>
            <a:pPr marL="109728" indent="0" algn="l">
              <a:buNone/>
            </a:pPr>
            <a:r>
              <a:rPr lang="en-US" sz="4400" b="1" i="0" baseline="30000" dirty="0">
                <a:solidFill>
                  <a:srgbClr val="000000"/>
                </a:solidFill>
                <a:effectLst/>
                <a:latin typeface="system-ui"/>
              </a:rPr>
              <a:t>24 </a:t>
            </a:r>
            <a:r>
              <a:rPr lang="en-US" sz="4400" b="1" i="0" dirty="0">
                <a:solidFill>
                  <a:srgbClr val="000000"/>
                </a:solidFill>
                <a:effectLst/>
                <a:latin typeface="system-ui"/>
              </a:rPr>
              <a:t>And Gideon said unto them, I would desire a request of you, that ye would give me every man the earrings of his prey. (For they had golden earrings, because they were Ishmaelites.)</a:t>
            </a:r>
          </a:p>
          <a:p>
            <a:pPr marL="109728" indent="0" algn="l">
              <a:buNone/>
            </a:pPr>
            <a:r>
              <a:rPr lang="en-US" sz="4400" b="1" i="0" baseline="30000" dirty="0">
                <a:solidFill>
                  <a:srgbClr val="000000"/>
                </a:solidFill>
                <a:effectLst/>
                <a:latin typeface="system-ui"/>
              </a:rPr>
              <a:t>25 </a:t>
            </a:r>
            <a:r>
              <a:rPr lang="en-US" sz="4400" b="1" i="0" dirty="0">
                <a:solidFill>
                  <a:srgbClr val="000000"/>
                </a:solidFill>
                <a:effectLst/>
                <a:latin typeface="system-ui"/>
              </a:rPr>
              <a:t>And they answered, We will willingly give them. And they spread a garment, and did cast therein every man the earrings of his prey.</a:t>
            </a:r>
          </a:p>
        </p:txBody>
      </p:sp>
    </p:spTree>
    <p:extLst>
      <p:ext uri="{BB962C8B-B14F-4D97-AF65-F5344CB8AC3E}">
        <p14:creationId xmlns:p14="http://schemas.microsoft.com/office/powerpoint/2010/main" val="317702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228600" y="1676400"/>
            <a:ext cx="11658600" cy="5029200"/>
          </a:xfrm>
        </p:spPr>
        <p:txBody>
          <a:bodyPr>
            <a:noAutofit/>
          </a:bodyPr>
          <a:lstStyle/>
          <a:p>
            <a:pPr marL="109728" indent="0" algn="l">
              <a:buNone/>
            </a:pPr>
            <a:r>
              <a:rPr lang="en-US" sz="4400" b="1" i="0" baseline="30000" dirty="0">
                <a:solidFill>
                  <a:srgbClr val="000000"/>
                </a:solidFill>
                <a:effectLst/>
                <a:latin typeface="system-ui"/>
              </a:rPr>
              <a:t>26 </a:t>
            </a:r>
            <a:r>
              <a:rPr lang="en-US" sz="4400" b="1" i="0" dirty="0">
                <a:solidFill>
                  <a:srgbClr val="000000"/>
                </a:solidFill>
                <a:effectLst/>
                <a:latin typeface="system-ui"/>
              </a:rPr>
              <a:t>And the weight of the golden earrings that he requested was a thousand and seven hundred shekels of gold; beside ornaments, and collars, and purple raiment that was on the kings of Midian, and beside the chains that were about their camels' necks.</a:t>
            </a:r>
          </a:p>
          <a:p>
            <a:pPr marL="109728" indent="0" algn="l">
              <a:buNone/>
            </a:pPr>
            <a:endParaRPr lang="en-US" sz="4400" b="0" i="0" dirty="0">
              <a:solidFill>
                <a:srgbClr val="000000"/>
              </a:solidFill>
              <a:effectLst/>
              <a:latin typeface="system-ui"/>
            </a:endParaRPr>
          </a:p>
          <a:p>
            <a:pPr marL="109728" indent="0">
              <a:buNone/>
            </a:pPr>
            <a:br>
              <a:rPr lang="en-US" sz="3200" dirty="0"/>
            </a:br>
            <a:endParaRPr lang="en-US" sz="4400" b="1" i="0" dirty="0">
              <a:solidFill>
                <a:srgbClr val="000000"/>
              </a:solidFill>
              <a:effectLst/>
              <a:latin typeface="system-ui"/>
            </a:endParaRPr>
          </a:p>
        </p:txBody>
      </p:sp>
    </p:spTree>
    <p:extLst>
      <p:ext uri="{BB962C8B-B14F-4D97-AF65-F5344CB8AC3E}">
        <p14:creationId xmlns:p14="http://schemas.microsoft.com/office/powerpoint/2010/main" val="92451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533400" y="762000"/>
            <a:ext cx="11277600" cy="5867400"/>
          </a:xfrm>
        </p:spPr>
        <p:txBody>
          <a:bodyPr>
            <a:noAutofit/>
          </a:bodyPr>
          <a:lstStyle/>
          <a:p>
            <a:pPr marL="109728" indent="0" algn="l">
              <a:buNone/>
            </a:pPr>
            <a:r>
              <a:rPr lang="en-US" sz="4400" b="1" i="0" baseline="30000" dirty="0">
                <a:solidFill>
                  <a:srgbClr val="000000"/>
                </a:solidFill>
                <a:effectLst/>
                <a:latin typeface="system-ui"/>
              </a:rPr>
              <a:t>27 </a:t>
            </a:r>
            <a:r>
              <a:rPr lang="en-US" sz="4400" b="1" i="0" dirty="0">
                <a:solidFill>
                  <a:srgbClr val="000000"/>
                </a:solidFill>
                <a:effectLst/>
                <a:latin typeface="system-ui"/>
              </a:rPr>
              <a:t>And Gideon made an ephod thereof, and put it in his city, even in Ophrah: and all Israel went thither a whoring after it: which thing became a snare unto Gideon, and to his house.</a:t>
            </a:r>
          </a:p>
          <a:p>
            <a:pPr marL="109728" indent="0" algn="l">
              <a:buNone/>
            </a:pPr>
            <a:r>
              <a:rPr lang="en-US" sz="4400" b="1" i="0" baseline="30000" dirty="0">
                <a:solidFill>
                  <a:srgbClr val="000000"/>
                </a:solidFill>
                <a:effectLst/>
                <a:latin typeface="system-ui"/>
              </a:rPr>
              <a:t>28 </a:t>
            </a:r>
            <a:r>
              <a:rPr lang="en-US" sz="4400" b="1" i="0" dirty="0">
                <a:solidFill>
                  <a:srgbClr val="000000"/>
                </a:solidFill>
                <a:effectLst/>
                <a:latin typeface="system-ui"/>
              </a:rPr>
              <a:t>Thus was Midian subdued before the children of Israel, so that they lifted up their heads no more. And the country was in quietness forty years in the days of Gideon.</a:t>
            </a:r>
          </a:p>
        </p:txBody>
      </p:sp>
    </p:spTree>
    <p:extLst>
      <p:ext uri="{BB962C8B-B14F-4D97-AF65-F5344CB8AC3E}">
        <p14:creationId xmlns:p14="http://schemas.microsoft.com/office/powerpoint/2010/main" val="1182929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1295400"/>
            <a:ext cx="10972800" cy="5410200"/>
          </a:xfrm>
        </p:spPr>
        <p:txBody>
          <a:bodyPr>
            <a:noAutofit/>
          </a:bodyPr>
          <a:lstStyle/>
          <a:p>
            <a:pPr marL="109728" indent="0" algn="l">
              <a:buNone/>
            </a:pPr>
            <a:r>
              <a:rPr lang="en-US" sz="4400" b="1" i="0" baseline="30000" dirty="0">
                <a:solidFill>
                  <a:srgbClr val="000000"/>
                </a:solidFill>
                <a:effectLst/>
                <a:latin typeface="system-ui"/>
              </a:rPr>
              <a:t>29 </a:t>
            </a:r>
            <a:r>
              <a:rPr lang="en-US" sz="4400" b="1" i="0" dirty="0">
                <a:solidFill>
                  <a:srgbClr val="000000"/>
                </a:solidFill>
                <a:effectLst/>
                <a:latin typeface="system-ui"/>
              </a:rPr>
              <a:t>And Jerubbaal the son of Joash went and dwelt in his own house.</a:t>
            </a:r>
          </a:p>
          <a:p>
            <a:pPr marL="109728" indent="0" algn="l">
              <a:buNone/>
            </a:pPr>
            <a:r>
              <a:rPr lang="en-US" sz="4400" b="1" i="0" baseline="30000" dirty="0">
                <a:solidFill>
                  <a:srgbClr val="000000"/>
                </a:solidFill>
                <a:effectLst/>
                <a:latin typeface="system-ui"/>
              </a:rPr>
              <a:t>30 </a:t>
            </a:r>
            <a:r>
              <a:rPr lang="en-US" sz="4400" b="1" i="0" dirty="0">
                <a:solidFill>
                  <a:srgbClr val="000000"/>
                </a:solidFill>
                <a:effectLst/>
                <a:latin typeface="system-ui"/>
              </a:rPr>
              <a:t>And Gideon had threescore and ten sons of his body begotten: for he had many wives.</a:t>
            </a:r>
          </a:p>
          <a:p>
            <a:pPr marL="109728" indent="0" algn="l">
              <a:buNone/>
            </a:pPr>
            <a:r>
              <a:rPr lang="en-US" sz="4400" b="1" i="0" baseline="30000" dirty="0">
                <a:solidFill>
                  <a:srgbClr val="000000"/>
                </a:solidFill>
                <a:effectLst/>
                <a:latin typeface="system-ui"/>
              </a:rPr>
              <a:t>31 </a:t>
            </a:r>
            <a:r>
              <a:rPr lang="en-US" sz="4400" b="1" i="0" dirty="0">
                <a:solidFill>
                  <a:srgbClr val="000000"/>
                </a:solidFill>
                <a:effectLst/>
                <a:latin typeface="system-ui"/>
              </a:rPr>
              <a:t>And his concubine that was in Shechem, she also bare him a son, whose name he called Abimelech.</a:t>
            </a:r>
          </a:p>
          <a:p>
            <a:pPr marL="109728" indent="0" algn="l">
              <a:buNone/>
            </a:pPr>
            <a:endParaRPr lang="en-US" sz="4400" b="1" i="0" dirty="0">
              <a:solidFill>
                <a:srgbClr val="000000"/>
              </a:solidFill>
              <a:effectLst/>
              <a:latin typeface="system-ui"/>
            </a:endParaRPr>
          </a:p>
        </p:txBody>
      </p:sp>
    </p:spTree>
    <p:extLst>
      <p:ext uri="{BB962C8B-B14F-4D97-AF65-F5344CB8AC3E}">
        <p14:creationId xmlns:p14="http://schemas.microsoft.com/office/powerpoint/2010/main" val="693575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1066800"/>
            <a:ext cx="10972800" cy="5334000"/>
          </a:xfrm>
        </p:spPr>
        <p:txBody>
          <a:bodyPr>
            <a:noAutofit/>
          </a:bodyPr>
          <a:lstStyle/>
          <a:p>
            <a:pPr marL="109728" indent="0" algn="l">
              <a:buNone/>
            </a:pPr>
            <a:r>
              <a:rPr lang="en-US" sz="4400" b="1" i="0" baseline="30000" dirty="0">
                <a:solidFill>
                  <a:srgbClr val="000000"/>
                </a:solidFill>
                <a:effectLst/>
                <a:latin typeface="system-ui"/>
              </a:rPr>
              <a:t>32 </a:t>
            </a:r>
            <a:r>
              <a:rPr lang="en-US" sz="4400" b="1" i="0" dirty="0">
                <a:solidFill>
                  <a:srgbClr val="000000"/>
                </a:solidFill>
                <a:effectLst/>
                <a:latin typeface="system-ui"/>
              </a:rPr>
              <a:t>And Gideon the son of Joash died in a good old age, and was buried in the sepulchre of Joash his father, in Ophrah of the Abiezrites.</a:t>
            </a:r>
          </a:p>
          <a:p>
            <a:pPr marL="109728" indent="0" algn="l">
              <a:buNone/>
            </a:pPr>
            <a:r>
              <a:rPr lang="en-US" sz="4400" b="1" i="0" baseline="30000" dirty="0">
                <a:solidFill>
                  <a:srgbClr val="000000"/>
                </a:solidFill>
                <a:effectLst/>
                <a:latin typeface="system-ui"/>
              </a:rPr>
              <a:t>33 </a:t>
            </a:r>
            <a:r>
              <a:rPr lang="en-US" sz="4400" b="1" i="0" dirty="0">
                <a:solidFill>
                  <a:srgbClr val="000000"/>
                </a:solidFill>
                <a:effectLst/>
                <a:latin typeface="system-ui"/>
              </a:rPr>
              <a:t>And it came to pass, as soon as Gideon was dead, that the children of Israel turned again, and went a whoring after Baalim, and made </a:t>
            </a:r>
            <a:r>
              <a:rPr lang="en-US" sz="4400" b="1" i="0" dirty="0" err="1">
                <a:solidFill>
                  <a:srgbClr val="000000"/>
                </a:solidFill>
                <a:effectLst/>
                <a:latin typeface="system-ui"/>
              </a:rPr>
              <a:t>Baalberith</a:t>
            </a:r>
            <a:r>
              <a:rPr lang="en-US" sz="4400" b="1" i="0" dirty="0">
                <a:solidFill>
                  <a:srgbClr val="000000"/>
                </a:solidFill>
                <a:effectLst/>
                <a:latin typeface="system-ui"/>
              </a:rPr>
              <a:t> their god.</a:t>
            </a:r>
          </a:p>
          <a:p>
            <a:pPr marL="109728" indent="0" algn="l">
              <a:buNone/>
            </a:pPr>
            <a:endParaRPr lang="en-US" sz="4400" b="1" i="0" dirty="0">
              <a:solidFill>
                <a:srgbClr val="000000"/>
              </a:solidFill>
              <a:effectLst/>
              <a:latin typeface="system-ui"/>
            </a:endParaRPr>
          </a:p>
        </p:txBody>
      </p:sp>
    </p:spTree>
    <p:extLst>
      <p:ext uri="{BB962C8B-B14F-4D97-AF65-F5344CB8AC3E}">
        <p14:creationId xmlns:p14="http://schemas.microsoft.com/office/powerpoint/2010/main" val="3680402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C044CA-72D9-4F70-A88E-F8E166DA6640}"/>
              </a:ext>
            </a:extLst>
          </p:cNvPr>
          <p:cNvSpPr>
            <a:spLocks noGrp="1"/>
          </p:cNvSpPr>
          <p:nvPr>
            <p:ph idx="1"/>
          </p:nvPr>
        </p:nvSpPr>
        <p:spPr>
          <a:xfrm>
            <a:off x="609600" y="914400"/>
            <a:ext cx="10972800" cy="5486400"/>
          </a:xfrm>
        </p:spPr>
        <p:txBody>
          <a:bodyPr>
            <a:noAutofit/>
          </a:bodyPr>
          <a:lstStyle/>
          <a:p>
            <a:pPr marL="109728" indent="0" algn="l">
              <a:buNone/>
            </a:pPr>
            <a:r>
              <a:rPr lang="en-US" sz="4400" b="1" i="0" baseline="30000" dirty="0">
                <a:solidFill>
                  <a:srgbClr val="000000"/>
                </a:solidFill>
                <a:effectLst/>
                <a:latin typeface="system-ui"/>
              </a:rPr>
              <a:t>34 </a:t>
            </a:r>
            <a:r>
              <a:rPr lang="en-US" sz="4400" b="1" i="0" dirty="0">
                <a:solidFill>
                  <a:srgbClr val="000000"/>
                </a:solidFill>
                <a:effectLst/>
                <a:latin typeface="system-ui"/>
              </a:rPr>
              <a:t>And the children of Israel remembered not the </a:t>
            </a:r>
            <a:r>
              <a:rPr lang="en-US" sz="4400" b="1" i="0" cap="small" dirty="0">
                <a:solidFill>
                  <a:srgbClr val="000000"/>
                </a:solidFill>
                <a:effectLst/>
                <a:latin typeface="system-ui"/>
              </a:rPr>
              <a:t>Lord</a:t>
            </a:r>
            <a:r>
              <a:rPr lang="en-US" sz="4400" b="1" i="0" dirty="0">
                <a:solidFill>
                  <a:srgbClr val="000000"/>
                </a:solidFill>
                <a:effectLst/>
                <a:latin typeface="system-ui"/>
              </a:rPr>
              <a:t> their God, who had delivered them out of the hands of all their enemies on every side:</a:t>
            </a:r>
          </a:p>
          <a:p>
            <a:pPr marL="109728" indent="0" algn="l">
              <a:buNone/>
            </a:pPr>
            <a:r>
              <a:rPr lang="en-US" sz="4400" b="1" i="0" baseline="30000" dirty="0">
                <a:solidFill>
                  <a:srgbClr val="000000"/>
                </a:solidFill>
                <a:effectLst/>
                <a:latin typeface="system-ui"/>
              </a:rPr>
              <a:t>35 </a:t>
            </a:r>
            <a:r>
              <a:rPr lang="en-US" sz="4400" b="1" i="0" dirty="0">
                <a:solidFill>
                  <a:srgbClr val="000000"/>
                </a:solidFill>
                <a:effectLst/>
                <a:latin typeface="system-ui"/>
              </a:rPr>
              <a:t>Neither shewed they kindness to the house of Jerubbaal, namely, Gideon, according to all the goodness which he had shewed unto Israel.</a:t>
            </a:r>
          </a:p>
          <a:p>
            <a:pPr marL="109728" indent="0">
              <a:buNone/>
            </a:pPr>
            <a:br>
              <a:rPr lang="en-US" sz="3200" b="0" i="0" dirty="0">
                <a:solidFill>
                  <a:srgbClr val="517E90"/>
                </a:solidFill>
                <a:effectLst/>
                <a:latin typeface="system-ui"/>
                <a:hlinkClick r:id="rId2" tooltip="View Full Chapter"/>
              </a:rPr>
            </a:br>
            <a:endParaRPr lang="en-US" sz="4400" b="1" i="0" dirty="0">
              <a:solidFill>
                <a:srgbClr val="000000"/>
              </a:solidFill>
              <a:effectLst/>
              <a:latin typeface="system-ui"/>
            </a:endParaRPr>
          </a:p>
        </p:txBody>
      </p:sp>
    </p:spTree>
    <p:extLst>
      <p:ext uri="{BB962C8B-B14F-4D97-AF65-F5344CB8AC3E}">
        <p14:creationId xmlns:p14="http://schemas.microsoft.com/office/powerpoint/2010/main" val="31363817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731</TotalTime>
  <Words>557</Words>
  <Application>Microsoft Office PowerPoint</Application>
  <PresentationFormat>Widescreen</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 Gideon The Fallen </vt:lpstr>
      <vt:lpstr>The Fall of Gideon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People’s Desire vs. 22-23</vt:lpstr>
      <vt:lpstr>Gideon’s Downfall  vs. 24-35</vt:lpstr>
      <vt:lpstr>God’s Retribution  Judges 9</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Joel P Young</cp:lastModifiedBy>
  <cp:revision>113</cp:revision>
  <dcterms:created xsi:type="dcterms:W3CDTF">2010-10-31T05:03:18Z</dcterms:created>
  <dcterms:modified xsi:type="dcterms:W3CDTF">2020-10-25T03:12:12Z</dcterms:modified>
</cp:coreProperties>
</file>