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3" r:id="rId4"/>
    <p:sldId id="267" r:id="rId5"/>
    <p:sldId id="268" r:id="rId6"/>
    <p:sldId id="269" r:id="rId7"/>
    <p:sldId id="270" r:id="rId8"/>
    <p:sldId id="266" r:id="rId9"/>
    <p:sldId id="259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78" d="100"/>
          <a:sy n="78" d="100"/>
        </p:scale>
        <p:origin x="778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54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196F3B66-2262-4AAD-8E23-7ABA1B44FB6A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96F3B66-2262-4AAD-8E23-7ABA1B44FB6A}" type="datetimeFigureOut">
              <a:rPr lang="en-US" smtClean="0"/>
              <a:pPr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Why the Church Is  Important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Matthew 16:13-20</a:t>
            </a:r>
            <a:endParaRPr lang="en-US" sz="4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33400"/>
            <a:ext cx="8229600" cy="87477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300" dirty="0"/>
              <a:t>Why is Church Membership  Important?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0"/>
            <a:ext cx="11963400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4400" b="1" dirty="0"/>
              <a:t>It provides a place of identity I Cor. 1:2, Gal. 1:2, I Thess. 1:1   </a:t>
            </a:r>
          </a:p>
          <a:p>
            <a:pPr>
              <a:lnSpc>
                <a:spcPct val="90000"/>
              </a:lnSpc>
              <a:buNone/>
            </a:pPr>
            <a:endParaRPr lang="en-US" sz="1800" b="1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4400" b="1" dirty="0"/>
              <a:t>It provides a place of community Acts 2:41-42</a:t>
            </a:r>
          </a:p>
          <a:p>
            <a:pPr marL="118872" indent="0">
              <a:lnSpc>
                <a:spcPct val="90000"/>
              </a:lnSpc>
              <a:buNone/>
            </a:pPr>
            <a:endParaRPr lang="en-US" sz="1800" b="1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4400" b="1" dirty="0"/>
              <a:t>It provides the place to exercise ministry  Eph. 4:11-16, Matt. 28:19-20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n-US" sz="1800" b="1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4400" b="1" dirty="0"/>
              <a:t>It provides the place to display God’s nobility    Eph. 3:21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n-US" b="1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57198"/>
            <a:ext cx="9220200" cy="10668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300" dirty="0"/>
              <a:t>God Established Three Institutions in the World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75192"/>
            <a:ext cx="11734800" cy="4625609"/>
          </a:xfrm>
        </p:spPr>
        <p:txBody>
          <a:bodyPr>
            <a:noAutofit/>
          </a:bodyPr>
          <a:lstStyle/>
          <a:p>
            <a:r>
              <a:rPr lang="en-US" sz="4800" b="1" dirty="0"/>
              <a:t>The Home</a:t>
            </a:r>
          </a:p>
          <a:p>
            <a:pPr marL="118872" indent="0">
              <a:buNone/>
            </a:pPr>
            <a:endParaRPr lang="en-US" sz="4800" b="1" dirty="0"/>
          </a:p>
          <a:p>
            <a:r>
              <a:rPr lang="en-US" sz="4800" b="1" dirty="0"/>
              <a:t>The Government</a:t>
            </a:r>
          </a:p>
          <a:p>
            <a:pPr marL="118872" indent="0">
              <a:buNone/>
            </a:pPr>
            <a:endParaRPr lang="en-US" sz="4800" b="1" dirty="0"/>
          </a:p>
          <a:p>
            <a:r>
              <a:rPr lang="en-US" sz="4800" b="1" dirty="0"/>
              <a:t>The Church</a:t>
            </a:r>
            <a:endParaRPr lang="en-US" sz="4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dirty="0"/>
              <a:t>The Reasons Why God Established These Institutions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75192"/>
            <a:ext cx="11506200" cy="4625609"/>
          </a:xfrm>
        </p:spPr>
        <p:txBody>
          <a:bodyPr>
            <a:normAutofit/>
          </a:bodyPr>
          <a:lstStyle/>
          <a:p>
            <a:pPr lvl="0"/>
            <a:r>
              <a:rPr lang="en-US" sz="4400" b="1" dirty="0"/>
              <a:t>To Establish Order in Chaos</a:t>
            </a:r>
          </a:p>
          <a:p>
            <a:pPr algn="just">
              <a:buNone/>
            </a:pPr>
            <a:endParaRPr lang="en-US" sz="4400" b="1" dirty="0"/>
          </a:p>
          <a:p>
            <a:pPr lvl="0"/>
            <a:r>
              <a:rPr lang="en-US" sz="4400" b="1" dirty="0"/>
              <a:t>To Provide the Medium to Carry out His  Kingdom Plans on Earth</a:t>
            </a:r>
          </a:p>
          <a:p>
            <a:pPr lvl="0">
              <a:buNone/>
            </a:pPr>
            <a:endParaRPr lang="en-US" sz="4400" b="1" dirty="0"/>
          </a:p>
          <a:p>
            <a:pPr lvl="0"/>
            <a:r>
              <a:rPr lang="en-US" sz="4400" b="1" dirty="0"/>
              <a:t>To Give HIM Glory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  </a:t>
            </a:r>
            <a:r>
              <a:rPr lang="en-US" sz="4400" dirty="0"/>
              <a:t>Matthew 16:13-20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08176"/>
            <a:ext cx="10972800" cy="5221224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4400" dirty="0"/>
              <a:t>13 When Jesus came into the coasts of Caesarea Philippi, he asked his disciples, saying, Whom do men say that I the Son of man am?</a:t>
            </a:r>
          </a:p>
          <a:p>
            <a:pPr marL="118872" indent="0">
              <a:buNone/>
            </a:pPr>
            <a:r>
              <a:rPr lang="en-US" sz="4400" dirty="0"/>
              <a:t>14 And they said, Some say that thou art John the Baptist: some, Elias; and others, Jeremias, or one of the prophets.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08176"/>
            <a:ext cx="10972800" cy="5221224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4400" dirty="0"/>
              <a:t>15 He saith unto them, But whom say ye that I am?</a:t>
            </a:r>
          </a:p>
          <a:p>
            <a:pPr marL="118872" indent="0">
              <a:buNone/>
            </a:pPr>
            <a:r>
              <a:rPr lang="en-US" sz="4400" dirty="0"/>
              <a:t>16 And Simon Peter answered and said, Thou art the Christ, the Son of the living God.\</a:t>
            </a:r>
          </a:p>
          <a:p>
            <a:pPr marL="118872" indent="0">
              <a:buNone/>
            </a:pPr>
            <a:r>
              <a:rPr lang="en-US" sz="4400" dirty="0"/>
              <a:t>17 And Jesus answered and said unto him, Blessed art thou, Simon </a:t>
            </a:r>
            <a:r>
              <a:rPr lang="en-US" sz="4400" dirty="0" err="1"/>
              <a:t>Barjona</a:t>
            </a:r>
            <a:r>
              <a:rPr lang="en-US" sz="4400" dirty="0"/>
              <a:t>: for flesh and blood hath not revealed it unto thee, but my Father which is in heaven.</a:t>
            </a:r>
          </a:p>
        </p:txBody>
      </p:sp>
    </p:spTree>
    <p:extLst>
      <p:ext uri="{BB962C8B-B14F-4D97-AF65-F5344CB8AC3E}">
        <p14:creationId xmlns:p14="http://schemas.microsoft.com/office/powerpoint/2010/main" val="3148181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08176"/>
            <a:ext cx="10972800" cy="5221224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4400" dirty="0"/>
              <a:t>18 And I say also unto thee, That thou art Peter, and upon this rock I will build my church; and the gates of hell shall not prevail against it.</a:t>
            </a:r>
          </a:p>
        </p:txBody>
      </p:sp>
    </p:spTree>
    <p:extLst>
      <p:ext uri="{BB962C8B-B14F-4D97-AF65-F5344CB8AC3E}">
        <p14:creationId xmlns:p14="http://schemas.microsoft.com/office/powerpoint/2010/main" val="203519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08176"/>
            <a:ext cx="10972800" cy="5221224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4400" dirty="0"/>
              <a:t>19 And I will give unto thee the keys of the kingdom of heaven: and whatsoever thou shalt bind on earth shall be bound in heaven: and whatsoever thou shalt loose on earth shall be loosed in heaven.</a:t>
            </a:r>
          </a:p>
          <a:p>
            <a:pPr marL="118872" indent="0">
              <a:buNone/>
            </a:pPr>
            <a:r>
              <a:rPr lang="en-US" sz="4400" dirty="0"/>
              <a:t>20 Then charged he his disciples that they should tell no man that he was Jesus the Christ.</a:t>
            </a:r>
          </a:p>
        </p:txBody>
      </p:sp>
    </p:spTree>
    <p:extLst>
      <p:ext uri="{BB962C8B-B14F-4D97-AF65-F5344CB8AC3E}">
        <p14:creationId xmlns:p14="http://schemas.microsoft.com/office/powerpoint/2010/main" val="2756956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When Was the Church Instituted?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5334000"/>
          </a:xfrm>
        </p:spPr>
        <p:txBody>
          <a:bodyPr>
            <a:normAutofit fontScale="92500" lnSpcReduction="20000"/>
          </a:bodyPr>
          <a:lstStyle/>
          <a:p>
            <a:r>
              <a:rPr lang="en-US" sz="4800" b="1" dirty="0"/>
              <a:t>Jesus said it is HIS church</a:t>
            </a:r>
          </a:p>
          <a:p>
            <a:pPr>
              <a:buNone/>
            </a:pPr>
            <a:endParaRPr lang="en-US" sz="4800" b="1" dirty="0"/>
          </a:p>
          <a:p>
            <a:r>
              <a:rPr lang="en-US" sz="4800" b="1" dirty="0"/>
              <a:t>He commissioned them before He left</a:t>
            </a:r>
          </a:p>
          <a:p>
            <a:pPr>
              <a:buNone/>
            </a:pPr>
            <a:endParaRPr lang="en-US" sz="4800" b="1" dirty="0"/>
          </a:p>
          <a:p>
            <a:r>
              <a:rPr lang="en-US" sz="4800" b="1" dirty="0"/>
              <a:t>They conducted necessary business</a:t>
            </a:r>
          </a:p>
          <a:p>
            <a:pPr>
              <a:buNone/>
            </a:pPr>
            <a:endParaRPr lang="en-US" sz="4800" b="1" dirty="0"/>
          </a:p>
          <a:p>
            <a:pPr lvl="0"/>
            <a:r>
              <a:rPr lang="en-US" sz="4800" b="1" dirty="0"/>
              <a:t>They recorded names on a roll</a:t>
            </a:r>
          </a:p>
          <a:p>
            <a:pPr lvl="0">
              <a:buNone/>
            </a:pPr>
            <a:endParaRPr lang="en-US" sz="4800" b="1" dirty="0"/>
          </a:p>
          <a:p>
            <a:pPr lvl="0"/>
            <a:r>
              <a:rPr lang="en-US" sz="4800" b="1" dirty="0"/>
              <a:t>They added to the body of believers</a:t>
            </a:r>
          </a:p>
          <a:p>
            <a:pPr lvl="0">
              <a:buNone/>
            </a:pPr>
            <a:endParaRPr lang="en-US" b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33400"/>
            <a:ext cx="8229600" cy="83515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300" dirty="0"/>
              <a:t>What Is Church Membership?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0"/>
            <a:ext cx="12039600" cy="53340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</a:pPr>
            <a:r>
              <a:rPr lang="en-US" sz="4800" b="1" dirty="0"/>
              <a:t>Church membership is NOT Salvation</a:t>
            </a:r>
          </a:p>
          <a:p>
            <a:pPr marL="118872" indent="0" algn="just">
              <a:lnSpc>
                <a:spcPct val="90000"/>
              </a:lnSpc>
              <a:buNone/>
            </a:pPr>
            <a:endParaRPr lang="en-US" sz="3000" b="1" dirty="0"/>
          </a:p>
          <a:p>
            <a:pPr algn="just">
              <a:lnSpc>
                <a:spcPct val="90000"/>
              </a:lnSpc>
            </a:pPr>
            <a:r>
              <a:rPr lang="en-US" sz="4800" b="1" dirty="0"/>
              <a:t>The Church is a local, visible body</a:t>
            </a:r>
          </a:p>
          <a:p>
            <a:pPr algn="just">
              <a:lnSpc>
                <a:spcPct val="90000"/>
              </a:lnSpc>
            </a:pPr>
            <a:endParaRPr lang="en-US" sz="3000" b="1" dirty="0"/>
          </a:p>
          <a:p>
            <a:pPr algn="just">
              <a:lnSpc>
                <a:spcPct val="90000"/>
              </a:lnSpc>
            </a:pPr>
            <a:r>
              <a:rPr lang="en-US" sz="4800" b="1" dirty="0"/>
              <a:t>The New Testament order is those who are saved, baptized, become a part of a local assembly</a:t>
            </a:r>
          </a:p>
          <a:p>
            <a:pPr algn="just">
              <a:lnSpc>
                <a:spcPct val="90000"/>
              </a:lnSpc>
            </a:pPr>
            <a:endParaRPr lang="en-US" sz="3000" b="1" dirty="0"/>
          </a:p>
          <a:p>
            <a:pPr algn="just">
              <a:lnSpc>
                <a:spcPct val="90000"/>
              </a:lnSpc>
            </a:pPr>
            <a:r>
              <a:rPr lang="en-US" sz="4400" b="1" dirty="0"/>
              <a:t>Being a church member means being in fellowship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endParaRPr lang="en-US" b="1" dirty="0"/>
          </a:p>
          <a:p>
            <a:pPr lvl="0">
              <a:buClr>
                <a:srgbClr val="F0AD00"/>
              </a:buClr>
            </a:pPr>
            <a:endParaRPr lang="en-US" b="1" dirty="0">
              <a:solidFill>
                <a:prstClr val="black"/>
              </a:solidFill>
            </a:endParaRPr>
          </a:p>
          <a:p>
            <a:pPr lvl="0">
              <a:buClr>
                <a:srgbClr val="F0AD00"/>
              </a:buClr>
            </a:pPr>
            <a:endParaRPr lang="en-US" b="1" dirty="0">
              <a:solidFill>
                <a:prstClr val="black"/>
              </a:solidFill>
            </a:endParaRPr>
          </a:p>
          <a:p>
            <a:pPr lvl="0">
              <a:buClr>
                <a:srgbClr val="F0AD00"/>
              </a:buClr>
            </a:pPr>
            <a:endParaRPr lang="en-US" b="1" dirty="0">
              <a:solidFill>
                <a:prstClr val="black"/>
              </a:solidFill>
            </a:endParaRPr>
          </a:p>
          <a:p>
            <a:pPr lvl="0">
              <a:buClr>
                <a:srgbClr val="F0AD00"/>
              </a:buClr>
            </a:pPr>
            <a:endParaRPr lang="en-US" b="1" dirty="0">
              <a:solidFill>
                <a:prstClr val="black"/>
              </a:solidFill>
            </a:endParaRPr>
          </a:p>
          <a:p>
            <a:pPr lvl="0">
              <a:buClr>
                <a:srgbClr val="F0AD00"/>
              </a:buClr>
            </a:pPr>
            <a:endParaRPr lang="en-US" sz="3600" b="1" dirty="0">
              <a:solidFill>
                <a:prstClr val="black"/>
              </a:solidFill>
            </a:endParaRPr>
          </a:p>
          <a:p>
            <a:pPr lvl="0">
              <a:buClr>
                <a:srgbClr val="F0AD00"/>
              </a:buClr>
            </a:pPr>
            <a:endParaRPr lang="en-US" sz="3600" b="1" dirty="0">
              <a:solidFill>
                <a:prstClr val="black"/>
              </a:solidFill>
            </a:endParaRP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195</TotalTime>
  <Words>414</Words>
  <Application>Microsoft Office PowerPoint</Application>
  <PresentationFormat>Widescreen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Corbel</vt:lpstr>
      <vt:lpstr>Wingdings</vt:lpstr>
      <vt:lpstr>Wingdings 2</vt:lpstr>
      <vt:lpstr>Wingdings 3</vt:lpstr>
      <vt:lpstr>Module</vt:lpstr>
      <vt:lpstr>Why the Church Is  Important</vt:lpstr>
      <vt:lpstr>God Established Three Institutions in the World  </vt:lpstr>
      <vt:lpstr>The Reasons Why God Established These Institutions</vt:lpstr>
      <vt:lpstr>TEXT   Matthew 16:13-20</vt:lpstr>
      <vt:lpstr>PowerPoint Presentation</vt:lpstr>
      <vt:lpstr>PowerPoint Presentation</vt:lpstr>
      <vt:lpstr>PowerPoint Presentation</vt:lpstr>
      <vt:lpstr>When Was the Church Instituted?</vt:lpstr>
      <vt:lpstr>What Is Church Membership? </vt:lpstr>
      <vt:lpstr>Why is Church Membership  Important?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Abudnant Life, It’s Contagious</dc:title>
  <dc:creator>SBC</dc:creator>
  <cp:lastModifiedBy>Summers Baptist Church</cp:lastModifiedBy>
  <cp:revision>32</cp:revision>
  <dcterms:created xsi:type="dcterms:W3CDTF">2011-08-21T02:12:59Z</dcterms:created>
  <dcterms:modified xsi:type="dcterms:W3CDTF">2021-05-16T04:09:48Z</dcterms:modified>
</cp:coreProperties>
</file>