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303" r:id="rId4"/>
    <p:sldId id="276" r:id="rId5"/>
    <p:sldId id="278" r:id="rId6"/>
    <p:sldId id="260" r:id="rId7"/>
    <p:sldId id="293" r:id="rId8"/>
    <p:sldId id="267" r:id="rId9"/>
    <p:sldId id="274" r:id="rId10"/>
    <p:sldId id="268" r:id="rId11"/>
    <p:sldId id="308" r:id="rId12"/>
    <p:sldId id="257" r:id="rId13"/>
    <p:sldId id="285" r:id="rId14"/>
    <p:sldId id="281" r:id="rId15"/>
    <p:sldId id="261" r:id="rId16"/>
    <p:sldId id="264" r:id="rId17"/>
    <p:sldId id="265" r:id="rId18"/>
    <p:sldId id="263" r:id="rId19"/>
    <p:sldId id="294" r:id="rId20"/>
    <p:sldId id="295" r:id="rId21"/>
    <p:sldId id="300" r:id="rId22"/>
    <p:sldId id="273" r:id="rId23"/>
    <p:sldId id="272" r:id="rId24"/>
    <p:sldId id="280" r:id="rId25"/>
    <p:sldId id="296" r:id="rId26"/>
    <p:sldId id="297" r:id="rId27"/>
    <p:sldId id="269" r:id="rId28"/>
    <p:sldId id="270" r:id="rId29"/>
    <p:sldId id="304" r:id="rId30"/>
    <p:sldId id="286" r:id="rId31"/>
    <p:sldId id="271" r:id="rId32"/>
    <p:sldId id="305" r:id="rId33"/>
    <p:sldId id="284" r:id="rId34"/>
    <p:sldId id="306" r:id="rId35"/>
    <p:sldId id="289" r:id="rId36"/>
    <p:sldId id="299" r:id="rId37"/>
    <p:sldId id="288" r:id="rId38"/>
    <p:sldId id="301" r:id="rId39"/>
    <p:sldId id="307" r:id="rId40"/>
    <p:sldId id="292" r:id="rId41"/>
    <p:sldId id="287" r:id="rId42"/>
    <p:sldId id="302" r:id="rId43"/>
    <p:sldId id="266" r:id="rId44"/>
    <p:sldId id="282" r:id="rId45"/>
    <p:sldId id="258" r:id="rId46"/>
    <p:sldId id="277" r:id="rId47"/>
    <p:sldId id="29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1" autoAdjust="0"/>
    <p:restoredTop sz="94660"/>
  </p:normalViewPr>
  <p:slideViewPr>
    <p:cSldViewPr snapToGrid="0">
      <p:cViewPr varScale="1">
        <p:scale>
          <a:sx n="92" d="100"/>
          <a:sy n="92" d="100"/>
        </p:scale>
        <p:origin x="-50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32DA3B-5E8C-40A0-9805-F47B1FE4C66C}"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AE27743-77D7-4300-A29C-8E76C9479657}" type="slidenum">
              <a:rPr lang="en-US" smtClean="0"/>
              <a:t>‹#›</a:t>
            </a:fld>
            <a:endParaRPr lang="en-US"/>
          </a:p>
        </p:txBody>
      </p:sp>
    </p:spTree>
    <p:extLst>
      <p:ext uri="{BB962C8B-B14F-4D97-AF65-F5344CB8AC3E}">
        <p14:creationId xmlns:p14="http://schemas.microsoft.com/office/powerpoint/2010/main" val="1559894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32DA3B-5E8C-40A0-9805-F47B1FE4C66C}"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E27743-77D7-4300-A29C-8E76C9479657}" type="slidenum">
              <a:rPr lang="en-US" smtClean="0"/>
              <a:t>‹#›</a:t>
            </a:fld>
            <a:endParaRPr lang="en-US"/>
          </a:p>
        </p:txBody>
      </p:sp>
    </p:spTree>
    <p:extLst>
      <p:ext uri="{BB962C8B-B14F-4D97-AF65-F5344CB8AC3E}">
        <p14:creationId xmlns:p14="http://schemas.microsoft.com/office/powerpoint/2010/main" val="380148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32DA3B-5E8C-40A0-9805-F47B1FE4C66C}"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E27743-77D7-4300-A29C-8E76C947965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9445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A32DA3B-5E8C-40A0-9805-F47B1FE4C66C}"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E27743-77D7-4300-A29C-8E76C9479657}" type="slidenum">
              <a:rPr lang="en-US" smtClean="0"/>
              <a:t>‹#›</a:t>
            </a:fld>
            <a:endParaRPr lang="en-US"/>
          </a:p>
        </p:txBody>
      </p:sp>
    </p:spTree>
    <p:extLst>
      <p:ext uri="{BB962C8B-B14F-4D97-AF65-F5344CB8AC3E}">
        <p14:creationId xmlns:p14="http://schemas.microsoft.com/office/powerpoint/2010/main" val="2895184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A32DA3B-5E8C-40A0-9805-F47B1FE4C66C}"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E27743-77D7-4300-A29C-8E76C947965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63114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A32DA3B-5E8C-40A0-9805-F47B1FE4C66C}"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E27743-77D7-4300-A29C-8E76C9479657}" type="slidenum">
              <a:rPr lang="en-US" smtClean="0"/>
              <a:t>‹#›</a:t>
            </a:fld>
            <a:endParaRPr lang="en-US"/>
          </a:p>
        </p:txBody>
      </p:sp>
    </p:spTree>
    <p:extLst>
      <p:ext uri="{BB962C8B-B14F-4D97-AF65-F5344CB8AC3E}">
        <p14:creationId xmlns:p14="http://schemas.microsoft.com/office/powerpoint/2010/main" val="2449701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32DA3B-5E8C-40A0-9805-F47B1FE4C66C}"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E27743-77D7-4300-A29C-8E76C9479657}" type="slidenum">
              <a:rPr lang="en-US" smtClean="0"/>
              <a:t>‹#›</a:t>
            </a:fld>
            <a:endParaRPr lang="en-US"/>
          </a:p>
        </p:txBody>
      </p:sp>
    </p:spTree>
    <p:extLst>
      <p:ext uri="{BB962C8B-B14F-4D97-AF65-F5344CB8AC3E}">
        <p14:creationId xmlns:p14="http://schemas.microsoft.com/office/powerpoint/2010/main" val="829046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32DA3B-5E8C-40A0-9805-F47B1FE4C66C}"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E27743-77D7-4300-A29C-8E76C9479657}" type="slidenum">
              <a:rPr lang="en-US" smtClean="0"/>
              <a:t>‹#›</a:t>
            </a:fld>
            <a:endParaRPr lang="en-US"/>
          </a:p>
        </p:txBody>
      </p:sp>
    </p:spTree>
    <p:extLst>
      <p:ext uri="{BB962C8B-B14F-4D97-AF65-F5344CB8AC3E}">
        <p14:creationId xmlns:p14="http://schemas.microsoft.com/office/powerpoint/2010/main" val="347952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32DA3B-5E8C-40A0-9805-F47B1FE4C66C}"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E27743-77D7-4300-A29C-8E76C9479657}" type="slidenum">
              <a:rPr lang="en-US" smtClean="0"/>
              <a:t>‹#›</a:t>
            </a:fld>
            <a:endParaRPr lang="en-US"/>
          </a:p>
        </p:txBody>
      </p:sp>
    </p:spTree>
    <p:extLst>
      <p:ext uri="{BB962C8B-B14F-4D97-AF65-F5344CB8AC3E}">
        <p14:creationId xmlns:p14="http://schemas.microsoft.com/office/powerpoint/2010/main" val="2516938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32DA3B-5E8C-40A0-9805-F47B1FE4C66C}"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E27743-77D7-4300-A29C-8E76C9479657}" type="slidenum">
              <a:rPr lang="en-US" smtClean="0"/>
              <a:t>‹#›</a:t>
            </a:fld>
            <a:endParaRPr lang="en-US"/>
          </a:p>
        </p:txBody>
      </p:sp>
    </p:spTree>
    <p:extLst>
      <p:ext uri="{BB962C8B-B14F-4D97-AF65-F5344CB8AC3E}">
        <p14:creationId xmlns:p14="http://schemas.microsoft.com/office/powerpoint/2010/main" val="352636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32DA3B-5E8C-40A0-9805-F47B1FE4C66C}"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AE27743-77D7-4300-A29C-8E76C9479657}" type="slidenum">
              <a:rPr lang="en-US" smtClean="0"/>
              <a:t>‹#›</a:t>
            </a:fld>
            <a:endParaRPr lang="en-US"/>
          </a:p>
        </p:txBody>
      </p:sp>
    </p:spTree>
    <p:extLst>
      <p:ext uri="{BB962C8B-B14F-4D97-AF65-F5344CB8AC3E}">
        <p14:creationId xmlns:p14="http://schemas.microsoft.com/office/powerpoint/2010/main" val="410049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32DA3B-5E8C-40A0-9805-F47B1FE4C66C}"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AE27743-77D7-4300-A29C-8E76C9479657}" type="slidenum">
              <a:rPr lang="en-US" smtClean="0"/>
              <a:t>‹#›</a:t>
            </a:fld>
            <a:endParaRPr lang="en-US"/>
          </a:p>
        </p:txBody>
      </p:sp>
    </p:spTree>
    <p:extLst>
      <p:ext uri="{BB962C8B-B14F-4D97-AF65-F5344CB8AC3E}">
        <p14:creationId xmlns:p14="http://schemas.microsoft.com/office/powerpoint/2010/main" val="3877386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32DA3B-5E8C-40A0-9805-F47B1FE4C66C}"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AE27743-77D7-4300-A29C-8E76C9479657}" type="slidenum">
              <a:rPr lang="en-US" smtClean="0"/>
              <a:t>‹#›</a:t>
            </a:fld>
            <a:endParaRPr lang="en-US"/>
          </a:p>
        </p:txBody>
      </p:sp>
    </p:spTree>
    <p:extLst>
      <p:ext uri="{BB962C8B-B14F-4D97-AF65-F5344CB8AC3E}">
        <p14:creationId xmlns:p14="http://schemas.microsoft.com/office/powerpoint/2010/main" val="333215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2DA3B-5E8C-40A0-9805-F47B1FE4C66C}"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AE27743-77D7-4300-A29C-8E76C9479657}" type="slidenum">
              <a:rPr lang="en-US" smtClean="0"/>
              <a:t>‹#›</a:t>
            </a:fld>
            <a:endParaRPr lang="en-US"/>
          </a:p>
        </p:txBody>
      </p:sp>
    </p:spTree>
    <p:extLst>
      <p:ext uri="{BB962C8B-B14F-4D97-AF65-F5344CB8AC3E}">
        <p14:creationId xmlns:p14="http://schemas.microsoft.com/office/powerpoint/2010/main" val="147275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32DA3B-5E8C-40A0-9805-F47B1FE4C66C}"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AE27743-77D7-4300-A29C-8E76C9479657}" type="slidenum">
              <a:rPr lang="en-US" smtClean="0"/>
              <a:t>‹#›</a:t>
            </a:fld>
            <a:endParaRPr lang="en-US"/>
          </a:p>
        </p:txBody>
      </p:sp>
    </p:spTree>
    <p:extLst>
      <p:ext uri="{BB962C8B-B14F-4D97-AF65-F5344CB8AC3E}">
        <p14:creationId xmlns:p14="http://schemas.microsoft.com/office/powerpoint/2010/main" val="10424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32DA3B-5E8C-40A0-9805-F47B1FE4C66C}"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E27743-77D7-4300-A29C-8E76C9479657}" type="slidenum">
              <a:rPr lang="en-US" smtClean="0"/>
              <a:t>‹#›</a:t>
            </a:fld>
            <a:endParaRPr lang="en-US"/>
          </a:p>
        </p:txBody>
      </p:sp>
    </p:spTree>
    <p:extLst>
      <p:ext uri="{BB962C8B-B14F-4D97-AF65-F5344CB8AC3E}">
        <p14:creationId xmlns:p14="http://schemas.microsoft.com/office/powerpoint/2010/main" val="1074861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A32DA3B-5E8C-40A0-9805-F47B1FE4C66C}" type="datetimeFigureOut">
              <a:rPr lang="en-US" smtClean="0"/>
              <a:t>11/1/2017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AE27743-77D7-4300-A29C-8E76C9479657}" type="slidenum">
              <a:rPr lang="en-US" smtClean="0"/>
              <a:t>‹#›</a:t>
            </a:fld>
            <a:endParaRPr lang="en-US"/>
          </a:p>
        </p:txBody>
      </p:sp>
    </p:spTree>
    <p:extLst>
      <p:ext uri="{BB962C8B-B14F-4D97-AF65-F5344CB8AC3E}">
        <p14:creationId xmlns:p14="http://schemas.microsoft.com/office/powerpoint/2010/main" val="1966440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1572124"/>
          </a:xfrm>
        </p:spPr>
        <p:txBody>
          <a:bodyPr>
            <a:normAutofit/>
          </a:bodyPr>
          <a:lstStyle/>
          <a:p>
            <a:pPr algn="ctr"/>
            <a:r>
              <a:rPr lang="en-US" b="1" dirty="0"/>
              <a:t>Substance Use Disorders</a:t>
            </a:r>
            <a:r>
              <a:rPr lang="en-US" b="1" dirty="0" smtClean="0"/>
              <a:t>:</a:t>
            </a:r>
            <a:endParaRPr lang="en-US" b="1" dirty="0"/>
          </a:p>
        </p:txBody>
      </p:sp>
      <p:sp>
        <p:nvSpPr>
          <p:cNvPr id="3" name="Subtitle 2"/>
          <p:cNvSpPr>
            <a:spLocks noGrp="1"/>
          </p:cNvSpPr>
          <p:nvPr>
            <p:ph type="subTitle" idx="1"/>
          </p:nvPr>
        </p:nvSpPr>
        <p:spPr>
          <a:xfrm>
            <a:off x="1097280" y="2485623"/>
            <a:ext cx="10058400" cy="1143000"/>
          </a:xfrm>
        </p:spPr>
        <p:txBody>
          <a:bodyPr>
            <a:normAutofit/>
          </a:bodyPr>
          <a:lstStyle/>
          <a:p>
            <a:pPr algn="ctr"/>
            <a:r>
              <a:rPr lang="en-US" sz="2800" dirty="0" smtClean="0"/>
              <a:t>Women, Pregnancy, and the Family</a:t>
            </a:r>
            <a:endParaRPr lang="en-US" sz="2800" dirty="0"/>
          </a:p>
        </p:txBody>
      </p:sp>
      <p:sp>
        <p:nvSpPr>
          <p:cNvPr id="4" name="TextBox 3"/>
          <p:cNvSpPr txBox="1"/>
          <p:nvPr/>
        </p:nvSpPr>
        <p:spPr>
          <a:xfrm>
            <a:off x="2215166" y="4636394"/>
            <a:ext cx="7791719" cy="369332"/>
          </a:xfrm>
          <a:prstGeom prst="rect">
            <a:avLst/>
          </a:prstGeom>
          <a:noFill/>
        </p:spPr>
        <p:txBody>
          <a:bodyPr wrap="square" rtlCol="0">
            <a:spAutoFit/>
          </a:bodyPr>
          <a:lstStyle/>
          <a:p>
            <a:pPr algn="ctr"/>
            <a:r>
              <a:rPr lang="en-US" dirty="0" smtClean="0"/>
              <a:t>Jennifer Hudson, M.S., Certified Advanced Alcohol and Drug Counselor</a:t>
            </a:r>
            <a:endParaRPr lang="en-US" dirty="0"/>
          </a:p>
        </p:txBody>
      </p:sp>
    </p:spTree>
    <p:extLst>
      <p:ext uri="{BB962C8B-B14F-4D97-AF65-F5344CB8AC3E}">
        <p14:creationId xmlns:p14="http://schemas.microsoft.com/office/powerpoint/2010/main" val="3899107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Prevalence of Dual-Diagnosis</a:t>
            </a:r>
            <a:endParaRPr lang="en-US" b="1" dirty="0"/>
          </a:p>
        </p:txBody>
      </p:sp>
      <p:sp>
        <p:nvSpPr>
          <p:cNvPr id="3" name="Content Placeholder 2"/>
          <p:cNvSpPr>
            <a:spLocks noGrp="1"/>
          </p:cNvSpPr>
          <p:nvPr>
            <p:ph idx="1"/>
          </p:nvPr>
        </p:nvSpPr>
        <p:spPr>
          <a:xfrm>
            <a:off x="2589212" y="2133600"/>
            <a:ext cx="8915400" cy="3997036"/>
          </a:xfrm>
        </p:spPr>
        <p:txBody>
          <a:bodyPr>
            <a:noAutofit/>
          </a:bodyPr>
          <a:lstStyle/>
          <a:p>
            <a:r>
              <a:rPr lang="en-US" sz="2000" dirty="0"/>
              <a:t>According to SAMHSA’s </a:t>
            </a:r>
            <a:r>
              <a:rPr lang="en-US" sz="2000" b="1" dirty="0" smtClean="0"/>
              <a:t>2014 National Survey on Drug Use and Health (NSDUH</a:t>
            </a:r>
            <a:r>
              <a:rPr lang="en-US" sz="2000" dirty="0" smtClean="0"/>
              <a:t>):</a:t>
            </a:r>
          </a:p>
          <a:p>
            <a:pPr lvl="1"/>
            <a:r>
              <a:rPr lang="en-US" sz="2000" dirty="0" smtClean="0"/>
              <a:t>An </a:t>
            </a:r>
            <a:r>
              <a:rPr lang="en-US" sz="2000" dirty="0"/>
              <a:t>estimated 43.6 million (18.1%) Americans ages 18 and up experienced some form of mental illness. </a:t>
            </a:r>
            <a:endParaRPr lang="en-US" sz="2000" dirty="0" smtClean="0"/>
          </a:p>
          <a:p>
            <a:pPr lvl="1"/>
            <a:r>
              <a:rPr lang="en-US" sz="2000" dirty="0"/>
              <a:t>7.9 million people had both a mental disorder and substance use </a:t>
            </a:r>
            <a:r>
              <a:rPr lang="en-US" sz="2000" dirty="0" smtClean="0"/>
              <a:t>disorder</a:t>
            </a:r>
          </a:p>
          <a:p>
            <a:r>
              <a:rPr lang="en-US" sz="2000" dirty="0" smtClean="0"/>
              <a:t>Mental </a:t>
            </a:r>
            <a:r>
              <a:rPr lang="en-US" sz="2000" dirty="0"/>
              <a:t>health problems can sometimes lead to alcohol or drug use, as some people with a mental health problem may misuse these substances as a form of </a:t>
            </a:r>
            <a:r>
              <a:rPr lang="en-US" sz="2000" dirty="0" smtClean="0"/>
              <a:t>self-medication</a:t>
            </a:r>
          </a:p>
          <a:p>
            <a:pPr marL="342900" lvl="1" indent="-342900"/>
            <a:r>
              <a:rPr lang="en-US" sz="2000" dirty="0"/>
              <a:t>Some illicit substances can cause people to experience one or more symptoms of mental health</a:t>
            </a:r>
          </a:p>
          <a:p>
            <a:endParaRPr lang="en-US" sz="2000" dirty="0" smtClean="0"/>
          </a:p>
        </p:txBody>
      </p:sp>
    </p:spTree>
    <p:extLst>
      <p:ext uri="{BB962C8B-B14F-4D97-AF65-F5344CB8AC3E}">
        <p14:creationId xmlns:p14="http://schemas.microsoft.com/office/powerpoint/2010/main" val="2312225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Prevalence of Dual-Diagnosis in Women</a:t>
            </a:r>
            <a:endParaRPr lang="en-US" b="1" dirty="0"/>
          </a:p>
        </p:txBody>
      </p:sp>
      <p:sp>
        <p:nvSpPr>
          <p:cNvPr id="3" name="Content Placeholder 2"/>
          <p:cNvSpPr>
            <a:spLocks noGrp="1"/>
          </p:cNvSpPr>
          <p:nvPr>
            <p:ph idx="1"/>
          </p:nvPr>
        </p:nvSpPr>
        <p:spPr/>
        <p:txBody>
          <a:bodyPr>
            <a:normAutofit fontScale="92500" lnSpcReduction="10000"/>
          </a:bodyPr>
          <a:lstStyle/>
          <a:p>
            <a:r>
              <a:rPr lang="en-US" sz="2000" dirty="0"/>
              <a:t>According to </a:t>
            </a:r>
            <a:r>
              <a:rPr lang="en-US" sz="2000" dirty="0" smtClean="0"/>
              <a:t>the a 2014 NSDUH study, women </a:t>
            </a:r>
            <a:r>
              <a:rPr lang="en-US" sz="2000" dirty="0"/>
              <a:t>aged 18 and older in </a:t>
            </a:r>
            <a:r>
              <a:rPr lang="en-US" sz="2000" dirty="0" smtClean="0"/>
              <a:t>were </a:t>
            </a:r>
            <a:r>
              <a:rPr lang="en-US" sz="2000" dirty="0"/>
              <a:t>more likely than men to have serious mental illness in the past year (5% vs. 3.1%). </a:t>
            </a:r>
            <a:endParaRPr lang="en-US" sz="2000" dirty="0" smtClean="0"/>
          </a:p>
          <a:p>
            <a:r>
              <a:rPr lang="en-US" sz="2000" dirty="0" smtClean="0"/>
              <a:t>Women </a:t>
            </a:r>
            <a:r>
              <a:rPr lang="en-US" sz="2000" dirty="0"/>
              <a:t>with SUDs have greater rates of depression and anxiety and often utilize substances to cope</a:t>
            </a:r>
          </a:p>
          <a:p>
            <a:r>
              <a:rPr lang="en-US" sz="2000" dirty="0"/>
              <a:t>Need for concurrent treatment as it is difficult to treat just one part (SUD or the mental health diagnosis)</a:t>
            </a:r>
          </a:p>
          <a:p>
            <a:r>
              <a:rPr lang="en-US" sz="2000" dirty="0"/>
              <a:t>Women with SUDs are also at an increased risk of post-partum depression after delivery and need continued monitoring even after delivery</a:t>
            </a:r>
          </a:p>
          <a:p>
            <a:r>
              <a:rPr lang="en-US" sz="2000" dirty="0"/>
              <a:t>Comorbid psychiatric diagnoses can have a negative effect on birth outcomes and impair parenting</a:t>
            </a:r>
          </a:p>
          <a:p>
            <a:endParaRPr lang="en-US" dirty="0"/>
          </a:p>
        </p:txBody>
      </p:sp>
    </p:spTree>
    <p:extLst>
      <p:ext uri="{BB962C8B-B14F-4D97-AF65-F5344CB8AC3E}">
        <p14:creationId xmlns:p14="http://schemas.microsoft.com/office/powerpoint/2010/main" val="3482153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do you think when you see these images?</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334" y="1645261"/>
            <a:ext cx="4572000" cy="3429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2507" y="1690688"/>
            <a:ext cx="4064000" cy="304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0589" y="3387112"/>
            <a:ext cx="3384050" cy="3374298"/>
          </a:xfrm>
          <a:prstGeom prst="rect">
            <a:avLst/>
          </a:prstGeom>
        </p:spPr>
      </p:pic>
    </p:spTree>
    <p:extLst>
      <p:ext uri="{BB962C8B-B14F-4D97-AF65-F5344CB8AC3E}">
        <p14:creationId xmlns:p14="http://schemas.microsoft.com/office/powerpoint/2010/main" val="1081350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1229" y="624110"/>
            <a:ext cx="9083384" cy="1280890"/>
          </a:xfrm>
        </p:spPr>
        <p:txBody>
          <a:bodyPr/>
          <a:lstStyle/>
          <a:p>
            <a:pPr algn="ctr"/>
            <a:r>
              <a:rPr lang="en-US" b="1" dirty="0" smtClean="0"/>
              <a:t>Substance Use and Pregnancy</a:t>
            </a:r>
            <a:endParaRPr lang="en-US" b="1" dirty="0"/>
          </a:p>
        </p:txBody>
      </p:sp>
      <p:sp>
        <p:nvSpPr>
          <p:cNvPr id="3" name="Content Placeholder 2"/>
          <p:cNvSpPr>
            <a:spLocks noGrp="1"/>
          </p:cNvSpPr>
          <p:nvPr>
            <p:ph idx="1"/>
          </p:nvPr>
        </p:nvSpPr>
        <p:spPr/>
        <p:txBody>
          <a:bodyPr/>
          <a:lstStyle/>
          <a:p>
            <a:r>
              <a:rPr lang="en-US" sz="2000" dirty="0"/>
              <a:t>Women are more likely to develop a substance use disorder during their reproductive years (age 18-44).</a:t>
            </a:r>
          </a:p>
          <a:p>
            <a:r>
              <a:rPr lang="en-US" sz="2000" dirty="0"/>
              <a:t>Women who are pregnant or may become pregnant are at a higher risk of abusing substances </a:t>
            </a:r>
            <a:endParaRPr lang="en-US" sz="2000" dirty="0" smtClean="0"/>
          </a:p>
          <a:p>
            <a:r>
              <a:rPr lang="en-US" sz="2000" dirty="0" smtClean="0"/>
              <a:t>Pregnant </a:t>
            </a:r>
            <a:r>
              <a:rPr lang="en-US" sz="2000" dirty="0"/>
              <a:t>women are more likely to be subjected to stigma when consuming both legal and illegal substances. </a:t>
            </a:r>
          </a:p>
          <a:p>
            <a:pPr lvl="1"/>
            <a:r>
              <a:rPr lang="en-US" sz="2000" dirty="0" smtClean="0"/>
              <a:t>Women are thought to be poor parents that are unwilling </a:t>
            </a:r>
            <a:r>
              <a:rPr lang="en-US" sz="2000" dirty="0"/>
              <a:t>or unable to care for their children.</a:t>
            </a:r>
          </a:p>
          <a:p>
            <a:r>
              <a:rPr lang="en-US" sz="2000" dirty="0"/>
              <a:t>Media sensationalizing: Transforms the view of women into criminals, punishable by law for making poor choices</a:t>
            </a:r>
          </a:p>
          <a:p>
            <a:pPr marL="0" indent="0">
              <a:buNone/>
            </a:pPr>
            <a:endParaRPr lang="en-US" dirty="0"/>
          </a:p>
        </p:txBody>
      </p:sp>
    </p:spTree>
    <p:extLst>
      <p:ext uri="{BB962C8B-B14F-4D97-AF65-F5344CB8AC3E}">
        <p14:creationId xmlns:p14="http://schemas.microsoft.com/office/powerpoint/2010/main" val="907569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Media Sensationalizing</a:t>
            </a:r>
            <a:endParaRPr lang="en-US" b="1" dirty="0"/>
          </a:p>
        </p:txBody>
      </p:sp>
      <p:sp>
        <p:nvSpPr>
          <p:cNvPr id="3" name="Content Placeholder 2"/>
          <p:cNvSpPr>
            <a:spLocks noGrp="1"/>
          </p:cNvSpPr>
          <p:nvPr>
            <p:ph idx="1"/>
          </p:nvPr>
        </p:nvSpPr>
        <p:spPr>
          <a:xfrm>
            <a:off x="838200" y="1825625"/>
            <a:ext cx="5833056" cy="4351338"/>
          </a:xfrm>
        </p:spPr>
        <p:txBody>
          <a:bodyPr/>
          <a:lstStyle/>
          <a:p>
            <a:r>
              <a:rPr lang="en-US" dirty="0" smtClean="0"/>
              <a:t>“</a:t>
            </a:r>
            <a:r>
              <a:rPr lang="en-US" sz="2400" dirty="0" smtClean="0"/>
              <a:t>Officers Find Infants Crying </a:t>
            </a:r>
            <a:r>
              <a:rPr lang="en-US" sz="2400" dirty="0"/>
              <a:t>in SUV as </a:t>
            </a:r>
            <a:r>
              <a:rPr lang="en-US" sz="2400" dirty="0" smtClean="0"/>
              <a:t>Mom overdoses </a:t>
            </a:r>
            <a:r>
              <a:rPr lang="en-US" sz="2400" dirty="0"/>
              <a:t>in </a:t>
            </a:r>
            <a:r>
              <a:rPr lang="en-US" sz="2400" dirty="0" smtClean="0"/>
              <a:t>Front Seat”</a:t>
            </a:r>
          </a:p>
          <a:p>
            <a:r>
              <a:rPr lang="en-US" sz="2400" dirty="0" smtClean="0"/>
              <a:t>“Mom</a:t>
            </a:r>
            <a:r>
              <a:rPr lang="en-US" sz="2400" dirty="0"/>
              <a:t>, </a:t>
            </a:r>
            <a:r>
              <a:rPr lang="en-US" sz="2400" dirty="0" smtClean="0"/>
              <a:t>Boyfriend Overdose </a:t>
            </a:r>
            <a:r>
              <a:rPr lang="en-US" sz="2400" dirty="0"/>
              <a:t>on H</a:t>
            </a:r>
            <a:r>
              <a:rPr lang="en-US" sz="2400" dirty="0" smtClean="0"/>
              <a:t>eroin </a:t>
            </a:r>
            <a:r>
              <a:rPr lang="en-US" sz="2400" dirty="0"/>
              <a:t>in </a:t>
            </a:r>
            <a:r>
              <a:rPr lang="en-US" sz="2400" dirty="0" smtClean="0"/>
              <a:t>Front </a:t>
            </a:r>
            <a:r>
              <a:rPr lang="en-US" sz="2400" dirty="0"/>
              <a:t>of 2 </a:t>
            </a:r>
            <a:r>
              <a:rPr lang="en-US" sz="2400" dirty="0" smtClean="0"/>
              <a:t>Kids </a:t>
            </a:r>
            <a:r>
              <a:rPr lang="en-US" sz="2400" dirty="0"/>
              <a:t>in </a:t>
            </a:r>
            <a:r>
              <a:rPr lang="en-US" sz="2400" dirty="0" smtClean="0"/>
              <a:t>Annapolis”</a:t>
            </a:r>
          </a:p>
          <a:p>
            <a:r>
              <a:rPr lang="en-US" sz="2400" dirty="0" smtClean="0"/>
              <a:t>“Woman Overdoses </a:t>
            </a:r>
            <a:r>
              <a:rPr lang="en-US" sz="2400" dirty="0"/>
              <a:t>in </a:t>
            </a:r>
            <a:r>
              <a:rPr lang="en-US" sz="2400" dirty="0" smtClean="0"/>
              <a:t>Gas Station Bathroom </a:t>
            </a:r>
            <a:r>
              <a:rPr lang="en-US" sz="2400" dirty="0"/>
              <a:t>in </a:t>
            </a:r>
            <a:r>
              <a:rPr lang="en-US" sz="2400" dirty="0" smtClean="0"/>
              <a:t>Front </a:t>
            </a:r>
            <a:r>
              <a:rPr lang="en-US" sz="2400" dirty="0"/>
              <a:t>of 3-year-old </a:t>
            </a:r>
            <a:r>
              <a:rPr lang="en-US" sz="2400" dirty="0" smtClean="0"/>
              <a:t>Child”</a:t>
            </a:r>
          </a:p>
          <a:p>
            <a:r>
              <a:rPr lang="en-US" sz="2400" dirty="0" smtClean="0"/>
              <a:t>“Toddler Tries to Revive Mother from an Apparent Overdose”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438" y="1825625"/>
            <a:ext cx="4758362" cy="4897147"/>
          </a:xfrm>
          <a:prstGeom prst="rect">
            <a:avLst/>
          </a:prstGeom>
        </p:spPr>
      </p:pic>
    </p:spTree>
    <p:extLst>
      <p:ext uri="{BB962C8B-B14F-4D97-AF65-F5344CB8AC3E}">
        <p14:creationId xmlns:p14="http://schemas.microsoft.com/office/powerpoint/2010/main" val="202694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Substance Use during Pregnancy </a:t>
            </a:r>
            <a:r>
              <a:rPr lang="en-US" b="1" dirty="0"/>
              <a:t>C</a:t>
            </a:r>
            <a:r>
              <a:rPr lang="en-US" b="1" dirty="0" smtClean="0"/>
              <a:t>an Affect the Neonate</a:t>
            </a:r>
            <a:r>
              <a:rPr lang="en-US" dirty="0" smtClean="0"/>
              <a:t>	</a:t>
            </a:r>
            <a:endParaRPr lang="en-US" dirty="0"/>
          </a:p>
        </p:txBody>
      </p:sp>
      <p:sp>
        <p:nvSpPr>
          <p:cNvPr id="3" name="Content Placeholder 2"/>
          <p:cNvSpPr>
            <a:spLocks noGrp="1"/>
          </p:cNvSpPr>
          <p:nvPr>
            <p:ph idx="1"/>
          </p:nvPr>
        </p:nvSpPr>
        <p:spPr>
          <a:xfrm>
            <a:off x="2589212" y="2133600"/>
            <a:ext cx="8915400" cy="4061138"/>
          </a:xfrm>
        </p:spPr>
        <p:txBody>
          <a:bodyPr>
            <a:normAutofit lnSpcReduction="10000"/>
          </a:bodyPr>
          <a:lstStyle/>
          <a:p>
            <a:r>
              <a:rPr lang="en-US" sz="2000" dirty="0" smtClean="0"/>
              <a:t>Substance Use Disorders during pregnancy are an alarming public health problem which can lead to several harmful maternal and neonatal outcomes</a:t>
            </a:r>
          </a:p>
          <a:p>
            <a:r>
              <a:rPr lang="en-US" sz="2000" dirty="0" smtClean="0"/>
              <a:t>Any use of substances during pregnancy can be harmful</a:t>
            </a:r>
          </a:p>
          <a:p>
            <a:r>
              <a:rPr lang="en-US" sz="2000" dirty="0" smtClean="0"/>
              <a:t>Estimates of use for pregnant women (2010 SAMHSA): </a:t>
            </a:r>
          </a:p>
          <a:p>
            <a:pPr lvl="1"/>
            <a:r>
              <a:rPr lang="en-US" sz="2000" dirty="0" smtClean="0"/>
              <a:t>16.2% cigarettes; 10.8% alcohol, 4.4% other illicit substances</a:t>
            </a:r>
          </a:p>
          <a:p>
            <a:r>
              <a:rPr lang="en-US" sz="2000" dirty="0" smtClean="0"/>
              <a:t>There has been an increase in opioid use leading to an “epidemic”</a:t>
            </a:r>
          </a:p>
          <a:p>
            <a:endParaRPr lang="en-US" sz="2000" dirty="0" smtClean="0"/>
          </a:p>
          <a:p>
            <a:r>
              <a:rPr lang="en-US" sz="2000" dirty="0" smtClean="0"/>
              <a:t>Although pregnancy can help some women curb their use of drugs and alcohol, most return to using these substances in the post-partum period</a:t>
            </a:r>
            <a:endParaRPr lang="en-US" sz="2000" dirty="0"/>
          </a:p>
        </p:txBody>
      </p:sp>
    </p:spTree>
    <p:extLst>
      <p:ext uri="{BB962C8B-B14F-4D97-AF65-F5344CB8AC3E}">
        <p14:creationId xmlns:p14="http://schemas.microsoft.com/office/powerpoint/2010/main" val="2547061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 Babies Born Addicted?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88469" y="2133600"/>
            <a:ext cx="6716888" cy="3778250"/>
          </a:xfrm>
        </p:spPr>
      </p:pic>
    </p:spTree>
    <p:extLst>
      <p:ext uri="{BB962C8B-B14F-4D97-AF65-F5344CB8AC3E}">
        <p14:creationId xmlns:p14="http://schemas.microsoft.com/office/powerpoint/2010/main" val="509362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Are Babies Born Addicted?</a:t>
            </a:r>
            <a:endParaRPr lang="en-US" b="1" dirty="0"/>
          </a:p>
        </p:txBody>
      </p:sp>
      <p:sp>
        <p:nvSpPr>
          <p:cNvPr id="3" name="Content Placeholder 2"/>
          <p:cNvSpPr>
            <a:spLocks noGrp="1"/>
          </p:cNvSpPr>
          <p:nvPr>
            <p:ph idx="1"/>
          </p:nvPr>
        </p:nvSpPr>
        <p:spPr/>
        <p:txBody>
          <a:bodyPr>
            <a:normAutofit/>
          </a:bodyPr>
          <a:lstStyle/>
          <a:p>
            <a:r>
              <a:rPr lang="en-US" sz="2400" dirty="0" smtClean="0"/>
              <a:t>Simply put: </a:t>
            </a:r>
            <a:r>
              <a:rPr lang="en-US" sz="2400" b="1" dirty="0" smtClean="0"/>
              <a:t>No</a:t>
            </a:r>
          </a:p>
          <a:p>
            <a:r>
              <a:rPr lang="en-US" sz="2400" dirty="0" smtClean="0"/>
              <a:t>Newborns are often incorrectly labeled as addicted.</a:t>
            </a:r>
          </a:p>
          <a:p>
            <a:r>
              <a:rPr lang="en-US" sz="2400" dirty="0" smtClean="0"/>
              <a:t>Babies can be born dependent on substance and can require treatment in order to manage withdrawal and dependency symptoms</a:t>
            </a:r>
          </a:p>
          <a:p>
            <a:r>
              <a:rPr lang="en-US" sz="2400" dirty="0" smtClean="0"/>
              <a:t>Substance exposed newborns require specialized treatment and attention that may need to continue even after the baby leaves the hospital</a:t>
            </a:r>
            <a:endParaRPr lang="en-US" sz="2400" dirty="0"/>
          </a:p>
        </p:txBody>
      </p:sp>
    </p:spTree>
    <p:extLst>
      <p:ext uri="{BB962C8B-B14F-4D97-AF65-F5344CB8AC3E}">
        <p14:creationId xmlns:p14="http://schemas.microsoft.com/office/powerpoint/2010/main" val="2715158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How do Substances affect Fetal and Neonatal Development</a:t>
            </a:r>
            <a:endParaRPr lang="en-US" b="1" dirty="0"/>
          </a:p>
        </p:txBody>
      </p:sp>
      <p:sp>
        <p:nvSpPr>
          <p:cNvPr id="3" name="Content Placeholder 2"/>
          <p:cNvSpPr>
            <a:spLocks noGrp="1"/>
          </p:cNvSpPr>
          <p:nvPr>
            <p:ph idx="1"/>
          </p:nvPr>
        </p:nvSpPr>
        <p:spPr/>
        <p:txBody>
          <a:bodyPr>
            <a:normAutofit/>
          </a:bodyPr>
          <a:lstStyle/>
          <a:p>
            <a:r>
              <a:rPr lang="en-US" sz="2800" b="1" dirty="0" smtClean="0"/>
              <a:t>Alcohol</a:t>
            </a:r>
            <a:r>
              <a:rPr lang="en-US" sz="2800" dirty="0" smtClean="0"/>
              <a:t>: </a:t>
            </a:r>
          </a:p>
          <a:p>
            <a:pPr lvl="1"/>
            <a:r>
              <a:rPr lang="en-US" dirty="0" smtClean="0"/>
              <a:t>Miscarriage				</a:t>
            </a:r>
          </a:p>
          <a:p>
            <a:pPr lvl="1"/>
            <a:r>
              <a:rPr lang="en-US" dirty="0" smtClean="0"/>
              <a:t>premature delivery</a:t>
            </a:r>
          </a:p>
          <a:p>
            <a:pPr lvl="1"/>
            <a:r>
              <a:rPr lang="en-US" dirty="0" smtClean="0"/>
              <a:t>mental retardation			</a:t>
            </a:r>
          </a:p>
          <a:p>
            <a:pPr lvl="1"/>
            <a:r>
              <a:rPr lang="en-US" dirty="0" smtClean="0"/>
              <a:t>learning/emotional/behavioral problems</a:t>
            </a:r>
          </a:p>
          <a:p>
            <a:pPr lvl="1"/>
            <a:r>
              <a:rPr lang="en-US" dirty="0" smtClean="0"/>
              <a:t>physical defects of the heart, face, and other organs. </a:t>
            </a:r>
          </a:p>
          <a:p>
            <a:pPr lvl="1"/>
            <a:endParaRPr lang="en-US" dirty="0"/>
          </a:p>
          <a:p>
            <a:pPr lvl="1"/>
            <a:r>
              <a:rPr lang="en-US" sz="1800" b="1" dirty="0" smtClean="0"/>
              <a:t>Fetal Alcohol Syndrome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1259" y="2133600"/>
            <a:ext cx="2833353" cy="3021348"/>
          </a:xfrm>
          <a:prstGeom prst="rect">
            <a:avLst/>
          </a:prstGeom>
        </p:spPr>
      </p:pic>
    </p:spTree>
    <p:extLst>
      <p:ext uri="{BB962C8B-B14F-4D97-AF65-F5344CB8AC3E}">
        <p14:creationId xmlns:p14="http://schemas.microsoft.com/office/powerpoint/2010/main" val="1101920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How do Substances affect Fetal and Neonatal Development</a:t>
            </a:r>
            <a:endParaRPr lang="en-US" dirty="0"/>
          </a:p>
        </p:txBody>
      </p:sp>
      <p:sp>
        <p:nvSpPr>
          <p:cNvPr id="3" name="Content Placeholder 2"/>
          <p:cNvSpPr>
            <a:spLocks noGrp="1"/>
          </p:cNvSpPr>
          <p:nvPr>
            <p:ph idx="1"/>
          </p:nvPr>
        </p:nvSpPr>
        <p:spPr/>
        <p:txBody>
          <a:bodyPr>
            <a:normAutofit fontScale="92500" lnSpcReduction="10000"/>
          </a:bodyPr>
          <a:lstStyle/>
          <a:p>
            <a:r>
              <a:rPr lang="en-US" sz="2800" b="1" dirty="0"/>
              <a:t>Tobacco</a:t>
            </a:r>
            <a:r>
              <a:rPr lang="en-US" sz="2800" dirty="0"/>
              <a:t>: </a:t>
            </a:r>
            <a:endParaRPr lang="en-US" sz="2800" dirty="0" smtClean="0"/>
          </a:p>
          <a:p>
            <a:pPr lvl="1"/>
            <a:r>
              <a:rPr lang="en-US" sz="2000" dirty="0" smtClean="0"/>
              <a:t>premature </a:t>
            </a:r>
            <a:r>
              <a:rPr lang="en-US" sz="2000" dirty="0"/>
              <a:t>birth and low birth </a:t>
            </a:r>
            <a:r>
              <a:rPr lang="en-US" sz="2000" dirty="0" smtClean="0"/>
              <a:t>weight</a:t>
            </a:r>
          </a:p>
          <a:p>
            <a:pPr lvl="1"/>
            <a:r>
              <a:rPr lang="en-US" sz="2000" dirty="0" smtClean="0"/>
              <a:t>mortality</a:t>
            </a:r>
          </a:p>
          <a:p>
            <a:pPr lvl="1"/>
            <a:r>
              <a:rPr lang="en-US" sz="2000" dirty="0" smtClean="0"/>
              <a:t>developmental </a:t>
            </a:r>
            <a:r>
              <a:rPr lang="en-US" sz="2000" dirty="0"/>
              <a:t>problems later in </a:t>
            </a:r>
            <a:r>
              <a:rPr lang="en-US" sz="2000" dirty="0" smtClean="0"/>
              <a:t>life</a:t>
            </a:r>
            <a:endParaRPr lang="en-US" sz="2000" b="1" dirty="0"/>
          </a:p>
          <a:p>
            <a:r>
              <a:rPr lang="en-US" sz="2800" b="1" dirty="0" smtClean="0"/>
              <a:t>Cannabis/Marijuana</a:t>
            </a:r>
            <a:r>
              <a:rPr lang="en-US" sz="2800" dirty="0"/>
              <a:t>: </a:t>
            </a:r>
            <a:endParaRPr lang="en-US" sz="2800" dirty="0" smtClean="0"/>
          </a:p>
          <a:p>
            <a:pPr lvl="1"/>
            <a:r>
              <a:rPr lang="en-US" sz="2000" dirty="0" smtClean="0"/>
              <a:t>preterm labor</a:t>
            </a:r>
          </a:p>
          <a:p>
            <a:pPr lvl="1"/>
            <a:r>
              <a:rPr lang="en-US" sz="2000" dirty="0" smtClean="0"/>
              <a:t>low </a:t>
            </a:r>
            <a:r>
              <a:rPr lang="en-US" sz="2000" dirty="0"/>
              <a:t>birth </a:t>
            </a:r>
            <a:r>
              <a:rPr lang="en-US" sz="2000" dirty="0" smtClean="0"/>
              <a:t>weight</a:t>
            </a:r>
          </a:p>
          <a:p>
            <a:pPr lvl="1"/>
            <a:r>
              <a:rPr lang="en-US" sz="2000" dirty="0" smtClean="0"/>
              <a:t>reduced </a:t>
            </a:r>
            <a:r>
              <a:rPr lang="en-US" sz="2000" dirty="0"/>
              <a:t>attention and executive functioning </a:t>
            </a:r>
            <a:r>
              <a:rPr lang="en-US" sz="2000" dirty="0" smtClean="0"/>
              <a:t>skills</a:t>
            </a:r>
          </a:p>
          <a:p>
            <a:pPr lvl="1"/>
            <a:r>
              <a:rPr lang="en-US" sz="2000" dirty="0" smtClean="0"/>
              <a:t>behavioral </a:t>
            </a:r>
            <a:r>
              <a:rPr lang="en-US" sz="2000" dirty="0"/>
              <a:t>problems</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3401" y="2224668"/>
            <a:ext cx="3061845" cy="2398847"/>
          </a:xfrm>
          <a:prstGeom prst="rect">
            <a:avLst/>
          </a:prstGeom>
        </p:spPr>
      </p:pic>
    </p:spTree>
    <p:extLst>
      <p:ext uri="{BB962C8B-B14F-4D97-AF65-F5344CB8AC3E}">
        <p14:creationId xmlns:p14="http://schemas.microsoft.com/office/powerpoint/2010/main" val="3662393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Substance Use Disorders (SUDs)</a:t>
            </a:r>
            <a:endParaRPr lang="en-US" b="1" dirty="0"/>
          </a:p>
        </p:txBody>
      </p:sp>
      <p:sp>
        <p:nvSpPr>
          <p:cNvPr id="3" name="Content Placeholder 2"/>
          <p:cNvSpPr>
            <a:spLocks noGrp="1"/>
          </p:cNvSpPr>
          <p:nvPr>
            <p:ph idx="1"/>
          </p:nvPr>
        </p:nvSpPr>
        <p:spPr/>
        <p:txBody>
          <a:bodyPr>
            <a:normAutofit lnSpcReduction="10000"/>
          </a:bodyPr>
          <a:lstStyle/>
          <a:p>
            <a:r>
              <a:rPr lang="en-US" sz="2000" b="1" dirty="0" smtClean="0"/>
              <a:t>Substance use disorders</a:t>
            </a:r>
            <a:r>
              <a:rPr lang="en-US" sz="2000" dirty="0" smtClean="0"/>
              <a:t>: defined by the use of one or more substances (licit/illicit) that leads to significant impairment or distress.</a:t>
            </a:r>
          </a:p>
          <a:p>
            <a:r>
              <a:rPr lang="en-US" sz="2000" dirty="0" smtClean="0"/>
              <a:t>Sometimes interchangeable with Addiction, Dependency, and Drug Abuse</a:t>
            </a:r>
          </a:p>
          <a:p>
            <a:r>
              <a:rPr lang="en-US" sz="2000" dirty="0" smtClean="0"/>
              <a:t>SUDs are diseases not unlike cancer or diabetes</a:t>
            </a:r>
          </a:p>
          <a:p>
            <a:r>
              <a:rPr lang="en-US" sz="2000" dirty="0" smtClean="0"/>
              <a:t>SUDs are often chronic, relapsing, and eventually fatal</a:t>
            </a:r>
          </a:p>
          <a:p>
            <a:r>
              <a:rPr lang="en-US" sz="2000" dirty="0" smtClean="0"/>
              <a:t>There are no cures for substance use disorders, only treatment</a:t>
            </a:r>
          </a:p>
          <a:p>
            <a:r>
              <a:rPr lang="en-US" sz="2000" dirty="0" smtClean="0"/>
              <a:t>People with SUDs often exhibit patterns of compulsive behaviors. </a:t>
            </a:r>
            <a:endParaRPr lang="en-US" sz="2000" dirty="0" smtClean="0"/>
          </a:p>
          <a:p>
            <a:r>
              <a:rPr lang="en-US" sz="2000" dirty="0" smtClean="0"/>
              <a:t>In 2016, approximately 20.2 </a:t>
            </a:r>
            <a:r>
              <a:rPr lang="en-US" sz="2000" dirty="0"/>
              <a:t>million adults (8.4%) had a substance use </a:t>
            </a:r>
            <a:r>
              <a:rPr lang="en-US" sz="2000" dirty="0" smtClean="0"/>
              <a:t>disorder (SAMHSA)</a:t>
            </a:r>
            <a:endParaRPr lang="en-US" sz="2000" dirty="0" smtClean="0"/>
          </a:p>
        </p:txBody>
      </p:sp>
    </p:spTree>
    <p:extLst>
      <p:ext uri="{BB962C8B-B14F-4D97-AF65-F5344CB8AC3E}">
        <p14:creationId xmlns:p14="http://schemas.microsoft.com/office/powerpoint/2010/main" val="165810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How do Substances affect Fetal and Neonatal Development</a:t>
            </a:r>
            <a:endParaRPr lang="en-US" dirty="0"/>
          </a:p>
        </p:txBody>
      </p:sp>
      <p:sp>
        <p:nvSpPr>
          <p:cNvPr id="3" name="Content Placeholder 2"/>
          <p:cNvSpPr>
            <a:spLocks noGrp="1"/>
          </p:cNvSpPr>
          <p:nvPr>
            <p:ph idx="1"/>
          </p:nvPr>
        </p:nvSpPr>
        <p:spPr>
          <a:xfrm>
            <a:off x="2589212" y="2133600"/>
            <a:ext cx="8915400" cy="4724400"/>
          </a:xfrm>
        </p:spPr>
        <p:txBody>
          <a:bodyPr>
            <a:normAutofit fontScale="92500" lnSpcReduction="10000"/>
          </a:bodyPr>
          <a:lstStyle/>
          <a:p>
            <a:r>
              <a:rPr lang="en-US" sz="2000" b="1" dirty="0"/>
              <a:t>Cocaine</a:t>
            </a:r>
            <a:r>
              <a:rPr lang="en-US" sz="2000" dirty="0"/>
              <a:t>: </a:t>
            </a:r>
            <a:endParaRPr lang="en-US" sz="2000" dirty="0" smtClean="0"/>
          </a:p>
          <a:p>
            <a:pPr lvl="1"/>
            <a:r>
              <a:rPr lang="en-US" sz="2000" dirty="0" smtClean="0"/>
              <a:t>premature </a:t>
            </a:r>
            <a:r>
              <a:rPr lang="en-US" sz="2000" dirty="0"/>
              <a:t>rupture of </a:t>
            </a:r>
            <a:r>
              <a:rPr lang="en-US" sz="2000" dirty="0" smtClean="0"/>
              <a:t>membranes</a:t>
            </a:r>
          </a:p>
          <a:p>
            <a:pPr lvl="1"/>
            <a:r>
              <a:rPr lang="en-US" sz="2000" dirty="0" smtClean="0"/>
              <a:t>placental abruption</a:t>
            </a:r>
          </a:p>
          <a:p>
            <a:pPr lvl="1"/>
            <a:r>
              <a:rPr lang="en-US" sz="2000" dirty="0" smtClean="0"/>
              <a:t>preterm birth</a:t>
            </a:r>
          </a:p>
          <a:p>
            <a:pPr lvl="1"/>
            <a:r>
              <a:rPr lang="en-US" sz="2000" dirty="0" smtClean="0"/>
              <a:t>low </a:t>
            </a:r>
            <a:r>
              <a:rPr lang="en-US" sz="2000" dirty="0"/>
              <a:t>birth </a:t>
            </a:r>
            <a:r>
              <a:rPr lang="en-US" sz="2000" dirty="0" smtClean="0"/>
              <a:t>weight</a:t>
            </a:r>
          </a:p>
          <a:p>
            <a:pPr lvl="1"/>
            <a:r>
              <a:rPr lang="en-US" sz="2000" dirty="0" smtClean="0"/>
              <a:t>motor</a:t>
            </a:r>
            <a:r>
              <a:rPr lang="en-US" sz="2000" dirty="0"/>
              <a:t>, </a:t>
            </a:r>
            <a:r>
              <a:rPr lang="en-US" sz="2000" dirty="0" smtClean="0"/>
              <a:t>language, cognitive development</a:t>
            </a:r>
          </a:p>
          <a:p>
            <a:r>
              <a:rPr lang="en-US" sz="2000" b="1" dirty="0"/>
              <a:t>Methamphetamines</a:t>
            </a:r>
            <a:r>
              <a:rPr lang="en-US" sz="2000" dirty="0"/>
              <a:t>: </a:t>
            </a:r>
            <a:endParaRPr lang="en-US" sz="2000" dirty="0" smtClean="0"/>
          </a:p>
          <a:p>
            <a:pPr lvl="1"/>
            <a:r>
              <a:rPr lang="en-US" sz="2000" dirty="0" smtClean="0"/>
              <a:t>shorter </a:t>
            </a:r>
            <a:r>
              <a:rPr lang="en-US" sz="2000" dirty="0"/>
              <a:t>gestational </a:t>
            </a:r>
            <a:r>
              <a:rPr lang="en-US" sz="2000" dirty="0" smtClean="0"/>
              <a:t>ages</a:t>
            </a:r>
          </a:p>
          <a:p>
            <a:pPr lvl="1"/>
            <a:r>
              <a:rPr lang="en-US" sz="2000" dirty="0" smtClean="0"/>
              <a:t>lower </a:t>
            </a:r>
            <a:r>
              <a:rPr lang="en-US" sz="2000" dirty="0"/>
              <a:t>birth </a:t>
            </a:r>
            <a:r>
              <a:rPr lang="en-US" sz="2000" dirty="0" smtClean="0"/>
              <a:t>weight</a:t>
            </a:r>
          </a:p>
          <a:p>
            <a:pPr lvl="1"/>
            <a:r>
              <a:rPr lang="en-US" sz="2000" dirty="0" smtClean="0"/>
              <a:t>fetal loss</a:t>
            </a:r>
          </a:p>
          <a:p>
            <a:pPr lvl="1"/>
            <a:r>
              <a:rPr lang="en-US" sz="2000" dirty="0" smtClean="0"/>
              <a:t>developmental </a:t>
            </a:r>
            <a:r>
              <a:rPr lang="en-US" sz="2000" dirty="0"/>
              <a:t>and behavioral </a:t>
            </a:r>
            <a:r>
              <a:rPr lang="en-US" sz="2000" dirty="0" smtClean="0"/>
              <a:t>defects</a:t>
            </a:r>
          </a:p>
          <a:p>
            <a:pPr lvl="1"/>
            <a:r>
              <a:rPr lang="en-US" sz="2000" dirty="0" smtClean="0"/>
              <a:t>intrauterine </a:t>
            </a:r>
            <a:r>
              <a:rPr lang="en-US" sz="2000" dirty="0"/>
              <a:t>fetal death</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9048" y="3084134"/>
            <a:ext cx="3155564" cy="2363627"/>
          </a:xfrm>
          <a:prstGeom prst="rect">
            <a:avLst/>
          </a:prstGeom>
        </p:spPr>
      </p:pic>
    </p:spTree>
    <p:extLst>
      <p:ext uri="{BB962C8B-B14F-4D97-AF65-F5344CB8AC3E}">
        <p14:creationId xmlns:p14="http://schemas.microsoft.com/office/powerpoint/2010/main" val="495234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How do Substances affect Fetal and Neonatal Development</a:t>
            </a:r>
            <a:endParaRPr lang="en-US" dirty="0"/>
          </a:p>
        </p:txBody>
      </p:sp>
      <p:sp>
        <p:nvSpPr>
          <p:cNvPr id="3" name="Content Placeholder 2"/>
          <p:cNvSpPr>
            <a:spLocks noGrp="1"/>
          </p:cNvSpPr>
          <p:nvPr>
            <p:ph idx="1"/>
          </p:nvPr>
        </p:nvSpPr>
        <p:spPr/>
        <p:txBody>
          <a:bodyPr>
            <a:noAutofit/>
          </a:bodyPr>
          <a:lstStyle/>
          <a:p>
            <a:r>
              <a:rPr lang="en-US" sz="2000" dirty="0" smtClean="0"/>
              <a:t>Benzodiazepines (Alprazolam; Clonazepam; Diazepam, Lorazepam):</a:t>
            </a:r>
          </a:p>
          <a:p>
            <a:pPr lvl="1"/>
            <a:r>
              <a:rPr lang="en-US" sz="2000" dirty="0" smtClean="0"/>
              <a:t>Multiple anomalies </a:t>
            </a:r>
            <a:r>
              <a:rPr lang="en-US" sz="2000" dirty="0"/>
              <a:t>including cleft lip and </a:t>
            </a:r>
            <a:r>
              <a:rPr lang="en-US" sz="2000" dirty="0" smtClean="0"/>
              <a:t>palate</a:t>
            </a:r>
          </a:p>
          <a:p>
            <a:pPr lvl="1"/>
            <a:r>
              <a:rPr lang="en-US" sz="2000" dirty="0" smtClean="0"/>
              <a:t>fetal </a:t>
            </a:r>
            <a:r>
              <a:rPr lang="en-US" sz="2000" dirty="0"/>
              <a:t>growth </a:t>
            </a:r>
            <a:r>
              <a:rPr lang="en-US" sz="2000" dirty="0" smtClean="0"/>
              <a:t>restriction,</a:t>
            </a:r>
          </a:p>
          <a:p>
            <a:pPr lvl="1"/>
            <a:r>
              <a:rPr lang="en-US" sz="2000" dirty="0"/>
              <a:t>i</a:t>
            </a:r>
            <a:r>
              <a:rPr lang="en-US" sz="2000" dirty="0" smtClean="0"/>
              <a:t>ntrauterine fetal death</a:t>
            </a:r>
          </a:p>
          <a:p>
            <a:pPr marL="457200" lvl="1" indent="0">
              <a:buNone/>
            </a:pPr>
            <a:endParaRPr lang="en-US" sz="2000" dirty="0"/>
          </a:p>
          <a:p>
            <a:r>
              <a:rPr lang="en-US" sz="2000" dirty="0" smtClean="0"/>
              <a:t>Abuse </a:t>
            </a:r>
            <a:r>
              <a:rPr lang="en-US" sz="2000" dirty="0"/>
              <a:t>of benzodiazepines </a:t>
            </a:r>
            <a:r>
              <a:rPr lang="en-US" sz="2000" dirty="0" smtClean="0"/>
              <a:t>can affect the mother and infant. There is risk of fatal overdose </a:t>
            </a:r>
          </a:p>
          <a:p>
            <a:r>
              <a:rPr lang="en-US" sz="2000" dirty="0" smtClean="0"/>
              <a:t>Use of benzodiazepines </a:t>
            </a:r>
            <a:r>
              <a:rPr lang="en-US" sz="2000" dirty="0"/>
              <a:t>is often complicated </a:t>
            </a:r>
            <a:r>
              <a:rPr lang="en-US" sz="2000" dirty="0" smtClean="0"/>
              <a:t>when used in combination </a:t>
            </a:r>
            <a:r>
              <a:rPr lang="en-US" sz="2000" dirty="0"/>
              <a:t>with other </a:t>
            </a:r>
            <a:r>
              <a:rPr lang="en-US" sz="2000" dirty="0" smtClean="0"/>
              <a:t>drugs.</a:t>
            </a:r>
            <a:endParaRPr lang="en-US" sz="2000" dirty="0"/>
          </a:p>
        </p:txBody>
      </p:sp>
    </p:spTree>
    <p:extLst>
      <p:ext uri="{BB962C8B-B14F-4D97-AF65-F5344CB8AC3E}">
        <p14:creationId xmlns:p14="http://schemas.microsoft.com/office/powerpoint/2010/main" val="101681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How does Substance Use affect Fetal and Neonatal Development</a:t>
            </a:r>
          </a:p>
        </p:txBody>
      </p:sp>
      <p:sp>
        <p:nvSpPr>
          <p:cNvPr id="3" name="Content Placeholder 2"/>
          <p:cNvSpPr>
            <a:spLocks noGrp="1"/>
          </p:cNvSpPr>
          <p:nvPr>
            <p:ph idx="1"/>
          </p:nvPr>
        </p:nvSpPr>
        <p:spPr/>
        <p:txBody>
          <a:bodyPr>
            <a:normAutofit/>
          </a:bodyPr>
          <a:lstStyle/>
          <a:p>
            <a:r>
              <a:rPr lang="en-US" sz="2800" b="1" dirty="0" smtClean="0"/>
              <a:t>Opioids</a:t>
            </a:r>
            <a:r>
              <a:rPr lang="en-US" sz="2800" dirty="0" smtClean="0"/>
              <a:t>: </a:t>
            </a:r>
          </a:p>
          <a:p>
            <a:pPr lvl="1"/>
            <a:r>
              <a:rPr lang="en-US" sz="2000" dirty="0" smtClean="0"/>
              <a:t>low birth weight</a:t>
            </a:r>
          </a:p>
          <a:p>
            <a:pPr lvl="1"/>
            <a:r>
              <a:rPr lang="en-US" sz="2000" dirty="0" smtClean="0"/>
              <a:t>respiratory problems</a:t>
            </a:r>
          </a:p>
          <a:p>
            <a:pPr lvl="1"/>
            <a:r>
              <a:rPr lang="en-US" sz="2000" dirty="0" smtClean="0"/>
              <a:t>third trimester bleeding, </a:t>
            </a:r>
            <a:endParaRPr lang="en-US" sz="2000" dirty="0"/>
          </a:p>
          <a:p>
            <a:pPr lvl="1"/>
            <a:r>
              <a:rPr lang="en-US" sz="2000" dirty="0" smtClean="0"/>
              <a:t>toxemia, mortality</a:t>
            </a:r>
          </a:p>
          <a:p>
            <a:pPr lvl="1"/>
            <a:endParaRPr lang="en-US" sz="2000" dirty="0" smtClean="0"/>
          </a:p>
          <a:p>
            <a:pPr lvl="1"/>
            <a:endParaRPr lang="en-US" sz="2000" dirty="0"/>
          </a:p>
          <a:p>
            <a:pPr lvl="1"/>
            <a:r>
              <a:rPr lang="en-US" sz="2000" b="1" dirty="0" smtClean="0"/>
              <a:t>Neonatal Abstinence Syndrome (NAS</a:t>
            </a:r>
            <a:r>
              <a:rPr lang="en-US" sz="2000" dirty="0" smtClean="0"/>
              <a:t>)</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8735" y="2133600"/>
            <a:ext cx="4149815" cy="2761513"/>
          </a:xfrm>
          <a:prstGeom prst="rect">
            <a:avLst/>
          </a:prstGeom>
        </p:spPr>
      </p:pic>
    </p:spTree>
    <p:extLst>
      <p:ext uri="{BB962C8B-B14F-4D97-AF65-F5344CB8AC3E}">
        <p14:creationId xmlns:p14="http://schemas.microsoft.com/office/powerpoint/2010/main" val="2020538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Opioid Crisis</a:t>
            </a:r>
            <a:endParaRPr lang="en-US" b="1" dirty="0"/>
          </a:p>
        </p:txBody>
      </p:sp>
      <p:sp>
        <p:nvSpPr>
          <p:cNvPr id="3" name="Content Placeholder 2"/>
          <p:cNvSpPr>
            <a:spLocks noGrp="1"/>
          </p:cNvSpPr>
          <p:nvPr>
            <p:ph idx="1"/>
          </p:nvPr>
        </p:nvSpPr>
        <p:spPr>
          <a:xfrm>
            <a:off x="2589212" y="1905000"/>
            <a:ext cx="8915400" cy="4006222"/>
          </a:xfrm>
        </p:spPr>
        <p:txBody>
          <a:bodyPr>
            <a:normAutofit/>
          </a:bodyPr>
          <a:lstStyle/>
          <a:p>
            <a:r>
              <a:rPr lang="en-US" sz="2000" dirty="0" smtClean="0"/>
              <a:t>The United States consumes approximately 90% of the world’s opiates: The U.S. only consists of 5% of the world’s population</a:t>
            </a:r>
          </a:p>
          <a:p>
            <a:r>
              <a:rPr lang="en-US" sz="2000" dirty="0" smtClean="0"/>
              <a:t>The most commonly misused medications include prescription pain medications (hydrocodone, oxycodone, OxyContin, etc.) </a:t>
            </a:r>
          </a:p>
          <a:p>
            <a:r>
              <a:rPr lang="en-US" sz="2000" dirty="0" smtClean="0"/>
              <a:t>Other opiates:</a:t>
            </a:r>
          </a:p>
          <a:p>
            <a:pPr lvl="1"/>
            <a:r>
              <a:rPr lang="en-US" sz="2000" dirty="0" smtClean="0"/>
              <a:t>Heroin</a:t>
            </a:r>
          </a:p>
          <a:p>
            <a:pPr lvl="1"/>
            <a:r>
              <a:rPr lang="en-US" sz="2000" dirty="0" smtClean="0"/>
              <a:t>Fentanyl (50 – 100x stronger than Morphine)</a:t>
            </a:r>
          </a:p>
          <a:p>
            <a:pPr lvl="1"/>
            <a:r>
              <a:rPr lang="en-US" sz="2000" dirty="0" smtClean="0"/>
              <a:t>Carfentanil (1000x stronger than Morphine)</a:t>
            </a:r>
          </a:p>
          <a:p>
            <a:pPr lvl="1"/>
            <a:r>
              <a:rPr lang="en-US" sz="2000" dirty="0" smtClean="0"/>
              <a:t>Methadone and Buprenorphine (synthetic opiates often used to treat opiate use disorders)</a:t>
            </a:r>
          </a:p>
          <a:p>
            <a:pPr lvl="1"/>
            <a:endParaRPr lang="en-US" dirty="0" smtClean="0"/>
          </a:p>
        </p:txBody>
      </p:sp>
    </p:spTree>
    <p:extLst>
      <p:ext uri="{BB962C8B-B14F-4D97-AF65-F5344CB8AC3E}">
        <p14:creationId xmlns:p14="http://schemas.microsoft.com/office/powerpoint/2010/main" val="1741548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National Overdose Deaths: Opioids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5754" y="1631323"/>
            <a:ext cx="6346027" cy="4759521"/>
          </a:xfrm>
        </p:spPr>
      </p:pic>
    </p:spTree>
    <p:extLst>
      <p:ext uri="{BB962C8B-B14F-4D97-AF65-F5344CB8AC3E}">
        <p14:creationId xmlns:p14="http://schemas.microsoft.com/office/powerpoint/2010/main" val="847913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Opioid Crisis</a:t>
            </a:r>
            <a:endParaRPr lang="en-US" dirty="0"/>
          </a:p>
        </p:txBody>
      </p:sp>
      <p:sp>
        <p:nvSpPr>
          <p:cNvPr id="3" name="Content Placeholder 2"/>
          <p:cNvSpPr>
            <a:spLocks noGrp="1"/>
          </p:cNvSpPr>
          <p:nvPr>
            <p:ph idx="1"/>
          </p:nvPr>
        </p:nvSpPr>
        <p:spPr/>
        <p:txBody>
          <a:bodyPr/>
          <a:lstStyle/>
          <a:p>
            <a:r>
              <a:rPr lang="en-US" sz="2000" dirty="0" smtClean="0"/>
              <a:t>The </a:t>
            </a:r>
            <a:r>
              <a:rPr lang="en-US" sz="2000" dirty="0"/>
              <a:t>rates of opioid overdoses is increasing in the United States and the rates are higher for women than for </a:t>
            </a:r>
            <a:r>
              <a:rPr lang="en-US" sz="2000" dirty="0" smtClean="0"/>
              <a:t>men</a:t>
            </a:r>
          </a:p>
          <a:p>
            <a:pPr lvl="1"/>
            <a:r>
              <a:rPr lang="en-US" sz="2000" dirty="0" smtClean="0"/>
              <a:t>According to CDC 44 people die every day in the U.S. from an overdose of prescription pain medications</a:t>
            </a:r>
            <a:endParaRPr lang="en-US" sz="2000" dirty="0"/>
          </a:p>
          <a:p>
            <a:r>
              <a:rPr lang="en-US" sz="2000" dirty="0" smtClean="0"/>
              <a:t>Opioid Withdrawal is </a:t>
            </a:r>
            <a:r>
              <a:rPr lang="en-US" sz="2000" dirty="0"/>
              <a:t>not life-threatening, but can be very uncomfortable leading to </a:t>
            </a:r>
            <a:r>
              <a:rPr lang="en-US" sz="2000" dirty="0" smtClean="0"/>
              <a:t>frequent relapse </a:t>
            </a:r>
            <a:r>
              <a:rPr lang="en-US" sz="2000" dirty="0"/>
              <a:t>and poor treatment </a:t>
            </a:r>
            <a:r>
              <a:rPr lang="en-US" sz="2000" dirty="0" smtClean="0"/>
              <a:t>outcomes</a:t>
            </a:r>
          </a:p>
          <a:p>
            <a:r>
              <a:rPr lang="en-US" sz="2000" dirty="0" smtClean="0"/>
              <a:t>Withdrawal </a:t>
            </a:r>
            <a:r>
              <a:rPr lang="en-US" sz="2000" dirty="0"/>
              <a:t>from exposure to opioids can result in stress on the mother and possibly spontaneous abortion or miscarriage</a:t>
            </a:r>
          </a:p>
          <a:p>
            <a:endParaRPr lang="en-US" dirty="0"/>
          </a:p>
        </p:txBody>
      </p:sp>
    </p:spTree>
    <p:extLst>
      <p:ext uri="{BB962C8B-B14F-4D97-AF65-F5344CB8AC3E}">
        <p14:creationId xmlns:p14="http://schemas.microsoft.com/office/powerpoint/2010/main" val="2565366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Opioid </a:t>
            </a:r>
            <a:r>
              <a:rPr lang="en-US" b="1" dirty="0"/>
              <a:t>Withdrawal Symptoms Include:</a:t>
            </a:r>
          </a:p>
        </p:txBody>
      </p:sp>
      <p:sp>
        <p:nvSpPr>
          <p:cNvPr id="3" name="Content Placeholder 2"/>
          <p:cNvSpPr>
            <a:spLocks noGrp="1"/>
          </p:cNvSpPr>
          <p:nvPr>
            <p:ph idx="1"/>
          </p:nvPr>
        </p:nvSpPr>
        <p:spPr/>
        <p:txBody>
          <a:bodyPr numCol="2">
            <a:normAutofit/>
          </a:bodyPr>
          <a:lstStyle/>
          <a:p>
            <a:pPr lvl="1"/>
            <a:r>
              <a:rPr lang="en-US" sz="2000" dirty="0" smtClean="0"/>
              <a:t>Watery Eyes</a:t>
            </a:r>
            <a:endParaRPr lang="en-US" sz="2000" dirty="0"/>
          </a:p>
          <a:p>
            <a:pPr lvl="1"/>
            <a:r>
              <a:rPr lang="en-US" sz="2000" dirty="0"/>
              <a:t>Muscle aches</a:t>
            </a:r>
          </a:p>
          <a:p>
            <a:pPr lvl="1"/>
            <a:r>
              <a:rPr lang="en-US" sz="2000" dirty="0" smtClean="0"/>
              <a:t>Agitation/Irritability	</a:t>
            </a:r>
            <a:endParaRPr lang="en-US" sz="2000" dirty="0"/>
          </a:p>
          <a:p>
            <a:pPr lvl="1"/>
            <a:r>
              <a:rPr lang="en-US" sz="2000" dirty="0"/>
              <a:t>Trouble falling and staying asleep</a:t>
            </a:r>
          </a:p>
          <a:p>
            <a:pPr lvl="1"/>
            <a:r>
              <a:rPr lang="en-US" sz="2000" dirty="0"/>
              <a:t>Excessive yawning</a:t>
            </a:r>
          </a:p>
          <a:p>
            <a:pPr lvl="1"/>
            <a:r>
              <a:rPr lang="en-US" sz="2000" dirty="0" smtClean="0"/>
              <a:t>Runny Nose</a:t>
            </a:r>
            <a:endParaRPr lang="en-US" sz="2000" dirty="0"/>
          </a:p>
          <a:p>
            <a:pPr lvl="1"/>
            <a:r>
              <a:rPr lang="en-US" sz="2000" dirty="0"/>
              <a:t>Sweats</a:t>
            </a:r>
          </a:p>
          <a:p>
            <a:pPr lvl="1"/>
            <a:r>
              <a:rPr lang="en-US" sz="2000" dirty="0"/>
              <a:t>Racing </a:t>
            </a:r>
            <a:r>
              <a:rPr lang="en-US" sz="2000" dirty="0" smtClean="0"/>
              <a:t>heart</a:t>
            </a:r>
          </a:p>
          <a:p>
            <a:pPr lvl="1"/>
            <a:r>
              <a:rPr lang="en-US" sz="2000" dirty="0" smtClean="0"/>
              <a:t>Nausea </a:t>
            </a:r>
            <a:r>
              <a:rPr lang="en-US" sz="2000" dirty="0"/>
              <a:t>and </a:t>
            </a:r>
            <a:r>
              <a:rPr lang="en-US" sz="2000" dirty="0" smtClean="0"/>
              <a:t>vomiting</a:t>
            </a:r>
          </a:p>
          <a:p>
            <a:pPr lvl="1"/>
            <a:r>
              <a:rPr lang="en-US" sz="2000" dirty="0" smtClean="0"/>
              <a:t>Diarrhea</a:t>
            </a:r>
            <a:endParaRPr lang="en-US" sz="2000" dirty="0"/>
          </a:p>
          <a:p>
            <a:pPr lvl="1"/>
            <a:r>
              <a:rPr lang="en-US" sz="2000" dirty="0" smtClean="0"/>
              <a:t>Goosebumps/Goose flesh</a:t>
            </a:r>
            <a:endParaRPr lang="en-US" sz="2000" dirty="0"/>
          </a:p>
          <a:p>
            <a:pPr lvl="1"/>
            <a:r>
              <a:rPr lang="en-US" sz="2000" dirty="0"/>
              <a:t>Stomach cramps</a:t>
            </a:r>
          </a:p>
          <a:p>
            <a:pPr lvl="1"/>
            <a:r>
              <a:rPr lang="en-US" sz="2000" dirty="0" smtClean="0"/>
              <a:t>Depression/Anxiety</a:t>
            </a:r>
            <a:endParaRPr lang="en-US" sz="2000" dirty="0"/>
          </a:p>
          <a:p>
            <a:pPr lvl="1"/>
            <a:r>
              <a:rPr lang="en-US" sz="2000" dirty="0"/>
              <a:t>Drug cravings</a:t>
            </a:r>
          </a:p>
          <a:p>
            <a:pPr lvl="1"/>
            <a:endParaRPr lang="en-US" dirty="0" smtClean="0"/>
          </a:p>
          <a:p>
            <a:endParaRPr lang="en-US" dirty="0"/>
          </a:p>
        </p:txBody>
      </p:sp>
    </p:spTree>
    <p:extLst>
      <p:ext uri="{BB962C8B-B14F-4D97-AF65-F5344CB8AC3E}">
        <p14:creationId xmlns:p14="http://schemas.microsoft.com/office/powerpoint/2010/main" val="4275892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Neonatal Abstinence Syndrome (NAS)	</a:t>
            </a:r>
            <a:endParaRPr lang="en-US" b="1" dirty="0"/>
          </a:p>
        </p:txBody>
      </p:sp>
      <p:sp>
        <p:nvSpPr>
          <p:cNvPr id="3" name="Content Placeholder 2"/>
          <p:cNvSpPr>
            <a:spLocks noGrp="1"/>
          </p:cNvSpPr>
          <p:nvPr>
            <p:ph idx="1"/>
          </p:nvPr>
        </p:nvSpPr>
        <p:spPr/>
        <p:txBody>
          <a:bodyPr/>
          <a:lstStyle/>
          <a:p>
            <a:r>
              <a:rPr lang="en-US" sz="2000" dirty="0" smtClean="0"/>
              <a:t>NAS is a term for newborn withdrawal following prenatal exposure to a number of illicit and/or licit drugs. Most specifically opioids.</a:t>
            </a:r>
          </a:p>
          <a:p>
            <a:r>
              <a:rPr lang="en-US" sz="2000" dirty="0" smtClean="0"/>
              <a:t>Characteristics include:</a:t>
            </a:r>
          </a:p>
          <a:p>
            <a:pPr lvl="1"/>
            <a:r>
              <a:rPr lang="en-US" sz="2000" dirty="0" smtClean="0"/>
              <a:t>central nervous system hyperirritability (high pitched cry, increased muscle tone, sleep disturbances, tremors, seizures)</a:t>
            </a:r>
          </a:p>
          <a:p>
            <a:pPr lvl="1"/>
            <a:r>
              <a:rPr lang="en-US" sz="2000" dirty="0" smtClean="0"/>
              <a:t>Gastrointestinal Irregularities (poor feeding, excessive sucking, regurgitations, and diarrhea)</a:t>
            </a:r>
          </a:p>
          <a:p>
            <a:pPr lvl="1"/>
            <a:r>
              <a:rPr lang="en-US" sz="2000" dirty="0" smtClean="0"/>
              <a:t>Respiratory Distress (nasal stuffiness; rapid respiration)</a:t>
            </a:r>
          </a:p>
          <a:p>
            <a:pPr lvl="1"/>
            <a:r>
              <a:rPr lang="en-US" sz="2000" dirty="0" smtClean="0"/>
              <a:t>Autonomic Symptoms (sweating, fever, yawning, sneezing)</a:t>
            </a:r>
          </a:p>
          <a:p>
            <a:pPr marL="457200" lvl="1" indent="0">
              <a:buNone/>
            </a:pPr>
            <a:endParaRPr lang="en-US" dirty="0"/>
          </a:p>
        </p:txBody>
      </p:sp>
    </p:spTree>
    <p:extLst>
      <p:ext uri="{BB962C8B-B14F-4D97-AF65-F5344CB8AC3E}">
        <p14:creationId xmlns:p14="http://schemas.microsoft.com/office/powerpoint/2010/main" val="3589909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Neonatal Abstinence Syndrome</a:t>
            </a:r>
            <a:endParaRPr lang="en-US" b="1" dirty="0"/>
          </a:p>
        </p:txBody>
      </p:sp>
      <p:sp>
        <p:nvSpPr>
          <p:cNvPr id="3" name="Content Placeholder 2"/>
          <p:cNvSpPr>
            <a:spLocks noGrp="1"/>
          </p:cNvSpPr>
          <p:nvPr>
            <p:ph idx="1"/>
          </p:nvPr>
        </p:nvSpPr>
        <p:spPr/>
        <p:txBody>
          <a:bodyPr>
            <a:normAutofit fontScale="92500" lnSpcReduction="10000"/>
          </a:bodyPr>
          <a:lstStyle/>
          <a:p>
            <a:r>
              <a:rPr lang="en-US" sz="2000" dirty="0" smtClean="0"/>
              <a:t>45-94% of infants exposed to opioids in utero can be affected by NAS</a:t>
            </a:r>
          </a:p>
          <a:p>
            <a:r>
              <a:rPr lang="en-US" sz="2000" dirty="0" smtClean="0"/>
              <a:t>NAS symptoms can last 2-4 weeks</a:t>
            </a:r>
            <a:endParaRPr lang="en-US" sz="2000" dirty="0"/>
          </a:p>
          <a:p>
            <a:r>
              <a:rPr lang="en-US" sz="2000" dirty="0" smtClean="0"/>
              <a:t>The severity and presentation of NAS differ based on the specific opioid involved</a:t>
            </a:r>
          </a:p>
          <a:p>
            <a:r>
              <a:rPr lang="en-US" sz="2000" dirty="0" smtClean="0"/>
              <a:t>Other drugs can exacerbate NAS (benzodiazepines, nicotine, SSRIs, and alcohol)</a:t>
            </a:r>
          </a:p>
          <a:p>
            <a:endParaRPr lang="en-US" sz="2000" dirty="0" smtClean="0"/>
          </a:p>
          <a:p>
            <a:r>
              <a:rPr lang="en-US" sz="2000" dirty="0" smtClean="0"/>
              <a:t>Need to educate pregnant women about NAS symptoms and how to care for their infants. </a:t>
            </a:r>
          </a:p>
          <a:p>
            <a:r>
              <a:rPr lang="en-US" sz="2000" dirty="0" smtClean="0"/>
              <a:t>NAS symptoms can make a mother feel like the baby is rejecting her or that she is inadequately caring for the baby</a:t>
            </a:r>
            <a:endParaRPr lang="en-US" sz="2000" dirty="0"/>
          </a:p>
        </p:txBody>
      </p:sp>
    </p:spTree>
    <p:extLst>
      <p:ext uri="{BB962C8B-B14F-4D97-AF65-F5344CB8AC3E}">
        <p14:creationId xmlns:p14="http://schemas.microsoft.com/office/powerpoint/2010/main" val="3755526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Treatment Options for Pregnant Women</a:t>
            </a:r>
            <a:endParaRPr lang="en-US" dirty="0"/>
          </a:p>
        </p:txBody>
      </p:sp>
      <p:sp>
        <p:nvSpPr>
          <p:cNvPr id="3" name="Content Placeholder 2"/>
          <p:cNvSpPr>
            <a:spLocks noGrp="1"/>
          </p:cNvSpPr>
          <p:nvPr>
            <p:ph idx="1"/>
          </p:nvPr>
        </p:nvSpPr>
        <p:spPr/>
        <p:txBody>
          <a:bodyPr>
            <a:normAutofit lnSpcReduction="10000"/>
          </a:bodyPr>
          <a:lstStyle/>
          <a:p>
            <a:pPr lvl="0"/>
            <a:r>
              <a:rPr lang="en-US" sz="2000" dirty="0"/>
              <a:t>Most treatment options for substance using individuals focus on abstaining from the drug which is often difficult given the high rates of </a:t>
            </a:r>
            <a:r>
              <a:rPr lang="en-US" sz="2000" dirty="0" smtClean="0"/>
              <a:t>relapse</a:t>
            </a:r>
          </a:p>
          <a:p>
            <a:pPr lvl="0"/>
            <a:r>
              <a:rPr lang="en-US" sz="2000" dirty="0" smtClean="0"/>
              <a:t>Inpatient detoxification treatment: Can be short-term 3-7 days and upwards to 30 to 90 days depending on the program.</a:t>
            </a:r>
          </a:p>
          <a:p>
            <a:pPr lvl="1"/>
            <a:r>
              <a:rPr lang="en-US" dirty="0" smtClean="0"/>
              <a:t>Can be difficult for a woman who is pregnant. May be unable to leave other children at home</a:t>
            </a:r>
          </a:p>
          <a:p>
            <a:pPr lvl="1"/>
            <a:r>
              <a:rPr lang="en-US" dirty="0" smtClean="0"/>
              <a:t>Woman may be safely detoxed from drug but often relapse after leaving treatment</a:t>
            </a:r>
          </a:p>
          <a:p>
            <a:pPr lvl="0"/>
            <a:r>
              <a:rPr lang="en-US" sz="2000" dirty="0" smtClean="0"/>
              <a:t>Outpatient Intensive Programs: IOP, Project Link, etc.</a:t>
            </a:r>
          </a:p>
          <a:p>
            <a:pPr lvl="1"/>
            <a:r>
              <a:rPr lang="en-US" dirty="0" smtClean="0"/>
              <a:t>Allow the mother to come and go with a requirement of at least weekly group counseling regarding substance use.</a:t>
            </a:r>
            <a:endParaRPr lang="en-US" dirty="0"/>
          </a:p>
          <a:p>
            <a:endParaRPr lang="en-US" dirty="0"/>
          </a:p>
        </p:txBody>
      </p:sp>
    </p:spTree>
    <p:extLst>
      <p:ext uri="{BB962C8B-B14F-4D97-AF65-F5344CB8AC3E}">
        <p14:creationId xmlns:p14="http://schemas.microsoft.com/office/powerpoint/2010/main" val="221375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Cycle of Addiction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1055" y="1604269"/>
            <a:ext cx="5283515" cy="4619886"/>
          </a:xfrm>
        </p:spPr>
      </p:pic>
    </p:spTree>
    <p:extLst>
      <p:ext uri="{BB962C8B-B14F-4D97-AF65-F5344CB8AC3E}">
        <p14:creationId xmlns:p14="http://schemas.microsoft.com/office/powerpoint/2010/main" val="19019714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Treatment Options for Pregnant Women</a:t>
            </a:r>
            <a:endParaRPr lang="en-US" b="1" dirty="0"/>
          </a:p>
        </p:txBody>
      </p:sp>
      <p:sp>
        <p:nvSpPr>
          <p:cNvPr id="3" name="Content Placeholder 2"/>
          <p:cNvSpPr>
            <a:spLocks noGrp="1"/>
          </p:cNvSpPr>
          <p:nvPr>
            <p:ph idx="1"/>
          </p:nvPr>
        </p:nvSpPr>
        <p:spPr>
          <a:xfrm>
            <a:off x="2592925" y="1657081"/>
            <a:ext cx="8915400" cy="4486142"/>
          </a:xfrm>
        </p:spPr>
        <p:txBody>
          <a:bodyPr>
            <a:noAutofit/>
          </a:bodyPr>
          <a:lstStyle/>
          <a:p>
            <a:r>
              <a:rPr lang="en-US" sz="2000" dirty="0" smtClean="0"/>
              <a:t>Few medications are successful in the treatment of substance use disorders, except for alcohol and opioids</a:t>
            </a:r>
          </a:p>
          <a:p>
            <a:r>
              <a:rPr lang="en-US" sz="2000" dirty="0" smtClean="0"/>
              <a:t>Medication Assisted Treatment: (Methadone; Buprenorphine) can be successful components in treating opioid use disorders in women and the general populations </a:t>
            </a:r>
          </a:p>
          <a:p>
            <a:pPr lvl="1"/>
            <a:r>
              <a:rPr lang="en-US" sz="2000" dirty="0" smtClean="0"/>
              <a:t>Used in combination with behavioral treatment and counseling</a:t>
            </a:r>
          </a:p>
          <a:p>
            <a:r>
              <a:rPr lang="en-US" sz="2000" dirty="0"/>
              <a:t>There are no medication assisted treatment options for </a:t>
            </a:r>
            <a:r>
              <a:rPr lang="en-US" sz="2000" dirty="0" smtClean="0"/>
              <a:t>use of cocaine</a:t>
            </a:r>
            <a:r>
              <a:rPr lang="en-US" sz="2000" dirty="0"/>
              <a:t>, methamphetamines, marijuana, inhalants, or hallucinogens. </a:t>
            </a:r>
          </a:p>
          <a:p>
            <a:pPr lvl="1"/>
            <a:r>
              <a:rPr lang="en-US" sz="2000" dirty="0" smtClean="0"/>
              <a:t>if </a:t>
            </a:r>
            <a:r>
              <a:rPr lang="en-US" sz="2000" dirty="0"/>
              <a:t>co-occurring with opioid use there tends to be a reduction in use of all illicit substances while receiving medication assisted treatment.</a:t>
            </a:r>
          </a:p>
        </p:txBody>
      </p:sp>
    </p:spTree>
    <p:extLst>
      <p:ext uri="{BB962C8B-B14F-4D97-AF65-F5344CB8AC3E}">
        <p14:creationId xmlns:p14="http://schemas.microsoft.com/office/powerpoint/2010/main" val="1857010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Medication-Assisted Treatment</a:t>
            </a:r>
            <a:endParaRPr lang="en-US" b="1" dirty="0"/>
          </a:p>
        </p:txBody>
      </p:sp>
      <p:sp>
        <p:nvSpPr>
          <p:cNvPr id="3" name="Content Placeholder 2"/>
          <p:cNvSpPr>
            <a:spLocks noGrp="1"/>
          </p:cNvSpPr>
          <p:nvPr>
            <p:ph idx="1"/>
          </p:nvPr>
        </p:nvSpPr>
        <p:spPr>
          <a:xfrm>
            <a:off x="2589212" y="1687132"/>
            <a:ext cx="8915400" cy="4224090"/>
          </a:xfrm>
        </p:spPr>
        <p:txBody>
          <a:bodyPr>
            <a:noAutofit/>
          </a:bodyPr>
          <a:lstStyle/>
          <a:p>
            <a:r>
              <a:rPr lang="en-US" sz="2000" dirty="0" smtClean="0"/>
              <a:t>Methadone and Buprenorphine: The gold standard is Methadone</a:t>
            </a:r>
          </a:p>
          <a:p>
            <a:r>
              <a:rPr lang="en-US" sz="2000" dirty="0" smtClean="0"/>
              <a:t>Medication-assisted treatment during pregnancy increases the likelihood of treatment retention, relapse prevention, reduced fetal exposure to illicit substances, enhanced compliance with OB care, and enhanced neonatal outcomes</a:t>
            </a:r>
          </a:p>
          <a:p>
            <a:r>
              <a:rPr lang="en-US" sz="2000" dirty="0" smtClean="0"/>
              <a:t>It is better to maintain a pregnant woman on medication-assisted treatment for the duration of pregnancy.</a:t>
            </a:r>
          </a:p>
          <a:p>
            <a:r>
              <a:rPr lang="en-US" sz="2000" dirty="0" smtClean="0"/>
              <a:t>MAT Myths: Substituting one drug for another; still getting “high”; women are “addicted to MAT”</a:t>
            </a:r>
          </a:p>
          <a:p>
            <a:r>
              <a:rPr lang="en-US" sz="2000" dirty="0" smtClean="0"/>
              <a:t>Medication assisted treatment alone is not enough. Need a more comprehensive approach (behavioral; cognitive; and social)</a:t>
            </a:r>
            <a:endParaRPr lang="en-US" sz="2000" dirty="0"/>
          </a:p>
        </p:txBody>
      </p:sp>
    </p:spTree>
    <p:extLst>
      <p:ext uri="{BB962C8B-B14F-4D97-AF65-F5344CB8AC3E}">
        <p14:creationId xmlns:p14="http://schemas.microsoft.com/office/powerpoint/2010/main" val="3121688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Neonatal Exposure to Methadone and Buprenorphine</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Methadone: </a:t>
            </a:r>
            <a:endParaRPr lang="en-US" dirty="0"/>
          </a:p>
          <a:p>
            <a:pPr lvl="1"/>
            <a:r>
              <a:rPr lang="en-US" dirty="0"/>
              <a:t>M</a:t>
            </a:r>
            <a:r>
              <a:rPr lang="en-US" dirty="0" smtClean="0"/>
              <a:t>ay </a:t>
            </a:r>
            <a:r>
              <a:rPr lang="en-US" dirty="0"/>
              <a:t>complicate pain management </a:t>
            </a:r>
            <a:r>
              <a:rPr lang="en-US" dirty="0" smtClean="0"/>
              <a:t>for mother during delivery</a:t>
            </a:r>
            <a:endParaRPr lang="en-US" dirty="0"/>
          </a:p>
          <a:p>
            <a:pPr lvl="1"/>
            <a:r>
              <a:rPr lang="en-US" dirty="0" smtClean="0"/>
              <a:t>May affect fetal </a:t>
            </a:r>
            <a:r>
              <a:rPr lang="en-US" dirty="0"/>
              <a:t>growth, birth weight, length, head </a:t>
            </a:r>
            <a:r>
              <a:rPr lang="en-US" dirty="0" smtClean="0"/>
              <a:t>circumference</a:t>
            </a:r>
            <a:endParaRPr lang="en-US" dirty="0"/>
          </a:p>
          <a:p>
            <a:pPr lvl="1"/>
            <a:r>
              <a:rPr lang="en-US" dirty="0" smtClean="0"/>
              <a:t>May cause decreased </a:t>
            </a:r>
            <a:r>
              <a:rPr lang="en-US" dirty="0"/>
              <a:t>psychometric and behavioral tests </a:t>
            </a:r>
            <a:r>
              <a:rPr lang="en-US" dirty="0" smtClean="0"/>
              <a:t>that have </a:t>
            </a:r>
            <a:r>
              <a:rPr lang="en-US" dirty="0"/>
              <a:t>been found to persist into childhood </a:t>
            </a:r>
            <a:endParaRPr lang="en-US" dirty="0" smtClean="0"/>
          </a:p>
          <a:p>
            <a:pPr lvl="1"/>
            <a:r>
              <a:rPr lang="en-US" dirty="0" smtClean="0"/>
              <a:t>NAS symptoms tend to persist longer with babies having longer hospital stays</a:t>
            </a:r>
            <a:endParaRPr lang="en-US" dirty="0"/>
          </a:p>
          <a:p>
            <a:r>
              <a:rPr lang="en-US" dirty="0" smtClean="0"/>
              <a:t>Buprenorphine:</a:t>
            </a:r>
            <a:endParaRPr lang="en-US" dirty="0"/>
          </a:p>
          <a:p>
            <a:pPr lvl="1"/>
            <a:r>
              <a:rPr lang="en-US" dirty="0" smtClean="0"/>
              <a:t>May complicate pain management for mother during delivery</a:t>
            </a:r>
          </a:p>
          <a:p>
            <a:pPr lvl="1"/>
            <a:r>
              <a:rPr lang="en-US" dirty="0" smtClean="0"/>
              <a:t>NAS symptoms tend to be shorter with shorter </a:t>
            </a:r>
            <a:r>
              <a:rPr lang="en-US" dirty="0"/>
              <a:t>hospital stays </a:t>
            </a:r>
            <a:endParaRPr lang="en-US" dirty="0" smtClean="0"/>
          </a:p>
          <a:p>
            <a:pPr lvl="1"/>
            <a:r>
              <a:rPr lang="en-US" dirty="0" smtClean="0"/>
              <a:t>May affect head circumference and birth weight</a:t>
            </a:r>
          </a:p>
          <a:p>
            <a:pPr lvl="1"/>
            <a:r>
              <a:rPr lang="en-US" dirty="0" smtClean="0"/>
              <a:t>Higher rates of drop-out from treatment than Methadone</a:t>
            </a:r>
            <a:endParaRPr lang="en-US" dirty="0"/>
          </a:p>
          <a:p>
            <a:pPr lvl="1"/>
            <a:endParaRPr lang="en-US" dirty="0" smtClean="0"/>
          </a:p>
          <a:p>
            <a:pPr lvl="1"/>
            <a:endParaRPr lang="en-US" dirty="0"/>
          </a:p>
        </p:txBody>
      </p:sp>
    </p:spTree>
    <p:extLst>
      <p:ext uri="{BB962C8B-B14F-4D97-AF65-F5344CB8AC3E}">
        <p14:creationId xmlns:p14="http://schemas.microsoft.com/office/powerpoint/2010/main" val="3428722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Breastfeeding</a:t>
            </a:r>
            <a:endParaRPr lang="en-US" b="1" dirty="0"/>
          </a:p>
        </p:txBody>
      </p:sp>
      <p:sp>
        <p:nvSpPr>
          <p:cNvPr id="3" name="Content Placeholder 2"/>
          <p:cNvSpPr>
            <a:spLocks noGrp="1"/>
          </p:cNvSpPr>
          <p:nvPr>
            <p:ph idx="1"/>
          </p:nvPr>
        </p:nvSpPr>
        <p:spPr/>
        <p:txBody>
          <a:bodyPr>
            <a:normAutofit lnSpcReduction="10000"/>
          </a:bodyPr>
          <a:lstStyle/>
          <a:p>
            <a:r>
              <a:rPr lang="en-US" sz="2000" dirty="0" smtClean="0"/>
              <a:t>Breastfeeding might be a protective factor for post-partum relapse</a:t>
            </a:r>
            <a:endParaRPr lang="en-US" dirty="0" smtClean="0"/>
          </a:p>
          <a:p>
            <a:r>
              <a:rPr lang="en-US" sz="2000" dirty="0" smtClean="0"/>
              <a:t>Lactation is positively associated with cognitive and motor development of the infant</a:t>
            </a:r>
          </a:p>
          <a:p>
            <a:r>
              <a:rPr lang="en-US" sz="2000" dirty="0" smtClean="0"/>
              <a:t>It is safe for women on MAT to breastfeed: can reduce NAS symptoms</a:t>
            </a:r>
          </a:p>
          <a:p>
            <a:r>
              <a:rPr lang="en-US" sz="2000" dirty="0" smtClean="0"/>
              <a:t>Breastfeeding is only recommended if the mother is not using any other illicit substances</a:t>
            </a:r>
          </a:p>
          <a:p>
            <a:r>
              <a:rPr lang="en-US" sz="2000" dirty="0" smtClean="0"/>
              <a:t>Breast feeding might promote stable attachment</a:t>
            </a:r>
          </a:p>
          <a:p>
            <a:pPr lvl="1"/>
            <a:r>
              <a:rPr lang="en-US" sz="2000" dirty="0" smtClean="0"/>
              <a:t>Stable attachment between mother and child increases resiliency and protects against the development of addiction later in life.</a:t>
            </a:r>
            <a:endParaRPr lang="en-US" sz="2000" dirty="0"/>
          </a:p>
        </p:txBody>
      </p:sp>
    </p:spTree>
    <p:extLst>
      <p:ext uri="{BB962C8B-B14F-4D97-AF65-F5344CB8AC3E}">
        <p14:creationId xmlns:p14="http://schemas.microsoft.com/office/powerpoint/2010/main" val="27546261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How Does a Woman’s Substance Use Impact the Family?</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7132" y="2817584"/>
            <a:ext cx="2139950" cy="344568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7964" y="2213910"/>
            <a:ext cx="2143125" cy="21431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544" y="1926209"/>
            <a:ext cx="2549375" cy="271852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9301" y="4831773"/>
            <a:ext cx="2619375" cy="1743075"/>
          </a:xfrm>
          <a:prstGeom prst="rect">
            <a:avLst/>
          </a:prstGeom>
        </p:spPr>
      </p:pic>
    </p:spTree>
    <p:extLst>
      <p:ext uri="{BB962C8B-B14F-4D97-AF65-F5344CB8AC3E}">
        <p14:creationId xmlns:p14="http://schemas.microsoft.com/office/powerpoint/2010/main" val="3264029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Substance Use and the Family</a:t>
            </a:r>
          </a:p>
        </p:txBody>
      </p:sp>
      <p:sp>
        <p:nvSpPr>
          <p:cNvPr id="3" name="Content Placeholder 2"/>
          <p:cNvSpPr>
            <a:spLocks noGrp="1"/>
          </p:cNvSpPr>
          <p:nvPr>
            <p:ph idx="1"/>
          </p:nvPr>
        </p:nvSpPr>
        <p:spPr>
          <a:xfrm>
            <a:off x="2589212" y="1745673"/>
            <a:ext cx="8915400" cy="4165549"/>
          </a:xfrm>
        </p:spPr>
        <p:txBody>
          <a:bodyPr>
            <a:noAutofit/>
          </a:bodyPr>
          <a:lstStyle/>
          <a:p>
            <a:r>
              <a:rPr lang="en-US" sz="2000" dirty="0"/>
              <a:t>The effects of a substance use disorder (SUD) are felt by the whole family</a:t>
            </a:r>
          </a:p>
          <a:p>
            <a:r>
              <a:rPr lang="en-US" sz="2000" dirty="0" smtClean="0"/>
              <a:t>Family is </a:t>
            </a:r>
            <a:r>
              <a:rPr lang="en-US" sz="2000" dirty="0"/>
              <a:t>the primary source of attachment, nurturing, and </a:t>
            </a:r>
            <a:r>
              <a:rPr lang="en-US" sz="2000" dirty="0" smtClean="0"/>
              <a:t>socialization</a:t>
            </a:r>
          </a:p>
          <a:p>
            <a:r>
              <a:rPr lang="en-US" sz="2000" dirty="0" smtClean="0"/>
              <a:t>Each </a:t>
            </a:r>
            <a:r>
              <a:rPr lang="en-US" sz="2000" dirty="0"/>
              <a:t>family member is uniquely affected by the </a:t>
            </a:r>
            <a:r>
              <a:rPr lang="en-US" sz="2000" dirty="0" smtClean="0"/>
              <a:t>individual(s) </a:t>
            </a:r>
            <a:r>
              <a:rPr lang="en-US" sz="2000" dirty="0"/>
              <a:t>using </a:t>
            </a:r>
            <a:r>
              <a:rPr lang="en-US" sz="2000" dirty="0" smtClean="0"/>
              <a:t>substances</a:t>
            </a:r>
          </a:p>
          <a:p>
            <a:pPr lvl="1"/>
            <a:r>
              <a:rPr lang="en-US" sz="2000" dirty="0"/>
              <a:t>U</a:t>
            </a:r>
            <a:r>
              <a:rPr lang="en-US" sz="2000" dirty="0" smtClean="0"/>
              <a:t>nmet </a:t>
            </a:r>
            <a:r>
              <a:rPr lang="en-US" sz="2000" dirty="0"/>
              <a:t>developmental needs, impaired attachment, economic hardship, legal problems, emotional distress, and </a:t>
            </a:r>
            <a:r>
              <a:rPr lang="en-US" sz="2000" dirty="0" smtClean="0"/>
              <a:t>violence</a:t>
            </a:r>
          </a:p>
          <a:p>
            <a:r>
              <a:rPr lang="en-US" sz="2000" dirty="0"/>
              <a:t>Genetic and environmental factors contribute to the development of SUDs. </a:t>
            </a:r>
          </a:p>
        </p:txBody>
      </p:sp>
    </p:spTree>
    <p:extLst>
      <p:ext uri="{BB962C8B-B14F-4D97-AF65-F5344CB8AC3E}">
        <p14:creationId xmlns:p14="http://schemas.microsoft.com/office/powerpoint/2010/main" val="880159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Substance Use and the Family</a:t>
            </a:r>
            <a:endParaRPr lang="en-US" dirty="0"/>
          </a:p>
        </p:txBody>
      </p:sp>
      <p:sp>
        <p:nvSpPr>
          <p:cNvPr id="3" name="Content Placeholder 2"/>
          <p:cNvSpPr>
            <a:spLocks noGrp="1"/>
          </p:cNvSpPr>
          <p:nvPr>
            <p:ph idx="1"/>
          </p:nvPr>
        </p:nvSpPr>
        <p:spPr/>
        <p:txBody>
          <a:bodyPr>
            <a:normAutofit fontScale="92500" lnSpcReduction="10000"/>
          </a:bodyPr>
          <a:lstStyle/>
          <a:p>
            <a:r>
              <a:rPr lang="en-US" sz="2000" dirty="0"/>
              <a:t>Mothers who </a:t>
            </a:r>
            <a:r>
              <a:rPr lang="en-US" sz="2000" dirty="0" smtClean="0"/>
              <a:t>are struggling </a:t>
            </a:r>
            <a:r>
              <a:rPr lang="en-US" sz="2000" dirty="0"/>
              <a:t>with </a:t>
            </a:r>
            <a:r>
              <a:rPr lang="en-US" sz="2000" dirty="0" smtClean="0"/>
              <a:t>substance use </a:t>
            </a:r>
            <a:r>
              <a:rPr lang="en-US" sz="2000" dirty="0"/>
              <a:t>may </a:t>
            </a:r>
            <a:r>
              <a:rPr lang="en-US" sz="2000" dirty="0" smtClean="0"/>
              <a:t>have difficulty adequately caring for newborns</a:t>
            </a:r>
          </a:p>
          <a:p>
            <a:r>
              <a:rPr lang="en-US" sz="2000" dirty="0" smtClean="0"/>
              <a:t>Mothers may require education on how to treat their substance-exposed newborn.</a:t>
            </a:r>
          </a:p>
          <a:p>
            <a:r>
              <a:rPr lang="en-US" sz="2000" dirty="0"/>
              <a:t>For children there is also an increased risk of developing an SUD themselves </a:t>
            </a:r>
          </a:p>
          <a:p>
            <a:r>
              <a:rPr lang="en-US" sz="2000" dirty="0"/>
              <a:t>A parent with a SUD is 3 times more likely to physically or sexually abuse their child</a:t>
            </a:r>
          </a:p>
          <a:p>
            <a:r>
              <a:rPr lang="en-US" sz="2000" dirty="0"/>
              <a:t>Children who have experienced abuse are more likely to experience anger, aggression, conduct, and behavioral problems whereas children who experience neglect are more likely to experience depression, anxiety, social withdrawal, poor peer relations.</a:t>
            </a:r>
          </a:p>
          <a:p>
            <a:endParaRPr lang="en-US" dirty="0"/>
          </a:p>
        </p:txBody>
      </p:sp>
    </p:spTree>
    <p:extLst>
      <p:ext uri="{BB962C8B-B14F-4D97-AF65-F5344CB8AC3E}">
        <p14:creationId xmlns:p14="http://schemas.microsoft.com/office/powerpoint/2010/main" val="3145004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Family and Foster Care Issues</a:t>
            </a:r>
            <a:endParaRPr lang="en-US" b="1" dirty="0"/>
          </a:p>
        </p:txBody>
      </p:sp>
      <p:sp>
        <p:nvSpPr>
          <p:cNvPr id="3" name="Content Placeholder 2"/>
          <p:cNvSpPr>
            <a:spLocks noGrp="1"/>
          </p:cNvSpPr>
          <p:nvPr>
            <p:ph idx="1"/>
          </p:nvPr>
        </p:nvSpPr>
        <p:spPr/>
        <p:txBody>
          <a:bodyPr>
            <a:normAutofit/>
          </a:bodyPr>
          <a:lstStyle/>
          <a:p>
            <a:r>
              <a:rPr lang="en-US" sz="2000" dirty="0" smtClean="0"/>
              <a:t>Increase in the number of children in foster care as a result of substance use: Shortage of foster care homes</a:t>
            </a:r>
          </a:p>
          <a:p>
            <a:r>
              <a:rPr lang="en-US" sz="2000" dirty="0" smtClean="0"/>
              <a:t>In Virginia, families have 12-18 months to get their children back: can be difficult if the mother is battling addiction</a:t>
            </a:r>
          </a:p>
          <a:p>
            <a:pPr lvl="1"/>
            <a:r>
              <a:rPr lang="en-US" sz="2000" dirty="0" smtClean="0"/>
              <a:t>Women are often unable to successfully complete treatment in that time frame</a:t>
            </a:r>
          </a:p>
          <a:p>
            <a:r>
              <a:rPr lang="en-US" sz="2000" dirty="0" smtClean="0"/>
              <a:t>As of July 1 in Virginia, there will be a social services case even for women that have received or is currently receiving treatment for substance use.</a:t>
            </a:r>
          </a:p>
          <a:p>
            <a:pPr lvl="1"/>
            <a:r>
              <a:rPr lang="en-US" sz="2000" dirty="0" smtClean="0"/>
              <a:t>Increase in the number of CPS reports</a:t>
            </a:r>
            <a:endParaRPr lang="en-US" sz="2000" dirty="0"/>
          </a:p>
        </p:txBody>
      </p:sp>
    </p:spTree>
    <p:extLst>
      <p:ext uri="{BB962C8B-B14F-4D97-AF65-F5344CB8AC3E}">
        <p14:creationId xmlns:p14="http://schemas.microsoft.com/office/powerpoint/2010/main" val="13565119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Substance Use and the </a:t>
            </a:r>
            <a:r>
              <a:rPr lang="en-US" b="1" dirty="0" smtClean="0"/>
              <a:t>Family:</a:t>
            </a:r>
            <a:br>
              <a:rPr lang="en-US" b="1" dirty="0" smtClean="0"/>
            </a:br>
            <a:r>
              <a:rPr lang="en-US" b="1" dirty="0" smtClean="0"/>
              <a:t>Treatment Considerations</a:t>
            </a:r>
            <a:endParaRPr lang="en-US" b="1" dirty="0"/>
          </a:p>
        </p:txBody>
      </p:sp>
      <p:sp>
        <p:nvSpPr>
          <p:cNvPr id="3" name="Content Placeholder 2"/>
          <p:cNvSpPr>
            <a:spLocks noGrp="1"/>
          </p:cNvSpPr>
          <p:nvPr>
            <p:ph idx="1"/>
          </p:nvPr>
        </p:nvSpPr>
        <p:spPr/>
        <p:txBody>
          <a:bodyPr>
            <a:normAutofit/>
          </a:bodyPr>
          <a:lstStyle/>
          <a:p>
            <a:r>
              <a:rPr lang="en-US" sz="2000" dirty="0" smtClean="0"/>
              <a:t>It is ineffective to treat only </a:t>
            </a:r>
            <a:r>
              <a:rPr lang="en-US" sz="2000" dirty="0"/>
              <a:t>the individual with an </a:t>
            </a:r>
            <a:r>
              <a:rPr lang="en-US" sz="2000" dirty="0" smtClean="0"/>
              <a:t>SUD</a:t>
            </a:r>
          </a:p>
          <a:p>
            <a:pPr lvl="1"/>
            <a:r>
              <a:rPr lang="en-US" sz="2000" dirty="0"/>
              <a:t>I</a:t>
            </a:r>
            <a:r>
              <a:rPr lang="en-US" sz="2000" dirty="0" smtClean="0"/>
              <a:t>t </a:t>
            </a:r>
            <a:r>
              <a:rPr lang="en-US" sz="2000" dirty="0"/>
              <a:t>ignores the devastating impact of SUDs on the family system leaving family members </a:t>
            </a:r>
            <a:r>
              <a:rPr lang="en-US" sz="2000" dirty="0" smtClean="0"/>
              <a:t>untreated</a:t>
            </a:r>
          </a:p>
          <a:p>
            <a:pPr lvl="1"/>
            <a:r>
              <a:rPr lang="en-US" sz="2000" dirty="0" smtClean="0"/>
              <a:t>It does </a:t>
            </a:r>
            <a:r>
              <a:rPr lang="en-US" sz="2000" dirty="0"/>
              <a:t>not recognize the family as a potential system of support for change.</a:t>
            </a:r>
          </a:p>
          <a:p>
            <a:r>
              <a:rPr lang="en-US" sz="2000" dirty="0" smtClean="0"/>
              <a:t>Need to provide </a:t>
            </a:r>
            <a:r>
              <a:rPr lang="en-US" sz="2000" dirty="0"/>
              <a:t>family therapy, parent training and education, play therapy, social skills training, and coping skills training either in </a:t>
            </a:r>
            <a:r>
              <a:rPr lang="en-US" sz="2000" dirty="0" smtClean="0"/>
              <a:t>outpatient setting for individual </a:t>
            </a:r>
            <a:r>
              <a:rPr lang="en-US" sz="2000" dirty="0"/>
              <a:t>or </a:t>
            </a:r>
            <a:r>
              <a:rPr lang="en-US" sz="2000" dirty="0" smtClean="0"/>
              <a:t>group. </a:t>
            </a:r>
          </a:p>
          <a:p>
            <a:r>
              <a:rPr lang="en-US" sz="2000" dirty="0" smtClean="0"/>
              <a:t>May require more trauma-related treatment for children</a:t>
            </a:r>
          </a:p>
          <a:p>
            <a:r>
              <a:rPr lang="en-US" sz="2000" dirty="0" smtClean="0"/>
              <a:t>Sometimes </a:t>
            </a:r>
            <a:r>
              <a:rPr lang="en-US" sz="2000" dirty="0"/>
              <a:t>a referral to Child Protective Services will be indicated.</a:t>
            </a:r>
          </a:p>
        </p:txBody>
      </p:sp>
    </p:spTree>
    <p:extLst>
      <p:ext uri="{BB962C8B-B14F-4D97-AF65-F5344CB8AC3E}">
        <p14:creationId xmlns:p14="http://schemas.microsoft.com/office/powerpoint/2010/main" val="2226457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Substance Use and the Family:</a:t>
            </a:r>
            <a:br>
              <a:rPr lang="en-US" b="1" dirty="0"/>
            </a:br>
            <a:r>
              <a:rPr lang="en-US" b="1" dirty="0"/>
              <a:t>Treatment Considerations</a:t>
            </a:r>
            <a:endParaRPr lang="en-US" dirty="0"/>
          </a:p>
        </p:txBody>
      </p:sp>
      <p:sp>
        <p:nvSpPr>
          <p:cNvPr id="3" name="Content Placeholder 2"/>
          <p:cNvSpPr>
            <a:spLocks noGrp="1"/>
          </p:cNvSpPr>
          <p:nvPr>
            <p:ph idx="1"/>
          </p:nvPr>
        </p:nvSpPr>
        <p:spPr/>
        <p:txBody>
          <a:bodyPr/>
          <a:lstStyle/>
          <a:p>
            <a:r>
              <a:rPr lang="en-US" dirty="0" smtClean="0"/>
              <a:t>The family may be a source of support for the individual or could be a stressor for the individual</a:t>
            </a:r>
          </a:p>
          <a:p>
            <a:r>
              <a:rPr lang="en-US" dirty="0" smtClean="0"/>
              <a:t>Families </a:t>
            </a:r>
            <a:r>
              <a:rPr lang="en-US" dirty="0"/>
              <a:t>may become “tired” of helping their loved one and may no longer be present in the person’s life – burned bridges</a:t>
            </a:r>
          </a:p>
          <a:p>
            <a:r>
              <a:rPr lang="en-US" dirty="0" smtClean="0"/>
              <a:t>Families and Significant Others may also use drugs or alcohol which could affect a woman’s treatment, sobriety, and recovery</a:t>
            </a:r>
            <a:endParaRPr lang="en-US" dirty="0"/>
          </a:p>
        </p:txBody>
      </p:sp>
    </p:spTree>
    <p:extLst>
      <p:ext uri="{BB962C8B-B14F-4D97-AF65-F5344CB8AC3E}">
        <p14:creationId xmlns:p14="http://schemas.microsoft.com/office/powerpoint/2010/main" val="1587670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Prevalence of Substance Use in the U.S.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2431" y="1811628"/>
            <a:ext cx="8946524" cy="4473262"/>
          </a:xfrm>
        </p:spPr>
      </p:pic>
    </p:spTree>
    <p:extLst>
      <p:ext uri="{BB962C8B-B14F-4D97-AF65-F5344CB8AC3E}">
        <p14:creationId xmlns:p14="http://schemas.microsoft.com/office/powerpoint/2010/main" val="381506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Lessons I Learned From Loving an Addict</a:t>
            </a:r>
            <a:endParaRPr lang="en-US" b="1" dirty="0"/>
          </a:p>
        </p:txBody>
      </p:sp>
      <p:sp>
        <p:nvSpPr>
          <p:cNvPr id="3" name="Content Placeholder 2"/>
          <p:cNvSpPr>
            <a:spLocks noGrp="1"/>
          </p:cNvSpPr>
          <p:nvPr>
            <p:ph idx="1"/>
          </p:nvPr>
        </p:nvSpPr>
        <p:spPr/>
        <p:txBody>
          <a:bodyPr>
            <a:normAutofit lnSpcReduction="10000"/>
          </a:bodyPr>
          <a:lstStyle/>
          <a:p>
            <a:r>
              <a:rPr lang="en-US" dirty="0" smtClean="0"/>
              <a:t>“I am not an addict. But try and love one and then see if you can look me square in the eyes and tell me that you didn’t get addicted to trying to fix them. If you’re lucky, they recover. If you’re really lucky, you recover too”</a:t>
            </a:r>
          </a:p>
          <a:p>
            <a:r>
              <a:rPr lang="en-US" dirty="0" smtClean="0"/>
              <a:t>“Drug addiction doesn’t care if you are religious. Drug addiction doesn’t care if you are a straight-A student or a drop-out. Drug addiction doesn’t care what ethnicity you are. Drug addiction doesn’t care. Period. But you care”</a:t>
            </a:r>
          </a:p>
          <a:p>
            <a:r>
              <a:rPr lang="en-US" dirty="0" smtClean="0"/>
              <a:t>“It is not the person who uses but the addict. It is not the person who steals, but the addict. And yet sadly, it is NOT the addict who dies, but the person” </a:t>
            </a:r>
          </a:p>
          <a:p>
            <a:pPr lvl="1"/>
            <a:r>
              <a:rPr lang="en-US" dirty="0" smtClean="0"/>
              <a:t>Alicia Cook “Lessons I Learned From Loving an Addict”</a:t>
            </a:r>
          </a:p>
          <a:p>
            <a:pPr lvl="1"/>
            <a:r>
              <a:rPr lang="en-US" dirty="0" smtClean="0"/>
              <a:t>(Blogger who lost her cousin to the disease of addiction when she was a teenager)</a:t>
            </a:r>
            <a:endParaRPr lang="en-US" dirty="0"/>
          </a:p>
        </p:txBody>
      </p:sp>
    </p:spTree>
    <p:extLst>
      <p:ext uri="{BB962C8B-B14F-4D97-AF65-F5344CB8AC3E}">
        <p14:creationId xmlns:p14="http://schemas.microsoft.com/office/powerpoint/2010/main" val="34614299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Comprehensive Treatment for Women</a:t>
            </a:r>
            <a:endParaRPr lang="en-US" b="1" dirty="0"/>
          </a:p>
        </p:txBody>
      </p:sp>
      <p:sp>
        <p:nvSpPr>
          <p:cNvPr id="3" name="Content Placeholder 2"/>
          <p:cNvSpPr>
            <a:spLocks noGrp="1"/>
          </p:cNvSpPr>
          <p:nvPr>
            <p:ph idx="1"/>
          </p:nvPr>
        </p:nvSpPr>
        <p:spPr/>
        <p:txBody>
          <a:bodyPr>
            <a:normAutofit/>
          </a:bodyPr>
          <a:lstStyle/>
          <a:p>
            <a:r>
              <a:rPr lang="en-US" sz="2000" dirty="0" smtClean="0"/>
              <a:t>Family and peer support is necessary for treatment and recovery</a:t>
            </a:r>
          </a:p>
          <a:p>
            <a:r>
              <a:rPr lang="en-US" sz="2000" dirty="0" smtClean="0"/>
              <a:t>Engage with all entities involved in the woman’s care (i.e. OB/GYN; case managers, psychiatrists, medical)</a:t>
            </a:r>
          </a:p>
          <a:p>
            <a:r>
              <a:rPr lang="en-US" sz="2000" dirty="0" smtClean="0"/>
              <a:t>Develop a Plan of Safe Care for both mom and baby</a:t>
            </a:r>
          </a:p>
          <a:p>
            <a:r>
              <a:rPr lang="en-US" sz="2000" dirty="0" smtClean="0"/>
              <a:t>Refer </a:t>
            </a:r>
            <a:r>
              <a:rPr lang="en-US" sz="2000" dirty="0" err="1" smtClean="0"/>
              <a:t>pt</a:t>
            </a:r>
            <a:r>
              <a:rPr lang="en-US" sz="2000" dirty="0" smtClean="0"/>
              <a:t> for needed services </a:t>
            </a:r>
          </a:p>
          <a:p>
            <a:pPr lvl="1"/>
            <a:r>
              <a:rPr lang="en-US" dirty="0"/>
              <a:t>Project </a:t>
            </a:r>
            <a:r>
              <a:rPr lang="en-US" dirty="0" smtClean="0"/>
              <a:t>Link, Intensive Outpatient Services</a:t>
            </a:r>
            <a:endParaRPr lang="en-US" dirty="0"/>
          </a:p>
          <a:p>
            <a:pPr lvl="1"/>
            <a:r>
              <a:rPr lang="en-US" dirty="0"/>
              <a:t>Community Service Boards</a:t>
            </a:r>
          </a:p>
          <a:p>
            <a:pPr lvl="1"/>
            <a:r>
              <a:rPr lang="en-US" dirty="0"/>
              <a:t>Post-Partum Support </a:t>
            </a:r>
            <a:r>
              <a:rPr lang="en-US" dirty="0" smtClean="0"/>
              <a:t>VA</a:t>
            </a:r>
            <a:endParaRPr lang="en-US" sz="2000" dirty="0" smtClean="0"/>
          </a:p>
          <a:p>
            <a:r>
              <a:rPr lang="en-US" sz="2000" dirty="0" smtClean="0"/>
              <a:t>Seek out partnerships with various treatment providers</a:t>
            </a:r>
          </a:p>
        </p:txBody>
      </p:sp>
    </p:spTree>
    <p:extLst>
      <p:ext uri="{BB962C8B-B14F-4D97-AF65-F5344CB8AC3E}">
        <p14:creationId xmlns:p14="http://schemas.microsoft.com/office/powerpoint/2010/main" val="39296296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a:t>
            </a:r>
            <a:r>
              <a:rPr lang="en-US" b="1" dirty="0" smtClean="0"/>
              <a:t>oalition </a:t>
            </a:r>
            <a:r>
              <a:rPr lang="en-US" b="1" dirty="0"/>
              <a:t>to </a:t>
            </a:r>
            <a:r>
              <a:rPr lang="en-US" b="1" dirty="0" smtClean="0"/>
              <a:t>Fight </a:t>
            </a:r>
            <a:r>
              <a:rPr lang="en-US" b="1" dirty="0"/>
              <a:t>O</a:t>
            </a:r>
            <a:r>
              <a:rPr lang="en-US" b="1" dirty="0" smtClean="0"/>
              <a:t>pioid </a:t>
            </a:r>
            <a:r>
              <a:rPr lang="en-US" b="1" dirty="0"/>
              <a:t>U</a:t>
            </a:r>
            <a:r>
              <a:rPr lang="en-US" b="1" dirty="0" smtClean="0"/>
              <a:t>se </a:t>
            </a:r>
            <a:r>
              <a:rPr lang="en-US" b="1" dirty="0"/>
              <a:t>A</a:t>
            </a:r>
            <a:r>
              <a:rPr lang="en-US" b="1" dirty="0" smtClean="0"/>
              <a:t>mong Pregnant Women</a:t>
            </a:r>
            <a:endParaRPr lang="en-US" b="1" dirty="0"/>
          </a:p>
        </p:txBody>
      </p:sp>
      <p:sp>
        <p:nvSpPr>
          <p:cNvPr id="3" name="Content Placeholder 2"/>
          <p:cNvSpPr>
            <a:spLocks noGrp="1"/>
          </p:cNvSpPr>
          <p:nvPr>
            <p:ph idx="1"/>
          </p:nvPr>
        </p:nvSpPr>
        <p:spPr>
          <a:xfrm>
            <a:off x="2589212" y="1984663"/>
            <a:ext cx="8915400" cy="3990109"/>
          </a:xfrm>
        </p:spPr>
        <p:txBody>
          <a:bodyPr>
            <a:noAutofit/>
          </a:bodyPr>
          <a:lstStyle/>
          <a:p>
            <a:r>
              <a:rPr lang="en-US" sz="2000" dirty="0" smtClean="0"/>
              <a:t>Treatment Models working to provide comprehensive treatment for Pregnant women</a:t>
            </a:r>
          </a:p>
          <a:p>
            <a:r>
              <a:rPr lang="en-US" sz="2000" dirty="0" smtClean="0"/>
              <a:t>Coalition is made up of:</a:t>
            </a:r>
          </a:p>
          <a:p>
            <a:pPr lvl="1"/>
            <a:r>
              <a:rPr lang="en-US" sz="2000" dirty="0" smtClean="0"/>
              <a:t>Local Hospitals with specialized nurses</a:t>
            </a:r>
          </a:p>
          <a:p>
            <a:pPr lvl="1"/>
            <a:r>
              <a:rPr lang="en-US" sz="2000" dirty="0" smtClean="0"/>
              <a:t>Local Community Service Board</a:t>
            </a:r>
          </a:p>
          <a:p>
            <a:pPr lvl="1"/>
            <a:r>
              <a:rPr lang="en-US" sz="2000" dirty="0" smtClean="0"/>
              <a:t>Local substance abuse treatment programs (Lynchburg Comprehensive Treatment Center; Roads to Recovery)</a:t>
            </a:r>
          </a:p>
          <a:p>
            <a:pPr lvl="1"/>
            <a:r>
              <a:rPr lang="en-US" sz="2000" dirty="0" smtClean="0"/>
              <a:t>Social workers/mental health professionals</a:t>
            </a:r>
          </a:p>
          <a:p>
            <a:pPr lvl="1"/>
            <a:r>
              <a:rPr lang="en-US" sz="2000" dirty="0" smtClean="0"/>
              <a:t>Law enforcement</a:t>
            </a:r>
          </a:p>
          <a:p>
            <a:pPr lvl="1"/>
            <a:r>
              <a:rPr lang="en-US" sz="2000" dirty="0" smtClean="0"/>
              <a:t>Local health care providers: OB/GYNs</a:t>
            </a:r>
          </a:p>
        </p:txBody>
      </p:sp>
    </p:spTree>
    <p:extLst>
      <p:ext uri="{BB962C8B-B14F-4D97-AF65-F5344CB8AC3E}">
        <p14:creationId xmlns:p14="http://schemas.microsoft.com/office/powerpoint/2010/main" val="1317030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Our Role as Providers</a:t>
            </a:r>
            <a:endParaRPr lang="en-US" b="1" dirty="0"/>
          </a:p>
        </p:txBody>
      </p:sp>
      <p:sp>
        <p:nvSpPr>
          <p:cNvPr id="3" name="Content Placeholder 2"/>
          <p:cNvSpPr>
            <a:spLocks noGrp="1"/>
          </p:cNvSpPr>
          <p:nvPr>
            <p:ph idx="1"/>
          </p:nvPr>
        </p:nvSpPr>
        <p:spPr>
          <a:xfrm>
            <a:off x="2589212" y="1725769"/>
            <a:ext cx="8915400" cy="4494727"/>
          </a:xfrm>
        </p:spPr>
        <p:txBody>
          <a:bodyPr>
            <a:noAutofit/>
          </a:bodyPr>
          <a:lstStyle/>
          <a:p>
            <a:r>
              <a:rPr lang="en-US" sz="2000" dirty="0" smtClean="0"/>
              <a:t>The goal of treatment is not to cure the disease. </a:t>
            </a:r>
          </a:p>
          <a:p>
            <a:r>
              <a:rPr lang="en-US" sz="2000" dirty="0" smtClean="0"/>
              <a:t>Emphasize that substance use disorders (SUDs) are chronic medical conditions; treatment is available</a:t>
            </a:r>
          </a:p>
          <a:p>
            <a:r>
              <a:rPr lang="en-US" sz="2000" dirty="0"/>
              <a:t>F</a:t>
            </a:r>
            <a:r>
              <a:rPr lang="en-US" sz="2000" dirty="0" smtClean="0"/>
              <a:t>ocus on helping the individual modify her thought process and belief structures as well as her external environment to gain control over how she is behaving</a:t>
            </a:r>
          </a:p>
          <a:p>
            <a:r>
              <a:rPr lang="en-US" sz="2000" dirty="0"/>
              <a:t>A</a:t>
            </a:r>
            <a:r>
              <a:rPr lang="en-US" sz="2000" dirty="0" smtClean="0"/>
              <a:t>dvocate for the dignity and right of the women that seek and receive treatment.</a:t>
            </a:r>
          </a:p>
          <a:p>
            <a:r>
              <a:rPr lang="en-US" sz="2000" dirty="0"/>
              <a:t>P</a:t>
            </a:r>
            <a:r>
              <a:rPr lang="en-US" sz="2000" dirty="0" smtClean="0"/>
              <a:t>rovide the support needed to be successful in recovery and in the role as a mother </a:t>
            </a:r>
          </a:p>
          <a:p>
            <a:r>
              <a:rPr lang="en-US" sz="2000" dirty="0"/>
              <a:t>M</a:t>
            </a:r>
            <a:r>
              <a:rPr lang="en-US" sz="2000" dirty="0" smtClean="0"/>
              <a:t>aintaining balance with the requirements of mandated reporting if the child is in fact at risk for abuse and/or neglect.</a:t>
            </a:r>
          </a:p>
        </p:txBody>
      </p:sp>
    </p:spTree>
    <p:extLst>
      <p:ext uri="{BB962C8B-B14F-4D97-AF65-F5344CB8AC3E}">
        <p14:creationId xmlns:p14="http://schemas.microsoft.com/office/powerpoint/2010/main" val="37131611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Our Role as Providers</a:t>
            </a:r>
            <a:endParaRPr lang="en-US" b="1" dirty="0"/>
          </a:p>
        </p:txBody>
      </p:sp>
      <p:sp>
        <p:nvSpPr>
          <p:cNvPr id="3" name="Content Placeholder 2"/>
          <p:cNvSpPr>
            <a:spLocks noGrp="1"/>
          </p:cNvSpPr>
          <p:nvPr>
            <p:ph idx="1"/>
          </p:nvPr>
        </p:nvSpPr>
        <p:spPr>
          <a:xfrm>
            <a:off x="2589212" y="1545465"/>
            <a:ext cx="8915400" cy="4365757"/>
          </a:xfrm>
        </p:spPr>
        <p:txBody>
          <a:bodyPr>
            <a:normAutofit/>
          </a:bodyPr>
          <a:lstStyle/>
          <a:p>
            <a:r>
              <a:rPr lang="en-US" sz="2000" dirty="0" smtClean="0"/>
              <a:t>Screen all pregnant women for substance use disorders:</a:t>
            </a:r>
          </a:p>
          <a:p>
            <a:pPr lvl="1"/>
            <a:r>
              <a:rPr lang="en-US" sz="2000" dirty="0" smtClean="0"/>
              <a:t>Early detection can lead to early intervention and treatment</a:t>
            </a:r>
          </a:p>
          <a:p>
            <a:pPr lvl="1"/>
            <a:r>
              <a:rPr lang="en-US" sz="2000" dirty="0" smtClean="0"/>
              <a:t>Improved outcomes for mother and child</a:t>
            </a:r>
          </a:p>
          <a:p>
            <a:r>
              <a:rPr lang="en-US" sz="2000" dirty="0" smtClean="0"/>
              <a:t>Educate women about the risks of alcohol, tobacco, and illicit drugs</a:t>
            </a:r>
          </a:p>
          <a:p>
            <a:r>
              <a:rPr lang="en-US" sz="2000" dirty="0"/>
              <a:t>Know your state reporting </a:t>
            </a:r>
            <a:r>
              <a:rPr lang="en-US" sz="2000" dirty="0" smtClean="0"/>
              <a:t>guidelines</a:t>
            </a:r>
          </a:p>
          <a:p>
            <a:r>
              <a:rPr lang="en-US" sz="2000" dirty="0" smtClean="0"/>
              <a:t>Emphasize that stigma, bias and discrimination negatively impact pregnant women and their ability to receive high quality care</a:t>
            </a:r>
          </a:p>
          <a:p>
            <a:r>
              <a:rPr lang="en-US" sz="2000" dirty="0" smtClean="0"/>
              <a:t>Know local SUD treatment programs that provide care for pregnant women</a:t>
            </a:r>
          </a:p>
          <a:p>
            <a:r>
              <a:rPr lang="en-US" sz="2000" dirty="0"/>
              <a:t>Be the positive role model for these substance using women</a:t>
            </a:r>
            <a:r>
              <a:rPr lang="en-US" sz="2000" dirty="0" smtClean="0"/>
              <a:t>.</a:t>
            </a:r>
          </a:p>
          <a:p>
            <a:endParaRPr lang="en-US" dirty="0"/>
          </a:p>
        </p:txBody>
      </p:sp>
    </p:spTree>
    <p:extLst>
      <p:ext uri="{BB962C8B-B14F-4D97-AF65-F5344CB8AC3E}">
        <p14:creationId xmlns:p14="http://schemas.microsoft.com/office/powerpoint/2010/main" val="24501510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Starfish</a:t>
            </a:r>
            <a:endParaRPr lang="en-US" b="1" dirty="0"/>
          </a:p>
        </p:txBody>
      </p:sp>
      <p:sp>
        <p:nvSpPr>
          <p:cNvPr id="3" name="Content Placeholder 2"/>
          <p:cNvSpPr>
            <a:spLocks noGrp="1"/>
          </p:cNvSpPr>
          <p:nvPr>
            <p:ph idx="1"/>
          </p:nvPr>
        </p:nvSpPr>
        <p:spPr>
          <a:xfrm>
            <a:off x="838200" y="1690688"/>
            <a:ext cx="7398444" cy="4351338"/>
          </a:xfrm>
        </p:spPr>
        <p:txBody>
          <a:bodyPr>
            <a:normAutofit/>
          </a:bodyPr>
          <a:lstStyle/>
          <a:p>
            <a:r>
              <a:rPr lang="en-US" sz="2000" dirty="0" smtClean="0"/>
              <a:t>A man approached a young girl on the beach and asked, “Why in the world are you throwing starfish into the water? The little girl replied as she tossed another starfish in the ocean, “If the starfish stay on the beach, when the tide goes out and the sun rises higher, they will die”. “That’s ridiculous!” said the man. “There are thousands of miles of beach and millions of starfish. You can’t really believe that what you are doing can possibly make a difference!” The young girl picked up another starfish and said as she tossed it into the waves, “It makes a difference to this one”</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8736" y="1690688"/>
            <a:ext cx="3853264" cy="3853264"/>
          </a:xfrm>
          <a:prstGeom prst="rect">
            <a:avLst/>
          </a:prstGeom>
        </p:spPr>
      </p:pic>
      <p:sp>
        <p:nvSpPr>
          <p:cNvPr id="5" name="TextBox 4"/>
          <p:cNvSpPr txBox="1"/>
          <p:nvPr/>
        </p:nvSpPr>
        <p:spPr>
          <a:xfrm>
            <a:off x="4852556" y="5667508"/>
            <a:ext cx="6338454" cy="461665"/>
          </a:xfrm>
          <a:prstGeom prst="rect">
            <a:avLst/>
          </a:prstGeom>
          <a:noFill/>
        </p:spPr>
        <p:txBody>
          <a:bodyPr wrap="square" rtlCol="0">
            <a:spAutoFit/>
          </a:bodyPr>
          <a:lstStyle/>
          <a:p>
            <a:r>
              <a:rPr lang="en-US" sz="2400" b="1" dirty="0" smtClean="0"/>
              <a:t>You Make A Difference!</a:t>
            </a:r>
            <a:endParaRPr lang="en-US" sz="2400" b="1" dirty="0"/>
          </a:p>
        </p:txBody>
      </p:sp>
    </p:spTree>
    <p:extLst>
      <p:ext uri="{BB962C8B-B14F-4D97-AF65-F5344CB8AC3E}">
        <p14:creationId xmlns:p14="http://schemas.microsoft.com/office/powerpoint/2010/main" val="27688062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References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Cook A. (2015) Lessons I Learned From Loving An Addict. </a:t>
            </a:r>
            <a:r>
              <a:rPr lang="en-US" i="1" dirty="0" smtClean="0"/>
              <a:t>Huffington Post. </a:t>
            </a:r>
          </a:p>
          <a:p>
            <a:r>
              <a:rPr lang="en-US" dirty="0" err="1"/>
              <a:t>Forray</a:t>
            </a:r>
            <a:r>
              <a:rPr lang="en-US" dirty="0"/>
              <a:t>, A. (2016). Substance use during pregnancy. </a:t>
            </a:r>
            <a:r>
              <a:rPr lang="en-US" i="1" dirty="0"/>
              <a:t>F1000Research</a:t>
            </a:r>
            <a:r>
              <a:rPr lang="en-US" dirty="0"/>
              <a:t>, </a:t>
            </a:r>
            <a:r>
              <a:rPr lang="en-US" i="1" dirty="0"/>
              <a:t>5</a:t>
            </a:r>
            <a:r>
              <a:rPr lang="en-US" dirty="0"/>
              <a:t>, F1000 Faculty Rev–887. </a:t>
            </a:r>
            <a:endParaRPr lang="en-US" dirty="0" smtClean="0"/>
          </a:p>
          <a:p>
            <a:r>
              <a:rPr lang="en-US" dirty="0" smtClean="0"/>
              <a:t>Jones, H. (2013) Treating Women with Substance Use Disorders During Pregnancy: A Comprehensive Approach to Caring for Mother and Child. </a:t>
            </a:r>
            <a:r>
              <a:rPr lang="en-US" i="1" dirty="0" smtClean="0"/>
              <a:t>Oxford Press.</a:t>
            </a:r>
            <a:r>
              <a:rPr lang="en-US" dirty="0" smtClean="0"/>
              <a:t> </a:t>
            </a:r>
          </a:p>
          <a:p>
            <a:r>
              <a:rPr lang="en-US" dirty="0" smtClean="0"/>
              <a:t>Kurgans, M. </a:t>
            </a:r>
            <a:r>
              <a:rPr lang="en-US" dirty="0"/>
              <a:t>(2015). </a:t>
            </a:r>
            <a:r>
              <a:rPr lang="en-US" dirty="0" smtClean="0"/>
              <a:t>Treatment </a:t>
            </a:r>
            <a:r>
              <a:rPr lang="en-US" dirty="0"/>
              <a:t>and </a:t>
            </a:r>
            <a:r>
              <a:rPr lang="en-US" dirty="0" smtClean="0"/>
              <a:t>Service Needs </a:t>
            </a:r>
            <a:r>
              <a:rPr lang="en-US" dirty="0"/>
              <a:t>of P</a:t>
            </a:r>
            <a:r>
              <a:rPr lang="en-US" dirty="0" smtClean="0"/>
              <a:t>regnant Women</a:t>
            </a:r>
          </a:p>
          <a:p>
            <a:r>
              <a:rPr lang="en-US" dirty="0" smtClean="0"/>
              <a:t>Lander </a:t>
            </a:r>
            <a:r>
              <a:rPr lang="en-US" dirty="0"/>
              <a:t>L, </a:t>
            </a:r>
            <a:r>
              <a:rPr lang="en-US" dirty="0" err="1"/>
              <a:t>Howsare</a:t>
            </a:r>
            <a:r>
              <a:rPr lang="en-US" dirty="0"/>
              <a:t> J, Byrne M. </a:t>
            </a:r>
            <a:r>
              <a:rPr lang="en-US" dirty="0" smtClean="0"/>
              <a:t>(2013) The </a:t>
            </a:r>
            <a:r>
              <a:rPr lang="en-US" dirty="0"/>
              <a:t>Impact of Substance Use Disorders on Families and Children: From Theory to Practice. </a:t>
            </a:r>
            <a:r>
              <a:rPr lang="en-US" i="1" dirty="0"/>
              <a:t>Social work in public health</a:t>
            </a:r>
            <a:r>
              <a:rPr lang="en-US" dirty="0"/>
              <a:t>. 2013;28(0):194-205</a:t>
            </a:r>
            <a:r>
              <a:rPr lang="en-US" dirty="0" smtClean="0"/>
              <a:t>.</a:t>
            </a:r>
          </a:p>
          <a:p>
            <a:r>
              <a:rPr lang="en-US" dirty="0" smtClean="0"/>
              <a:t>National </a:t>
            </a:r>
            <a:r>
              <a:rPr lang="en-US" dirty="0"/>
              <a:t>Institute of Mental Health (2013). https://www.nih.gov/</a:t>
            </a:r>
            <a:endParaRPr lang="en-US" dirty="0" smtClean="0"/>
          </a:p>
          <a:p>
            <a:r>
              <a:rPr lang="en-US" dirty="0"/>
              <a:t>Substance Abuse and Mental Health Services Administration (SAMHSA). 2017. https://www.samhsa.gov/</a:t>
            </a:r>
            <a:endParaRPr lang="en-US" dirty="0" smtClean="0"/>
          </a:p>
          <a:p>
            <a:endParaRPr lang="en-US" dirty="0"/>
          </a:p>
        </p:txBody>
      </p:sp>
    </p:spTree>
    <p:extLst>
      <p:ext uri="{BB962C8B-B14F-4D97-AF65-F5344CB8AC3E}">
        <p14:creationId xmlns:p14="http://schemas.microsoft.com/office/powerpoint/2010/main" val="32148788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Questions?????</a:t>
            </a:r>
            <a:endParaRPr lang="en-US" b="1" dirty="0"/>
          </a:p>
        </p:txBody>
      </p:sp>
      <p:sp>
        <p:nvSpPr>
          <p:cNvPr id="3" name="Content Placeholder 2"/>
          <p:cNvSpPr>
            <a:spLocks noGrp="1"/>
          </p:cNvSpPr>
          <p:nvPr>
            <p:ph idx="1"/>
          </p:nvPr>
        </p:nvSpPr>
        <p:spPr/>
        <p:txBody>
          <a:bodyPr>
            <a:normAutofit/>
          </a:bodyPr>
          <a:lstStyle/>
          <a:p>
            <a:r>
              <a:rPr lang="en-US" sz="2000" b="1" dirty="0" smtClean="0"/>
              <a:t>Need help with substance use or mental health issues?</a:t>
            </a:r>
          </a:p>
          <a:p>
            <a:r>
              <a:rPr lang="en-US" sz="2000" b="1" dirty="0" smtClean="0"/>
              <a:t>Call 1-800-662-HELP for the SAMHSA National Helpline</a:t>
            </a:r>
            <a:endParaRPr lang="en-US" sz="2000" b="1" dirty="0"/>
          </a:p>
        </p:txBody>
      </p:sp>
    </p:spTree>
    <p:extLst>
      <p:ext uri="{BB962C8B-B14F-4D97-AF65-F5344CB8AC3E}">
        <p14:creationId xmlns:p14="http://schemas.microsoft.com/office/powerpoint/2010/main" val="2303848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Overdose Deaths: NIH</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2141" y="1811629"/>
            <a:ext cx="7716070" cy="4648932"/>
          </a:xfrm>
        </p:spPr>
      </p:pic>
    </p:spTree>
    <p:extLst>
      <p:ext uri="{BB962C8B-B14F-4D97-AF65-F5344CB8AC3E}">
        <p14:creationId xmlns:p14="http://schemas.microsoft.com/office/powerpoint/2010/main" val="412019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2287" y="624110"/>
            <a:ext cx="9302325" cy="1280890"/>
          </a:xfrm>
        </p:spPr>
        <p:txBody>
          <a:bodyPr/>
          <a:lstStyle/>
          <a:p>
            <a:pPr algn="ctr"/>
            <a:r>
              <a:rPr lang="en-US" b="1" dirty="0" smtClean="0"/>
              <a:t>Substance Use: Men vs Women</a:t>
            </a:r>
            <a:endParaRPr lang="en-US" b="1" dirty="0"/>
          </a:p>
        </p:txBody>
      </p:sp>
      <p:sp>
        <p:nvSpPr>
          <p:cNvPr id="3" name="Content Placeholder 2"/>
          <p:cNvSpPr>
            <a:spLocks noGrp="1"/>
          </p:cNvSpPr>
          <p:nvPr>
            <p:ph idx="1"/>
          </p:nvPr>
        </p:nvSpPr>
        <p:spPr>
          <a:xfrm>
            <a:off x="2589212" y="2026226"/>
            <a:ext cx="8915400" cy="3884995"/>
          </a:xfrm>
        </p:spPr>
        <p:txBody>
          <a:bodyPr>
            <a:normAutofit/>
          </a:bodyPr>
          <a:lstStyle/>
          <a:p>
            <a:r>
              <a:rPr lang="en-US" sz="2000" dirty="0"/>
              <a:t>Women’s use of substances differs from </a:t>
            </a:r>
            <a:r>
              <a:rPr lang="en-US" sz="2000" dirty="0" smtClean="0"/>
              <a:t>men in the following factors:</a:t>
            </a:r>
          </a:p>
          <a:p>
            <a:pPr lvl="1"/>
            <a:r>
              <a:rPr lang="en-US" sz="2000" dirty="0" smtClean="0"/>
              <a:t>Metabolism</a:t>
            </a:r>
          </a:p>
          <a:p>
            <a:pPr lvl="1"/>
            <a:r>
              <a:rPr lang="en-US" sz="2000" dirty="0"/>
              <a:t>P</a:t>
            </a:r>
            <a:r>
              <a:rPr lang="en-US" sz="2000" dirty="0" smtClean="0"/>
              <a:t>atterns </a:t>
            </a:r>
            <a:r>
              <a:rPr lang="en-US" sz="2000" dirty="0"/>
              <a:t>of </a:t>
            </a:r>
            <a:r>
              <a:rPr lang="en-US" sz="2000" dirty="0" smtClean="0"/>
              <a:t>use</a:t>
            </a:r>
          </a:p>
          <a:p>
            <a:pPr lvl="1"/>
            <a:r>
              <a:rPr lang="en-US" sz="2000" dirty="0"/>
              <a:t>C</a:t>
            </a:r>
            <a:r>
              <a:rPr lang="en-US" sz="2000" dirty="0" smtClean="0"/>
              <a:t>ultural/social factors</a:t>
            </a:r>
          </a:p>
          <a:p>
            <a:pPr lvl="1"/>
            <a:r>
              <a:rPr lang="en-US" sz="2000" dirty="0" smtClean="0"/>
              <a:t>Stigma</a:t>
            </a:r>
          </a:p>
          <a:p>
            <a:pPr lvl="1"/>
            <a:r>
              <a:rPr lang="en-US" sz="2000" dirty="0"/>
              <a:t>E</a:t>
            </a:r>
            <a:r>
              <a:rPr lang="en-US" sz="2000" dirty="0" smtClean="0"/>
              <a:t>motional/mental </a:t>
            </a:r>
            <a:r>
              <a:rPr lang="en-US" sz="2000" dirty="0"/>
              <a:t>health </a:t>
            </a:r>
            <a:r>
              <a:rPr lang="en-US" sz="2000" dirty="0" smtClean="0"/>
              <a:t>concerns</a:t>
            </a:r>
          </a:p>
          <a:p>
            <a:pPr lvl="1"/>
            <a:r>
              <a:rPr lang="en-US" sz="2000" dirty="0"/>
              <a:t>P</a:t>
            </a:r>
            <a:r>
              <a:rPr lang="en-US" sz="2000" dirty="0" smtClean="0"/>
              <a:t>regnancy</a:t>
            </a:r>
          </a:p>
          <a:p>
            <a:pPr lvl="1"/>
            <a:r>
              <a:rPr lang="en-US" sz="2000" dirty="0"/>
              <a:t>P</a:t>
            </a:r>
            <a:r>
              <a:rPr lang="en-US" sz="2000" dirty="0" smtClean="0"/>
              <a:t>arenting</a:t>
            </a:r>
          </a:p>
        </p:txBody>
      </p:sp>
    </p:spTree>
    <p:extLst>
      <p:ext uri="{BB962C8B-B14F-4D97-AF65-F5344CB8AC3E}">
        <p14:creationId xmlns:p14="http://schemas.microsoft.com/office/powerpoint/2010/main" val="2202906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197" y="624110"/>
            <a:ext cx="9186415" cy="1280890"/>
          </a:xfrm>
        </p:spPr>
        <p:txBody>
          <a:bodyPr/>
          <a:lstStyle/>
          <a:p>
            <a:pPr algn="ctr"/>
            <a:r>
              <a:rPr lang="en-US" b="1" dirty="0"/>
              <a:t>Prevalence of Substance Use in Women</a:t>
            </a:r>
            <a:endParaRPr lang="en-US" dirty="0"/>
          </a:p>
        </p:txBody>
      </p:sp>
      <p:sp>
        <p:nvSpPr>
          <p:cNvPr id="3" name="Content Placeholder 2"/>
          <p:cNvSpPr>
            <a:spLocks noGrp="1"/>
          </p:cNvSpPr>
          <p:nvPr>
            <p:ph idx="1"/>
          </p:nvPr>
        </p:nvSpPr>
        <p:spPr/>
        <p:txBody>
          <a:bodyPr/>
          <a:lstStyle/>
          <a:p>
            <a:r>
              <a:rPr lang="en-US" sz="2000" dirty="0"/>
              <a:t>Women make up 40% of individuals who develop a substance use disorder</a:t>
            </a:r>
            <a:r>
              <a:rPr lang="en-US" sz="2000" dirty="0" smtClean="0"/>
              <a:t>.</a:t>
            </a:r>
            <a:endParaRPr lang="en-US" sz="2000" dirty="0"/>
          </a:p>
          <a:p>
            <a:r>
              <a:rPr lang="en-US" sz="2000" dirty="0"/>
              <a:t>Women are more likely than men to overdose and are more often treated in the </a:t>
            </a:r>
            <a:r>
              <a:rPr lang="en-US" sz="2000" dirty="0" smtClean="0"/>
              <a:t>ER.</a:t>
            </a:r>
            <a:endParaRPr lang="en-US" sz="2000" dirty="0"/>
          </a:p>
          <a:p>
            <a:r>
              <a:rPr lang="en-US" sz="2000" dirty="0"/>
              <a:t>Most commonly used </a:t>
            </a:r>
            <a:r>
              <a:rPr lang="en-US" sz="2000" dirty="0" smtClean="0"/>
              <a:t>substances:</a:t>
            </a:r>
          </a:p>
          <a:p>
            <a:pPr lvl="1"/>
            <a:r>
              <a:rPr lang="en-US" dirty="0" smtClean="0"/>
              <a:t>Nicotine</a:t>
            </a:r>
          </a:p>
          <a:p>
            <a:pPr lvl="1"/>
            <a:r>
              <a:rPr lang="en-US" dirty="0" smtClean="0"/>
              <a:t>Alcohol</a:t>
            </a:r>
          </a:p>
          <a:p>
            <a:pPr lvl="1"/>
            <a:r>
              <a:rPr lang="en-US" dirty="0" smtClean="0"/>
              <a:t>Marijuana</a:t>
            </a:r>
          </a:p>
          <a:p>
            <a:pPr lvl="1"/>
            <a:r>
              <a:rPr lang="en-US" dirty="0" smtClean="0"/>
              <a:t>Cocaine</a:t>
            </a:r>
          </a:p>
          <a:p>
            <a:pPr lvl="1"/>
            <a:r>
              <a:rPr lang="en-US" dirty="0" smtClean="0"/>
              <a:t>Opioids</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5495" y="3880575"/>
            <a:ext cx="4486494" cy="2494467"/>
          </a:xfrm>
          <a:prstGeom prst="rect">
            <a:avLst/>
          </a:prstGeom>
        </p:spPr>
      </p:pic>
    </p:spTree>
    <p:extLst>
      <p:ext uri="{BB962C8B-B14F-4D97-AF65-F5344CB8AC3E}">
        <p14:creationId xmlns:p14="http://schemas.microsoft.com/office/powerpoint/2010/main" val="1004868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Special Issues Facing Women</a:t>
            </a:r>
            <a:endParaRPr lang="en-US" b="1" dirty="0"/>
          </a:p>
        </p:txBody>
      </p:sp>
      <p:sp>
        <p:nvSpPr>
          <p:cNvPr id="3" name="Content Placeholder 2"/>
          <p:cNvSpPr>
            <a:spLocks noGrp="1"/>
          </p:cNvSpPr>
          <p:nvPr>
            <p:ph idx="1"/>
          </p:nvPr>
        </p:nvSpPr>
        <p:spPr/>
        <p:txBody>
          <a:bodyPr>
            <a:normAutofit/>
          </a:bodyPr>
          <a:lstStyle/>
          <a:p>
            <a:r>
              <a:rPr lang="en-US" sz="2000" dirty="0" smtClean="0"/>
              <a:t>Less access to transportation</a:t>
            </a:r>
          </a:p>
          <a:p>
            <a:r>
              <a:rPr lang="en-US" sz="2000" dirty="0" smtClean="0"/>
              <a:t>Lack of formal education; job skills</a:t>
            </a:r>
          </a:p>
          <a:p>
            <a:r>
              <a:rPr lang="en-US" sz="2000" dirty="0" smtClean="0"/>
              <a:t>Lack of child care options so women can attend treatment or medical appointments</a:t>
            </a:r>
          </a:p>
          <a:p>
            <a:r>
              <a:rPr lang="en-US" sz="2000" dirty="0" smtClean="0"/>
              <a:t>Women are more likely to be impoverished; lack needed resources</a:t>
            </a:r>
          </a:p>
          <a:p>
            <a:r>
              <a:rPr lang="en-US" sz="2000" dirty="0"/>
              <a:t>L</a:t>
            </a:r>
            <a:r>
              <a:rPr lang="en-US" sz="2000" dirty="0" smtClean="0"/>
              <a:t>ack medical coverage </a:t>
            </a:r>
          </a:p>
          <a:p>
            <a:r>
              <a:rPr lang="en-US" sz="2000" dirty="0"/>
              <a:t>H</a:t>
            </a:r>
            <a:r>
              <a:rPr lang="en-US" sz="2000" dirty="0" smtClean="0"/>
              <a:t>ave primary responsibility for parenting/supporting the family</a:t>
            </a:r>
          </a:p>
          <a:p>
            <a:r>
              <a:rPr lang="en-US" sz="2000" dirty="0" smtClean="0"/>
              <a:t>Women fear loss of custody</a:t>
            </a:r>
            <a:r>
              <a:rPr lang="en-US" sz="2000" dirty="0"/>
              <a:t> </a:t>
            </a:r>
            <a:r>
              <a:rPr lang="en-US" sz="2000" dirty="0" smtClean="0"/>
              <a:t>or legal issues</a:t>
            </a:r>
          </a:p>
          <a:p>
            <a:r>
              <a:rPr lang="en-US" sz="2000" dirty="0" smtClean="0"/>
              <a:t>Women struggle to have their basic needs met</a:t>
            </a:r>
            <a:endParaRPr lang="en-US" dirty="0"/>
          </a:p>
        </p:txBody>
      </p:sp>
    </p:spTree>
    <p:extLst>
      <p:ext uri="{BB962C8B-B14F-4D97-AF65-F5344CB8AC3E}">
        <p14:creationId xmlns:p14="http://schemas.microsoft.com/office/powerpoint/2010/main" val="207097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Women With Substance Use Disorders</a:t>
            </a:r>
            <a:endParaRPr lang="en-US" b="1" dirty="0"/>
          </a:p>
        </p:txBody>
      </p:sp>
      <p:sp>
        <p:nvSpPr>
          <p:cNvPr id="3" name="Content Placeholder 2"/>
          <p:cNvSpPr>
            <a:spLocks noGrp="1"/>
          </p:cNvSpPr>
          <p:nvPr>
            <p:ph idx="1"/>
          </p:nvPr>
        </p:nvSpPr>
        <p:spPr>
          <a:xfrm>
            <a:off x="2589212" y="2133599"/>
            <a:ext cx="8915400" cy="4318715"/>
          </a:xfrm>
        </p:spPr>
        <p:txBody>
          <a:bodyPr>
            <a:normAutofit/>
          </a:bodyPr>
          <a:lstStyle/>
          <a:p>
            <a:r>
              <a:rPr lang="en-US" sz="2000" dirty="0"/>
              <a:t>O</a:t>
            </a:r>
            <a:r>
              <a:rPr lang="en-US" sz="2000" dirty="0" smtClean="0"/>
              <a:t>ften come from disordered homes, exhibit dysfunctional parenting, and polysubstance use.</a:t>
            </a:r>
          </a:p>
          <a:p>
            <a:r>
              <a:rPr lang="en-US" sz="2000" dirty="0"/>
              <a:t>E</a:t>
            </a:r>
            <a:r>
              <a:rPr lang="en-US" sz="2000" dirty="0" smtClean="0"/>
              <a:t>xhibit lifestyles that put both her and her children at risk: prostitution, theft, violence.</a:t>
            </a:r>
          </a:p>
          <a:p>
            <a:r>
              <a:rPr lang="en-US" sz="2000" dirty="0" smtClean="0"/>
              <a:t>Are exposed to sexually transmitted infections; may use sex as a means of supporting their habit.</a:t>
            </a:r>
            <a:endParaRPr lang="en-US" sz="2000" dirty="0"/>
          </a:p>
          <a:p>
            <a:r>
              <a:rPr lang="en-US" sz="2000" dirty="0"/>
              <a:t>A</a:t>
            </a:r>
            <a:r>
              <a:rPr lang="en-US" sz="2000" dirty="0" smtClean="0"/>
              <a:t>re often the victims of violence, have legal consequences, and are at risk of losing custody of children, and possible incarceration.</a:t>
            </a:r>
          </a:p>
          <a:p>
            <a:r>
              <a:rPr lang="en-US" sz="2000" dirty="0" smtClean="0"/>
              <a:t>Often have partners </a:t>
            </a:r>
            <a:r>
              <a:rPr lang="en-US" sz="2000" dirty="0"/>
              <a:t>with </a:t>
            </a:r>
            <a:r>
              <a:rPr lang="en-US" sz="2000" dirty="0" smtClean="0"/>
              <a:t>SUDs: </a:t>
            </a:r>
            <a:endParaRPr lang="en-US" sz="2000" dirty="0"/>
          </a:p>
          <a:p>
            <a:pPr lvl="1"/>
            <a:r>
              <a:rPr lang="en-US" sz="2000" dirty="0"/>
              <a:t>Partners may not be supportive or threaten violence or abandonment if a woman enters treatment.</a:t>
            </a:r>
          </a:p>
          <a:p>
            <a:endParaRPr lang="en-US" dirty="0"/>
          </a:p>
        </p:txBody>
      </p:sp>
    </p:spTree>
    <p:extLst>
      <p:ext uri="{BB962C8B-B14F-4D97-AF65-F5344CB8AC3E}">
        <p14:creationId xmlns:p14="http://schemas.microsoft.com/office/powerpoint/2010/main" val="1597223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TM02892315[[fn=Wisp]]</Template>
  <TotalTime>1332</TotalTime>
  <Words>3150</Words>
  <Application>Microsoft Office PowerPoint</Application>
  <PresentationFormat>Custom</PresentationFormat>
  <Paragraphs>300</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Wisp</vt:lpstr>
      <vt:lpstr>Substance Use Disorders:</vt:lpstr>
      <vt:lpstr>Substance Use Disorders (SUDs)</vt:lpstr>
      <vt:lpstr>Cycle of Addiction</vt:lpstr>
      <vt:lpstr>Prevalence of Substance Use in the U.S.</vt:lpstr>
      <vt:lpstr>Overdose Deaths: NIH</vt:lpstr>
      <vt:lpstr>Substance Use: Men vs Women</vt:lpstr>
      <vt:lpstr>Prevalence of Substance Use in Women</vt:lpstr>
      <vt:lpstr>Special Issues Facing Women</vt:lpstr>
      <vt:lpstr>Women With Substance Use Disorders</vt:lpstr>
      <vt:lpstr>Prevalence of Dual-Diagnosis</vt:lpstr>
      <vt:lpstr>Prevalence of Dual-Diagnosis in Women</vt:lpstr>
      <vt:lpstr>What do you think when you see these images?</vt:lpstr>
      <vt:lpstr>Substance Use and Pregnancy</vt:lpstr>
      <vt:lpstr>Media Sensationalizing</vt:lpstr>
      <vt:lpstr>Substance Use during Pregnancy Can Affect the Neonate </vt:lpstr>
      <vt:lpstr>Are Babies Born Addicted?</vt:lpstr>
      <vt:lpstr>Are Babies Born Addicted?</vt:lpstr>
      <vt:lpstr>How do Substances affect Fetal and Neonatal Development</vt:lpstr>
      <vt:lpstr>How do Substances affect Fetal and Neonatal Development</vt:lpstr>
      <vt:lpstr>How do Substances affect Fetal and Neonatal Development</vt:lpstr>
      <vt:lpstr>How do Substances affect Fetal and Neonatal Development</vt:lpstr>
      <vt:lpstr>How does Substance Use affect Fetal and Neonatal Development</vt:lpstr>
      <vt:lpstr>The Opioid Crisis</vt:lpstr>
      <vt:lpstr>National Overdose Deaths: Opioids</vt:lpstr>
      <vt:lpstr>The Opioid Crisis</vt:lpstr>
      <vt:lpstr>Opioid Withdrawal Symptoms Include:</vt:lpstr>
      <vt:lpstr>Neonatal Abstinence Syndrome (NAS) </vt:lpstr>
      <vt:lpstr>Neonatal Abstinence Syndrome</vt:lpstr>
      <vt:lpstr>Treatment Options for Pregnant Women</vt:lpstr>
      <vt:lpstr>Treatment Options for Pregnant Women</vt:lpstr>
      <vt:lpstr>Medication-Assisted Treatment</vt:lpstr>
      <vt:lpstr>Neonatal Exposure to Methadone and Buprenorphine</vt:lpstr>
      <vt:lpstr>Breastfeeding</vt:lpstr>
      <vt:lpstr>How Does a Woman’s Substance Use Impact the Family?</vt:lpstr>
      <vt:lpstr>Substance Use and the Family</vt:lpstr>
      <vt:lpstr>Substance Use and the Family</vt:lpstr>
      <vt:lpstr>Family and Foster Care Issues</vt:lpstr>
      <vt:lpstr>Substance Use and the Family: Treatment Considerations</vt:lpstr>
      <vt:lpstr>Substance Use and the Family: Treatment Considerations</vt:lpstr>
      <vt:lpstr>Lessons I Learned From Loving an Addict</vt:lpstr>
      <vt:lpstr>Comprehensive Treatment for Women</vt:lpstr>
      <vt:lpstr>Coalition to Fight Opioid Use Among Pregnant Women</vt:lpstr>
      <vt:lpstr>Our Role as Providers</vt:lpstr>
      <vt:lpstr>Our Role as Providers</vt:lpstr>
      <vt:lpstr>The Starfish</vt:lpstr>
      <vt:lpstr>References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Use Disorders:</dc:title>
  <dc:creator>Edward Hudson</dc:creator>
  <cp:lastModifiedBy>admin</cp:lastModifiedBy>
  <cp:revision>73</cp:revision>
  <dcterms:created xsi:type="dcterms:W3CDTF">2017-10-16T22:06:48Z</dcterms:created>
  <dcterms:modified xsi:type="dcterms:W3CDTF">2017-11-01T17:05:46Z</dcterms:modified>
</cp:coreProperties>
</file>