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84" r:id="rId4"/>
    <p:sldId id="285" r:id="rId5"/>
    <p:sldId id="286" r:id="rId6"/>
    <p:sldId id="287"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5336" autoAdjust="0"/>
  </p:normalViewPr>
  <p:slideViewPr>
    <p:cSldViewPr>
      <p:cViewPr varScale="1">
        <p:scale>
          <a:sx n="116" d="100"/>
          <a:sy n="116" d="100"/>
        </p:scale>
        <p:origin x="320" y="19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9/26/21</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9/26/21</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9/26/21</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9/26/21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9/26/21</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371599"/>
            <a:ext cx="11734800" cy="2057401"/>
          </a:xfrm>
        </p:spPr>
        <p:txBody>
          <a:bodyPr>
            <a:normAutofit fontScale="90000"/>
          </a:bodyPr>
          <a:lstStyle/>
          <a:p>
            <a:pPr algn="ctr"/>
            <a:br>
              <a:rPr lang="en-US" sz="4000" dirty="0"/>
            </a:br>
            <a:r>
              <a:rPr lang="en-US" sz="6000" b="1" dirty="0"/>
              <a:t>THE ETERNAL HOME OF THE SAVED</a:t>
            </a:r>
            <a:br>
              <a:rPr lang="en-US" sz="4000" dirty="0"/>
            </a:br>
            <a:endParaRPr lang="en-US" sz="4000" dirty="0"/>
          </a:p>
        </p:txBody>
      </p:sp>
      <p:sp>
        <p:nvSpPr>
          <p:cNvPr id="3" name="Subtitle 2"/>
          <p:cNvSpPr>
            <a:spLocks noGrp="1"/>
          </p:cNvSpPr>
          <p:nvPr>
            <p:ph type="subTitle" idx="1"/>
          </p:nvPr>
        </p:nvSpPr>
        <p:spPr>
          <a:xfrm>
            <a:off x="1981200" y="4191000"/>
            <a:ext cx="6705600" cy="1766338"/>
          </a:xfrm>
        </p:spPr>
        <p:txBody>
          <a:bodyPr>
            <a:noAutofit/>
          </a:bodyPr>
          <a:lstStyle/>
          <a:p>
            <a:pPr algn="ctr"/>
            <a:r>
              <a:rPr lang="en-US" sz="5400" b="1" i="1" dirty="0"/>
              <a:t>REVELATION 21:1-6</a:t>
            </a:r>
            <a:endParaRPr lang="en-US" sz="5400" b="1" kern="10" dirty="0">
              <a:ln w="9525">
                <a:solidFill>
                  <a:srgbClr val="000000"/>
                </a:solidFill>
                <a:round/>
                <a:headEnd/>
                <a:tailEnd/>
              </a:ln>
              <a:solidFill>
                <a:schemeClr val="tx1"/>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11887200" cy="6172200"/>
          </a:xfrm>
        </p:spPr>
        <p:txBody>
          <a:bodyPr>
            <a:normAutofit/>
          </a:bodyPr>
          <a:lstStyle/>
          <a:p>
            <a:pPr marL="109728" indent="0" algn="just">
              <a:buNone/>
            </a:pPr>
            <a:r>
              <a:rPr lang="en-US" sz="4800" b="1" dirty="0"/>
              <a:t>John 14:1-6 </a:t>
            </a:r>
            <a:r>
              <a:rPr lang="en-US" sz="4400" b="1" dirty="0"/>
              <a:t>“</a:t>
            </a:r>
            <a:r>
              <a:rPr lang="en-US" sz="4400" b="1" i="0" dirty="0">
                <a:solidFill>
                  <a:srgbClr val="000000"/>
                </a:solidFill>
                <a:effectLst/>
                <a:latin typeface="system-ui"/>
              </a:rPr>
              <a:t>Let not your heart be troubled: ye believe in God, believe also in me.</a:t>
            </a:r>
          </a:p>
          <a:p>
            <a:pPr marL="109728" indent="0" algn="just">
              <a:buNone/>
            </a:pPr>
            <a:r>
              <a:rPr lang="en-US" sz="4400" b="1" i="0" baseline="30000" dirty="0">
                <a:solidFill>
                  <a:srgbClr val="000000"/>
                </a:solidFill>
                <a:effectLst/>
                <a:latin typeface="system-ui"/>
              </a:rPr>
              <a:t>2 </a:t>
            </a:r>
            <a:r>
              <a:rPr lang="en-US" sz="4400" b="1" i="0" dirty="0">
                <a:solidFill>
                  <a:srgbClr val="000000"/>
                </a:solidFill>
                <a:effectLst/>
                <a:latin typeface="system-ui"/>
              </a:rPr>
              <a:t>In my Father's house are many mansions: if it were not so, I would have told you. I go to prepare a place for you.</a:t>
            </a:r>
          </a:p>
          <a:p>
            <a:pPr marL="109728" indent="0" algn="just">
              <a:buNone/>
            </a:pPr>
            <a:r>
              <a:rPr lang="en-US" sz="4400" b="1" i="0" baseline="30000" dirty="0">
                <a:solidFill>
                  <a:srgbClr val="000000"/>
                </a:solidFill>
                <a:effectLst/>
                <a:latin typeface="system-ui"/>
              </a:rPr>
              <a:t>3 </a:t>
            </a:r>
            <a:r>
              <a:rPr lang="en-US" sz="4400" b="1" i="0" dirty="0">
                <a:solidFill>
                  <a:srgbClr val="000000"/>
                </a:solidFill>
                <a:effectLst/>
                <a:latin typeface="system-ui"/>
              </a:rPr>
              <a:t>And if I go and prepare a place for you, I will come again, and receive you unto myself; that where I am, there ye may be also.”</a:t>
            </a:r>
            <a:endParaRPr lang="en-US" sz="3200" b="0"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a:buNone/>
            </a:pPr>
            <a:endParaRPr lang="en-US"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11887200" cy="5715000"/>
          </a:xfrm>
        </p:spPr>
        <p:txBody>
          <a:bodyPr>
            <a:normAutofit/>
          </a:bodyPr>
          <a:lstStyle/>
          <a:p>
            <a:pPr marL="109728" indent="0" algn="just">
              <a:buNone/>
            </a:pPr>
            <a:r>
              <a:rPr lang="en-US" sz="4400" b="1" i="0" baseline="30000" dirty="0">
                <a:solidFill>
                  <a:srgbClr val="000000"/>
                </a:solidFill>
                <a:effectLst/>
                <a:latin typeface="system-ui"/>
              </a:rPr>
              <a:t>4 </a:t>
            </a:r>
            <a:r>
              <a:rPr lang="en-US" sz="4400" b="1" i="0" dirty="0">
                <a:solidFill>
                  <a:srgbClr val="000000"/>
                </a:solidFill>
                <a:effectLst/>
                <a:latin typeface="system-ui"/>
              </a:rPr>
              <a:t>And whither I go ye know, and the way ye know.</a:t>
            </a:r>
          </a:p>
          <a:p>
            <a:pPr marL="109728" indent="0" algn="just">
              <a:buNone/>
            </a:pPr>
            <a:r>
              <a:rPr lang="en-US" sz="4400" b="1" i="0" baseline="30000" dirty="0">
                <a:solidFill>
                  <a:srgbClr val="000000"/>
                </a:solidFill>
                <a:effectLst/>
                <a:latin typeface="system-ui"/>
              </a:rPr>
              <a:t>5 </a:t>
            </a:r>
            <a:r>
              <a:rPr lang="en-US" sz="4400" b="1" i="0" dirty="0">
                <a:solidFill>
                  <a:srgbClr val="000000"/>
                </a:solidFill>
                <a:effectLst/>
                <a:latin typeface="system-ui"/>
              </a:rPr>
              <a:t>Thomas saith unto him, Lord, we know not whither thou goest; and how can we know the way?</a:t>
            </a:r>
          </a:p>
          <a:p>
            <a:pPr marL="109728" indent="0" algn="just">
              <a:buNone/>
            </a:pPr>
            <a:r>
              <a:rPr lang="en-US" sz="4400" b="1" i="0" baseline="30000" dirty="0">
                <a:solidFill>
                  <a:srgbClr val="000000"/>
                </a:solidFill>
                <a:effectLst/>
                <a:latin typeface="system-ui"/>
              </a:rPr>
              <a:t>6 </a:t>
            </a:r>
            <a:r>
              <a:rPr lang="en-US" sz="4400" b="1" i="0" dirty="0">
                <a:solidFill>
                  <a:srgbClr val="000000"/>
                </a:solidFill>
                <a:effectLst/>
                <a:latin typeface="system-ui"/>
              </a:rPr>
              <a:t>Jesus saith unto him, I am the way, the truth, and the life: no man cometh unto the Father, but by me.</a:t>
            </a:r>
          </a:p>
          <a:p>
            <a:pPr marL="109728" indent="0" algn="l">
              <a:buNone/>
            </a:pPr>
            <a:endParaRPr lang="en-US" sz="4400" b="1" i="0" dirty="0">
              <a:solidFill>
                <a:srgbClr val="000000"/>
              </a:solidFill>
              <a:effectLst/>
              <a:latin typeface="system-ui"/>
            </a:endParaRPr>
          </a:p>
          <a:p>
            <a:pPr>
              <a:buNone/>
            </a:pPr>
            <a:endParaRPr lang="en-US" sz="4400" b="1" dirty="0"/>
          </a:p>
        </p:txBody>
      </p:sp>
    </p:spTree>
    <p:extLst>
      <p:ext uri="{BB962C8B-B14F-4D97-AF65-F5344CB8AC3E}">
        <p14:creationId xmlns:p14="http://schemas.microsoft.com/office/powerpoint/2010/main" val="216089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11887200" cy="5943600"/>
          </a:xfrm>
        </p:spPr>
        <p:txBody>
          <a:bodyPr>
            <a:normAutofit/>
          </a:bodyPr>
          <a:lstStyle/>
          <a:p>
            <a:pPr marL="109728" indent="0" algn="l">
              <a:buNone/>
            </a:pPr>
            <a:r>
              <a:rPr lang="en-US" sz="4400" b="1" i="0" dirty="0">
                <a:solidFill>
                  <a:srgbClr val="000000"/>
                </a:solidFill>
                <a:effectLst/>
                <a:latin typeface="system-ui"/>
              </a:rPr>
              <a:t>Revelation 21  And I saw a new heaven and a new earth: for the first heaven and the first earth were passed away; and there was no more sea.</a:t>
            </a:r>
          </a:p>
          <a:p>
            <a:pPr marL="109728" indent="0" algn="l">
              <a:buNone/>
            </a:pPr>
            <a:endParaRPr lang="en-US" sz="4400" b="1" i="0" dirty="0">
              <a:solidFill>
                <a:srgbClr val="000000"/>
              </a:solidFill>
              <a:effectLst/>
              <a:latin typeface="system-ui"/>
            </a:endParaRPr>
          </a:p>
          <a:p>
            <a:pPr marL="109728"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And I John saw the holy city, new Jerusalem, coming down from God out of heaven, prepared as a bride adorned for her husband.</a:t>
            </a:r>
          </a:p>
          <a:p>
            <a:pPr marL="109728" indent="0" algn="l">
              <a:buNone/>
            </a:pPr>
            <a:endParaRPr lang="en-US" sz="4400" b="1" i="0" dirty="0">
              <a:solidFill>
                <a:srgbClr val="000000"/>
              </a:solidFill>
              <a:effectLst/>
              <a:latin typeface="system-ui"/>
            </a:endParaRPr>
          </a:p>
          <a:p>
            <a:pPr>
              <a:buNone/>
            </a:pPr>
            <a:endParaRPr lang="en-US" sz="4400" b="1" dirty="0"/>
          </a:p>
        </p:txBody>
      </p:sp>
    </p:spTree>
    <p:extLst>
      <p:ext uri="{BB962C8B-B14F-4D97-AF65-F5344CB8AC3E}">
        <p14:creationId xmlns:p14="http://schemas.microsoft.com/office/powerpoint/2010/main" val="214439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11887200" cy="6172200"/>
          </a:xfrm>
        </p:spPr>
        <p:txBody>
          <a:bodyPr>
            <a:normAutofit/>
          </a:bodyPr>
          <a:lstStyle/>
          <a:p>
            <a:pPr marL="109728" indent="0" algn="l">
              <a:buNone/>
            </a:pPr>
            <a:r>
              <a:rPr lang="en-US" sz="4400" b="1" i="0" baseline="30000" dirty="0">
                <a:solidFill>
                  <a:srgbClr val="000000"/>
                </a:solidFill>
                <a:effectLst/>
                <a:latin typeface="system-ui"/>
              </a:rPr>
              <a:t>3 </a:t>
            </a:r>
            <a:r>
              <a:rPr lang="en-US" sz="4400" b="1" i="0" dirty="0">
                <a:solidFill>
                  <a:srgbClr val="000000"/>
                </a:solidFill>
                <a:effectLst/>
                <a:latin typeface="system-ui"/>
              </a:rPr>
              <a:t>And I heard a great voice out of heaven saying, Behold, the tabernacle of God is with men, and he will dwell with them, and they shall be his people, and God himself shall be with them, and be their God.</a:t>
            </a:r>
          </a:p>
          <a:p>
            <a:pPr marL="109728" indent="0" algn="l">
              <a:buNone/>
            </a:pPr>
            <a:r>
              <a:rPr lang="en-US" sz="4400" b="1" i="0" baseline="30000" dirty="0">
                <a:solidFill>
                  <a:srgbClr val="000000"/>
                </a:solidFill>
                <a:effectLst/>
                <a:latin typeface="system-ui"/>
              </a:rPr>
              <a:t>4 </a:t>
            </a:r>
            <a:r>
              <a:rPr lang="en-US" sz="4400" b="1" i="0" dirty="0">
                <a:solidFill>
                  <a:srgbClr val="000000"/>
                </a:solidFill>
                <a:effectLst/>
                <a:latin typeface="system-ui"/>
              </a:rPr>
              <a:t>And God shall wipe away all tears from their eyes; and there shall be no more death, neither sorrow, nor crying, neither shall there be any more pain: for the former things are passed away</a:t>
            </a:r>
            <a:r>
              <a:rPr lang="en-US" sz="3200" b="0" i="0" dirty="0">
                <a:solidFill>
                  <a:srgbClr val="000000"/>
                </a:solidFill>
                <a:effectLst/>
                <a:latin typeface="system-ui"/>
              </a:rPr>
              <a:t>.</a:t>
            </a:r>
          </a:p>
          <a:p>
            <a:pPr marL="109728" indent="0" algn="l">
              <a:buNone/>
            </a:pPr>
            <a:endParaRPr lang="en-US" sz="4400" b="1" i="0" dirty="0">
              <a:solidFill>
                <a:srgbClr val="000000"/>
              </a:solidFill>
              <a:effectLst/>
              <a:latin typeface="system-ui"/>
            </a:endParaRPr>
          </a:p>
          <a:p>
            <a:pPr>
              <a:buNone/>
            </a:pPr>
            <a:endParaRPr lang="en-US" sz="4400" b="1" dirty="0"/>
          </a:p>
        </p:txBody>
      </p:sp>
    </p:spTree>
    <p:extLst>
      <p:ext uri="{BB962C8B-B14F-4D97-AF65-F5344CB8AC3E}">
        <p14:creationId xmlns:p14="http://schemas.microsoft.com/office/powerpoint/2010/main" val="102772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11887200" cy="5943600"/>
          </a:xfrm>
        </p:spPr>
        <p:txBody>
          <a:bodyPr>
            <a:normAutofit/>
          </a:bodyPr>
          <a:lstStyle/>
          <a:p>
            <a:pPr marL="109728" indent="0" algn="l">
              <a:buNone/>
            </a:pPr>
            <a:r>
              <a:rPr lang="en-US" sz="4400" b="1" i="0" baseline="30000" dirty="0">
                <a:solidFill>
                  <a:srgbClr val="000000"/>
                </a:solidFill>
                <a:effectLst/>
                <a:latin typeface="system-ui"/>
              </a:rPr>
              <a:t>5 </a:t>
            </a:r>
            <a:r>
              <a:rPr lang="en-US" sz="4400" b="1" i="0" dirty="0">
                <a:solidFill>
                  <a:srgbClr val="000000"/>
                </a:solidFill>
                <a:effectLst/>
                <a:latin typeface="system-ui"/>
              </a:rPr>
              <a:t>And he that sat upon the throne said, Behold, I make all things new. And he said unto me, Write: for these words are true and faithful.</a:t>
            </a:r>
          </a:p>
          <a:p>
            <a:pPr marL="109728" indent="0" algn="l">
              <a:buNone/>
            </a:pPr>
            <a:endParaRPr lang="en-US" sz="4400" b="1" i="0" dirty="0">
              <a:solidFill>
                <a:srgbClr val="000000"/>
              </a:solidFill>
              <a:effectLst/>
              <a:latin typeface="system-ui"/>
            </a:endParaRPr>
          </a:p>
          <a:p>
            <a:pPr marL="109728" indent="0" algn="l">
              <a:buNone/>
            </a:pPr>
            <a:r>
              <a:rPr lang="en-US" sz="4400" b="1" i="0" baseline="30000" dirty="0">
                <a:solidFill>
                  <a:srgbClr val="000000"/>
                </a:solidFill>
                <a:effectLst/>
                <a:latin typeface="system-ui"/>
              </a:rPr>
              <a:t>6 </a:t>
            </a:r>
            <a:r>
              <a:rPr lang="en-US" sz="4400" b="1" i="0" dirty="0">
                <a:solidFill>
                  <a:srgbClr val="000000"/>
                </a:solidFill>
                <a:effectLst/>
                <a:latin typeface="system-ui"/>
              </a:rPr>
              <a:t>And he said unto me, It is done. I am Alpha and Omega, the beginning and the end. I will give unto him that is athirst of the fountain of the water of life freely.</a:t>
            </a:r>
          </a:p>
          <a:p>
            <a:pPr marL="109728" indent="0" algn="l">
              <a:buNone/>
            </a:pPr>
            <a:endParaRPr lang="en-US" sz="3200" b="0" i="0" dirty="0">
              <a:solidFill>
                <a:srgbClr val="000000"/>
              </a:solidFill>
              <a:effectLst/>
              <a:latin typeface="system-ui"/>
            </a:endParaRPr>
          </a:p>
          <a:p>
            <a:pPr marL="109728" indent="0" algn="l">
              <a:buNone/>
            </a:pPr>
            <a:endParaRPr lang="en-US" sz="4400" b="1" i="0" dirty="0">
              <a:solidFill>
                <a:srgbClr val="000000"/>
              </a:solidFill>
              <a:effectLst/>
              <a:latin typeface="system-ui"/>
            </a:endParaRPr>
          </a:p>
          <a:p>
            <a:pPr>
              <a:buNone/>
            </a:pPr>
            <a:endParaRPr lang="en-US" sz="4400" b="1" dirty="0"/>
          </a:p>
        </p:txBody>
      </p:sp>
    </p:spTree>
    <p:extLst>
      <p:ext uri="{BB962C8B-B14F-4D97-AF65-F5344CB8AC3E}">
        <p14:creationId xmlns:p14="http://schemas.microsoft.com/office/powerpoint/2010/main" val="255696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0" y="685800"/>
            <a:ext cx="12192000" cy="1219200"/>
          </a:xfrm>
        </p:spPr>
        <p:txBody>
          <a:bodyPr>
            <a:noAutofit/>
          </a:bodyPr>
          <a:lstStyle/>
          <a:p>
            <a:pPr algn="ctr"/>
            <a:r>
              <a:rPr lang="en-US" sz="4400" b="1" dirty="0">
                <a:solidFill>
                  <a:schemeClr val="tx1"/>
                </a:solidFill>
              </a:rPr>
              <a:t> Six Truths About The New Jerusalem  </a:t>
            </a:r>
            <a:br>
              <a:rPr lang="en-US" sz="4400" b="1" dirty="0">
                <a:solidFill>
                  <a:schemeClr val="tx1"/>
                </a:solidFill>
              </a:rPr>
            </a:br>
            <a:r>
              <a:rPr lang="en-US" sz="4400" b="1" dirty="0">
                <a:solidFill>
                  <a:schemeClr val="tx1"/>
                </a:solidFill>
              </a:rPr>
              <a:t>The Eternal Home Of The Saved</a:t>
            </a: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76200" y="2133600"/>
            <a:ext cx="12115800" cy="4572000"/>
          </a:xfrm>
        </p:spPr>
        <p:txBody>
          <a:bodyPr>
            <a:noAutofit/>
          </a:bodyPr>
          <a:lstStyle/>
          <a:p>
            <a:r>
              <a:rPr lang="en-US" sz="4400" b="1" dirty="0"/>
              <a:t> Heaven Is a Real Place  vs. 1</a:t>
            </a:r>
          </a:p>
          <a:p>
            <a:r>
              <a:rPr lang="en-US" sz="4400" b="1" dirty="0"/>
              <a:t> Heaven Is a Remaining Place  vs. 2</a:t>
            </a:r>
          </a:p>
          <a:p>
            <a:r>
              <a:rPr lang="en-US" sz="4400" b="1" dirty="0"/>
              <a:t> Heaven Is a Readied Place  vs. 2</a:t>
            </a:r>
          </a:p>
          <a:p>
            <a:r>
              <a:rPr lang="en-US" sz="4400" b="1" dirty="0"/>
              <a:t> Heaven Is a Place of Relationship vs. 3</a:t>
            </a:r>
          </a:p>
          <a:p>
            <a:r>
              <a:rPr lang="en-US" sz="4400" b="1" dirty="0"/>
              <a:t> Heaven Is a Place of Relief  vs. 4-5</a:t>
            </a:r>
          </a:p>
          <a:p>
            <a:r>
              <a:rPr lang="en-US" sz="4400" b="1" dirty="0"/>
              <a:t> Heaven Is a Place of Refreshing  vs. </a:t>
            </a:r>
            <a:r>
              <a:rPr lang="en-US" sz="4800" b="1" dirty="0"/>
              <a:t>6 </a:t>
            </a:r>
          </a:p>
        </p:txBody>
      </p:sp>
    </p:spTree>
    <p:extLst>
      <p:ext uri="{BB962C8B-B14F-4D97-AF65-F5344CB8AC3E}">
        <p14:creationId xmlns:p14="http://schemas.microsoft.com/office/powerpoint/2010/main" val="2430957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458</TotalTime>
  <Words>458</Words>
  <Application>Microsoft Macintosh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Georgia</vt:lpstr>
      <vt:lpstr>system-ui</vt:lpstr>
      <vt:lpstr>Trebuchet MS</vt:lpstr>
      <vt:lpstr>Wingdings 2</vt:lpstr>
      <vt:lpstr>Urban</vt:lpstr>
      <vt:lpstr> THE ETERNAL HOME OF THE SAVED </vt:lpstr>
      <vt:lpstr>PowerPoint Presentation</vt:lpstr>
      <vt:lpstr>PowerPoint Presentation</vt:lpstr>
      <vt:lpstr>PowerPoint Presentation</vt:lpstr>
      <vt:lpstr>PowerPoint Presentation</vt:lpstr>
      <vt:lpstr>PowerPoint Presentation</vt:lpstr>
      <vt:lpstr> Six Truths About The New Jerusalem   The Eternal Home Of The Saved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Summers Baptist Church</cp:lastModifiedBy>
  <cp:revision>63</cp:revision>
  <dcterms:created xsi:type="dcterms:W3CDTF">2010-10-31T05:03:18Z</dcterms:created>
  <dcterms:modified xsi:type="dcterms:W3CDTF">2021-09-26T14:41:37Z</dcterms:modified>
</cp:coreProperties>
</file>