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91673E-F590-4BA5-8FA5-50AD0F5FA47F}"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8292-5AED-41F7-805D-F45344CF079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1673E-F590-4BA5-8FA5-50AD0F5FA47F}"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8292-5AED-41F7-805D-F45344CF079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1673E-F590-4BA5-8FA5-50AD0F5FA47F}"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8292-5AED-41F7-805D-F45344CF079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1673E-F590-4BA5-8FA5-50AD0F5FA47F}"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8292-5AED-41F7-805D-F45344CF079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1673E-F590-4BA5-8FA5-50AD0F5FA47F}"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058292-5AED-41F7-805D-F45344CF079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91673E-F590-4BA5-8FA5-50AD0F5FA47F}"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58292-5AED-41F7-805D-F45344CF079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91673E-F590-4BA5-8FA5-50AD0F5FA47F}" type="datetimeFigureOut">
              <a:rPr lang="en-US" smtClean="0"/>
              <a:pPr/>
              <a:t>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058292-5AED-41F7-805D-F45344CF079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91673E-F590-4BA5-8FA5-50AD0F5FA47F}" type="datetimeFigureOut">
              <a:rPr lang="en-US" smtClean="0"/>
              <a:pPr/>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058292-5AED-41F7-805D-F45344CF079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1673E-F590-4BA5-8FA5-50AD0F5FA47F}" type="datetimeFigureOut">
              <a:rPr lang="en-US" smtClean="0"/>
              <a:pPr/>
              <a:t>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058292-5AED-41F7-805D-F45344CF079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1673E-F590-4BA5-8FA5-50AD0F5FA47F}"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58292-5AED-41F7-805D-F45344CF079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1673E-F590-4BA5-8FA5-50AD0F5FA47F}"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058292-5AED-41F7-805D-F45344CF079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1673E-F590-4BA5-8FA5-50AD0F5FA47F}" type="datetimeFigureOut">
              <a:rPr lang="en-US" smtClean="0"/>
              <a:pPr/>
              <a:t>2/20/2014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58292-5AED-41F7-805D-F45344CF079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hr-HR" dirty="0" smtClean="0"/>
              <a:t>Inflammation</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During acute inflammation, white blood cells (</a:t>
            </a:r>
            <a:r>
              <a:rPr lang="en-US" dirty="0" err="1"/>
              <a:t>polymorphonuclear</a:t>
            </a:r>
            <a:r>
              <a:rPr lang="en-US" dirty="0"/>
              <a:t> leukocytes) move to the periphery of the bloodstream (</a:t>
            </a:r>
            <a:r>
              <a:rPr lang="en-US" dirty="0" err="1"/>
              <a:t>marginate</a:t>
            </a:r>
            <a:r>
              <a:rPr lang="en-US" dirty="0"/>
              <a:t>) and attach to activated endothelial cells (pavement). This process of cell-cell adhesion facilitates the movement of leukocytes out of the blood and into sites of tissue injury.</a:t>
            </a:r>
            <a:endParaRPr lang="hr-HR" dirty="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latin typeface="Times New Roman" pitchFamily="18" charset="0"/>
                <a:cs typeface="Times New Roman" pitchFamily="18" charset="0"/>
              </a:rPr>
              <a:t>6. Why does the permeability of blood vessels increase during acute inflammation?</a:t>
            </a:r>
            <a:r>
              <a:rPr lang="hr-HR" sz="3200" dirty="0" smtClean="0">
                <a:latin typeface="Times New Roman" pitchFamily="18" charset="0"/>
                <a:cs typeface="Times New Roman" pitchFamily="18" charset="0"/>
              </a:rPr>
              <a:t/>
            </a:r>
            <a:br>
              <a:rPr lang="hr-HR" sz="3200" dirty="0" smtClean="0">
                <a:latin typeface="Times New Roman" pitchFamily="18" charset="0"/>
                <a:cs typeface="Times New Roman" pitchFamily="18" charset="0"/>
              </a:rPr>
            </a:br>
            <a:endParaRPr lang="en-US" sz="3200" dirty="0"/>
          </a:p>
        </p:txBody>
      </p:sp>
      <p:pic>
        <p:nvPicPr>
          <p:cNvPr id="4" name="Content Placeholder 3" descr="2FF4.jpg"/>
          <p:cNvPicPr>
            <a:picLocks noGrp="1" noChangeAspect="1"/>
          </p:cNvPicPr>
          <p:nvPr>
            <p:ph idx="1"/>
          </p:nvPr>
        </p:nvPicPr>
        <p:blipFill>
          <a:blip r:embed="rId2" cstate="print"/>
          <a:stretch>
            <a:fillRect/>
          </a:stretch>
        </p:blipFill>
        <p:spPr>
          <a:xfrm>
            <a:off x="1534441" y="1600200"/>
            <a:ext cx="6075118"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Increased </a:t>
            </a:r>
            <a:r>
              <a:rPr lang="en-US" dirty="0"/>
              <a:t>vascular permeability is mediated </a:t>
            </a:r>
            <a:r>
              <a:rPr lang="en-US" dirty="0" smtClean="0"/>
              <a:t>primarily </a:t>
            </a:r>
            <a:r>
              <a:rPr lang="en-US" dirty="0"/>
              <a:t>by </a:t>
            </a:r>
            <a:r>
              <a:rPr lang="en-US" dirty="0" err="1"/>
              <a:t>vasoactive</a:t>
            </a:r>
            <a:r>
              <a:rPr lang="en-US" dirty="0"/>
              <a:t> chemicals that (1) increase </a:t>
            </a:r>
            <a:r>
              <a:rPr lang="en-US" dirty="0" err="1"/>
              <a:t>intra­capillary</a:t>
            </a:r>
            <a:r>
              <a:rPr lang="en-US" dirty="0"/>
              <a:t> hydrostatic pressure and (2) cause retraction of adjacent endothelial cells forming microscopic gaps</a:t>
            </a:r>
            <a:r>
              <a:rPr lang="en-US" dirty="0" smtClean="0"/>
              <a:t>. </a:t>
            </a:r>
            <a:endParaRPr lang="hr-HR" dirty="0" smtClean="0"/>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r>
              <a:rPr lang="en-US" sz="3600" dirty="0">
                <a:latin typeface="Times New Roman" pitchFamily="18" charset="0"/>
                <a:cs typeface="Times New Roman" pitchFamily="18" charset="0"/>
              </a:rPr>
              <a:t>7.	Describe the consequences of activation of Hageman factor in acute inflammation.</a:t>
            </a:r>
            <a:r>
              <a:rPr lang="hr-HR" dirty="0"/>
              <a:t/>
            </a:r>
            <a:br>
              <a:rPr lang="hr-HR" dirty="0"/>
            </a:br>
            <a:endParaRPr lang="en-US" dirty="0"/>
          </a:p>
        </p:txBody>
      </p:sp>
      <p:pic>
        <p:nvPicPr>
          <p:cNvPr id="4" name="Content Placeholder 3" descr="2FF5.jpg"/>
          <p:cNvPicPr>
            <a:picLocks noGrp="1" noChangeAspect="1"/>
          </p:cNvPicPr>
          <p:nvPr>
            <p:ph idx="1"/>
          </p:nvPr>
        </p:nvPicPr>
        <p:blipFill>
          <a:blip r:embed="rId2" cstate="print"/>
          <a:stretch>
            <a:fillRect/>
          </a:stretch>
        </p:blipFill>
        <p:spPr>
          <a:xfrm>
            <a:off x="457200" y="2119535"/>
            <a:ext cx="8229600" cy="348729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Hageman factor (clotting factor XII) is a blood protein that becomes activated at sites of tissue injury. Hageman factor stimulates increased vascular permeability (</a:t>
            </a:r>
            <a:r>
              <a:rPr lang="en-US" dirty="0" err="1"/>
              <a:t>bradykinin</a:t>
            </a:r>
            <a:r>
              <a:rPr lang="en-US" dirty="0"/>
              <a:t> formation), clotting (fibrin deposition), and </a:t>
            </a:r>
            <a:r>
              <a:rPr lang="en-US" dirty="0" err="1"/>
              <a:t>thrombolysis</a:t>
            </a:r>
            <a:r>
              <a:rPr lang="en-US" dirty="0"/>
              <a:t> (</a:t>
            </a:r>
            <a:r>
              <a:rPr lang="en-US" dirty="0" err="1"/>
              <a:t>plasmin</a:t>
            </a:r>
            <a:r>
              <a:rPr lang="en-US" dirty="0"/>
              <a:t> formation).</a:t>
            </a:r>
            <a:endParaRPr lang="hr-HR" dirty="0"/>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a:t/>
            </a:r>
            <a:br>
              <a:rPr lang="hr-HR" dirty="0"/>
            </a:b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 8.	Why are some complement fragments called </a:t>
            </a:r>
            <a:r>
              <a:rPr lang="en-US" dirty="0" err="1" smtClean="0">
                <a:latin typeface="Times New Roman" pitchFamily="18" charset="0"/>
                <a:cs typeface="Times New Roman" pitchFamily="18" charset="0"/>
              </a:rPr>
              <a:t>opsonins</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anaphylatoxins</a:t>
            </a:r>
            <a:r>
              <a:rPr lang="en-US" dirty="0" smtClean="0">
                <a:latin typeface="Times New Roman" pitchFamily="18" charset="0"/>
                <a:cs typeface="Times New Roman" pitchFamily="18" charset="0"/>
              </a:rPr>
              <a:t>, or </a:t>
            </a:r>
            <a:r>
              <a:rPr lang="en-US" dirty="0" err="1" smtClean="0">
                <a:latin typeface="Times New Roman" pitchFamily="18" charset="0"/>
                <a:cs typeface="Times New Roman" pitchFamily="18" charset="0"/>
              </a:rPr>
              <a:t>chemotactic</a:t>
            </a:r>
            <a:r>
              <a:rPr lang="en-US" dirty="0" smtClean="0">
                <a:latin typeface="Times New Roman" pitchFamily="18" charset="0"/>
                <a:cs typeface="Times New Roman" pitchFamily="18" charset="0"/>
              </a:rPr>
              <a:t> factors?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a:r>
            <a:r>
              <a:rPr lang="en-US" dirty="0"/>
              <a:t>1) </a:t>
            </a:r>
            <a:r>
              <a:rPr lang="en-US" dirty="0" err="1"/>
              <a:t>opsonization</a:t>
            </a:r>
            <a:r>
              <a:rPr lang="en-US" dirty="0"/>
              <a:t> (coating bacteria to improve recognition by phagocytes), </a:t>
            </a:r>
            <a:endParaRPr lang="hr-HR" dirty="0" smtClean="0"/>
          </a:p>
          <a:p>
            <a:r>
              <a:rPr lang="en-US" dirty="0" smtClean="0"/>
              <a:t>(</a:t>
            </a:r>
            <a:r>
              <a:rPr lang="en-US" dirty="0"/>
              <a:t>2) anaphylaxis (direct stimulation of mast cells to release histamine</a:t>
            </a:r>
            <a:r>
              <a:rPr lang="en-US" dirty="0" smtClean="0"/>
              <a:t>),</a:t>
            </a:r>
            <a:endParaRPr lang="hr-HR" dirty="0" smtClean="0"/>
          </a:p>
          <a:p>
            <a:r>
              <a:rPr lang="en-US" dirty="0" smtClean="0"/>
              <a:t>(</a:t>
            </a:r>
            <a:r>
              <a:rPr lang="en-US" dirty="0"/>
              <a:t>3) </a:t>
            </a:r>
            <a:r>
              <a:rPr lang="en-US" dirty="0" err="1"/>
              <a:t>chemotaxis</a:t>
            </a:r>
            <a:r>
              <a:rPr lang="en-US" dirty="0"/>
              <a:t> (directed cell mobility).</a:t>
            </a:r>
            <a:endParaRPr lang="hr-HR" dirty="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a:latin typeface="Times New Roman" pitchFamily="18" charset="0"/>
                <a:cs typeface="Times New Roman" pitchFamily="18" charset="0"/>
              </a:rPr>
              <a:t> 9.	How is membrane attack complex (MAC) formed, and how does it damage red blood cells?</a:t>
            </a:r>
            <a:r>
              <a:rPr lang="hr-HR" dirty="0"/>
              <a:t/>
            </a:r>
            <a:br>
              <a:rPr lang="hr-HR" dirty="0"/>
            </a:br>
            <a:endParaRPr lang="en-US" dirty="0"/>
          </a:p>
        </p:txBody>
      </p:sp>
      <p:pic>
        <p:nvPicPr>
          <p:cNvPr id="4" name="Content Placeholder 3" descr="2FF6.jpg"/>
          <p:cNvPicPr>
            <a:picLocks noGrp="1" noChangeAspect="1"/>
          </p:cNvPicPr>
          <p:nvPr>
            <p:ph idx="1"/>
          </p:nvPr>
        </p:nvPicPr>
        <p:blipFill>
          <a:blip r:embed="rId2" cstate="print"/>
          <a:stretch>
            <a:fillRect/>
          </a:stretch>
        </p:blipFill>
        <p:spPr>
          <a:xfrm>
            <a:off x="215724" y="1412776"/>
            <a:ext cx="8379354" cy="471338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MAC is the end product of the complement cascade. The MAC assembles within the lipid </a:t>
            </a:r>
            <a:r>
              <a:rPr lang="en-US" dirty="0" err="1"/>
              <a:t>bilayer</a:t>
            </a:r>
            <a:r>
              <a:rPr lang="en-US" dirty="0"/>
              <a:t> of a target cell, creating a </a:t>
            </a:r>
            <a:r>
              <a:rPr lang="en-US" dirty="0" err="1"/>
              <a:t>cytotoxic</a:t>
            </a:r>
            <a:r>
              <a:rPr lang="en-US" dirty="0"/>
              <a:t> pore. In patients with autoimmune hemolytic anemia, antibody binding to the RBC surface stimulates the assembly of the MAC, which causes rapid hemolysis.</a:t>
            </a:r>
            <a:endParaRPr lang="hr-HR"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a:latin typeface="Times New Roman" pitchFamily="18" charset="0"/>
                <a:cs typeface="Times New Roman" pitchFamily="18" charset="0"/>
              </a:rPr>
              <a:t>10.	Explain the formation of </a:t>
            </a:r>
            <a:r>
              <a:rPr lang="en-US" sz="3300" dirty="0" err="1">
                <a:latin typeface="Times New Roman" pitchFamily="18" charset="0"/>
                <a:cs typeface="Times New Roman" pitchFamily="18" charset="0"/>
              </a:rPr>
              <a:t>leukotrienes</a:t>
            </a:r>
            <a:r>
              <a:rPr lang="en-US" sz="3300" dirty="0">
                <a:latin typeface="Times New Roman" pitchFamily="18" charset="0"/>
                <a:cs typeface="Times New Roman" pitchFamily="18" charset="0"/>
              </a:rPr>
              <a:t> and prostaglandins in acute inflammation.</a:t>
            </a:r>
            <a:r>
              <a:rPr lang="hr-HR" dirty="0"/>
              <a:t/>
            </a:r>
            <a:br>
              <a:rPr lang="hr-HR" dirty="0"/>
            </a:br>
            <a:endParaRPr lang="en-US" dirty="0"/>
          </a:p>
        </p:txBody>
      </p:sp>
      <p:pic>
        <p:nvPicPr>
          <p:cNvPr id="4" name="Content Placeholder 3" descr="2FF7.jpg"/>
          <p:cNvPicPr>
            <a:picLocks noGrp="1" noChangeAspect="1"/>
          </p:cNvPicPr>
          <p:nvPr>
            <p:ph idx="1"/>
          </p:nvPr>
        </p:nvPicPr>
        <p:blipFill>
          <a:blip r:embed="rId2" cstate="print"/>
          <a:stretch>
            <a:fillRect/>
          </a:stretch>
        </p:blipFill>
        <p:spPr>
          <a:xfrm>
            <a:off x="1835696" y="1277810"/>
            <a:ext cx="5472608" cy="5319542"/>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1.</a:t>
            </a:r>
            <a:r>
              <a:rPr lang="en-US" dirty="0"/>
              <a:t> </a:t>
            </a:r>
            <a:r>
              <a:rPr lang="en-US" dirty="0">
                <a:latin typeface="Times New Roman" pitchFamily="18" charset="0"/>
                <a:cs typeface="Times New Roman" pitchFamily="18" charset="0"/>
              </a:rPr>
              <a:t>Explain why inflammation cannot occur in an ameba or in a dead body.</a:t>
            </a:r>
            <a:endParaRPr lang="hr-HR" dirty="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err="1"/>
              <a:t>Leukotrienes</a:t>
            </a:r>
            <a:r>
              <a:rPr lang="en-US" dirty="0"/>
              <a:t> and prostaglandins are small molecular weight mediators of inflammation that are synthesized de novo in activated leukocytes. They are derived by enzymatic modification of </a:t>
            </a:r>
            <a:r>
              <a:rPr lang="en-US" dirty="0" err="1"/>
              <a:t>arachidonic</a:t>
            </a:r>
            <a:r>
              <a:rPr lang="en-US" dirty="0"/>
              <a:t> acid, which is liberated from plasma membrane phospholipids by </a:t>
            </a:r>
            <a:r>
              <a:rPr lang="en-US" dirty="0" err="1"/>
              <a:t>phospholipases</a:t>
            </a:r>
            <a:r>
              <a:rPr lang="en-US" dirty="0"/>
              <a:t>. </a:t>
            </a:r>
            <a:r>
              <a:rPr lang="en-US" dirty="0" err="1"/>
              <a:t>Leukotrienes</a:t>
            </a:r>
            <a:r>
              <a:rPr lang="en-US" dirty="0"/>
              <a:t> are synthesized via the </a:t>
            </a:r>
            <a:r>
              <a:rPr lang="en-US" dirty="0" err="1" smtClean="0"/>
              <a:t>lipo</a:t>
            </a:r>
            <a:r>
              <a:rPr lang="hr-HR" dirty="0" smtClean="0"/>
              <a:t>o</a:t>
            </a:r>
            <a:r>
              <a:rPr lang="en-US" dirty="0" err="1" smtClean="0"/>
              <a:t>xygenase</a:t>
            </a:r>
            <a:r>
              <a:rPr lang="en-US" dirty="0" smtClean="0"/>
              <a:t> </a:t>
            </a:r>
            <a:r>
              <a:rPr lang="en-US" dirty="0"/>
              <a:t>pathway, whereas prostaglandins are synthesized via the </a:t>
            </a:r>
            <a:r>
              <a:rPr lang="en-US" dirty="0" err="1"/>
              <a:t>cyclooxygenase</a:t>
            </a:r>
            <a:r>
              <a:rPr lang="en-US" dirty="0"/>
              <a:t> pathway. </a:t>
            </a:r>
            <a:endParaRPr lang="hr-HR" dirty="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32656"/>
            <a:ext cx="8229600" cy="1143000"/>
          </a:xfrm>
        </p:spPr>
        <p:txBody>
          <a:bodyPr>
            <a:normAutofit fontScale="90000"/>
          </a:bodyPr>
          <a:lstStyle/>
          <a:p>
            <a:r>
              <a:rPr lang="hr-HR" dirty="0"/>
              <a:t/>
            </a:r>
            <a:br>
              <a:rPr lang="hr-HR" dirty="0"/>
            </a:br>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11.How does a </a:t>
            </a:r>
            <a:r>
              <a:rPr lang="en-US" dirty="0" err="1" smtClean="0">
                <a:latin typeface="Times New Roman" pitchFamily="18" charset="0"/>
                <a:cs typeface="Times New Roman" pitchFamily="18" charset="0"/>
              </a:rPr>
              <a:t>transudate</a:t>
            </a:r>
            <a:r>
              <a:rPr lang="en-US" dirty="0" smtClean="0">
                <a:latin typeface="Times New Roman" pitchFamily="18" charset="0"/>
                <a:cs typeface="Times New Roman" pitchFamily="18" charset="0"/>
              </a:rPr>
              <a:t> differ from an </a:t>
            </a:r>
            <a:r>
              <a:rPr lang="en-US" dirty="0" err="1" smtClean="0">
                <a:latin typeface="Times New Roman" pitchFamily="18" charset="0"/>
                <a:cs typeface="Times New Roman" pitchFamily="18" charset="0"/>
              </a:rPr>
              <a:t>exudate</a:t>
            </a:r>
            <a:r>
              <a:rPr lang="en-US" dirty="0" smtClean="0">
                <a:latin typeface="Times New Roman" pitchFamily="18" charset="0"/>
                <a:cs typeface="Times New Roman" pitchFamily="18" charset="0"/>
              </a:rPr>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Transudates</a:t>
            </a:r>
            <a:r>
              <a:rPr lang="en-US" dirty="0"/>
              <a:t> and exudates are examples of </a:t>
            </a:r>
            <a:r>
              <a:rPr lang="en-US" dirty="0" err="1"/>
              <a:t>extravascular</a:t>
            </a:r>
            <a:r>
              <a:rPr lang="en-US" dirty="0"/>
              <a:t> edema fluid. A </a:t>
            </a:r>
            <a:r>
              <a:rPr lang="en-US" dirty="0" err="1"/>
              <a:t>transudate</a:t>
            </a:r>
            <a:r>
              <a:rPr lang="en-US" dirty="0"/>
              <a:t> is a clear sterile filtrate of the blood, whereas an </a:t>
            </a:r>
            <a:r>
              <a:rPr lang="en-US" dirty="0" err="1"/>
              <a:t>exudate</a:t>
            </a:r>
            <a:r>
              <a:rPr lang="en-US" dirty="0"/>
              <a:t> is rich in </a:t>
            </a:r>
            <a:r>
              <a:rPr lang="en-US" dirty="0" smtClean="0"/>
              <a:t>proteins</a:t>
            </a:r>
            <a:r>
              <a:rPr lang="hr-HR" dirty="0" smtClean="0"/>
              <a:t> and </a:t>
            </a:r>
            <a:r>
              <a:rPr lang="en-US" dirty="0" smtClean="0"/>
              <a:t>acute </a:t>
            </a:r>
            <a:r>
              <a:rPr lang="en-US" dirty="0"/>
              <a:t>inflammatory cells.</a:t>
            </a:r>
            <a:endParaRPr lang="hr-HR" dirty="0"/>
          </a:p>
          <a:p>
            <a:pPr>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rmAutofit fontScale="90000"/>
          </a:bodyPr>
          <a:lstStyle/>
          <a:p>
            <a:r>
              <a:rPr lang="en-US" sz="3300" dirty="0">
                <a:latin typeface="Times New Roman" pitchFamily="18" charset="0"/>
                <a:cs typeface="Times New Roman" pitchFamily="18" charset="0"/>
              </a:rPr>
              <a:t>12.	How do </a:t>
            </a:r>
            <a:r>
              <a:rPr lang="en-US" sz="3300" dirty="0" err="1">
                <a:latin typeface="Times New Roman" pitchFamily="18" charset="0"/>
                <a:cs typeface="Times New Roman" pitchFamily="18" charset="0"/>
              </a:rPr>
              <a:t>polymorphonuclear</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neutrophils</a:t>
            </a:r>
            <a:r>
              <a:rPr lang="en-US" sz="3300" dirty="0">
                <a:latin typeface="Times New Roman" pitchFamily="18" charset="0"/>
                <a:cs typeface="Times New Roman" pitchFamily="18" charset="0"/>
              </a:rPr>
              <a:t> emigrate from blood vessels toward bacteria in the tissue?</a:t>
            </a:r>
            <a:r>
              <a:rPr lang="hr-HR" dirty="0"/>
              <a:t/>
            </a:r>
            <a:br>
              <a:rPr lang="hr-HR" dirty="0"/>
            </a:br>
            <a:endParaRPr lang="en-US" dirty="0"/>
          </a:p>
        </p:txBody>
      </p:sp>
      <p:pic>
        <p:nvPicPr>
          <p:cNvPr id="4" name="Content Placeholder 3" descr="fig2.jpg"/>
          <p:cNvPicPr>
            <a:picLocks noGrp="1" noChangeAspect="1"/>
          </p:cNvPicPr>
          <p:nvPr>
            <p:ph idx="1"/>
          </p:nvPr>
        </p:nvPicPr>
        <p:blipFill>
          <a:blip r:embed="rId2" cstate="print"/>
          <a:stretch>
            <a:fillRect/>
          </a:stretch>
        </p:blipFill>
        <p:spPr>
          <a:xfrm>
            <a:off x="1259632" y="1484784"/>
            <a:ext cx="6984776" cy="476254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err="1"/>
              <a:t>Polymorphonuclear</a:t>
            </a:r>
            <a:r>
              <a:rPr lang="en-US" dirty="0"/>
              <a:t> leukocytes (also referred to as segmented </a:t>
            </a:r>
            <a:r>
              <a:rPr lang="en-US" dirty="0" err="1"/>
              <a:t>neutrophils</a:t>
            </a:r>
            <a:r>
              <a:rPr lang="en-US" dirty="0"/>
              <a:t>) emigrate through the walls of blood vessels (</a:t>
            </a:r>
            <a:r>
              <a:rPr lang="en-US" dirty="0" err="1"/>
              <a:t>postcapillary</a:t>
            </a:r>
            <a:r>
              <a:rPr lang="en-US" dirty="0"/>
              <a:t> </a:t>
            </a:r>
            <a:r>
              <a:rPr lang="en-US" dirty="0" err="1"/>
              <a:t>venules</a:t>
            </a:r>
            <a:r>
              <a:rPr lang="en-US" dirty="0"/>
              <a:t>) at sites of tissue injury through an active process that includes (1) endothelial cell adhesion (</a:t>
            </a:r>
            <a:r>
              <a:rPr lang="en-US" dirty="0" err="1"/>
              <a:t>margination</a:t>
            </a:r>
            <a:r>
              <a:rPr lang="en-US" dirty="0"/>
              <a:t>), (2) insertion of </a:t>
            </a:r>
            <a:r>
              <a:rPr lang="en-US" dirty="0" err="1"/>
              <a:t>pseudopods</a:t>
            </a:r>
            <a:r>
              <a:rPr lang="en-US" dirty="0"/>
              <a:t> between the tight junctions of endothelial cells, (3) passage through the capillary basement membrane, and finally (4) </a:t>
            </a:r>
            <a:r>
              <a:rPr lang="en-US" dirty="0" err="1"/>
              <a:t>ameboid</a:t>
            </a:r>
            <a:r>
              <a:rPr lang="en-US" dirty="0"/>
              <a:t> movement toward bacteria (</a:t>
            </a:r>
            <a:r>
              <a:rPr lang="en-US" dirty="0" err="1"/>
              <a:t>chemotaxis</a:t>
            </a:r>
            <a:r>
              <a:rPr lang="en-US" dirty="0"/>
              <a:t>).</a:t>
            </a:r>
            <a:endParaRPr lang="hr-HR" dirty="0"/>
          </a:p>
          <a:p>
            <a:pPr>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13.	What are the most important </a:t>
            </a:r>
            <a:r>
              <a:rPr lang="en-US" dirty="0" err="1" smtClean="0">
                <a:latin typeface="Times New Roman" pitchFamily="18" charset="0"/>
                <a:cs typeface="Times New Roman" pitchFamily="18" charset="0"/>
              </a:rPr>
              <a:t>chemotactic</a:t>
            </a:r>
            <a:r>
              <a:rPr lang="en-US" dirty="0" smtClean="0">
                <a:latin typeface="Times New Roman" pitchFamily="18" charset="0"/>
                <a:cs typeface="Times New Roman" pitchFamily="18" charset="0"/>
              </a:rPr>
              <a:t> substances, and how do they promote inflammation?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most important </a:t>
            </a:r>
            <a:r>
              <a:rPr lang="en-US" dirty="0" err="1"/>
              <a:t>neutrophil</a:t>
            </a:r>
            <a:r>
              <a:rPr lang="en-US" dirty="0"/>
              <a:t> </a:t>
            </a:r>
            <a:r>
              <a:rPr lang="en-US" dirty="0" err="1"/>
              <a:t>chemotactic</a:t>
            </a:r>
            <a:r>
              <a:rPr lang="en-US" dirty="0"/>
              <a:t> factors are (1) bacterial products (e.g., </a:t>
            </a:r>
            <a:r>
              <a:rPr lang="en-US" dirty="0" err="1"/>
              <a:t>formylated</a:t>
            </a:r>
            <a:r>
              <a:rPr lang="en-US" dirty="0"/>
              <a:t> amino acids and </a:t>
            </a:r>
            <a:r>
              <a:rPr lang="en-US" dirty="0" err="1"/>
              <a:t>lipopolysaccharides</a:t>
            </a:r>
            <a:r>
              <a:rPr lang="en-US" dirty="0"/>
              <a:t>); (2) complement fragments (C5, C6, C7); and (3) cytokines, polypeptide signaling molecules released by natural killer cells, and tissue macrophages (e.g., gamma interferon and tumor necrosis factor-alpha).</a:t>
            </a:r>
            <a:endParaRPr lang="hr-HR" dirty="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a:latin typeface="Times New Roman" pitchFamily="18" charset="0"/>
                <a:cs typeface="Times New Roman" pitchFamily="18" charset="0"/>
              </a:rPr>
              <a:t>14.	How do </a:t>
            </a:r>
            <a:r>
              <a:rPr lang="en-US" sz="3300" dirty="0" err="1">
                <a:latin typeface="Times New Roman" pitchFamily="18" charset="0"/>
                <a:cs typeface="Times New Roman" pitchFamily="18" charset="0"/>
              </a:rPr>
              <a:t>polymorphonuclear</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neutrophils</a:t>
            </a:r>
            <a:r>
              <a:rPr lang="en-US" sz="3300" dirty="0">
                <a:latin typeface="Times New Roman" pitchFamily="18" charset="0"/>
                <a:cs typeface="Times New Roman" pitchFamily="18" charset="0"/>
              </a:rPr>
              <a:t> engulf and kill bacteria?</a:t>
            </a:r>
            <a:r>
              <a:rPr lang="hr-HR" dirty="0"/>
              <a:t/>
            </a:r>
            <a:br>
              <a:rPr lang="hr-HR" dirty="0"/>
            </a:br>
            <a:endParaRPr lang="en-US" dirty="0"/>
          </a:p>
        </p:txBody>
      </p:sp>
      <p:pic>
        <p:nvPicPr>
          <p:cNvPr id="4" name="Content Placeholder 3" descr="2FF9A.jpg"/>
          <p:cNvPicPr>
            <a:picLocks noGrp="1" noChangeAspect="1"/>
          </p:cNvPicPr>
          <p:nvPr>
            <p:ph idx="1"/>
          </p:nvPr>
        </p:nvPicPr>
        <p:blipFill>
          <a:blip r:embed="rId2" cstate="print"/>
          <a:stretch>
            <a:fillRect/>
          </a:stretch>
        </p:blipFill>
        <p:spPr>
          <a:xfrm>
            <a:off x="467544" y="1484784"/>
            <a:ext cx="3319885" cy="2124726"/>
          </a:xfrm>
        </p:spPr>
      </p:pic>
      <p:pic>
        <p:nvPicPr>
          <p:cNvPr id="5" name="Picture 4" descr="2FF9B.jpg"/>
          <p:cNvPicPr>
            <a:picLocks noChangeAspect="1"/>
          </p:cNvPicPr>
          <p:nvPr/>
        </p:nvPicPr>
        <p:blipFill>
          <a:blip r:embed="rId3" cstate="print"/>
          <a:stretch>
            <a:fillRect/>
          </a:stretch>
        </p:blipFill>
        <p:spPr>
          <a:xfrm>
            <a:off x="4788024" y="1268760"/>
            <a:ext cx="3384376" cy="2686348"/>
          </a:xfrm>
          <a:prstGeom prst="rect">
            <a:avLst/>
          </a:prstGeom>
        </p:spPr>
      </p:pic>
      <p:pic>
        <p:nvPicPr>
          <p:cNvPr id="6" name="Picture 5" descr="2FF9C.jpg"/>
          <p:cNvPicPr>
            <a:picLocks noChangeAspect="1"/>
          </p:cNvPicPr>
          <p:nvPr/>
        </p:nvPicPr>
        <p:blipFill>
          <a:blip r:embed="rId4" cstate="print"/>
          <a:stretch>
            <a:fillRect/>
          </a:stretch>
        </p:blipFill>
        <p:spPr>
          <a:xfrm>
            <a:off x="2555776" y="3861048"/>
            <a:ext cx="3528392" cy="244782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err="1"/>
              <a:t>Polymorphonuclear</a:t>
            </a:r>
            <a:r>
              <a:rPr lang="en-US" dirty="0"/>
              <a:t> </a:t>
            </a:r>
            <a:r>
              <a:rPr lang="en-US" dirty="0" err="1"/>
              <a:t>neutrophils</a:t>
            </a:r>
            <a:r>
              <a:rPr lang="en-US" dirty="0"/>
              <a:t> engulf and digest bacteria through several steps. First, the phagocyte attaches to </a:t>
            </a:r>
            <a:r>
              <a:rPr lang="en-US" dirty="0" err="1"/>
              <a:t>opsonins</a:t>
            </a:r>
            <a:r>
              <a:rPr lang="en-US" dirty="0"/>
              <a:t> on the bacterial cell surface. </a:t>
            </a:r>
            <a:r>
              <a:rPr lang="en-US" dirty="0" err="1"/>
              <a:t>Invagination</a:t>
            </a:r>
            <a:r>
              <a:rPr lang="en-US" dirty="0"/>
              <a:t> of the phagocyte cell membrane draws the bacterium into a </a:t>
            </a:r>
            <a:r>
              <a:rPr lang="en-US" dirty="0" err="1"/>
              <a:t>phagocytic</a:t>
            </a:r>
            <a:r>
              <a:rPr lang="en-US" dirty="0"/>
              <a:t> vacuole. Oxygen radicals generated through an oxygen burst kill the ­bacterium, and </a:t>
            </a:r>
            <a:r>
              <a:rPr lang="en-US" dirty="0" err="1"/>
              <a:t>lysosome</a:t>
            </a:r>
            <a:r>
              <a:rPr lang="en-US" dirty="0"/>
              <a:t> digestive enzymes finish the demolition processes within the </a:t>
            </a:r>
            <a:r>
              <a:rPr lang="en-US" dirty="0" err="1"/>
              <a:t>heterophagosome</a:t>
            </a:r>
            <a:r>
              <a:rPr lang="en-US" dirty="0"/>
              <a:t>.</a:t>
            </a:r>
            <a:endParaRPr lang="hr-HR" dirty="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hr-H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15</a:t>
            </a:r>
            <a:r>
              <a:rPr lang="en-US" dirty="0">
                <a:latin typeface="Times New Roman" pitchFamily="18" charset="0"/>
                <a:cs typeface="Times New Roman" pitchFamily="18" charset="0"/>
              </a:rPr>
              <a:t>.	What is pus, and how is it formed?</a:t>
            </a:r>
            <a:endParaRPr lang="hr-HR" dirty="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Inflammation represents the coordinated response of many cell types in a </a:t>
            </a:r>
            <a:r>
              <a:rPr lang="en-US" dirty="0" err="1"/>
              <a:t>multicellular</a:t>
            </a:r>
            <a:r>
              <a:rPr lang="en-US" dirty="0"/>
              <a:t> organism, including nerves, capillary endothelial cells, and blood cells. It is a vital reaction occurring in living organisms. It cannot occur in single cells or in dead </a:t>
            </a:r>
            <a:r>
              <a:rPr lang="en-US" dirty="0" smtClean="0"/>
              <a:t>tissue</a:t>
            </a:r>
            <a:r>
              <a:rPr lang="en-US" dirty="0"/>
              <a:t>.</a:t>
            </a:r>
            <a:endParaRPr lang="hr-HR" dirty="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Pus represents the accumulation of a leukocyte-rich </a:t>
            </a:r>
            <a:r>
              <a:rPr lang="en-US" dirty="0" err="1"/>
              <a:t>exudate</a:t>
            </a:r>
            <a:r>
              <a:rPr lang="en-US" dirty="0"/>
              <a:t>, </a:t>
            </a:r>
            <a:r>
              <a:rPr lang="en-US" dirty="0" err="1"/>
              <a:t>lytic</a:t>
            </a:r>
            <a:r>
              <a:rPr lang="en-US" dirty="0"/>
              <a:t> enzymes released from dying leukocytes, and necrotic tissue debris. Inflammation dominated by pus formation is called purulent or </a:t>
            </a:r>
            <a:r>
              <a:rPr lang="en-US" dirty="0" err="1"/>
              <a:t>suppurative</a:t>
            </a:r>
            <a:r>
              <a:rPr lang="en-US" dirty="0"/>
              <a:t>.</a:t>
            </a:r>
            <a:endParaRPr lang="hr-HR" dirty="0"/>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16.	Why are </a:t>
            </a:r>
            <a:r>
              <a:rPr lang="en-US" dirty="0" err="1">
                <a:latin typeface="Times New Roman" pitchFamily="18" charset="0"/>
                <a:cs typeface="Times New Roman" pitchFamily="18" charset="0"/>
              </a:rPr>
              <a:t>polymorphonuclear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neutrophils</a:t>
            </a:r>
            <a:r>
              <a:rPr lang="en-US" dirty="0">
                <a:latin typeface="Times New Roman" pitchFamily="18" charset="0"/>
                <a:cs typeface="Times New Roman" pitchFamily="18" charset="0"/>
              </a:rPr>
              <a:t> best suited to combat acute bacterial infection?</a:t>
            </a:r>
            <a:endParaRPr lang="hr-HR"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err="1"/>
              <a:t>Polymorphonuclear</a:t>
            </a:r>
            <a:r>
              <a:rPr lang="en-US" dirty="0"/>
              <a:t> leukocytes are best suited to combat acute bacterial infections because they are highly mobile cells, armed with preformed stores of hydrolytic enzymes, and able to generate toxic oxygen radicals. In addition, they are capable to ingesting bacteria and secrete long-range mediators of inflammation such as interleukin-1 (IL-1), the endogenous </a:t>
            </a:r>
            <a:r>
              <a:rPr lang="en-US" dirty="0" err="1"/>
              <a:t>pyrogen</a:t>
            </a:r>
            <a:r>
              <a:rPr lang="en-US" dirty="0"/>
              <a:t>.</a:t>
            </a:r>
            <a:endParaRPr lang="hr-HR" dirty="0"/>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17.	How do </a:t>
            </a:r>
            <a:r>
              <a:rPr lang="en-US" dirty="0" err="1">
                <a:latin typeface="Times New Roman" pitchFamily="18" charset="0"/>
                <a:cs typeface="Times New Roman" pitchFamily="18" charset="0"/>
              </a:rPr>
              <a:t>eosinophils</a:t>
            </a:r>
            <a:r>
              <a:rPr lang="en-US" dirty="0">
                <a:latin typeface="Times New Roman" pitchFamily="18" charset="0"/>
                <a:cs typeface="Times New Roman" pitchFamily="18" charset="0"/>
              </a:rPr>
              <a:t> differ from </a:t>
            </a:r>
            <a:r>
              <a:rPr lang="en-US" dirty="0" err="1">
                <a:latin typeface="Times New Roman" pitchFamily="18" charset="0"/>
                <a:cs typeface="Times New Roman" pitchFamily="18" charset="0"/>
              </a:rPr>
              <a:t>polymorphonuclear</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neutrophils</a:t>
            </a:r>
            <a:r>
              <a:rPr lang="en-US" dirty="0">
                <a:latin typeface="Times New Roman" pitchFamily="18" charset="0"/>
                <a:cs typeface="Times New Roman" pitchFamily="18" charset="0"/>
              </a:rPr>
              <a:t>?</a:t>
            </a:r>
            <a:endParaRPr lang="hr-HR" dirty="0">
              <a:latin typeface="Times New Roman" pitchFamily="18" charset="0"/>
              <a:cs typeface="Times New Roman" pitchFamily="18" charset="0"/>
            </a:endParaRPr>
          </a:p>
          <a:p>
            <a:pPr>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Eosinophils</a:t>
            </a:r>
            <a:r>
              <a:rPr lang="en-US" dirty="0"/>
              <a:t> account for 2% of circulating white cells, whereas </a:t>
            </a:r>
            <a:r>
              <a:rPr lang="en-US" dirty="0" err="1"/>
              <a:t>polymorphonuclear</a:t>
            </a:r>
            <a:r>
              <a:rPr lang="en-US" dirty="0"/>
              <a:t> </a:t>
            </a:r>
            <a:r>
              <a:rPr lang="en-US" dirty="0" err="1"/>
              <a:t>neutrophils</a:t>
            </a:r>
            <a:r>
              <a:rPr lang="en-US" dirty="0"/>
              <a:t> (PMNs) account for 60% to 70% of circulating white cells. During acute inflammation, </a:t>
            </a:r>
            <a:r>
              <a:rPr lang="en-US" dirty="0" err="1"/>
              <a:t>eosinophils</a:t>
            </a:r>
            <a:r>
              <a:rPr lang="en-US" dirty="0"/>
              <a:t> appear 2 to 3 days after PMNs and live longer. In contrast to PMNs, </a:t>
            </a:r>
            <a:r>
              <a:rPr lang="en-US" dirty="0" err="1"/>
              <a:t>eosinophils</a:t>
            </a:r>
            <a:r>
              <a:rPr lang="en-US" dirty="0"/>
              <a:t> have a single nucleus. They are prominent in allergic and parasitic infections.</a:t>
            </a:r>
            <a:endParaRPr lang="hr-HR" dirty="0"/>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18.	Which inflammatory reactions are mediated by </a:t>
            </a:r>
            <a:r>
              <a:rPr lang="en-US" dirty="0" err="1">
                <a:latin typeface="Times New Roman" pitchFamily="18" charset="0"/>
                <a:cs typeface="Times New Roman" pitchFamily="18" charset="0"/>
              </a:rPr>
              <a:t>eosinophils</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basophils</a:t>
            </a:r>
            <a:r>
              <a:rPr lang="en-US" dirty="0">
                <a:latin typeface="Times New Roman" pitchFamily="18" charset="0"/>
                <a:cs typeface="Times New Roman" pitchFamily="18" charset="0"/>
              </a:rPr>
              <a:t>?</a:t>
            </a:r>
            <a:endParaRPr lang="hr-HR"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latin typeface="Times New Roman" pitchFamily="18" charset="0"/>
                <a:cs typeface="Times New Roman" pitchFamily="18" charset="0"/>
              </a:rPr>
              <a:t>Eosinophils</a:t>
            </a:r>
            <a:r>
              <a:rPr lang="en-US" dirty="0">
                <a:latin typeface="Times New Roman" pitchFamily="18" charset="0"/>
                <a:cs typeface="Times New Roman" pitchFamily="18" charset="0"/>
              </a:rPr>
              <a:t> and </a:t>
            </a:r>
            <a:r>
              <a:rPr lang="en-US" dirty="0" err="1">
                <a:latin typeface="Times New Roman" pitchFamily="18" charset="0"/>
                <a:cs typeface="Times New Roman" pitchFamily="18" charset="0"/>
              </a:rPr>
              <a:t>basophils</a:t>
            </a:r>
            <a:r>
              <a:rPr lang="en-US" dirty="0">
                <a:latin typeface="Times New Roman" pitchFamily="18" charset="0"/>
                <a:cs typeface="Times New Roman" pitchFamily="18" charset="0"/>
              </a:rPr>
              <a:t> are both prominent in </a:t>
            </a:r>
            <a:r>
              <a:rPr lang="en-US" dirty="0" smtClean="0">
                <a:latin typeface="Times New Roman" pitchFamily="18" charset="0"/>
                <a:cs typeface="Times New Roman" pitchFamily="18" charset="0"/>
              </a:rPr>
              <a:t>allergic</a:t>
            </a:r>
            <a:r>
              <a:rPr lang="hr-HR" dirty="0" smtClean="0">
                <a:latin typeface="Times New Roman" pitchFamily="18" charset="0"/>
                <a:cs typeface="Times New Roman" pitchFamily="18" charset="0"/>
              </a:rPr>
              <a:t> reactions </a:t>
            </a:r>
            <a:r>
              <a:rPr lang="en-US" dirty="0" smtClean="0">
                <a:latin typeface="Times New Roman" pitchFamily="18" charset="0"/>
                <a:cs typeface="Times New Roman" pitchFamily="18" charset="0"/>
              </a:rPr>
              <a:t>and </a:t>
            </a:r>
            <a:r>
              <a:rPr lang="hr-HR" smtClean="0">
                <a:latin typeface="Times New Roman" pitchFamily="18" charset="0"/>
                <a:cs typeface="Times New Roman" pitchFamily="18" charset="0"/>
              </a:rPr>
              <a:t>parasitic </a:t>
            </a:r>
            <a:r>
              <a:rPr lang="en-US" smtClean="0">
                <a:latin typeface="Times New Roman" pitchFamily="18" charset="0"/>
                <a:cs typeface="Times New Roman" pitchFamily="18" charset="0"/>
              </a:rPr>
              <a:t>infections</a:t>
            </a:r>
            <a:r>
              <a:rPr lang="en-US" dirty="0" smtClean="0">
                <a:latin typeface="Times New Roman" pitchFamily="18" charset="0"/>
                <a:cs typeface="Times New Roman" pitchFamily="18" charset="0"/>
              </a:rPr>
              <a:t>.</a:t>
            </a:r>
            <a:endParaRPr lang="hr-HR"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Basophils</a:t>
            </a:r>
            <a:r>
              <a:rPr lang="en-US" dirty="0">
                <a:latin typeface="Times New Roman" pitchFamily="18" charset="0"/>
                <a:cs typeface="Times New Roman" pitchFamily="18" charset="0"/>
              </a:rPr>
              <a:t> are the precursors of tissue mast cells.</a:t>
            </a:r>
            <a:endParaRPr lang="hr-HR"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19.	What are the main functions of macrophages?</a:t>
            </a:r>
            <a:endParaRPr lang="hr-HR" dirty="0">
              <a:latin typeface="Times New Roman" pitchFamily="18" charset="0"/>
              <a:cs typeface="Times New Roman" pitchFamily="18" charset="0"/>
            </a:endParaRPr>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Macrophages are tissue </a:t>
            </a:r>
            <a:r>
              <a:rPr lang="en-US" dirty="0" err="1"/>
              <a:t>histiocytes</a:t>
            </a:r>
            <a:r>
              <a:rPr lang="en-US" dirty="0"/>
              <a:t> derived from blood </a:t>
            </a:r>
            <a:r>
              <a:rPr lang="en-US" dirty="0" err="1"/>
              <a:t>monocytes</a:t>
            </a:r>
            <a:r>
              <a:rPr lang="en-US" dirty="0"/>
              <a:t>. They appear at the site of inflammation 3 to 4 days after the onset of infection or tissue injury. The principle functions of macrophages are bacterial engulfment and killing and the secretion of numerous cytokines, which help regulate inflammation and acquired immunity.</a:t>
            </a:r>
            <a:endParaRPr lang="hr-HR" dirty="0"/>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20.	How do platelets differ from other white blood cells?</a:t>
            </a:r>
            <a:endParaRPr lang="hr-HR" dirty="0">
              <a:latin typeface="Times New Roman" pitchFamily="18" charset="0"/>
              <a:cs typeface="Times New Roman" pitchFamily="18" charset="0"/>
            </a:endParaRP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2. Does inflammation have beneficial or noxious effects on the human body?</a:t>
            </a:r>
            <a:endParaRPr lang="hr-HR"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Unlike other white blood cells, platelets are non-nucleated fragments of cytoplasm derived from </a:t>
            </a:r>
            <a:r>
              <a:rPr lang="en-US" dirty="0" err="1"/>
              <a:t>megakaryocytes</a:t>
            </a:r>
            <a:r>
              <a:rPr lang="en-US" dirty="0"/>
              <a:t> in the bone marrow. Their cytoplasm contains vacuoles rick in histamine, polypeptide growth factors, and coagulation proteins. Platelets release the contents of these granules upon contact with extracellular matrix, activated endothelial cells, or thrombin. This process is termed </a:t>
            </a:r>
            <a:r>
              <a:rPr lang="en-US" i="1" dirty="0" err="1"/>
              <a:t>degranulation</a:t>
            </a:r>
            <a:r>
              <a:rPr lang="en-US" i="1" dirty="0"/>
              <a:t>.</a:t>
            </a:r>
            <a:endParaRPr lang="hr-HR" dirty="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humbs.dreamstime.com/z/enjoy-your-coffee-break-3740441.jpg"/>
          <p:cNvPicPr>
            <a:picLocks noChangeAspect="1" noChangeArrowheads="1"/>
          </p:cNvPicPr>
          <p:nvPr/>
        </p:nvPicPr>
        <p:blipFill>
          <a:blip r:embed="rId2" cstate="print"/>
          <a:srcRect/>
          <a:stretch>
            <a:fillRect/>
          </a:stretch>
        </p:blipFill>
        <p:spPr bwMode="auto">
          <a:xfrm>
            <a:off x="1835696" y="764704"/>
            <a:ext cx="4968552" cy="509276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Inflammation has a protective and healing role, helping to remove pathogens and repair injured tissue. However, it may occasionally overshoot its mark or become uncontrollable. </a:t>
            </a:r>
            <a:endParaRPr lang="hr-HR" dirty="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Times New Roman" pitchFamily="18" charset="0"/>
                <a:cs typeface="Times New Roman" pitchFamily="18" charset="0"/>
              </a:rPr>
              <a:t>3. What are the cardinal signs of inflammation?</a:t>
            </a:r>
            <a:r>
              <a:rPr lang="hr-HR" dirty="0"/>
              <a:t/>
            </a:r>
            <a:br>
              <a:rPr lang="hr-HR" dirty="0"/>
            </a:br>
            <a:endParaRPr lang="en-US" dirty="0"/>
          </a:p>
        </p:txBody>
      </p:sp>
      <p:pic>
        <p:nvPicPr>
          <p:cNvPr id="1026" name="Picture 2" descr="C:\Users\korisnik\Desktop\nastava\NASTAVA STOMATOLOGIJA 2013\slike za stomatloge\upala\upala.jpg"/>
          <p:cNvPicPr>
            <a:picLocks noGrp="1" noChangeAspect="1" noChangeArrowheads="1"/>
          </p:cNvPicPr>
          <p:nvPr>
            <p:ph idx="1"/>
          </p:nvPr>
        </p:nvPicPr>
        <p:blipFill>
          <a:blip r:embed="rId2" cstate="print"/>
          <a:srcRect/>
          <a:stretch>
            <a:fillRect/>
          </a:stretch>
        </p:blipFill>
        <p:spPr bwMode="auto">
          <a:xfrm>
            <a:off x="827584" y="1415396"/>
            <a:ext cx="7488832" cy="489557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latin typeface="Times New Roman" pitchFamily="18" charset="0"/>
                <a:cs typeface="Times New Roman" pitchFamily="18" charset="0"/>
              </a:rPr>
              <a:t>4. Explain the sequence of events that leads to active hyperemia in inflamed tissues</a:t>
            </a:r>
            <a:r>
              <a:rPr lang="en-US" dirty="0"/>
              <a:t>.</a:t>
            </a:r>
            <a:r>
              <a:rPr lang="hr-HR" dirty="0"/>
              <a:t/>
            </a:r>
            <a:br>
              <a:rPr lang="hr-HR" dirty="0"/>
            </a:br>
            <a:endParaRPr lang="en-US" dirty="0"/>
          </a:p>
        </p:txBody>
      </p:sp>
      <p:pic>
        <p:nvPicPr>
          <p:cNvPr id="4" name="Content Placeholder 3" descr="2FF2.jpg"/>
          <p:cNvPicPr>
            <a:picLocks noGrp="1" noChangeAspect="1"/>
          </p:cNvPicPr>
          <p:nvPr>
            <p:ph idx="1"/>
          </p:nvPr>
        </p:nvPicPr>
        <p:blipFill>
          <a:blip r:embed="rId2" cstate="print"/>
          <a:stretch>
            <a:fillRect/>
          </a:stretch>
        </p:blipFill>
        <p:spPr>
          <a:xfrm>
            <a:off x="2195736" y="1079559"/>
            <a:ext cx="4824536" cy="565159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Injury </a:t>
            </a:r>
            <a:r>
              <a:rPr lang="en-US" dirty="0"/>
              <a:t>stimulates nerves to signal smooth muscle cells to contract, causing </a:t>
            </a:r>
            <a:r>
              <a:rPr lang="en-US" dirty="0" smtClean="0"/>
              <a:t>immediate </a:t>
            </a:r>
            <a:r>
              <a:rPr lang="en-US" dirty="0"/>
              <a:t>vasoconstriction. This is followed within seconds by vasodilatation (relaxation of </a:t>
            </a:r>
            <a:r>
              <a:rPr lang="en-US" dirty="0" err="1"/>
              <a:t>precapillary</a:t>
            </a:r>
            <a:r>
              <a:rPr lang="en-US" dirty="0"/>
              <a:t> sphincters), allowing blood to rush into the capillaries. This process of increased blood flow is termed active hyperemia. It is responsible for the redness and warmth (</a:t>
            </a:r>
            <a:r>
              <a:rPr lang="en-US" dirty="0" err="1"/>
              <a:t>calor</a:t>
            </a:r>
            <a:r>
              <a:rPr lang="en-US" dirty="0"/>
              <a:t>) that is observed at sites of acute inflammation.</a:t>
            </a:r>
            <a:endParaRPr lang="hr-HR" dirty="0"/>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r>
              <a:rPr lang="en-US" sz="3600" dirty="0">
                <a:latin typeface="Times New Roman" pitchFamily="18" charset="0"/>
                <a:cs typeface="Times New Roman" pitchFamily="18" charset="0"/>
              </a:rPr>
              <a:t>5.	What happens to the leukocytes inside the blood vessels in inflamed tissue?</a:t>
            </a:r>
            <a:r>
              <a:rPr lang="hr-HR" dirty="0"/>
              <a:t/>
            </a:r>
            <a:br>
              <a:rPr lang="hr-HR" dirty="0"/>
            </a:br>
            <a:endParaRPr lang="en-US" dirty="0"/>
          </a:p>
        </p:txBody>
      </p:sp>
      <p:pic>
        <p:nvPicPr>
          <p:cNvPr id="4" name="Content Placeholder 3" descr="2FF8.jpg"/>
          <p:cNvPicPr>
            <a:picLocks noGrp="1" noChangeAspect="1"/>
          </p:cNvPicPr>
          <p:nvPr>
            <p:ph idx="1"/>
          </p:nvPr>
        </p:nvPicPr>
        <p:blipFill>
          <a:blip r:embed="rId2" cstate="print"/>
          <a:stretch>
            <a:fillRect/>
          </a:stretch>
        </p:blipFill>
        <p:spPr>
          <a:xfrm>
            <a:off x="1835696" y="1267114"/>
            <a:ext cx="5400600" cy="512382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989</Words>
  <Application>Microsoft Office PowerPoint</Application>
  <PresentationFormat>On-screen Show (4:3)</PresentationFormat>
  <Paragraphs>46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Inflammation</vt:lpstr>
      <vt:lpstr>Slide 2</vt:lpstr>
      <vt:lpstr>Slide 3</vt:lpstr>
      <vt:lpstr>Slide 4</vt:lpstr>
      <vt:lpstr>Slide 5</vt:lpstr>
      <vt:lpstr>3. What are the cardinal signs of inflammation? </vt:lpstr>
      <vt:lpstr>4. Explain the sequence of events that leads to active hyperemia in inflamed tissues. </vt:lpstr>
      <vt:lpstr>Slide 8</vt:lpstr>
      <vt:lpstr> 5. What happens to the leukocytes inside the blood vessels in inflamed tissue? </vt:lpstr>
      <vt:lpstr>Slide 10</vt:lpstr>
      <vt:lpstr>6. Why does the permeability of blood vessels increase during acute inflammation? </vt:lpstr>
      <vt:lpstr>Slide 12</vt:lpstr>
      <vt:lpstr> 7. Describe the consequences of activation of Hageman factor in acute inflammation. </vt:lpstr>
      <vt:lpstr>Slide 14</vt:lpstr>
      <vt:lpstr> </vt:lpstr>
      <vt:lpstr>Slide 16</vt:lpstr>
      <vt:lpstr> 9. How is membrane attack complex (MAC) formed, and how does it damage red blood cells? </vt:lpstr>
      <vt:lpstr>Slide 18</vt:lpstr>
      <vt:lpstr>10. Explain the formation of leukotrienes and prostaglandins in acute inflammation. </vt:lpstr>
      <vt:lpstr>Slide 20</vt:lpstr>
      <vt:lpstr> </vt:lpstr>
      <vt:lpstr>Slide 22</vt:lpstr>
      <vt:lpstr>12. How do polymorphonuclear neutrophils emigrate from blood vessels toward bacteria in the tissue? </vt:lpstr>
      <vt:lpstr>Slide 24</vt:lpstr>
      <vt:lpstr>Slide 25</vt:lpstr>
      <vt:lpstr>Slide 26</vt:lpstr>
      <vt:lpstr>14. How do polymorphonuclear neutrophils engulf and kill bacteria? </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Inflammation</dc:title>
  <dc:creator>korisnik</dc:creator>
  <cp:lastModifiedBy>korisnik</cp:lastModifiedBy>
  <cp:revision>9</cp:revision>
  <dcterms:created xsi:type="dcterms:W3CDTF">2014-02-19T12:58:52Z</dcterms:created>
  <dcterms:modified xsi:type="dcterms:W3CDTF">2014-02-20T05:34:23Z</dcterms:modified>
</cp:coreProperties>
</file>