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6"/>
  </p:notesMasterIdLst>
  <p:sldIdLst>
    <p:sldId id="1109" r:id="rId2"/>
    <p:sldId id="260" r:id="rId3"/>
    <p:sldId id="261" r:id="rId4"/>
    <p:sldId id="1254" r:id="rId5"/>
    <p:sldId id="1230" r:id="rId6"/>
    <p:sldId id="340" r:id="rId7"/>
    <p:sldId id="1231" r:id="rId8"/>
    <p:sldId id="341" r:id="rId9"/>
    <p:sldId id="267" r:id="rId10"/>
    <p:sldId id="297" r:id="rId11"/>
    <p:sldId id="1255" r:id="rId12"/>
    <p:sldId id="1256" r:id="rId13"/>
    <p:sldId id="1257" r:id="rId14"/>
    <p:sldId id="1258" r:id="rId15"/>
    <p:sldId id="270" r:id="rId16"/>
    <p:sldId id="272" r:id="rId17"/>
    <p:sldId id="1259" r:id="rId18"/>
    <p:sldId id="1017" r:id="rId19"/>
    <p:sldId id="1065" r:id="rId20"/>
    <p:sldId id="278" r:id="rId21"/>
    <p:sldId id="1152" r:id="rId22"/>
    <p:sldId id="1261" r:id="rId23"/>
    <p:sldId id="1260" r:id="rId24"/>
    <p:sldId id="1262" r:id="rId25"/>
    <p:sldId id="1263" r:id="rId26"/>
    <p:sldId id="995" r:id="rId27"/>
    <p:sldId id="1252" r:id="rId28"/>
    <p:sldId id="1080" r:id="rId29"/>
    <p:sldId id="310" r:id="rId30"/>
    <p:sldId id="507" r:id="rId31"/>
    <p:sldId id="508" r:id="rId32"/>
    <p:sldId id="339" r:id="rId33"/>
    <p:sldId id="334" r:id="rId34"/>
    <p:sldId id="335" r:id="rId35"/>
    <p:sldId id="336" r:id="rId36"/>
    <p:sldId id="337" r:id="rId37"/>
    <p:sldId id="338" r:id="rId38"/>
    <p:sldId id="304" r:id="rId39"/>
    <p:sldId id="305" r:id="rId40"/>
    <p:sldId id="1219" r:id="rId41"/>
    <p:sldId id="1248" r:id="rId42"/>
    <p:sldId id="308" r:id="rId43"/>
    <p:sldId id="309" r:id="rId44"/>
    <p:sldId id="1250" r:id="rId45"/>
    <p:sldId id="311" r:id="rId46"/>
    <p:sldId id="1251" r:id="rId47"/>
    <p:sldId id="313" r:id="rId48"/>
    <p:sldId id="314" r:id="rId49"/>
    <p:sldId id="315" r:id="rId50"/>
    <p:sldId id="316" r:id="rId51"/>
    <p:sldId id="1225" r:id="rId52"/>
    <p:sldId id="317" r:id="rId53"/>
    <p:sldId id="318" r:id="rId54"/>
    <p:sldId id="319" r:id="rId55"/>
    <p:sldId id="320" r:id="rId56"/>
    <p:sldId id="321" r:id="rId57"/>
    <p:sldId id="1264" r:id="rId58"/>
    <p:sldId id="485" r:id="rId59"/>
    <p:sldId id="1265" r:id="rId60"/>
    <p:sldId id="1234" r:id="rId61"/>
    <p:sldId id="1266" r:id="rId62"/>
    <p:sldId id="1267" r:id="rId63"/>
    <p:sldId id="1268" r:id="rId64"/>
    <p:sldId id="330" r:id="rId6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398" autoAdjust="0"/>
  </p:normalViewPr>
  <p:slideViewPr>
    <p:cSldViewPr snapToGrid="0" snapToObjects="1" showGuides="1">
      <p:cViewPr varScale="1">
        <p:scale>
          <a:sx n="80" d="100"/>
          <a:sy n="80" d="100"/>
        </p:scale>
        <p:origin x="102" y="426"/>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12/18/2022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51158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35032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38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93298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221473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19</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3388912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2178422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942759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911318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343459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4057719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43866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57</a:t>
            </a:fld>
            <a:endParaRPr lang="en-US" altLang="en-US"/>
          </a:p>
        </p:txBody>
      </p:sp>
    </p:spTree>
    <p:extLst>
      <p:ext uri="{BB962C8B-B14F-4D97-AF65-F5344CB8AC3E}">
        <p14:creationId xmlns:p14="http://schemas.microsoft.com/office/powerpoint/2010/main" val="4232312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59</a:t>
            </a:fld>
            <a:endParaRPr lang="en-US" altLang="en-US"/>
          </a:p>
        </p:txBody>
      </p:sp>
    </p:spTree>
    <p:extLst>
      <p:ext uri="{BB962C8B-B14F-4D97-AF65-F5344CB8AC3E}">
        <p14:creationId xmlns:p14="http://schemas.microsoft.com/office/powerpoint/2010/main" val="3709494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955708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54388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38478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369799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365638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12/18/2022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12/18/2022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12/18/2022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12/18/2022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12/18/2022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12/18/2022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12/18/2022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12/18/2022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12/18/2022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12/18/2022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12/18/2022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12/18/2022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December 18,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1" y="6266238"/>
            <a:ext cx="9144000" cy="49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fr-FR" altLang="en-US" sz="3200" dirty="0"/>
              <a:t>Scripture Reading: Matthew 1:18-25</a:t>
            </a:r>
            <a:endParaRPr lang="en-US" altLang="en-US" sz="3200" dirty="0"/>
          </a:p>
        </p:txBody>
      </p:sp>
      <p:pic>
        <p:nvPicPr>
          <p:cNvPr id="3" name="Picture 2">
            <a:extLst>
              <a:ext uri="{FF2B5EF4-FFF2-40B4-BE49-F238E27FC236}">
                <a16:creationId xmlns:a16="http://schemas.microsoft.com/office/drawing/2014/main" id="{33BFA252-19E1-DD08-3FF0-05CE55BD4F21}"/>
              </a:ext>
            </a:extLst>
          </p:cNvPr>
          <p:cNvPicPr>
            <a:picLocks noChangeAspect="1"/>
          </p:cNvPicPr>
          <p:nvPr/>
        </p:nvPicPr>
        <p:blipFill>
          <a:blip r:embed="rId3"/>
          <a:stretch>
            <a:fillRect/>
          </a:stretch>
        </p:blipFill>
        <p:spPr>
          <a:xfrm>
            <a:off x="1705502" y="1832489"/>
            <a:ext cx="5712447" cy="4060288"/>
          </a:xfrm>
          <a:prstGeom prst="rect">
            <a:avLst/>
          </a:prstGeom>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Oh Come, Oh Come, Emmanuel  LBW 34</a:t>
            </a:r>
          </a:p>
        </p:txBody>
      </p:sp>
      <p:sp>
        <p:nvSpPr>
          <p:cNvPr id="4" name="TextBox 3">
            <a:extLst>
              <a:ext uri="{FF2B5EF4-FFF2-40B4-BE49-F238E27FC236}">
                <a16:creationId xmlns:a16="http://schemas.microsoft.com/office/drawing/2014/main" id="{CB0817AD-6A88-2E3C-A36C-32BA07DBF57C}"/>
              </a:ext>
            </a:extLst>
          </p:cNvPr>
          <p:cNvSpPr txBox="1"/>
          <p:nvPr/>
        </p:nvSpPr>
        <p:spPr>
          <a:xfrm>
            <a:off x="226243" y="923827"/>
            <a:ext cx="8748075" cy="5078313"/>
          </a:xfrm>
          <a:prstGeom prst="rect">
            <a:avLst/>
          </a:prstGeom>
          <a:noFill/>
        </p:spPr>
        <p:txBody>
          <a:bodyPr wrap="square">
            <a:spAutoFit/>
          </a:bodyPr>
          <a:lstStyle/>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1	Oh, come, oh, come, Emmanuel,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and ransom captive Israel,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that mourns in lonely exile here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until the Son of God appear.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Rejoice! Rejoice! Emmanuel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shall come to you, O Israel.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Oh Come, Oh Come, Emmanuel  LBW 34</a:t>
            </a:r>
          </a:p>
        </p:txBody>
      </p:sp>
      <p:sp>
        <p:nvSpPr>
          <p:cNvPr id="4" name="TextBox 3">
            <a:extLst>
              <a:ext uri="{FF2B5EF4-FFF2-40B4-BE49-F238E27FC236}">
                <a16:creationId xmlns:a16="http://schemas.microsoft.com/office/drawing/2014/main" id="{CB0817AD-6A88-2E3C-A36C-32BA07DBF57C}"/>
              </a:ext>
            </a:extLst>
          </p:cNvPr>
          <p:cNvSpPr txBox="1"/>
          <p:nvPr/>
        </p:nvSpPr>
        <p:spPr>
          <a:xfrm>
            <a:off x="226243" y="923827"/>
            <a:ext cx="8748075" cy="5632311"/>
          </a:xfrm>
          <a:prstGeom prst="rect">
            <a:avLst/>
          </a:prstGeom>
          <a:noFill/>
        </p:spPr>
        <p:txBody>
          <a:bodyPr wrap="square">
            <a:spAutoFit/>
          </a:bodyPr>
          <a:lstStyle/>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2	Oh, come, oh, come, great Lord of might,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who to your tribes on Sinai’s height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in ancient times once gave the law</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in cloud, and majesty, and awe.</a:t>
            </a:r>
          </a:p>
          <a:p>
            <a:pPr marL="461963" marR="0" indent="-461963">
              <a:spcBef>
                <a:spcPts val="0"/>
              </a:spcBef>
              <a:spcAft>
                <a:spcPts val="0"/>
              </a:spcAft>
              <a:tabLst>
                <a:tab pos="7372350" algn="l"/>
              </a:tabLst>
            </a:pPr>
            <a:endParaRPr lang="en-US" sz="3600" dirty="0">
              <a:latin typeface="Arial Rounded MT Bold" panose="020F0704030504030204" pitchFamily="34" charset="0"/>
              <a:ea typeface="MS Mincho" panose="02020609040205080304" pitchFamily="49" charset="-128"/>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t>
            </a:r>
            <a:r>
              <a:rPr lang="en-US" sz="3600" i="1" dirty="0">
                <a:effectLst/>
                <a:latin typeface="Arial Rounded MT Bold" panose="020F0704030504030204" pitchFamily="34" charset="0"/>
                <a:ea typeface="MS Mincho" panose="02020609040205080304" pitchFamily="49" charset="-128"/>
              </a:rPr>
              <a:t>Refrain</a:t>
            </a: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Rejoice! Rejoice! Emmanuel</a:t>
            </a: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shall come to you, O Israel.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377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Oh Come, Oh Come, Emmanuel  LBW 34</a:t>
            </a:r>
          </a:p>
        </p:txBody>
      </p:sp>
      <p:sp>
        <p:nvSpPr>
          <p:cNvPr id="4" name="TextBox 3">
            <a:extLst>
              <a:ext uri="{FF2B5EF4-FFF2-40B4-BE49-F238E27FC236}">
                <a16:creationId xmlns:a16="http://schemas.microsoft.com/office/drawing/2014/main" id="{CB0817AD-6A88-2E3C-A36C-32BA07DBF57C}"/>
              </a:ext>
            </a:extLst>
          </p:cNvPr>
          <p:cNvSpPr txBox="1"/>
          <p:nvPr/>
        </p:nvSpPr>
        <p:spPr>
          <a:xfrm>
            <a:off x="226243" y="923827"/>
            <a:ext cx="8748075" cy="5078313"/>
          </a:xfrm>
          <a:prstGeom prst="rect">
            <a:avLst/>
          </a:prstGeom>
          <a:noFill/>
        </p:spPr>
        <p:txBody>
          <a:bodyPr wrap="square">
            <a:spAutoFit/>
          </a:bodyPr>
          <a:lstStyle/>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3	Oh, come, strong Branch of Jesse, free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your own from Satan’s tyranny;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from depths of hell your people save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and give them </a:t>
            </a:r>
            <a:r>
              <a:rPr lang="en-US" sz="3600" dirty="0" err="1">
                <a:effectLst/>
                <a:latin typeface="Arial Rounded MT Bold" panose="020F0704030504030204" pitchFamily="34" charset="0"/>
                <a:ea typeface="MS Mincho" panose="02020609040205080304" pitchFamily="49" charset="-128"/>
              </a:rPr>
              <a:t>vict’ry</a:t>
            </a:r>
            <a:r>
              <a:rPr lang="en-US" sz="3600" dirty="0">
                <a:effectLst/>
                <a:latin typeface="Arial Rounded MT Bold" panose="020F0704030504030204" pitchFamily="34" charset="0"/>
                <a:ea typeface="MS Mincho" panose="02020609040205080304" pitchFamily="49" charset="-128"/>
              </a:rPr>
              <a:t> o’er the grave.  </a:t>
            </a:r>
            <a:endParaRPr lang="en-US" sz="3600" i="1" dirty="0">
              <a:effectLst/>
              <a:latin typeface="Arial Rounded MT Bold" panose="020F0704030504030204" pitchFamily="34" charset="0"/>
              <a:ea typeface="MS Mincho" panose="02020609040205080304" pitchFamily="49" charset="-128"/>
            </a:endParaRPr>
          </a:p>
          <a:p>
            <a:pPr marL="461963" marR="0" indent="-461963">
              <a:spcBef>
                <a:spcPts val="0"/>
              </a:spcBef>
              <a:spcAft>
                <a:spcPts val="0"/>
              </a:spcAft>
              <a:tabLst>
                <a:tab pos="7372350" algn="l"/>
              </a:tabLst>
            </a:pPr>
            <a:endParaRPr lang="en-US" sz="3600" i="1" dirty="0">
              <a:latin typeface="Arial Rounded MT Bold" panose="020F0704030504030204" pitchFamily="34" charset="0"/>
              <a:ea typeface="MS Mincho" panose="02020609040205080304" pitchFamily="49" charset="-128"/>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Rejoice! Rejoice! Emmanuel</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shall come to you, O Israel.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0168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Oh Come, Oh Come, Emmanuel  LBW 34</a:t>
            </a:r>
          </a:p>
        </p:txBody>
      </p:sp>
      <p:sp>
        <p:nvSpPr>
          <p:cNvPr id="4" name="TextBox 3">
            <a:extLst>
              <a:ext uri="{FF2B5EF4-FFF2-40B4-BE49-F238E27FC236}">
                <a16:creationId xmlns:a16="http://schemas.microsoft.com/office/drawing/2014/main" id="{CB0817AD-6A88-2E3C-A36C-32BA07DBF57C}"/>
              </a:ext>
            </a:extLst>
          </p:cNvPr>
          <p:cNvSpPr txBox="1"/>
          <p:nvPr/>
        </p:nvSpPr>
        <p:spPr>
          <a:xfrm>
            <a:off x="226243" y="923827"/>
            <a:ext cx="8748075" cy="5632311"/>
          </a:xfrm>
          <a:prstGeom prst="rect">
            <a:avLst/>
          </a:prstGeom>
          <a:noFill/>
        </p:spPr>
        <p:txBody>
          <a:bodyPr wrap="square">
            <a:spAutoFit/>
          </a:bodyPr>
          <a:lstStyle/>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4	Oh, come, blest Dayspring,                    come and cheer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our spirits by your advent here;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disperse the gloomy clouds of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and death’s dark shadows                                  put to flight.  </a:t>
            </a:r>
          </a:p>
          <a:p>
            <a:pPr marL="461963" marR="0" indent="-461963">
              <a:spcBef>
                <a:spcPts val="0"/>
              </a:spcBef>
              <a:spcAft>
                <a:spcPts val="0"/>
              </a:spcAft>
              <a:tabLst>
                <a:tab pos="7372350" algn="l"/>
              </a:tabLst>
            </a:pPr>
            <a:endParaRPr lang="en-US" sz="3600" dirty="0">
              <a:latin typeface="Arial Rounded MT Bold" panose="020F0704030504030204" pitchFamily="34" charset="0"/>
              <a:ea typeface="MS Mincho" panose="02020609040205080304" pitchFamily="49" charset="-128"/>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Rejoice! Rejoice! Emmanuel</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shall come to you, O Israel.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45441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15553"/>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4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Oh Come, Oh Come, Emmanuel  LBW 34</a:t>
            </a:r>
          </a:p>
        </p:txBody>
      </p:sp>
      <p:sp>
        <p:nvSpPr>
          <p:cNvPr id="4" name="TextBox 3">
            <a:extLst>
              <a:ext uri="{FF2B5EF4-FFF2-40B4-BE49-F238E27FC236}">
                <a16:creationId xmlns:a16="http://schemas.microsoft.com/office/drawing/2014/main" id="{CB0817AD-6A88-2E3C-A36C-32BA07DBF57C}"/>
              </a:ext>
            </a:extLst>
          </p:cNvPr>
          <p:cNvSpPr txBox="1"/>
          <p:nvPr/>
        </p:nvSpPr>
        <p:spPr>
          <a:xfrm>
            <a:off x="226243" y="923827"/>
            <a:ext cx="8748075" cy="5078313"/>
          </a:xfrm>
          <a:prstGeom prst="rect">
            <a:avLst/>
          </a:prstGeom>
          <a:noFill/>
        </p:spPr>
        <p:txBody>
          <a:bodyPr wrap="square">
            <a:spAutoFit/>
          </a:bodyPr>
          <a:lstStyle/>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5	Oh, come, O Key of David, come,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and open wide our </a:t>
            </a:r>
            <a:r>
              <a:rPr lang="en-US" sz="3600" dirty="0" err="1">
                <a:effectLst/>
                <a:latin typeface="Arial Rounded MT Bold" panose="020F0704030504030204" pitchFamily="34" charset="0"/>
                <a:ea typeface="MS Mincho" panose="02020609040205080304" pitchFamily="49" charset="-128"/>
              </a:rPr>
              <a:t>heav’nly</a:t>
            </a:r>
            <a:r>
              <a:rPr lang="en-US" sz="3600" dirty="0">
                <a:effectLst/>
                <a:latin typeface="Arial Rounded MT Bold" panose="020F0704030504030204" pitchFamily="34" charset="0"/>
                <a:ea typeface="MS Mincho" panose="02020609040205080304" pitchFamily="49" charset="-128"/>
              </a:rPr>
              <a:t> home;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make safe the way that leads                       on high,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372350" algn="l"/>
              </a:tabLst>
            </a:pPr>
            <a:r>
              <a:rPr lang="en-US" sz="3600" dirty="0">
                <a:effectLst/>
                <a:latin typeface="Arial Rounded MT Bold" panose="020F0704030504030204" pitchFamily="34" charset="0"/>
                <a:ea typeface="MS Mincho" panose="02020609040205080304" pitchFamily="49" charset="-128"/>
              </a:rPr>
              <a:t>	and close the path to misery.  </a:t>
            </a:r>
            <a:endParaRPr lang="en-US" sz="3600" i="1" dirty="0">
              <a:effectLst/>
              <a:latin typeface="Arial Rounded MT Bold" panose="020F0704030504030204" pitchFamily="34" charset="0"/>
              <a:ea typeface="MS Mincho" panose="02020609040205080304" pitchFamily="49" charset="-128"/>
            </a:endParaRPr>
          </a:p>
          <a:p>
            <a:pPr marL="461963" marR="0" indent="-461963">
              <a:spcBef>
                <a:spcPts val="0"/>
              </a:spcBef>
              <a:spcAft>
                <a:spcPts val="0"/>
              </a:spcAft>
              <a:tabLst>
                <a:tab pos="7372350" algn="l"/>
              </a:tabLst>
            </a:pPr>
            <a:endParaRPr lang="en-US" sz="3600" i="1" dirty="0">
              <a:latin typeface="Arial Rounded MT Bold" panose="020F0704030504030204" pitchFamily="34" charset="0"/>
              <a:ea typeface="MS Mincho" panose="02020609040205080304" pitchFamily="49" charset="-128"/>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Rejoice! Rejoice! Emmanuel</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tab pos="7372350" algn="l"/>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shall come to you, O Israel.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5330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2705D29-6DBC-2995-7F37-BD2211458720}"/>
              </a:ext>
            </a:extLst>
          </p:cNvPr>
          <p:cNvSpPr txBox="1"/>
          <p:nvPr/>
        </p:nvSpPr>
        <p:spPr>
          <a:xfrm>
            <a:off x="791852" y="1259175"/>
            <a:ext cx="7560296" cy="4339650"/>
          </a:xfrm>
          <a:prstGeom prst="rect">
            <a:avLst/>
          </a:prstGeom>
          <a:noFill/>
        </p:spPr>
        <p:txBody>
          <a:bodyPr wrap="square">
            <a:spAutoFit/>
          </a:bodyPr>
          <a:lstStyle/>
          <a:p>
            <a:pPr marL="687388" marR="0" indent="-687388">
              <a:spcBef>
                <a:spcPts val="0"/>
              </a:spcBef>
              <a:spcAft>
                <a:spcPts val="120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	In peace let us pray to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Lord have mercy.</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	For the peace from above, and for our salvation, let us pray to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Lord have mercy.</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40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2705D29-6DBC-2995-7F37-BD2211458720}"/>
              </a:ext>
            </a:extLst>
          </p:cNvPr>
          <p:cNvSpPr txBox="1"/>
          <p:nvPr/>
        </p:nvSpPr>
        <p:spPr>
          <a:xfrm>
            <a:off x="0" y="848412"/>
            <a:ext cx="9144000" cy="5586145"/>
          </a:xfrm>
          <a:prstGeom prst="rect">
            <a:avLst/>
          </a:prstGeom>
          <a:noFill/>
        </p:spPr>
        <p:txBody>
          <a:bodyPr wrap="square">
            <a:spAutoFit/>
          </a:bodyPr>
          <a:lstStyle/>
          <a:p>
            <a:pPr marL="687388" marR="0" indent="-687388">
              <a:spcBef>
                <a:spcPts val="0"/>
              </a:spcBef>
              <a:spcAft>
                <a:spcPts val="60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	For the peace of the whole world, for the well being of the Church of God, and for the unity of all, let us pray to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Lord have mercy.</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60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	For this Holy House, and for all who offer here their worship and praise, let us pray to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Lord have mercy.</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60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	Help, save, and defend us, gracious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44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grace and mercy, with Joseph, we live in fear of being humiliated or cast out. As we wait for your promised savior, give us hope that all will be made right in you.</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
        <p:nvSpPr>
          <p:cNvPr id="2" name="TextBox 1">
            <a:extLst>
              <a:ext uri="{FF2B5EF4-FFF2-40B4-BE49-F238E27FC236}">
                <a16:creationId xmlns:a16="http://schemas.microsoft.com/office/drawing/2014/main" id="{B29FFC7C-E403-96DF-6461-5D4CD2CCE523}"/>
              </a:ext>
            </a:extLst>
          </p:cNvPr>
          <p:cNvSpPr txBox="1"/>
          <p:nvPr/>
        </p:nvSpPr>
        <p:spPr>
          <a:xfrm>
            <a:off x="-6302" y="4772396"/>
            <a:ext cx="9150302" cy="1723549"/>
          </a:xfrm>
          <a:prstGeom prst="rect">
            <a:avLst/>
          </a:prstGeom>
          <a:noFill/>
        </p:spPr>
        <p:txBody>
          <a:bodyPr wrap="square">
            <a:spAutoFit/>
          </a:bodyPr>
          <a:lstStyle/>
          <a:p>
            <a:pPr marL="687388" marR="0" indent="-687388" algn="ctr">
              <a:spcBef>
                <a:spcPts val="0"/>
              </a:spcBef>
              <a:spcAft>
                <a:spcPts val="1200"/>
              </a:spcAft>
            </a:pPr>
            <a:r>
              <a:rPr lang="en-US" sz="48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What’s In A Name?</a:t>
            </a:r>
            <a:endParaRPr lang="en-US" sz="48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lgn="ctr">
              <a:spcBef>
                <a:spcPts val="0"/>
              </a:spcBef>
              <a:spcAft>
                <a:spcPts val="1200"/>
              </a:spcAft>
            </a:pPr>
            <a:endParaRPr lang="en-US" sz="48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15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1" y="-1"/>
            <a:ext cx="1576143" cy="1602558"/>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807068"/>
          </a:xfrm>
          <a:prstGeom prst="rect">
            <a:avLst/>
          </a:prstGeom>
        </p:spPr>
        <p:txBody>
          <a:bodyPr wrap="square">
            <a:spAutoFit/>
          </a:bodyPr>
          <a:lstStyle/>
          <a:p>
            <a:pPr marL="2290763" lvl="0" indent="-2290763">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Narrator:	The Gospel according to Saint Matthew, the First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1:18-25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9F2F186-276D-4ADA-BAD2-FFAD792FF599}"/>
              </a:ext>
            </a:extLst>
          </p:cNvPr>
          <p:cNvSpPr txBox="1"/>
          <p:nvPr/>
        </p:nvSpPr>
        <p:spPr>
          <a:xfrm>
            <a:off x="0" y="914400"/>
            <a:ext cx="9144000" cy="5632311"/>
          </a:xfrm>
          <a:prstGeom prst="rect">
            <a:avLst/>
          </a:prstGeom>
          <a:noFill/>
        </p:spPr>
        <p:txBody>
          <a:bodyPr wrap="square">
            <a:spAutoFit/>
          </a:bodyPr>
          <a:lstStyle/>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Now the birth of Jesus the Messiah took place in this way. When his mother Mary had been engaged to Joseph, but before they lived together, she was found to be with child from the Holy Spirit. Her husband Joseph, being a righteous man and unwilling to expose her to public disgrace, </a:t>
            </a:r>
          </a:p>
        </p:txBody>
      </p:sp>
    </p:spTree>
    <p:extLst>
      <p:ext uri="{BB962C8B-B14F-4D97-AF65-F5344CB8AC3E}">
        <p14:creationId xmlns:p14="http://schemas.microsoft.com/office/powerpoint/2010/main" val="2862029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F2F186-276D-4ADA-BAD2-FFAD792FF599}"/>
              </a:ext>
            </a:extLst>
          </p:cNvPr>
          <p:cNvSpPr txBox="1"/>
          <p:nvPr/>
        </p:nvSpPr>
        <p:spPr>
          <a:xfrm>
            <a:off x="0" y="914400"/>
            <a:ext cx="9144000" cy="5078313"/>
          </a:xfrm>
          <a:prstGeom prst="rect">
            <a:avLst/>
          </a:prstGeom>
          <a:noFill/>
        </p:spPr>
        <p:txBody>
          <a:bodyPr wrap="square">
            <a:spAutoFit/>
          </a:bodyPr>
          <a:lstStyle/>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planned to dismiss her quietly. But just when he had resolved to do this, an angel of the Lord appeared to him in a dream and said, </a:t>
            </a:r>
          </a:p>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Angel: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“Joseph, son of David, do not be afraid to take Mary as your wife, for the child conceived in her is from the Holy Spirit. </a:t>
            </a:r>
          </a:p>
        </p:txBody>
      </p:sp>
      <p:sp>
        <p:nvSpPr>
          <p:cNvPr id="2" name="Rectangle 1">
            <a:extLst>
              <a:ext uri="{FF2B5EF4-FFF2-40B4-BE49-F238E27FC236}">
                <a16:creationId xmlns:a16="http://schemas.microsoft.com/office/drawing/2014/main" id="{7F22A332-09E3-CA95-F80D-CD750986B322}"/>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1:18-25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52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F2F186-276D-4ADA-BAD2-FFAD792FF599}"/>
              </a:ext>
            </a:extLst>
          </p:cNvPr>
          <p:cNvSpPr txBox="1"/>
          <p:nvPr/>
        </p:nvSpPr>
        <p:spPr>
          <a:xfrm>
            <a:off x="0" y="914400"/>
            <a:ext cx="9144000" cy="4524315"/>
          </a:xfrm>
          <a:prstGeom prst="rect">
            <a:avLst/>
          </a:prstGeom>
          <a:noFill/>
        </p:spPr>
        <p:txBody>
          <a:bodyPr wrap="square">
            <a:spAutoFit/>
          </a:bodyPr>
          <a:lstStyle/>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Angel: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will bear a son, and you are to name him Jesus, for he will save his people from their sins.” </a:t>
            </a:r>
          </a:p>
          <a:p>
            <a:pPr marL="2168525" marR="0" indent="-2168525">
              <a:spcBef>
                <a:spcPts val="0"/>
              </a:spcBef>
              <a:spcAft>
                <a:spcPts val="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All this took place to fulfill what had been spoken by the Lord through the prophet:</a:t>
            </a:r>
          </a:p>
        </p:txBody>
      </p:sp>
      <p:sp>
        <p:nvSpPr>
          <p:cNvPr id="2" name="Rectangle 1">
            <a:extLst>
              <a:ext uri="{FF2B5EF4-FFF2-40B4-BE49-F238E27FC236}">
                <a16:creationId xmlns:a16="http://schemas.microsoft.com/office/drawing/2014/main" id="{A4E1FE02-9D89-CF34-874B-6125512723A5}"/>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1:18-25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01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F2F186-276D-4ADA-BAD2-FFAD792FF599}"/>
              </a:ext>
            </a:extLst>
          </p:cNvPr>
          <p:cNvSpPr txBox="1"/>
          <p:nvPr/>
        </p:nvSpPr>
        <p:spPr>
          <a:xfrm>
            <a:off x="0" y="914400"/>
            <a:ext cx="9144000" cy="5078313"/>
          </a:xfrm>
          <a:prstGeom prst="rect">
            <a:avLst/>
          </a:prstGeom>
          <a:noFill/>
        </p:spPr>
        <p:txBody>
          <a:bodyPr wrap="square">
            <a:spAutoFit/>
          </a:bodyPr>
          <a:lstStyle/>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Prophet:</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“Look, the virgin shall conceive and bear a son, and they shall name him Emmanuel,” </a:t>
            </a:r>
          </a:p>
          <a:p>
            <a:pPr marL="2168525" marR="0" indent="-2168525">
              <a:spcBef>
                <a:spcPts val="0"/>
              </a:spcBef>
              <a:spcAft>
                <a:spcPts val="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…which means, </a:t>
            </a:r>
          </a:p>
          <a:p>
            <a:pPr marL="2168525" marR="0" indent="-2168525">
              <a:spcBef>
                <a:spcPts val="0"/>
              </a:spcBef>
              <a:spcAft>
                <a:spcPts val="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 and Angel and Prophet:</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“God is with us.”</a:t>
            </a:r>
          </a:p>
        </p:txBody>
      </p:sp>
      <p:sp>
        <p:nvSpPr>
          <p:cNvPr id="2" name="Rectangle 1">
            <a:extLst>
              <a:ext uri="{FF2B5EF4-FFF2-40B4-BE49-F238E27FC236}">
                <a16:creationId xmlns:a16="http://schemas.microsoft.com/office/drawing/2014/main" id="{3B1FE8EB-A2DE-3179-252C-CE1D487AD8BE}"/>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1:18-25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770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F2F186-276D-4ADA-BAD2-FFAD792FF599}"/>
              </a:ext>
            </a:extLst>
          </p:cNvPr>
          <p:cNvSpPr txBox="1"/>
          <p:nvPr/>
        </p:nvSpPr>
        <p:spPr>
          <a:xfrm>
            <a:off x="0" y="914400"/>
            <a:ext cx="9144000" cy="3970318"/>
          </a:xfrm>
          <a:prstGeom prst="rect">
            <a:avLst/>
          </a:prstGeom>
          <a:noFill/>
        </p:spPr>
        <p:txBody>
          <a:bodyPr wrap="square">
            <a:spAutoFit/>
          </a:bodyPr>
          <a:lstStyle/>
          <a:p>
            <a:pPr marL="2168525" marR="0" indent="-2168525">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Narrator: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When Joseph awoke from sleep, he did as the angel of the Lord commanded him; he took her as his wife, but had no marital relations with her until she had borne a son; and he named him Jesus.</a:t>
            </a:r>
          </a:p>
        </p:txBody>
      </p:sp>
      <p:sp>
        <p:nvSpPr>
          <p:cNvPr id="2" name="Rectangle 1">
            <a:extLst>
              <a:ext uri="{FF2B5EF4-FFF2-40B4-BE49-F238E27FC236}">
                <a16:creationId xmlns:a16="http://schemas.microsoft.com/office/drawing/2014/main" id="{46F15E67-77AB-E1E5-9C02-83C4F24531F5}"/>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1:18-25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427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Gospel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98932F4-6A9A-5D42-5FC1-24B9D6283992}"/>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1:18-25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2" name="Picture 1">
            <a:extLst>
              <a:ext uri="{FF2B5EF4-FFF2-40B4-BE49-F238E27FC236}">
                <a16:creationId xmlns:a16="http://schemas.microsoft.com/office/drawing/2014/main" id="{8FE27753-4A3E-61EB-560F-7FD0FBF569C1}"/>
              </a:ext>
            </a:extLst>
          </p:cNvPr>
          <p:cNvPicPr>
            <a:picLocks noChangeAspect="1"/>
          </p:cNvPicPr>
          <p:nvPr/>
        </p:nvPicPr>
        <p:blipFill>
          <a:blip r:embed="rId3"/>
          <a:stretch>
            <a:fillRect/>
          </a:stretch>
        </p:blipFill>
        <p:spPr>
          <a:xfrm>
            <a:off x="664488" y="339365"/>
            <a:ext cx="7815024" cy="5552388"/>
          </a:xfrm>
          <a:prstGeom prst="rect">
            <a:avLst/>
          </a:prstGeom>
        </p:spPr>
      </p:pic>
    </p:spTree>
    <p:extLst>
      <p:ext uri="{BB962C8B-B14F-4D97-AF65-F5344CB8AC3E}">
        <p14:creationId xmlns:p14="http://schemas.microsoft.com/office/powerpoint/2010/main" val="237386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571500" marR="0" lvl="0" indent="-571500">
              <a:lnSpc>
                <a:spcPct val="107000"/>
              </a:lnSpc>
              <a:spcBef>
                <a:spcPts val="0"/>
              </a:spcBef>
              <a:spcAft>
                <a:spcPts val="0"/>
              </a:spcAft>
              <a:buFont typeface="Arial" panose="020B0604020202020204" pitchFamily="34" charset="0"/>
              <a:buChar char="•"/>
            </a:pPr>
            <a:r>
              <a:rPr lang="en-US" sz="4000" b="1" dirty="0">
                <a:solidFill>
                  <a:srgbClr val="000000"/>
                </a:solidFill>
                <a:effectLst/>
                <a:latin typeface="Arial Rounded MT Bold" panose="020F0704030504030204" pitchFamily="34" charset="0"/>
                <a:ea typeface="Times New Roman" panose="02020603050405020304" pitchFamily="18" charset="0"/>
              </a:rPr>
              <a:t>Lighting of the Advent Wreath</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2E943379-3D1B-07C6-F44B-B7E8B7910247}"/>
              </a:ext>
            </a:extLst>
          </p:cNvPr>
          <p:cNvSpPr txBox="1"/>
          <p:nvPr/>
        </p:nvSpPr>
        <p:spPr>
          <a:xfrm>
            <a:off x="0" y="1197204"/>
            <a:ext cx="9143999" cy="4355038"/>
          </a:xfrm>
          <a:prstGeom prst="rect">
            <a:avLst/>
          </a:prstGeom>
          <a:noFill/>
        </p:spPr>
        <p:txBody>
          <a:bodyPr wrap="square">
            <a:spAutoFit/>
          </a:bodyPr>
          <a:lstStyle/>
          <a:p>
            <a:pPr marL="1771650" marR="0" indent="-1771650" defTabSz="57689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Reader:	</a:t>
            </a: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(light candle 1)</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With the prophet Habakkuk, we light this first candle as a beacon of hope for those who wait.</a:t>
            </a:r>
          </a:p>
          <a:p>
            <a:pPr marL="1771650" marR="0" indent="-1771650" defTabSz="5768975">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t>
            </a:r>
            <a:r>
              <a:rPr lang="en-US" sz="3600" b="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(light candle 2) </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With Esther, we light this second candle as the fire of courage that we might bear witness to your justice.</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God of promise,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t>
            </a:r>
            <a:r>
              <a:rPr lang="it-IT" sz="4000" b="1" dirty="0">
                <a:effectLst/>
                <a:latin typeface="Arial Rounded MT Bold" panose="020F0704030504030204" pitchFamily="34" charset="0"/>
                <a:ea typeface="Calibri" panose="020F0502020204030204" pitchFamily="34" charset="0"/>
                <a:cs typeface="Times New Roman" panose="02020603050405020304" pitchFamily="18" charset="0"/>
              </a:rPr>
              <a:t>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08434" y="1312940"/>
            <a:ext cx="7927132" cy="370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	Trusting in your grace and mercy, we lift these prayers to you, in the name of Jesus Christ.</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571500" marR="0" lvl="0" indent="-571500">
              <a:lnSpc>
                <a:spcPct val="107000"/>
              </a:lnSpc>
              <a:spcBef>
                <a:spcPts val="0"/>
              </a:spcBef>
              <a:spcAft>
                <a:spcPts val="0"/>
              </a:spcAft>
              <a:buFont typeface="Arial" panose="020B0604020202020204" pitchFamily="34" charset="0"/>
              <a:buChar char="•"/>
            </a:pPr>
            <a:r>
              <a:rPr lang="en-US" sz="4000" b="1" dirty="0">
                <a:solidFill>
                  <a:srgbClr val="000000"/>
                </a:solidFill>
                <a:effectLst/>
                <a:latin typeface="Arial Rounded MT Bold" panose="020F0704030504030204" pitchFamily="34" charset="0"/>
                <a:ea typeface="Times New Roman" panose="02020603050405020304" pitchFamily="18" charset="0"/>
              </a:rPr>
              <a:t>Lighting of the Advent Wreath</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2E943379-3D1B-07C6-F44B-B7E8B7910247}"/>
              </a:ext>
            </a:extLst>
          </p:cNvPr>
          <p:cNvSpPr txBox="1"/>
          <p:nvPr/>
        </p:nvSpPr>
        <p:spPr>
          <a:xfrm>
            <a:off x="0" y="848408"/>
            <a:ext cx="9143999" cy="5955476"/>
          </a:xfrm>
          <a:prstGeom prst="rect">
            <a:avLst/>
          </a:prstGeom>
          <a:noFill/>
        </p:spPr>
        <p:txBody>
          <a:bodyPr wrap="square">
            <a:spAutoFit/>
          </a:bodyPr>
          <a:lstStyle/>
          <a:p>
            <a:pPr marL="1771650" marR="0" indent="-1771650" defTabSz="5768975">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Reader:	</a:t>
            </a: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(light candle 3)</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With the prophet Isaiah, we light this third candle as a light to the nations, a promise of redemption for the whole human family.</a:t>
            </a:r>
          </a:p>
          <a:p>
            <a:pPr marL="1771650" marR="0" indent="-1771650" defTabSz="5768975">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(light candle 4)</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Now with Joseph, we light this fourth candle as a declaration of trust that your promise is sure, O God, and that your son’s birth among us is imminent.</a:t>
            </a:r>
          </a:p>
        </p:txBody>
      </p:sp>
    </p:spTree>
    <p:extLst>
      <p:ext uri="{BB962C8B-B14F-4D97-AF65-F5344CB8AC3E}">
        <p14:creationId xmlns:p14="http://schemas.microsoft.com/office/powerpoint/2010/main" val="2197472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769201"/>
            <a:ext cx="9144000" cy="8387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OFFERING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BA6BE76C-D54D-CC7C-B221-8DC398869BCA}"/>
              </a:ext>
            </a:extLst>
          </p:cNvPr>
          <p:cNvPicPr>
            <a:picLocks noChangeAspect="1"/>
          </p:cNvPicPr>
          <p:nvPr/>
        </p:nvPicPr>
        <p:blipFill>
          <a:blip r:embed="rId3"/>
          <a:stretch>
            <a:fillRect/>
          </a:stretch>
        </p:blipFill>
        <p:spPr>
          <a:xfrm>
            <a:off x="656931" y="261220"/>
            <a:ext cx="7815749" cy="5547841"/>
          </a:xfrm>
          <a:prstGeom prst="rect">
            <a:avLst/>
          </a:prstGeom>
        </p:spPr>
      </p:pic>
    </p:spTree>
    <p:extLst>
      <p:ext uri="{BB962C8B-B14F-4D97-AF65-F5344CB8AC3E}">
        <p14:creationId xmlns:p14="http://schemas.microsoft.com/office/powerpoint/2010/main" val="676744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769201"/>
            <a:ext cx="9144000" cy="8387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85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spcAft>
                <a:spcPts val="600"/>
              </a:spcAft>
              <a:buFont typeface="Symbol" panose="05050102010706020507" pitchFamily="18" charset="2"/>
              <a:buChar char="*"/>
            </a:pPr>
            <a:r>
              <a:rPr lang="en-US" altLang="en-US" sz="3600" b="1" dirty="0">
                <a:solidFill>
                  <a:schemeClr val="tx1">
                    <a:lumMod val="85000"/>
                    <a:lumOff val="15000"/>
                  </a:schemeClr>
                </a:solidFill>
                <a:latin typeface="Arial Rounded MT Bold" panose="020F0704030504030204" pitchFamily="34" charset="0"/>
                <a:ea typeface="+mj-ea"/>
                <a:cs typeface="+mj-cs"/>
              </a:rPr>
              <a:t>CONGREGATIONAL OFFERTORY	</a:t>
            </a:r>
          </a:p>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“Let the Vineyards”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F346779F-6F69-F06F-7995-CEA451461524}"/>
              </a:ext>
            </a:extLst>
          </p:cNvPr>
          <p:cNvPicPr>
            <a:picLocks noChangeAspect="1"/>
          </p:cNvPicPr>
          <p:nvPr/>
        </p:nvPicPr>
        <p:blipFill>
          <a:blip r:embed="rId3"/>
          <a:stretch>
            <a:fillRect/>
          </a:stretch>
        </p:blipFill>
        <p:spPr>
          <a:xfrm>
            <a:off x="920122" y="250080"/>
            <a:ext cx="7303756" cy="5184414"/>
          </a:xfrm>
          <a:prstGeom prst="rect">
            <a:avLst/>
          </a:prstGeom>
        </p:spPr>
      </p:pic>
    </p:spTree>
    <p:extLst>
      <p:ext uri="{BB962C8B-B14F-4D97-AF65-F5344CB8AC3E}">
        <p14:creationId xmlns:p14="http://schemas.microsoft.com/office/powerpoint/2010/main" val="4167062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B1A3C-B557-436D-8527-835E7C919BF4}"/>
              </a:ext>
            </a:extLst>
          </p:cNvPr>
          <p:cNvSpPr/>
          <p:nvPr/>
        </p:nvSpPr>
        <p:spPr>
          <a:xfrm>
            <a:off x="189346" y="185162"/>
            <a:ext cx="8765308"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CONGREGATIONAL OFFERTORY</a:t>
            </a:r>
            <a:endParaRPr lang="en-US" sz="4000" dirty="0">
              <a:effectLst/>
              <a:latin typeface="Arial Rounded MT Bold" panose="020F07040305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3C5B493A-6EA3-46D2-9338-ADC4B4C8E015}"/>
              </a:ext>
            </a:extLst>
          </p:cNvPr>
          <p:cNvPicPr>
            <a:picLocks noChangeAspect="1"/>
          </p:cNvPicPr>
          <p:nvPr/>
        </p:nvPicPr>
        <p:blipFill rotWithShape="1">
          <a:blip r:embed="rId2"/>
          <a:srcRect l="927" r="4195" b="50633"/>
          <a:stretch/>
        </p:blipFill>
        <p:spPr>
          <a:xfrm>
            <a:off x="0" y="1170199"/>
            <a:ext cx="9165432" cy="5098626"/>
          </a:xfrm>
          <a:prstGeom prst="rect">
            <a:avLst/>
          </a:prstGeom>
        </p:spPr>
      </p:pic>
    </p:spTree>
    <p:extLst>
      <p:ext uri="{BB962C8B-B14F-4D97-AF65-F5344CB8AC3E}">
        <p14:creationId xmlns:p14="http://schemas.microsoft.com/office/powerpoint/2010/main" val="3169293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B1A3C-B557-436D-8527-835E7C919BF4}"/>
              </a:ext>
            </a:extLst>
          </p:cNvPr>
          <p:cNvSpPr/>
          <p:nvPr/>
        </p:nvSpPr>
        <p:spPr>
          <a:xfrm>
            <a:off x="189346" y="185162"/>
            <a:ext cx="8765308"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CONGREGATIONAL OFFERTORY</a:t>
            </a:r>
            <a:endParaRPr lang="en-US" sz="4000" dirty="0">
              <a:effectLst/>
              <a:latin typeface="Arial Rounded MT Bold" panose="020F07040305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3C5B493A-6EA3-46D2-9338-ADC4B4C8E015}"/>
              </a:ext>
            </a:extLst>
          </p:cNvPr>
          <p:cNvPicPr>
            <a:picLocks noChangeAspect="1"/>
          </p:cNvPicPr>
          <p:nvPr/>
        </p:nvPicPr>
        <p:blipFill rotWithShape="1">
          <a:blip r:embed="rId2"/>
          <a:srcRect l="57" t="51175" r="3193" b="-312"/>
          <a:stretch/>
        </p:blipFill>
        <p:spPr>
          <a:xfrm>
            <a:off x="0" y="1121790"/>
            <a:ext cx="9177639" cy="5309832"/>
          </a:xfrm>
          <a:prstGeom prst="rect">
            <a:avLst/>
          </a:prstGeom>
        </p:spPr>
      </p:pic>
    </p:spTree>
    <p:extLst>
      <p:ext uri="{BB962C8B-B14F-4D97-AF65-F5344CB8AC3E}">
        <p14:creationId xmlns:p14="http://schemas.microsoft.com/office/powerpoint/2010/main" val="423368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B1A3C-B557-436D-8527-835E7C919BF4}"/>
              </a:ext>
            </a:extLst>
          </p:cNvPr>
          <p:cNvSpPr/>
          <p:nvPr/>
        </p:nvSpPr>
        <p:spPr>
          <a:xfrm>
            <a:off x="189346" y="185162"/>
            <a:ext cx="8765308"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OFFERING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2D848D8-4A84-4075-A1BB-850917F0611F}"/>
              </a:ext>
            </a:extLst>
          </p:cNvPr>
          <p:cNvSpPr/>
          <p:nvPr/>
        </p:nvSpPr>
        <p:spPr>
          <a:xfrm>
            <a:off x="863346" y="883687"/>
            <a:ext cx="7417308" cy="3738972"/>
          </a:xfrm>
          <a:prstGeom prst="rect">
            <a:avLst/>
          </a:prstGeom>
        </p:spPr>
        <p:txBody>
          <a:bodyPr wrap="square">
            <a:spAutoFit/>
          </a:bodyPr>
          <a:lstStyle/>
          <a:p>
            <a:pPr marL="461963" marR="0" indent="-4619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Let’s pray for the offerings we receive this day….  God, you guide and protect us, showering us with generosity. Accept now the gifts we offer in gratitude to you, for the sake of your promised savior, Jesus Christ.</a:t>
            </a:r>
            <a:endParaRPr lang="en-US" sz="3200" dirty="0">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976539ED-400B-4BBE-94F7-44599987D84E}"/>
              </a:ext>
            </a:extLst>
          </p:cNvPr>
          <p:cNvSpPr/>
          <p:nvPr/>
        </p:nvSpPr>
        <p:spPr>
          <a:xfrm>
            <a:off x="863346" y="5341181"/>
            <a:ext cx="2315057" cy="685124"/>
          </a:xfrm>
          <a:prstGeom prst="rect">
            <a:avLst/>
          </a:prstGeom>
        </p:spPr>
        <p:txBody>
          <a:bodyPr wrap="none">
            <a:spAutoFit/>
          </a:bodyPr>
          <a:lstStyle/>
          <a:p>
            <a:pPr marL="461963" lvl="0" indent="-46196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solidFill>
                <a:prstClr val="black"/>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411300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159249" y="834214"/>
            <a:ext cx="8758508" cy="4946739"/>
          </a:xfrm>
          <a:prstGeom prst="rect">
            <a:avLst/>
          </a:prstGeom>
        </p:spPr>
        <p:txBody>
          <a:bodyPr wrap="square">
            <a:spAutoFit/>
          </a:bodyPr>
          <a:lstStyle/>
          <a:p>
            <a:pPr marR="0">
              <a:lnSpc>
                <a:spcPct val="107000"/>
              </a:lnSpc>
              <a:spcBef>
                <a:spcPts val="0"/>
              </a:spcBef>
              <a:spcAft>
                <a:spcPts val="600"/>
              </a:spcAft>
            </a:pPr>
            <a:r>
              <a:rPr lang="en-US" sz="3200" i="1" dirty="0">
                <a:solidFill>
                  <a:srgbClr val="C00000"/>
                </a:solidFill>
                <a:latin typeface="Arial Rounded MT Bold" panose="020F0704030504030204" pitchFamily="34" charset="0"/>
                <a:ea typeface="Calibri" panose="020F0502020204030204" pitchFamily="34" charset="0"/>
              </a:rPr>
              <a:t>Communion is by “Station”.  </a:t>
            </a:r>
          </a:p>
          <a:p>
            <a:pPr marR="0">
              <a:lnSpc>
                <a:spcPct val="107000"/>
              </a:lnSpc>
              <a:spcBef>
                <a:spcPts val="0"/>
              </a:spcBef>
              <a:spcAft>
                <a:spcPts val="600"/>
              </a:spcAft>
            </a:pPr>
            <a:r>
              <a:rPr lang="en-US" sz="3200" i="1" dirty="0">
                <a:solidFill>
                  <a:srgbClr val="C00000"/>
                </a:solidFill>
                <a:latin typeface="Arial Rounded MT Bold" panose="020F0704030504030204" pitchFamily="34" charset="0"/>
                <a:ea typeface="Calibri" panose="020F0502020204030204" pitchFamily="34" charset="0"/>
              </a:rPr>
              <a:t>Please come down the center aisle, receive the bread, which is the Body of Christ and then take a pre-filled cup of wine, which is the Blood of Christ.  </a:t>
            </a:r>
          </a:p>
          <a:p>
            <a:pPr marR="0">
              <a:lnSpc>
                <a:spcPct val="107000"/>
              </a:lnSpc>
              <a:spcBef>
                <a:spcPts val="0"/>
              </a:spcBef>
              <a:spcAft>
                <a:spcPts val="600"/>
              </a:spcAft>
            </a:pPr>
            <a:r>
              <a:rPr lang="en-US" sz="3200" i="1" dirty="0">
                <a:solidFill>
                  <a:srgbClr val="C00000"/>
                </a:solidFill>
                <a:latin typeface="Arial Rounded MT Bold" panose="020F0704030504030204" pitchFamily="34" charset="0"/>
                <a:ea typeface="Calibri" panose="020F0502020204030204" pitchFamily="34" charset="0"/>
              </a:rPr>
              <a:t>After partaking of the elements of Holy Communion, please deposit the empty cup in the waste container and proceed back to your seat by the side aisles. </a:t>
            </a:r>
            <a:endParaRPr lang="en-US" sz="32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479E761-AF70-8CF3-73E3-ACA8D727D3F2}"/>
              </a:ext>
            </a:extLst>
          </p:cNvPr>
          <p:cNvSpPr txBox="1"/>
          <p:nvPr/>
        </p:nvSpPr>
        <p:spPr>
          <a:xfrm>
            <a:off x="273378" y="1065230"/>
            <a:ext cx="8568965" cy="4555093"/>
          </a:xfrm>
          <a:prstGeom prst="rect">
            <a:avLst/>
          </a:prstGeom>
          <a:noFill/>
        </p:spPr>
        <p:txBody>
          <a:bodyPr wrap="square">
            <a:spAutoFit/>
          </a:bodyPr>
          <a:lstStyle/>
          <a:p>
            <a:pPr marL="687388" marR="0" indent="-687388">
              <a:spcBef>
                <a:spcPts val="0"/>
              </a:spcBef>
              <a:spcAft>
                <a:spcPts val="120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Lord be with you.</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Lift up your hearts.</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We lift them to the Lord.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Let us give thanks to the Lord our God.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7388" marR="0" indent="-687388">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It is right to give him thanks and praise.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032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26912BF-79C8-2D8F-E189-42173183C7EA}"/>
              </a:ext>
            </a:extLst>
          </p:cNvPr>
          <p:cNvSpPr txBox="1"/>
          <p:nvPr/>
        </p:nvSpPr>
        <p:spPr>
          <a:xfrm>
            <a:off x="159248" y="1263192"/>
            <a:ext cx="8701947" cy="3416320"/>
          </a:xfrm>
          <a:prstGeom prst="rect">
            <a:avLst/>
          </a:prstGeom>
          <a:noFill/>
        </p:spPr>
        <p:txBody>
          <a:bodyPr wrap="square">
            <a:spAutoFit/>
          </a:bodyPr>
          <a:lstStyle/>
          <a:p>
            <a:pPr marL="801688" indent="-801688"/>
            <a:r>
              <a:rPr lang="en-US" sz="3600" b="1" dirty="0">
                <a:solidFill>
                  <a:srgbClr val="222222"/>
                </a:solidFill>
                <a:effectLst/>
                <a:latin typeface="Times New Roman" panose="02020603050405020304" pitchFamily="18" charset="0"/>
                <a:ea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p>
        </p:txBody>
      </p:sp>
    </p:spTree>
    <p:extLst>
      <p:ext uri="{BB962C8B-B14F-4D97-AF65-F5344CB8AC3E}">
        <p14:creationId xmlns:p14="http://schemas.microsoft.com/office/powerpoint/2010/main" val="3907289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465301" y="1489992"/>
            <a:ext cx="8213395"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 the beginning and the end…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Radiant God…</a:t>
            </a:r>
          </a:p>
        </p:txBody>
      </p:sp>
    </p:spTree>
    <p:extLst>
      <p:ext uri="{BB962C8B-B14F-4D97-AF65-F5344CB8AC3E}">
        <p14:creationId xmlns:p14="http://schemas.microsoft.com/office/powerpoint/2010/main" val="2419500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621161" y="1467481"/>
            <a:ext cx="7910096"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786634" y="1293563"/>
            <a:ext cx="7570731" cy="4194674"/>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461235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461540" y="1629429"/>
            <a:ext cx="6220920"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311509" y="1324350"/>
            <a:ext cx="8520981" cy="300909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God who restores our souls invites us now to the table, to feed us on the nourishing body and blood of Jesus Christ. All is prepared for you—come and be fed.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4000" b="1" dirty="0">
                <a:solidFill>
                  <a:srgbClr val="000000"/>
                </a:solidFill>
                <a:latin typeface="Arial Rounded MT Bold" panose="020F0704030504030204" pitchFamily="34" charset="0"/>
                <a:ea typeface="Calibri" panose="020F0502020204030204" pitchFamily="34" charset="0"/>
              </a:rPr>
              <a:t>COMMUNION DISTRIBUTION</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959FC90-329E-4545-AE26-44E6BAEF8369}"/>
              </a:ext>
            </a:extLst>
          </p:cNvPr>
          <p:cNvSpPr/>
          <p:nvPr/>
        </p:nvSpPr>
        <p:spPr>
          <a:xfrm>
            <a:off x="236306" y="820688"/>
            <a:ext cx="8748444" cy="5296322"/>
          </a:xfrm>
          <a:prstGeom prst="rect">
            <a:avLst/>
          </a:prstGeom>
        </p:spPr>
        <p:txBody>
          <a:bodyPr wrap="square">
            <a:spAutoFit/>
          </a:bodyPr>
          <a:lstStyle/>
          <a:p>
            <a:pPr marL="0" marR="0">
              <a:lnSpc>
                <a:spcPct val="107000"/>
              </a:lnSpc>
              <a:spcBef>
                <a:spcPts val="0"/>
              </a:spcBef>
              <a:spcAft>
                <a:spcPts val="1800"/>
              </a:spcAft>
            </a:pPr>
            <a:r>
              <a:rPr lang="en-US" sz="3600" i="1" dirty="0">
                <a:solidFill>
                  <a:srgbClr val="C00000"/>
                </a:solidFill>
                <a:latin typeface="Arial Rounded MT Bold" panose="020F0704030504030204" pitchFamily="34" charset="0"/>
                <a:ea typeface="Times New Roman" panose="02020603050405020304" pitchFamily="18" charset="0"/>
              </a:rPr>
              <a:t>The Communion follows. The bread may be broken for distribution.  As the ministers give the bread and wine, they say these words to each communicant:</a:t>
            </a:r>
            <a:endParaRPr lang="en-US" sz="3600" dirty="0">
              <a:solidFill>
                <a:srgbClr val="C00000"/>
              </a:solidFill>
              <a:latin typeface="Arial Rounded MT Bold" panose="020F0704030504030204" pitchFamily="34" charset="0"/>
              <a:ea typeface="Calibri" panose="020F0502020204030204" pitchFamily="34" charset="0"/>
            </a:endParaRPr>
          </a:p>
          <a:p>
            <a:pPr marL="0" marR="0">
              <a:lnSpc>
                <a:spcPct val="107000"/>
              </a:lnSpc>
              <a:spcBef>
                <a:spcPts val="0"/>
              </a:spcBef>
              <a:spcAft>
                <a:spcPts val="0"/>
              </a:spcAft>
            </a:pPr>
            <a:r>
              <a:rPr lang="en-US" sz="36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6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6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6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47010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273377" y="1706534"/>
            <a:ext cx="8621242" cy="3231654"/>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a:t>
            </a:r>
            <a:r>
              <a:rPr lang="en-US" sz="4000" dirty="0">
                <a:solidFill>
                  <a:srgbClr val="C00000"/>
                </a:solidFill>
                <a:latin typeface="Arial Rounded MT Bold" panose="020F0704030504030204" pitchFamily="34" charset="0"/>
                <a:cs typeface="Arial" panose="020B0604020202020204" pitchFamily="34" charset="0"/>
              </a:rPr>
              <a:t>☩</a:t>
            </a:r>
            <a:r>
              <a:rPr lang="en-US" sz="3200" dirty="0">
                <a:solidFill>
                  <a:srgbClr val="C00000"/>
                </a:solidFill>
                <a:latin typeface="Arial Rounded MT Bold" panose="020F0704030504030204" pitchFamily="34" charset="0"/>
                <a:cs typeface="Arial" panose="020B0604020202020204" pitchFamily="34" charset="0"/>
              </a:rPr>
              <a:t> </a:t>
            </a:r>
            <a:r>
              <a:rPr lang="en-US" sz="3200" dirty="0">
                <a:latin typeface="Arial Rounded MT Bold" panose="020F0704030504030204" pitchFamily="34" charset="0"/>
                <a:cs typeface="Arial" panose="020B0604020202020204" pitchFamily="34" charset="0"/>
              </a:rPr>
              <a:t>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9" y="920017"/>
            <a:ext cx="8202327" cy="4265911"/>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God for whom we wait, you come to us in the broken bread and the cup we share.  Make us ready always to welcome Christ into our hearts, and send us forth to be your people in the world, announcing your coming among us in Jesus Christ our Lord.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769201"/>
            <a:ext cx="9144000" cy="8387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BA6BE76C-D54D-CC7C-B221-8DC398869BCA}"/>
              </a:ext>
            </a:extLst>
          </p:cNvPr>
          <p:cNvPicPr>
            <a:picLocks noChangeAspect="1"/>
          </p:cNvPicPr>
          <p:nvPr/>
        </p:nvPicPr>
        <p:blipFill>
          <a:blip r:embed="rId3"/>
          <a:stretch>
            <a:fillRect/>
          </a:stretch>
        </p:blipFill>
        <p:spPr>
          <a:xfrm>
            <a:off x="656931" y="261220"/>
            <a:ext cx="7815749" cy="5547841"/>
          </a:xfrm>
          <a:prstGeom prst="rect">
            <a:avLst/>
          </a:prstGeom>
        </p:spPr>
      </p:pic>
    </p:spTree>
    <p:extLst>
      <p:ext uri="{BB962C8B-B14F-4D97-AF65-F5344CB8AC3E}">
        <p14:creationId xmlns:p14="http://schemas.microsoft.com/office/powerpoint/2010/main" val="1337523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the eternal Word, who dwells with us in Jesus, and who holds us in the grace of the Holy Spirit,   bless you now and forever.</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7550870" y="2571772"/>
            <a:ext cx="509046" cy="646331"/>
          </a:xfrm>
          <a:prstGeom prst="rect">
            <a:avLst/>
          </a:prstGeom>
          <a:noFill/>
        </p:spPr>
        <p:txBody>
          <a:bodyPr wrap="square">
            <a:spAutoFit/>
          </a:bodyPr>
          <a:lstStyle/>
          <a:p>
            <a:r>
              <a:rPr lang="en-US" sz="36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200" dirty="0">
              <a:solidFill>
                <a:srgbClr val="C00000"/>
              </a:solidFill>
            </a:endParaRPr>
          </a:p>
        </p:txBody>
      </p:sp>
    </p:spTree>
    <p:extLst>
      <p:ext uri="{BB962C8B-B14F-4D97-AF65-F5344CB8AC3E}">
        <p14:creationId xmlns:p14="http://schemas.microsoft.com/office/powerpoint/2010/main" val="3666552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441419"/>
            <a:ext cx="9144000" cy="1279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“Prepare the Royal Highway”</a:t>
            </a:r>
          </a:p>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LBW 26</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BA6BE76C-D54D-CC7C-B221-8DC398869BCA}"/>
              </a:ext>
            </a:extLst>
          </p:cNvPr>
          <p:cNvPicPr>
            <a:picLocks noChangeAspect="1"/>
          </p:cNvPicPr>
          <p:nvPr/>
        </p:nvPicPr>
        <p:blipFill>
          <a:blip r:embed="rId3"/>
          <a:stretch>
            <a:fillRect/>
          </a:stretch>
        </p:blipFill>
        <p:spPr>
          <a:xfrm>
            <a:off x="1711973" y="1268038"/>
            <a:ext cx="5720053" cy="4060256"/>
          </a:xfrm>
          <a:prstGeom prst="rect">
            <a:avLst/>
          </a:prstGeom>
        </p:spPr>
      </p:pic>
      <p:sp>
        <p:nvSpPr>
          <p:cNvPr id="3" name="Title 1">
            <a:extLst>
              <a:ext uri="{FF2B5EF4-FFF2-40B4-BE49-F238E27FC236}">
                <a16:creationId xmlns:a16="http://schemas.microsoft.com/office/drawing/2014/main" id="{C97C556F-A5BF-CD78-DD12-EEE3CB37A9D1}"/>
              </a:ext>
            </a:extLst>
          </p:cNvPr>
          <p:cNvSpPr txBox="1">
            <a:spLocks/>
          </p:cNvSpPr>
          <p:nvPr/>
        </p:nvSpPr>
        <p:spPr bwMode="auto">
          <a:xfrm>
            <a:off x="-1" y="108539"/>
            <a:ext cx="9144000" cy="8387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Sending Song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Tree>
    <p:extLst>
      <p:ext uri="{BB962C8B-B14F-4D97-AF65-F5344CB8AC3E}">
        <p14:creationId xmlns:p14="http://schemas.microsoft.com/office/powerpoint/2010/main" val="334325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339365" y="1206204"/>
            <a:ext cx="8465270"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You have come to live among us, yet we fail time and again to see you in the faces of our neighbors. We look to ourselves instead of those in need. We seek the shallow comforts of things we can buy instead of the deep and lasting comfort of your presence. </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Prepare The Royal Highway      LBW 26</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06FF2F-34B3-BB9F-5DDC-6187DB2422EC}"/>
              </a:ext>
            </a:extLst>
          </p:cNvPr>
          <p:cNvSpPr txBox="1"/>
          <p:nvPr/>
        </p:nvSpPr>
        <p:spPr>
          <a:xfrm>
            <a:off x="1065228" y="917644"/>
            <a:ext cx="7013544" cy="5632311"/>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Prepare the royal highway;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King of kings is near!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Let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hill and valley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 level road appear!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Then greet the King of glory,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foretold in sacred story: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Hosanna to the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for he fulfills God's word!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95155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Prepare The Royal Highway      LBW 26</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06FF2F-34B3-BB9F-5DDC-6187DB2422EC}"/>
              </a:ext>
            </a:extLst>
          </p:cNvPr>
          <p:cNvSpPr txBox="1"/>
          <p:nvPr/>
        </p:nvSpPr>
        <p:spPr>
          <a:xfrm>
            <a:off x="476053" y="917644"/>
            <a:ext cx="8191894" cy="5632311"/>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God's people, see him coming: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own eternal king!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Palm branches strew before him!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Spread garments! Shout and sing!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God's promise will not fail you!</a:t>
            </a:r>
            <a:endParaRPr lang="en-US" sz="3600" dirty="0">
              <a:effectLst/>
              <a:latin typeface="Arial Rounded MT Bold" panose="020F0704030504030204" pitchFamily="34" charset="0"/>
              <a:ea typeface="Times New Roman" panose="02020603050405020304" pitchFamily="18" charset="0"/>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lang="en-US" sz="3600" dirty="0">
                <a:effectLst/>
                <a:latin typeface="Arial Rounded MT Bold" panose="020F0704030504030204" pitchFamily="34" charset="0"/>
                <a:ea typeface="MS Mincho" panose="02020609040205080304" pitchFamily="49" charset="-128"/>
              </a:rPr>
              <a:t>	No more shall doubt assail you!  </a:t>
            </a:r>
          </a:p>
          <a:p>
            <a:pPr marL="461963" marR="0" lvl="0" indent="-461963" algn="l" defTabSz="685800" rtl="0" eaLnBrk="0" fontAlgn="base" latinLnBrk="0" hangingPunct="0">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Hosanna to the Lord,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for he fulfills God's word!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13278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Prepare The Royal Highway      LBW 26</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06FF2F-34B3-BB9F-5DDC-6187DB2422EC}"/>
              </a:ext>
            </a:extLst>
          </p:cNvPr>
          <p:cNvSpPr txBox="1"/>
          <p:nvPr/>
        </p:nvSpPr>
        <p:spPr>
          <a:xfrm>
            <a:off x="871978" y="917644"/>
            <a:ext cx="7400043" cy="5632311"/>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Then fling the gates wide open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greet your promised king!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king, yet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nation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its tribute too may bring.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 lands will bow before him;</a:t>
            </a:r>
            <a:endParaRPr lang="en-US" sz="3600" dirty="0">
              <a:effectLst/>
              <a:latin typeface="Arial Rounded MT Bold" panose="020F0704030504030204" pitchFamily="34" charset="0"/>
              <a:ea typeface="Times New Roman" panose="02020603050405020304" pitchFamily="18" charset="0"/>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lang="en-US" sz="3600" dirty="0">
                <a:effectLst/>
                <a:latin typeface="Arial Rounded MT Bold" panose="020F0704030504030204" pitchFamily="34" charset="0"/>
                <a:ea typeface="MS Mincho" panose="02020609040205080304" pitchFamily="49" charset="-128"/>
              </a:rPr>
              <a:t>	their voices join your singing: </a:t>
            </a:r>
          </a:p>
          <a:p>
            <a:pPr marL="461963" marR="0" lvl="0" indent="-461963" algn="l" defTabSz="685800" rtl="0" eaLnBrk="0" fontAlgn="base" latinLnBrk="0" hangingPunct="0">
              <a:lnSpc>
                <a:spcPct val="100000"/>
              </a:lnSpc>
              <a:spcBef>
                <a:spcPts val="0"/>
              </a:spcBef>
              <a:spcAft>
                <a:spcPts val="0"/>
              </a:spcAft>
              <a:buClrTx/>
              <a:buSzTx/>
              <a:buFontTx/>
              <a:buNone/>
              <a:tabLst/>
              <a:defRPr/>
            </a:pPr>
            <a:r>
              <a:rPr lang="en-US" sz="3600" dirty="0">
                <a:effectLst/>
                <a:latin typeface="Arial Rounded MT Bold" panose="020F0704030504030204" pitchFamily="34" charset="0"/>
                <a:ea typeface="MS Mincho" panose="02020609040205080304" pitchFamily="49" charset="-128"/>
              </a:rPr>
              <a:t> </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Hosanna to the Lord,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for he fulfills God's word!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837673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Prepare The Royal Highway      LBW 26</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06FF2F-34B3-BB9F-5DDC-6187DB2422EC}"/>
              </a:ext>
            </a:extLst>
          </p:cNvPr>
          <p:cNvSpPr txBox="1"/>
          <p:nvPr/>
        </p:nvSpPr>
        <p:spPr>
          <a:xfrm>
            <a:off x="801277" y="917644"/>
            <a:ext cx="7541445" cy="5632311"/>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His is no earthly kingdom;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it comes from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above.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His rule is peace and freedom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justice, truth, and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 let your praise be sounding</a:t>
            </a:r>
            <a:endParaRPr lang="en-US" sz="3600" dirty="0">
              <a:effectLst/>
              <a:latin typeface="Arial Rounded MT Bold" panose="020F0704030504030204" pitchFamily="34" charset="0"/>
              <a:ea typeface="Times New Roman" panose="02020603050405020304" pitchFamily="18" charset="0"/>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lang="en-US" sz="3600" dirty="0">
                <a:effectLst/>
                <a:latin typeface="Arial Rounded MT Bold" panose="020F0704030504030204" pitchFamily="34" charset="0"/>
                <a:ea typeface="MS Mincho" panose="02020609040205080304" pitchFamily="49" charset="-128"/>
              </a:rPr>
              <a:t>	for kindness so abounding:  </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Refrain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Hosanna to the Lord,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61963" marR="0" lvl="0" indent="-461963" algn="l" defTabSz="685800" rtl="0" eaLnBrk="0" fontAlgn="base"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for he fulfills God's word!</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7048503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1018095" y="1743532"/>
            <a:ext cx="7107810" cy="2416302"/>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Forgive our stubborn refusal to see, and open our eyes to the joy and wonder of your incarnation.</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2582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95345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Do not be afraid, for I bring you good news of great joy. The God of boundless grace forgives you all your sins, renewing your spirit for the sake of Immanuel, God with us.</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476973"/>
            <a:ext cx="9143961" cy="1286404"/>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it-IT" sz="3200" dirty="0">
                <a:latin typeface="Arial Rounded MT Bold" panose="020F0704030504030204" pitchFamily="34" charset="0"/>
                <a:ea typeface="+mn-ea"/>
              </a:rPr>
              <a:t>“Oh, Come, Oh, Come, Emmanuel” </a:t>
            </a:r>
          </a:p>
          <a:p>
            <a:pPr marL="171450" marR="0" lvl="0" algn="ctr" defTabSz="914400" eaLnBrk="1" hangingPunct="1">
              <a:lnSpc>
                <a:spcPct val="90000"/>
              </a:lnSpc>
              <a:spcBef>
                <a:spcPts val="0"/>
              </a:spcBef>
              <a:spcAft>
                <a:spcPts val="600"/>
              </a:spcAft>
            </a:pPr>
            <a:r>
              <a:rPr lang="it-IT" sz="3200" dirty="0">
                <a:latin typeface="Arial Rounded MT Bold" panose="020F0704030504030204" pitchFamily="34" charset="0"/>
                <a:ea typeface="+mn-ea"/>
              </a:rPr>
              <a:t>LBW 34</a:t>
            </a:r>
            <a:endParaRPr lang="en-US" sz="3200" i="1" dirty="0">
              <a:solidFill>
                <a:srgbClr val="C00000"/>
              </a:solidFill>
              <a:latin typeface="Arial Rounded MT Bold" panose="020F0704030504030204" pitchFamily="34" charset="0"/>
              <a:ea typeface="+mn-ea"/>
            </a:endParaRPr>
          </a:p>
        </p:txBody>
      </p:sp>
      <p:pic>
        <p:nvPicPr>
          <p:cNvPr id="3" name="Picture 2">
            <a:extLst>
              <a:ext uri="{FF2B5EF4-FFF2-40B4-BE49-F238E27FC236}">
                <a16:creationId xmlns:a16="http://schemas.microsoft.com/office/drawing/2014/main" id="{25FF2739-6EB0-DD7A-2D4C-3138F7C89092}"/>
              </a:ext>
            </a:extLst>
          </p:cNvPr>
          <p:cNvPicPr>
            <a:picLocks noChangeAspect="1"/>
          </p:cNvPicPr>
          <p:nvPr/>
        </p:nvPicPr>
        <p:blipFill>
          <a:blip r:embed="rId3"/>
          <a:stretch>
            <a:fillRect/>
          </a:stretch>
        </p:blipFill>
        <p:spPr>
          <a:xfrm>
            <a:off x="1371639" y="927488"/>
            <a:ext cx="6400702" cy="4549485"/>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4623</TotalTime>
  <Words>3708</Words>
  <Application>Microsoft Office PowerPoint</Application>
  <PresentationFormat>On-screen Show (4:3)</PresentationFormat>
  <Paragraphs>348</Paragraphs>
  <Slides>64</Slides>
  <Notes>35</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Rounded MT Bold</vt:lpstr>
      <vt:lpstr>Calibri</vt:lpstr>
      <vt:lpstr>Calibri Light</vt:lpstr>
      <vt:lpstr>Symbol</vt:lpstr>
      <vt:lpstr>Times New Roman</vt:lpstr>
      <vt:lpstr>Office Theme</vt:lpstr>
      <vt:lpstr>Trinity Evangelical Lutheran Church December 18,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127</cp:revision>
  <dcterms:created xsi:type="dcterms:W3CDTF">2016-05-14T21:20:37Z</dcterms:created>
  <dcterms:modified xsi:type="dcterms:W3CDTF">2022-12-18T11:40:16Z</dcterms:modified>
</cp:coreProperties>
</file>