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5" r:id="rId4"/>
    <p:sldId id="293" r:id="rId5"/>
    <p:sldId id="294" r:id="rId6"/>
    <p:sldId id="288" r:id="rId7"/>
    <p:sldId id="290" r:id="rId8"/>
    <p:sldId id="289" r:id="rId9"/>
    <p:sldId id="296" r:id="rId10"/>
    <p:sldId id="297" r:id="rId11"/>
    <p:sldId id="291" r:id="rId12"/>
    <p:sldId id="298" r:id="rId13"/>
    <p:sldId id="257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an.kearney\AppData\Roaming\Microsoft\Excel\Book1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an.kearney\AppData\Roaming\Microsoft\Excel\Book1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b="1" dirty="0"/>
              <a:t>Proportion of </a:t>
            </a:r>
            <a:r>
              <a:rPr lang="en-AU" sz="1400" b="1" i="0" u="none" strike="noStrike" baseline="0" dirty="0">
                <a:effectLst/>
              </a:rPr>
              <a:t>moderate and high q</a:t>
            </a:r>
            <a:r>
              <a:rPr lang="en-AU" b="1" dirty="0"/>
              <a:t>uality habitat </a:t>
            </a:r>
          </a:p>
          <a:p>
            <a:pPr>
              <a:defRPr b="1"/>
            </a:pPr>
            <a:r>
              <a:rPr lang="en-AU" b="1" dirty="0"/>
              <a:t>on NSW crown forest tenure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298775153105857E-2"/>
          <c:y val="0.23231481481481481"/>
          <c:w val="0.43318022747156604"/>
          <c:h val="0.7219670457859434"/>
        </c:manualLayout>
      </c:layout>
      <c:pieChart>
        <c:varyColors val="1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66-405F-BA3E-6E35ED32D1A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66-405F-BA3E-6E35ED32D1A8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66-405F-BA3E-6E35ED32D1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Sheet2!$B$15:$B$17</c:f>
              <c:strCache>
                <c:ptCount val="3"/>
                <c:pt idx="0">
                  <c:v>National Park Reserve</c:v>
                </c:pt>
                <c:pt idx="1">
                  <c:v>State Forest  Reserve</c:v>
                </c:pt>
                <c:pt idx="2">
                  <c:v>State Forest Production Forest</c:v>
                </c:pt>
              </c:strCache>
            </c:strRef>
          </c:cat>
          <c:val>
            <c:numRef>
              <c:f>Sheet2!$C$15:$C$17</c:f>
              <c:numCache>
                <c:formatCode>0%</c:formatCode>
                <c:ptCount val="3"/>
                <c:pt idx="0">
                  <c:v>0.7</c:v>
                </c:pt>
                <c:pt idx="1">
                  <c:v>0.13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66-405F-BA3E-6E35ED32D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85183727034121"/>
          <c:y val="0.28761519393409157"/>
          <c:w val="0.38518547681539811"/>
          <c:h val="0.53645888013998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400" b="1" dirty="0"/>
              <a:t>Proportion of moderate</a:t>
            </a:r>
            <a:r>
              <a:rPr lang="en-AU" sz="1400" b="1" baseline="0" dirty="0"/>
              <a:t> and high </a:t>
            </a:r>
            <a:r>
              <a:rPr lang="en-AU" sz="1400" b="1" dirty="0"/>
              <a:t>koala habitat - All tenures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46938400297713"/>
          <c:y val="0.1416801891588296"/>
          <c:w val="0.35912577070198876"/>
          <c:h val="0.80684336056426231"/>
        </c:manualLayout>
      </c:layout>
      <c:pieChart>
        <c:varyColors val="1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93-4791-89D8-5D93F2557C3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93-4791-89D8-5D93F2557C33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93-4791-89D8-5D93F2557C33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293-4791-89D8-5D93F2557C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Sheet2!$B$32:$B$35</c:f>
              <c:strCache>
                <c:ptCount val="4"/>
                <c:pt idx="0">
                  <c:v>National Park Reserve</c:v>
                </c:pt>
                <c:pt idx="1">
                  <c:v>State Forest  Reserve</c:v>
                </c:pt>
                <c:pt idx="2">
                  <c:v>State Forest Production Forest</c:v>
                </c:pt>
                <c:pt idx="3">
                  <c:v>Private Property / other tenures</c:v>
                </c:pt>
              </c:strCache>
            </c:strRef>
          </c:cat>
          <c:val>
            <c:numRef>
              <c:f>Sheet2!$C$32:$C$35</c:f>
              <c:numCache>
                <c:formatCode>0%</c:formatCode>
                <c:ptCount val="4"/>
                <c:pt idx="0">
                  <c:v>0.3</c:v>
                </c:pt>
                <c:pt idx="1">
                  <c:v>7.0000000000000007E-2</c:v>
                </c:pt>
                <c:pt idx="2">
                  <c:v>0.09</c:v>
                </c:pt>
                <c:pt idx="3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93-4791-89D8-5D93F2557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233512467940067"/>
          <c:y val="0.28060159247859134"/>
          <c:w val="0.49679703657898916"/>
          <c:h val="0.573761273729797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AED7-2871-4024-964A-61864282B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663FE-740D-40E6-925F-6F19C0255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3BED5-F354-4EC8-9122-53DD6E8A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1801B-1EB1-4C29-B0E4-5E804E9D0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FBC6-06D3-4A32-BBF8-F285D575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586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3C73-7D8B-4F51-B15E-485293D2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7D1E6-FA1F-480C-AD49-5C5A1E502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3BC35-4647-4B4F-B7F0-A40CF7ABE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4F6E6-BCAF-4385-A3E9-F4273A41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C641-B3FC-41C0-9CA1-56C3FC9F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72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30C8A-E0DC-463D-B7CB-EA7F24764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7D70D0-48D2-46F2-ACA1-E9CB7D3EF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D95-CF2B-4A81-B212-E2C3298E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0D9DA-6246-4B30-9B0D-BEAC7DB7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1B8C9-B871-49BD-9015-4E4EC247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491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4CEE-A3BF-45FF-9A04-A8D47AAF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4146-7042-4E86-9B46-565461964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60BB0-6CD5-472A-8DC4-249487DF6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6EC16-B19B-4C2B-A583-7F4183F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4B7A0-69C7-4D27-AB9D-DB86CCF2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91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F84A1-A7A3-40F4-9557-597A696D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F0B1F-7C5B-4929-BE31-823BD1418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E72B2-416F-42FA-AC15-040CF562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634D5-3A7B-4CEA-B520-3FAD46AF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ECA80-075A-4988-ABA9-FE4BF149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0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6AF5-9539-43D6-B5BB-D880B24E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5E41C-9BBE-4497-81E9-D85B518A2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28AE5-F7DA-4A1C-AFC8-918219AB1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9F869-85B0-44DB-8823-DEB21571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7AC41-B4A1-431D-9C40-6805AADA1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CDFAD-4978-4BA0-8FC9-B47782B4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213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42D9-6FD6-4255-AB19-CB57C24E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0E1A0-542C-4A2C-831D-5AD5C46E5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EA90D-DD6E-4D45-8DBC-B16F529E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D6138-91D2-44FD-8BD4-B791077EE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9FCA2-E523-48A9-877F-E95B9370B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73B0B5-39BA-40FC-9846-41AC0EA7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0C9FA-DE87-4EDD-B9F5-8A5BD109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4D353-C983-45C7-9CDE-34ED12D7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978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5BF0-A888-409A-9F73-96024C78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1B5FE-ECC6-4E90-A3E8-D1E988686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2E8DF-AFD7-42BB-AE56-E22F043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A0D3F-7385-478C-83DE-8AF1B48A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435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46F0C-A96F-416A-A768-8A932CD4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E8EEB-2845-4321-B5A0-EA4E09C9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259C1-09F4-4D04-AD3A-2C5CB9B3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544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36DB6-0F88-4506-88E3-DBD7CA57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6F18-D108-4427-BA38-35551340A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07765-3B15-4BA4-B049-FD9CBDFF9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F2C4F-7DBE-49A6-BF19-B6794D5D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0D647-FB8E-473F-9DF3-9E76C638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2F166-779D-4F56-819D-F1CFBE9E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015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3495-830D-45C2-A103-0C0BFD99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041A4-CFF7-4F44-9805-14965B2A4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DC18B-8C41-499F-AFC3-8A9450494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69C96-8EC5-48FA-B2BA-BF30F132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1191D-275F-41CF-B709-8965E5A0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7DD86-A659-48C3-85BE-C38BAF0F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136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A42B1-D8B1-4BA1-BEED-5CB78B21C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62F1D-3764-4ACE-B958-91F01C931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568A9-CFFB-44E7-AED1-2C48AE484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30D0C-CFFE-45C4-8853-9902EAAD718F}" type="datetimeFigureOut">
              <a:rPr lang="en-AU" smtClean="0"/>
              <a:t>3/07/2020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EC2E4-E59D-4C93-BB3A-A9A6D8117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37314-418F-4546-847A-F9EF5BD5B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959A7-EC1F-4E5D-AA90-088F56C8F86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49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ct-au.mimecast.com/s/_xrZC4QOnkuBBOPcOkTFn?domain=dpi.nsw.gov.au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CAF7688-F781-4F86-948F-A84E33626BBF}"/>
              </a:ext>
            </a:extLst>
          </p:cNvPr>
          <p:cNvGrpSpPr>
            <a:grpSpLocks/>
          </p:cNvGrpSpPr>
          <p:nvPr/>
        </p:nvGrpSpPr>
        <p:grpSpPr bwMode="auto">
          <a:xfrm>
            <a:off x="295560" y="328127"/>
            <a:ext cx="11600881" cy="6223675"/>
            <a:chOff x="88" y="4"/>
            <a:chExt cx="16896" cy="11698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E3140CB-3E34-4ACC-AAAF-C7DB7A8B8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6" y="11150"/>
              <a:ext cx="62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4E254C-3633-4D37-B562-F6BA0B614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2" y="10800"/>
              <a:ext cx="735" cy="250"/>
            </a:xfrm>
            <a:custGeom>
              <a:avLst/>
              <a:gdLst>
                <a:gd name="T0" fmla="+- 0 16046 15312"/>
                <a:gd name="T1" fmla="*/ T0 w 735"/>
                <a:gd name="T2" fmla="+- 0 10800 10800"/>
                <a:gd name="T3" fmla="*/ 10800 h 250"/>
                <a:gd name="T4" fmla="+- 0 15312 15312"/>
                <a:gd name="T5" fmla="*/ T4 w 735"/>
                <a:gd name="T6" fmla="+- 0 11050 10800"/>
                <a:gd name="T7" fmla="*/ 11050 h 250"/>
                <a:gd name="T8" fmla="+- 0 16046 15312"/>
                <a:gd name="T9" fmla="*/ T8 w 735"/>
                <a:gd name="T10" fmla="+- 0 10930 10800"/>
                <a:gd name="T11" fmla="*/ 10930 h 250"/>
                <a:gd name="T12" fmla="+- 0 16046 15312"/>
                <a:gd name="T13" fmla="*/ T12 w 735"/>
                <a:gd name="T14" fmla="+- 0 10800 10800"/>
                <a:gd name="T15" fmla="*/ 10800 h 2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5" h="250">
                  <a:moveTo>
                    <a:pt x="734" y="0"/>
                  </a:moveTo>
                  <a:lnTo>
                    <a:pt x="0" y="250"/>
                  </a:lnTo>
                  <a:lnTo>
                    <a:pt x="734" y="130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6FECF5A-B4ED-4C21-B404-394985862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10656"/>
              <a:ext cx="15206" cy="0"/>
            </a:xfrm>
            <a:prstGeom prst="line">
              <a:avLst/>
            </a:prstGeom>
            <a:noFill/>
            <a:ln w="6096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7363BD-7567-45EE-B6D1-4B67AEAAE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" y="4"/>
              <a:ext cx="16896" cy="1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046AAD-EBBA-458C-A699-B29278B93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Proposed Great Koala National Park</a:t>
            </a:r>
            <a:endParaRPr lang="en-AU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E1967-2162-4E7D-92F6-4724BD0B6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AU" dirty="0"/>
          </a:p>
          <a:p>
            <a:endParaRPr lang="en-AU" dirty="0"/>
          </a:p>
          <a:p>
            <a:r>
              <a:rPr lang="en-AU" dirty="0"/>
              <a:t>Timber NSW presentation to MNCJO Board</a:t>
            </a:r>
          </a:p>
          <a:p>
            <a:r>
              <a:rPr lang="en-AU" dirty="0"/>
              <a:t>July 2020</a:t>
            </a:r>
          </a:p>
        </p:txBody>
      </p:sp>
      <p:pic>
        <p:nvPicPr>
          <p:cNvPr id="9" name="image1.jpeg">
            <a:extLst>
              <a:ext uri="{FF2B5EF4-FFF2-40B4-BE49-F238E27FC236}">
                <a16:creationId xmlns:a16="http://schemas.microsoft.com/office/drawing/2014/main" id="{4C37821E-460B-4AB4-936C-E045FF1DEE4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57555" y="5465317"/>
            <a:ext cx="123888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8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26439-5647-46B6-9ACC-6160E116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Millions of hectares of koala habitat within NSW National Parks and Reserves has been destroyed as a consequence of failure to suppress wildfire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4.jpeg">
            <a:extLst>
              <a:ext uri="{FF2B5EF4-FFF2-40B4-BE49-F238E27FC236}">
                <a16:creationId xmlns:a16="http://schemas.microsoft.com/office/drawing/2014/main" id="{B5B014A0-BA6E-41E5-B233-E6C0AF6AC7C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241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4577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700287-F1CC-443A-BD9F-1DCB93FE6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608" y="457884"/>
            <a:ext cx="8742784" cy="57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49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69FC9-4356-4236-A505-3E053813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The forestry industry generates $0.5m in output for every employee,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$0.2m in value add and $0.2m in regional exports for every employee. 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These indicators are higher than those for the rest of the NCFA economy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E58B2C-6D3E-4D45-AD8F-BB265723C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251" y="1389053"/>
            <a:ext cx="7163222" cy="39153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825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8CEBEB-72D3-4CE2-95CF-D5D55CCA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4697" y="1302391"/>
            <a:ext cx="5571407" cy="425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656CF-CB35-406D-B6BD-CF861403921E}"/>
              </a:ext>
            </a:extLst>
          </p:cNvPr>
          <p:cNvSpPr txBox="1"/>
          <p:nvPr/>
        </p:nvSpPr>
        <p:spPr>
          <a:xfrm>
            <a:off x="838900" y="713066"/>
            <a:ext cx="49578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Impacts</a:t>
            </a:r>
            <a:endParaRPr lang="en-AU" sz="1200" b="1" dirty="0"/>
          </a:p>
          <a:p>
            <a:endParaRPr lang="en-US" sz="1200" dirty="0"/>
          </a:p>
          <a:p>
            <a:r>
              <a:rPr lang="en-US" sz="1200" dirty="0"/>
              <a:t>The annual direct impact  of the cancellation  of WSAs is estimated to be a reduction in output of </a:t>
            </a:r>
            <a:r>
              <a:rPr lang="en-US" sz="1200" b="1" dirty="0"/>
              <a:t>hardwood production of $57m </a:t>
            </a:r>
            <a:r>
              <a:rPr lang="en-US" sz="1200" dirty="0"/>
              <a:t>(i.e. forestry and logging) and a reduction in output of </a:t>
            </a:r>
            <a:r>
              <a:rPr lang="en-US" sz="1200" b="1" dirty="0"/>
              <a:t>hardwood processing of</a:t>
            </a:r>
            <a:endParaRPr lang="en-AU" sz="1200" dirty="0"/>
          </a:p>
          <a:p>
            <a:r>
              <a:rPr lang="en-US" sz="1200" b="1" dirty="0"/>
              <a:t>$268m </a:t>
            </a:r>
            <a:r>
              <a:rPr lang="en-US" sz="1200" dirty="0"/>
              <a:t>(i.e. sawmill and other wood manufacturing). This is made up of $217m in the NCFA, $37m in the rest of NSW and $14m in the rest of Australia).</a:t>
            </a:r>
            <a:endParaRPr lang="en-AU" sz="1200" dirty="0"/>
          </a:p>
          <a:p>
            <a:endParaRPr lang="en-US" sz="1200" dirty="0"/>
          </a:p>
          <a:p>
            <a:r>
              <a:rPr lang="en-US" sz="1200" dirty="0"/>
              <a:t>The flow on impacts include:</a:t>
            </a:r>
            <a:endParaRPr lang="en-AU" sz="1200" dirty="0"/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Estimated reduction in total output of:</a:t>
            </a:r>
          </a:p>
          <a:p>
            <a:pPr lvl="0"/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$570m loss in economic output per annum in the NCFA.</a:t>
            </a:r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A further $187m loss in output per annum in the rest of NSW.</a:t>
            </a:r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A further $64m loss in output per annum in the rest of Australia.</a:t>
            </a:r>
            <a:endParaRPr lang="en-AU" sz="1200" dirty="0"/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Estimated reduction in total value add of:</a:t>
            </a:r>
          </a:p>
          <a:p>
            <a:pPr lvl="0"/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$224m loss in value add per annum in the NCFA.</a:t>
            </a:r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A further $68m loss in value add per annum in the rest of NSW.</a:t>
            </a:r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A further $23m loss in value add per annum in the rest of Australia.</a:t>
            </a:r>
            <a:endParaRPr lang="en-AU" sz="1200" dirty="0"/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Estimated reduction in employment through the loss of support of:</a:t>
            </a:r>
          </a:p>
          <a:p>
            <a:pPr lvl="0"/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1,395 jobs in the NCFA.</a:t>
            </a:r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A further 476 jobs in the rest of NSW.</a:t>
            </a:r>
            <a:endParaRPr lang="en-AU" sz="1200" dirty="0"/>
          </a:p>
          <a:p>
            <a:pPr marL="171450" lvl="0" indent="-1714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200" dirty="0"/>
              <a:t>A further 167 jobs in the rest of Australia.</a:t>
            </a:r>
            <a:endParaRPr lang="en-A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F8A2F-A154-47CD-B493-C3F12C111F48}"/>
              </a:ext>
            </a:extLst>
          </p:cNvPr>
          <p:cNvSpPr txBox="1"/>
          <p:nvPr/>
        </p:nvSpPr>
        <p:spPr>
          <a:xfrm>
            <a:off x="1182848" y="5976045"/>
            <a:ext cx="10251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rgbClr val="0070C0"/>
                </a:solidFill>
              </a:rPr>
              <a:t>Source: </a:t>
            </a:r>
            <a:r>
              <a:rPr lang="en-US" sz="1000" dirty="0">
                <a:solidFill>
                  <a:srgbClr val="0070C0"/>
                </a:solidFill>
              </a:rPr>
              <a:t>The economic impact of the cancellation of NSW North Coast Wood Supply Agreements due to the creation of the Great Koala National Park, Ernst &amp; Young, Australia, March 2019</a:t>
            </a:r>
            <a:endParaRPr lang="en-AU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00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639E-A6E5-47DC-8AB1-6F23A1F6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River Red Gum National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82110-B153-4583-BE24-3FCAB2FFB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400" dirty="0"/>
              <a:t>resulted in a decimation of the region’s timber industry and affiliated businesses, without any of the forecast conservation and tourism benefits</a:t>
            </a:r>
          </a:p>
          <a:p>
            <a:r>
              <a:rPr lang="en-US" sz="2400" dirty="0"/>
              <a:t>the management of 117,000 hectares of River Red Gum transferred to NP in 2010 </a:t>
            </a:r>
          </a:p>
          <a:p>
            <a:pPr marL="0" indent="0">
              <a:buNone/>
            </a:pPr>
            <a:r>
              <a:rPr lang="en-US" sz="2400" dirty="0"/>
              <a:t>POPULATION   </a:t>
            </a:r>
          </a:p>
          <a:p>
            <a:r>
              <a:rPr lang="en-US" sz="2400" dirty="0"/>
              <a:t>The population of Mathoura declined by 20 per cent </a:t>
            </a:r>
          </a:p>
          <a:p>
            <a:pPr marL="0" indent="0">
              <a:buNone/>
            </a:pPr>
            <a:r>
              <a:rPr lang="en-US" sz="2400" dirty="0"/>
              <a:t>EMPLOYMENT   </a:t>
            </a:r>
          </a:p>
          <a:p>
            <a:r>
              <a:rPr lang="en-US" sz="2400" dirty="0"/>
              <a:t>Agriculture, forestry and fishing jobs declined by 47 per cent and overall employment in industry has declined by 34 per cent, while six Arts &amp; Recreation jobs were created</a:t>
            </a:r>
          </a:p>
          <a:p>
            <a:pPr marL="0" indent="0">
              <a:buNone/>
            </a:pPr>
            <a:r>
              <a:rPr lang="en-US" sz="2400" dirty="0"/>
              <a:t>TOURISM   </a:t>
            </a:r>
          </a:p>
          <a:p>
            <a:r>
              <a:rPr lang="en-US" sz="2400" dirty="0"/>
              <a:t>The Mathoura Visitor Centre has recorded a decrease from 32,000 visits annually (in 2010) to 23,000 visits (in 2014). </a:t>
            </a:r>
          </a:p>
          <a:p>
            <a:r>
              <a:rPr lang="en-US" sz="2400" dirty="0"/>
              <a:t>In 2019, Council data from January to March show that 55 visitors from out of town pass through Mathoura each month.</a:t>
            </a:r>
          </a:p>
          <a:p>
            <a:pPr marL="0" indent="0">
              <a:buNone/>
            </a:pPr>
            <a:r>
              <a:rPr lang="en-US" sz="2400" dirty="0"/>
              <a:t>INDIGENOUS COMMUNITIES   </a:t>
            </a:r>
          </a:p>
          <a:p>
            <a:r>
              <a:rPr lang="en-US" sz="2400" dirty="0"/>
              <a:t>The Cummeragunja timber cutters near Barmah lost a viable firewood business when the thinning and harvesting operations ceased in the region.</a:t>
            </a:r>
          </a:p>
          <a:p>
            <a:pPr marL="0" indent="0">
              <a:buNone/>
            </a:pPr>
            <a:r>
              <a:rPr lang="en-US" sz="2400" dirty="0"/>
              <a:t>DOWNSTREAM BUSINESSES   </a:t>
            </a:r>
          </a:p>
          <a:p>
            <a:r>
              <a:rPr lang="en-US" sz="2400" dirty="0"/>
              <a:t>Local community businesses – cafes, supermarket, pubs, newsagency – have all suffered or closed as a result of the conversion.</a:t>
            </a:r>
          </a:p>
          <a:p>
            <a:pPr marL="0" indent="0">
              <a:buNone/>
            </a:pPr>
            <a:r>
              <a:rPr lang="en-US" sz="2400" dirty="0"/>
              <a:t>FIREWOOD SUPPLY CRISIS   </a:t>
            </a:r>
          </a:p>
          <a:p>
            <a:r>
              <a:rPr lang="en-US" sz="2400" dirty="0"/>
              <a:t>The collection of woody debris for firewood is now heavily restricted, creating a crisis in local firewood supplies and increasing bushfire risk.</a:t>
            </a:r>
          </a:p>
          <a:p>
            <a:endParaRPr lang="en-US" sz="2400" dirty="0"/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34120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7CC58-5476-42C5-8C66-91CD7515D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208"/>
            <a:ext cx="10515600" cy="5924939"/>
          </a:xfrm>
        </p:spPr>
        <p:txBody>
          <a:bodyPr/>
          <a:lstStyle/>
          <a:p>
            <a:r>
              <a:rPr lang="en-US" dirty="0"/>
              <a:t>3 million hectares of public forest on the north coast</a:t>
            </a:r>
          </a:p>
          <a:p>
            <a:r>
              <a:rPr lang="en-US" dirty="0"/>
              <a:t>the reserve system on the north coast is already comprehensive, adequate and representative</a:t>
            </a:r>
            <a:endParaRPr lang="en-AU" dirty="0"/>
          </a:p>
          <a:p>
            <a:r>
              <a:rPr lang="en-US" dirty="0"/>
              <a:t>only 10% is subject to timber harvesting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US" dirty="0"/>
              <a:t>3,000 direct jobs in forest management, timber harvesting, transport and processing</a:t>
            </a:r>
          </a:p>
          <a:p>
            <a:r>
              <a:rPr lang="en-US" dirty="0"/>
              <a:t>NSW North Coast currently supply ¾ of the State’s hardwood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2FA03-B9A8-4CD7-B639-D2EFDFF3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569" y="2566594"/>
            <a:ext cx="7832862" cy="16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4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AED6B0-6191-4BCD-A30D-FD263530C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26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6" name="Rectangle 1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576A5-8278-47AA-A5DE-7E06EA07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dirty="0">
                <a:solidFill>
                  <a:schemeClr val="bg1"/>
                </a:solidFill>
              </a:rPr>
              <a:t>GKNP will remove a further 175,000 hectares </a:t>
            </a:r>
            <a:br>
              <a:rPr lang="en-US" sz="5100" dirty="0">
                <a:solidFill>
                  <a:schemeClr val="bg1"/>
                </a:solidFill>
              </a:rPr>
            </a:br>
            <a:br>
              <a:rPr lang="en-US" sz="5100" dirty="0">
                <a:solidFill>
                  <a:schemeClr val="bg1"/>
                </a:solidFill>
              </a:rPr>
            </a:br>
            <a:r>
              <a:rPr lang="en-US" sz="5100" dirty="0">
                <a:solidFill>
                  <a:schemeClr val="bg1"/>
                </a:solidFill>
              </a:rPr>
              <a:t>(10% of NSW’s remaining State forest)</a:t>
            </a:r>
          </a:p>
        </p:txBody>
      </p:sp>
    </p:spTree>
    <p:extLst>
      <p:ext uri="{BB962C8B-B14F-4D97-AF65-F5344CB8AC3E}">
        <p14:creationId xmlns:p14="http://schemas.microsoft.com/office/powerpoint/2010/main" val="249466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1ED0C-6555-435A-8C4D-346858C9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North Coast Interim Biogeographic Regionalisation for Australia (IBRA) Region </a:t>
            </a:r>
            <a:r>
              <a:rPr lang="en-US" sz="2300" u="sng" dirty="0">
                <a:solidFill>
                  <a:srgbClr val="FFFFFF"/>
                </a:solidFill>
              </a:rPr>
              <a:t>already exceeds</a:t>
            </a:r>
            <a:r>
              <a:rPr lang="en-US" sz="2300" dirty="0">
                <a:solidFill>
                  <a:srgbClr val="FFFFFF"/>
                </a:solidFill>
              </a:rPr>
              <a:t> the International Union for Conservation of Nature 15% protected area threshold target by 10% </a:t>
            </a:r>
            <a:br>
              <a:rPr lang="en-US" sz="2300" dirty="0">
                <a:solidFill>
                  <a:srgbClr val="FFFFFF"/>
                </a:solidFill>
              </a:rPr>
            </a:br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3.jpeg">
            <a:extLst>
              <a:ext uri="{FF2B5EF4-FFF2-40B4-BE49-F238E27FC236}">
                <a16:creationId xmlns:a16="http://schemas.microsoft.com/office/drawing/2014/main" id="{A85F2D2F-0D04-47D3-AC43-FB57CB8BBE7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241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622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9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FBBB3-C612-48F8-B64A-8FCA711F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Map of Priority Investment areas for private land conservation shows GKNP area </a:t>
            </a:r>
            <a:r>
              <a:rPr lang="en-US" sz="2000" b="1" dirty="0">
                <a:solidFill>
                  <a:srgbClr val="FFFFFF"/>
                </a:solidFill>
              </a:rPr>
              <a:t>already meets the ‘representativeness’ target</a:t>
            </a:r>
            <a:r>
              <a:rPr lang="en-US" sz="2000" dirty="0">
                <a:solidFill>
                  <a:srgbClr val="FFFFFF"/>
                </a:solidFill>
              </a:rPr>
              <a:t> (i.e. investment in more protected areas is not a priority for this bioregion)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(Source: NSW Government 2017)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4.jpeg">
            <a:extLst>
              <a:ext uri="{FF2B5EF4-FFF2-40B4-BE49-F238E27FC236}">
                <a16:creationId xmlns:a16="http://schemas.microsoft.com/office/drawing/2014/main" id="{3BFB4000-6261-4833-802B-3E7E4ECA41D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931" y="1228557"/>
            <a:ext cx="5757862" cy="42362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314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94346" y="75501"/>
            <a:ext cx="4973271" cy="66800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289A94-7C74-4DBA-86E7-4E7198464A54}"/>
              </a:ext>
            </a:extLst>
          </p:cNvPr>
          <p:cNvSpPr txBox="1"/>
          <p:nvPr/>
        </p:nvSpPr>
        <p:spPr>
          <a:xfrm>
            <a:off x="5598367" y="326571"/>
            <a:ext cx="60742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NSW DPI Forest Science produced a model for koala habitat right across the North Coast.</a:t>
            </a:r>
          </a:p>
          <a:p>
            <a:endParaRPr lang="en-AU" sz="2800" dirty="0"/>
          </a:p>
          <a:p>
            <a:r>
              <a:rPr lang="en-AU" sz="2800" dirty="0"/>
              <a:t>The good news is that there was more than 1.5Million hectares classified as moderate to high suitability for koalas.</a:t>
            </a:r>
          </a:p>
          <a:p>
            <a:endParaRPr lang="en-AU" sz="2800" dirty="0"/>
          </a:p>
          <a:p>
            <a:r>
              <a:rPr lang="en-AU" sz="2800" dirty="0"/>
              <a:t>That’s 3 Million football fields </a:t>
            </a:r>
          </a:p>
          <a:p>
            <a:endParaRPr lang="en-AU" sz="2800" dirty="0"/>
          </a:p>
          <a:p>
            <a:endParaRPr lang="en-AU" sz="2800" dirty="0"/>
          </a:p>
          <a:p>
            <a:r>
              <a:rPr lang="en-AU" sz="2800" dirty="0">
                <a:solidFill>
                  <a:schemeClr val="accent2">
                    <a:lumMod val="75000"/>
                  </a:schemeClr>
                </a:solidFill>
              </a:rPr>
              <a:t>Last summers fires saw only 17% of this area burnt in severe wildfire.  </a:t>
            </a:r>
          </a:p>
        </p:txBody>
      </p:sp>
    </p:spTree>
    <p:extLst>
      <p:ext uri="{BB962C8B-B14F-4D97-AF65-F5344CB8AC3E}">
        <p14:creationId xmlns:p14="http://schemas.microsoft.com/office/powerpoint/2010/main" val="417384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6919EDC-ECBA-46FA-A912-0BFCC99A1178}"/>
              </a:ext>
            </a:extLst>
          </p:cNvPr>
          <p:cNvGraphicFramePr>
            <a:graphicFrameLocks/>
          </p:cNvGraphicFramePr>
          <p:nvPr/>
        </p:nvGraphicFramePr>
        <p:xfrm>
          <a:off x="85088" y="62111"/>
          <a:ext cx="6766234" cy="3366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F5F0B8B-74EB-4FA7-B351-25DC7C3B170E}"/>
              </a:ext>
            </a:extLst>
          </p:cNvPr>
          <p:cNvGraphicFramePr>
            <a:graphicFrameLocks/>
          </p:cNvGraphicFramePr>
          <p:nvPr/>
        </p:nvGraphicFramePr>
        <p:xfrm>
          <a:off x="85088" y="3551932"/>
          <a:ext cx="6766234" cy="319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7E17EA-C5FA-4DD2-BE5B-1E1B96DF5363}"/>
              </a:ext>
            </a:extLst>
          </p:cNvPr>
          <p:cNvSpPr txBox="1"/>
          <p:nvPr/>
        </p:nvSpPr>
        <p:spPr>
          <a:xfrm>
            <a:off x="7206143" y="158791"/>
            <a:ext cx="44412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The vast majority of the best koala habitat on NSW public forest is already in reserves.</a:t>
            </a:r>
          </a:p>
          <a:p>
            <a:endParaRPr lang="en-AU" sz="2800" dirty="0"/>
          </a:p>
          <a:p>
            <a:r>
              <a:rPr lang="en-AU" sz="2800" dirty="0"/>
              <a:t>The 17% remaining on state forest is critical to timber supply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54BB5-F5E3-49CD-8ABC-8FD09F90DB60}"/>
              </a:ext>
            </a:extLst>
          </p:cNvPr>
          <p:cNvSpPr txBox="1"/>
          <p:nvPr/>
        </p:nvSpPr>
        <p:spPr>
          <a:xfrm>
            <a:off x="7206143" y="3551932"/>
            <a:ext cx="4441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More than half of the best koala habitat is on private / council lands </a:t>
            </a:r>
          </a:p>
        </p:txBody>
      </p:sp>
    </p:spTree>
    <p:extLst>
      <p:ext uri="{BB962C8B-B14F-4D97-AF65-F5344CB8AC3E}">
        <p14:creationId xmlns:p14="http://schemas.microsoft.com/office/powerpoint/2010/main" val="280820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" y="1218300"/>
            <a:ext cx="6194705" cy="4572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578" y="202670"/>
            <a:ext cx="1135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DPI Koala Research &amp; Monitoring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15909B-13F0-4F39-AD94-FC78470D1794}"/>
              </a:ext>
            </a:extLst>
          </p:cNvPr>
          <p:cNvSpPr/>
          <p:nvPr/>
        </p:nvSpPr>
        <p:spPr>
          <a:xfrm>
            <a:off x="152129" y="5947795"/>
            <a:ext cx="11818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AU" sz="2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https://www.dpi.nsw.gov.au/forestry/science/koala-research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13686-9788-4020-AE21-7605D1BCD6FE}"/>
              </a:ext>
            </a:extLst>
          </p:cNvPr>
          <p:cNvSpPr txBox="1"/>
          <p:nvPr/>
        </p:nvSpPr>
        <p:spPr>
          <a:xfrm>
            <a:off x="7323590" y="1031846"/>
            <a:ext cx="4288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DPI Forest Science Unit – extensive field studies found: </a:t>
            </a:r>
          </a:p>
          <a:p>
            <a:r>
              <a:rPr lang="en-AU" sz="3600" dirty="0"/>
              <a:t>No significant difference in Koala numbers between areas where logging has occurred and where it hasn’t.</a:t>
            </a:r>
          </a:p>
        </p:txBody>
      </p:sp>
    </p:spTree>
    <p:extLst>
      <p:ext uri="{BB962C8B-B14F-4D97-AF65-F5344CB8AC3E}">
        <p14:creationId xmlns:p14="http://schemas.microsoft.com/office/powerpoint/2010/main" val="53686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19F4A-50EC-49B4-9F5A-AE704C35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Percent contribution of the 14 predictor variables – 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Fire (wildfire frequency),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Asc (soil type), 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Cra (vegetation type) 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(Source: Law et al. 2017)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3.jpeg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46E492F-BF48-4AF8-89E3-BC65CDD7857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0989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79943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911</Words>
  <Application>Microsoft Office PowerPoint</Application>
  <PresentationFormat>Widescreen</PresentationFormat>
  <Paragraphs>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Proposed Great Koala National Park</vt:lpstr>
      <vt:lpstr>PowerPoint Presentation</vt:lpstr>
      <vt:lpstr>GKNP will remove a further 175,000 hectares   (10% of NSW’s remaining State forest)</vt:lpstr>
      <vt:lpstr>North Coast Interim Biogeographic Regionalisation for Australia (IBRA) Region already exceeds the International Union for Conservation of Nature 15% protected area threshold target by 10%  </vt:lpstr>
      <vt:lpstr>Map of Priority Investment areas for private land conservation shows GKNP area already meets the ‘representativeness’ target (i.e. investment in more protected areas is not a priority for this bioregion)  (Source: NSW Government 2017)</vt:lpstr>
      <vt:lpstr>PowerPoint Presentation</vt:lpstr>
      <vt:lpstr>PowerPoint Presentation</vt:lpstr>
      <vt:lpstr>PowerPoint Presentation</vt:lpstr>
      <vt:lpstr>Percent contribution of the 14 predictor variables –   Fire (wildfire frequency),   Asc (soil type),   Cra (vegetation type)   (Source: Law et al. 2017)</vt:lpstr>
      <vt:lpstr>Millions of hectares of koala habitat within NSW National Parks and Reserves has been destroyed as a consequence of failure to suppress wildfire</vt:lpstr>
      <vt:lpstr>PowerPoint Presentation</vt:lpstr>
      <vt:lpstr>The forestry industry generates $0.5m in output for every employee, $0.2m in value add and $0.2m in regional exports for every employee.   These indicators are higher than those for the rest of the NCFA economy</vt:lpstr>
      <vt:lpstr>PowerPoint Presentation</vt:lpstr>
      <vt:lpstr>Case study: River Red Gum National Park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Great Koala National Park</dc:title>
  <dc:creator>Steve Dobbyns</dc:creator>
  <cp:lastModifiedBy>Steve Dobbyns</cp:lastModifiedBy>
  <cp:revision>4</cp:revision>
  <dcterms:created xsi:type="dcterms:W3CDTF">2020-07-02T20:51:36Z</dcterms:created>
  <dcterms:modified xsi:type="dcterms:W3CDTF">2020-07-02T21:25:17Z</dcterms:modified>
</cp:coreProperties>
</file>