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2"/>
  </p:notesMasterIdLst>
  <p:sldIdLst>
    <p:sldId id="267" r:id="rId2"/>
    <p:sldId id="284" r:id="rId3"/>
    <p:sldId id="29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96" r:id="rId15"/>
    <p:sldId id="321" r:id="rId16"/>
    <p:sldId id="297" r:id="rId17"/>
    <p:sldId id="298" r:id="rId18"/>
    <p:sldId id="299" r:id="rId19"/>
    <p:sldId id="301" r:id="rId20"/>
    <p:sldId id="434" r:id="rId21"/>
    <p:sldId id="302" r:id="rId22"/>
    <p:sldId id="366" r:id="rId23"/>
    <p:sldId id="303" r:id="rId24"/>
    <p:sldId id="435" r:id="rId25"/>
    <p:sldId id="304" r:id="rId26"/>
    <p:sldId id="305" r:id="rId27"/>
    <p:sldId id="306" r:id="rId28"/>
    <p:sldId id="307" r:id="rId29"/>
    <p:sldId id="308" r:id="rId30"/>
    <p:sldId id="436" r:id="rId31"/>
    <p:sldId id="309" r:id="rId32"/>
    <p:sldId id="437" r:id="rId33"/>
    <p:sldId id="310" r:id="rId34"/>
    <p:sldId id="438" r:id="rId35"/>
    <p:sldId id="322" r:id="rId36"/>
    <p:sldId id="367" r:id="rId37"/>
    <p:sldId id="313" r:id="rId38"/>
    <p:sldId id="314" r:id="rId39"/>
    <p:sldId id="315" r:id="rId40"/>
    <p:sldId id="316" r:id="rId41"/>
    <p:sldId id="312" r:id="rId42"/>
    <p:sldId id="368" r:id="rId43"/>
    <p:sldId id="317" r:id="rId44"/>
    <p:sldId id="319" r:id="rId45"/>
    <p:sldId id="276" r:id="rId46"/>
    <p:sldId id="281" r:id="rId47"/>
    <p:sldId id="282" r:id="rId48"/>
    <p:sldId id="277" r:id="rId49"/>
    <p:sldId id="272" r:id="rId50"/>
    <p:sldId id="320" r:id="rId51"/>
    <p:sldId id="323" r:id="rId52"/>
    <p:sldId id="328" r:id="rId53"/>
    <p:sldId id="327" r:id="rId54"/>
    <p:sldId id="329" r:id="rId55"/>
    <p:sldId id="333" r:id="rId56"/>
    <p:sldId id="330" r:id="rId57"/>
    <p:sldId id="331" r:id="rId58"/>
    <p:sldId id="332" r:id="rId59"/>
    <p:sldId id="334" r:id="rId60"/>
    <p:sldId id="335" r:id="rId61"/>
    <p:sldId id="336" r:id="rId62"/>
    <p:sldId id="340" r:id="rId63"/>
    <p:sldId id="341" r:id="rId64"/>
    <p:sldId id="440" r:id="rId65"/>
    <p:sldId id="342" r:id="rId66"/>
    <p:sldId id="441" r:id="rId67"/>
    <p:sldId id="343" r:id="rId68"/>
    <p:sldId id="345" r:id="rId69"/>
    <p:sldId id="344" r:id="rId70"/>
    <p:sldId id="346" r:id="rId71"/>
    <p:sldId id="347" r:id="rId72"/>
    <p:sldId id="348" r:id="rId73"/>
    <p:sldId id="349" r:id="rId74"/>
    <p:sldId id="371" r:id="rId75"/>
    <p:sldId id="372" r:id="rId76"/>
    <p:sldId id="373" r:id="rId77"/>
    <p:sldId id="374" r:id="rId78"/>
    <p:sldId id="375" r:id="rId79"/>
    <p:sldId id="376" r:id="rId80"/>
    <p:sldId id="388" r:id="rId81"/>
    <p:sldId id="387" r:id="rId82"/>
    <p:sldId id="324" r:id="rId83"/>
    <p:sldId id="274" r:id="rId84"/>
    <p:sldId id="275" r:id="rId85"/>
    <p:sldId id="283" r:id="rId86"/>
    <p:sldId id="273" r:id="rId87"/>
    <p:sldId id="377" r:id="rId88"/>
    <p:sldId id="378" r:id="rId89"/>
    <p:sldId id="379" r:id="rId90"/>
    <p:sldId id="380" r:id="rId91"/>
    <p:sldId id="381" r:id="rId92"/>
    <p:sldId id="261" r:id="rId93"/>
    <p:sldId id="389" r:id="rId94"/>
    <p:sldId id="442" r:id="rId95"/>
    <p:sldId id="445" r:id="rId96"/>
    <p:sldId id="446" r:id="rId97"/>
    <p:sldId id="391" r:id="rId98"/>
    <p:sldId id="399" r:id="rId99"/>
    <p:sldId id="393" r:id="rId100"/>
    <p:sldId id="444" r:id="rId101"/>
    <p:sldId id="443" r:id="rId102"/>
    <p:sldId id="394" r:id="rId103"/>
    <p:sldId id="400" r:id="rId104"/>
    <p:sldId id="401" r:id="rId105"/>
    <p:sldId id="395" r:id="rId106"/>
    <p:sldId id="397" r:id="rId107"/>
    <p:sldId id="386" r:id="rId108"/>
    <p:sldId id="402" r:id="rId109"/>
    <p:sldId id="403" r:id="rId110"/>
    <p:sldId id="404" r:id="rId111"/>
    <p:sldId id="447" r:id="rId112"/>
    <p:sldId id="369" r:id="rId113"/>
    <p:sldId id="370" r:id="rId114"/>
    <p:sldId id="405" r:id="rId115"/>
    <p:sldId id="450" r:id="rId116"/>
    <p:sldId id="451" r:id="rId117"/>
    <p:sldId id="407" r:id="rId118"/>
    <p:sldId id="415" r:id="rId119"/>
    <p:sldId id="452" r:id="rId120"/>
    <p:sldId id="453" r:id="rId121"/>
    <p:sldId id="396" r:id="rId122"/>
    <p:sldId id="454" r:id="rId123"/>
    <p:sldId id="384" r:id="rId124"/>
    <p:sldId id="455" r:id="rId125"/>
    <p:sldId id="417" r:id="rId126"/>
    <p:sldId id="418" r:id="rId127"/>
    <p:sldId id="456" r:id="rId128"/>
    <p:sldId id="419" r:id="rId129"/>
    <p:sldId id="421" r:id="rId130"/>
    <p:sldId id="422" r:id="rId131"/>
    <p:sldId id="424" r:id="rId132"/>
    <p:sldId id="457" r:id="rId133"/>
    <p:sldId id="432" r:id="rId134"/>
    <p:sldId id="385" r:id="rId135"/>
    <p:sldId id="433" r:id="rId136"/>
    <p:sldId id="425" r:id="rId137"/>
    <p:sldId id="426" r:id="rId138"/>
    <p:sldId id="427" r:id="rId139"/>
    <p:sldId id="350" r:id="rId140"/>
    <p:sldId id="428" r:id="rId141"/>
    <p:sldId id="429" r:id="rId142"/>
    <p:sldId id="351" r:id="rId143"/>
    <p:sldId id="352" r:id="rId144"/>
    <p:sldId id="354" r:id="rId145"/>
    <p:sldId id="355" r:id="rId146"/>
    <p:sldId id="356" r:id="rId147"/>
    <p:sldId id="458" r:id="rId148"/>
    <p:sldId id="358" r:id="rId149"/>
    <p:sldId id="357" r:id="rId150"/>
    <p:sldId id="359" r:id="rId151"/>
    <p:sldId id="360" r:id="rId152"/>
    <p:sldId id="361" r:id="rId153"/>
    <p:sldId id="362" r:id="rId154"/>
    <p:sldId id="363" r:id="rId155"/>
    <p:sldId id="459" r:id="rId156"/>
    <p:sldId id="365" r:id="rId157"/>
    <p:sldId id="448" r:id="rId158"/>
    <p:sldId id="449" r:id="rId159"/>
    <p:sldId id="364" r:id="rId160"/>
    <p:sldId id="460" r:id="rId16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90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72080-B0D8-4C41-B412-B19947F28A37}" type="datetimeFigureOut">
              <a:rPr lang="hr-HR" smtClean="0"/>
              <a:t>22.2.2017.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A1C00-DDCE-4FE9-8C42-A6E98E7478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2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A1C00-DDCE-4FE9-8C42-A6E98E747864}" type="slidenum">
              <a:rPr lang="hr-HR" smtClean="0"/>
              <a:t>55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24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3A46C4-F807-4AF4-95E6-35965AD4B919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4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46C4-F807-4AF4-95E6-35965AD4B919}" type="slidenum">
              <a:rPr lang="hr-HR" smtClean="0">
                <a:solidFill>
                  <a:srgbClr val="0A4193"/>
                </a:solidFill>
              </a:rPr>
              <a:pPr/>
              <a:t>‹#›</a:t>
            </a:fld>
            <a:endParaRPr lang="hr-HR">
              <a:solidFill>
                <a:srgbClr val="0A4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1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46C4-F807-4AF4-95E6-35965AD4B919}" type="slidenum">
              <a:rPr lang="hr-HR" smtClean="0">
                <a:solidFill>
                  <a:srgbClr val="0A4193"/>
                </a:solidFill>
              </a:rPr>
              <a:pPr/>
              <a:t>‹#›</a:t>
            </a:fld>
            <a:endParaRPr lang="hr-HR">
              <a:solidFill>
                <a:srgbClr val="0A4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0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46C4-F807-4AF4-95E6-35965AD4B919}" type="slidenum">
              <a:rPr lang="hr-HR" smtClean="0">
                <a:solidFill>
                  <a:srgbClr val="0A4193"/>
                </a:solidFill>
              </a:rPr>
              <a:pPr/>
              <a:t>‹#›</a:t>
            </a:fld>
            <a:endParaRPr lang="hr-HR">
              <a:solidFill>
                <a:srgbClr val="0A4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3A46C4-F807-4AF4-95E6-35965AD4B919}" type="slidenum">
              <a:rPr lang="hr-HR" smtClean="0">
                <a:solidFill>
                  <a:srgbClr val="0A4193"/>
                </a:solidFill>
              </a:rPr>
              <a:pPr/>
              <a:t>‹#›</a:t>
            </a:fld>
            <a:endParaRPr lang="hr-HR">
              <a:solidFill>
                <a:srgbClr val="0A4193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46C4-F807-4AF4-95E6-35965AD4B919}" type="slidenum">
              <a:rPr lang="hr-HR" smtClean="0">
                <a:solidFill>
                  <a:srgbClr val="0A4193"/>
                </a:solidFill>
              </a:rPr>
              <a:pPr/>
              <a:t>‹#›</a:t>
            </a:fld>
            <a:endParaRPr lang="hr-HR">
              <a:solidFill>
                <a:srgbClr val="0A4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46C4-F807-4AF4-95E6-35965AD4B919}" type="slidenum">
              <a:rPr lang="hr-HR" smtClean="0">
                <a:solidFill>
                  <a:srgbClr val="0A4193"/>
                </a:solidFill>
              </a:rPr>
              <a:pPr/>
              <a:t>‹#›</a:t>
            </a:fld>
            <a:endParaRPr lang="hr-HR">
              <a:solidFill>
                <a:srgbClr val="0A4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8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46C4-F807-4AF4-95E6-35965AD4B919}" type="slidenum">
              <a:rPr lang="hr-HR" smtClean="0">
                <a:solidFill>
                  <a:srgbClr val="0A4193"/>
                </a:solidFill>
              </a:rPr>
              <a:pPr/>
              <a:t>‹#›</a:t>
            </a:fld>
            <a:endParaRPr lang="hr-HR">
              <a:solidFill>
                <a:srgbClr val="0A4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46C4-F807-4AF4-95E6-35965AD4B919}" type="slidenum">
              <a:rPr lang="hr-HR" smtClean="0">
                <a:solidFill>
                  <a:srgbClr val="0A4193"/>
                </a:solidFill>
              </a:rPr>
              <a:pPr/>
              <a:t>‹#›</a:t>
            </a:fld>
            <a:endParaRPr lang="hr-HR">
              <a:solidFill>
                <a:srgbClr val="0A4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9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46C4-F807-4AF4-95E6-35965AD4B919}" type="slidenum">
              <a:rPr lang="hr-HR" smtClean="0">
                <a:solidFill>
                  <a:srgbClr val="0A4193"/>
                </a:solidFill>
              </a:rPr>
              <a:pPr/>
              <a:t>‹#›</a:t>
            </a:fld>
            <a:endParaRPr lang="hr-HR">
              <a:solidFill>
                <a:srgbClr val="0A419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3A46C4-F807-4AF4-95E6-35965AD4B919}" type="slidenum">
              <a:rPr lang="hr-HR" smtClean="0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1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AE652E4-67AE-4830-BE3E-BAF2900D695A}" type="datetimeFigureOut">
              <a:rPr lang="hr-HR" smtClean="0">
                <a:solidFill>
                  <a:srgbClr val="000000"/>
                </a:solidFill>
              </a:rPr>
              <a:pPr/>
              <a:t>22.2.2017.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73A46C4-F807-4AF4-95E6-35965AD4B919}" type="slidenum">
              <a:rPr lang="hr-HR" smtClean="0">
                <a:solidFill>
                  <a:srgbClr val="0A4193"/>
                </a:solidFill>
              </a:rPr>
              <a:pPr/>
              <a:t>‹#›</a:t>
            </a:fld>
            <a:endParaRPr lang="hr-HR">
              <a:solidFill>
                <a:srgbClr val="0A419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9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28600"/>
            <a:ext cx="7258000" cy="4571999"/>
          </a:xfrm>
        </p:spPr>
        <p:txBody>
          <a:bodyPr/>
          <a:lstStyle/>
          <a:p>
            <a:r>
              <a:rPr lang="hr-HR" dirty="0" smtClean="0"/>
              <a:t>LIVER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004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424936" cy="1371600"/>
          </a:xfrm>
        </p:spPr>
        <p:txBody>
          <a:bodyPr anchor="ctr"/>
          <a:lstStyle/>
          <a:p>
            <a:r>
              <a:rPr lang="hr-HR" dirty="0"/>
              <a:t>Portal vein anatomy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53" y="1412776"/>
            <a:ext cx="6864123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5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Pathology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824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latin typeface="+mj-lt"/>
              </a:rPr>
              <a:t>ACUTE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Moderate </a:t>
            </a:r>
            <a:r>
              <a:rPr lang="en-US" sz="2400" dirty="0"/>
              <a:t>injury: </a:t>
            </a:r>
            <a:r>
              <a:rPr lang="en-US" sz="2400" b="0" dirty="0"/>
              <a:t>increasing local </a:t>
            </a:r>
            <a:r>
              <a:rPr lang="en-US" sz="2400" b="0" dirty="0" smtClean="0"/>
              <a:t>inflammation</a:t>
            </a:r>
            <a:r>
              <a:rPr lang="hr-HR" sz="2400" b="0" dirty="0" smtClean="0"/>
              <a:t>,</a:t>
            </a:r>
            <a:r>
              <a:rPr lang="en-US" sz="2400" b="0" dirty="0" smtClean="0"/>
              <a:t> intra</a:t>
            </a:r>
            <a:r>
              <a:rPr lang="hr-HR" sz="2400" b="0" dirty="0" smtClean="0"/>
              <a:t>-</a:t>
            </a:r>
            <a:r>
              <a:rPr lang="en-US" sz="2400" b="0" dirty="0" smtClean="0"/>
              <a:t>pancreatic</a:t>
            </a:r>
            <a:r>
              <a:rPr lang="hr-HR" sz="2400" b="0" dirty="0" smtClean="0"/>
              <a:t> </a:t>
            </a:r>
            <a:r>
              <a:rPr lang="en-US" sz="2400" b="0" dirty="0" smtClean="0"/>
              <a:t>bleeding</a:t>
            </a:r>
            <a:r>
              <a:rPr lang="en-US" sz="2400" b="0" dirty="0"/>
              <a:t>, fluid </a:t>
            </a:r>
            <a:r>
              <a:rPr lang="en-US" sz="2400" b="0" dirty="0" smtClean="0"/>
              <a:t>collections</a:t>
            </a:r>
            <a:r>
              <a:rPr lang="hr-HR" sz="2400" b="0" dirty="0" smtClean="0"/>
              <a:t>, </a:t>
            </a:r>
            <a:r>
              <a:rPr lang="en-US" sz="2400" b="0" dirty="0" smtClean="0"/>
              <a:t>spreading </a:t>
            </a:r>
            <a:r>
              <a:rPr lang="en-US" sz="2400" b="0" dirty="0"/>
              <a:t>local </a:t>
            </a:r>
            <a:r>
              <a:rPr lang="en-US" sz="2400" b="0" dirty="0" err="1"/>
              <a:t>oedema</a:t>
            </a:r>
            <a:r>
              <a:rPr lang="en-US" sz="2400" b="0" dirty="0"/>
              <a:t> </a:t>
            </a:r>
            <a:r>
              <a:rPr lang="en-US" sz="2400" b="0" dirty="0" smtClean="0"/>
              <a:t>involving</a:t>
            </a:r>
            <a:r>
              <a:rPr lang="hr-HR" sz="2400" b="0" dirty="0" smtClean="0"/>
              <a:t> </a:t>
            </a:r>
            <a:r>
              <a:rPr lang="en-US" sz="2400" b="0" dirty="0" smtClean="0"/>
              <a:t>mesentery </a:t>
            </a:r>
            <a:r>
              <a:rPr lang="en-US" sz="2400" b="0" dirty="0"/>
              <a:t>and </a:t>
            </a:r>
            <a:r>
              <a:rPr lang="en-US" sz="2400" b="0" dirty="0" err="1" smtClean="0"/>
              <a:t>retroperitoneum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Activation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of the systemic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inflammatory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response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leads to progressive involvement of other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organs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5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Pathology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824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latin typeface="+mj-lt"/>
              </a:rPr>
              <a:t>ACUTE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Severe </a:t>
            </a:r>
            <a:r>
              <a:rPr lang="en-US" sz="2400" dirty="0"/>
              <a:t>injury</a:t>
            </a:r>
            <a:r>
              <a:rPr lang="en-US" sz="2400" b="0" dirty="0"/>
              <a:t>: progressive pancreatic </a:t>
            </a:r>
            <a:r>
              <a:rPr lang="en-US" sz="2400" b="0" dirty="0" smtClean="0"/>
              <a:t>destruction</a:t>
            </a:r>
            <a:r>
              <a:rPr lang="hr-HR" sz="2400" b="0" dirty="0" smtClean="0"/>
              <a:t>, </a:t>
            </a:r>
            <a:r>
              <a:rPr lang="en-US" sz="2400" b="0" dirty="0" smtClean="0"/>
              <a:t>necrosis</a:t>
            </a:r>
            <a:r>
              <a:rPr lang="en-US" sz="2400" b="0" dirty="0"/>
              <a:t>, </a:t>
            </a:r>
            <a:r>
              <a:rPr lang="en-US" sz="2400" b="0" dirty="0" smtClean="0"/>
              <a:t>profound</a:t>
            </a:r>
            <a:r>
              <a:rPr lang="hr-HR" sz="2400" b="0" dirty="0" smtClean="0"/>
              <a:t> </a:t>
            </a:r>
            <a:r>
              <a:rPr lang="en-US" sz="2400" b="0" dirty="0" smtClean="0"/>
              <a:t>localized bleeding</a:t>
            </a:r>
            <a:r>
              <a:rPr lang="hr-HR" sz="2400" b="0" dirty="0" smtClean="0"/>
              <a:t>, </a:t>
            </a:r>
            <a:r>
              <a:rPr lang="en-US" sz="2400" b="0" dirty="0" smtClean="0"/>
              <a:t>fluid </a:t>
            </a:r>
            <a:r>
              <a:rPr lang="en-US" sz="2400" b="0" dirty="0"/>
              <a:t>collections around </a:t>
            </a:r>
            <a:r>
              <a:rPr lang="en-US" sz="2400" b="0" dirty="0" smtClean="0"/>
              <a:t>pancreas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Spread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to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local structures and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peritoneal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cavity may result in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mesenteric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infarction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, peritonitis and intra-abdominal fat ‘saponification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6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Pathology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latin typeface="+mj-lt"/>
              </a:rPr>
              <a:t>CHRONIC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Recurrent </a:t>
            </a:r>
            <a:r>
              <a:rPr lang="en-US" sz="2400" b="0" dirty="0"/>
              <a:t>episodes of acute inflammation lead to progressive </a:t>
            </a:r>
            <a:r>
              <a:rPr lang="en-US" sz="2400" b="0" dirty="0" smtClean="0"/>
              <a:t>destruction</a:t>
            </a:r>
            <a:r>
              <a:rPr lang="hr-HR" sz="2400" b="0" dirty="0" smtClean="0"/>
              <a:t> </a:t>
            </a:r>
            <a:r>
              <a:rPr lang="en-US" sz="2400" b="0" dirty="0" smtClean="0"/>
              <a:t>of </a:t>
            </a:r>
            <a:r>
              <a:rPr lang="en-US" sz="2400" b="0" dirty="0" err="1"/>
              <a:t>acinar</a:t>
            </a:r>
            <a:r>
              <a:rPr lang="en-US" sz="2400" b="0" dirty="0"/>
              <a:t> cells with healing by </a:t>
            </a:r>
            <a:r>
              <a:rPr lang="en-US" sz="2400" b="0" dirty="0" smtClean="0"/>
              <a:t>fibrosis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Incidental </a:t>
            </a:r>
            <a:r>
              <a:rPr lang="en-US" sz="2400" b="0" dirty="0"/>
              <a:t>islet cell </a:t>
            </a:r>
            <a:r>
              <a:rPr lang="en-US" sz="2400" b="0" dirty="0" smtClean="0"/>
              <a:t>damage</a:t>
            </a:r>
            <a:r>
              <a:rPr lang="hr-HR" sz="2400" b="0" dirty="0" smtClean="0"/>
              <a:t> </a:t>
            </a:r>
            <a:r>
              <a:rPr lang="en-US" sz="2400" b="0" dirty="0" smtClean="0"/>
              <a:t>may </a:t>
            </a:r>
            <a:r>
              <a:rPr lang="en-US" sz="2400" b="0" dirty="0"/>
              <a:t>lead to endocrine gland </a:t>
            </a:r>
            <a:r>
              <a:rPr lang="en-US" sz="2400" b="0" dirty="0" smtClean="0"/>
              <a:t>failure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82587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718"/>
            <a:ext cx="8280920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PHYSICAL </a:t>
            </a:r>
            <a:r>
              <a:rPr lang="hr-HR" sz="4000" dirty="0" smtClean="0"/>
              <a:t>EXAMINATION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U</a:t>
            </a:r>
            <a:r>
              <a:rPr lang="en-US" sz="2400" b="0" dirty="0" err="1" smtClean="0"/>
              <a:t>pper</a:t>
            </a:r>
            <a:r>
              <a:rPr lang="en-US" sz="2400" b="0" dirty="0" smtClean="0"/>
              <a:t> </a:t>
            </a:r>
            <a:r>
              <a:rPr lang="en-US" sz="2400" b="0" dirty="0"/>
              <a:t>abdominal </a:t>
            </a:r>
            <a:r>
              <a:rPr lang="en-US" sz="2400" b="0" dirty="0" smtClean="0"/>
              <a:t>tenderness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Usually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without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peritoneal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signs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abdomen may </a:t>
            </a:r>
            <a:r>
              <a:rPr lang="en-US" sz="2400" b="0" dirty="0" smtClean="0"/>
              <a:t>be</a:t>
            </a:r>
            <a:r>
              <a:rPr lang="hr-HR" sz="2400" b="0" dirty="0" smtClean="0"/>
              <a:t> </a:t>
            </a:r>
            <a:r>
              <a:rPr lang="en-US" sz="2400" b="0" dirty="0" smtClean="0"/>
              <a:t>slightly </a:t>
            </a:r>
            <a:r>
              <a:rPr lang="en-US" sz="2400" b="0" dirty="0"/>
              <a:t>distended secondary to a paralytic </a:t>
            </a:r>
            <a:r>
              <a:rPr lang="en-US" sz="2400" b="0" dirty="0" smtClean="0"/>
              <a:t>ileus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Low</a:t>
            </a:r>
            <a:r>
              <a:rPr lang="hr-HR" sz="2400" b="0" dirty="0" smtClean="0"/>
              <a:t>-</a:t>
            </a:r>
            <a:r>
              <a:rPr lang="en-US" sz="2400" b="0" dirty="0" smtClean="0"/>
              <a:t>grade</a:t>
            </a:r>
            <a:r>
              <a:rPr lang="hr-HR" sz="2400" b="0" dirty="0" smtClean="0"/>
              <a:t> </a:t>
            </a:r>
            <a:r>
              <a:rPr lang="en-US" sz="2400" b="0" dirty="0" smtClean="0"/>
              <a:t>fever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T</a:t>
            </a:r>
            <a:r>
              <a:rPr lang="en-US" sz="2400" b="0" dirty="0" err="1" smtClean="0"/>
              <a:t>achycardia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43271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352928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DIFFERENTIAL </a:t>
            </a:r>
            <a:r>
              <a:rPr lang="hr-HR" sz="4000" dirty="0" smtClean="0"/>
              <a:t>DIAGNOSIS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Acute </a:t>
            </a:r>
            <a:r>
              <a:rPr lang="en-US" sz="2400" b="0" dirty="0"/>
              <a:t>pancreatitis </a:t>
            </a:r>
            <a:r>
              <a:rPr lang="en-US" sz="2400" b="0" dirty="0" smtClean="0"/>
              <a:t>often </a:t>
            </a:r>
            <a:r>
              <a:rPr lang="en-US" sz="2400" b="0" dirty="0"/>
              <a:t>difficult to </a:t>
            </a:r>
            <a:r>
              <a:rPr lang="en-US" sz="2400" b="0" dirty="0" smtClean="0"/>
              <a:t>differentiate</a:t>
            </a:r>
            <a:r>
              <a:rPr lang="hr-HR" sz="2400" b="0" dirty="0" smtClean="0"/>
              <a:t> </a:t>
            </a:r>
            <a:r>
              <a:rPr lang="en-US" sz="2400" b="0" dirty="0" smtClean="0"/>
              <a:t>from </a:t>
            </a:r>
            <a:r>
              <a:rPr lang="en-US" sz="2400" b="0" dirty="0"/>
              <a:t>other causes of upper abdominal </a:t>
            </a:r>
            <a:r>
              <a:rPr lang="en-US" sz="2400" b="0" dirty="0" smtClean="0"/>
              <a:t>pain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C</a:t>
            </a:r>
            <a:r>
              <a:rPr lang="en-US" sz="2400" b="0" dirty="0" err="1" smtClean="0"/>
              <a:t>linical</a:t>
            </a:r>
            <a:r>
              <a:rPr lang="hr-HR" sz="2400" b="0" dirty="0"/>
              <a:t> </a:t>
            </a:r>
            <a:r>
              <a:rPr lang="en-US" sz="2400" b="0" dirty="0" smtClean="0"/>
              <a:t>presentation </a:t>
            </a:r>
            <a:r>
              <a:rPr lang="en-US" sz="2400" b="0" dirty="0"/>
              <a:t>may mimic </a:t>
            </a:r>
            <a:r>
              <a:rPr lang="en-US" sz="2400" b="0" dirty="0" smtClean="0"/>
              <a:t>perforated peptic</a:t>
            </a:r>
            <a:r>
              <a:rPr lang="hr-HR" sz="2400" b="0" dirty="0" smtClean="0"/>
              <a:t> </a:t>
            </a:r>
            <a:r>
              <a:rPr lang="en-US" sz="2400" b="0" dirty="0" smtClean="0"/>
              <a:t>ulcer </a:t>
            </a:r>
            <a:r>
              <a:rPr lang="en-US" sz="2400" b="0" dirty="0"/>
              <a:t>or acute biliary tract </a:t>
            </a:r>
            <a:r>
              <a:rPr lang="en-US" sz="2400" b="0" dirty="0" smtClean="0"/>
              <a:t>disease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Other conditions</a:t>
            </a:r>
            <a:r>
              <a:rPr lang="hr-HR" sz="2400" b="0" dirty="0" smtClean="0"/>
              <a:t> with </a:t>
            </a:r>
            <a:r>
              <a:rPr lang="en-US" sz="2400" b="0" dirty="0" smtClean="0"/>
              <a:t>similar presentations</a:t>
            </a:r>
            <a:r>
              <a:rPr lang="hr-HR" sz="2400" b="0" dirty="0" smtClean="0"/>
              <a:t>: 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/>
              <a:t>acute</a:t>
            </a:r>
            <a:r>
              <a:rPr lang="hr-HR" sz="2400" b="0" dirty="0" smtClean="0"/>
              <a:t> intestinal </a:t>
            </a:r>
            <a:r>
              <a:rPr lang="hr-HR" sz="2400" b="0" dirty="0"/>
              <a:t>obstruction, acute mesenteric </a:t>
            </a:r>
            <a:r>
              <a:rPr lang="hr-HR" sz="2400" b="0" dirty="0" smtClean="0"/>
              <a:t>thrombosis </a:t>
            </a:r>
            <a:r>
              <a:rPr lang="en-US" sz="2400" b="0" dirty="0" smtClean="0"/>
              <a:t>and leaking </a:t>
            </a:r>
            <a:r>
              <a:rPr lang="en-US" sz="2400" b="0" dirty="0"/>
              <a:t>abdominal aortic </a:t>
            </a:r>
            <a:r>
              <a:rPr lang="en-US" sz="2400" b="0" dirty="0" smtClean="0"/>
              <a:t>aneurysm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4969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Clinical </a:t>
            </a:r>
            <a:r>
              <a:rPr lang="hr-HR" sz="4000" dirty="0" smtClean="0"/>
              <a:t>features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2600"/>
            <a:ext cx="8219256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Mild/moderate </a:t>
            </a:r>
            <a:r>
              <a:rPr lang="en-US" sz="2400" dirty="0"/>
              <a:t>pancreatitis</a:t>
            </a:r>
            <a:r>
              <a:rPr lang="en-US" sz="2400" b="0" dirty="0"/>
              <a:t>: constant upper abdominal pain </a:t>
            </a:r>
            <a:r>
              <a:rPr lang="en-US" sz="2400" b="0" dirty="0" smtClean="0"/>
              <a:t>radiating</a:t>
            </a:r>
            <a:r>
              <a:rPr lang="hr-HR" sz="2400" b="0" dirty="0" smtClean="0"/>
              <a:t> to </a:t>
            </a:r>
            <a:r>
              <a:rPr lang="hr-HR" sz="2400" b="0" dirty="0"/>
              <a:t>back, nausea, vomiting, pyrexia, tachycardia ± </a:t>
            </a:r>
            <a:r>
              <a:rPr lang="hr-HR" sz="2400" b="0" dirty="0" smtClean="0"/>
              <a:t>jaundice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Severe/necrotizing </a:t>
            </a:r>
            <a:r>
              <a:rPr lang="en-US" sz="2400" dirty="0"/>
              <a:t>pancreatitis</a:t>
            </a:r>
            <a:r>
              <a:rPr lang="en-US" sz="2400" b="0" dirty="0"/>
              <a:t>: severe upper abdominal pain, </a:t>
            </a:r>
            <a:r>
              <a:rPr lang="en-US" sz="2400" b="0" dirty="0" smtClean="0"/>
              <a:t>signs</a:t>
            </a:r>
            <a:r>
              <a:rPr lang="hr-HR" sz="2400" b="0" dirty="0" smtClean="0"/>
              <a:t> </a:t>
            </a:r>
            <a:r>
              <a:rPr lang="en-US" sz="2400" b="0" dirty="0" smtClean="0"/>
              <a:t>of </a:t>
            </a:r>
            <a:r>
              <a:rPr lang="en-US" sz="2400" b="0" dirty="0" err="1"/>
              <a:t>hypovolaemic</a:t>
            </a:r>
            <a:r>
              <a:rPr lang="en-US" sz="2400" b="0" dirty="0"/>
              <a:t> shock, respiratory and renal impairment, </a:t>
            </a:r>
            <a:r>
              <a:rPr lang="en-US" sz="2400" b="0" dirty="0" smtClean="0"/>
              <a:t>silent</a:t>
            </a:r>
            <a:r>
              <a:rPr lang="hr-HR" sz="2400" b="0" dirty="0" smtClean="0"/>
              <a:t> </a:t>
            </a:r>
            <a:r>
              <a:rPr lang="en-US" sz="2400" b="0" dirty="0" smtClean="0"/>
              <a:t>abdomen</a:t>
            </a:r>
            <a:r>
              <a:rPr lang="en-US" sz="2400" b="0" dirty="0"/>
              <a:t>, retroperitoneal bleeding with flank and umbilical </a:t>
            </a:r>
            <a:r>
              <a:rPr lang="en-US" sz="2400" b="0" dirty="0" smtClean="0"/>
              <a:t>bruising</a:t>
            </a:r>
            <a:r>
              <a:rPr lang="hr-HR" sz="2400" b="0" dirty="0" smtClean="0"/>
              <a:t> </a:t>
            </a:r>
            <a:r>
              <a:rPr lang="en-US" sz="2400" b="0" dirty="0" smtClean="0"/>
              <a:t>(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Grey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Turner’s and Cullen’s signs</a:t>
            </a:r>
            <a:r>
              <a:rPr lang="en-US" sz="2400" b="0" dirty="0"/>
              <a:t>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4041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Clinical </a:t>
            </a:r>
            <a:r>
              <a:rPr lang="hr-HR" sz="4000" dirty="0" smtClean="0"/>
              <a:t>features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C</a:t>
            </a:r>
            <a:r>
              <a:rPr lang="en-US" sz="2400" b="0" dirty="0" smtClean="0"/>
              <a:t>an </a:t>
            </a:r>
            <a:r>
              <a:rPr lang="en-US" sz="2400" b="0" dirty="0"/>
              <a:t>present at any age but </a:t>
            </a:r>
            <a:r>
              <a:rPr lang="en-US" sz="2400" b="0" dirty="0" smtClean="0"/>
              <a:t>uncommon </a:t>
            </a:r>
            <a:r>
              <a:rPr lang="en-US" sz="2400" b="0" dirty="0"/>
              <a:t>in childhood and in young </a:t>
            </a:r>
            <a:r>
              <a:rPr lang="en-US" sz="2400" b="0" dirty="0" smtClean="0"/>
              <a:t>adults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G</a:t>
            </a:r>
            <a:r>
              <a:rPr lang="en-US" sz="2400" b="0" dirty="0" err="1" smtClean="0"/>
              <a:t>allstone</a:t>
            </a:r>
            <a:r>
              <a:rPr lang="en-US" sz="2400" b="0" dirty="0" smtClean="0"/>
              <a:t> pancreatitis</a:t>
            </a:r>
            <a:r>
              <a:rPr lang="hr-HR" sz="2400" b="0" dirty="0"/>
              <a:t> </a:t>
            </a:r>
            <a:r>
              <a:rPr lang="hr-HR" sz="2400" b="0" dirty="0" smtClean="0"/>
              <a:t>- </a:t>
            </a:r>
            <a:r>
              <a:rPr lang="en-US" sz="2400" b="0" dirty="0" smtClean="0"/>
              <a:t>middle </a:t>
            </a:r>
            <a:r>
              <a:rPr lang="en-US" sz="2400" b="0" dirty="0"/>
              <a:t>aged or </a:t>
            </a:r>
            <a:r>
              <a:rPr lang="en-US" sz="2400" b="0" dirty="0" smtClean="0"/>
              <a:t>elderly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A</a:t>
            </a:r>
            <a:r>
              <a:rPr lang="en-US" sz="2400" b="0" dirty="0" err="1" smtClean="0"/>
              <a:t>lcohol</a:t>
            </a:r>
            <a:r>
              <a:rPr lang="en-US" sz="2400" b="0" dirty="0" smtClean="0"/>
              <a:t> </a:t>
            </a:r>
            <a:r>
              <a:rPr lang="en-US" sz="2400" b="0" dirty="0"/>
              <a:t>- related form </a:t>
            </a:r>
            <a:r>
              <a:rPr lang="en-US" sz="2400" b="0" dirty="0" smtClean="0"/>
              <a:t>in</a:t>
            </a:r>
            <a:r>
              <a:rPr lang="hr-HR" sz="2400" b="0" dirty="0"/>
              <a:t> </a:t>
            </a:r>
            <a:r>
              <a:rPr lang="en-US" sz="2400" b="0" dirty="0" smtClean="0"/>
              <a:t>patients</a:t>
            </a:r>
            <a:r>
              <a:rPr lang="hr-HR" sz="2400" b="0" dirty="0" smtClean="0"/>
              <a:t> </a:t>
            </a:r>
            <a:r>
              <a:rPr lang="en-US" sz="2400" b="0" dirty="0" smtClean="0"/>
              <a:t>younger </a:t>
            </a:r>
            <a:r>
              <a:rPr lang="en-US" sz="2400" b="0" dirty="0"/>
              <a:t>than </a:t>
            </a:r>
            <a:r>
              <a:rPr lang="en-US" sz="2400" b="0" dirty="0" smtClean="0"/>
              <a:t>40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Pain</a:t>
            </a:r>
            <a:r>
              <a:rPr lang="hr-HR" sz="2400" b="0" dirty="0" smtClean="0"/>
              <a:t>: </a:t>
            </a:r>
            <a:r>
              <a:rPr lang="en-US" sz="2400" b="0" dirty="0" smtClean="0"/>
              <a:t>rapid</a:t>
            </a:r>
            <a:r>
              <a:rPr lang="hr-HR" sz="2400" b="0" dirty="0" smtClean="0"/>
              <a:t> </a:t>
            </a:r>
            <a:r>
              <a:rPr lang="en-US" sz="2400" b="0" dirty="0" smtClean="0"/>
              <a:t>onset</a:t>
            </a:r>
            <a:r>
              <a:rPr lang="en-US" sz="2400" b="0" dirty="0"/>
              <a:t>, </a:t>
            </a:r>
            <a:r>
              <a:rPr lang="en-US" sz="2400" b="0" dirty="0" smtClean="0"/>
              <a:t>severe</a:t>
            </a:r>
            <a:r>
              <a:rPr lang="en-US" sz="2400" b="0" dirty="0"/>
              <a:t>, constant, </a:t>
            </a:r>
            <a:r>
              <a:rPr lang="en-US" sz="2400" b="0" dirty="0" smtClean="0"/>
              <a:t>usually</a:t>
            </a:r>
            <a:r>
              <a:rPr lang="hr-HR" sz="2400" b="0" dirty="0" smtClean="0"/>
              <a:t> </a:t>
            </a:r>
            <a:r>
              <a:rPr lang="en-US" sz="2400" b="0" dirty="0" err="1" smtClean="0"/>
              <a:t>epigastric</a:t>
            </a:r>
            <a:r>
              <a:rPr lang="en-US" sz="2400" b="0" dirty="0" smtClean="0"/>
              <a:t> and</a:t>
            </a:r>
            <a:r>
              <a:rPr lang="hr-HR" sz="2400" b="0" dirty="0" smtClean="0"/>
              <a:t> </a:t>
            </a:r>
            <a:r>
              <a:rPr lang="en-US" sz="2400" b="0" dirty="0" smtClean="0"/>
              <a:t>often </a:t>
            </a:r>
            <a:r>
              <a:rPr lang="en-US" sz="2400" b="0" dirty="0"/>
              <a:t>radiates into </a:t>
            </a:r>
            <a:r>
              <a:rPr lang="en-US" sz="2400" b="0" dirty="0" smtClean="0"/>
              <a:t>back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P</a:t>
            </a:r>
            <a:r>
              <a:rPr lang="en-US" sz="2400" b="0" dirty="0" err="1" smtClean="0"/>
              <a:t>atient</a:t>
            </a:r>
            <a:r>
              <a:rPr lang="en-US" sz="2400" b="0" dirty="0" smtClean="0"/>
              <a:t> typically</a:t>
            </a:r>
            <a:r>
              <a:rPr lang="hr-HR" sz="2400" b="0" dirty="0" smtClean="0"/>
              <a:t> </a:t>
            </a:r>
            <a:r>
              <a:rPr lang="en-US" sz="2400" b="0" dirty="0" smtClean="0"/>
              <a:t>sits </a:t>
            </a:r>
            <a:r>
              <a:rPr lang="en-US" sz="2400" b="0" dirty="0"/>
              <a:t>forward, and repeated retching is </a:t>
            </a:r>
            <a:r>
              <a:rPr lang="en-US" sz="2400" b="0" dirty="0" smtClean="0"/>
              <a:t>common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Vomiting </a:t>
            </a:r>
            <a:r>
              <a:rPr lang="en-US" sz="2400" b="0" dirty="0"/>
              <a:t>is early and </a:t>
            </a:r>
            <a:r>
              <a:rPr lang="en-US" sz="2400" b="0" dirty="0" smtClean="0"/>
              <a:t>profuse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patient may be</a:t>
            </a:r>
          </a:p>
          <a:p>
            <a:r>
              <a:rPr lang="en-US" sz="2400" b="0" dirty="0"/>
              <a:t>shocked with a rapid pulse, cyanosis (indicating</a:t>
            </a:r>
          </a:p>
          <a:p>
            <a:r>
              <a:rPr lang="en-US" sz="2400" b="0" dirty="0"/>
              <a:t>circulatory collapse) and a temperature that may</a:t>
            </a:r>
          </a:p>
          <a:p>
            <a:r>
              <a:rPr lang="en-US" sz="2400" b="0" dirty="0"/>
              <a:t>be either subnormal or raised up to 39.5 ° C (103 ° F).</a:t>
            </a:r>
          </a:p>
          <a:p>
            <a:r>
              <a:rPr lang="en-US" sz="2400" b="0" dirty="0"/>
              <a:t>The abdomen reveals generalized tenderness and</a:t>
            </a:r>
          </a:p>
          <a:p>
            <a:r>
              <a:rPr lang="en-US" sz="2400" b="0" dirty="0"/>
              <a:t>guarding. About 30% of patients are jaundiced</a:t>
            </a:r>
          </a:p>
          <a:p>
            <a:r>
              <a:rPr lang="en-US" sz="2400" b="0" dirty="0"/>
              <a:t>owing to </a:t>
            </a:r>
            <a:r>
              <a:rPr lang="en-US" sz="2400" b="0" dirty="0" err="1"/>
              <a:t>oedema</a:t>
            </a:r>
            <a:r>
              <a:rPr lang="en-US" sz="2400" b="0" dirty="0"/>
              <a:t> of the pancreatic head obstructing</a:t>
            </a:r>
          </a:p>
          <a:p>
            <a:r>
              <a:rPr lang="hr-HR" sz="2400" b="0" dirty="0"/>
              <a:t>the common bile duct</a:t>
            </a:r>
            <a:r>
              <a:rPr lang="hr-HR" sz="2400" b="0" dirty="0" smtClean="0"/>
              <a:t>.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68417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19256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Pain location in chronic pancreatitis</a:t>
            </a:r>
            <a:endParaRPr lang="hr-H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9" t="2648" r="1370" b="2635"/>
          <a:stretch/>
        </p:blipFill>
        <p:spPr bwMode="auto">
          <a:xfrm>
            <a:off x="4644008" y="1521566"/>
            <a:ext cx="3596432" cy="516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2648" r="51850" b="2635"/>
          <a:stretch/>
        </p:blipFill>
        <p:spPr bwMode="auto">
          <a:xfrm>
            <a:off x="395536" y="1521566"/>
            <a:ext cx="3875314" cy="516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71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Investigations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Investigations </a:t>
            </a:r>
            <a:r>
              <a:rPr lang="en-US" sz="2400" dirty="0"/>
              <a:t>in acute pancreatitis should be</a:t>
            </a:r>
          </a:p>
          <a:p>
            <a:r>
              <a:rPr lang="en-US" sz="2400" dirty="0"/>
              <a:t>aimed at answering </a:t>
            </a:r>
            <a:r>
              <a:rPr lang="hr-HR" sz="2400" dirty="0" smtClean="0"/>
              <a:t>3 </a:t>
            </a:r>
            <a:r>
              <a:rPr lang="en-US" sz="2400" dirty="0" smtClean="0"/>
              <a:t>questions</a:t>
            </a:r>
            <a:r>
              <a:rPr lang="en-US" sz="24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Is diagnosis </a:t>
            </a:r>
            <a:r>
              <a:rPr lang="en-US" sz="2400" b="0" dirty="0"/>
              <a:t>of acute pancreatitis correct?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How </a:t>
            </a:r>
            <a:r>
              <a:rPr lang="en-US" sz="2400" b="0" dirty="0"/>
              <a:t>severe is the attack?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0" dirty="0" smtClean="0"/>
              <a:t>What </a:t>
            </a:r>
            <a:r>
              <a:rPr lang="hr-HR" sz="2400" b="0" dirty="0"/>
              <a:t>is the </a:t>
            </a:r>
            <a:r>
              <a:rPr lang="hr-HR" sz="2400" b="0" dirty="0" smtClean="0"/>
              <a:t>etiology</a:t>
            </a:r>
            <a:r>
              <a:rPr lang="hr-HR" sz="2400" b="0" dirty="0"/>
              <a:t>?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5831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Investigations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1925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D</a:t>
            </a:r>
            <a:r>
              <a:rPr lang="en-US" sz="2400" b="0" dirty="0" err="1" smtClean="0"/>
              <a:t>iagnosis</a:t>
            </a:r>
            <a:r>
              <a:rPr lang="hr-HR" sz="2400" b="0" dirty="0"/>
              <a:t> </a:t>
            </a:r>
            <a:r>
              <a:rPr lang="hr-HR" sz="2400" b="0" dirty="0" smtClean="0"/>
              <a:t>- </a:t>
            </a:r>
            <a:r>
              <a:rPr lang="en-US" sz="2400" b="0" dirty="0" smtClean="0"/>
              <a:t>on </a:t>
            </a:r>
            <a:r>
              <a:rPr lang="hr-HR" sz="2400" b="0" dirty="0" smtClean="0"/>
              <a:t>the </a:t>
            </a:r>
            <a:r>
              <a:rPr lang="en-US" sz="2400" b="0" dirty="0" smtClean="0"/>
              <a:t>basis </a:t>
            </a:r>
            <a:r>
              <a:rPr lang="en-US" sz="2400" b="0" dirty="0"/>
              <a:t>of </a:t>
            </a:r>
            <a:r>
              <a:rPr lang="en-US" sz="2400" b="0" dirty="0" smtClean="0"/>
              <a:t>clinical</a:t>
            </a:r>
            <a:r>
              <a:rPr lang="hr-HR" sz="2400" b="0" dirty="0"/>
              <a:t> </a:t>
            </a:r>
            <a:r>
              <a:rPr lang="en-US" sz="2400" b="0" dirty="0" smtClean="0"/>
              <a:t>presentation </a:t>
            </a:r>
            <a:r>
              <a:rPr lang="en-US" sz="2400" b="0" dirty="0"/>
              <a:t>and </a:t>
            </a:r>
            <a:r>
              <a:rPr lang="en-US" sz="2400" b="0" dirty="0" smtClean="0"/>
              <a:t>elevated </a:t>
            </a:r>
            <a:r>
              <a:rPr lang="en-US" sz="2400" b="0" dirty="0"/>
              <a:t>serum amylase </a:t>
            </a:r>
            <a:r>
              <a:rPr lang="en-US" sz="2400" b="0" dirty="0" smtClean="0"/>
              <a:t>level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/>
              <a:t>S</a:t>
            </a:r>
            <a:r>
              <a:rPr lang="en-US" sz="2400" dirty="0" err="1" smtClean="0"/>
              <a:t>erum</a:t>
            </a:r>
            <a:r>
              <a:rPr lang="hr-HR" sz="2400" dirty="0"/>
              <a:t> </a:t>
            </a:r>
            <a:r>
              <a:rPr lang="en-US" sz="2400" dirty="0" smtClean="0"/>
              <a:t>amylase </a:t>
            </a:r>
            <a:r>
              <a:rPr lang="hr-HR" sz="2400" b="0" dirty="0" smtClean="0"/>
              <a:t>3-4x </a:t>
            </a:r>
            <a:r>
              <a:rPr lang="en-US" sz="2400" b="0" dirty="0" smtClean="0"/>
              <a:t>above </a:t>
            </a:r>
            <a:r>
              <a:rPr lang="en-US" sz="2400" b="0" dirty="0"/>
              <a:t>normal </a:t>
            </a:r>
            <a:r>
              <a:rPr lang="en-US" sz="2400" b="0" dirty="0" smtClean="0"/>
              <a:t>indicative</a:t>
            </a:r>
            <a:r>
              <a:rPr lang="hr-HR" sz="2400" b="0" dirty="0"/>
              <a:t> </a:t>
            </a:r>
            <a:r>
              <a:rPr lang="en-US" sz="2400" b="0" dirty="0" smtClean="0"/>
              <a:t>of disease</a:t>
            </a:r>
            <a:endParaRPr lang="hr-HR" sz="2400" b="0" dirty="0" smtClean="0"/>
          </a:p>
          <a:p>
            <a:pPr marL="800100" lvl="1" indent="-342900"/>
            <a:r>
              <a:rPr lang="hr-HR" sz="2400" b="0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ormal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serum amylase level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does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n`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t exclude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acute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pancreatitis, particularly if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patient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has presented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few</a:t>
            </a:r>
            <a:r>
              <a:rPr lang="hr-HR" sz="2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days later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/>
              <a:t>S</a:t>
            </a:r>
            <a:r>
              <a:rPr lang="en-US" sz="2400" dirty="0" err="1" smtClean="0"/>
              <a:t>erum</a:t>
            </a:r>
            <a:r>
              <a:rPr lang="en-US" sz="2400" dirty="0" smtClean="0"/>
              <a:t> </a:t>
            </a:r>
            <a:r>
              <a:rPr lang="en-US" sz="2400" dirty="0"/>
              <a:t>lipase </a:t>
            </a:r>
            <a:r>
              <a:rPr lang="en-US" sz="2400" b="0" dirty="0" smtClean="0"/>
              <a:t>provides slightly </a:t>
            </a:r>
            <a:r>
              <a:rPr lang="en-US" sz="2400" b="0" dirty="0"/>
              <a:t>more sensitive and specific test than </a:t>
            </a:r>
            <a:r>
              <a:rPr lang="en-US" sz="2400" b="0" dirty="0" smtClean="0"/>
              <a:t>amylase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I</a:t>
            </a:r>
            <a:r>
              <a:rPr lang="hr-HR" sz="2400" b="0" dirty="0" smtClean="0"/>
              <a:t>n </a:t>
            </a:r>
            <a:r>
              <a:rPr lang="en-US" sz="2400" b="0" dirty="0" smtClean="0"/>
              <a:t>doubt</a:t>
            </a:r>
            <a:r>
              <a:rPr lang="en-US" sz="2400" b="0" dirty="0"/>
              <a:t>, </a:t>
            </a:r>
            <a:r>
              <a:rPr lang="en-US" sz="2400" b="0" dirty="0" smtClean="0"/>
              <a:t>contrast-enhanced </a:t>
            </a:r>
            <a:r>
              <a:rPr lang="en-US" sz="2400" b="0" dirty="0"/>
              <a:t>CT </a:t>
            </a:r>
            <a:r>
              <a:rPr lang="en-US" sz="2400" b="0" dirty="0" smtClean="0"/>
              <a:t>the </a:t>
            </a:r>
            <a:r>
              <a:rPr lang="en-US" sz="2400" b="0" dirty="0"/>
              <a:t>best single </a:t>
            </a:r>
            <a:r>
              <a:rPr lang="en-US" sz="2400" b="0" dirty="0" smtClean="0"/>
              <a:t>imaging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74448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Anatomy of </a:t>
            </a:r>
            <a:r>
              <a:rPr lang="en-US" dirty="0" smtClean="0"/>
              <a:t>left </a:t>
            </a:r>
            <a:r>
              <a:rPr lang="en-US" dirty="0"/>
              <a:t>portal </a:t>
            </a:r>
            <a:r>
              <a:rPr lang="en-US" dirty="0" smtClean="0"/>
              <a:t>vein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369268"/>
            <a:ext cx="70770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86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075240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Assessment of </a:t>
            </a:r>
            <a:r>
              <a:rPr lang="hr-HR" sz="4000" dirty="0" smtClean="0"/>
              <a:t>severity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19733"/>
            <a:ext cx="821925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I</a:t>
            </a:r>
            <a:r>
              <a:rPr lang="en-US" sz="2400" b="0" dirty="0" err="1" smtClean="0"/>
              <a:t>mportant</a:t>
            </a:r>
            <a:r>
              <a:rPr lang="en-US" sz="2400" b="0" dirty="0" smtClean="0"/>
              <a:t> </a:t>
            </a:r>
            <a:r>
              <a:rPr lang="en-US" sz="2400" b="0" dirty="0"/>
              <a:t>to define </a:t>
            </a:r>
            <a:r>
              <a:rPr lang="en-US" sz="2400" b="0" dirty="0" smtClean="0"/>
              <a:t>group of</a:t>
            </a:r>
            <a:r>
              <a:rPr lang="hr-HR" sz="2400" b="0" dirty="0" smtClean="0"/>
              <a:t> </a:t>
            </a:r>
            <a:r>
              <a:rPr lang="en-US" sz="2400" b="0" dirty="0" smtClean="0"/>
              <a:t>patients </a:t>
            </a:r>
            <a:r>
              <a:rPr lang="en-US" sz="2400" b="0" dirty="0"/>
              <a:t>who will develop severe </a:t>
            </a:r>
            <a:r>
              <a:rPr lang="en-US" sz="2400" b="0" dirty="0" smtClean="0"/>
              <a:t>pancreatitis</a:t>
            </a:r>
            <a:r>
              <a:rPr lang="hr-HR" sz="2400" b="0" dirty="0"/>
              <a:t> </a:t>
            </a:r>
            <a:r>
              <a:rPr lang="hr-HR" sz="2400" b="0" dirty="0" smtClean="0"/>
              <a:t>- </a:t>
            </a:r>
            <a:r>
              <a:rPr lang="en-US" sz="2400" b="0" dirty="0" smtClean="0"/>
              <a:t>difference </a:t>
            </a:r>
            <a:r>
              <a:rPr lang="en-US" sz="2400" b="0" dirty="0"/>
              <a:t>in outcome 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Various scoring</a:t>
            </a:r>
            <a:r>
              <a:rPr lang="hr-HR" sz="2400" b="0" dirty="0" smtClean="0"/>
              <a:t> </a:t>
            </a:r>
            <a:r>
              <a:rPr lang="en-US" sz="2400" b="0" dirty="0" smtClean="0"/>
              <a:t>systems</a:t>
            </a:r>
            <a:r>
              <a:rPr lang="hr-HR" sz="2400" b="0" dirty="0" smtClean="0"/>
              <a:t>: </a:t>
            </a:r>
            <a:r>
              <a:rPr lang="en-US" sz="2400" b="0" dirty="0" err="1" smtClean="0"/>
              <a:t>Ranson</a:t>
            </a:r>
            <a:r>
              <a:rPr lang="hr-HR" sz="2400" b="0" dirty="0"/>
              <a:t> </a:t>
            </a:r>
            <a:r>
              <a:rPr lang="hr-HR" sz="2400" b="0" dirty="0" smtClean="0"/>
              <a:t>and </a:t>
            </a:r>
            <a:r>
              <a:rPr lang="en-US" sz="2400" b="0" dirty="0" smtClean="0"/>
              <a:t>Glasgow</a:t>
            </a:r>
            <a:r>
              <a:rPr lang="hr-HR" sz="2400" b="0" dirty="0" smtClean="0"/>
              <a:t> </a:t>
            </a:r>
            <a:r>
              <a:rPr lang="en-US" sz="2400" b="0" dirty="0" smtClean="0"/>
              <a:t>scoring systems</a:t>
            </a:r>
            <a:r>
              <a:rPr lang="hr-HR" sz="2400" b="0" dirty="0" smtClean="0"/>
              <a:t>, </a:t>
            </a:r>
            <a:r>
              <a:rPr lang="en-US" sz="2400" b="0" dirty="0" smtClean="0"/>
              <a:t>APACHE </a:t>
            </a:r>
            <a:r>
              <a:rPr lang="en-US" sz="2400" b="0" dirty="0"/>
              <a:t>II </a:t>
            </a:r>
            <a:r>
              <a:rPr lang="en-US" sz="2400" b="0" dirty="0" smtClean="0"/>
              <a:t>in </a:t>
            </a:r>
            <a:r>
              <a:rPr lang="en-US" sz="2400" b="0" dirty="0"/>
              <a:t>intensive care </a:t>
            </a:r>
            <a:r>
              <a:rPr lang="en-US" sz="2400" b="0" dirty="0" smtClean="0"/>
              <a:t>units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Severity </a:t>
            </a:r>
            <a:r>
              <a:rPr lang="en-US" sz="2400" b="0" dirty="0"/>
              <a:t>stratification should be performed in all </a:t>
            </a:r>
            <a:r>
              <a:rPr lang="en-US" sz="2400" b="0" dirty="0" smtClean="0"/>
              <a:t>patients</a:t>
            </a:r>
            <a:r>
              <a:rPr lang="hr-HR" sz="2400" b="0" dirty="0" smtClean="0"/>
              <a:t> </a:t>
            </a:r>
            <a:r>
              <a:rPr lang="en-US" sz="2400" b="0" dirty="0" smtClean="0"/>
              <a:t>within </a:t>
            </a:r>
            <a:r>
              <a:rPr lang="en-US" sz="2400" b="0" dirty="0"/>
              <a:t>48 hours of </a:t>
            </a:r>
            <a:r>
              <a:rPr lang="en-US" sz="2400" b="0" dirty="0" smtClean="0"/>
              <a:t>diagnosis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Patients </a:t>
            </a:r>
            <a:r>
              <a:rPr lang="en-US" sz="2400" b="0" dirty="0"/>
              <a:t>with </a:t>
            </a:r>
            <a:r>
              <a:rPr lang="en-US" sz="2400" b="0" dirty="0" smtClean="0"/>
              <a:t>body </a:t>
            </a:r>
            <a:r>
              <a:rPr lang="en-US" sz="2400" b="0" dirty="0"/>
              <a:t>mass </a:t>
            </a:r>
            <a:r>
              <a:rPr lang="en-US" sz="2400" b="0" dirty="0" smtClean="0"/>
              <a:t>index</a:t>
            </a:r>
            <a:r>
              <a:rPr lang="hr-HR" sz="2400" b="0" dirty="0" smtClean="0"/>
              <a:t> </a:t>
            </a:r>
            <a:r>
              <a:rPr lang="hr-HR" sz="2400" b="0" dirty="0"/>
              <a:t>&gt;</a:t>
            </a:r>
            <a:r>
              <a:rPr lang="en-US" sz="2400" b="0" dirty="0" smtClean="0"/>
              <a:t>30 at </a:t>
            </a:r>
            <a:r>
              <a:rPr lang="en-US" sz="2400" b="0" dirty="0"/>
              <a:t>higher risk </a:t>
            </a:r>
            <a:r>
              <a:rPr lang="en-US" sz="2400" b="0" dirty="0" smtClean="0"/>
              <a:t>of complications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6574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075240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Assessment of </a:t>
            </a:r>
            <a:r>
              <a:rPr lang="hr-HR" sz="4000" dirty="0" smtClean="0"/>
              <a:t>severity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19256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dirty="0" smtClean="0"/>
              <a:t>S</a:t>
            </a:r>
            <a:r>
              <a:rPr lang="en-US" sz="2400" dirty="0" err="1" smtClean="0"/>
              <a:t>evere</a:t>
            </a:r>
            <a:r>
              <a:rPr lang="en-US" sz="2400" dirty="0" smtClean="0"/>
              <a:t> attack</a:t>
            </a:r>
            <a:endParaRPr lang="hr-HR" sz="2400" dirty="0"/>
          </a:p>
          <a:p>
            <a:pPr marL="800100" lvl="1" indent="-342900">
              <a:lnSpc>
                <a:spcPct val="150000"/>
              </a:lnSpc>
            </a:pPr>
            <a:r>
              <a:rPr lang="hr-HR" sz="2400" dirty="0"/>
              <a:t>I</a:t>
            </a:r>
            <a:r>
              <a:rPr lang="en-US" sz="2400" b="0" dirty="0" err="1" smtClean="0"/>
              <a:t>nitial</a:t>
            </a:r>
            <a:r>
              <a:rPr lang="en-US" sz="2400" b="0" dirty="0" smtClean="0"/>
              <a:t> </a:t>
            </a:r>
            <a:r>
              <a:rPr lang="en-US" sz="2400" b="0" dirty="0"/>
              <a:t>clinical impression of </a:t>
            </a:r>
            <a:r>
              <a:rPr lang="en-US" sz="2400" b="0" dirty="0" smtClean="0"/>
              <a:t>very ill</a:t>
            </a:r>
            <a:r>
              <a:rPr lang="hr-HR" sz="2400" b="0" dirty="0" smtClean="0"/>
              <a:t> </a:t>
            </a:r>
            <a:r>
              <a:rPr lang="en-US" sz="2400" b="0" dirty="0" smtClean="0"/>
              <a:t>patient</a:t>
            </a:r>
            <a:endParaRPr lang="hr-HR" sz="2400" dirty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/>
              <a:t>APACHE </a:t>
            </a:r>
            <a:r>
              <a:rPr lang="en-US" sz="2400" b="0" dirty="0"/>
              <a:t>II score </a:t>
            </a:r>
            <a:r>
              <a:rPr lang="hr-HR" sz="2400" b="0" dirty="0"/>
              <a:t>&gt;</a:t>
            </a:r>
            <a:r>
              <a:rPr lang="en-US" sz="2400" b="0" dirty="0" smtClean="0"/>
              <a:t>8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/>
              <a:t>48 </a:t>
            </a:r>
            <a:r>
              <a:rPr lang="en-US" sz="2400" b="0" dirty="0"/>
              <a:t>hours after </a:t>
            </a:r>
            <a:r>
              <a:rPr lang="en-US" sz="2400" b="0" dirty="0" smtClean="0"/>
              <a:t>onset </a:t>
            </a:r>
            <a:r>
              <a:rPr lang="en-US" sz="2400" b="0" dirty="0"/>
              <a:t>of </a:t>
            </a:r>
            <a:r>
              <a:rPr lang="en-US" sz="2400" b="0" dirty="0" smtClean="0"/>
              <a:t>symptoms</a:t>
            </a:r>
            <a:r>
              <a:rPr lang="hr-HR" sz="2400" b="0" dirty="0" smtClean="0"/>
              <a:t>: </a:t>
            </a:r>
          </a:p>
          <a:p>
            <a:pPr marL="1485900" lvl="2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Glasgow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score </a:t>
            </a:r>
            <a:r>
              <a:rPr lang="hr-HR" sz="2400" b="0" dirty="0">
                <a:solidFill>
                  <a:schemeClr val="bg2">
                    <a:lumMod val="50000"/>
                  </a:schemeClr>
                </a:solidFill>
              </a:rPr>
              <a:t>&gt;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485900" lvl="2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RP&gt;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150 mg/L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485900" lvl="2" indent="-342900"/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orsening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 clinical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state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sepsis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or persisting organ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failure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9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363272" cy="1044034"/>
          </a:xfrm>
        </p:spPr>
        <p:txBody>
          <a:bodyPr anchor="ctr">
            <a:noAutofit/>
          </a:bodyPr>
          <a:lstStyle/>
          <a:p>
            <a:r>
              <a:rPr lang="hr-HR" sz="3200" b="1" dirty="0"/>
              <a:t>DISEASE SEVERITY SCORES</a:t>
            </a:r>
            <a:endParaRPr lang="hr-HR" sz="32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8" y="1298092"/>
            <a:ext cx="5088897" cy="542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04087" y="2996952"/>
            <a:ext cx="3688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+mj-lt"/>
              </a:rPr>
              <a:t>&gt;3 </a:t>
            </a:r>
            <a:r>
              <a:rPr lang="en-US" sz="2400" dirty="0" smtClean="0">
                <a:latin typeface="+mj-lt"/>
              </a:rPr>
              <a:t>factors</a:t>
            </a:r>
            <a:r>
              <a:rPr lang="hr-HR" sz="2400" dirty="0" smtClean="0">
                <a:latin typeface="+mj-lt"/>
              </a:rPr>
              <a:t> present =</a:t>
            </a:r>
            <a:endParaRPr lang="hr-HR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disease </a:t>
            </a:r>
            <a:r>
              <a:rPr lang="en-US" sz="2400" dirty="0">
                <a:latin typeface="+mj-lt"/>
              </a:rPr>
              <a:t>classified </a:t>
            </a:r>
            <a:r>
              <a:rPr lang="en-US" sz="2400" dirty="0" smtClean="0">
                <a:latin typeface="+mj-lt"/>
              </a:rPr>
              <a:t>severe</a:t>
            </a:r>
            <a:endParaRPr lang="hr-H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807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496944" cy="1371600"/>
          </a:xfrm>
        </p:spPr>
        <p:txBody>
          <a:bodyPr anchor="ctr">
            <a:noAutofit/>
          </a:bodyPr>
          <a:lstStyle/>
          <a:p>
            <a:r>
              <a:rPr lang="hr-HR" sz="3200" b="1" dirty="0"/>
              <a:t>DISEASE SEVERITY SCORES</a:t>
            </a:r>
            <a:endParaRPr lang="hr-HR" sz="32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6123"/>
            <a:ext cx="5976664" cy="527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60032" y="5373216"/>
            <a:ext cx="3841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latin typeface="+mj-lt"/>
              </a:rPr>
              <a:t>&gt;3 </a:t>
            </a:r>
            <a:r>
              <a:rPr lang="en-US" sz="2400" b="1" dirty="0" smtClean="0">
                <a:latin typeface="+mj-lt"/>
              </a:rPr>
              <a:t>factors</a:t>
            </a:r>
            <a:r>
              <a:rPr lang="hr-HR" sz="2400" b="1" dirty="0" smtClean="0">
                <a:latin typeface="+mj-lt"/>
              </a:rPr>
              <a:t> present =</a:t>
            </a:r>
            <a:endParaRPr lang="hr-HR" sz="24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disease </a:t>
            </a:r>
            <a:r>
              <a:rPr lang="en-US" sz="2400" b="1" dirty="0">
                <a:latin typeface="+mj-lt"/>
              </a:rPr>
              <a:t>classified </a:t>
            </a:r>
            <a:r>
              <a:rPr lang="en-US" sz="2400" b="1" dirty="0" smtClean="0">
                <a:latin typeface="+mj-lt"/>
              </a:rPr>
              <a:t>severe</a:t>
            </a:r>
            <a:endParaRPr lang="hr-H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70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91200" cy="93955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2060"/>
                </a:solidFill>
              </a:rPr>
              <a:t>Imaging</a:t>
            </a:r>
            <a:endParaRPr lang="hr-HR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412776"/>
            <a:ext cx="8219256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CT may </a:t>
            </a:r>
            <a:r>
              <a:rPr lang="en-US" sz="2400" b="0" dirty="0" smtClean="0"/>
              <a:t>confirm pancreatitis</a:t>
            </a:r>
            <a:r>
              <a:rPr lang="hr-HR" sz="2400" b="0" dirty="0" smtClean="0"/>
              <a:t>, </a:t>
            </a:r>
            <a:r>
              <a:rPr lang="en-US" sz="2400" b="0" dirty="0" smtClean="0"/>
              <a:t>if amylase normal or</a:t>
            </a:r>
            <a:r>
              <a:rPr lang="hr-HR" sz="2400" b="0" dirty="0" smtClean="0"/>
              <a:t> </a:t>
            </a:r>
            <a:r>
              <a:rPr lang="en-US" sz="2400" b="0" dirty="0" smtClean="0"/>
              <a:t>diagnosis </a:t>
            </a:r>
            <a:r>
              <a:rPr lang="en-US" sz="2400" b="0" dirty="0"/>
              <a:t>otherwise </a:t>
            </a:r>
            <a:r>
              <a:rPr lang="en-US" sz="2400" b="0" dirty="0" smtClean="0"/>
              <a:t>unclear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N</a:t>
            </a:r>
            <a:r>
              <a:rPr lang="en-US" sz="2400" b="0" dirty="0" err="1" smtClean="0"/>
              <a:t>ot</a:t>
            </a:r>
            <a:r>
              <a:rPr lang="en-US" sz="2400" b="0" dirty="0" smtClean="0"/>
              <a:t> </a:t>
            </a:r>
            <a:r>
              <a:rPr lang="en-US" sz="2400" b="0" dirty="0"/>
              <a:t>necessary for all patients, particularly those </a:t>
            </a:r>
            <a:r>
              <a:rPr lang="hr-HR" sz="2400" b="0" dirty="0" smtClean="0"/>
              <a:t>with </a:t>
            </a:r>
            <a:r>
              <a:rPr lang="en-US" sz="2400" b="0" dirty="0" smtClean="0"/>
              <a:t>mild </a:t>
            </a:r>
            <a:r>
              <a:rPr lang="en-US" sz="2400" b="0" dirty="0"/>
              <a:t>attack on prognostic </a:t>
            </a:r>
            <a:r>
              <a:rPr lang="en-US" sz="2400" b="0" dirty="0" smtClean="0"/>
              <a:t>criteria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severity of pancreatitis </a:t>
            </a:r>
            <a:r>
              <a:rPr lang="en-US" sz="2400" b="0" dirty="0" smtClean="0"/>
              <a:t>on </a:t>
            </a:r>
            <a:r>
              <a:rPr lang="en-US" sz="2400" b="0" dirty="0"/>
              <a:t>CT may </a:t>
            </a:r>
            <a:r>
              <a:rPr lang="en-US" sz="2400" b="0" dirty="0" smtClean="0"/>
              <a:t>be</a:t>
            </a:r>
            <a:r>
              <a:rPr lang="hr-HR" sz="2400" b="0" dirty="0" smtClean="0"/>
              <a:t> </a:t>
            </a:r>
            <a:r>
              <a:rPr lang="en-US" sz="2400" b="0" dirty="0" smtClean="0"/>
              <a:t>staged </a:t>
            </a:r>
            <a:r>
              <a:rPr lang="en-US" sz="2400" b="0" dirty="0"/>
              <a:t>according to the Balthazar criteria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C</a:t>
            </a:r>
            <a:r>
              <a:rPr lang="en-US" sz="2400" b="0" dirty="0" err="1" smtClean="0"/>
              <a:t>ontrast</a:t>
            </a:r>
            <a:r>
              <a:rPr lang="en-US" sz="2400" b="0" dirty="0" smtClean="0"/>
              <a:t>-enhanced </a:t>
            </a:r>
            <a:r>
              <a:rPr lang="en-US" sz="2400" b="0" dirty="0"/>
              <a:t>CT </a:t>
            </a:r>
            <a:r>
              <a:rPr lang="en-US" sz="2400" b="0" dirty="0" smtClean="0"/>
              <a:t>indicated in</a:t>
            </a:r>
            <a:r>
              <a:rPr lang="hr-HR" sz="2400" b="0" dirty="0" smtClean="0"/>
              <a:t> </a:t>
            </a:r>
            <a:r>
              <a:rPr lang="en-US" sz="2400" b="0" dirty="0" smtClean="0"/>
              <a:t>following situations:</a:t>
            </a:r>
            <a:endParaRPr lang="hr-HR" sz="2400" b="0" dirty="0" smtClean="0"/>
          </a:p>
          <a:p>
            <a:pPr marL="800100" lvl="1" indent="-342900">
              <a:spcBef>
                <a:spcPts val="0"/>
              </a:spcBef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Diagnostic uncertainty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spcBef>
                <a:spcPts val="0"/>
              </a:spcBef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In severe acute pancreatitis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to distinguish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interstitial from 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necrotising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 pancreatitis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spcBef>
                <a:spcPts val="0"/>
              </a:spcBef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In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first 72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, CT may underestimate extent of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necrosis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5791200" cy="137160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2060"/>
                </a:solidFill>
              </a:rPr>
              <a:t>Imaging</a:t>
            </a:r>
            <a:endParaRPr lang="hr-HR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003232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Abdominal </a:t>
            </a:r>
            <a:r>
              <a:rPr lang="en-US" sz="2400" dirty="0" smtClean="0"/>
              <a:t>X</a:t>
            </a:r>
            <a:r>
              <a:rPr lang="hr-HR" sz="2400" dirty="0"/>
              <a:t>-</a:t>
            </a:r>
            <a:r>
              <a:rPr lang="en-US" sz="2400" dirty="0" smtClean="0"/>
              <a:t>ray</a:t>
            </a:r>
            <a:r>
              <a:rPr lang="hr-HR" sz="2400" b="0" dirty="0" smtClean="0"/>
              <a:t>: </a:t>
            </a:r>
            <a:r>
              <a:rPr lang="en-US" sz="2400" b="0" dirty="0" smtClean="0"/>
              <a:t>often</a:t>
            </a:r>
            <a:r>
              <a:rPr lang="hr-HR" sz="2400" b="0" dirty="0" smtClean="0"/>
              <a:t> </a:t>
            </a:r>
            <a:r>
              <a:rPr lang="en-US" sz="2400" b="0" dirty="0"/>
              <a:t>no direct help</a:t>
            </a:r>
            <a:endParaRPr lang="hr-HR" sz="2400" b="0" dirty="0"/>
          </a:p>
          <a:p>
            <a:pPr marL="800100" lvl="1" indent="-342900"/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bsence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of free gas or of localized fluid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levels assists in diff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dg. (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perforated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duodenal ulcer or high intestinal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obstruction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/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‘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entinel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loop sign </a:t>
            </a: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solitary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dilated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loop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proximal jejunum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800100" lvl="1" indent="-342900"/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ancreatic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calculi in cases of chronic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pancreatitis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Ultrasound</a:t>
            </a:r>
            <a:r>
              <a:rPr lang="hr-HR" sz="2400" b="0" dirty="0" smtClean="0"/>
              <a:t>: associated </a:t>
            </a:r>
            <a:r>
              <a:rPr lang="en-US" sz="2400" b="0" dirty="0" smtClean="0"/>
              <a:t>gallstones</a:t>
            </a:r>
            <a:r>
              <a:rPr lang="hr-HR" sz="2400" b="0" dirty="0"/>
              <a:t> </a:t>
            </a:r>
            <a:r>
              <a:rPr lang="hr-HR" sz="2400" b="0" dirty="0" smtClean="0"/>
              <a:t>and </a:t>
            </a:r>
            <a:r>
              <a:rPr lang="en-US" sz="2400" b="0" dirty="0" smtClean="0"/>
              <a:t>dilatation </a:t>
            </a:r>
            <a:r>
              <a:rPr lang="en-US" sz="2400" b="0" dirty="0"/>
              <a:t>of </a:t>
            </a:r>
            <a:r>
              <a:rPr lang="en-US" sz="2400" b="0" dirty="0" smtClean="0"/>
              <a:t>common bile</a:t>
            </a:r>
            <a:r>
              <a:rPr lang="hr-HR" sz="2400" b="0" dirty="0" smtClean="0"/>
              <a:t> </a:t>
            </a:r>
            <a:r>
              <a:rPr lang="en-US" sz="2400" b="0" dirty="0" smtClean="0"/>
              <a:t>duct </a:t>
            </a:r>
            <a:r>
              <a:rPr lang="en-US" sz="2400" b="0" dirty="0"/>
              <a:t>suggestive of </a:t>
            </a:r>
            <a:r>
              <a:rPr lang="en-US" sz="2400" b="0" dirty="0" err="1" smtClean="0"/>
              <a:t>choledocholithiasis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It may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show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enlargement of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pancreas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although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overlying bowel gas often prevents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good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view of the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pancreas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127003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208912" cy="1371600"/>
          </a:xfrm>
        </p:spPr>
        <p:txBody>
          <a:bodyPr>
            <a:normAutofit/>
          </a:bodyPr>
          <a:lstStyle/>
          <a:p>
            <a:r>
              <a:rPr lang="en-US" dirty="0"/>
              <a:t>Early management of severe acute pancreatitis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82453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Admission to HDU/ICU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Analgesia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Aggressive fluid rehydration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Oxygenation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Invasive monitoring of vital signs, central venous pressure, </a:t>
            </a:r>
            <a:r>
              <a:rPr lang="en-US" sz="2400" b="0" dirty="0" smtClean="0"/>
              <a:t>urine</a:t>
            </a:r>
            <a:r>
              <a:rPr lang="hr-HR" sz="2400" b="0" dirty="0" smtClean="0"/>
              <a:t> output</a:t>
            </a:r>
            <a:r>
              <a:rPr lang="hr-HR" sz="2400" b="0" dirty="0"/>
              <a:t>, blood gases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Frequent monitoring of </a:t>
            </a:r>
            <a:r>
              <a:rPr lang="en-US" sz="2400" b="0" dirty="0" err="1"/>
              <a:t>haematological</a:t>
            </a:r>
            <a:r>
              <a:rPr lang="en-US" sz="2400" b="0" dirty="0"/>
              <a:t> and biochemical </a:t>
            </a:r>
            <a:r>
              <a:rPr lang="en-US" sz="2400" b="0" dirty="0" smtClean="0"/>
              <a:t>parameters</a:t>
            </a:r>
            <a:r>
              <a:rPr lang="hr-HR" sz="2400" b="0" dirty="0" smtClean="0"/>
              <a:t> (</a:t>
            </a:r>
            <a:r>
              <a:rPr lang="en-US" sz="2400" b="0" dirty="0" smtClean="0"/>
              <a:t>liver</a:t>
            </a:r>
            <a:r>
              <a:rPr lang="hr-HR" sz="2400" b="0" dirty="0" smtClean="0"/>
              <a:t>, </a:t>
            </a:r>
            <a:r>
              <a:rPr lang="en-US" sz="2400" b="0" dirty="0" smtClean="0"/>
              <a:t>renal </a:t>
            </a:r>
            <a:r>
              <a:rPr lang="en-US" sz="2400" b="0" dirty="0"/>
              <a:t>function, clotting, serum calcium, </a:t>
            </a:r>
            <a:r>
              <a:rPr lang="en-US" sz="2400" b="0" dirty="0" smtClean="0"/>
              <a:t>blood</a:t>
            </a:r>
            <a:r>
              <a:rPr lang="hr-HR" sz="2400" b="0" dirty="0" smtClean="0"/>
              <a:t> glucose)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Nasogastric drainage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84600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208912" cy="1371600"/>
          </a:xfrm>
        </p:spPr>
        <p:txBody>
          <a:bodyPr>
            <a:normAutofit/>
          </a:bodyPr>
          <a:lstStyle/>
          <a:p>
            <a:r>
              <a:rPr lang="en-US" dirty="0"/>
              <a:t>Early management of severe acute pancreatitis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77274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Antibiotic </a:t>
            </a:r>
            <a:r>
              <a:rPr lang="en-US" sz="2400" b="0" dirty="0"/>
              <a:t>prophylaxis can be considered (</a:t>
            </a:r>
            <a:r>
              <a:rPr lang="en-US" sz="2400" b="0" dirty="0" err="1"/>
              <a:t>imipenem</a:t>
            </a:r>
            <a:r>
              <a:rPr lang="en-US" sz="2400" b="0" dirty="0"/>
              <a:t>, </a:t>
            </a:r>
            <a:r>
              <a:rPr lang="en-US" sz="2400" b="0" dirty="0" smtClean="0"/>
              <a:t>cefuroxime)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CT </a:t>
            </a:r>
            <a:r>
              <a:rPr lang="en-US" sz="2400" b="0" dirty="0"/>
              <a:t>scan essential if organ failure, clinical deterioration or signs </a:t>
            </a:r>
            <a:r>
              <a:rPr lang="en-US" sz="2400" b="0" dirty="0" smtClean="0"/>
              <a:t>of</a:t>
            </a:r>
            <a:r>
              <a:rPr lang="hr-HR" sz="2400" b="0" dirty="0" smtClean="0"/>
              <a:t> sepsis develop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ERCP </a:t>
            </a:r>
            <a:r>
              <a:rPr lang="en-US" sz="2400" b="0" dirty="0"/>
              <a:t>within </a:t>
            </a:r>
            <a:r>
              <a:rPr lang="en-US" sz="2400" b="0" dirty="0" smtClean="0"/>
              <a:t>72</a:t>
            </a:r>
            <a:r>
              <a:rPr lang="hr-HR" sz="2400" b="0" dirty="0" smtClean="0"/>
              <a:t>h</a:t>
            </a:r>
            <a:r>
              <a:rPr lang="en-US" sz="2400" b="0" dirty="0" smtClean="0"/>
              <a:t> </a:t>
            </a:r>
            <a:r>
              <a:rPr lang="en-US" sz="2400" b="0" dirty="0"/>
              <a:t>for severe gallstone pancreatitis or signs </a:t>
            </a:r>
            <a:r>
              <a:rPr lang="en-US" sz="2400" b="0" dirty="0" smtClean="0"/>
              <a:t>of</a:t>
            </a:r>
            <a:r>
              <a:rPr lang="hr-HR" sz="2400" b="0" dirty="0" smtClean="0"/>
              <a:t> cholangitis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Supportive </a:t>
            </a:r>
            <a:r>
              <a:rPr lang="en-US" sz="2400" b="0" dirty="0"/>
              <a:t>therapy for organ failure if it develops (</a:t>
            </a:r>
            <a:r>
              <a:rPr lang="en-US" sz="2400" b="0" dirty="0" smtClean="0"/>
              <a:t>inotropes,</a:t>
            </a:r>
            <a:r>
              <a:rPr lang="hr-HR" sz="2400" b="0" dirty="0" smtClean="0"/>
              <a:t> ventilatory </a:t>
            </a:r>
            <a:r>
              <a:rPr lang="hr-HR" sz="2400" b="0" dirty="0"/>
              <a:t>support, haemofiltration, etc</a:t>
            </a:r>
            <a:r>
              <a:rPr lang="hr-HR" sz="2400" b="0" dirty="0" smtClean="0"/>
              <a:t>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If </a:t>
            </a:r>
            <a:r>
              <a:rPr lang="en-US" sz="2400" b="0" dirty="0"/>
              <a:t>nutritional support is required, consider enteral (</a:t>
            </a:r>
            <a:r>
              <a:rPr lang="en-US" sz="2400" b="0" dirty="0" smtClean="0"/>
              <a:t>nasogastric)</a:t>
            </a:r>
            <a:r>
              <a:rPr lang="hr-HR" sz="2400" b="0" dirty="0" smtClean="0"/>
              <a:t> feeding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7895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075240" cy="1371600"/>
          </a:xfrm>
        </p:spPr>
        <p:txBody>
          <a:bodyPr>
            <a:normAutofit/>
          </a:bodyPr>
          <a:lstStyle/>
          <a:p>
            <a:r>
              <a:rPr lang="en-US" dirty="0"/>
              <a:t>Early management of severe acute pancreatitis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+mj-lt"/>
              </a:rPr>
              <a:t>SUPPORTIVE TREATMENT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Analgesia: </a:t>
            </a:r>
            <a:r>
              <a:rPr lang="en-US" sz="2400" b="0" dirty="0"/>
              <a:t>relief of pain, traditionally </a:t>
            </a:r>
            <a:r>
              <a:rPr lang="en-US" sz="2400" b="0" dirty="0" smtClean="0"/>
              <a:t>with</a:t>
            </a:r>
            <a:r>
              <a:rPr lang="hr-HR" sz="2400" b="0" dirty="0" smtClean="0"/>
              <a:t> </a:t>
            </a:r>
            <a:r>
              <a:rPr lang="en-US" sz="2400" b="0" dirty="0" err="1" smtClean="0"/>
              <a:t>pethidine</a:t>
            </a:r>
            <a:r>
              <a:rPr lang="en-US" sz="2400" b="0" dirty="0" smtClean="0"/>
              <a:t> </a:t>
            </a:r>
            <a:r>
              <a:rPr lang="en-US" sz="2400" b="0" dirty="0"/>
              <a:t>to avoid the sphincter </a:t>
            </a:r>
            <a:r>
              <a:rPr lang="en-US" sz="2400" b="0" dirty="0" smtClean="0"/>
              <a:t>spasm</a:t>
            </a:r>
            <a:r>
              <a:rPr lang="hr-HR" sz="2400" b="0" dirty="0" smtClean="0"/>
              <a:t> associated </a:t>
            </a:r>
            <a:r>
              <a:rPr lang="hr-HR" sz="2400" b="0" dirty="0"/>
              <a:t>with </a:t>
            </a:r>
            <a:r>
              <a:rPr lang="hr-HR" sz="2400" b="0" dirty="0" smtClean="0"/>
              <a:t>morphine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Fluid replacement</a:t>
            </a:r>
            <a:r>
              <a:rPr lang="hr-HR" sz="2400" b="0" dirty="0" smtClean="0"/>
              <a:t>: </a:t>
            </a:r>
            <a:r>
              <a:rPr lang="en-US" sz="2400" b="0" dirty="0" smtClean="0"/>
              <a:t>colloid </a:t>
            </a:r>
            <a:r>
              <a:rPr lang="en-US" sz="2400" b="0" dirty="0"/>
              <a:t>or </a:t>
            </a:r>
            <a:r>
              <a:rPr lang="en-US" sz="2400" b="0" dirty="0" smtClean="0"/>
              <a:t>blood</a:t>
            </a:r>
            <a:r>
              <a:rPr lang="hr-HR" sz="2400" b="0" dirty="0" smtClean="0"/>
              <a:t> </a:t>
            </a:r>
            <a:r>
              <a:rPr lang="en-US" sz="2400" b="0" dirty="0" smtClean="0"/>
              <a:t>transfusion</a:t>
            </a:r>
            <a:r>
              <a:rPr lang="en-US" sz="2400" b="0" dirty="0"/>
              <a:t>, to treat shock and establish </a:t>
            </a:r>
            <a:r>
              <a:rPr lang="en-US" sz="2400" b="0" dirty="0" smtClean="0"/>
              <a:t>diuresis</a:t>
            </a:r>
            <a:r>
              <a:rPr lang="en-US" sz="2400" b="0" dirty="0"/>
              <a:t>. In less severe cases, electrolyte </a:t>
            </a:r>
            <a:r>
              <a:rPr lang="en-US" sz="2400" b="0" dirty="0" smtClean="0"/>
              <a:t>and</a:t>
            </a:r>
            <a:r>
              <a:rPr lang="hr-HR" sz="2400" b="0" dirty="0" smtClean="0"/>
              <a:t> </a:t>
            </a:r>
            <a:r>
              <a:rPr lang="en-US" sz="2400" b="0" dirty="0" smtClean="0"/>
              <a:t>water </a:t>
            </a:r>
            <a:r>
              <a:rPr lang="en-US" sz="2400" b="0" dirty="0"/>
              <a:t>replacement alone may </a:t>
            </a:r>
            <a:r>
              <a:rPr lang="en-US" sz="2400" b="0" dirty="0" smtClean="0"/>
              <a:t>suffice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Resting pancreas </a:t>
            </a:r>
            <a:r>
              <a:rPr lang="en-US" sz="2400" b="0" dirty="0"/>
              <a:t>by removing stimuli </a:t>
            </a:r>
            <a:r>
              <a:rPr lang="en-US" sz="2400" b="0" dirty="0" smtClean="0"/>
              <a:t>for</a:t>
            </a:r>
            <a:r>
              <a:rPr lang="hr-HR" sz="2400" b="0" dirty="0" smtClean="0"/>
              <a:t> </a:t>
            </a:r>
            <a:r>
              <a:rPr lang="en-US" sz="2400" b="0" dirty="0" smtClean="0"/>
              <a:t>secretion: </a:t>
            </a:r>
            <a:r>
              <a:rPr lang="en-US" sz="2400" b="0" dirty="0"/>
              <a:t>patient </a:t>
            </a:r>
            <a:r>
              <a:rPr lang="en-US" sz="2400" b="0" dirty="0" smtClean="0"/>
              <a:t>not </a:t>
            </a:r>
            <a:r>
              <a:rPr lang="en-US" sz="2400" b="0" dirty="0"/>
              <a:t>allowed to </a:t>
            </a:r>
            <a:r>
              <a:rPr lang="en-US" sz="2400" b="0" dirty="0" smtClean="0"/>
              <a:t>take</a:t>
            </a:r>
            <a:r>
              <a:rPr lang="hr-HR" sz="2400" b="0" dirty="0" smtClean="0"/>
              <a:t> </a:t>
            </a:r>
            <a:r>
              <a:rPr lang="en-US" sz="2400" b="0" dirty="0" smtClean="0"/>
              <a:t>fluid </a:t>
            </a:r>
            <a:r>
              <a:rPr lang="en-US" sz="2400" b="0" dirty="0"/>
              <a:t>or food by mouth, </a:t>
            </a:r>
            <a:r>
              <a:rPr lang="hr-HR" sz="2400" b="0" dirty="0" smtClean="0"/>
              <a:t>NGS</a:t>
            </a:r>
            <a:r>
              <a:rPr lang="en-US" sz="2400" b="0" dirty="0" smtClean="0"/>
              <a:t> </a:t>
            </a:r>
            <a:r>
              <a:rPr lang="en-US" sz="2400" b="0" dirty="0"/>
              <a:t>started if </a:t>
            </a:r>
            <a:r>
              <a:rPr lang="en-US" sz="2400" b="0" dirty="0" smtClean="0"/>
              <a:t>patient vomiting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37242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075240" cy="1371600"/>
          </a:xfrm>
        </p:spPr>
        <p:txBody>
          <a:bodyPr>
            <a:normAutofit/>
          </a:bodyPr>
          <a:lstStyle/>
          <a:p>
            <a:r>
              <a:rPr lang="en-US" dirty="0"/>
              <a:t>Early management of severe acute pancreatitis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+mj-lt"/>
              </a:rPr>
              <a:t>SUPPORTIVE TREATMENT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Nutrition: </a:t>
            </a:r>
            <a:r>
              <a:rPr lang="hr-HR" sz="2400" b="0" dirty="0"/>
              <a:t>total parenteral nutrition </a:t>
            </a:r>
            <a:r>
              <a:rPr lang="en-US" sz="2400" b="0" dirty="0" smtClean="0"/>
              <a:t>early </a:t>
            </a:r>
            <a:r>
              <a:rPr lang="en-US" sz="2400" b="0" dirty="0"/>
              <a:t>in severe </a:t>
            </a:r>
            <a:r>
              <a:rPr lang="en-US" sz="2400" b="0" dirty="0" smtClean="0"/>
              <a:t>cases</a:t>
            </a:r>
            <a:endParaRPr lang="hr-HR" sz="2400" b="0" dirty="0"/>
          </a:p>
          <a:p>
            <a:pPr marL="800100" lvl="1" indent="-342900"/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nasojejunal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 feeding may be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superior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to TPN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absence of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ileus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Antibiotics (co</a:t>
            </a:r>
            <a:r>
              <a:rPr lang="hr-HR" sz="2400" b="0" dirty="0" smtClean="0"/>
              <a:t>-</a:t>
            </a:r>
            <a:r>
              <a:rPr lang="en-US" sz="2400" b="0" dirty="0" err="1" smtClean="0"/>
              <a:t>amoxiclav</a:t>
            </a:r>
            <a:r>
              <a:rPr lang="en-US" sz="2400" b="0" dirty="0"/>
              <a:t>) </a:t>
            </a:r>
            <a:r>
              <a:rPr lang="en-US" sz="2400" b="0" dirty="0" smtClean="0"/>
              <a:t>commence</a:t>
            </a:r>
            <a:r>
              <a:rPr lang="hr-HR" sz="2400" b="0" dirty="0" smtClean="0"/>
              <a:t>d </a:t>
            </a:r>
            <a:r>
              <a:rPr lang="en-US" sz="2400" b="0" dirty="0" smtClean="0"/>
              <a:t>in </a:t>
            </a:r>
            <a:r>
              <a:rPr lang="en-US" sz="2400" b="0" dirty="0"/>
              <a:t>severe cases and if </a:t>
            </a:r>
            <a:r>
              <a:rPr lang="en-US" sz="2400" b="0" dirty="0" smtClean="0"/>
              <a:t>pancreatitis </a:t>
            </a:r>
            <a:r>
              <a:rPr lang="hr-HR" sz="2400" b="0" dirty="0" smtClean="0"/>
              <a:t>associated </a:t>
            </a:r>
            <a:r>
              <a:rPr lang="hr-HR" sz="2400" b="0" dirty="0"/>
              <a:t>with </a:t>
            </a:r>
            <a:r>
              <a:rPr lang="hr-HR" sz="2400" b="0" dirty="0" smtClean="0"/>
              <a:t>gallstones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Prophylaxis </a:t>
            </a:r>
            <a:r>
              <a:rPr lang="en-US" sz="2400" b="0" dirty="0"/>
              <a:t>against gastric erosions </a:t>
            </a:r>
            <a:r>
              <a:rPr lang="en-US" sz="2400" b="0" dirty="0" smtClean="0"/>
              <a:t>with</a:t>
            </a:r>
            <a:r>
              <a:rPr lang="hr-HR" sz="2400" b="0" dirty="0" smtClean="0"/>
              <a:t> sucralfate or H2 receptor </a:t>
            </a:r>
            <a:r>
              <a:rPr lang="hr-HR" sz="2400" b="0" dirty="0"/>
              <a:t>antagonist </a:t>
            </a:r>
            <a:r>
              <a:rPr lang="hr-HR" sz="2400" b="0" dirty="0" smtClean="0"/>
              <a:t>(</a:t>
            </a:r>
            <a:r>
              <a:rPr lang="en-US" sz="2400" b="0" dirty="0" smtClean="0"/>
              <a:t>ranitidine</a:t>
            </a:r>
            <a:r>
              <a:rPr lang="en-US" sz="2400" b="0" dirty="0"/>
              <a:t>) or proton </a:t>
            </a:r>
            <a:r>
              <a:rPr lang="en-US" sz="2400" b="0" dirty="0" smtClean="0"/>
              <a:t>pump</a:t>
            </a:r>
            <a:r>
              <a:rPr lang="hr-HR" sz="2400" b="0" dirty="0" smtClean="0"/>
              <a:t> </a:t>
            </a:r>
            <a:r>
              <a:rPr lang="en-US" sz="2400" b="0" dirty="0" smtClean="0"/>
              <a:t>inhibitor (</a:t>
            </a:r>
            <a:r>
              <a:rPr lang="hr-HR" sz="2400" b="0" dirty="0" smtClean="0"/>
              <a:t>omeprazole)</a:t>
            </a:r>
          </a:p>
        </p:txBody>
      </p:sp>
    </p:spTree>
    <p:extLst>
      <p:ext uri="{BB962C8B-B14F-4D97-AF65-F5344CB8AC3E}">
        <p14:creationId xmlns:p14="http://schemas.microsoft.com/office/powerpoint/2010/main" val="117453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Confluence of </a:t>
            </a:r>
            <a:r>
              <a:rPr lang="en-US" dirty="0" smtClean="0"/>
              <a:t>three </a:t>
            </a:r>
            <a:r>
              <a:rPr lang="en-US" dirty="0"/>
              <a:t>hepatic veins </a:t>
            </a:r>
            <a:r>
              <a:rPr lang="en-US" dirty="0" smtClean="0"/>
              <a:t>and inferior </a:t>
            </a:r>
            <a:r>
              <a:rPr lang="en-US" dirty="0"/>
              <a:t>vena cava 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8359"/>
            <a:ext cx="6408712" cy="541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7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075240" cy="1371600"/>
          </a:xfrm>
        </p:spPr>
        <p:txBody>
          <a:bodyPr>
            <a:normAutofit/>
          </a:bodyPr>
          <a:lstStyle/>
          <a:p>
            <a:r>
              <a:rPr lang="en-US" dirty="0"/>
              <a:t>Early management of severe acute pancreatitis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+mj-lt"/>
              </a:rPr>
              <a:t>SUPPORTIVE TREATMENT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ERCP </a:t>
            </a:r>
            <a:r>
              <a:rPr lang="hr-HR" sz="2400" b="0" dirty="0" smtClean="0"/>
              <a:t>and </a:t>
            </a:r>
            <a:r>
              <a:rPr lang="hr-HR" sz="2400" b="0" dirty="0"/>
              <a:t>e</a:t>
            </a:r>
            <a:r>
              <a:rPr lang="en-US" sz="2400" b="0" dirty="0" err="1" smtClean="0"/>
              <a:t>ndoscopic</a:t>
            </a:r>
            <a:r>
              <a:rPr lang="en-US" sz="2400" b="0" dirty="0" smtClean="0"/>
              <a:t> </a:t>
            </a:r>
            <a:r>
              <a:rPr lang="en-US" sz="2400" b="0" dirty="0" err="1"/>
              <a:t>sphincterotomy</a:t>
            </a:r>
            <a:r>
              <a:rPr lang="en-US" sz="2400" b="0" dirty="0"/>
              <a:t> </a:t>
            </a:r>
            <a:r>
              <a:rPr lang="en-US" sz="2400" b="0" dirty="0" smtClean="0"/>
              <a:t>early in</a:t>
            </a:r>
            <a:r>
              <a:rPr lang="hr-HR" sz="2400" b="0" dirty="0" smtClean="0"/>
              <a:t> </a:t>
            </a:r>
            <a:r>
              <a:rPr lang="en-US" sz="2400" b="0" dirty="0" smtClean="0"/>
              <a:t>admission </a:t>
            </a:r>
            <a:r>
              <a:rPr lang="en-US" sz="2400" b="0" dirty="0"/>
              <a:t>may be </a:t>
            </a:r>
            <a:r>
              <a:rPr lang="en-US" sz="2400" b="0" dirty="0" smtClean="0"/>
              <a:t>indicated</a:t>
            </a:r>
            <a:r>
              <a:rPr lang="hr-HR" sz="2400" b="0" dirty="0" smtClean="0"/>
              <a:t>:</a:t>
            </a:r>
          </a:p>
          <a:p>
            <a:pPr marL="800100" lvl="1" indent="-342900"/>
            <a:r>
              <a:rPr lang="en-US" sz="2400" b="0" dirty="0" smtClean="0"/>
              <a:t>in severe</a:t>
            </a:r>
            <a:r>
              <a:rPr lang="hr-HR" sz="2400" b="0" dirty="0" smtClean="0"/>
              <a:t> </a:t>
            </a:r>
            <a:r>
              <a:rPr lang="en-US" sz="2400" b="0" dirty="0" smtClean="0"/>
              <a:t>gallstone pancreatitis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dilated </a:t>
            </a:r>
            <a:r>
              <a:rPr lang="en-US" sz="2400" b="0" dirty="0"/>
              <a:t>common </a:t>
            </a:r>
            <a:r>
              <a:rPr lang="en-US" sz="2400" b="0" dirty="0" smtClean="0"/>
              <a:t>bile</a:t>
            </a:r>
            <a:r>
              <a:rPr lang="hr-HR" sz="2400" b="0" dirty="0" smtClean="0"/>
              <a:t> </a:t>
            </a:r>
            <a:r>
              <a:rPr lang="en-US" sz="2400" b="0" dirty="0" smtClean="0"/>
              <a:t>duct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ultrasound </a:t>
            </a:r>
            <a:r>
              <a:rPr lang="en-US" sz="2400" b="0" dirty="0"/>
              <a:t>associated with </a:t>
            </a:r>
            <a:r>
              <a:rPr lang="en-US" sz="2400" b="0" dirty="0" smtClean="0"/>
              <a:t>deranged</a:t>
            </a:r>
            <a:r>
              <a:rPr lang="hr-HR" sz="2400" b="0" dirty="0" smtClean="0"/>
              <a:t> </a:t>
            </a:r>
            <a:r>
              <a:rPr lang="en-US" sz="2400" b="0" dirty="0" smtClean="0"/>
              <a:t>liver </a:t>
            </a:r>
            <a:r>
              <a:rPr lang="en-US" sz="2400" b="0" dirty="0"/>
              <a:t>function </a:t>
            </a:r>
            <a:r>
              <a:rPr lang="en-US" sz="2400" b="0" dirty="0" smtClean="0"/>
              <a:t>tests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992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424936" cy="13716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Complications OF acute pancreatitis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80920" cy="4373563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+mj-lt"/>
              </a:rPr>
              <a:t>ACUTE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Pancreatic </a:t>
            </a:r>
            <a:r>
              <a:rPr lang="en-US" sz="2400" b="0" dirty="0"/>
              <a:t>abscess: usually necrotic </a:t>
            </a:r>
            <a:r>
              <a:rPr lang="en-US" sz="2400" b="0" dirty="0" smtClean="0"/>
              <a:t>pancreas</a:t>
            </a:r>
            <a:r>
              <a:rPr lang="hr-HR" sz="2400" b="0" dirty="0" smtClean="0"/>
              <a:t> </a:t>
            </a:r>
            <a:r>
              <a:rPr lang="en-US" sz="2400" b="0" dirty="0" smtClean="0"/>
              <a:t>present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Intra-abdominal sepsis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Necrosis </a:t>
            </a:r>
            <a:r>
              <a:rPr lang="en-US" sz="2400" b="0" dirty="0"/>
              <a:t>of </a:t>
            </a:r>
            <a:r>
              <a:rPr lang="en-US" sz="2400" b="0" dirty="0" smtClean="0"/>
              <a:t>transverse colon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Respiratory </a:t>
            </a:r>
            <a:r>
              <a:rPr lang="en-US" sz="2400" b="0" dirty="0"/>
              <a:t>(ARDS) or renal (ATN) </a:t>
            </a:r>
            <a:r>
              <a:rPr lang="en-US" sz="2400" b="0" dirty="0" smtClean="0"/>
              <a:t>failure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Pancreatic haemorrhage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141964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424936" cy="13716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Complications OF acute pancreatitis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latin typeface="+mj-lt"/>
              </a:rPr>
              <a:t>SUBACUTE/CHRONIC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err="1" smtClean="0"/>
              <a:t>Pseudocyst</a:t>
            </a:r>
            <a:r>
              <a:rPr lang="en-US" sz="2400" b="0" dirty="0" smtClean="0"/>
              <a:t> </a:t>
            </a:r>
            <a:r>
              <a:rPr lang="en-US" sz="2400" b="0" dirty="0"/>
              <a:t>formation: may need to be drained internally (</a:t>
            </a:r>
            <a:r>
              <a:rPr lang="en-US" sz="2400" b="0" dirty="0" err="1" smtClean="0"/>
              <a:t>endoscopically</a:t>
            </a:r>
            <a:r>
              <a:rPr lang="hr-HR" sz="2400" b="0" dirty="0"/>
              <a:t> </a:t>
            </a:r>
            <a:r>
              <a:rPr lang="en-US" sz="2400" b="0" dirty="0" smtClean="0"/>
              <a:t>or </a:t>
            </a:r>
            <a:r>
              <a:rPr lang="en-US" sz="2400" b="0" dirty="0"/>
              <a:t>surgically) or externally (radiological</a:t>
            </a:r>
            <a:r>
              <a:rPr lang="en-US" sz="2400" b="0" dirty="0" smtClean="0"/>
              <a:t>)</a:t>
            </a:r>
            <a:endParaRPr lang="en-US" sz="2400" b="0" dirty="0"/>
          </a:p>
          <a:p>
            <a:pPr>
              <a:lnSpc>
                <a:spcPct val="150000"/>
              </a:lnSpc>
            </a:pPr>
            <a:r>
              <a:rPr lang="hr-HR" sz="2400" b="0" dirty="0"/>
              <a:t>• Chronic pancreatitis.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5486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352928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Operative view of infected acute pancreatitis</a:t>
            </a:r>
            <a:endParaRPr lang="hr-H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5407"/>
            <a:ext cx="7200800" cy="540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18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435280" cy="1371600"/>
          </a:xfrm>
        </p:spPr>
        <p:txBody>
          <a:bodyPr anchor="ctr">
            <a:noAutofit/>
          </a:bodyPr>
          <a:lstStyle/>
          <a:p>
            <a:r>
              <a:rPr lang="hr-HR" sz="4000" dirty="0"/>
              <a:t>CHRONIC </a:t>
            </a:r>
            <a:r>
              <a:rPr lang="hr-HR" sz="4000" dirty="0" smtClean="0"/>
              <a:t>PANCREATITIS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07524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Chronic and acute pancreatitis are clinically distinct</a:t>
            </a:r>
            <a:r>
              <a:rPr lang="hr-HR" sz="2400" b="0" dirty="0" smtClean="0"/>
              <a:t> </a:t>
            </a:r>
            <a:r>
              <a:rPr lang="en-US" sz="2400" b="0" dirty="0" smtClean="0"/>
              <a:t>entities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B</a:t>
            </a:r>
            <a:r>
              <a:rPr lang="en-US" sz="2400" b="0" dirty="0" smtClean="0"/>
              <a:t>outs of acute pancreatitis</a:t>
            </a:r>
            <a:r>
              <a:rPr lang="hr-HR" sz="2400" b="0" dirty="0" smtClean="0"/>
              <a:t> </a:t>
            </a:r>
            <a:r>
              <a:rPr lang="en-US" sz="2400" b="0" dirty="0" smtClean="0"/>
              <a:t>may occur in the course of the development of</a:t>
            </a:r>
            <a:r>
              <a:rPr lang="hr-HR" sz="2400" b="0" dirty="0" smtClean="0"/>
              <a:t> </a:t>
            </a:r>
            <a:r>
              <a:rPr lang="en-US" sz="2400" b="0" dirty="0" smtClean="0"/>
              <a:t>chronic pancreatitis 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P</a:t>
            </a:r>
            <a:r>
              <a:rPr lang="en-US" sz="2400" b="0" dirty="0" err="1" smtClean="0"/>
              <a:t>athogenesis</a:t>
            </a:r>
            <a:r>
              <a:rPr lang="en-US" sz="2400" b="0" dirty="0" smtClean="0"/>
              <a:t> of</a:t>
            </a:r>
            <a:r>
              <a:rPr lang="hr-HR" sz="2400" b="0" dirty="0" smtClean="0"/>
              <a:t> </a:t>
            </a:r>
            <a:r>
              <a:rPr lang="en-US" sz="2400" b="0" dirty="0" smtClean="0"/>
              <a:t>chronic pancreatitis has much in common with</a:t>
            </a:r>
            <a:r>
              <a:rPr lang="hr-HR" sz="2400" b="0" dirty="0" smtClean="0"/>
              <a:t> alcoholic acute pancreatitis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In acute pancreatitis </a:t>
            </a:r>
            <a:r>
              <a:rPr lang="en-US" sz="2400" b="0" dirty="0" smtClean="0"/>
              <a:t>gland </a:t>
            </a:r>
            <a:r>
              <a:rPr lang="en-US" sz="2400" b="0" dirty="0"/>
              <a:t>is normal before </a:t>
            </a:r>
            <a:r>
              <a:rPr lang="en-US" sz="2400" b="0" dirty="0" smtClean="0"/>
              <a:t>attack</a:t>
            </a:r>
            <a:r>
              <a:rPr lang="hr-HR" sz="2400" b="0" dirty="0" smtClean="0"/>
              <a:t> and </a:t>
            </a:r>
            <a:r>
              <a:rPr lang="en-US" sz="2400" b="0" dirty="0" smtClean="0"/>
              <a:t>chronic pancreatitis</a:t>
            </a:r>
            <a:r>
              <a:rPr lang="hr-HR" sz="2400" b="0" dirty="0" smtClean="0"/>
              <a:t> </a:t>
            </a:r>
            <a:r>
              <a:rPr lang="en-US" sz="2400" b="0" dirty="0" smtClean="0"/>
              <a:t>is </a:t>
            </a:r>
            <a:r>
              <a:rPr lang="en-US" sz="2400" b="0" dirty="0"/>
              <a:t>characterized by gradual destruction </a:t>
            </a:r>
            <a:r>
              <a:rPr lang="en-US" sz="2400" b="0" dirty="0" smtClean="0"/>
              <a:t>of</a:t>
            </a:r>
            <a:r>
              <a:rPr lang="hr-HR" sz="2400" b="0" dirty="0" smtClean="0"/>
              <a:t> functional </a:t>
            </a:r>
            <a:r>
              <a:rPr lang="hr-HR" sz="2400" b="0" dirty="0"/>
              <a:t>pancreatic </a:t>
            </a:r>
            <a:r>
              <a:rPr lang="hr-HR" sz="2400" b="0" dirty="0" smtClean="0"/>
              <a:t>tissue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3924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435280" cy="1371600"/>
          </a:xfrm>
        </p:spPr>
        <p:txBody>
          <a:bodyPr anchor="ctr">
            <a:noAutofit/>
          </a:bodyPr>
          <a:lstStyle/>
          <a:p>
            <a:r>
              <a:rPr lang="hr-HR" sz="4000" dirty="0"/>
              <a:t>CHRONIC </a:t>
            </a:r>
            <a:r>
              <a:rPr lang="hr-HR" sz="4000" dirty="0" smtClean="0"/>
              <a:t>PANCREATITIS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749"/>
            <a:ext cx="807524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S</a:t>
            </a:r>
            <a:r>
              <a:rPr lang="en-US" sz="2400" b="0" dirty="0" smtClean="0"/>
              <a:t>mall number</a:t>
            </a:r>
            <a:r>
              <a:rPr lang="hr-HR" sz="2400" b="0" dirty="0" smtClean="0"/>
              <a:t> o</a:t>
            </a:r>
            <a:r>
              <a:rPr lang="en-US" sz="2400" b="0" dirty="0" smtClean="0"/>
              <a:t>f patients with acute pancreatitis</a:t>
            </a:r>
            <a:r>
              <a:rPr lang="hr-HR" sz="2400" b="0" dirty="0" smtClean="0"/>
              <a:t> </a:t>
            </a:r>
            <a:r>
              <a:rPr lang="en-US" sz="2400" b="0" dirty="0" smtClean="0"/>
              <a:t>progress </a:t>
            </a:r>
            <a:r>
              <a:rPr lang="en-US" sz="2400" b="0" dirty="0"/>
              <a:t>to chronic </a:t>
            </a:r>
            <a:r>
              <a:rPr lang="en-US" sz="2400" b="0" dirty="0" smtClean="0"/>
              <a:t>pancreatitis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C</a:t>
            </a:r>
            <a:r>
              <a:rPr lang="en-US" sz="2400" b="0" dirty="0" err="1" smtClean="0"/>
              <a:t>haracterized</a:t>
            </a:r>
            <a:r>
              <a:rPr lang="en-US" sz="2400" b="0" dirty="0" smtClean="0"/>
              <a:t> </a:t>
            </a:r>
            <a:r>
              <a:rPr lang="en-US" sz="2400" b="0" dirty="0"/>
              <a:t>by persistent </a:t>
            </a:r>
            <a:r>
              <a:rPr lang="en-US" sz="2400" b="0" dirty="0" smtClean="0"/>
              <a:t>inflammation</a:t>
            </a:r>
            <a:r>
              <a:rPr lang="hr-HR" sz="2400" b="0" dirty="0" smtClean="0"/>
              <a:t>, and  </a:t>
            </a:r>
            <a:r>
              <a:rPr lang="en-US" sz="2400" b="0" dirty="0" smtClean="0"/>
              <a:t>destructive </a:t>
            </a:r>
            <a:r>
              <a:rPr lang="en-US" sz="2400" b="0" dirty="0"/>
              <a:t>fibrosis of the </a:t>
            </a:r>
            <a:r>
              <a:rPr lang="en-US" sz="2400" b="0" dirty="0" smtClean="0"/>
              <a:t>gland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C</a:t>
            </a:r>
            <a:r>
              <a:rPr lang="en-US" sz="2400" b="0" dirty="0" err="1" smtClean="0"/>
              <a:t>linical</a:t>
            </a:r>
            <a:r>
              <a:rPr lang="hr-HR" sz="2400" b="0" dirty="0"/>
              <a:t> </a:t>
            </a:r>
            <a:r>
              <a:rPr lang="en-US" sz="2400" b="0" dirty="0" smtClean="0"/>
              <a:t>picture</a:t>
            </a:r>
            <a:r>
              <a:rPr lang="hr-HR" sz="2400" b="0" dirty="0" smtClean="0"/>
              <a:t>: </a:t>
            </a:r>
            <a:r>
              <a:rPr lang="en-US" sz="2400" b="0" dirty="0" smtClean="0"/>
              <a:t>recurring </a:t>
            </a:r>
            <a:r>
              <a:rPr lang="en-US" sz="2400" b="0" dirty="0"/>
              <a:t>or persistent </a:t>
            </a:r>
            <a:r>
              <a:rPr lang="en-US" sz="2400" b="0" dirty="0" smtClean="0"/>
              <a:t>upper</a:t>
            </a:r>
            <a:r>
              <a:rPr lang="hr-HR" sz="2400" b="0" dirty="0" smtClean="0"/>
              <a:t> </a:t>
            </a:r>
            <a:r>
              <a:rPr lang="en-US" sz="2400" b="0" dirty="0" smtClean="0"/>
              <a:t>abdominal</a:t>
            </a:r>
            <a:r>
              <a:rPr lang="hr-HR" sz="2400" b="0" dirty="0"/>
              <a:t> </a:t>
            </a:r>
            <a:r>
              <a:rPr lang="en-US" sz="2400" b="0" dirty="0" smtClean="0"/>
              <a:t>pain</a:t>
            </a:r>
            <a:r>
              <a:rPr lang="hr-HR" sz="2400" b="0" dirty="0" smtClean="0"/>
              <a:t>, </a:t>
            </a:r>
            <a:r>
              <a:rPr lang="en-US" sz="2400" b="0" dirty="0" smtClean="0"/>
              <a:t>evidence </a:t>
            </a:r>
            <a:r>
              <a:rPr lang="en-US" sz="2400" b="0" dirty="0"/>
              <a:t>of </a:t>
            </a:r>
            <a:r>
              <a:rPr lang="en-US" sz="2400" b="0" dirty="0" err="1"/>
              <a:t>malabsorption</a:t>
            </a:r>
            <a:r>
              <a:rPr lang="en-US" sz="2400" b="0" dirty="0"/>
              <a:t>, </a:t>
            </a:r>
            <a:r>
              <a:rPr lang="en-US" sz="2400" b="0" dirty="0" err="1" smtClean="0"/>
              <a:t>steatorrhea</a:t>
            </a:r>
            <a:r>
              <a:rPr lang="en-US" sz="2400" b="0" dirty="0" smtClean="0"/>
              <a:t>,</a:t>
            </a:r>
            <a:r>
              <a:rPr lang="hr-HR" sz="2400" b="0" dirty="0" smtClean="0"/>
              <a:t> diabetes</a:t>
            </a:r>
            <a:r>
              <a:rPr lang="en-US" sz="2400" b="0" dirty="0" smtClean="0"/>
              <a:t> </a:t>
            </a:r>
            <a:endParaRPr lang="hr-HR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97156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PATHOGENESIS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Chronic </a:t>
            </a:r>
            <a:r>
              <a:rPr lang="en-US" sz="2400" b="0" dirty="0"/>
              <a:t>pancreatitis </a:t>
            </a:r>
            <a:r>
              <a:rPr lang="en-US" sz="2400" b="0" dirty="0" smtClean="0"/>
              <a:t>categorized in</a:t>
            </a:r>
            <a:r>
              <a:rPr lang="hr-HR" sz="2400" b="0" dirty="0" smtClean="0"/>
              <a:t> 2 </a:t>
            </a:r>
            <a:r>
              <a:rPr lang="en-US" sz="2400" b="0" dirty="0" smtClean="0"/>
              <a:t>forms</a:t>
            </a:r>
            <a:r>
              <a:rPr lang="en-US" sz="2400" b="0" dirty="0"/>
              <a:t>: </a:t>
            </a:r>
            <a:endParaRPr lang="hr-HR" sz="2400" b="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Calcific pancreatitis</a:t>
            </a:r>
            <a:r>
              <a:rPr lang="en-US" sz="2400" b="0" dirty="0" smtClean="0"/>
              <a:t>, usually associated with</a:t>
            </a:r>
            <a:r>
              <a:rPr lang="hr-HR" sz="2400" b="0" dirty="0" smtClean="0"/>
              <a:t> </a:t>
            </a:r>
            <a:r>
              <a:rPr lang="en-US" sz="2400" b="0" dirty="0" smtClean="0"/>
              <a:t>persistent alcohol abuse</a:t>
            </a:r>
            <a:endParaRPr lang="hr-HR" sz="2400" b="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Obstructive pancreatitis</a:t>
            </a:r>
            <a:r>
              <a:rPr lang="en-US" sz="2400" b="0" dirty="0" smtClean="0"/>
              <a:t>,</a:t>
            </a:r>
            <a:r>
              <a:rPr lang="hr-HR" sz="2400" b="0" dirty="0" smtClean="0"/>
              <a:t> </a:t>
            </a:r>
            <a:r>
              <a:rPr lang="en-US" sz="2400" b="0" dirty="0" smtClean="0"/>
              <a:t>secondary </a:t>
            </a:r>
            <a:r>
              <a:rPr lang="en-US" sz="2400" b="0" dirty="0"/>
              <a:t>to pancreatic duct </a:t>
            </a:r>
            <a:r>
              <a:rPr lang="en-US" sz="2400" b="0" dirty="0" smtClean="0"/>
              <a:t>obstruction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337003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PATHOGENESIS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772744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Alcohol</a:t>
            </a:r>
            <a:r>
              <a:rPr lang="hr-HR" sz="2400" b="0" dirty="0" smtClean="0"/>
              <a:t> </a:t>
            </a:r>
            <a:r>
              <a:rPr lang="en-US" sz="2400" b="0" dirty="0" smtClean="0"/>
              <a:t>induced</a:t>
            </a:r>
            <a:r>
              <a:rPr lang="hr-HR" sz="2400" b="0" dirty="0"/>
              <a:t> </a:t>
            </a:r>
            <a:r>
              <a:rPr lang="en-US" sz="2400" b="0" dirty="0" smtClean="0"/>
              <a:t>calcific </a:t>
            </a:r>
            <a:r>
              <a:rPr lang="en-US" sz="2400" b="0" dirty="0"/>
              <a:t>pancreatitis </a:t>
            </a:r>
            <a:r>
              <a:rPr lang="hr-HR" sz="2400" b="0" dirty="0"/>
              <a:t> </a:t>
            </a:r>
            <a:r>
              <a:rPr lang="hr-HR" sz="2400" b="0" dirty="0" smtClean="0"/>
              <a:t>- t</a:t>
            </a:r>
            <a:r>
              <a:rPr lang="en-US" sz="2400" b="0" dirty="0" smtClean="0"/>
              <a:t>he </a:t>
            </a:r>
            <a:r>
              <a:rPr lang="en-US" sz="2400" b="0" dirty="0"/>
              <a:t>most </a:t>
            </a:r>
            <a:r>
              <a:rPr lang="en-US" sz="2400" b="0" dirty="0" smtClean="0"/>
              <a:t>common</a:t>
            </a:r>
            <a:r>
              <a:rPr lang="hr-HR" sz="2400" b="0" dirty="0" smtClean="0"/>
              <a:t> </a:t>
            </a:r>
            <a:r>
              <a:rPr lang="en-US" sz="2400" b="0" dirty="0" smtClean="0"/>
              <a:t>form </a:t>
            </a:r>
            <a:r>
              <a:rPr lang="en-US" sz="2400" b="0" dirty="0"/>
              <a:t>of disease in Western </a:t>
            </a:r>
            <a:r>
              <a:rPr lang="en-US" sz="2400" b="0" dirty="0" smtClean="0"/>
              <a:t>populations</a:t>
            </a:r>
            <a:endParaRPr lang="hr-HR" sz="2400" b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Proposed</a:t>
            </a:r>
            <a:r>
              <a:rPr lang="hr-HR" sz="2400" b="0" dirty="0"/>
              <a:t> </a:t>
            </a:r>
            <a:r>
              <a:rPr lang="en-US" sz="2400" b="0" dirty="0" smtClean="0"/>
              <a:t>mechanisms</a:t>
            </a:r>
            <a:r>
              <a:rPr lang="hr-HR" sz="2400" b="0" dirty="0" smtClean="0"/>
              <a:t>: </a:t>
            </a:r>
            <a:r>
              <a:rPr lang="en-US" sz="2400" b="0" dirty="0" smtClean="0"/>
              <a:t>ductal plugging</a:t>
            </a:r>
            <a:r>
              <a:rPr lang="hr-HR" sz="2400" b="0" dirty="0" smtClean="0"/>
              <a:t> </a:t>
            </a:r>
            <a:r>
              <a:rPr lang="en-US" sz="2400" b="0" dirty="0" smtClean="0"/>
              <a:t>and </a:t>
            </a:r>
            <a:r>
              <a:rPr lang="en-US" sz="2400" b="0" dirty="0"/>
              <a:t>occlusion by protein and mineral </a:t>
            </a:r>
            <a:r>
              <a:rPr lang="en-US" sz="2400" b="0" dirty="0" smtClean="0"/>
              <a:t>precipitates</a:t>
            </a:r>
            <a:r>
              <a:rPr lang="hr-HR" sz="2400" b="0" dirty="0" smtClean="0"/>
              <a:t>, r</a:t>
            </a:r>
            <a:r>
              <a:rPr lang="en-US" sz="2400" b="0" dirty="0" err="1" smtClean="0"/>
              <a:t>esulting</a:t>
            </a:r>
            <a:r>
              <a:rPr lang="en-US" sz="2400" b="0" dirty="0" smtClean="0"/>
              <a:t> </a:t>
            </a:r>
            <a:r>
              <a:rPr lang="en-US" sz="2400" b="0" dirty="0"/>
              <a:t>inflammation and patchy </a:t>
            </a:r>
            <a:r>
              <a:rPr lang="en-US" sz="2400" b="0" dirty="0" smtClean="0"/>
              <a:t>fibrosis</a:t>
            </a:r>
            <a:r>
              <a:rPr lang="hr-HR" sz="2400" b="0" dirty="0" smtClean="0"/>
              <a:t>, </a:t>
            </a:r>
            <a:r>
              <a:rPr lang="en-US" sz="2400" b="0" dirty="0" smtClean="0"/>
              <a:t>parenchymal </a:t>
            </a:r>
            <a:r>
              <a:rPr lang="en-US" sz="2400" b="0" dirty="0"/>
              <a:t>destruction </a:t>
            </a:r>
            <a:r>
              <a:rPr lang="en-US" sz="2400" b="0" dirty="0" smtClean="0"/>
              <a:t>and</a:t>
            </a:r>
            <a:r>
              <a:rPr lang="hr-HR" sz="2400" b="0" dirty="0" smtClean="0"/>
              <a:t> </a:t>
            </a:r>
            <a:r>
              <a:rPr lang="en-US" sz="2400" b="0" dirty="0" smtClean="0"/>
              <a:t>eventual </a:t>
            </a:r>
            <a:r>
              <a:rPr lang="en-US" sz="2400" b="0" dirty="0"/>
              <a:t>atrophy of the </a:t>
            </a:r>
            <a:r>
              <a:rPr lang="en-US" sz="2400" b="0" dirty="0" smtClean="0"/>
              <a:t>gland</a:t>
            </a:r>
            <a:endParaRPr lang="hr-HR" sz="2400" b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/>
              <a:t>Obstructive chronic</a:t>
            </a:r>
            <a:r>
              <a:rPr lang="hr-HR" sz="2400" b="0" dirty="0" smtClean="0"/>
              <a:t> </a:t>
            </a:r>
            <a:r>
              <a:rPr lang="en-US" sz="2400" b="0" dirty="0" smtClean="0"/>
              <a:t>pancreatitis due </a:t>
            </a:r>
            <a:r>
              <a:rPr lang="en-US" sz="2400" b="0" dirty="0"/>
              <a:t>to ductal blockage secondary </a:t>
            </a:r>
            <a:r>
              <a:rPr lang="en-US" sz="2400" b="0" dirty="0" smtClean="0"/>
              <a:t>to</a:t>
            </a:r>
            <a:r>
              <a:rPr lang="hr-HR" sz="2400" b="0" dirty="0" smtClean="0"/>
              <a:t> </a:t>
            </a:r>
            <a:r>
              <a:rPr lang="en-US" sz="2400" b="0" dirty="0" smtClean="0"/>
              <a:t>scarring </a:t>
            </a:r>
            <a:r>
              <a:rPr lang="en-US" sz="2400" b="0" dirty="0"/>
              <a:t>from acute pancreatitis or trauma, </a:t>
            </a:r>
            <a:r>
              <a:rPr lang="en-US" sz="2400" b="0" dirty="0" smtClean="0"/>
              <a:t>papillary</a:t>
            </a:r>
            <a:r>
              <a:rPr lang="hr-HR" sz="2400" b="0" dirty="0" smtClean="0"/>
              <a:t> </a:t>
            </a:r>
            <a:r>
              <a:rPr lang="en-US" sz="2400" b="0" dirty="0" smtClean="0"/>
              <a:t>stenosis</a:t>
            </a:r>
            <a:r>
              <a:rPr lang="en-US" sz="2400" b="0" dirty="0"/>
              <a:t>, </a:t>
            </a:r>
            <a:r>
              <a:rPr lang="en-US" sz="2400" b="0" dirty="0" err="1"/>
              <a:t>pseudocyst</a:t>
            </a:r>
            <a:r>
              <a:rPr lang="en-US" sz="2400" b="0" dirty="0"/>
              <a:t>, or </a:t>
            </a:r>
            <a:r>
              <a:rPr lang="en-US" sz="2400" b="0" dirty="0" smtClean="0"/>
              <a:t>tumor</a:t>
            </a:r>
            <a:endParaRPr lang="hr-HR" sz="2400" b="0" dirty="0" smtClean="0"/>
          </a:p>
          <a:p>
            <a:pPr marL="914400" lvl="1" indent="-457200"/>
            <a:r>
              <a:rPr lang="en-US" sz="2400" b="0" dirty="0" smtClean="0"/>
              <a:t>This </a:t>
            </a:r>
            <a:r>
              <a:rPr lang="en-US" sz="2400" b="0" dirty="0"/>
              <a:t>blockage results </a:t>
            </a:r>
            <a:r>
              <a:rPr lang="en-US" sz="2400" b="0" dirty="0" smtClean="0"/>
              <a:t>in</a:t>
            </a:r>
            <a:r>
              <a:rPr lang="hr-HR" sz="2400" b="0" dirty="0" smtClean="0"/>
              <a:t> </a:t>
            </a:r>
            <a:r>
              <a:rPr lang="en-US" sz="2400" b="0" dirty="0" smtClean="0"/>
              <a:t>upstream </a:t>
            </a:r>
            <a:r>
              <a:rPr lang="en-US" sz="2400" b="0" dirty="0"/>
              <a:t>duct dilatation and </a:t>
            </a:r>
            <a:r>
              <a:rPr lang="en-US" sz="2400" b="0" dirty="0" smtClean="0"/>
              <a:t>inflammation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0595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5791200" cy="13716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HISTORY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Abdominal pain</a:t>
            </a:r>
            <a:endParaRPr lang="hr-HR" sz="2400" dirty="0"/>
          </a:p>
          <a:p>
            <a:pPr marL="800100" lvl="1" indent="-342900"/>
            <a:r>
              <a:rPr lang="en-US" sz="2400" b="0" dirty="0" smtClean="0"/>
              <a:t>Principal presenting complaint</a:t>
            </a:r>
            <a:endParaRPr lang="hr-HR" sz="2400" dirty="0" smtClean="0"/>
          </a:p>
          <a:p>
            <a:pPr marL="800100" lvl="1" indent="-342900"/>
            <a:r>
              <a:rPr lang="en-US" sz="2400" b="0" dirty="0" smtClean="0"/>
              <a:t>The most</a:t>
            </a:r>
            <a:r>
              <a:rPr lang="hr-HR" sz="2400" b="0" dirty="0" smtClean="0"/>
              <a:t> </a:t>
            </a:r>
            <a:r>
              <a:rPr lang="en-US" sz="2400" b="0" dirty="0" smtClean="0"/>
              <a:t>frequent indication for surgery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Upper abdominal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Intermittent or persistent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Frequently radiates to back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Patients often</a:t>
            </a:r>
            <a:r>
              <a:rPr lang="hr-HR" sz="2400" b="0" dirty="0" smtClean="0"/>
              <a:t> </a:t>
            </a:r>
            <a:r>
              <a:rPr lang="en-US" sz="2400" b="0" dirty="0" smtClean="0"/>
              <a:t>addicted to narcotic pain relievers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Other symptoms</a:t>
            </a:r>
            <a:r>
              <a:rPr lang="hr-HR" sz="2400" b="0" dirty="0" smtClean="0"/>
              <a:t> </a:t>
            </a:r>
            <a:r>
              <a:rPr lang="en-US" sz="2400" b="0" dirty="0" smtClean="0"/>
              <a:t>result </a:t>
            </a:r>
            <a:r>
              <a:rPr lang="en-US" sz="2400" b="0" dirty="0"/>
              <a:t>from exocrine insufficiency (</a:t>
            </a:r>
            <a:r>
              <a:rPr lang="en-US" sz="2400" b="0" dirty="0" err="1"/>
              <a:t>malabsorption</a:t>
            </a:r>
            <a:r>
              <a:rPr lang="en-US" sz="2400" b="0" dirty="0"/>
              <a:t>) </a:t>
            </a:r>
            <a:r>
              <a:rPr lang="en-US" sz="2400" b="0" dirty="0" smtClean="0"/>
              <a:t>and</a:t>
            </a:r>
            <a:r>
              <a:rPr lang="hr-HR" sz="2400" b="0" dirty="0" smtClean="0"/>
              <a:t> endocrine </a:t>
            </a:r>
            <a:r>
              <a:rPr lang="hr-HR" sz="2400" b="0" dirty="0"/>
              <a:t>insufficiency (diabetes mellitus</a:t>
            </a:r>
            <a:r>
              <a:rPr lang="hr-HR" sz="2400" b="0" dirty="0" smtClean="0"/>
              <a:t>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2038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7931224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Clinical </a:t>
            </a:r>
            <a:r>
              <a:rPr lang="hr-HR" sz="4000" dirty="0" smtClean="0"/>
              <a:t>features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75717"/>
            <a:ext cx="8435280" cy="4373563"/>
          </a:xfrm>
        </p:spPr>
        <p:txBody>
          <a:bodyPr>
            <a:noAutofit/>
          </a:bodyPr>
          <a:lstStyle/>
          <a:p>
            <a:r>
              <a:rPr lang="hr-HR" sz="2400" b="0" dirty="0" smtClean="0"/>
              <a:t>P</a:t>
            </a:r>
            <a:r>
              <a:rPr lang="en-US" sz="2400" b="0" dirty="0" err="1" smtClean="0"/>
              <a:t>atient</a:t>
            </a:r>
            <a:r>
              <a:rPr lang="en-US" sz="2400" b="0" dirty="0" smtClean="0"/>
              <a:t> may present with one or more of</a:t>
            </a:r>
            <a:r>
              <a:rPr lang="hr-HR" sz="2400" b="0" dirty="0" smtClean="0"/>
              <a:t> following: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Asymptomatic (x</a:t>
            </a:r>
            <a:r>
              <a:rPr lang="hr-HR" sz="2400" b="0" dirty="0" smtClean="0"/>
              <a:t>-</a:t>
            </a:r>
            <a:r>
              <a:rPr lang="en-US" sz="2400" b="0" dirty="0" smtClean="0"/>
              <a:t>ray diagnosis</a:t>
            </a:r>
            <a:r>
              <a:rPr lang="hr-HR" sz="2400" b="0" dirty="0" smtClean="0"/>
              <a:t>, pancreatic calcification)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Recurrent abdominal pain radiating through to</a:t>
            </a:r>
            <a:r>
              <a:rPr lang="hr-HR" sz="2400" b="0" dirty="0" smtClean="0"/>
              <a:t> </a:t>
            </a:r>
            <a:r>
              <a:rPr lang="en-US" sz="2400" b="0" dirty="0" smtClean="0"/>
              <a:t>upper lumbar region, relieved by sitting</a:t>
            </a:r>
            <a:r>
              <a:rPr lang="hr-HR" sz="2400" b="0" dirty="0" smtClean="0"/>
              <a:t> forward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Steatorrhoea due to pancreatic insufficiency, </a:t>
            </a:r>
            <a:r>
              <a:rPr lang="en-US" sz="2400" b="0" dirty="0" smtClean="0"/>
              <a:t>resulting in </a:t>
            </a:r>
            <a:r>
              <a:rPr lang="en-US" sz="2400" b="0" dirty="0" err="1" smtClean="0"/>
              <a:t>malabsorption</a:t>
            </a:r>
            <a:r>
              <a:rPr lang="en-US" sz="2400" b="0" dirty="0" smtClean="0"/>
              <a:t> and weight loss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Diabetes due to </a:t>
            </a:r>
            <a:r>
              <a:rPr lang="el-GR" sz="2400" b="0" dirty="0" smtClean="0"/>
              <a:t>β - </a:t>
            </a:r>
            <a:r>
              <a:rPr lang="hr-HR" sz="2400" b="0" dirty="0" smtClean="0"/>
              <a:t>cell damage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Obstructive jaundice</a:t>
            </a:r>
            <a:r>
              <a:rPr lang="hr-HR" sz="2400" b="0" dirty="0" smtClean="0"/>
              <a:t> - </a:t>
            </a:r>
            <a:r>
              <a:rPr lang="en-US" sz="2400" b="0" dirty="0" smtClean="0"/>
              <a:t>even at operation</a:t>
            </a:r>
            <a:r>
              <a:rPr lang="hr-HR" sz="2400" b="0" dirty="0" smtClean="0"/>
              <a:t> </a:t>
            </a:r>
            <a:r>
              <a:rPr lang="en-US" sz="2400" b="0" dirty="0" smtClean="0"/>
              <a:t>very difficult to differentiate from</a:t>
            </a:r>
            <a:r>
              <a:rPr lang="hr-HR" sz="2400" b="0" dirty="0" smtClean="0"/>
              <a:t> </a:t>
            </a:r>
            <a:r>
              <a:rPr lang="en-US" sz="2400" b="0" dirty="0" smtClean="0"/>
              <a:t>carcinoma of the head of the pancreas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0340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718"/>
            <a:ext cx="8136904" cy="137160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Main </a:t>
            </a:r>
            <a:r>
              <a:rPr lang="en-US" sz="4000" dirty="0" smtClean="0"/>
              <a:t>functions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Maintaining </a:t>
            </a:r>
            <a:r>
              <a:rPr lang="hr-HR" sz="2400" b="0" dirty="0"/>
              <a:t>core body </a:t>
            </a:r>
            <a:r>
              <a:rPr lang="hr-HR" sz="2400" b="0" dirty="0" smtClean="0"/>
              <a:t>temperature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pH </a:t>
            </a:r>
            <a:r>
              <a:rPr lang="en-US" sz="2400" b="0" dirty="0"/>
              <a:t>balance and correction of lactic </a:t>
            </a:r>
            <a:r>
              <a:rPr lang="en-US" sz="2400" b="0" dirty="0" smtClean="0"/>
              <a:t>acidosis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Synthesis </a:t>
            </a:r>
            <a:r>
              <a:rPr lang="hr-HR" sz="2400" b="0" dirty="0"/>
              <a:t>of clotting </a:t>
            </a:r>
            <a:r>
              <a:rPr lang="hr-HR" sz="2400" b="0" dirty="0" smtClean="0"/>
              <a:t>factors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Glucose </a:t>
            </a:r>
            <a:r>
              <a:rPr lang="hr-HR" sz="2400" b="0" dirty="0"/>
              <a:t>metabolism, glycolysis and </a:t>
            </a:r>
            <a:r>
              <a:rPr lang="hr-HR" sz="2400" b="0" dirty="0" smtClean="0"/>
              <a:t>gluconeogenesis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Urea </a:t>
            </a:r>
            <a:r>
              <a:rPr lang="en-US" sz="2400" b="0" dirty="0"/>
              <a:t>formation from protein </a:t>
            </a:r>
            <a:r>
              <a:rPr lang="en-US" sz="2400" b="0" dirty="0" smtClean="0"/>
              <a:t>catabolism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Bilirubin </a:t>
            </a:r>
            <a:r>
              <a:rPr lang="hr-HR" sz="2400" b="0" dirty="0"/>
              <a:t>formation from haemoglobin </a:t>
            </a:r>
            <a:r>
              <a:rPr lang="hr-HR" sz="2400" b="0" dirty="0" smtClean="0"/>
              <a:t>degradation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Drug </a:t>
            </a:r>
            <a:r>
              <a:rPr lang="en-US" sz="2400" b="0" dirty="0"/>
              <a:t>and hormone metabolism and </a:t>
            </a:r>
            <a:r>
              <a:rPr lang="en-US" sz="2400" b="0" dirty="0" smtClean="0"/>
              <a:t>excretion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Removal </a:t>
            </a:r>
            <a:r>
              <a:rPr lang="en-US" sz="2400" b="0" dirty="0"/>
              <a:t>of gut endotoxins and foreign antigens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6279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291264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DIAGNOSTIC </a:t>
            </a:r>
            <a:r>
              <a:rPr lang="hr-HR" sz="4000" dirty="0" smtClean="0"/>
              <a:t>EVALUATION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B</a:t>
            </a:r>
            <a:r>
              <a:rPr lang="en-US" sz="2400" b="0" dirty="0" err="1" smtClean="0"/>
              <a:t>est</a:t>
            </a:r>
            <a:r>
              <a:rPr lang="en-US" sz="2400" b="0" dirty="0" smtClean="0"/>
              <a:t> </a:t>
            </a:r>
            <a:r>
              <a:rPr lang="en-US" sz="2400" b="0" dirty="0"/>
              <a:t>made </a:t>
            </a:r>
            <a:r>
              <a:rPr lang="en-US" sz="2400" b="0" dirty="0" smtClean="0"/>
              <a:t>using</a:t>
            </a:r>
            <a:r>
              <a:rPr lang="hr-HR" sz="2400" b="0" dirty="0" smtClean="0"/>
              <a:t> </a:t>
            </a:r>
            <a:r>
              <a:rPr lang="en-US" sz="2400" b="0" dirty="0" smtClean="0"/>
              <a:t>imaging </a:t>
            </a:r>
            <a:r>
              <a:rPr lang="en-US" sz="2400" b="0" dirty="0"/>
              <a:t>techniques that detect pancreatic </a:t>
            </a:r>
            <a:r>
              <a:rPr lang="en-US" sz="2400" b="0" dirty="0" smtClean="0"/>
              <a:t>morphologic</a:t>
            </a:r>
            <a:r>
              <a:rPr lang="hr-HR" sz="2400" b="0" dirty="0" smtClean="0"/>
              <a:t> </a:t>
            </a:r>
            <a:r>
              <a:rPr lang="en-US" sz="2400" b="0" dirty="0" smtClean="0"/>
              <a:t>changes </a:t>
            </a:r>
            <a:r>
              <a:rPr lang="en-US" sz="2400" b="0" dirty="0"/>
              <a:t>rather than tests of glandular </a:t>
            </a:r>
            <a:r>
              <a:rPr lang="en-US" sz="2400" b="0" dirty="0" smtClean="0"/>
              <a:t>function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R</a:t>
            </a:r>
            <a:r>
              <a:rPr lang="en-US" sz="2400" b="0" dirty="0" err="1" smtClean="0"/>
              <a:t>adiologic</a:t>
            </a:r>
            <a:r>
              <a:rPr lang="en-US" sz="2400" b="0" dirty="0" smtClean="0"/>
              <a:t> </a:t>
            </a:r>
            <a:r>
              <a:rPr lang="en-US" sz="2400" b="0" dirty="0"/>
              <a:t>signs of chronic pancreatitis </a:t>
            </a:r>
            <a:r>
              <a:rPr lang="en-US" sz="2400" b="0" dirty="0" smtClean="0"/>
              <a:t>include</a:t>
            </a:r>
            <a:r>
              <a:rPr lang="hr-HR" sz="2400" b="0" dirty="0" smtClean="0"/>
              <a:t> </a:t>
            </a:r>
            <a:r>
              <a:rPr lang="en-US" sz="2400" b="0" dirty="0" smtClean="0"/>
              <a:t>heterogeneously </a:t>
            </a:r>
            <a:r>
              <a:rPr lang="en-US" sz="2400" b="0" dirty="0"/>
              <a:t>inflamed or atrophied gland, </a:t>
            </a:r>
            <a:r>
              <a:rPr lang="en-US" sz="2400" b="0" dirty="0" smtClean="0"/>
              <a:t>dilated</a:t>
            </a:r>
            <a:r>
              <a:rPr lang="hr-HR" sz="2400" b="0" dirty="0"/>
              <a:t> </a:t>
            </a:r>
            <a:r>
              <a:rPr lang="en-US" sz="2400" b="0" dirty="0" smtClean="0"/>
              <a:t>and </a:t>
            </a:r>
            <a:r>
              <a:rPr lang="en-US" sz="2400" b="0" dirty="0" err="1"/>
              <a:t>strictured</a:t>
            </a:r>
            <a:r>
              <a:rPr lang="en-US" sz="2400" b="0" dirty="0"/>
              <a:t> pancreatic duct, and </a:t>
            </a:r>
            <a:r>
              <a:rPr lang="en-US" sz="2400" b="0" dirty="0" smtClean="0"/>
              <a:t>presence </a:t>
            </a:r>
            <a:r>
              <a:rPr lang="en-US" sz="2400" b="0" dirty="0"/>
              <a:t>of </a:t>
            </a:r>
            <a:r>
              <a:rPr lang="en-US" sz="2400" b="0" dirty="0" smtClean="0"/>
              <a:t>calculi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Ultrasonography </a:t>
            </a:r>
            <a:r>
              <a:rPr lang="en-US" sz="2400" b="0" dirty="0"/>
              <a:t>and CT </a:t>
            </a:r>
            <a:r>
              <a:rPr lang="en-US" sz="2400" b="0" dirty="0" smtClean="0"/>
              <a:t>useful </a:t>
            </a:r>
            <a:r>
              <a:rPr lang="en-US" sz="2400" b="0" dirty="0"/>
              <a:t>initial </a:t>
            </a:r>
            <a:r>
              <a:rPr lang="en-US" sz="2400" b="0" dirty="0" smtClean="0"/>
              <a:t>imaging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ERCP</a:t>
            </a:r>
            <a:r>
              <a:rPr lang="hr-HR" sz="2400" b="0" dirty="0" smtClean="0"/>
              <a:t> - </a:t>
            </a:r>
            <a:r>
              <a:rPr lang="en-US" sz="2400" b="0" dirty="0" smtClean="0"/>
              <a:t>the </a:t>
            </a:r>
            <a:r>
              <a:rPr lang="en-US" sz="2400" b="0" dirty="0"/>
              <a:t>most accurate </a:t>
            </a:r>
            <a:r>
              <a:rPr lang="en-US" sz="2400" b="0" dirty="0" smtClean="0"/>
              <a:t>means</a:t>
            </a:r>
            <a:r>
              <a:rPr lang="hr-HR" sz="2400" b="0" dirty="0" smtClean="0"/>
              <a:t> </a:t>
            </a:r>
            <a:r>
              <a:rPr lang="en-US" sz="2400" b="0" dirty="0" smtClean="0"/>
              <a:t>of </a:t>
            </a:r>
            <a:r>
              <a:rPr lang="en-US" sz="2400" b="0" dirty="0"/>
              <a:t>diagnosing chronic pancreatitis, </a:t>
            </a:r>
            <a:r>
              <a:rPr lang="en-US" sz="2400" b="0" dirty="0" smtClean="0"/>
              <a:t>clearly</a:t>
            </a:r>
            <a:r>
              <a:rPr lang="hr-HR" sz="2400" b="0" dirty="0"/>
              <a:t> </a:t>
            </a:r>
            <a:r>
              <a:rPr lang="en-US" sz="2400" b="0" dirty="0" smtClean="0"/>
              <a:t>defines pathologic </a:t>
            </a:r>
            <a:r>
              <a:rPr lang="en-US" sz="2400" b="0" dirty="0"/>
              <a:t>changes of </a:t>
            </a:r>
            <a:r>
              <a:rPr lang="en-US" sz="2400" b="0" dirty="0" smtClean="0"/>
              <a:t>pancreatic ductal</a:t>
            </a:r>
            <a:r>
              <a:rPr lang="hr-HR" sz="2400" b="0" dirty="0" smtClean="0"/>
              <a:t> </a:t>
            </a:r>
            <a:r>
              <a:rPr lang="en-US" sz="2400" b="0" dirty="0" smtClean="0"/>
              <a:t>system </a:t>
            </a:r>
            <a:r>
              <a:rPr lang="en-US" sz="2400" b="0" dirty="0"/>
              <a:t>and the biliary </a:t>
            </a:r>
            <a:r>
              <a:rPr lang="en-US" sz="2400" b="0" dirty="0" smtClean="0"/>
              <a:t>tree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8456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Treatment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400" b="0" dirty="0"/>
              <a:t>P</a:t>
            </a:r>
            <a:r>
              <a:rPr lang="en-US" sz="2400" b="0" dirty="0" err="1" smtClean="0"/>
              <a:t>rincipal</a:t>
            </a:r>
            <a:r>
              <a:rPr lang="en-US" sz="2400" b="0" dirty="0" smtClean="0"/>
              <a:t> treatment</a:t>
            </a:r>
            <a:r>
              <a:rPr lang="hr-HR" sz="2400" b="0" dirty="0" smtClean="0"/>
              <a:t>: </a:t>
            </a:r>
            <a:r>
              <a:rPr lang="en-US" sz="2400" b="0" dirty="0" smtClean="0"/>
              <a:t>remove causative</a:t>
            </a:r>
            <a:r>
              <a:rPr lang="hr-HR" sz="2400" b="0" dirty="0" smtClean="0"/>
              <a:t> </a:t>
            </a:r>
            <a:r>
              <a:rPr lang="en-US" sz="2400" b="0" dirty="0" smtClean="0"/>
              <a:t>factors </a:t>
            </a:r>
            <a:r>
              <a:rPr lang="en-US" sz="2400" b="0" dirty="0"/>
              <a:t>such as </a:t>
            </a:r>
            <a:r>
              <a:rPr lang="en-US" sz="2400" b="0" dirty="0" smtClean="0"/>
              <a:t>alcohol</a:t>
            </a:r>
            <a:r>
              <a:rPr lang="hr-HR" sz="2400" b="0" dirty="0" smtClean="0"/>
              <a:t> </a:t>
            </a:r>
            <a:r>
              <a:rPr lang="en-US" sz="2400" b="0" dirty="0" smtClean="0"/>
              <a:t>consumption</a:t>
            </a:r>
            <a:endParaRPr lang="hr-HR" sz="2400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/>
              <a:t>Analgesics </a:t>
            </a:r>
            <a:r>
              <a:rPr lang="en-US" sz="2400" b="0" dirty="0"/>
              <a:t>: </a:t>
            </a:r>
            <a:r>
              <a:rPr lang="hr-HR" sz="2400" b="0" dirty="0" smtClean="0"/>
              <a:t>often </a:t>
            </a:r>
            <a:r>
              <a:rPr lang="en-US" sz="2400" b="0" dirty="0" smtClean="0"/>
              <a:t>warrant </a:t>
            </a:r>
            <a:r>
              <a:rPr lang="en-US" sz="2400" b="0" dirty="0"/>
              <a:t>opiate analgesia, </a:t>
            </a:r>
            <a:r>
              <a:rPr lang="en-US" sz="2400" b="0" dirty="0" smtClean="0"/>
              <a:t>long</a:t>
            </a:r>
            <a:r>
              <a:rPr lang="hr-HR" sz="2400" b="0" dirty="0" smtClean="0"/>
              <a:t>-</a:t>
            </a:r>
            <a:r>
              <a:rPr lang="en-US" sz="2400" b="0" dirty="0" smtClean="0"/>
              <a:t>term use</a:t>
            </a:r>
            <a:r>
              <a:rPr lang="hr-HR" sz="2400" b="0" dirty="0" smtClean="0"/>
              <a:t> </a:t>
            </a:r>
            <a:r>
              <a:rPr lang="en-US" sz="2400" b="0" dirty="0" smtClean="0"/>
              <a:t>may </a:t>
            </a:r>
            <a:r>
              <a:rPr lang="en-US" sz="2400" b="0" dirty="0"/>
              <a:t>result in </a:t>
            </a:r>
            <a:r>
              <a:rPr lang="en-US" sz="2400" b="0" dirty="0" smtClean="0"/>
              <a:t>addiction</a:t>
            </a:r>
            <a:r>
              <a:rPr lang="hr-HR" sz="2400" b="0" dirty="0" smtClean="0"/>
              <a:t>, </a:t>
            </a:r>
            <a:r>
              <a:rPr lang="en-US" sz="2400" b="0" dirty="0" smtClean="0"/>
              <a:t>often </a:t>
            </a:r>
            <a:r>
              <a:rPr lang="en-US" sz="2400" b="0" dirty="0"/>
              <a:t>one of the most </a:t>
            </a:r>
            <a:r>
              <a:rPr lang="en-US" sz="2400" b="0" dirty="0" smtClean="0"/>
              <a:t>difficult aspects</a:t>
            </a:r>
            <a:r>
              <a:rPr lang="hr-HR" sz="2400" b="0" dirty="0" smtClean="0"/>
              <a:t> of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/>
              <a:t>Diet </a:t>
            </a:r>
            <a:r>
              <a:rPr lang="en-US" sz="2400" b="0" dirty="0"/>
              <a:t>: </a:t>
            </a:r>
            <a:r>
              <a:rPr lang="en-US" sz="2400" b="0" dirty="0" smtClean="0"/>
              <a:t>low</a:t>
            </a:r>
            <a:r>
              <a:rPr lang="hr-HR" sz="2400" b="0" dirty="0" smtClean="0"/>
              <a:t>-</a:t>
            </a:r>
            <a:r>
              <a:rPr lang="en-US" sz="2400" b="0" dirty="0" smtClean="0"/>
              <a:t>fat </a:t>
            </a:r>
            <a:r>
              <a:rPr lang="en-US" sz="2400" b="0" dirty="0"/>
              <a:t>diet with pancreatic </a:t>
            </a:r>
            <a:r>
              <a:rPr lang="en-US" sz="2400" b="0" dirty="0" smtClean="0"/>
              <a:t>enzyme</a:t>
            </a:r>
            <a:r>
              <a:rPr lang="hr-HR" sz="2400" b="0" dirty="0" smtClean="0"/>
              <a:t> supplements </a:t>
            </a:r>
            <a:r>
              <a:rPr lang="hr-HR" sz="2400" b="0" dirty="0"/>
              <a:t>(pancreatin) by </a:t>
            </a:r>
            <a:r>
              <a:rPr lang="hr-HR" sz="2400" b="0" dirty="0" smtClean="0"/>
              <a:t>mouth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400" b="0" dirty="0" smtClean="0"/>
              <a:t>Insulin </a:t>
            </a:r>
            <a:r>
              <a:rPr lang="hr-HR" sz="2400" b="0" dirty="0"/>
              <a:t>when diabetes mellitus </a:t>
            </a:r>
            <a:r>
              <a:rPr lang="hr-HR" sz="2400" b="0" dirty="0" smtClean="0"/>
              <a:t>occurs</a:t>
            </a:r>
          </a:p>
        </p:txBody>
      </p:sp>
    </p:spTree>
    <p:extLst>
      <p:ext uri="{BB962C8B-B14F-4D97-AF65-F5344CB8AC3E}">
        <p14:creationId xmlns:p14="http://schemas.microsoft.com/office/powerpoint/2010/main" val="134160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Treatment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424936" cy="4373563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Surgery</a:t>
            </a:r>
            <a:r>
              <a:rPr lang="en-US" sz="2400" b="0" dirty="0" smtClean="0"/>
              <a:t> </a:t>
            </a:r>
            <a:r>
              <a:rPr lang="hr-HR" sz="2400" b="0" dirty="0" smtClean="0"/>
              <a:t>for </a:t>
            </a:r>
            <a:r>
              <a:rPr lang="en-US" sz="2400" b="0" dirty="0"/>
              <a:t>very frequent </a:t>
            </a:r>
            <a:r>
              <a:rPr lang="en-US" sz="2400" b="0" dirty="0" smtClean="0"/>
              <a:t>attacks or severe pain </a:t>
            </a:r>
            <a:endParaRPr lang="hr-HR" sz="2400" b="0" dirty="0"/>
          </a:p>
          <a:p>
            <a:pPr marL="742950" lvl="1" indent="-285750"/>
            <a:r>
              <a:rPr lang="en-US" sz="2400" b="0" dirty="0" smtClean="0"/>
              <a:t>Partial </a:t>
            </a:r>
            <a:r>
              <a:rPr lang="en-US" sz="2400" b="0" dirty="0" err="1" smtClean="0"/>
              <a:t>pancreatectomy</a:t>
            </a:r>
            <a:endParaRPr lang="hr-HR" sz="2400" b="0" dirty="0" smtClean="0"/>
          </a:p>
          <a:p>
            <a:pPr marL="742950" lvl="1" indent="-285750"/>
            <a:r>
              <a:rPr lang="hr-HR" sz="2400" b="0" dirty="0"/>
              <a:t>D</a:t>
            </a:r>
            <a:r>
              <a:rPr lang="en-US" sz="2400" b="0" dirty="0" err="1" smtClean="0"/>
              <a:t>rainage</a:t>
            </a:r>
            <a:r>
              <a:rPr lang="en-US" sz="2400" b="0" dirty="0" smtClean="0"/>
              <a:t> </a:t>
            </a:r>
            <a:r>
              <a:rPr lang="en-US" sz="2400" b="0" dirty="0"/>
              <a:t>of </a:t>
            </a:r>
            <a:r>
              <a:rPr lang="en-US" sz="2400" b="0" dirty="0" smtClean="0"/>
              <a:t>whole </a:t>
            </a:r>
            <a:r>
              <a:rPr lang="en-US" sz="2400" b="0" dirty="0"/>
              <a:t>length of </a:t>
            </a:r>
            <a:r>
              <a:rPr lang="en-US" sz="2400" b="0" dirty="0" smtClean="0"/>
              <a:t>pancreatic duct</a:t>
            </a:r>
            <a:r>
              <a:rPr lang="hr-HR" sz="2400" b="0" dirty="0" smtClean="0"/>
              <a:t> – </a:t>
            </a:r>
            <a:r>
              <a:rPr lang="en-US" sz="2400" b="0" dirty="0" err="1" smtClean="0"/>
              <a:t>Puestow</a:t>
            </a:r>
            <a:endParaRPr lang="hr-HR" sz="2400" b="0" dirty="0"/>
          </a:p>
          <a:p>
            <a:pPr marL="742950" lvl="1" indent="-285750"/>
            <a:r>
              <a:rPr lang="hr-HR" sz="2400" b="0" dirty="0" smtClean="0"/>
              <a:t>T</a:t>
            </a:r>
            <a:r>
              <a:rPr lang="en-US" sz="2400" b="0" dirty="0" err="1" smtClean="0"/>
              <a:t>otal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pancreatectomy</a:t>
            </a:r>
            <a:r>
              <a:rPr lang="hr-HR" sz="2400" b="0" dirty="0" smtClean="0"/>
              <a:t>: if </a:t>
            </a:r>
            <a:r>
              <a:rPr lang="en-US" sz="2400" b="0" dirty="0" smtClean="0"/>
              <a:t>consequent </a:t>
            </a:r>
            <a:r>
              <a:rPr lang="en-US" sz="2400" b="0" dirty="0"/>
              <a:t>diabetes and </a:t>
            </a:r>
            <a:r>
              <a:rPr lang="en-US" sz="2400" b="0" dirty="0" err="1" smtClean="0"/>
              <a:t>steatorrhoea</a:t>
            </a:r>
            <a:endParaRPr lang="hr-HR" sz="2400" b="0" dirty="0"/>
          </a:p>
          <a:p>
            <a:pPr marL="742950" lvl="1" indent="-285750"/>
            <a:r>
              <a:rPr lang="hr-HR" sz="2400" b="0" dirty="0" smtClean="0"/>
              <a:t>B</a:t>
            </a:r>
            <a:r>
              <a:rPr lang="en-US" sz="2400" b="0" dirty="0" err="1" smtClean="0"/>
              <a:t>ypass</a:t>
            </a:r>
            <a:r>
              <a:rPr lang="en-US" sz="2400" b="0" dirty="0" smtClean="0"/>
              <a:t> </a:t>
            </a:r>
            <a:r>
              <a:rPr lang="hr-HR" sz="2400" b="0" dirty="0" smtClean="0"/>
              <a:t>by </a:t>
            </a:r>
            <a:r>
              <a:rPr lang="en-US" sz="2400" b="0" dirty="0" smtClean="0"/>
              <a:t>Roux</a:t>
            </a:r>
            <a:r>
              <a:rPr lang="hr-HR" sz="2400" b="0" dirty="0" smtClean="0"/>
              <a:t>-</a:t>
            </a:r>
            <a:r>
              <a:rPr lang="en-US" sz="2400" b="0" dirty="0" smtClean="0"/>
              <a:t>en</a:t>
            </a:r>
            <a:r>
              <a:rPr lang="hr-HR" sz="2400" b="0" dirty="0" smtClean="0"/>
              <a:t>-</a:t>
            </a:r>
            <a:r>
              <a:rPr lang="en-US" sz="2400" b="0" dirty="0" smtClean="0"/>
              <a:t>Y</a:t>
            </a:r>
            <a:r>
              <a:rPr lang="hr-HR" sz="2400" dirty="0" smtClean="0"/>
              <a:t>: for </a:t>
            </a:r>
            <a:r>
              <a:rPr lang="hr-HR" sz="2400" b="0" dirty="0" smtClean="0"/>
              <a:t>p</a:t>
            </a:r>
            <a:r>
              <a:rPr lang="en-US" sz="2400" b="0" dirty="0" err="1" smtClean="0"/>
              <a:t>ainless</a:t>
            </a:r>
            <a:r>
              <a:rPr lang="en-US" sz="2400" b="0" dirty="0" smtClean="0"/>
              <a:t> </a:t>
            </a:r>
            <a:r>
              <a:rPr lang="en-US" sz="2400" b="0" dirty="0"/>
              <a:t>obstructive jaundice </a:t>
            </a:r>
            <a:endParaRPr lang="hr-HR" sz="2400" b="0" dirty="0" smtClean="0"/>
          </a:p>
          <a:p>
            <a:pPr marL="742950" lvl="1" indent="-285750"/>
            <a:r>
              <a:rPr lang="en-US" sz="2400" b="0" dirty="0" smtClean="0"/>
              <a:t>Whipple’s operation</a:t>
            </a:r>
            <a:r>
              <a:rPr lang="hr-HR" sz="2400" b="0" dirty="0" smtClean="0"/>
              <a:t> (pancreaticodoudenectomy): </a:t>
            </a:r>
            <a:r>
              <a:rPr lang="en-US" sz="2400" b="0" dirty="0" smtClean="0"/>
              <a:t>if </a:t>
            </a:r>
            <a:r>
              <a:rPr lang="en-US" sz="2400" b="0" dirty="0"/>
              <a:t>diagnostic uncertainty </a:t>
            </a:r>
            <a:r>
              <a:rPr lang="en-US" sz="2400" b="0" dirty="0" smtClean="0"/>
              <a:t>or </a:t>
            </a:r>
            <a:r>
              <a:rPr lang="hr-HR" sz="2400" b="0" dirty="0" smtClean="0"/>
              <a:t>with </a:t>
            </a:r>
            <a:r>
              <a:rPr lang="en-US" sz="2400" b="0" dirty="0" smtClean="0"/>
              <a:t>coincident </a:t>
            </a:r>
            <a:r>
              <a:rPr lang="en-US" sz="2400" b="0" dirty="0"/>
              <a:t>problem with </a:t>
            </a:r>
            <a:r>
              <a:rPr lang="en-US" sz="2400" b="0" dirty="0" smtClean="0"/>
              <a:t>gastric</a:t>
            </a:r>
            <a:r>
              <a:rPr lang="hr-HR" sz="2400" b="0" dirty="0" smtClean="0"/>
              <a:t> </a:t>
            </a:r>
            <a:r>
              <a:rPr lang="en-US" sz="2400" b="0" dirty="0" smtClean="0"/>
              <a:t>emptying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5016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94" y="11605"/>
            <a:ext cx="6035594" cy="680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932040" cy="2880320"/>
          </a:xfrm>
        </p:spPr>
        <p:txBody>
          <a:bodyPr anchor="ctr">
            <a:noAutofit/>
          </a:bodyPr>
          <a:lstStyle/>
          <a:p>
            <a:r>
              <a:rPr lang="hr-HR" sz="3200" dirty="0"/>
              <a:t>Longitudinal </a:t>
            </a:r>
            <a:r>
              <a:rPr lang="hr-HR" sz="3200" dirty="0" smtClean="0"/>
              <a:t>pancreatico-jejunostomy: treatment of chronic pancreatitis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39306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" y="-27384"/>
            <a:ext cx="8075240" cy="1371600"/>
          </a:xfrm>
        </p:spPr>
        <p:txBody>
          <a:bodyPr>
            <a:normAutofit/>
          </a:bodyPr>
          <a:lstStyle/>
          <a:p>
            <a:r>
              <a:rPr lang="en-US" dirty="0"/>
              <a:t>Gross appearance of chronic pancreatitis</a:t>
            </a:r>
            <a:endParaRPr lang="hr-H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268760"/>
            <a:ext cx="8325115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1268760"/>
            <a:ext cx="2843808" cy="563231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Areas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of </a:t>
            </a:r>
            <a:r>
              <a:rPr lang="en-US" sz="2400" dirty="0">
                <a:solidFill>
                  <a:schemeClr val="bg1"/>
                </a:solidFill>
              </a:rPr>
              <a:t>fibrosis and scarring </a:t>
            </a:r>
            <a:r>
              <a:rPr lang="en-US" sz="2400" dirty="0" smtClean="0">
                <a:solidFill>
                  <a:schemeClr val="bg1"/>
                </a:solidFill>
              </a:rPr>
              <a:t>adjacent </a:t>
            </a:r>
            <a:r>
              <a:rPr lang="en-US" sz="2400" dirty="0">
                <a:solidFill>
                  <a:schemeClr val="bg1"/>
                </a:solidFill>
              </a:rPr>
              <a:t>to </a:t>
            </a:r>
            <a:r>
              <a:rPr lang="en-US" sz="2400" dirty="0" smtClean="0">
                <a:solidFill>
                  <a:schemeClr val="bg1"/>
                </a:solidFill>
              </a:rPr>
              <a:t>areas </a:t>
            </a:r>
            <a:r>
              <a:rPr lang="hr-HR" sz="2400" dirty="0" smtClean="0">
                <a:solidFill>
                  <a:schemeClr val="bg1"/>
                </a:solidFill>
              </a:rPr>
              <a:t>where </a:t>
            </a:r>
            <a:r>
              <a:rPr lang="en-US" sz="2400" dirty="0" smtClean="0">
                <a:solidFill>
                  <a:schemeClr val="bg1"/>
                </a:solidFill>
              </a:rPr>
              <a:t>lobar </a:t>
            </a:r>
            <a:r>
              <a:rPr lang="en-US" sz="2400" dirty="0">
                <a:solidFill>
                  <a:schemeClr val="bg1"/>
                </a:solidFill>
              </a:rPr>
              <a:t>architecture </a:t>
            </a:r>
            <a:r>
              <a:rPr lang="en-US" sz="2400" dirty="0" smtClean="0">
                <a:solidFill>
                  <a:schemeClr val="bg1"/>
                </a:solidFill>
              </a:rPr>
              <a:t>is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preserved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</a:p>
          <a:p>
            <a:endParaRPr lang="hr-H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D</a:t>
            </a:r>
            <a:r>
              <a:rPr lang="en-US" sz="2400" dirty="0" err="1" smtClean="0">
                <a:solidFill>
                  <a:schemeClr val="bg1"/>
                </a:solidFill>
              </a:rPr>
              <a:t>ilated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pancreatic </a:t>
            </a:r>
            <a:r>
              <a:rPr lang="en-US" sz="2400" dirty="0">
                <a:solidFill>
                  <a:schemeClr val="bg1"/>
                </a:solidFill>
              </a:rPr>
              <a:t>duct indicates </a:t>
            </a:r>
            <a:r>
              <a:rPr lang="en-US" sz="2400" dirty="0" smtClean="0">
                <a:solidFill>
                  <a:schemeClr val="bg1"/>
                </a:solidFill>
              </a:rPr>
              <a:t>presence </a:t>
            </a:r>
            <a:r>
              <a:rPr lang="en-US" sz="2400" dirty="0">
                <a:solidFill>
                  <a:schemeClr val="bg1"/>
                </a:solidFill>
              </a:rPr>
              <a:t>of downstream </a:t>
            </a:r>
            <a:r>
              <a:rPr lang="en-US" sz="2400" dirty="0" smtClean="0">
                <a:solidFill>
                  <a:schemeClr val="bg1"/>
                </a:solidFill>
              </a:rPr>
              <a:t>obstruction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7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dirty="0" smtClean="0"/>
              <a:t>Pancreatic cysts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237981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791200" cy="1371600"/>
          </a:xfrm>
        </p:spPr>
        <p:txBody>
          <a:bodyPr anchor="ctr">
            <a:noAutofit/>
          </a:bodyPr>
          <a:lstStyle/>
          <a:p>
            <a:r>
              <a:rPr lang="hr-HR" sz="4000" dirty="0"/>
              <a:t>Pancreatic </a:t>
            </a:r>
            <a:r>
              <a:rPr lang="hr-HR" sz="4000" dirty="0" smtClean="0"/>
              <a:t>cysts</a:t>
            </a:r>
            <a:endParaRPr lang="hr-H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1346" y="1224425"/>
            <a:ext cx="3818606" cy="639762"/>
          </a:xfrm>
        </p:spPr>
        <p:txBody>
          <a:bodyPr anchor="ctr"/>
          <a:lstStyle/>
          <a:p>
            <a:r>
              <a:rPr lang="hr-HR" sz="2800" dirty="0" smtClean="0"/>
              <a:t>CLASSIFICATION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3816424" cy="3840480"/>
          </a:xfrm>
        </p:spPr>
        <p:txBody>
          <a:bodyPr>
            <a:normAutofit/>
          </a:bodyPr>
          <a:lstStyle/>
          <a:p>
            <a:r>
              <a:rPr lang="hr-HR" dirty="0" smtClean="0"/>
              <a:t>TRUE (20%)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Congenital </a:t>
            </a:r>
            <a:r>
              <a:rPr lang="en-US" b="0" dirty="0"/>
              <a:t>polycystic disease of </a:t>
            </a:r>
            <a:r>
              <a:rPr lang="en-US" b="0" dirty="0" smtClean="0"/>
              <a:t>pancreas</a:t>
            </a:r>
            <a:endParaRPr lang="hr-HR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b="0" dirty="0" smtClean="0"/>
              <a:t>Retention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b="0" dirty="0" smtClean="0"/>
              <a:t>Hydatid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b="0" dirty="0" smtClean="0"/>
              <a:t>Neoplastic: cystadenoma or cystadenocarcinoma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80808"/>
            <a:ext cx="4032448" cy="3840480"/>
          </a:xfrm>
        </p:spPr>
        <p:txBody>
          <a:bodyPr>
            <a:noAutofit/>
          </a:bodyPr>
          <a:lstStyle/>
          <a:p>
            <a:r>
              <a:rPr lang="hr-HR" dirty="0" smtClean="0"/>
              <a:t>FALSE - </a:t>
            </a:r>
            <a:r>
              <a:rPr lang="en-US" b="0" dirty="0" smtClean="0"/>
              <a:t>collection </a:t>
            </a:r>
            <a:r>
              <a:rPr lang="en-US" b="0" dirty="0"/>
              <a:t>of </a:t>
            </a:r>
            <a:r>
              <a:rPr lang="en-US" b="0" dirty="0" smtClean="0"/>
              <a:t>fluid </a:t>
            </a:r>
            <a:r>
              <a:rPr lang="en-US" b="0" dirty="0"/>
              <a:t>in </a:t>
            </a:r>
            <a:r>
              <a:rPr lang="en-US" b="0" dirty="0" smtClean="0"/>
              <a:t>lesser </a:t>
            </a:r>
            <a:r>
              <a:rPr lang="en-US" b="0" dirty="0"/>
              <a:t>sac (80</a:t>
            </a:r>
            <a:r>
              <a:rPr lang="en-US" b="0" dirty="0" smtClean="0"/>
              <a:t>%):</a:t>
            </a:r>
            <a:endParaRPr lang="hr-HR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after </a:t>
            </a:r>
            <a:r>
              <a:rPr lang="en-US" b="0" dirty="0"/>
              <a:t>trauma </a:t>
            </a:r>
            <a:r>
              <a:rPr lang="en-US" b="0" dirty="0" smtClean="0"/>
              <a:t>to pancreas</a:t>
            </a:r>
            <a:endParaRPr lang="hr-HR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b="0" dirty="0" smtClean="0"/>
              <a:t>following </a:t>
            </a:r>
            <a:r>
              <a:rPr lang="hr-HR" b="0" dirty="0"/>
              <a:t>acute </a:t>
            </a:r>
            <a:r>
              <a:rPr lang="hr-HR" b="0" dirty="0" smtClean="0"/>
              <a:t>pancreatitis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owing </a:t>
            </a:r>
            <a:r>
              <a:rPr lang="en-US" b="0" dirty="0"/>
              <a:t>to perforation </a:t>
            </a:r>
            <a:r>
              <a:rPr lang="en-US" b="0" dirty="0" smtClean="0"/>
              <a:t>of </a:t>
            </a:r>
            <a:r>
              <a:rPr lang="en-US" b="0" dirty="0"/>
              <a:t>posterior gastric </a:t>
            </a:r>
            <a:r>
              <a:rPr lang="en-US" b="0" dirty="0" smtClean="0"/>
              <a:t>ulcer</a:t>
            </a:r>
            <a:r>
              <a:rPr lang="hr-HR" b="0" dirty="0" smtClean="0"/>
              <a:t> (rare)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077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5192"/>
            <a:ext cx="8147248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Clinical </a:t>
            </a:r>
            <a:r>
              <a:rPr lang="hr-HR" sz="4000" dirty="0" smtClean="0"/>
              <a:t>features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F</a:t>
            </a:r>
            <a:r>
              <a:rPr lang="en-US" sz="2400" b="0" dirty="0" err="1" smtClean="0"/>
              <a:t>irm</a:t>
            </a:r>
            <a:r>
              <a:rPr lang="en-US" sz="2400" b="0" dirty="0"/>
              <a:t>, large, </a:t>
            </a:r>
            <a:r>
              <a:rPr lang="en-US" sz="2400" b="0" dirty="0" smtClean="0"/>
              <a:t>rounded,</a:t>
            </a:r>
            <a:r>
              <a:rPr lang="hr-HR" sz="2400" b="0" dirty="0" smtClean="0"/>
              <a:t> </a:t>
            </a:r>
            <a:r>
              <a:rPr lang="en-US" sz="2400" b="0" dirty="0" smtClean="0"/>
              <a:t>upper </a:t>
            </a:r>
            <a:r>
              <a:rPr lang="en-US" sz="2400" b="0" dirty="0"/>
              <a:t>abdominal </a:t>
            </a:r>
            <a:r>
              <a:rPr lang="en-US" sz="2400" b="0" dirty="0" smtClean="0"/>
              <a:t>swelling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Initially</a:t>
            </a:r>
            <a:r>
              <a:rPr lang="en-US" sz="2400" b="0" dirty="0"/>
              <a:t>, </a:t>
            </a:r>
            <a:r>
              <a:rPr lang="en-US" sz="2400" b="0" dirty="0" smtClean="0"/>
              <a:t>cyst apparently </a:t>
            </a:r>
            <a:r>
              <a:rPr lang="en-US" sz="2400" b="0" dirty="0"/>
              <a:t>resonant because of loops of </a:t>
            </a:r>
            <a:r>
              <a:rPr lang="en-US" sz="2400" b="0" dirty="0" smtClean="0"/>
              <a:t>gas</a:t>
            </a:r>
            <a:r>
              <a:rPr lang="hr-HR" sz="2400" b="0" dirty="0" smtClean="0"/>
              <a:t>s-</a:t>
            </a:r>
            <a:r>
              <a:rPr lang="en-US" sz="2400" b="0" dirty="0" smtClean="0"/>
              <a:t>filled</a:t>
            </a:r>
            <a:r>
              <a:rPr lang="hr-HR" sz="2400" b="0" dirty="0" smtClean="0"/>
              <a:t> </a:t>
            </a:r>
            <a:r>
              <a:rPr lang="en-US" sz="2400" b="0" dirty="0" smtClean="0"/>
              <a:t>bowel </a:t>
            </a:r>
            <a:r>
              <a:rPr lang="en-US" sz="2400" b="0" dirty="0"/>
              <a:t>in front of </a:t>
            </a:r>
            <a:r>
              <a:rPr lang="en-US" sz="2400" b="0" dirty="0" smtClean="0"/>
              <a:t>it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With </a:t>
            </a:r>
            <a:r>
              <a:rPr lang="en-US" sz="2400" b="0" dirty="0" smtClean="0"/>
              <a:t>increases </a:t>
            </a:r>
            <a:r>
              <a:rPr lang="en-US" sz="2400" b="0" dirty="0"/>
              <a:t>in size </a:t>
            </a:r>
            <a:r>
              <a:rPr lang="en-US" sz="2400" b="0" dirty="0" smtClean="0"/>
              <a:t>intestine </a:t>
            </a:r>
            <a:r>
              <a:rPr lang="en-US" sz="2400" b="0" dirty="0"/>
              <a:t>is pushed away and the </a:t>
            </a:r>
            <a:r>
              <a:rPr lang="hr-HR" sz="2400" b="0" dirty="0" smtClean="0"/>
              <a:t>cyst</a:t>
            </a:r>
            <a:r>
              <a:rPr lang="en-US" sz="2400" b="0" dirty="0" smtClean="0"/>
              <a:t> becomes</a:t>
            </a:r>
            <a:r>
              <a:rPr lang="hr-HR" sz="2400" b="0" dirty="0" smtClean="0"/>
              <a:t> dull </a:t>
            </a:r>
            <a:r>
              <a:rPr lang="hr-HR" sz="2400" b="0" dirty="0"/>
              <a:t>to </a:t>
            </a:r>
            <a:r>
              <a:rPr lang="hr-HR" sz="2400" b="0" dirty="0" smtClean="0"/>
              <a:t>percussion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5635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Treatment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True </a:t>
            </a:r>
            <a:r>
              <a:rPr lang="en-US" sz="2400" b="0" dirty="0"/>
              <a:t>cysts require surgical </a:t>
            </a:r>
            <a:r>
              <a:rPr lang="en-US" sz="2400" b="0" dirty="0" smtClean="0"/>
              <a:t>excision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F</a:t>
            </a:r>
            <a:r>
              <a:rPr lang="en-US" sz="2400" b="0" dirty="0" err="1" smtClean="0"/>
              <a:t>alse</a:t>
            </a:r>
            <a:r>
              <a:rPr lang="en-US" sz="2400" b="0" dirty="0" smtClean="0"/>
              <a:t> </a:t>
            </a:r>
            <a:r>
              <a:rPr lang="en-US" sz="2400" b="0" dirty="0"/>
              <a:t>cysts </a:t>
            </a:r>
            <a:r>
              <a:rPr lang="en-US" sz="2400" b="0" dirty="0" smtClean="0"/>
              <a:t>are</a:t>
            </a:r>
            <a:r>
              <a:rPr lang="hr-HR" sz="2400" b="0" dirty="0" smtClean="0"/>
              <a:t> </a:t>
            </a:r>
            <a:r>
              <a:rPr lang="en-US" sz="2400" b="0" dirty="0" smtClean="0"/>
              <a:t>drained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/>
              <a:t>Internally</a:t>
            </a:r>
            <a:r>
              <a:rPr lang="hr-HR" sz="2400" b="0" dirty="0" smtClean="0"/>
              <a:t>: </a:t>
            </a:r>
            <a:r>
              <a:rPr lang="en-US" sz="2400" b="0" dirty="0" smtClean="0"/>
              <a:t>anastomosis </a:t>
            </a:r>
            <a:r>
              <a:rPr lang="en-US" sz="2400" b="0" dirty="0"/>
              <a:t>either into </a:t>
            </a:r>
            <a:r>
              <a:rPr lang="en-US" sz="2400" b="0" dirty="0" smtClean="0"/>
              <a:t>stomach </a:t>
            </a:r>
            <a:r>
              <a:rPr lang="en-US" sz="2400" b="0" dirty="0"/>
              <a:t>or </a:t>
            </a:r>
            <a:r>
              <a:rPr lang="en-US" sz="2400" b="0" dirty="0" smtClean="0"/>
              <a:t>into</a:t>
            </a:r>
            <a:r>
              <a:rPr lang="hr-HR" sz="2400" dirty="0"/>
              <a:t> </a:t>
            </a:r>
            <a:r>
              <a:rPr lang="en-US" sz="2400" b="0" dirty="0" smtClean="0"/>
              <a:t>small intestine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</a:pPr>
            <a:r>
              <a:rPr lang="hr-HR" sz="2400" dirty="0"/>
              <a:t>P</a:t>
            </a:r>
            <a:r>
              <a:rPr lang="en-US" sz="2400" b="0" dirty="0" err="1" smtClean="0"/>
              <a:t>ercutaneously</a:t>
            </a:r>
            <a:r>
              <a:rPr lang="en-US" sz="2400" b="0" dirty="0"/>
              <a:t>, under </a:t>
            </a:r>
            <a:r>
              <a:rPr lang="en-US" sz="2400" b="0" dirty="0" smtClean="0"/>
              <a:t>ultrasound</a:t>
            </a:r>
            <a:r>
              <a:rPr lang="hr-HR" sz="2400" b="0" dirty="0" smtClean="0"/>
              <a:t> control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603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9169"/>
            <a:ext cx="7772400" cy="4571999"/>
          </a:xfrm>
        </p:spPr>
        <p:txBody>
          <a:bodyPr/>
          <a:lstStyle/>
          <a:p>
            <a:r>
              <a:rPr lang="hr-HR" sz="7200" dirty="0" smtClean="0"/>
              <a:t>PANCREATIC TUMORS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305053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64896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Routinely available tests of liver </a:t>
            </a:r>
            <a:r>
              <a:rPr lang="en-US" dirty="0" smtClean="0"/>
              <a:t>function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1640"/>
            <a:ext cx="8352928" cy="515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41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Classification</a:t>
            </a:r>
            <a:endParaRPr lang="hr-H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3291840" cy="639762"/>
          </a:xfrm>
        </p:spPr>
        <p:txBody>
          <a:bodyPr anchor="ctr"/>
          <a:lstStyle/>
          <a:p>
            <a:r>
              <a:rPr lang="hr-HR" sz="2800" dirty="0" smtClean="0"/>
              <a:t>Benign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2276872"/>
            <a:ext cx="4248472" cy="384048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b="0" dirty="0" smtClean="0"/>
              <a:t>Adenoma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b="0" dirty="0" smtClean="0"/>
              <a:t>Cystadenoma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0" dirty="0" smtClean="0"/>
              <a:t>Islet </a:t>
            </a:r>
            <a:r>
              <a:rPr lang="en-US" b="0" dirty="0"/>
              <a:t>cell </a:t>
            </a:r>
            <a:r>
              <a:rPr lang="en-US" b="0" dirty="0" err="1" smtClean="0"/>
              <a:t>tumour</a:t>
            </a:r>
            <a:endParaRPr lang="hr-HR" b="0" dirty="0"/>
          </a:p>
          <a:p>
            <a:pPr marL="800100" lvl="1" indent="-342900"/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Zollinger-Ellison tumor</a:t>
            </a:r>
          </a:p>
          <a:p>
            <a:pPr marL="800100" lvl="1" indent="-342900"/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2400" b="0" dirty="0" err="1" smtClean="0">
                <a:solidFill>
                  <a:schemeClr val="bg2">
                    <a:lumMod val="50000"/>
                  </a:schemeClr>
                </a:solidFill>
              </a:rPr>
              <a:t>nsulinoma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  <a:p>
            <a:pPr lvl="1" indent="0">
              <a:buNone/>
            </a:pP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fr-FR" sz="2400" b="0" dirty="0" smtClean="0">
                <a:solidFill>
                  <a:schemeClr val="bg2">
                    <a:lumMod val="50000"/>
                  </a:schemeClr>
                </a:solidFill>
              </a:rPr>
              <a:t>(β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fr-FR" sz="2400" b="0" dirty="0" err="1" smtClean="0">
                <a:solidFill>
                  <a:schemeClr val="bg2">
                    <a:lumMod val="50000"/>
                  </a:schemeClr>
                </a:solidFill>
              </a:rPr>
              <a:t>cell</a:t>
            </a:r>
            <a:r>
              <a:rPr lang="fr-F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0" dirty="0" err="1" smtClean="0">
                <a:solidFill>
                  <a:schemeClr val="bg2">
                    <a:lumMod val="50000"/>
                  </a:schemeClr>
                </a:solidFill>
              </a:rPr>
              <a:t>tumor</a:t>
            </a:r>
            <a:r>
              <a:rPr lang="fr-FR" sz="2400" b="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/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G</a:t>
            </a:r>
            <a:r>
              <a:rPr lang="it-IT" sz="2400" b="0" dirty="0" smtClean="0">
                <a:solidFill>
                  <a:schemeClr val="bg2">
                    <a:lumMod val="50000"/>
                  </a:schemeClr>
                </a:solidFill>
              </a:rPr>
              <a:t>lucagonoma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1" indent="0">
              <a:buNone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it-IT" sz="2400" b="0" dirty="0" smtClean="0">
                <a:solidFill>
                  <a:schemeClr val="bg2">
                    <a:lumMod val="50000"/>
                  </a:schemeClr>
                </a:solidFill>
              </a:rPr>
              <a:t>(α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it-IT" sz="2400" b="0" dirty="0" smtClean="0">
                <a:solidFill>
                  <a:schemeClr val="bg2">
                    <a:lumMod val="50000"/>
                  </a:schemeClr>
                </a:solidFill>
              </a:rPr>
              <a:t>cell tumor)</a:t>
            </a:r>
            <a:endParaRPr lang="it-IT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3291840" cy="639762"/>
          </a:xfrm>
        </p:spPr>
        <p:txBody>
          <a:bodyPr anchor="ctr"/>
          <a:lstStyle/>
          <a:p>
            <a:r>
              <a:rPr lang="hr-HR" sz="2800" dirty="0" smtClean="0"/>
              <a:t>Malignant</a:t>
            </a:r>
            <a:endParaRPr lang="hr-HR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76872"/>
            <a:ext cx="4032448" cy="384048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Primary</a:t>
            </a:r>
            <a:r>
              <a:rPr lang="hr-HR" b="0" dirty="0" smtClean="0"/>
              <a:t>:</a:t>
            </a:r>
          </a:p>
          <a:p>
            <a:pPr marL="800100" lvl="1" indent="-342900"/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denocarcinoma</a:t>
            </a:r>
          </a:p>
          <a:p>
            <a:pPr marL="800100" lvl="1" indent="-342900"/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ystadenocarcinoma</a:t>
            </a:r>
          </a:p>
          <a:p>
            <a:pPr marL="800100" lvl="1" indent="-342900"/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fr-FR" sz="2400" b="0" dirty="0" smtClean="0">
                <a:solidFill>
                  <a:schemeClr val="bg2">
                    <a:lumMod val="50000"/>
                  </a:schemeClr>
                </a:solidFill>
              </a:rPr>
              <a:t>alignant </a:t>
            </a:r>
            <a:r>
              <a:rPr lang="fr-FR" sz="2400" b="0" dirty="0" err="1">
                <a:solidFill>
                  <a:schemeClr val="bg2">
                    <a:lumMod val="50000"/>
                  </a:schemeClr>
                </a:solidFill>
              </a:rPr>
              <a:t>islet</a:t>
            </a:r>
            <a:r>
              <a:rPr lang="fr-FR" sz="2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0" dirty="0" err="1">
                <a:solidFill>
                  <a:schemeClr val="bg2">
                    <a:lumMod val="50000"/>
                  </a:schemeClr>
                </a:solidFill>
              </a:rPr>
              <a:t>cell</a:t>
            </a:r>
            <a:r>
              <a:rPr lang="fr-FR" sz="2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0" dirty="0" err="1" smtClean="0">
                <a:solidFill>
                  <a:schemeClr val="bg2">
                    <a:lumMod val="50000"/>
                  </a:schemeClr>
                </a:solidFill>
              </a:rPr>
              <a:t>tumor</a:t>
            </a:r>
            <a:endParaRPr lang="fr-FR" sz="2400" b="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Secondary</a:t>
            </a:r>
            <a:r>
              <a:rPr lang="en-US" b="0" dirty="0" smtClean="0"/>
              <a:t>: </a:t>
            </a:r>
            <a:r>
              <a:rPr lang="en-US" b="0" dirty="0"/>
              <a:t>invasion from carcinoma of </a:t>
            </a:r>
            <a:r>
              <a:rPr lang="hr-HR" b="0" dirty="0" smtClean="0"/>
              <a:t>stomach </a:t>
            </a:r>
            <a:r>
              <a:rPr lang="hr-HR" b="0" dirty="0"/>
              <a:t>or bile </a:t>
            </a:r>
            <a:r>
              <a:rPr lang="hr-HR" b="0" dirty="0" smtClean="0"/>
              <a:t>duct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202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b="1" dirty="0"/>
              <a:t>pancreatic cancer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346483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Definitions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00" y="1935757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Pancreatic </a:t>
            </a:r>
            <a:r>
              <a:rPr lang="en-US" sz="2400" dirty="0"/>
              <a:t>adenocarcinoma</a:t>
            </a:r>
            <a:r>
              <a:rPr lang="en-US" sz="2400" b="0" dirty="0"/>
              <a:t> is </a:t>
            </a:r>
            <a:r>
              <a:rPr lang="en-US" sz="2400" b="0" dirty="0" smtClean="0"/>
              <a:t>malignant </a:t>
            </a:r>
            <a:r>
              <a:rPr lang="en-US" sz="2400" b="0" dirty="0"/>
              <a:t>lesion of the head, body </a:t>
            </a:r>
            <a:r>
              <a:rPr lang="en-US" sz="2400" b="0" dirty="0" smtClean="0"/>
              <a:t>or</a:t>
            </a:r>
            <a:r>
              <a:rPr lang="hr-HR" sz="2400" b="0" dirty="0" smtClean="0"/>
              <a:t> </a:t>
            </a:r>
            <a:r>
              <a:rPr lang="en-US" sz="2400" b="0" dirty="0" smtClean="0"/>
              <a:t>tail </a:t>
            </a:r>
            <a:r>
              <a:rPr lang="en-US" sz="2400" b="0" dirty="0"/>
              <a:t>of </a:t>
            </a:r>
            <a:r>
              <a:rPr lang="en-US" sz="2400" b="0" dirty="0" smtClean="0"/>
              <a:t>pancreas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Periampullary</a:t>
            </a:r>
            <a:r>
              <a:rPr lang="en-US" sz="2400" dirty="0" smtClean="0"/>
              <a:t> </a:t>
            </a:r>
            <a:r>
              <a:rPr lang="en-US" sz="2400" dirty="0"/>
              <a:t>carcinomas </a:t>
            </a:r>
            <a:r>
              <a:rPr lang="en-US" sz="2400" b="0" dirty="0"/>
              <a:t>arise around </a:t>
            </a:r>
            <a:r>
              <a:rPr lang="en-US" sz="2400" b="0" dirty="0" smtClean="0"/>
              <a:t>ampulla </a:t>
            </a:r>
            <a:r>
              <a:rPr lang="en-US" sz="2400" b="0" dirty="0"/>
              <a:t>of </a:t>
            </a:r>
            <a:r>
              <a:rPr lang="en-US" sz="2400" b="0" dirty="0" err="1"/>
              <a:t>Vater</a:t>
            </a:r>
            <a:r>
              <a:rPr lang="en-US" sz="2400" b="0" dirty="0"/>
              <a:t> and include </a:t>
            </a:r>
            <a:r>
              <a:rPr lang="en-US" sz="2400" b="0" dirty="0" err="1"/>
              <a:t>tumours</a:t>
            </a:r>
            <a:r>
              <a:rPr lang="en-US" sz="2400" b="0" dirty="0"/>
              <a:t> arising from </a:t>
            </a:r>
            <a:r>
              <a:rPr lang="en-US" sz="2400" b="0" dirty="0" smtClean="0"/>
              <a:t>pancreas</a:t>
            </a:r>
            <a:r>
              <a:rPr lang="en-US" sz="2400" b="0" dirty="0"/>
              <a:t>, </a:t>
            </a:r>
            <a:r>
              <a:rPr lang="en-US" sz="2400" b="0" dirty="0" smtClean="0"/>
              <a:t>duodenum,</a:t>
            </a:r>
            <a:r>
              <a:rPr lang="hr-HR" sz="2400" b="0" dirty="0" smtClean="0"/>
              <a:t> </a:t>
            </a:r>
            <a:r>
              <a:rPr lang="en-US" sz="2400" b="0" dirty="0" smtClean="0"/>
              <a:t>distal </a:t>
            </a:r>
            <a:r>
              <a:rPr lang="en-US" sz="2400" b="0" dirty="0"/>
              <a:t>bile duct and </a:t>
            </a:r>
            <a:r>
              <a:rPr lang="en-US" sz="2400" b="0" dirty="0" smtClean="0"/>
              <a:t>ampulla</a:t>
            </a:r>
            <a:r>
              <a:rPr lang="hr-HR" sz="2400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Neuroendocrine </a:t>
            </a:r>
            <a:r>
              <a:rPr lang="en-US" sz="2400" dirty="0" err="1" smtClean="0"/>
              <a:t>tumours</a:t>
            </a:r>
            <a:r>
              <a:rPr lang="hr-HR" sz="2400" dirty="0" smtClean="0"/>
              <a:t> </a:t>
            </a:r>
            <a:r>
              <a:rPr lang="en-US" sz="2400" b="0" dirty="0" smtClean="0"/>
              <a:t>of </a:t>
            </a:r>
            <a:r>
              <a:rPr lang="en-US" sz="2400" b="0" dirty="0"/>
              <a:t>the pancreas cause </a:t>
            </a:r>
            <a:r>
              <a:rPr lang="en-US" sz="2400" b="0" dirty="0" smtClean="0"/>
              <a:t>variety </a:t>
            </a:r>
            <a:r>
              <a:rPr lang="en-US" sz="2400" b="0" dirty="0"/>
              <a:t>of syndromes secondary to the </a:t>
            </a:r>
            <a:r>
              <a:rPr lang="en-US" sz="2400" b="0" dirty="0" smtClean="0"/>
              <a:t>secretion</a:t>
            </a:r>
            <a:r>
              <a:rPr lang="hr-HR" sz="2400" b="0" dirty="0" smtClean="0"/>
              <a:t> of </a:t>
            </a:r>
            <a:r>
              <a:rPr lang="hr-HR" sz="2400" b="0" dirty="0"/>
              <a:t>active peptides.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2936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3184"/>
            <a:ext cx="8147248" cy="13716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Epidemiology and etiology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Male</a:t>
            </a:r>
            <a:r>
              <a:rPr lang="hr-HR" sz="2400" b="0" dirty="0" smtClean="0"/>
              <a:t> : </a:t>
            </a:r>
            <a:r>
              <a:rPr lang="en-US" sz="2400" b="0" dirty="0" smtClean="0"/>
              <a:t>female</a:t>
            </a:r>
            <a:r>
              <a:rPr lang="hr-HR" sz="2400" b="0" dirty="0" smtClean="0"/>
              <a:t>, </a:t>
            </a:r>
            <a:r>
              <a:rPr lang="en-US" sz="2400" b="0" dirty="0" smtClean="0"/>
              <a:t>2:1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P</a:t>
            </a:r>
            <a:r>
              <a:rPr lang="en-US" sz="2400" b="0" dirty="0" err="1" smtClean="0"/>
              <a:t>eak</a:t>
            </a:r>
            <a:r>
              <a:rPr lang="en-US" sz="2400" b="0" dirty="0" smtClean="0"/>
              <a:t> incidence</a:t>
            </a:r>
            <a:r>
              <a:rPr lang="hr-HR" sz="2400" b="0" dirty="0" smtClean="0"/>
              <a:t>: </a:t>
            </a:r>
            <a:r>
              <a:rPr lang="en-US" sz="2400" b="0" dirty="0" smtClean="0"/>
              <a:t>50</a:t>
            </a:r>
            <a:r>
              <a:rPr lang="hr-HR" sz="2400" b="0" dirty="0" smtClean="0"/>
              <a:t> - </a:t>
            </a:r>
            <a:r>
              <a:rPr lang="en-US" sz="2400" b="0" dirty="0" smtClean="0"/>
              <a:t>70 years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Incidence increasing </a:t>
            </a:r>
            <a:r>
              <a:rPr lang="en-US" sz="2400" b="0" dirty="0"/>
              <a:t>in the Western </a:t>
            </a:r>
            <a:r>
              <a:rPr lang="en-US" sz="2400" b="0" dirty="0" smtClean="0"/>
              <a:t>world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/>
              <a:t>Predisposing factors: smoking, diabetes, chronic </a:t>
            </a:r>
            <a:r>
              <a:rPr lang="en-US" sz="2400" b="0" dirty="0" smtClean="0"/>
              <a:t>pancreatitis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59749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Pathology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47725"/>
            <a:ext cx="8136904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Site</a:t>
            </a:r>
            <a:r>
              <a:rPr lang="en-US" sz="2400" b="0" dirty="0"/>
              <a:t>: 55% </a:t>
            </a:r>
            <a:r>
              <a:rPr lang="en-US" sz="2400" b="0" dirty="0" smtClean="0"/>
              <a:t>head </a:t>
            </a:r>
            <a:r>
              <a:rPr lang="en-US" sz="2400" b="0" dirty="0"/>
              <a:t>of pancreas, 25% body, 15% tail, 5% </a:t>
            </a:r>
            <a:r>
              <a:rPr lang="en-US" sz="2400" b="0" dirty="0" err="1" smtClean="0"/>
              <a:t>periampullary</a:t>
            </a:r>
            <a:r>
              <a:rPr lang="hr-HR" sz="2400" b="0" dirty="0"/>
              <a:t> </a:t>
            </a:r>
            <a:r>
              <a:rPr lang="hr-HR" sz="2400" b="0" dirty="0" smtClean="0"/>
              <a:t>region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Macroscopic</a:t>
            </a:r>
            <a:r>
              <a:rPr lang="en-US" sz="2400" b="0" dirty="0"/>
              <a:t>: growth </a:t>
            </a:r>
            <a:r>
              <a:rPr lang="en-US" sz="2400" b="0" dirty="0" smtClean="0"/>
              <a:t>hard </a:t>
            </a:r>
            <a:r>
              <a:rPr lang="en-US" sz="2400" b="0" dirty="0"/>
              <a:t>and </a:t>
            </a:r>
            <a:r>
              <a:rPr lang="en-US" sz="2400" b="0" dirty="0" smtClean="0"/>
              <a:t>infiltrating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Histology</a:t>
            </a:r>
            <a:r>
              <a:rPr lang="hr-HR" sz="2400" b="0" dirty="0"/>
              <a:t>: 90% ductal carcinoma, 7% acinar cell carcinoma, </a:t>
            </a:r>
            <a:r>
              <a:rPr lang="hr-HR" sz="2400" b="0" dirty="0" smtClean="0"/>
              <a:t>2% cystic </a:t>
            </a:r>
            <a:r>
              <a:rPr lang="hr-HR" sz="2400" b="0" dirty="0"/>
              <a:t>carcinoma, 1% connective tissue </a:t>
            </a:r>
            <a:r>
              <a:rPr lang="hr-HR" sz="2400" b="0" dirty="0" smtClean="0"/>
              <a:t>origins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Spread: </a:t>
            </a:r>
            <a:r>
              <a:rPr lang="en-US" sz="2400" b="0" dirty="0" smtClean="0"/>
              <a:t>local </a:t>
            </a:r>
            <a:r>
              <a:rPr lang="en-US" sz="2400" b="0" dirty="0"/>
              <a:t>into vital structures (portal vein, superior mesenteric </a:t>
            </a:r>
            <a:r>
              <a:rPr lang="en-US" sz="2400" b="0" dirty="0" smtClean="0"/>
              <a:t>vessels)</a:t>
            </a:r>
            <a:r>
              <a:rPr lang="hr-HR" sz="2400" b="0" dirty="0" smtClean="0"/>
              <a:t>, </a:t>
            </a:r>
            <a:r>
              <a:rPr lang="en-US" sz="2400" b="0" dirty="0" err="1" smtClean="0"/>
              <a:t>lymphatics</a:t>
            </a:r>
            <a:r>
              <a:rPr lang="en-US" sz="2400" b="0" dirty="0" smtClean="0"/>
              <a:t> </a:t>
            </a:r>
            <a:r>
              <a:rPr lang="en-US" sz="2400" b="0" dirty="0"/>
              <a:t>to peritoneum and regional </a:t>
            </a:r>
            <a:r>
              <a:rPr lang="en-US" sz="2400" b="0" dirty="0" smtClean="0"/>
              <a:t>nodes</a:t>
            </a:r>
            <a:r>
              <a:rPr lang="hr-HR" sz="2400" b="0" dirty="0" smtClean="0"/>
              <a:t> </a:t>
            </a:r>
            <a:r>
              <a:rPr lang="en-US" sz="2400" b="0" dirty="0" smtClean="0"/>
              <a:t>via </a:t>
            </a:r>
            <a:r>
              <a:rPr lang="en-US" sz="2400" b="0" dirty="0"/>
              <a:t>bloodstream to liver and </a:t>
            </a:r>
            <a:r>
              <a:rPr lang="en-US" sz="2400" b="0" dirty="0" smtClean="0"/>
              <a:t>lung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M</a:t>
            </a:r>
            <a:r>
              <a:rPr lang="en-US" sz="2400" b="0" dirty="0" err="1" smtClean="0"/>
              <a:t>etastases</a:t>
            </a:r>
            <a:r>
              <a:rPr lang="en-US" sz="2400" b="0" dirty="0" smtClean="0"/>
              <a:t> </a:t>
            </a:r>
            <a:r>
              <a:rPr lang="en-US" sz="2400" b="0" dirty="0"/>
              <a:t>often present at </a:t>
            </a:r>
            <a:r>
              <a:rPr lang="en-US" sz="2400" b="0" dirty="0" smtClean="0"/>
              <a:t>time</a:t>
            </a:r>
            <a:r>
              <a:rPr lang="hr-HR" sz="2400" b="0" dirty="0" smtClean="0"/>
              <a:t> of diagnosis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4737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47248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Clinical </a:t>
            </a:r>
            <a:r>
              <a:rPr lang="hr-HR" sz="4000" dirty="0" smtClean="0"/>
              <a:t>features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75717"/>
            <a:ext cx="8136904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Jaundice</a:t>
            </a:r>
            <a:r>
              <a:rPr lang="en-US" sz="2400" b="0" dirty="0"/>
              <a:t>, abdominal pain and weight </a:t>
            </a:r>
            <a:r>
              <a:rPr lang="en-US" sz="2400" b="0" dirty="0" smtClean="0"/>
              <a:t>loss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Head </a:t>
            </a:r>
            <a:r>
              <a:rPr lang="en-US" sz="2400" b="0" dirty="0"/>
              <a:t>or </a:t>
            </a:r>
            <a:r>
              <a:rPr lang="en-US" sz="2400" b="0" dirty="0" err="1"/>
              <a:t>periampullary</a:t>
            </a:r>
            <a:r>
              <a:rPr lang="en-US" sz="2400" b="0" dirty="0"/>
              <a:t>: painless, progressive jaundice with </a:t>
            </a:r>
            <a:r>
              <a:rPr lang="en-US" sz="2400" b="0" dirty="0" smtClean="0"/>
              <a:t>palpable</a:t>
            </a:r>
            <a:r>
              <a:rPr lang="hr-HR" sz="2400" b="0" dirty="0"/>
              <a:t> </a:t>
            </a:r>
            <a:r>
              <a:rPr lang="en-US" sz="2400" b="0" dirty="0" smtClean="0"/>
              <a:t>gallbladder</a:t>
            </a:r>
            <a:endParaRPr lang="hr-HR" sz="2400" b="0" dirty="0" smtClean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Courvoisier’s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law: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palpable gallbladder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in presence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jaundice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unlikely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to be due to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gallstones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D</a:t>
            </a:r>
            <a:r>
              <a:rPr lang="en-US" sz="2400" b="0" dirty="0" err="1" smtClean="0"/>
              <a:t>uodenal</a:t>
            </a:r>
            <a:r>
              <a:rPr lang="en-US" sz="2400" b="0" dirty="0" smtClean="0"/>
              <a:t> </a:t>
            </a:r>
            <a:r>
              <a:rPr lang="en-US" sz="2400" b="0" dirty="0"/>
              <a:t>obstruction causing </a:t>
            </a:r>
            <a:r>
              <a:rPr lang="en-US" sz="2400" b="0" dirty="0" smtClean="0"/>
              <a:t>vomiting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Body</a:t>
            </a:r>
            <a:r>
              <a:rPr lang="en-US" sz="2400" b="0" dirty="0"/>
              <a:t>: back pain, anorexia, weight loss, </a:t>
            </a:r>
            <a:r>
              <a:rPr lang="en-US" sz="2400" b="0" dirty="0" err="1" smtClean="0"/>
              <a:t>steatorrhoea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Tail</a:t>
            </a:r>
            <a:r>
              <a:rPr lang="en-US" sz="2400" b="0" dirty="0"/>
              <a:t>: often presents with metastases, malignant ascites or </a:t>
            </a:r>
            <a:r>
              <a:rPr lang="en-US" sz="2400" b="0" dirty="0" smtClean="0"/>
              <a:t>unexplained</a:t>
            </a:r>
            <a:r>
              <a:rPr lang="hr-HR" sz="2400" b="0" dirty="0" smtClean="0"/>
              <a:t> anaemia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New </a:t>
            </a:r>
            <a:r>
              <a:rPr lang="en-US" sz="2400" b="0" dirty="0"/>
              <a:t>onset diabetes may be first </a:t>
            </a:r>
            <a:r>
              <a:rPr lang="en-US" sz="2400" b="0" dirty="0" smtClean="0"/>
              <a:t>presentation</a:t>
            </a:r>
            <a:r>
              <a:rPr lang="hr-HR" sz="2400" b="0" dirty="0" smtClean="0"/>
              <a:t> (~10%)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93036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Investigations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91741"/>
            <a:ext cx="842493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Ultrasound</a:t>
            </a:r>
            <a:r>
              <a:rPr lang="en-US" sz="2400" b="0" dirty="0"/>
              <a:t>: </a:t>
            </a:r>
            <a:r>
              <a:rPr lang="en-US" sz="2400" b="0" dirty="0" smtClean="0"/>
              <a:t>mass </a:t>
            </a:r>
            <a:r>
              <a:rPr lang="en-US" sz="2400" b="0" dirty="0"/>
              <a:t>in head of pancreas and distended </a:t>
            </a:r>
            <a:r>
              <a:rPr lang="en-US" sz="2400" b="0" dirty="0" smtClean="0"/>
              <a:t>biliary</a:t>
            </a:r>
            <a:r>
              <a:rPr lang="hr-HR" sz="2400" b="0" dirty="0" smtClean="0"/>
              <a:t> tree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Spiral CT: tumour </a:t>
            </a:r>
            <a:r>
              <a:rPr lang="hr-HR" sz="2400" b="0" dirty="0"/>
              <a:t>mass, facilitates biopsy, </a:t>
            </a:r>
            <a:r>
              <a:rPr lang="hr-HR" sz="2400" b="0" dirty="0" smtClean="0"/>
              <a:t>assess </a:t>
            </a:r>
            <a:r>
              <a:rPr lang="en-US" sz="2400" b="0" dirty="0" smtClean="0"/>
              <a:t>involvement </a:t>
            </a:r>
            <a:r>
              <a:rPr lang="en-US" sz="2400" b="0" dirty="0"/>
              <a:t>of surrounding structures and local lymph node </a:t>
            </a:r>
            <a:r>
              <a:rPr lang="en-US" sz="2400" b="0" dirty="0" smtClean="0"/>
              <a:t>spread</a:t>
            </a:r>
            <a:r>
              <a:rPr lang="hr-HR" sz="2400" b="0" dirty="0" smtClean="0"/>
              <a:t>, best for staging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EUS </a:t>
            </a:r>
            <a:r>
              <a:rPr lang="en-US" sz="2400" b="0" dirty="0"/>
              <a:t>± fine needle biopsy: staging, vascular involvement, </a:t>
            </a:r>
            <a:r>
              <a:rPr lang="en-US" sz="2400" b="0" dirty="0" smtClean="0"/>
              <a:t>tissue</a:t>
            </a:r>
            <a:r>
              <a:rPr lang="hr-HR" sz="2400" b="0" dirty="0" smtClean="0"/>
              <a:t> diagnosis</a:t>
            </a:r>
          </a:p>
        </p:txBody>
      </p:sp>
    </p:spTree>
    <p:extLst>
      <p:ext uri="{BB962C8B-B14F-4D97-AF65-F5344CB8AC3E}">
        <p14:creationId xmlns:p14="http://schemas.microsoft.com/office/powerpoint/2010/main" val="406199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Investigations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91741"/>
            <a:ext cx="842493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MRCP/ERCP</a:t>
            </a:r>
            <a:r>
              <a:rPr lang="en-US" sz="2400" b="0" dirty="0"/>
              <a:t>: </a:t>
            </a:r>
            <a:r>
              <a:rPr lang="en-US" sz="2400" b="0" dirty="0" smtClean="0"/>
              <a:t>accurate </a:t>
            </a:r>
            <a:r>
              <a:rPr lang="en-US" sz="2400" b="0" dirty="0"/>
              <a:t>in making diagnosis; obtain specimen </a:t>
            </a:r>
            <a:r>
              <a:rPr lang="en-US" sz="2400" b="0" dirty="0" smtClean="0"/>
              <a:t>or</a:t>
            </a:r>
            <a:r>
              <a:rPr lang="hr-HR" sz="2400" b="0" dirty="0" smtClean="0"/>
              <a:t> </a:t>
            </a:r>
            <a:r>
              <a:rPr lang="en-US" sz="2400" b="0" dirty="0" smtClean="0"/>
              <a:t>shed </a:t>
            </a:r>
            <a:r>
              <a:rPr lang="en-US" sz="2400" b="0" dirty="0"/>
              <a:t>cells for cytology and stent may be placed to relieve </a:t>
            </a:r>
            <a:r>
              <a:rPr lang="en-US" sz="2400" b="0" dirty="0" smtClean="0"/>
              <a:t>jaundice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Barium </a:t>
            </a:r>
            <a:r>
              <a:rPr lang="en-US" sz="2400" b="0" dirty="0"/>
              <a:t>meal: widening of the duodenal loop with medial </a:t>
            </a:r>
            <a:r>
              <a:rPr lang="en-US" sz="2400" b="0" dirty="0" smtClean="0"/>
              <a:t>filling</a:t>
            </a:r>
            <a:r>
              <a:rPr lang="hr-HR" sz="2400" b="0" dirty="0" smtClean="0"/>
              <a:t> </a:t>
            </a:r>
            <a:r>
              <a:rPr lang="en-US" sz="2400" b="0" dirty="0" smtClean="0"/>
              <a:t>defect</a:t>
            </a:r>
            <a:r>
              <a:rPr lang="en-US" sz="2400" b="0" dirty="0"/>
              <a:t>, the reversed ‘3’ </a:t>
            </a:r>
            <a:r>
              <a:rPr lang="en-US" sz="2400" b="0" dirty="0" smtClean="0"/>
              <a:t>sign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Not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used very much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anymore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err="1" smtClean="0"/>
              <a:t>Tumour</a:t>
            </a:r>
            <a:r>
              <a:rPr lang="en-US" sz="2400" b="0" dirty="0" smtClean="0"/>
              <a:t> </a:t>
            </a:r>
            <a:r>
              <a:rPr lang="en-US" sz="2400" b="0" dirty="0"/>
              <a:t>marker (CA19.9) not diagnostic but useful to monitor </a:t>
            </a:r>
            <a:r>
              <a:rPr lang="en-US" sz="2400" b="0" dirty="0" smtClean="0"/>
              <a:t>treatment</a:t>
            </a:r>
            <a:r>
              <a:rPr lang="hr-HR" sz="2400" b="0" dirty="0" smtClean="0"/>
              <a:t> response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5645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Essential </a:t>
            </a:r>
            <a:r>
              <a:rPr lang="hr-HR" sz="4000" dirty="0" smtClean="0"/>
              <a:t>management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003232" cy="4373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latin typeface="+mj-lt"/>
              </a:rPr>
              <a:t>CURATIVE TREATMENT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Rarely </a:t>
            </a:r>
            <a:r>
              <a:rPr lang="en-US" sz="2400" b="0" dirty="0"/>
              <a:t>(&lt;20</a:t>
            </a:r>
            <a:r>
              <a:rPr lang="en-US" sz="2400" b="0" dirty="0" smtClean="0"/>
              <a:t>%)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R</a:t>
            </a:r>
            <a:r>
              <a:rPr lang="en-US" sz="2400" b="0" dirty="0" err="1" smtClean="0"/>
              <a:t>adical</a:t>
            </a:r>
            <a:r>
              <a:rPr lang="en-US" sz="2400" b="0" dirty="0" smtClean="0"/>
              <a:t> </a:t>
            </a:r>
            <a:r>
              <a:rPr lang="en-US" sz="2400" b="0" dirty="0"/>
              <a:t>surgical resection (Whipple’s procedure) </a:t>
            </a:r>
            <a:r>
              <a:rPr lang="en-US" sz="2400" b="0" dirty="0" smtClean="0"/>
              <a:t>of</a:t>
            </a:r>
            <a:r>
              <a:rPr lang="hr-HR" sz="2400" b="0" dirty="0" smtClean="0"/>
              <a:t> </a:t>
            </a:r>
            <a:r>
              <a:rPr lang="en-US" sz="2400" b="0" dirty="0" smtClean="0"/>
              <a:t>small </a:t>
            </a:r>
            <a:r>
              <a:rPr lang="en-US" sz="2400" b="0" dirty="0" err="1"/>
              <a:t>tumours</a:t>
            </a:r>
            <a:r>
              <a:rPr lang="en-US" sz="2400" b="0" dirty="0"/>
              <a:t> of </a:t>
            </a:r>
            <a:r>
              <a:rPr lang="en-US" sz="2400" b="0" dirty="0" smtClean="0"/>
              <a:t>head </a:t>
            </a:r>
            <a:r>
              <a:rPr lang="en-US" sz="2400" b="0" dirty="0"/>
              <a:t>of </a:t>
            </a:r>
            <a:r>
              <a:rPr lang="en-US" sz="2400" b="0" dirty="0" smtClean="0"/>
              <a:t>pancreas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C</a:t>
            </a:r>
            <a:r>
              <a:rPr lang="en-US" sz="2400" b="0" dirty="0" err="1" smtClean="0"/>
              <a:t>urative</a:t>
            </a:r>
            <a:r>
              <a:rPr lang="en-US" sz="2400" b="0" dirty="0" smtClean="0"/>
              <a:t> </a:t>
            </a:r>
            <a:r>
              <a:rPr lang="en-US" sz="2400" b="0" dirty="0"/>
              <a:t>if </a:t>
            </a:r>
            <a:r>
              <a:rPr lang="en-US" sz="2400" b="0" dirty="0" smtClean="0"/>
              <a:t>lymph</a:t>
            </a:r>
            <a:r>
              <a:rPr lang="hr-HR" sz="2400" b="0" dirty="0" smtClean="0"/>
              <a:t> </a:t>
            </a:r>
            <a:r>
              <a:rPr lang="en-US" sz="2400" b="0" dirty="0" smtClean="0"/>
              <a:t>nodes not involved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Only </a:t>
            </a:r>
            <a:r>
              <a:rPr lang="en-US" sz="2400" b="0" dirty="0"/>
              <a:t>indicated for Stage I disease (T1 </a:t>
            </a:r>
            <a:r>
              <a:rPr lang="en-US" sz="2400" b="0" dirty="0" smtClean="0"/>
              <a:t>or</a:t>
            </a:r>
            <a:r>
              <a:rPr lang="hr-HR" sz="2400" b="0" dirty="0" smtClean="0"/>
              <a:t> T2/N0/M0)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146045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Essential </a:t>
            </a:r>
            <a:r>
              <a:rPr lang="hr-HR" sz="4000" dirty="0" smtClean="0"/>
              <a:t>management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733"/>
            <a:ext cx="8075240" cy="4373563"/>
          </a:xfrm>
        </p:spPr>
        <p:txBody>
          <a:bodyPr>
            <a:noAutofit/>
          </a:bodyPr>
          <a:lstStyle/>
          <a:p>
            <a:r>
              <a:rPr lang="hr-HR" sz="2800" dirty="0" smtClean="0">
                <a:latin typeface="+mj-lt"/>
              </a:rPr>
              <a:t>PALLIATION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Pancreatic </a:t>
            </a:r>
            <a:r>
              <a:rPr lang="en-US" sz="2400" b="0" dirty="0"/>
              <a:t>adenocarcinoma </a:t>
            </a:r>
            <a:r>
              <a:rPr lang="en-US" sz="2400" b="0" dirty="0" smtClean="0"/>
              <a:t>usually </a:t>
            </a:r>
            <a:r>
              <a:rPr lang="en-US" sz="2400" b="0" dirty="0"/>
              <a:t>incurable at time </a:t>
            </a:r>
            <a:r>
              <a:rPr lang="en-US" sz="2400" b="0" dirty="0" smtClean="0"/>
              <a:t>of</a:t>
            </a:r>
            <a:r>
              <a:rPr lang="hr-HR" sz="2400" b="0" dirty="0" smtClean="0"/>
              <a:t> diagnosis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Jaundice </a:t>
            </a:r>
            <a:r>
              <a:rPr lang="en-US" sz="2400" b="0" dirty="0"/>
              <a:t>can be relieved by placing </a:t>
            </a:r>
            <a:r>
              <a:rPr lang="en-US" sz="2400" b="0" dirty="0" smtClean="0"/>
              <a:t>stent </a:t>
            </a:r>
            <a:r>
              <a:rPr lang="en-US" sz="2400" b="0" dirty="0"/>
              <a:t>through </a:t>
            </a:r>
            <a:r>
              <a:rPr lang="en-US" sz="2400" b="0" dirty="0" err="1" smtClean="0"/>
              <a:t>tumour</a:t>
            </a:r>
            <a:r>
              <a:rPr lang="hr-HR" sz="2400" b="0" dirty="0"/>
              <a:t> </a:t>
            </a:r>
            <a:r>
              <a:rPr lang="hr-HR" sz="2400" b="0" dirty="0" smtClean="0"/>
              <a:t>endoscopically </a:t>
            </a:r>
            <a:r>
              <a:rPr lang="hr-HR" sz="2400" b="0" dirty="0"/>
              <a:t>(at </a:t>
            </a:r>
            <a:r>
              <a:rPr lang="hr-HR" sz="2400" b="0" dirty="0" smtClean="0"/>
              <a:t>ERCP)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Duodenal </a:t>
            </a:r>
            <a:r>
              <a:rPr lang="en-US" sz="2400" b="0" dirty="0"/>
              <a:t>obstruction (10%) may be relieved by </a:t>
            </a:r>
            <a:r>
              <a:rPr lang="en-US" sz="2400" b="0" dirty="0" err="1" smtClean="0"/>
              <a:t>gastrojejunostomy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Pain </a:t>
            </a:r>
            <a:r>
              <a:rPr lang="en-US" sz="2400" b="0" dirty="0"/>
              <a:t>should be treated with opioids ± percutaneous </a:t>
            </a:r>
            <a:r>
              <a:rPr lang="en-US" sz="2400" b="0" dirty="0" err="1" smtClean="0"/>
              <a:t>cellacoplexus</a:t>
            </a:r>
            <a:r>
              <a:rPr lang="hr-HR" sz="2400" b="0" dirty="0"/>
              <a:t> </a:t>
            </a:r>
            <a:r>
              <a:rPr lang="hr-HR" sz="2400" b="0" dirty="0" smtClean="0"/>
              <a:t>block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73371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b="1" dirty="0"/>
              <a:t>BENIGN LIVER TUMORS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224288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4" y="-27384"/>
            <a:ext cx="8730838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Diagnos</a:t>
            </a:r>
            <a:r>
              <a:rPr lang="hr-HR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and treatment </a:t>
            </a:r>
            <a:r>
              <a:rPr lang="en-US" dirty="0" smtClean="0"/>
              <a:t>for </a:t>
            </a:r>
            <a:r>
              <a:rPr lang="en-US" dirty="0"/>
              <a:t>pancreatic cancer</a:t>
            </a:r>
            <a:endParaRPr lang="hr-H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513952"/>
            <a:ext cx="8928992" cy="522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23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657533" cy="464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3447" cy="115212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Pancreaticoduodenectomy</a:t>
            </a:r>
            <a:r>
              <a:rPr lang="en-US" dirty="0"/>
              <a:t> </a:t>
            </a:r>
            <a:r>
              <a:rPr lang="hr-HR" dirty="0" smtClean="0"/>
              <a:t>-</a:t>
            </a:r>
            <a:r>
              <a:rPr lang="en-US" dirty="0" smtClean="0"/>
              <a:t>Whipple procedure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23528" y="5844709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Preoperative </a:t>
            </a:r>
            <a:r>
              <a:rPr lang="en-US" sz="2400" dirty="0"/>
              <a:t>anatomic </a:t>
            </a:r>
            <a:r>
              <a:rPr lang="en-US" sz="2400" dirty="0" smtClean="0"/>
              <a:t>relationships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733641" y="5983213"/>
            <a:ext cx="4089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Postoperative reconstruction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7939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454"/>
            <a:ext cx="5230074" cy="642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7454"/>
            <a:ext cx="3816424" cy="4536504"/>
          </a:xfrm>
        </p:spPr>
        <p:txBody>
          <a:bodyPr anchor="t">
            <a:normAutofit/>
          </a:bodyPr>
          <a:lstStyle/>
          <a:p>
            <a:r>
              <a:rPr lang="en-US" sz="3200" dirty="0"/>
              <a:t>Biliary-enteric </a:t>
            </a:r>
            <a:r>
              <a:rPr lang="en-US" sz="3200" dirty="0" smtClean="0"/>
              <a:t>bypass</a:t>
            </a:r>
            <a:r>
              <a:rPr lang="hr-HR" sz="3200" dirty="0" smtClean="0"/>
              <a:t> – </a:t>
            </a:r>
            <a:r>
              <a:rPr lang="en-US" sz="3200" dirty="0" err="1" smtClean="0"/>
              <a:t>palliat</a:t>
            </a:r>
            <a:r>
              <a:rPr lang="hr-HR" sz="3200" dirty="0" smtClean="0"/>
              <a:t>ion of </a:t>
            </a:r>
            <a:r>
              <a:rPr lang="en-US" sz="3200" dirty="0" err="1" smtClean="0"/>
              <a:t>unresectable</a:t>
            </a:r>
            <a:r>
              <a:rPr lang="en-US" sz="3200" dirty="0" smtClean="0"/>
              <a:t> </a:t>
            </a:r>
            <a:r>
              <a:rPr lang="en-US" sz="3200" dirty="0"/>
              <a:t>pancreatic</a:t>
            </a:r>
            <a:br>
              <a:rPr lang="en-US" sz="3200" dirty="0"/>
            </a:br>
            <a:r>
              <a:rPr lang="hr-HR" sz="3200" dirty="0" smtClean="0"/>
              <a:t>cancer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73607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Prognosis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733"/>
            <a:ext cx="762000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90</a:t>
            </a:r>
            <a:r>
              <a:rPr lang="en-US" sz="2400" b="0" dirty="0"/>
              <a:t>% of patients with pancreatic adenocarcinoma </a:t>
            </a:r>
            <a:r>
              <a:rPr lang="en-US" sz="2400" b="0" dirty="0" smtClean="0"/>
              <a:t>dead </a:t>
            </a:r>
            <a:r>
              <a:rPr lang="en-US" sz="2400" b="0" dirty="0"/>
              <a:t>within </a:t>
            </a:r>
            <a:r>
              <a:rPr lang="en-US" sz="2400" b="0" dirty="0" smtClean="0"/>
              <a:t>12</a:t>
            </a:r>
            <a:r>
              <a:rPr lang="hr-HR" sz="2400" b="0" dirty="0" smtClean="0"/>
              <a:t> months </a:t>
            </a:r>
            <a:r>
              <a:rPr lang="hr-HR" sz="2400" b="0" dirty="0"/>
              <a:t>of </a:t>
            </a:r>
            <a:r>
              <a:rPr lang="hr-HR" sz="2400" b="0" dirty="0" smtClean="0"/>
              <a:t>diagnosis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5-year </a:t>
            </a:r>
            <a:r>
              <a:rPr lang="en-US" sz="2400" b="0" dirty="0"/>
              <a:t>survival following radical resection </a:t>
            </a:r>
            <a:r>
              <a:rPr lang="en-US" sz="2400" b="0" dirty="0" smtClean="0"/>
              <a:t>only 10%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I</a:t>
            </a:r>
            <a:r>
              <a:rPr lang="en-US" sz="2400" b="0" dirty="0" err="1" smtClean="0"/>
              <a:t>mportant</a:t>
            </a:r>
            <a:r>
              <a:rPr lang="en-US" sz="2400" b="0" dirty="0" smtClean="0"/>
              <a:t> </a:t>
            </a:r>
            <a:r>
              <a:rPr lang="en-US" sz="2400" b="0" dirty="0"/>
              <a:t>to obtain histology from </a:t>
            </a:r>
            <a:r>
              <a:rPr lang="en-US" sz="2400" b="0" dirty="0" err="1"/>
              <a:t>tumours</a:t>
            </a:r>
            <a:r>
              <a:rPr lang="en-US" sz="2400" b="0" dirty="0"/>
              <a:t> around the head </a:t>
            </a:r>
            <a:r>
              <a:rPr lang="en-US" sz="2400" b="0" dirty="0" smtClean="0"/>
              <a:t>of pancreas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prognosis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from non-pancreatic 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periampullary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cancers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is considerably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better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50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% 5-year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survival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following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resection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8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37160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Neuroendocrine </a:t>
            </a:r>
            <a:r>
              <a:rPr lang="en-US" sz="4000" dirty="0" err="1" smtClean="0"/>
              <a:t>tumours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63749"/>
            <a:ext cx="8136904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Rare </a:t>
            </a:r>
            <a:r>
              <a:rPr lang="en-US" sz="2400" b="0" dirty="0"/>
              <a:t>(</a:t>
            </a:r>
            <a:r>
              <a:rPr lang="en-US" sz="2400" b="0" dirty="0" smtClean="0"/>
              <a:t>4</a:t>
            </a:r>
            <a:r>
              <a:rPr lang="hr-HR" sz="2400" b="0" dirty="0" smtClean="0"/>
              <a:t>-</a:t>
            </a:r>
            <a:r>
              <a:rPr lang="en-US" sz="2400" b="0" dirty="0" smtClean="0"/>
              <a:t>12</a:t>
            </a:r>
            <a:r>
              <a:rPr lang="hr-HR" sz="2400" b="0" dirty="0" smtClean="0"/>
              <a:t>/1,000,000</a:t>
            </a:r>
            <a:r>
              <a:rPr lang="en-US" sz="2400" b="0" dirty="0" smtClean="0"/>
              <a:t>)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A</a:t>
            </a:r>
            <a:r>
              <a:rPr lang="en-US" sz="2400" b="0" dirty="0" err="1" smtClean="0"/>
              <a:t>ny</a:t>
            </a:r>
            <a:r>
              <a:rPr lang="en-US" sz="2400" b="0" dirty="0" smtClean="0"/>
              <a:t> age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M</a:t>
            </a:r>
            <a:r>
              <a:rPr lang="en-US" sz="2400" b="0" dirty="0" err="1" smtClean="0"/>
              <a:t>ale:female</a:t>
            </a:r>
            <a:r>
              <a:rPr lang="en-US" sz="2400" b="0" dirty="0" smtClean="0"/>
              <a:t> 1:1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Classified</a:t>
            </a:r>
            <a:r>
              <a:rPr lang="hr-HR" sz="2400" b="0" dirty="0" smtClean="0"/>
              <a:t>: </a:t>
            </a:r>
          </a:p>
          <a:p>
            <a:pPr marL="800100" lvl="1" indent="-342900"/>
            <a:r>
              <a:rPr lang="hr-HR" sz="2400" b="1" dirty="0"/>
              <a:t>N</a:t>
            </a:r>
            <a:r>
              <a:rPr lang="en-US" sz="2400" b="1" dirty="0" smtClean="0"/>
              <a:t>on-functioning </a:t>
            </a:r>
            <a:r>
              <a:rPr lang="en-US" sz="2400" b="0" dirty="0"/>
              <a:t>(50</a:t>
            </a:r>
            <a:r>
              <a:rPr lang="en-US" sz="2400" b="0" dirty="0" smtClean="0"/>
              <a:t>%)</a:t>
            </a:r>
            <a:endParaRPr lang="hr-HR" sz="2400" b="0" dirty="0" smtClean="0"/>
          </a:p>
          <a:p>
            <a:pPr marL="800100" lvl="1" indent="-342900"/>
            <a:r>
              <a:rPr lang="en-US" sz="2400" b="1" dirty="0" smtClean="0"/>
              <a:t>Functioning</a:t>
            </a:r>
            <a:r>
              <a:rPr lang="hr-HR" sz="2400" b="0" dirty="0" smtClean="0"/>
              <a:t>: </a:t>
            </a:r>
            <a:r>
              <a:rPr lang="en-US" sz="2400" b="0" dirty="0" err="1" smtClean="0"/>
              <a:t>insulinomas</a:t>
            </a:r>
            <a:r>
              <a:rPr lang="hr-HR" sz="2400" b="0" dirty="0" smtClean="0"/>
              <a:t> (25</a:t>
            </a:r>
            <a:r>
              <a:rPr lang="hr-HR" sz="2400" b="0" dirty="0"/>
              <a:t>%), </a:t>
            </a:r>
            <a:r>
              <a:rPr lang="hr-HR" sz="2400" b="0" dirty="0" smtClean="0"/>
              <a:t>gastrinomas (15</a:t>
            </a:r>
            <a:r>
              <a:rPr lang="hr-HR" sz="2400" b="0" dirty="0"/>
              <a:t>%), VIP-omas, </a:t>
            </a:r>
            <a:r>
              <a:rPr lang="hr-HR" sz="2400" b="0" dirty="0" smtClean="0"/>
              <a:t>glucagonomas, somatostatinomas (15%)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3155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7200"/>
            <a:ext cx="8280920" cy="137160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Neuroendocrine </a:t>
            </a:r>
            <a:r>
              <a:rPr lang="en-US" sz="4000" dirty="0" err="1" smtClean="0"/>
              <a:t>tumours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07765"/>
            <a:ext cx="857929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15</a:t>
            </a:r>
            <a:r>
              <a:rPr lang="hr-HR" sz="2400" b="0" dirty="0" smtClean="0"/>
              <a:t>-</a:t>
            </a:r>
            <a:r>
              <a:rPr lang="en-US" sz="2400" b="0" dirty="0" smtClean="0"/>
              <a:t>30</a:t>
            </a:r>
            <a:r>
              <a:rPr lang="en-US" sz="2400" b="0" dirty="0"/>
              <a:t>% of patients with pancreatic endocrine </a:t>
            </a:r>
            <a:r>
              <a:rPr lang="en-US" sz="2400" b="0" dirty="0" smtClean="0"/>
              <a:t>tumors </a:t>
            </a:r>
            <a:r>
              <a:rPr lang="en-US" sz="2400" b="0" dirty="0"/>
              <a:t>have </a:t>
            </a:r>
            <a:r>
              <a:rPr lang="en-US" sz="2400" b="0" dirty="0" smtClean="0"/>
              <a:t>MEN</a:t>
            </a:r>
            <a:r>
              <a:rPr lang="hr-HR" sz="2400" b="0" dirty="0" smtClean="0"/>
              <a:t>1: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</a:pP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3 P’s: parathyroid </a:t>
            </a:r>
            <a:r>
              <a:rPr lang="hr-HR" sz="2400" b="0" dirty="0">
                <a:solidFill>
                  <a:schemeClr val="bg2">
                    <a:lumMod val="50000"/>
                  </a:schemeClr>
                </a:solidFill>
              </a:rPr>
              <a:t>(hyperparathyroidism), pancreas (gastrinoma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), pituitary </a:t>
            </a:r>
            <a:r>
              <a:rPr lang="hr-HR" sz="2400" b="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prolactinoma)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Presentation</a:t>
            </a:r>
            <a:r>
              <a:rPr lang="en-US" sz="2400" b="0" dirty="0"/>
              <a:t>: non-functioning may be found </a:t>
            </a:r>
            <a:r>
              <a:rPr lang="en-US" sz="2400" b="0" dirty="0" smtClean="0"/>
              <a:t>incidentally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Functioning</a:t>
            </a:r>
            <a:r>
              <a:rPr lang="hr-HR" sz="2400" b="0" dirty="0"/>
              <a:t> </a:t>
            </a:r>
            <a:r>
              <a:rPr lang="en-US" sz="2400" b="0" dirty="0" smtClean="0"/>
              <a:t>present </a:t>
            </a:r>
            <a:r>
              <a:rPr lang="en-US" sz="2400" b="0" dirty="0"/>
              <a:t>with symptoms due to excess production of </a:t>
            </a:r>
            <a:r>
              <a:rPr lang="en-US" sz="2400" b="0" dirty="0" smtClean="0"/>
              <a:t>specific</a:t>
            </a:r>
            <a:r>
              <a:rPr lang="hr-HR" sz="2400" b="0" dirty="0" smtClean="0"/>
              <a:t> hormone produced</a:t>
            </a:r>
            <a:endParaRPr lang="hr-HR" sz="2400" b="0" dirty="0"/>
          </a:p>
          <a:p>
            <a:pPr marL="800100" lvl="1" indent="-342900">
              <a:spcBef>
                <a:spcPts val="0"/>
              </a:spcBef>
            </a:pP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hypoglycaemia </a:t>
            </a:r>
            <a:r>
              <a:rPr lang="hr-HR" sz="2400" b="0" dirty="0">
                <a:solidFill>
                  <a:schemeClr val="bg2">
                    <a:lumMod val="50000"/>
                  </a:schemeClr>
                </a:solidFill>
              </a:rPr>
              <a:t>with insulinoma, peptic 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ulcer with gastrinoma</a:t>
            </a:r>
            <a:endParaRPr lang="hr-HR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7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KEY POINTS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80920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A</a:t>
            </a:r>
            <a:r>
              <a:rPr lang="en-US" sz="2400" b="0" dirty="0" err="1" smtClean="0"/>
              <a:t>lcohol</a:t>
            </a:r>
            <a:r>
              <a:rPr lang="en-US" sz="2400" b="0" dirty="0" smtClean="0"/>
              <a:t> </a:t>
            </a:r>
            <a:r>
              <a:rPr lang="en-US" sz="2400" b="0" dirty="0"/>
              <a:t>ingestion and </a:t>
            </a:r>
            <a:r>
              <a:rPr lang="en-US" sz="2400" b="0" dirty="0" smtClean="0"/>
              <a:t>gallstone</a:t>
            </a:r>
            <a:r>
              <a:rPr lang="hr-HR" sz="2400" b="0" dirty="0" smtClean="0"/>
              <a:t> </a:t>
            </a:r>
            <a:r>
              <a:rPr lang="en-US" sz="2400" b="0" dirty="0" smtClean="0"/>
              <a:t>disease </a:t>
            </a:r>
            <a:r>
              <a:rPr lang="en-US" sz="2400" b="0" dirty="0"/>
              <a:t>are primarily responsible for </a:t>
            </a:r>
            <a:r>
              <a:rPr lang="en-US" sz="2400" b="0" dirty="0" smtClean="0"/>
              <a:t>acute</a:t>
            </a:r>
            <a:r>
              <a:rPr lang="hr-HR" sz="2400" b="0" dirty="0" smtClean="0"/>
              <a:t> </a:t>
            </a:r>
            <a:r>
              <a:rPr lang="en-US" sz="2400" b="0" dirty="0" smtClean="0"/>
              <a:t>pancreatitis</a:t>
            </a:r>
            <a:r>
              <a:rPr lang="en-US" sz="2400" b="0" dirty="0"/>
              <a:t>, and alcohol use is primarily </a:t>
            </a:r>
            <a:r>
              <a:rPr lang="en-US" sz="2400" b="0" dirty="0" smtClean="0"/>
              <a:t>responsible</a:t>
            </a:r>
            <a:r>
              <a:rPr lang="hr-HR" sz="2400" b="0" dirty="0" smtClean="0"/>
              <a:t> for </a:t>
            </a:r>
            <a:r>
              <a:rPr lang="hr-HR" sz="2400" b="0" dirty="0"/>
              <a:t>chronic </a:t>
            </a:r>
            <a:r>
              <a:rPr lang="hr-HR" sz="2400" b="0" dirty="0" smtClean="0"/>
              <a:t>pancreatitis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err="1" smtClean="0"/>
              <a:t>Ranson</a:t>
            </a:r>
            <a:r>
              <a:rPr lang="en-US" sz="2400" b="0" dirty="0" smtClean="0"/>
              <a:t> </a:t>
            </a:r>
            <a:r>
              <a:rPr lang="en-US" sz="2400" b="0" dirty="0"/>
              <a:t>criteria are used to predict </a:t>
            </a:r>
            <a:r>
              <a:rPr lang="en-US" sz="2400" b="0" dirty="0" smtClean="0"/>
              <a:t>severity of</a:t>
            </a:r>
            <a:r>
              <a:rPr lang="hr-HR" sz="2400" b="0" dirty="0"/>
              <a:t> </a:t>
            </a:r>
            <a:r>
              <a:rPr lang="en-US" sz="2400" b="0" dirty="0" smtClean="0"/>
              <a:t>disease </a:t>
            </a:r>
            <a:r>
              <a:rPr lang="en-US" sz="2400" b="0" dirty="0"/>
              <a:t>and </a:t>
            </a:r>
            <a:r>
              <a:rPr lang="en-US" sz="2400" b="0" dirty="0" smtClean="0"/>
              <a:t>estimate mortality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Pancreatitis </a:t>
            </a:r>
            <a:r>
              <a:rPr lang="en-US" sz="2400" b="0" dirty="0"/>
              <a:t>is usually self-limiting and resolves </a:t>
            </a:r>
            <a:r>
              <a:rPr lang="en-US" sz="2400" b="0" dirty="0" smtClean="0"/>
              <a:t>with</a:t>
            </a:r>
            <a:r>
              <a:rPr lang="hr-HR" sz="2400" b="0" dirty="0" smtClean="0"/>
              <a:t> </a:t>
            </a:r>
            <a:r>
              <a:rPr lang="en-US" sz="2400" b="0" dirty="0" smtClean="0"/>
              <a:t>supportive care</a:t>
            </a:r>
            <a:endParaRPr lang="hr-HR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68527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KEY POINTS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52928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C</a:t>
            </a:r>
            <a:r>
              <a:rPr lang="en-US" sz="2400" b="0" dirty="0" err="1"/>
              <a:t>omplications</a:t>
            </a:r>
            <a:r>
              <a:rPr lang="en-US" sz="2400" b="0" dirty="0"/>
              <a:t> such as</a:t>
            </a:r>
            <a:r>
              <a:rPr lang="hr-HR" sz="2400" b="0" dirty="0"/>
              <a:t> </a:t>
            </a:r>
            <a:r>
              <a:rPr lang="en-US" sz="2400" b="0" dirty="0"/>
              <a:t>chronic </a:t>
            </a:r>
            <a:r>
              <a:rPr lang="en-US" sz="2400" b="0" dirty="0" err="1"/>
              <a:t>pseudocyst</a:t>
            </a:r>
            <a:r>
              <a:rPr lang="en-US" sz="2400" b="0" dirty="0"/>
              <a:t>, abscess, necrosis, or hemorrhage</a:t>
            </a:r>
            <a:r>
              <a:rPr lang="hr-HR" sz="2400" b="0" dirty="0"/>
              <a:t> are treated </a:t>
            </a:r>
            <a:r>
              <a:rPr lang="hr-HR" sz="2400" b="0" dirty="0" smtClean="0"/>
              <a:t>surgically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Surgical </a:t>
            </a:r>
            <a:r>
              <a:rPr lang="en-US" sz="2400" b="0" dirty="0"/>
              <a:t>treatment </a:t>
            </a:r>
            <a:r>
              <a:rPr lang="en-US" sz="2400" b="0" dirty="0" smtClean="0"/>
              <a:t>includes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</a:pPr>
            <a:r>
              <a:rPr lang="hr-HR" sz="2400" dirty="0"/>
              <a:t>D</a:t>
            </a:r>
            <a:r>
              <a:rPr lang="en-US" sz="2400" b="0" dirty="0" err="1" smtClean="0"/>
              <a:t>rainage</a:t>
            </a:r>
            <a:r>
              <a:rPr lang="en-US" sz="2400" b="0" dirty="0" smtClean="0"/>
              <a:t> procedures</a:t>
            </a:r>
            <a:r>
              <a:rPr lang="hr-HR" sz="2400" b="0" dirty="0" smtClean="0"/>
              <a:t> </a:t>
            </a:r>
          </a:p>
          <a:p>
            <a:pPr marL="1485900" lvl="2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ongitudinal pancreaticojejunostomy – Puestow </a:t>
            </a:r>
          </a:p>
          <a:p>
            <a:pPr marL="800100" lvl="1" indent="-342900">
              <a:lnSpc>
                <a:spcPct val="150000"/>
              </a:lnSpc>
            </a:pPr>
            <a:r>
              <a:rPr lang="hr-HR" sz="2400" dirty="0"/>
              <a:t>P</a:t>
            </a:r>
            <a:r>
              <a:rPr lang="en-US" sz="2400" b="0" dirty="0" err="1" smtClean="0"/>
              <a:t>ancreatic</a:t>
            </a:r>
            <a:r>
              <a:rPr lang="en-US" sz="2400" b="0" dirty="0" smtClean="0"/>
              <a:t> </a:t>
            </a:r>
            <a:r>
              <a:rPr lang="en-US" sz="2400" b="0" dirty="0"/>
              <a:t>resection (distal </a:t>
            </a:r>
            <a:r>
              <a:rPr lang="en-US" sz="2400" b="0" dirty="0" err="1" smtClean="0"/>
              <a:t>pancreatectomy</a:t>
            </a:r>
            <a:r>
              <a:rPr lang="en-US" sz="2400" b="0" dirty="0" smtClean="0"/>
              <a:t>)</a:t>
            </a:r>
            <a:endParaRPr lang="hr-HR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57748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KEY POINTS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5757"/>
            <a:ext cx="828092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Most pancreatic cancer is not surgically curable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CT </a:t>
            </a:r>
            <a:r>
              <a:rPr lang="en-US" sz="2400" b="0" dirty="0"/>
              <a:t>and </a:t>
            </a:r>
            <a:r>
              <a:rPr lang="hr-HR" sz="2400" b="0" dirty="0"/>
              <a:t>ERCP </a:t>
            </a:r>
            <a:r>
              <a:rPr lang="en-US" sz="2400" b="0" dirty="0"/>
              <a:t>are used to determine</a:t>
            </a:r>
            <a:r>
              <a:rPr lang="hr-HR" sz="2400" b="0" dirty="0"/>
              <a:t> tumor </a:t>
            </a:r>
            <a:r>
              <a:rPr lang="hr-HR" sz="2400" b="0" dirty="0" smtClean="0"/>
              <a:t>resectability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err="1"/>
              <a:t>Resectable</a:t>
            </a:r>
            <a:r>
              <a:rPr lang="en-US" sz="2400" b="0" dirty="0"/>
              <a:t> tumors of the head of the pancreas are</a:t>
            </a:r>
            <a:r>
              <a:rPr lang="hr-HR" sz="2400" b="0" dirty="0"/>
              <a:t> removed by pancreaticoduodenectomy (Whipple </a:t>
            </a:r>
            <a:r>
              <a:rPr lang="en-US" sz="2400" b="0" dirty="0" smtClean="0"/>
              <a:t>procedure)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Prognosis </a:t>
            </a:r>
            <a:r>
              <a:rPr lang="en-US" sz="2400" b="0" dirty="0"/>
              <a:t>is generally poor.</a:t>
            </a:r>
            <a:endParaRPr lang="hr-H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Good </a:t>
            </a:r>
            <a:r>
              <a:rPr lang="en-US" sz="2400" b="0" dirty="0"/>
              <a:t>palliation of jaundice is possible without </a:t>
            </a:r>
            <a:r>
              <a:rPr lang="en-US" sz="2400" b="0" dirty="0" smtClean="0"/>
              <a:t>surgery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357742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>
                <a:solidFill>
                  <a:srgbClr val="C00000"/>
                </a:solidFill>
              </a:rPr>
              <a:t>Key </a:t>
            </a:r>
            <a:r>
              <a:rPr lang="hr-HR" sz="4000" dirty="0" smtClean="0">
                <a:solidFill>
                  <a:srgbClr val="C00000"/>
                </a:solidFill>
              </a:rPr>
              <a:t>points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757"/>
            <a:ext cx="8147248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New, chronic back pain and vague symptoms may be the only</a:t>
            </a:r>
            <a:r>
              <a:rPr lang="hr-HR" sz="2400" b="0" dirty="0"/>
              <a:t> presenting feature</a:t>
            </a:r>
            <a:r>
              <a:rPr lang="en-US" sz="2400" b="0" dirty="0"/>
              <a:t>I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I</a:t>
            </a:r>
            <a:r>
              <a:rPr lang="en-US" sz="2400" b="0" dirty="0"/>
              <a:t>n pancreatic cancer, obstructive jaundice, weight</a:t>
            </a:r>
            <a:r>
              <a:rPr lang="hr-HR" sz="2400" b="0" dirty="0"/>
              <a:t> </a:t>
            </a:r>
            <a:r>
              <a:rPr lang="en-US" sz="2400" b="0" dirty="0"/>
              <a:t>loss, and abdominal pain are common findings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Courvoisier sign is jaundice and </a:t>
            </a:r>
            <a:r>
              <a:rPr lang="en-US" sz="2400" b="0" dirty="0" smtClean="0"/>
              <a:t>non</a:t>
            </a:r>
            <a:r>
              <a:rPr lang="hr-HR" sz="2400" b="0" dirty="0" smtClean="0"/>
              <a:t>-</a:t>
            </a:r>
            <a:r>
              <a:rPr lang="en-US" sz="2400" b="0" dirty="0" smtClean="0"/>
              <a:t>tender</a:t>
            </a:r>
            <a:r>
              <a:rPr lang="hr-HR" sz="2400" b="0" dirty="0" smtClean="0"/>
              <a:t> </a:t>
            </a:r>
            <a:r>
              <a:rPr lang="hr-HR" sz="2400" b="0" dirty="0"/>
              <a:t>palpable gallbladder, indicating tumor obstruction </a:t>
            </a:r>
            <a:r>
              <a:rPr lang="en-US" sz="2400" b="0" dirty="0"/>
              <a:t>of distal common bile duct</a:t>
            </a:r>
            <a:endParaRPr lang="hr-HR" sz="2400" b="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9186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PATHOLOGY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43735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+mj-lt"/>
              </a:rPr>
              <a:t>BENIGN LIVER TUMORS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Hepatocellular adenoma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F</a:t>
            </a:r>
            <a:r>
              <a:rPr lang="en-US" sz="2400" b="0" dirty="0" err="1" smtClean="0"/>
              <a:t>ocal</a:t>
            </a:r>
            <a:r>
              <a:rPr lang="en-US" sz="2400" b="0" dirty="0" smtClean="0"/>
              <a:t> </a:t>
            </a:r>
            <a:r>
              <a:rPr lang="en-US" sz="2400" b="0" dirty="0"/>
              <a:t>nodular </a:t>
            </a:r>
            <a:r>
              <a:rPr lang="en-US" sz="2400" b="0" dirty="0" smtClean="0"/>
              <a:t>hyperplasia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err="1"/>
              <a:t>Lipoma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err="1" smtClean="0"/>
              <a:t>Hemangioma</a:t>
            </a:r>
            <a:endParaRPr lang="hr-HR" sz="2400" b="0" dirty="0"/>
          </a:p>
          <a:p>
            <a:pPr marL="1485900" lvl="2" indent="-342900"/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apillary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type: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no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clinical consequence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  <a:p>
            <a:pPr marL="1485900" lvl="2" indent="-342900"/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avernous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 type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capable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attaining large size and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rupturing</a:t>
            </a:r>
            <a:endParaRPr lang="en-US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000" dirty="0" smtClean="0"/>
              <a:t>QUESTIONS?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282740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EPIDEMIOLOGY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5</a:t>
            </a:r>
            <a:r>
              <a:rPr lang="en-US" sz="2400" b="0" dirty="0"/>
              <a:t>% of liver tumors </a:t>
            </a:r>
            <a:r>
              <a:rPr lang="en-US" sz="2400" b="0" dirty="0" smtClean="0"/>
              <a:t>benign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H</a:t>
            </a:r>
            <a:r>
              <a:rPr lang="en-US" sz="2400" b="0" dirty="0" err="1" smtClean="0"/>
              <a:t>emangioma</a:t>
            </a:r>
            <a:r>
              <a:rPr lang="hr-HR" sz="2400" b="0" dirty="0" smtClean="0"/>
              <a:t> </a:t>
            </a:r>
            <a:r>
              <a:rPr lang="en-US" sz="2400" b="0" dirty="0" smtClean="0"/>
              <a:t>the </a:t>
            </a:r>
            <a:r>
              <a:rPr lang="en-US" sz="2400" b="0" dirty="0"/>
              <a:t>most </a:t>
            </a:r>
            <a:r>
              <a:rPr lang="en-US" sz="2400" b="0" dirty="0" smtClean="0"/>
              <a:t>common</a:t>
            </a:r>
            <a:endParaRPr lang="hr-HR" sz="2400" b="0" dirty="0"/>
          </a:p>
          <a:p>
            <a:pPr marL="800100" lvl="1" indent="-342900"/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~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% of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people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have cavernous </a:t>
            </a:r>
            <a:r>
              <a:rPr lang="en-US" sz="2400" b="0" dirty="0" err="1">
                <a:solidFill>
                  <a:schemeClr val="bg2">
                    <a:lumMod val="50000"/>
                  </a:schemeClr>
                </a:solidFill>
              </a:rPr>
              <a:t>hemangioma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 at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autopsy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A</a:t>
            </a:r>
            <a:r>
              <a:rPr lang="en-US" sz="2400" b="0" dirty="0" err="1" smtClean="0"/>
              <a:t>denoma</a:t>
            </a:r>
            <a:endParaRPr lang="hr-HR" sz="2400" b="0" dirty="0"/>
          </a:p>
          <a:p>
            <a:pPr marL="800100" lvl="1" indent="-342900"/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ncidence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1/1,000,000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women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without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history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of oral contraceptive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use</a:t>
            </a:r>
            <a:endParaRPr lang="hr-HR" sz="2400" b="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/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ost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commonly in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women between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50 years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Adenoma </a:t>
            </a:r>
            <a:r>
              <a:rPr lang="en-US" sz="2400" b="0" dirty="0"/>
              <a:t>and focal nodular hyperplasia </a:t>
            </a:r>
            <a:r>
              <a:rPr lang="hr-HR" sz="2400" b="0" dirty="0" smtClean="0"/>
              <a:t>5x </a:t>
            </a:r>
            <a:r>
              <a:rPr lang="en-US" sz="2400" b="0" dirty="0" smtClean="0"/>
              <a:t>more </a:t>
            </a:r>
            <a:r>
              <a:rPr lang="en-US" sz="2400" b="0" dirty="0"/>
              <a:t>common in female </a:t>
            </a:r>
            <a:r>
              <a:rPr lang="en-US" sz="2400" b="0" dirty="0" smtClean="0"/>
              <a:t>patients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4904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5192"/>
            <a:ext cx="8424936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HISTORY and PHYSICAL </a:t>
            </a:r>
            <a:r>
              <a:rPr lang="hr-HR" sz="4000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Large lesions can be palpated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Jaundice </a:t>
            </a:r>
            <a:r>
              <a:rPr lang="en-US" sz="2400" b="0" dirty="0" smtClean="0"/>
              <a:t>occur </a:t>
            </a:r>
            <a:r>
              <a:rPr lang="en-US" sz="2400" b="0" dirty="0"/>
              <a:t>in</a:t>
            </a:r>
            <a:r>
              <a:rPr lang="hr-HR" sz="2400" b="0" dirty="0"/>
              <a:t> </a:t>
            </a:r>
            <a:r>
              <a:rPr lang="en-US" sz="2400" b="0" dirty="0"/>
              <a:t>patients if </a:t>
            </a:r>
            <a:r>
              <a:rPr lang="en-US" sz="2400" b="0" dirty="0" smtClean="0"/>
              <a:t>tumor </a:t>
            </a:r>
            <a:r>
              <a:rPr lang="en-US" sz="2400" b="0" dirty="0"/>
              <a:t>causes bile duct </a:t>
            </a:r>
            <a:r>
              <a:rPr lang="en-US" sz="2400" b="0" dirty="0" smtClean="0"/>
              <a:t>obstruction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A</a:t>
            </a:r>
            <a:r>
              <a:rPr lang="en-US" sz="2400" b="0" dirty="0" err="1" smtClean="0"/>
              <a:t>denomas</a:t>
            </a:r>
            <a:r>
              <a:rPr lang="en-US" sz="2400" b="0" dirty="0" smtClean="0"/>
              <a:t> </a:t>
            </a:r>
            <a:r>
              <a:rPr lang="en-US" sz="2400" b="0" dirty="0"/>
              <a:t>and </a:t>
            </a:r>
            <a:r>
              <a:rPr lang="en-US" sz="2400" b="0" dirty="0" err="1" smtClean="0"/>
              <a:t>hemangiomas</a:t>
            </a:r>
            <a:endParaRPr lang="hr-HR" sz="2400" b="0" dirty="0"/>
          </a:p>
          <a:p>
            <a:pPr marL="800100" lvl="1" indent="-342900"/>
            <a:r>
              <a:rPr lang="hr-HR" sz="2400" dirty="0"/>
              <a:t>A</a:t>
            </a:r>
            <a:r>
              <a:rPr lang="en-US" sz="2400" b="0" dirty="0" smtClean="0"/>
              <a:t>symptomatic </a:t>
            </a:r>
            <a:r>
              <a:rPr lang="en-US" sz="2400" b="0" dirty="0"/>
              <a:t>or </a:t>
            </a:r>
            <a:r>
              <a:rPr lang="en-US" sz="2400" b="0" dirty="0" smtClean="0"/>
              <a:t>dull pain</a:t>
            </a:r>
            <a:endParaRPr lang="hr-HR" sz="2400" b="0" dirty="0"/>
          </a:p>
          <a:p>
            <a:pPr marL="800100" lvl="1" indent="-342900"/>
            <a:r>
              <a:rPr lang="hr-HR" sz="2400" b="0" dirty="0" smtClean="0"/>
              <a:t>R</a:t>
            </a:r>
            <a:r>
              <a:rPr lang="en-US" sz="2400" b="0" dirty="0" err="1" smtClean="0"/>
              <a:t>upture</a:t>
            </a:r>
            <a:r>
              <a:rPr lang="hr-HR" sz="2400" dirty="0"/>
              <a:t> </a:t>
            </a:r>
            <a:r>
              <a:rPr lang="hr-HR" sz="2400" dirty="0" smtClean="0"/>
              <a:t>- </a:t>
            </a:r>
            <a:r>
              <a:rPr lang="en-US" sz="2400" b="0" dirty="0" smtClean="0"/>
              <a:t>sudden </a:t>
            </a:r>
            <a:r>
              <a:rPr lang="en-US" sz="2400" b="0" dirty="0"/>
              <a:t>onset of severe abdominal </a:t>
            </a:r>
            <a:r>
              <a:rPr lang="en-US" sz="2400" b="0" dirty="0" smtClean="0"/>
              <a:t>pain</a:t>
            </a:r>
            <a:endParaRPr lang="hr-HR" sz="2400" b="0" dirty="0"/>
          </a:p>
          <a:p>
            <a:pPr marL="800100" lvl="1" indent="-342900"/>
            <a:r>
              <a:rPr lang="hr-HR" sz="2400" dirty="0"/>
              <a:t>L</a:t>
            </a:r>
            <a:r>
              <a:rPr lang="en-US" sz="2400" b="0" dirty="0" err="1" smtClean="0"/>
              <a:t>arge</a:t>
            </a:r>
            <a:r>
              <a:rPr lang="en-US" sz="2400" b="0" dirty="0" smtClean="0"/>
              <a:t> cause</a:t>
            </a:r>
            <a:r>
              <a:rPr lang="hr-HR" sz="2400" b="0" dirty="0" smtClean="0"/>
              <a:t> </a:t>
            </a:r>
            <a:r>
              <a:rPr lang="en-US" sz="2400" b="0" dirty="0" smtClean="0"/>
              <a:t>jaundice </a:t>
            </a:r>
            <a:r>
              <a:rPr lang="en-US" sz="2400" b="0" dirty="0"/>
              <a:t>or symptoms of gastric outlet </a:t>
            </a:r>
            <a:r>
              <a:rPr lang="en-US" sz="2400" b="0" dirty="0" smtClean="0"/>
              <a:t>obstruction,</a:t>
            </a:r>
            <a:r>
              <a:rPr lang="hr-HR" sz="2400" b="0" dirty="0" smtClean="0"/>
              <a:t> </a:t>
            </a:r>
            <a:r>
              <a:rPr lang="en-US" sz="2400" b="0" dirty="0" smtClean="0"/>
              <a:t>nausea </a:t>
            </a:r>
            <a:r>
              <a:rPr lang="en-US" sz="2400" b="0" dirty="0"/>
              <a:t>and </a:t>
            </a:r>
            <a:r>
              <a:rPr lang="en-US" sz="2400" b="0" dirty="0" smtClean="0"/>
              <a:t>vomiting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Focal </a:t>
            </a:r>
            <a:r>
              <a:rPr lang="en-US" sz="2400" b="0" dirty="0"/>
              <a:t>nodular </a:t>
            </a:r>
            <a:r>
              <a:rPr lang="en-US" sz="2400" b="0" dirty="0" smtClean="0"/>
              <a:t>hyperplasia</a:t>
            </a:r>
            <a:r>
              <a:rPr lang="hr-HR" sz="2400" b="0" dirty="0" smtClean="0"/>
              <a:t> rarely symptomatic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3353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DIAGNOSTIC </a:t>
            </a:r>
            <a:r>
              <a:rPr lang="hr-HR" sz="4000" dirty="0" smtClean="0"/>
              <a:t>EVALUATION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O</a:t>
            </a:r>
            <a:r>
              <a:rPr lang="en-US" sz="2400" b="0" dirty="0" err="1" smtClean="0"/>
              <a:t>ften</a:t>
            </a:r>
            <a:r>
              <a:rPr lang="en-US" sz="2400" b="0" dirty="0" smtClean="0"/>
              <a:t> </a:t>
            </a:r>
            <a:r>
              <a:rPr lang="en-US" sz="2400" b="0" dirty="0"/>
              <a:t>found incidentally </a:t>
            </a:r>
            <a:r>
              <a:rPr lang="en-US" sz="2400" b="0" dirty="0" smtClean="0"/>
              <a:t>at</a:t>
            </a:r>
            <a:r>
              <a:rPr lang="hr-HR" sz="2400" b="0" dirty="0" smtClean="0"/>
              <a:t> </a:t>
            </a:r>
            <a:r>
              <a:rPr lang="en-US" sz="2400" b="0" dirty="0" smtClean="0"/>
              <a:t>laparotomy </a:t>
            </a:r>
            <a:r>
              <a:rPr lang="en-US" sz="2400" b="0" dirty="0"/>
              <a:t>or on imaging </a:t>
            </a:r>
            <a:r>
              <a:rPr lang="en-US" sz="2400" b="0" dirty="0" smtClean="0"/>
              <a:t>studies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Laboratory </a:t>
            </a:r>
            <a:r>
              <a:rPr lang="en-US" sz="2400" b="0" dirty="0"/>
              <a:t>evaluation </a:t>
            </a:r>
            <a:r>
              <a:rPr lang="en-US" sz="2400" b="0" dirty="0" smtClean="0"/>
              <a:t>often unremarkable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H</a:t>
            </a:r>
            <a:r>
              <a:rPr lang="en-US" sz="2400" b="0" dirty="0" err="1" smtClean="0"/>
              <a:t>emorrhage</a:t>
            </a:r>
            <a:r>
              <a:rPr lang="en-US" sz="2400" b="0" dirty="0" smtClean="0"/>
              <a:t> </a:t>
            </a:r>
            <a:r>
              <a:rPr lang="en-US" sz="2400" b="0" dirty="0"/>
              <a:t>in </a:t>
            </a:r>
            <a:r>
              <a:rPr lang="en-US" sz="2400" b="0" dirty="0" smtClean="0"/>
              <a:t>adenoma </a:t>
            </a:r>
            <a:r>
              <a:rPr lang="en-US" sz="2400" b="0" dirty="0"/>
              <a:t>can lead </a:t>
            </a:r>
            <a:r>
              <a:rPr lang="en-US" sz="2400" b="0" dirty="0" smtClean="0"/>
              <a:t>to</a:t>
            </a:r>
            <a:r>
              <a:rPr lang="hr-HR" sz="2400" b="0" dirty="0" smtClean="0"/>
              <a:t> </a:t>
            </a:r>
            <a:r>
              <a:rPr lang="en-US" sz="2400" b="0" dirty="0" smtClean="0"/>
              <a:t>hepatocellular </a:t>
            </a:r>
            <a:r>
              <a:rPr lang="en-US" sz="2400" b="0" dirty="0"/>
              <a:t>necrosis and </a:t>
            </a:r>
            <a:r>
              <a:rPr lang="en-US" sz="2400" b="0" dirty="0" smtClean="0"/>
              <a:t>increase in</a:t>
            </a:r>
            <a:r>
              <a:rPr lang="hr-HR" sz="2400" b="0" dirty="0" smtClean="0"/>
              <a:t> transaminase levels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Hemangioma </a:t>
            </a:r>
            <a:r>
              <a:rPr lang="hr-HR" sz="2400" b="0" dirty="0"/>
              <a:t>can cause </a:t>
            </a:r>
            <a:r>
              <a:rPr lang="hr-HR" sz="2400" b="0" dirty="0" smtClean="0"/>
              <a:t>consumptive</a:t>
            </a:r>
            <a:r>
              <a:rPr lang="hr-HR" sz="2400" b="0" dirty="0"/>
              <a:t> </a:t>
            </a:r>
            <a:r>
              <a:rPr lang="hr-HR" sz="2400" b="0" dirty="0" smtClean="0"/>
              <a:t>coagulopathy</a:t>
            </a:r>
          </a:p>
        </p:txBody>
      </p:sp>
    </p:spTree>
    <p:extLst>
      <p:ext uri="{BB962C8B-B14F-4D97-AF65-F5344CB8AC3E}">
        <p14:creationId xmlns:p14="http://schemas.microsoft.com/office/powerpoint/2010/main" val="264338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152718"/>
            <a:ext cx="8003232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LEARNING OBJECTIVES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The l</a:t>
            </a:r>
            <a:r>
              <a:rPr lang="en-US" sz="2400" b="0" dirty="0" err="1" smtClean="0"/>
              <a:t>iver</a:t>
            </a:r>
            <a:r>
              <a:rPr lang="hr-HR" sz="2400" b="0" dirty="0" smtClean="0"/>
              <a:t> anatomy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The i</a:t>
            </a:r>
            <a:r>
              <a:rPr lang="en-US" sz="2400" b="0" dirty="0" err="1" smtClean="0"/>
              <a:t>nvestigation</a:t>
            </a:r>
            <a:r>
              <a:rPr lang="en-US" sz="2400" b="0" dirty="0" smtClean="0"/>
              <a:t> </a:t>
            </a:r>
            <a:r>
              <a:rPr lang="en-US" sz="2400" b="0" dirty="0"/>
              <a:t>of liver </a:t>
            </a:r>
            <a:r>
              <a:rPr lang="en-US" sz="2400" b="0" dirty="0" smtClean="0"/>
              <a:t>disease</a:t>
            </a:r>
            <a:endParaRPr lang="hr-HR" sz="2400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The l</a:t>
            </a:r>
            <a:r>
              <a:rPr lang="en-US" sz="2400" b="0" dirty="0" err="1" smtClean="0"/>
              <a:t>iver</a:t>
            </a:r>
            <a:r>
              <a:rPr lang="hr-HR" sz="2400" b="0" dirty="0" smtClean="0"/>
              <a:t> tumors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The liver cancer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Hydatid </a:t>
            </a:r>
            <a:r>
              <a:rPr lang="hr-HR" sz="2400" b="0" dirty="0"/>
              <a:t>disease </a:t>
            </a:r>
            <a:r>
              <a:rPr lang="hr-HR" sz="2400" b="0" dirty="0" smtClean="0"/>
              <a:t>of the </a:t>
            </a:r>
            <a:r>
              <a:rPr lang="hr-HR" sz="2400" b="0" dirty="0"/>
              <a:t>liver</a:t>
            </a:r>
          </a:p>
        </p:txBody>
      </p:sp>
    </p:spTree>
    <p:extLst>
      <p:ext uri="{BB962C8B-B14F-4D97-AF65-F5344CB8AC3E}">
        <p14:creationId xmlns:p14="http://schemas.microsoft.com/office/powerpoint/2010/main" val="44316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DIAGNOSTIC </a:t>
            </a:r>
            <a:r>
              <a:rPr lang="hr-HR" sz="4000" dirty="0" smtClean="0"/>
              <a:t>EVALUATION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749"/>
            <a:ext cx="807524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Ultrasound </a:t>
            </a:r>
            <a:r>
              <a:rPr lang="hr-HR" sz="2400" b="0" dirty="0"/>
              <a:t>differentiates </a:t>
            </a:r>
            <a:r>
              <a:rPr lang="hr-HR" sz="2400" b="0" dirty="0" smtClean="0"/>
              <a:t>cystic </a:t>
            </a:r>
            <a:r>
              <a:rPr lang="en-US" sz="2400" b="0" dirty="0" smtClean="0"/>
              <a:t>from </a:t>
            </a:r>
            <a:r>
              <a:rPr lang="en-US" sz="2400" b="0" dirty="0"/>
              <a:t>solid </a:t>
            </a:r>
            <a:r>
              <a:rPr lang="en-US" sz="2400" b="0" dirty="0" smtClean="0"/>
              <a:t>lesions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Triple-phase CT</a:t>
            </a:r>
            <a:r>
              <a:rPr lang="hr-HR" sz="2400" b="0" dirty="0" smtClean="0"/>
              <a:t>: </a:t>
            </a:r>
            <a:r>
              <a:rPr lang="en-US" sz="2400" b="0" dirty="0" smtClean="0"/>
              <a:t>best for </a:t>
            </a:r>
            <a:r>
              <a:rPr lang="en-US" sz="2400" b="0" dirty="0"/>
              <a:t>distinguishing </a:t>
            </a:r>
            <a:r>
              <a:rPr lang="en-US" sz="2400" b="0" dirty="0" smtClean="0"/>
              <a:t>between</a:t>
            </a:r>
            <a:r>
              <a:rPr lang="hr-HR" sz="2400" b="0" dirty="0" smtClean="0"/>
              <a:t> </a:t>
            </a:r>
            <a:r>
              <a:rPr lang="en-US" sz="2400" b="0" dirty="0" smtClean="0"/>
              <a:t>various</a:t>
            </a:r>
            <a:r>
              <a:rPr lang="hr-HR" sz="2400" b="0" dirty="0"/>
              <a:t> </a:t>
            </a:r>
            <a:r>
              <a:rPr lang="en-US" sz="2400" b="0" dirty="0" smtClean="0"/>
              <a:t>types </a:t>
            </a:r>
            <a:r>
              <a:rPr lang="en-US" sz="2400" b="0" dirty="0"/>
              <a:t>of benign and malignant </a:t>
            </a:r>
            <a:r>
              <a:rPr lang="en-US" sz="2400" b="0" dirty="0" smtClean="0"/>
              <a:t>lesions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Adenomas low-density lesions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F</a:t>
            </a:r>
            <a:r>
              <a:rPr lang="en-US" sz="2400" b="0" dirty="0" err="1" smtClean="0"/>
              <a:t>ocal</a:t>
            </a:r>
            <a:r>
              <a:rPr lang="en-US" sz="2400" b="0" dirty="0" smtClean="0"/>
              <a:t> </a:t>
            </a:r>
            <a:r>
              <a:rPr lang="en-US" sz="2400" b="0" dirty="0"/>
              <a:t>nodular </a:t>
            </a:r>
            <a:r>
              <a:rPr lang="en-US" sz="2400" b="0" dirty="0" err="1" smtClean="0"/>
              <a:t>hyperplasias</a:t>
            </a:r>
            <a:r>
              <a:rPr lang="hr-HR" sz="2400" b="0" dirty="0"/>
              <a:t> </a:t>
            </a:r>
            <a:r>
              <a:rPr lang="hr-HR" sz="2400" b="0" dirty="0" smtClean="0"/>
              <a:t>- </a:t>
            </a:r>
            <a:r>
              <a:rPr lang="en-US" sz="2400" b="0" dirty="0" smtClean="0"/>
              <a:t>filling </a:t>
            </a:r>
            <a:r>
              <a:rPr lang="en-US" sz="2400" b="0" dirty="0"/>
              <a:t>defect or central </a:t>
            </a:r>
            <a:r>
              <a:rPr lang="en-US" sz="2400" b="0" dirty="0" smtClean="0"/>
              <a:t>scar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H</a:t>
            </a:r>
            <a:r>
              <a:rPr lang="en-US" sz="2400" b="0" dirty="0" err="1" smtClean="0"/>
              <a:t>emangiomas</a:t>
            </a:r>
            <a:r>
              <a:rPr lang="hr-HR" sz="2400" b="0" dirty="0"/>
              <a:t> </a:t>
            </a:r>
            <a:r>
              <a:rPr lang="hr-HR" sz="2400" b="0" dirty="0" smtClean="0"/>
              <a:t>- </a:t>
            </a:r>
            <a:r>
              <a:rPr lang="en-US" sz="2400" b="0" dirty="0" smtClean="0"/>
              <a:t>early </a:t>
            </a:r>
            <a:r>
              <a:rPr lang="en-US" sz="2400" b="0" dirty="0"/>
              <a:t>peripheral enhancement </a:t>
            </a:r>
            <a:r>
              <a:rPr lang="en-US" sz="2400" b="0" dirty="0" smtClean="0"/>
              <a:t>after</a:t>
            </a:r>
            <a:r>
              <a:rPr lang="hr-HR" sz="2400" b="0" dirty="0" smtClean="0"/>
              <a:t> </a:t>
            </a:r>
            <a:r>
              <a:rPr lang="en-US" sz="2400" b="0" dirty="0" smtClean="0"/>
              <a:t>contrast administration</a:t>
            </a:r>
            <a:endParaRPr lang="hr-HR" sz="2400" b="0" dirty="0"/>
          </a:p>
          <a:p>
            <a:pPr marL="800100" lvl="1" indent="-342900">
              <a:spcBef>
                <a:spcPts val="0"/>
              </a:spcBef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should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not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biopsied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risk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bleeding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5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TREATMENT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147248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A</a:t>
            </a:r>
            <a:r>
              <a:rPr lang="en-US" sz="2400" dirty="0" err="1" smtClean="0"/>
              <a:t>denoma</a:t>
            </a:r>
            <a:r>
              <a:rPr lang="hr-HR" sz="2400" b="0" dirty="0" smtClean="0"/>
              <a:t>: </a:t>
            </a:r>
            <a:r>
              <a:rPr lang="en-US" sz="2400" b="0" dirty="0"/>
              <a:t>risk of malignant degeneration</a:t>
            </a:r>
            <a:r>
              <a:rPr lang="hr-HR" sz="2400" b="0" dirty="0"/>
              <a:t> </a:t>
            </a:r>
            <a:r>
              <a:rPr lang="en-US" sz="2400" b="0" dirty="0" smtClean="0"/>
              <a:t>or</a:t>
            </a:r>
            <a:r>
              <a:rPr lang="hr-HR" sz="2400" b="0" dirty="0" smtClean="0"/>
              <a:t> </a:t>
            </a:r>
            <a:r>
              <a:rPr lang="en-US" sz="2400" b="0" dirty="0" smtClean="0"/>
              <a:t>hemorrhage</a:t>
            </a:r>
            <a:endParaRPr lang="hr-HR" sz="2400" b="0" dirty="0" smtClean="0"/>
          </a:p>
          <a:p>
            <a:pPr marL="800100" lvl="1" indent="-342900"/>
            <a:r>
              <a:rPr lang="hr-HR" sz="2400" dirty="0"/>
              <a:t>S</a:t>
            </a:r>
            <a:r>
              <a:rPr lang="en-US" sz="2400" b="0" dirty="0" smtClean="0"/>
              <a:t>top</a:t>
            </a:r>
            <a:r>
              <a:rPr lang="hr-HR" sz="2400" b="0" dirty="0" smtClean="0"/>
              <a:t> </a:t>
            </a:r>
            <a:r>
              <a:rPr lang="en-US" sz="2400" b="0" dirty="0" smtClean="0"/>
              <a:t>oral contraceptives</a:t>
            </a:r>
            <a:r>
              <a:rPr lang="hr-HR" sz="2400" dirty="0"/>
              <a:t> </a:t>
            </a:r>
            <a:r>
              <a:rPr lang="hr-HR" sz="2400" dirty="0" smtClean="0"/>
              <a:t>– if </a:t>
            </a:r>
            <a:r>
              <a:rPr lang="en-US" sz="2400" b="0" dirty="0" smtClean="0"/>
              <a:t>lesion does</a:t>
            </a:r>
            <a:r>
              <a:rPr lang="hr-HR" sz="2400" b="0" dirty="0" smtClean="0"/>
              <a:t>n`t </a:t>
            </a:r>
            <a:r>
              <a:rPr lang="en-US" sz="2400" b="0" dirty="0" smtClean="0"/>
              <a:t>regress</a:t>
            </a:r>
            <a:r>
              <a:rPr lang="en-US" sz="2400" b="0" dirty="0"/>
              <a:t>, </a:t>
            </a:r>
            <a:r>
              <a:rPr lang="en-US" sz="2400" dirty="0" smtClean="0"/>
              <a:t>consider</a:t>
            </a:r>
            <a:r>
              <a:rPr lang="hr-HR" sz="2400" dirty="0" smtClean="0"/>
              <a:t> </a:t>
            </a:r>
            <a:r>
              <a:rPr lang="en-US" sz="2400" b="0" dirty="0" smtClean="0"/>
              <a:t>resection</a:t>
            </a:r>
            <a:r>
              <a:rPr lang="hr-HR" sz="2400" b="0" dirty="0" smtClean="0"/>
              <a:t> </a:t>
            </a:r>
            <a:r>
              <a:rPr lang="en-US" sz="2400" b="0" dirty="0" smtClean="0"/>
              <a:t>in </a:t>
            </a:r>
            <a:r>
              <a:rPr lang="en-US" sz="2400" b="0" dirty="0"/>
              <a:t>otherwise healthy </a:t>
            </a:r>
            <a:r>
              <a:rPr lang="en-US" sz="2400" b="0" dirty="0" smtClean="0"/>
              <a:t>individuals</a:t>
            </a:r>
            <a:r>
              <a:rPr lang="hr-HR" sz="2400" b="0" dirty="0" smtClean="0"/>
              <a:t>,</a:t>
            </a:r>
            <a:r>
              <a:rPr lang="en-US" sz="2400" b="0" dirty="0" smtClean="0"/>
              <a:t>. 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Relative </a:t>
            </a:r>
            <a:r>
              <a:rPr lang="en-US" sz="2400" b="0" dirty="0"/>
              <a:t>contraindications to </a:t>
            </a:r>
            <a:r>
              <a:rPr lang="en-US" sz="2400" b="0" dirty="0" smtClean="0"/>
              <a:t>resection</a:t>
            </a:r>
            <a:r>
              <a:rPr lang="hr-HR" sz="2400" b="0" dirty="0" smtClean="0"/>
              <a:t>: 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technically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difficult 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600200" lvl="2" indent="-457200">
              <a:buFont typeface="+mj-lt"/>
              <a:buAutoNum type="arabicPeriod"/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large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size 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r-HR" sz="2400" dirty="0" smtClean="0"/>
              <a:t>H</a:t>
            </a:r>
            <a:r>
              <a:rPr lang="en-US" sz="2400" dirty="0" err="1" smtClean="0"/>
              <a:t>emangiomas</a:t>
            </a:r>
            <a:r>
              <a:rPr lang="hr-HR" sz="2400" b="0" dirty="0" smtClean="0"/>
              <a:t>: </a:t>
            </a:r>
            <a:r>
              <a:rPr lang="hr-HR" sz="2400" b="0" dirty="0"/>
              <a:t>s</a:t>
            </a:r>
            <a:r>
              <a:rPr lang="en-US" sz="2400" b="0" dirty="0" err="1" smtClean="0"/>
              <a:t>ymptomatic</a:t>
            </a:r>
            <a:r>
              <a:rPr lang="hr-HR" sz="2400" b="0" dirty="0"/>
              <a:t> </a:t>
            </a:r>
            <a:r>
              <a:rPr lang="en-US" sz="2400" b="0" dirty="0" smtClean="0"/>
              <a:t>should </a:t>
            </a:r>
            <a:r>
              <a:rPr lang="en-US" sz="2400" b="0" dirty="0"/>
              <a:t>be </a:t>
            </a:r>
            <a:r>
              <a:rPr lang="en-US" sz="2400" b="0" dirty="0" smtClean="0"/>
              <a:t>resected</a:t>
            </a:r>
            <a:endParaRPr lang="hr-HR" sz="2400" b="0" dirty="0"/>
          </a:p>
          <a:p>
            <a:pPr marL="457200" indent="-457200">
              <a:buFont typeface="Arial" pitchFamily="34" charset="0"/>
              <a:buChar char="•"/>
            </a:pPr>
            <a:r>
              <a:rPr lang="hr-HR" sz="2400" dirty="0"/>
              <a:t>F</a:t>
            </a:r>
            <a:r>
              <a:rPr lang="en-US" sz="2400" dirty="0" err="1" smtClean="0"/>
              <a:t>ocal</a:t>
            </a:r>
            <a:r>
              <a:rPr lang="en-US" sz="2400" dirty="0" smtClean="0"/>
              <a:t> </a:t>
            </a:r>
            <a:r>
              <a:rPr lang="en-US" sz="2400" dirty="0"/>
              <a:t>nodular </a:t>
            </a:r>
            <a:r>
              <a:rPr lang="en-US" sz="2400" dirty="0" smtClean="0"/>
              <a:t>hyperplasia</a:t>
            </a:r>
            <a:r>
              <a:rPr lang="hr-HR" sz="2400" b="0" dirty="0" smtClean="0"/>
              <a:t>: </a:t>
            </a:r>
            <a:r>
              <a:rPr lang="en-US" sz="2400" b="0" dirty="0" smtClean="0"/>
              <a:t>not malignant</a:t>
            </a:r>
            <a:r>
              <a:rPr lang="hr-HR" sz="2400" b="0" dirty="0" smtClean="0"/>
              <a:t>, </a:t>
            </a:r>
            <a:r>
              <a:rPr lang="en-US" sz="2400" b="0" dirty="0" smtClean="0"/>
              <a:t>rarely</a:t>
            </a:r>
            <a:r>
              <a:rPr lang="hr-HR" sz="2400" b="0" dirty="0"/>
              <a:t> </a:t>
            </a:r>
            <a:r>
              <a:rPr lang="en-US" sz="2400" b="0" dirty="0" smtClean="0"/>
              <a:t>causes </a:t>
            </a:r>
            <a:r>
              <a:rPr lang="en-US" sz="2400" b="0" dirty="0"/>
              <a:t>symptoms, </a:t>
            </a:r>
            <a:r>
              <a:rPr lang="en-US" sz="2400" b="0" dirty="0" smtClean="0"/>
              <a:t>should </a:t>
            </a:r>
            <a:r>
              <a:rPr lang="en-US" sz="2400" b="0" dirty="0"/>
              <a:t>not be resected unless </a:t>
            </a:r>
            <a:r>
              <a:rPr lang="en-US" sz="2400" b="0" dirty="0" smtClean="0"/>
              <a:t>it</a:t>
            </a:r>
            <a:r>
              <a:rPr lang="hr-HR" sz="2400" b="0" dirty="0" smtClean="0"/>
              <a:t> </a:t>
            </a:r>
            <a:r>
              <a:rPr lang="en-US" sz="2400" b="0" dirty="0" smtClean="0"/>
              <a:t>found</a:t>
            </a:r>
            <a:r>
              <a:rPr lang="hr-HR" sz="2400" b="0" dirty="0" smtClean="0"/>
              <a:t> </a:t>
            </a:r>
            <a:r>
              <a:rPr lang="en-US" sz="2400" b="0" dirty="0" smtClean="0"/>
              <a:t>incidentally </a:t>
            </a:r>
            <a:r>
              <a:rPr lang="en-US" sz="2400" b="0" dirty="0"/>
              <a:t>at </a:t>
            </a:r>
            <a:r>
              <a:rPr lang="en-US" sz="2400" b="0" dirty="0" smtClean="0"/>
              <a:t>laparotomy</a:t>
            </a:r>
            <a:r>
              <a:rPr lang="hr-HR" sz="2400" b="0" dirty="0" smtClean="0"/>
              <a:t>, </a:t>
            </a:r>
            <a:r>
              <a:rPr lang="en-US" sz="2400" b="0" dirty="0" smtClean="0"/>
              <a:t>small and</a:t>
            </a:r>
            <a:r>
              <a:rPr lang="hr-HR" sz="2400" b="0" dirty="0" smtClean="0"/>
              <a:t> </a:t>
            </a:r>
            <a:r>
              <a:rPr lang="en-US" sz="2400" b="0" dirty="0" smtClean="0"/>
              <a:t>peripheral enough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53566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dirty="0" smtClean="0"/>
              <a:t>LIVER CANCER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172685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00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PATHOLOGY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Liver </a:t>
            </a:r>
            <a:r>
              <a:rPr lang="en-US" sz="2400" b="0" dirty="0"/>
              <a:t>cancers </a:t>
            </a:r>
            <a:r>
              <a:rPr lang="en-US" sz="2400" b="0" dirty="0" smtClean="0"/>
              <a:t>are</a:t>
            </a:r>
            <a:r>
              <a:rPr lang="hr-HR" sz="2400" b="0" dirty="0" smtClean="0"/>
              <a:t>:</a:t>
            </a:r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err="1" smtClean="0"/>
              <a:t>hepatomas</a:t>
            </a:r>
            <a:r>
              <a:rPr lang="en-US" sz="2400" b="0" dirty="0"/>
              <a:t>, also known as </a:t>
            </a:r>
            <a:r>
              <a:rPr lang="en-US" sz="2400" b="0" dirty="0" smtClean="0"/>
              <a:t>hepatocellular</a:t>
            </a:r>
            <a:r>
              <a:rPr lang="hr-HR" sz="2400" b="0" dirty="0" smtClean="0"/>
              <a:t> </a:t>
            </a:r>
            <a:r>
              <a:rPr lang="en-US" sz="2400" b="0" dirty="0" smtClean="0"/>
              <a:t>carcinoma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/>
              <a:t>metastases </a:t>
            </a:r>
            <a:r>
              <a:rPr lang="en-US" sz="2400" b="0" dirty="0"/>
              <a:t>from other </a:t>
            </a:r>
            <a:r>
              <a:rPr lang="en-US" sz="2400" b="0" dirty="0" smtClean="0"/>
              <a:t>primaries</a:t>
            </a:r>
          </a:p>
        </p:txBody>
      </p:sp>
    </p:spTree>
    <p:extLst>
      <p:ext uri="{BB962C8B-B14F-4D97-AF65-F5344CB8AC3E}">
        <p14:creationId xmlns:p14="http://schemas.microsoft.com/office/powerpoint/2010/main" val="280041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91264" cy="1371600"/>
          </a:xfrm>
        </p:spPr>
        <p:txBody>
          <a:bodyPr anchor="ctr"/>
          <a:lstStyle/>
          <a:p>
            <a:r>
              <a:rPr lang="en-US" dirty="0"/>
              <a:t>Hepatocellular carcinoma</a:t>
            </a:r>
            <a:endParaRPr lang="hr-H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" y="1018803"/>
            <a:ext cx="6577623" cy="5794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4207" y="3838396"/>
            <a:ext cx="3168352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Cross-section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cirrhotic</a:t>
            </a:r>
            <a:r>
              <a:rPr lang="hr-HR" sz="2400" dirty="0" smtClean="0">
                <a:solidFill>
                  <a:schemeClr val="bg1"/>
                </a:solidFill>
              </a:rPr>
              <a:t> l</a:t>
            </a:r>
            <a:r>
              <a:rPr lang="en-US" sz="2400" dirty="0" err="1" smtClean="0">
                <a:solidFill>
                  <a:schemeClr val="bg1"/>
                </a:solidFill>
              </a:rPr>
              <a:t>iver</a:t>
            </a:r>
            <a:endParaRPr lang="hr-HR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</a:rPr>
              <a:t>oorly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circumscribed, nodular area of </a:t>
            </a:r>
            <a:r>
              <a:rPr lang="en-US" sz="2400" dirty="0" smtClean="0">
                <a:solidFill>
                  <a:schemeClr val="bg1"/>
                </a:solidFill>
              </a:rPr>
              <a:t>yellow,</a:t>
            </a:r>
            <a:r>
              <a:rPr lang="hr-HR" sz="2400" dirty="0" smtClean="0">
                <a:solidFill>
                  <a:schemeClr val="bg1"/>
                </a:solidFill>
              </a:rPr>
              <a:t> partially hemorrhagic HCC</a:t>
            </a:r>
          </a:p>
          <a:p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EPIDEMIOLOGY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95% </a:t>
            </a:r>
            <a:r>
              <a:rPr lang="en-US" sz="2400" b="0" dirty="0" smtClean="0"/>
              <a:t>liver </a:t>
            </a:r>
            <a:r>
              <a:rPr lang="en-US" sz="2400" b="0" dirty="0"/>
              <a:t>tumors </a:t>
            </a:r>
            <a:r>
              <a:rPr lang="en-US" sz="2400" b="0" dirty="0" smtClean="0"/>
              <a:t>malignant</a:t>
            </a:r>
            <a:endParaRPr lang="hr-HR" sz="2400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err="1" smtClean="0"/>
              <a:t>Hepatoma</a:t>
            </a:r>
            <a:r>
              <a:rPr lang="en-US" sz="2400" b="0" dirty="0" smtClean="0"/>
              <a:t> </a:t>
            </a:r>
            <a:r>
              <a:rPr lang="en-US" sz="2400" b="0" dirty="0"/>
              <a:t>is one of the most common </a:t>
            </a:r>
            <a:r>
              <a:rPr lang="en-US" sz="2400" b="0" dirty="0" smtClean="0"/>
              <a:t>malignancies</a:t>
            </a:r>
            <a:r>
              <a:rPr lang="hr-HR" sz="2400" b="0" dirty="0" smtClean="0"/>
              <a:t> </a:t>
            </a:r>
            <a:r>
              <a:rPr lang="en-US" sz="2400" b="0" dirty="0" smtClean="0"/>
              <a:t>in </a:t>
            </a:r>
            <a:r>
              <a:rPr lang="en-US" sz="2400" b="0" dirty="0"/>
              <a:t>the </a:t>
            </a:r>
            <a:r>
              <a:rPr lang="en-US" sz="2400" b="0" dirty="0" smtClean="0"/>
              <a:t>world,</a:t>
            </a:r>
            <a:r>
              <a:rPr lang="hr-HR" sz="2400" b="0" dirty="0" smtClean="0"/>
              <a:t> </a:t>
            </a:r>
            <a:r>
              <a:rPr lang="en-US" sz="2400" b="0" dirty="0" smtClean="0"/>
              <a:t>in </a:t>
            </a:r>
            <a:r>
              <a:rPr lang="hr-HR" sz="2400" b="0" dirty="0" smtClean="0"/>
              <a:t>US </a:t>
            </a:r>
            <a:r>
              <a:rPr lang="en-US" sz="2400" b="0" dirty="0" smtClean="0"/>
              <a:t>relatively</a:t>
            </a:r>
            <a:r>
              <a:rPr lang="hr-HR" sz="2400" b="0" dirty="0"/>
              <a:t> </a:t>
            </a:r>
            <a:r>
              <a:rPr lang="en-US" sz="2400" b="0" dirty="0" smtClean="0"/>
              <a:t>low ( </a:t>
            </a:r>
            <a:r>
              <a:rPr lang="hr-HR" sz="2400" b="0" dirty="0" smtClean="0"/>
              <a:t>~2</a:t>
            </a:r>
            <a:r>
              <a:rPr lang="hr-HR" sz="2400" b="0" dirty="0"/>
              <a:t>/</a:t>
            </a:r>
            <a:r>
              <a:rPr lang="en-US" sz="2400" b="0" dirty="0" smtClean="0"/>
              <a:t>100,000)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M</a:t>
            </a:r>
            <a:r>
              <a:rPr lang="en-US" sz="2400" b="0" dirty="0" smtClean="0"/>
              <a:t>ore </a:t>
            </a:r>
            <a:r>
              <a:rPr lang="en-US" sz="2400" b="0" dirty="0"/>
              <a:t>common in male than in female </a:t>
            </a:r>
            <a:r>
              <a:rPr lang="en-US" sz="2400" b="0" dirty="0" smtClean="0"/>
              <a:t>patients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7691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ETIOLOGY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Cirrhosis </a:t>
            </a:r>
            <a:r>
              <a:rPr lang="en-US" sz="2400" b="0" dirty="0"/>
              <a:t>is a predisposing factor to </a:t>
            </a:r>
            <a:r>
              <a:rPr lang="en-US" sz="2400" b="0" dirty="0" err="1" smtClean="0"/>
              <a:t>hepatoma</a:t>
            </a:r>
            <a:endParaRPr lang="hr-HR" sz="2400" b="0" dirty="0"/>
          </a:p>
          <a:p>
            <a:pPr marL="800100" lvl="1" indent="-342900"/>
            <a:r>
              <a:rPr lang="hr-HR" sz="2400" dirty="0"/>
              <a:t>H</a:t>
            </a:r>
            <a:r>
              <a:rPr lang="en-US" sz="2400" b="0" dirty="0" err="1" smtClean="0"/>
              <a:t>epatitis</a:t>
            </a:r>
            <a:r>
              <a:rPr lang="en-US" sz="2400" b="0" dirty="0" smtClean="0"/>
              <a:t> B</a:t>
            </a:r>
            <a:r>
              <a:rPr lang="hr-HR" sz="2400" b="0" dirty="0" smtClean="0"/>
              <a:t> </a:t>
            </a:r>
            <a:r>
              <a:rPr lang="en-US" sz="2400" dirty="0" smtClean="0"/>
              <a:t>and alcoholism</a:t>
            </a:r>
            <a:r>
              <a:rPr lang="hr-HR" sz="2400" dirty="0" smtClean="0"/>
              <a:t> - </a:t>
            </a:r>
            <a:r>
              <a:rPr lang="en-US" sz="2400" b="0" dirty="0" smtClean="0"/>
              <a:t>leading cause</a:t>
            </a:r>
            <a:r>
              <a:rPr lang="hr-HR" sz="2400" b="0" dirty="0" smtClean="0"/>
              <a:t>s</a:t>
            </a:r>
            <a:r>
              <a:rPr lang="en-US" sz="2400" b="0" dirty="0" smtClean="0"/>
              <a:t> </a:t>
            </a:r>
            <a:r>
              <a:rPr lang="en-US" sz="2400" b="0" dirty="0"/>
              <a:t>of </a:t>
            </a:r>
            <a:r>
              <a:rPr lang="en-US" sz="2400" b="0" dirty="0" smtClean="0"/>
              <a:t>cirrhosis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Fungal-derived </a:t>
            </a:r>
            <a:r>
              <a:rPr lang="en-US" sz="2400" b="0" dirty="0" err="1"/>
              <a:t>aflatoxins</a:t>
            </a:r>
            <a:r>
              <a:rPr lang="en-US" sz="2400" b="0" dirty="0"/>
              <a:t> </a:t>
            </a:r>
            <a:r>
              <a:rPr lang="en-US" sz="2400" b="0" dirty="0" smtClean="0"/>
              <a:t>implicated as</a:t>
            </a:r>
            <a:r>
              <a:rPr lang="hr-HR" sz="2400" b="0" dirty="0" smtClean="0"/>
              <a:t> </a:t>
            </a:r>
            <a:r>
              <a:rPr lang="en-US" sz="2400" b="0" dirty="0" smtClean="0"/>
              <a:t>causes</a:t>
            </a:r>
            <a:endParaRPr lang="hr-HR" sz="2400" b="0" dirty="0" smtClean="0"/>
          </a:p>
          <a:p>
            <a:pPr marL="800100" lvl="1" indent="-342900"/>
            <a:r>
              <a:rPr lang="hr-HR" sz="2400" dirty="0"/>
              <a:t>H</a:t>
            </a:r>
            <a:r>
              <a:rPr lang="en-US" sz="2400" b="0" dirty="0" err="1" smtClean="0"/>
              <a:t>emochromatosis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Smoking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Vinyl chloride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Oral contraceptives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47404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HISTORY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Weight loss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Right upper quadrant or shoulder pain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Weakness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Hepatic </a:t>
            </a:r>
            <a:r>
              <a:rPr lang="en-US" sz="2400" b="0" dirty="0"/>
              <a:t>metastases </a:t>
            </a:r>
            <a:r>
              <a:rPr lang="en-US" sz="2400" b="0" dirty="0" smtClean="0"/>
              <a:t>often </a:t>
            </a:r>
            <a:r>
              <a:rPr lang="en-US" sz="2400" b="0" dirty="0"/>
              <a:t>indistinguishable </a:t>
            </a:r>
            <a:r>
              <a:rPr lang="en-US" sz="2400" b="0" dirty="0" smtClean="0"/>
              <a:t>from</a:t>
            </a:r>
            <a:r>
              <a:rPr lang="hr-HR" sz="2400" b="0" dirty="0" smtClean="0"/>
              <a:t> primary </a:t>
            </a:r>
            <a:r>
              <a:rPr lang="hr-HR" sz="2400" b="0" dirty="0"/>
              <a:t>hepatocellular </a:t>
            </a:r>
            <a:r>
              <a:rPr lang="hr-HR" sz="2400" b="0" dirty="0" smtClean="0"/>
              <a:t>carcinoma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220064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718"/>
            <a:ext cx="8363272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PHYSICAL </a:t>
            </a:r>
            <a:r>
              <a:rPr lang="hr-HR" sz="4000" dirty="0" smtClean="0"/>
              <a:t>EXAMINATION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Hepatomegaly </a:t>
            </a:r>
            <a:r>
              <a:rPr lang="en-US" sz="2400" b="0" dirty="0"/>
              <a:t>may be </a:t>
            </a:r>
            <a:r>
              <a:rPr lang="en-US" sz="2400" b="0" dirty="0" smtClean="0"/>
              <a:t>appreciable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S</a:t>
            </a:r>
            <a:r>
              <a:rPr lang="en-US" sz="2400" b="0" dirty="0" err="1" smtClean="0"/>
              <a:t>igns</a:t>
            </a:r>
            <a:r>
              <a:rPr lang="en-US" sz="2400" b="0" dirty="0" smtClean="0"/>
              <a:t> </a:t>
            </a:r>
            <a:r>
              <a:rPr lang="en-US" sz="2400" b="0" dirty="0"/>
              <a:t>of </a:t>
            </a:r>
            <a:r>
              <a:rPr lang="en-US" sz="2400" b="0" dirty="0" smtClean="0"/>
              <a:t>portal</a:t>
            </a:r>
            <a:r>
              <a:rPr lang="hr-HR" sz="2400" b="0" dirty="0" smtClean="0"/>
              <a:t> </a:t>
            </a:r>
            <a:r>
              <a:rPr lang="en-US" sz="2400" b="0" dirty="0" smtClean="0"/>
              <a:t>hypertension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/>
              <a:t>splenomegaly </a:t>
            </a:r>
            <a:r>
              <a:rPr lang="en-US" sz="2400" b="0" dirty="0"/>
              <a:t>and </a:t>
            </a:r>
            <a:r>
              <a:rPr lang="en-US" sz="2400" b="0" dirty="0" smtClean="0"/>
              <a:t>ascites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Jaundice </a:t>
            </a:r>
            <a:r>
              <a:rPr lang="en-US" sz="2400" b="0" dirty="0"/>
              <a:t>occurs in </a:t>
            </a:r>
            <a:r>
              <a:rPr lang="en-US" sz="2400" b="0" dirty="0" smtClean="0"/>
              <a:t>approximately</a:t>
            </a:r>
            <a:r>
              <a:rPr lang="hr-HR" sz="2400" b="0" dirty="0" smtClean="0"/>
              <a:t> half </a:t>
            </a:r>
            <a:r>
              <a:rPr lang="hr-HR" sz="2400" b="0" dirty="0"/>
              <a:t>of </a:t>
            </a:r>
            <a:r>
              <a:rPr lang="hr-HR" sz="2400" b="0" dirty="0" smtClean="0"/>
              <a:t>patients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7576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DIAGNOSTIC </a:t>
            </a:r>
            <a:r>
              <a:rPr lang="hr-HR" sz="4000" dirty="0" smtClean="0"/>
              <a:t>EVALUATION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A</a:t>
            </a:r>
            <a:r>
              <a:rPr lang="en-US" sz="2400" b="0" dirty="0" err="1" smtClean="0"/>
              <a:t>bnormal</a:t>
            </a:r>
            <a:r>
              <a:rPr lang="en-US" sz="2400" b="0" dirty="0" smtClean="0"/>
              <a:t> liver</a:t>
            </a:r>
            <a:r>
              <a:rPr lang="hr-HR" sz="2400" b="0" dirty="0" smtClean="0"/>
              <a:t> </a:t>
            </a:r>
            <a:r>
              <a:rPr lang="en-US" sz="2400" b="0" dirty="0" smtClean="0"/>
              <a:t>function tests</a:t>
            </a:r>
            <a:endParaRPr lang="hr-HR" sz="2400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Fetoprotein</a:t>
            </a:r>
            <a:r>
              <a:rPr lang="hr-HR" sz="2400" b="0" dirty="0" smtClean="0"/>
              <a:t> - </a:t>
            </a:r>
            <a:r>
              <a:rPr lang="en-US" sz="2400" b="0" dirty="0" smtClean="0"/>
              <a:t>specific </a:t>
            </a:r>
            <a:r>
              <a:rPr lang="en-US" sz="2400" b="0" dirty="0"/>
              <a:t>marker </a:t>
            </a:r>
            <a:r>
              <a:rPr lang="en-US" sz="2400" b="0" dirty="0" smtClean="0"/>
              <a:t>for</a:t>
            </a:r>
            <a:r>
              <a:rPr lang="hr-HR" sz="2400" b="0" dirty="0" smtClean="0"/>
              <a:t> </a:t>
            </a:r>
            <a:r>
              <a:rPr lang="en-US" sz="2400" b="0" dirty="0" err="1" smtClean="0"/>
              <a:t>hepatoma</a:t>
            </a:r>
            <a:r>
              <a:rPr lang="hr-HR" sz="2400" b="0" dirty="0" smtClean="0"/>
              <a:t>, </a:t>
            </a:r>
            <a:r>
              <a:rPr lang="en-US" sz="2400" b="0" dirty="0" smtClean="0"/>
              <a:t>also elevated </a:t>
            </a:r>
            <a:r>
              <a:rPr lang="en-US" sz="2400" b="0" dirty="0"/>
              <a:t>in </a:t>
            </a:r>
            <a:r>
              <a:rPr lang="en-US" sz="2400" b="0" dirty="0" smtClean="0"/>
              <a:t>embryonic</a:t>
            </a:r>
            <a:r>
              <a:rPr lang="hr-HR" sz="2400" b="0" dirty="0" smtClean="0"/>
              <a:t> </a:t>
            </a:r>
            <a:r>
              <a:rPr lang="en-US" sz="2400" b="0" dirty="0" smtClean="0"/>
              <a:t>tumors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Radiographic </a:t>
            </a:r>
            <a:r>
              <a:rPr lang="en-US" sz="2400" b="0" dirty="0"/>
              <a:t>studies </a:t>
            </a:r>
            <a:r>
              <a:rPr lang="en-US" sz="2400" b="0" dirty="0" smtClean="0"/>
              <a:t>used </a:t>
            </a:r>
            <a:r>
              <a:rPr lang="en-US" sz="2400" b="0" dirty="0"/>
              <a:t>to </a:t>
            </a:r>
            <a:r>
              <a:rPr lang="en-US" sz="2400" b="0" dirty="0" smtClean="0"/>
              <a:t>differentiate</a:t>
            </a:r>
            <a:r>
              <a:rPr lang="hr-HR" sz="2400" b="0" dirty="0" smtClean="0"/>
              <a:t> </a:t>
            </a:r>
            <a:r>
              <a:rPr lang="en-US" sz="2400" b="0" dirty="0" smtClean="0"/>
              <a:t>benign </a:t>
            </a:r>
            <a:r>
              <a:rPr lang="en-US" sz="2400" b="0" dirty="0"/>
              <a:t>and malignant </a:t>
            </a:r>
            <a:r>
              <a:rPr lang="en-US" sz="2400" b="0" dirty="0" smtClean="0"/>
              <a:t>lesions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Ultrasonography distinguish </a:t>
            </a:r>
            <a:r>
              <a:rPr lang="en-US" sz="2400" b="0" dirty="0"/>
              <a:t>cystic from solid </a:t>
            </a:r>
            <a:r>
              <a:rPr lang="en-US" sz="2400" b="0" dirty="0" smtClean="0"/>
              <a:t>lesions</a:t>
            </a:r>
            <a:endParaRPr lang="hr-HR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58445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/>
              <a:t>Liver </a:t>
            </a:r>
            <a:r>
              <a:rPr lang="hr-HR" sz="4000" dirty="0" smtClean="0"/>
              <a:t>anatomy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T</a:t>
            </a:r>
            <a:r>
              <a:rPr lang="en-US" sz="2400" b="0" dirty="0" err="1" smtClean="0"/>
              <a:t>wo</a:t>
            </a:r>
            <a:r>
              <a:rPr lang="en-US" sz="2400" b="0" dirty="0" smtClean="0"/>
              <a:t> </a:t>
            </a:r>
            <a:r>
              <a:rPr lang="en-US" sz="2400" b="0" dirty="0"/>
              <a:t>anatomical </a:t>
            </a:r>
            <a:r>
              <a:rPr lang="en-US" sz="2400" b="0" dirty="0" smtClean="0"/>
              <a:t>lobes</a:t>
            </a:r>
            <a:r>
              <a:rPr lang="hr-HR" sz="2400" b="0" dirty="0" smtClean="0"/>
              <a:t> - </a:t>
            </a:r>
            <a:r>
              <a:rPr lang="en-US" sz="2400" b="0" dirty="0" smtClean="0"/>
              <a:t>separate </a:t>
            </a:r>
            <a:r>
              <a:rPr lang="en-US" sz="2400" b="0" dirty="0"/>
              <a:t>blood </a:t>
            </a:r>
            <a:r>
              <a:rPr lang="en-US" sz="2400" b="0" dirty="0" smtClean="0"/>
              <a:t>supply,</a:t>
            </a:r>
            <a:r>
              <a:rPr lang="hr-HR" sz="2400" b="0" dirty="0" smtClean="0"/>
              <a:t> bile </a:t>
            </a:r>
            <a:r>
              <a:rPr lang="hr-HR" sz="2400" b="0" dirty="0"/>
              <a:t>duct and venous </a:t>
            </a:r>
            <a:r>
              <a:rPr lang="hr-HR" sz="2400" b="0" dirty="0" smtClean="0"/>
              <a:t>drainage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Dual </a:t>
            </a:r>
            <a:r>
              <a:rPr lang="en-US" sz="2400" b="0" dirty="0"/>
              <a:t>blood </a:t>
            </a:r>
            <a:r>
              <a:rPr lang="en-US" sz="2400" b="0" dirty="0" smtClean="0"/>
              <a:t>supply</a:t>
            </a:r>
            <a:endParaRPr lang="hr-HR" sz="2400" b="0" dirty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20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%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hepatic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artery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80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% portal vein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liver regenerates fully after partial </a:t>
            </a:r>
            <a:r>
              <a:rPr lang="en-US" sz="2400" b="0" dirty="0" smtClean="0"/>
              <a:t>resection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Resection </a:t>
            </a:r>
            <a:r>
              <a:rPr lang="en-US" sz="2400" b="0" dirty="0"/>
              <a:t>is based on anatomical lines to preserve </a:t>
            </a:r>
            <a:r>
              <a:rPr lang="en-US" sz="2400" b="0" dirty="0" smtClean="0"/>
              <a:t>maximal</a:t>
            </a:r>
            <a:r>
              <a:rPr lang="hr-HR" sz="2400" b="0" dirty="0" smtClean="0"/>
              <a:t> functioning </a:t>
            </a:r>
            <a:r>
              <a:rPr lang="hr-HR" sz="2400" b="0" dirty="0"/>
              <a:t>liver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3037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DIAGNOSTIC </a:t>
            </a:r>
            <a:r>
              <a:rPr lang="hr-HR" sz="4000" dirty="0" smtClean="0"/>
              <a:t>EVALUATION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709"/>
            <a:ext cx="8147248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CT or</a:t>
            </a:r>
            <a:r>
              <a:rPr lang="hr-HR" sz="2400" b="0" dirty="0" smtClean="0"/>
              <a:t> MRI </a:t>
            </a:r>
            <a:r>
              <a:rPr lang="en-US" sz="2400" b="0" dirty="0" smtClean="0"/>
              <a:t>reveal </a:t>
            </a:r>
            <a:r>
              <a:rPr lang="en-US" sz="2400" b="0" dirty="0"/>
              <a:t>multiple </a:t>
            </a:r>
            <a:r>
              <a:rPr lang="en-US" sz="2400" b="0" dirty="0" smtClean="0"/>
              <a:t>lesions</a:t>
            </a:r>
            <a:r>
              <a:rPr lang="hr-HR" sz="2400" b="0" dirty="0" smtClean="0"/>
              <a:t> </a:t>
            </a:r>
            <a:r>
              <a:rPr lang="en-US" sz="2400" b="0" dirty="0" smtClean="0"/>
              <a:t>and </a:t>
            </a:r>
            <a:r>
              <a:rPr lang="en-US" sz="2400" b="0" dirty="0"/>
              <a:t>clarify anatomic relationships </a:t>
            </a:r>
            <a:endParaRPr lang="hr-HR" sz="2400" b="0" dirty="0"/>
          </a:p>
          <a:p>
            <a:pPr marL="800100" lvl="1" indent="-342900">
              <a:lnSpc>
                <a:spcPct val="150000"/>
              </a:lnSpc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odularity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of the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liver,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hypersplenism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portal hypertension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Hepatic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arteriography can diagnose </a:t>
            </a:r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hemangioma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I</a:t>
            </a:r>
            <a:r>
              <a:rPr lang="en-US" sz="2400" b="0" dirty="0" err="1" smtClean="0"/>
              <a:t>mportant</a:t>
            </a:r>
            <a:r>
              <a:rPr lang="en-US" sz="2400" b="0" dirty="0" smtClean="0"/>
              <a:t> </a:t>
            </a:r>
            <a:r>
              <a:rPr lang="en-US" sz="2400" b="0" dirty="0"/>
              <a:t>to </a:t>
            </a:r>
            <a:r>
              <a:rPr lang="en-US" sz="2400" b="0" dirty="0" smtClean="0"/>
              <a:t>perform</a:t>
            </a:r>
            <a:r>
              <a:rPr lang="hr-HR" sz="2400" b="0" dirty="0" smtClean="0"/>
              <a:t> viral </a:t>
            </a:r>
            <a:r>
              <a:rPr lang="hr-HR" sz="2400" b="0" dirty="0"/>
              <a:t>studies for </a:t>
            </a:r>
            <a:r>
              <a:rPr lang="hr-HR" sz="2400" b="0" dirty="0" smtClean="0"/>
              <a:t>hepatitis - m</a:t>
            </a:r>
            <a:r>
              <a:rPr lang="en-US" sz="2400" b="0" dirty="0" err="1" smtClean="0"/>
              <a:t>ost</a:t>
            </a:r>
            <a:r>
              <a:rPr lang="en-US" sz="2400" b="0" dirty="0" smtClean="0"/>
              <a:t> </a:t>
            </a:r>
            <a:r>
              <a:rPr lang="en-US" sz="2400" b="0" dirty="0"/>
              <a:t>cancers occur in the setting </a:t>
            </a:r>
            <a:r>
              <a:rPr lang="en-US" sz="2400" b="0" dirty="0" smtClean="0"/>
              <a:t>of</a:t>
            </a:r>
            <a:r>
              <a:rPr lang="hr-HR" sz="2400" b="0" dirty="0" smtClean="0"/>
              <a:t> </a:t>
            </a:r>
            <a:r>
              <a:rPr lang="en-US" sz="2400" b="0" dirty="0" smtClean="0"/>
              <a:t>liver </a:t>
            </a:r>
            <a:r>
              <a:rPr lang="en-US" sz="2400" b="0" dirty="0"/>
              <a:t>disease and </a:t>
            </a:r>
            <a:r>
              <a:rPr lang="en-US" sz="2400" b="0" dirty="0" smtClean="0"/>
              <a:t>cirrhosis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24120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TREATMENT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749"/>
            <a:ext cx="8147248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Child-</a:t>
            </a:r>
            <a:r>
              <a:rPr lang="en-US" sz="2400" b="0" dirty="0" err="1"/>
              <a:t>Turcotte</a:t>
            </a:r>
            <a:r>
              <a:rPr lang="en-US" sz="2400" b="0" dirty="0"/>
              <a:t>-Pugh </a:t>
            </a:r>
            <a:r>
              <a:rPr lang="en-US" sz="2400" b="0" dirty="0" err="1"/>
              <a:t>scor</a:t>
            </a:r>
            <a:r>
              <a:rPr lang="hr-HR" sz="2400" b="0" dirty="0" smtClean="0"/>
              <a:t>e </a:t>
            </a:r>
            <a:r>
              <a:rPr lang="en-US" sz="2400" b="0" dirty="0" smtClean="0"/>
              <a:t>assess</a:t>
            </a:r>
            <a:r>
              <a:rPr lang="hr-HR" sz="2400" b="0" dirty="0" smtClean="0"/>
              <a:t> b</a:t>
            </a:r>
            <a:r>
              <a:rPr lang="en-US" sz="2400" b="0" dirty="0" err="1" smtClean="0"/>
              <a:t>efore</a:t>
            </a:r>
            <a:r>
              <a:rPr lang="en-US" sz="2400" b="0" dirty="0" smtClean="0"/>
              <a:t> </a:t>
            </a:r>
            <a:r>
              <a:rPr lang="en-US" sz="2400" b="0" dirty="0"/>
              <a:t>consideration of </a:t>
            </a:r>
            <a:r>
              <a:rPr lang="en-US" sz="2400" b="0" dirty="0" smtClean="0"/>
              <a:t>resection</a:t>
            </a:r>
            <a:r>
              <a:rPr lang="hr-HR" sz="2400" b="0" dirty="0"/>
              <a:t> 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Child </a:t>
            </a:r>
            <a:r>
              <a:rPr lang="en-US" sz="2400" b="0" dirty="0"/>
              <a:t>class C </a:t>
            </a:r>
            <a:r>
              <a:rPr lang="en-US" sz="2400" b="0" dirty="0" smtClean="0"/>
              <a:t>disease</a:t>
            </a:r>
            <a:r>
              <a:rPr lang="hr-HR" sz="2400" b="0" dirty="0" smtClean="0"/>
              <a:t>: </a:t>
            </a:r>
            <a:r>
              <a:rPr lang="en-US" sz="2400" b="0" dirty="0" smtClean="0"/>
              <a:t>not tolerate</a:t>
            </a:r>
            <a:r>
              <a:rPr lang="hr-HR" sz="2400" b="0" dirty="0" smtClean="0"/>
              <a:t> </a:t>
            </a:r>
            <a:r>
              <a:rPr lang="en-US" sz="2400" b="0" dirty="0" smtClean="0"/>
              <a:t>resection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Child </a:t>
            </a:r>
            <a:r>
              <a:rPr lang="en-US" sz="2400" b="0" dirty="0"/>
              <a:t>class B disease </a:t>
            </a:r>
            <a:r>
              <a:rPr lang="en-US" sz="2400" b="0" dirty="0" smtClean="0"/>
              <a:t>may</a:t>
            </a:r>
            <a:r>
              <a:rPr lang="hr-HR" sz="2400" b="0" dirty="0" smtClean="0"/>
              <a:t> tolerate limited resection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T</a:t>
            </a:r>
            <a:r>
              <a:rPr lang="en-US" sz="2400" b="0" dirty="0" err="1" smtClean="0"/>
              <a:t>reatment</a:t>
            </a:r>
            <a:r>
              <a:rPr lang="hr-HR" sz="2400" b="0" dirty="0"/>
              <a:t> </a:t>
            </a:r>
            <a:r>
              <a:rPr lang="en-US" sz="2400" b="0" dirty="0" smtClean="0"/>
              <a:t>involves </a:t>
            </a:r>
            <a:r>
              <a:rPr lang="en-US" sz="2400" b="0" dirty="0"/>
              <a:t>resection of </a:t>
            </a:r>
            <a:r>
              <a:rPr lang="en-US" sz="2400" b="0" dirty="0" smtClean="0"/>
              <a:t>tumor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Survival </a:t>
            </a:r>
            <a:r>
              <a:rPr lang="en-US" sz="2400" b="0" dirty="0"/>
              <a:t>without </a:t>
            </a:r>
            <a:r>
              <a:rPr lang="en-US" sz="2400" b="0" dirty="0" smtClean="0"/>
              <a:t>treatment</a:t>
            </a:r>
            <a:r>
              <a:rPr lang="hr-HR" sz="2400" b="0" dirty="0" smtClean="0"/>
              <a:t> </a:t>
            </a:r>
            <a:r>
              <a:rPr lang="en-US" sz="2400" b="0" dirty="0" smtClean="0"/>
              <a:t>averages </a:t>
            </a:r>
            <a:r>
              <a:rPr lang="en-US" sz="2400" b="0" dirty="0"/>
              <a:t>3 </a:t>
            </a:r>
            <a:r>
              <a:rPr lang="en-US" sz="2400" b="0" dirty="0" smtClean="0"/>
              <a:t>months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R</a:t>
            </a:r>
            <a:r>
              <a:rPr lang="en-US" sz="2400" b="0" dirty="0" err="1" smtClean="0"/>
              <a:t>esection</a:t>
            </a:r>
            <a:r>
              <a:rPr lang="en-US" sz="2400" b="0" dirty="0" smtClean="0"/>
              <a:t> </a:t>
            </a:r>
            <a:r>
              <a:rPr lang="en-US" sz="2400" b="0" dirty="0"/>
              <a:t>can extend </a:t>
            </a:r>
            <a:r>
              <a:rPr lang="en-US" sz="2400" b="0" dirty="0" smtClean="0"/>
              <a:t>survival</a:t>
            </a:r>
            <a:r>
              <a:rPr lang="hr-HR" sz="2400" b="0" dirty="0" smtClean="0"/>
              <a:t> </a:t>
            </a:r>
            <a:r>
              <a:rPr lang="en-US" sz="2400" b="0" dirty="0" smtClean="0"/>
              <a:t>to </a:t>
            </a:r>
            <a:r>
              <a:rPr lang="en-US" sz="2400" b="0" dirty="0"/>
              <a:t>3 </a:t>
            </a:r>
            <a:r>
              <a:rPr lang="en-US" sz="2400" b="0" dirty="0" smtClean="0"/>
              <a:t>years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5-year </a:t>
            </a:r>
            <a:r>
              <a:rPr lang="en-US" sz="2400" b="0" dirty="0"/>
              <a:t>survival rate </a:t>
            </a:r>
            <a:r>
              <a:rPr lang="en-US" sz="2400" b="0" dirty="0" smtClean="0"/>
              <a:t>11</a:t>
            </a:r>
            <a:r>
              <a:rPr lang="en-US" sz="2400" b="0" dirty="0"/>
              <a:t>% </a:t>
            </a:r>
            <a:r>
              <a:rPr lang="hr-HR" sz="2400" b="0" dirty="0" smtClean="0"/>
              <a:t>- </a:t>
            </a:r>
            <a:r>
              <a:rPr lang="en-US" sz="2400" b="0" dirty="0" smtClean="0"/>
              <a:t>46%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4671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88" y="0"/>
            <a:ext cx="59380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29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TREATMENT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91741"/>
            <a:ext cx="7992888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D</a:t>
            </a:r>
            <a:r>
              <a:rPr lang="en-US" sz="2400" b="0" dirty="0" err="1" smtClean="0"/>
              <a:t>ecision</a:t>
            </a:r>
            <a:r>
              <a:rPr lang="en-US" sz="2400" b="0" dirty="0" smtClean="0"/>
              <a:t> </a:t>
            </a:r>
            <a:r>
              <a:rPr lang="en-US" sz="2400" b="0" dirty="0"/>
              <a:t>to resect </a:t>
            </a:r>
            <a:r>
              <a:rPr lang="en-US" sz="2400" b="0" dirty="0" smtClean="0"/>
              <a:t>depends </a:t>
            </a:r>
            <a:r>
              <a:rPr lang="en-US" sz="2400" b="0" dirty="0"/>
              <a:t>on </a:t>
            </a:r>
            <a:r>
              <a:rPr lang="en-US" sz="2400" b="0" dirty="0" smtClean="0"/>
              <a:t>comorbid</a:t>
            </a:r>
            <a:r>
              <a:rPr lang="hr-HR" sz="2400" b="0" dirty="0" smtClean="0"/>
              <a:t> </a:t>
            </a:r>
            <a:r>
              <a:rPr lang="en-US" sz="2400" b="0" dirty="0" smtClean="0"/>
              <a:t>disease</a:t>
            </a:r>
            <a:r>
              <a:rPr lang="hr-HR" sz="2400" b="0" dirty="0" smtClean="0"/>
              <a:t>, </a:t>
            </a:r>
            <a:r>
              <a:rPr lang="en-US" sz="2400" b="0" dirty="0" smtClean="0"/>
              <a:t>location </a:t>
            </a:r>
            <a:r>
              <a:rPr lang="en-US" sz="2400" b="0" dirty="0"/>
              <a:t>and size of </a:t>
            </a:r>
            <a:r>
              <a:rPr lang="en-US" sz="2400" b="0" dirty="0" smtClean="0"/>
              <a:t>tumor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W</a:t>
            </a:r>
            <a:r>
              <a:rPr lang="en-US" sz="2400" b="0" dirty="0" smtClean="0"/>
              <a:t>edge </a:t>
            </a:r>
            <a:r>
              <a:rPr lang="en-US" sz="2400" b="0" dirty="0"/>
              <a:t>resection </a:t>
            </a:r>
            <a:r>
              <a:rPr lang="hr-HR" sz="2400" b="0" dirty="0"/>
              <a:t>w</a:t>
            </a:r>
            <a:r>
              <a:rPr lang="en-US" sz="2400" b="0" dirty="0" smtClean="0"/>
              <a:t>hen</a:t>
            </a:r>
            <a:r>
              <a:rPr lang="hr-HR" sz="2400" b="0" dirty="0" smtClean="0"/>
              <a:t> </a:t>
            </a:r>
            <a:r>
              <a:rPr lang="en-US" sz="2400" b="0" dirty="0" smtClean="0"/>
              <a:t>possible</a:t>
            </a:r>
            <a:r>
              <a:rPr lang="hr-HR" sz="2400" b="0" dirty="0" smtClean="0"/>
              <a:t> - </a:t>
            </a:r>
            <a:r>
              <a:rPr lang="en-US" sz="2400" b="0" dirty="0" smtClean="0"/>
              <a:t>formal </a:t>
            </a:r>
            <a:r>
              <a:rPr lang="en-US" sz="2400" b="0" dirty="0"/>
              <a:t>hepatic lobectomy </a:t>
            </a:r>
            <a:r>
              <a:rPr lang="en-US" sz="2400" b="0" dirty="0" smtClean="0"/>
              <a:t>does</a:t>
            </a:r>
            <a:r>
              <a:rPr lang="hr-HR" sz="2400" b="0" dirty="0" smtClean="0"/>
              <a:t>n`</a:t>
            </a:r>
            <a:r>
              <a:rPr lang="en-US" sz="2400" b="0" dirty="0" smtClean="0"/>
              <a:t>t </a:t>
            </a:r>
            <a:r>
              <a:rPr lang="en-US" sz="2400" b="0" dirty="0"/>
              <a:t>provide </a:t>
            </a:r>
            <a:r>
              <a:rPr lang="en-US" sz="2400" b="0" dirty="0" smtClean="0"/>
              <a:t>additional</a:t>
            </a:r>
            <a:r>
              <a:rPr lang="hr-HR" sz="2400" b="0" dirty="0"/>
              <a:t> </a:t>
            </a:r>
            <a:r>
              <a:rPr lang="en-US" sz="2400" b="0" dirty="0" smtClean="0"/>
              <a:t>survival benefit.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Liver transplantation for </a:t>
            </a:r>
            <a:r>
              <a:rPr lang="hr-HR" sz="2400" b="0" dirty="0"/>
              <a:t>p</a:t>
            </a:r>
            <a:r>
              <a:rPr lang="en-US" sz="2400" b="0" dirty="0" err="1" smtClean="0"/>
              <a:t>atients</a:t>
            </a:r>
            <a:r>
              <a:rPr lang="en-US" sz="2400" b="0" dirty="0" smtClean="0"/>
              <a:t> </a:t>
            </a:r>
            <a:r>
              <a:rPr lang="en-US" sz="2400" b="0" dirty="0"/>
              <a:t>with small tumors </a:t>
            </a:r>
            <a:r>
              <a:rPr lang="en-US" sz="2400" b="0" dirty="0" smtClean="0"/>
              <a:t>who</a:t>
            </a:r>
            <a:r>
              <a:rPr lang="hr-HR" sz="2400" b="0" dirty="0" smtClean="0"/>
              <a:t> </a:t>
            </a:r>
            <a:r>
              <a:rPr lang="en-US" sz="2400" b="0" dirty="0" smtClean="0"/>
              <a:t>are </a:t>
            </a:r>
            <a:r>
              <a:rPr lang="en-US" sz="2400" b="0" dirty="0"/>
              <a:t>not candidates for resection because </a:t>
            </a:r>
            <a:r>
              <a:rPr lang="en-US" sz="2400" b="0" dirty="0" smtClean="0"/>
              <a:t>of location</a:t>
            </a:r>
            <a:r>
              <a:rPr lang="hr-HR" sz="2400" b="0" dirty="0" smtClean="0"/>
              <a:t> </a:t>
            </a:r>
            <a:r>
              <a:rPr lang="en-US" sz="2400" b="0" dirty="0" smtClean="0"/>
              <a:t>or </a:t>
            </a:r>
            <a:r>
              <a:rPr lang="en-US" sz="2400" b="0" dirty="0"/>
              <a:t>concomitant </a:t>
            </a:r>
            <a:r>
              <a:rPr lang="en-US" sz="2400" b="0" dirty="0" smtClean="0"/>
              <a:t>cirrhosis</a:t>
            </a:r>
            <a:endParaRPr lang="hr-HR" sz="2400" b="0" dirty="0" smtClean="0"/>
          </a:p>
          <a:p>
            <a:pPr marL="800100" lvl="1" indent="-342900"/>
            <a:r>
              <a:rPr lang="en-US" sz="2400" b="0" dirty="0" err="1" smtClean="0">
                <a:solidFill>
                  <a:schemeClr val="bg2">
                    <a:lumMod val="50000"/>
                  </a:schemeClr>
                </a:solidFill>
              </a:rPr>
              <a:t>Provid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good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long-term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survival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TREATMENT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19733"/>
            <a:ext cx="7992888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Metastatic </a:t>
            </a:r>
            <a:r>
              <a:rPr lang="en-US" sz="2400" b="0" dirty="0"/>
              <a:t>disease </a:t>
            </a:r>
            <a:r>
              <a:rPr lang="en-US" sz="2400" b="0" dirty="0" smtClean="0"/>
              <a:t>occurs</a:t>
            </a:r>
            <a:r>
              <a:rPr lang="hr-HR" sz="2400" b="0" dirty="0" smtClean="0"/>
              <a:t>: </a:t>
            </a:r>
            <a:r>
              <a:rPr lang="en-US" sz="2400" b="0" dirty="0" smtClean="0"/>
              <a:t>lung</a:t>
            </a:r>
            <a:r>
              <a:rPr lang="en-US" sz="2400" b="0" dirty="0"/>
              <a:t>, colon, pancreas, breast, </a:t>
            </a:r>
            <a:r>
              <a:rPr lang="en-US" sz="2400" b="0" dirty="0" smtClean="0"/>
              <a:t>stomach</a:t>
            </a:r>
            <a:endParaRPr lang="hr-HR" sz="2400" b="0" dirty="0"/>
          </a:p>
          <a:p>
            <a:pPr marL="800100" lvl="1" indent="-342900"/>
            <a:r>
              <a:rPr lang="hr-HR" sz="2400" b="0" dirty="0" smtClean="0"/>
              <a:t>C</a:t>
            </a:r>
            <a:r>
              <a:rPr lang="en-US" sz="2400" b="0" dirty="0" err="1" smtClean="0"/>
              <a:t>olon</a:t>
            </a:r>
            <a:r>
              <a:rPr lang="en-US" sz="2400" b="0" dirty="0" smtClean="0"/>
              <a:t> </a:t>
            </a:r>
            <a:r>
              <a:rPr lang="en-US" sz="2400" b="0" dirty="0"/>
              <a:t>cancer </a:t>
            </a:r>
            <a:r>
              <a:rPr lang="hr-HR" sz="2400" b="0" dirty="0" smtClean="0"/>
              <a:t>with </a:t>
            </a:r>
            <a:r>
              <a:rPr lang="en-US" sz="2400" b="0" dirty="0" smtClean="0"/>
              <a:t>liver</a:t>
            </a:r>
            <a:r>
              <a:rPr lang="hr-HR" sz="2400" b="0" dirty="0" smtClean="0"/>
              <a:t> meta - </a:t>
            </a:r>
            <a:r>
              <a:rPr lang="en-US" sz="2400" b="0" dirty="0" smtClean="0"/>
              <a:t>resection </a:t>
            </a:r>
            <a:r>
              <a:rPr lang="en-US" sz="2400" b="0" dirty="0"/>
              <a:t>of </a:t>
            </a:r>
            <a:r>
              <a:rPr lang="en-US" sz="2400" b="0" dirty="0" smtClean="0"/>
              <a:t>up</a:t>
            </a:r>
            <a:r>
              <a:rPr lang="hr-HR" sz="2400" b="0" dirty="0" smtClean="0"/>
              <a:t> 3 </a:t>
            </a:r>
            <a:r>
              <a:rPr lang="en-US" sz="2400" b="0" dirty="0" smtClean="0"/>
              <a:t>lesions shown </a:t>
            </a:r>
            <a:r>
              <a:rPr lang="en-US" sz="2400" b="0" dirty="0"/>
              <a:t>to improve </a:t>
            </a:r>
            <a:r>
              <a:rPr lang="en-US" sz="2400" b="0" dirty="0" smtClean="0"/>
              <a:t>survival</a:t>
            </a:r>
            <a:r>
              <a:rPr lang="hr-HR" sz="2400" b="0" dirty="0" smtClean="0"/>
              <a:t>, </a:t>
            </a:r>
            <a:r>
              <a:rPr lang="en-US" sz="2400" b="0" dirty="0" smtClean="0"/>
              <a:t>should </a:t>
            </a:r>
            <a:r>
              <a:rPr lang="en-US" sz="2400" b="0" dirty="0"/>
              <a:t>be attempted as long as the operative </a:t>
            </a:r>
            <a:r>
              <a:rPr lang="en-US" sz="2400" b="0" dirty="0" smtClean="0"/>
              <a:t>risk</a:t>
            </a:r>
            <a:r>
              <a:rPr lang="hr-HR" sz="2400" b="0" dirty="0" smtClean="0"/>
              <a:t> </a:t>
            </a:r>
            <a:r>
              <a:rPr lang="en-US" sz="2400" b="0" dirty="0" smtClean="0"/>
              <a:t>is </a:t>
            </a:r>
            <a:r>
              <a:rPr lang="en-US" sz="2400" b="0" dirty="0"/>
              <a:t>not </a:t>
            </a:r>
            <a:r>
              <a:rPr lang="en-US" sz="2400" b="0" dirty="0" smtClean="0"/>
              <a:t>prohibitive</a:t>
            </a:r>
            <a:endParaRPr lang="hr-HR" sz="2400" b="0" dirty="0" smtClean="0"/>
          </a:p>
          <a:p>
            <a:pPr marL="800100" lvl="1" indent="-342900"/>
            <a:r>
              <a:rPr lang="hr-HR" sz="2400" dirty="0"/>
              <a:t>L</a:t>
            </a:r>
            <a:r>
              <a:rPr lang="en-US" sz="2400" b="0" dirty="0" err="1" smtClean="0"/>
              <a:t>iver</a:t>
            </a:r>
            <a:r>
              <a:rPr lang="en-US" sz="2400" b="0" dirty="0" smtClean="0"/>
              <a:t> </a:t>
            </a:r>
            <a:r>
              <a:rPr lang="en-US" sz="2400" b="0" dirty="0"/>
              <a:t>metastases </a:t>
            </a:r>
            <a:r>
              <a:rPr lang="en-US" sz="2400" b="0" dirty="0" smtClean="0"/>
              <a:t>from</a:t>
            </a:r>
            <a:r>
              <a:rPr lang="hr-HR" sz="2400" b="0" dirty="0" smtClean="0"/>
              <a:t> </a:t>
            </a:r>
            <a:r>
              <a:rPr lang="en-US" sz="2400" b="0" dirty="0" smtClean="0"/>
              <a:t>other </a:t>
            </a:r>
            <a:r>
              <a:rPr lang="en-US" sz="2400" b="0" dirty="0"/>
              <a:t>tumors should not be </a:t>
            </a:r>
            <a:r>
              <a:rPr lang="en-US" sz="2400" b="0" dirty="0" smtClean="0"/>
              <a:t>resected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497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085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60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9169"/>
            <a:ext cx="7772400" cy="4571999"/>
          </a:xfrm>
        </p:spPr>
        <p:txBody>
          <a:bodyPr/>
          <a:lstStyle/>
          <a:p>
            <a:r>
              <a:rPr lang="hr-HR" sz="6000" dirty="0"/>
              <a:t>Hydatid disease </a:t>
            </a:r>
            <a:r>
              <a:rPr lang="hr-HR" sz="6000" dirty="0" smtClean="0"/>
              <a:t>of the </a:t>
            </a:r>
            <a:r>
              <a:rPr lang="hr-HR" sz="6000" dirty="0"/>
              <a:t>liver</a:t>
            </a:r>
          </a:p>
        </p:txBody>
      </p:sp>
    </p:spTree>
    <p:extLst>
      <p:ext uri="{BB962C8B-B14F-4D97-AF65-F5344CB8AC3E}">
        <p14:creationId xmlns:p14="http://schemas.microsoft.com/office/powerpoint/2010/main" val="175981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hr-HR" sz="4000" dirty="0" smtClean="0"/>
              <a:t>Pathology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L</a:t>
            </a:r>
            <a:r>
              <a:rPr lang="en-US" sz="2400" b="0" dirty="0" err="1" smtClean="0"/>
              <a:t>iver</a:t>
            </a:r>
            <a:r>
              <a:rPr lang="en-US" sz="2400" b="0" dirty="0" smtClean="0"/>
              <a:t> </a:t>
            </a:r>
            <a:r>
              <a:rPr lang="en-US" sz="2400" b="0" dirty="0"/>
              <a:t>is </a:t>
            </a:r>
            <a:r>
              <a:rPr lang="en-US" sz="2400" b="0" dirty="0" smtClean="0"/>
              <a:t>site </a:t>
            </a:r>
            <a:r>
              <a:rPr lang="en-US" sz="2400" b="0" dirty="0"/>
              <a:t>of 75% of </a:t>
            </a:r>
            <a:r>
              <a:rPr lang="en-US" sz="2400" b="0" dirty="0" err="1"/>
              <a:t>hydatid</a:t>
            </a:r>
            <a:r>
              <a:rPr lang="en-US" sz="2400" b="0" dirty="0"/>
              <a:t> cysts </a:t>
            </a:r>
            <a:r>
              <a:rPr lang="en-US" sz="2400" b="0" dirty="0" smtClean="0"/>
              <a:t>in</a:t>
            </a:r>
            <a:r>
              <a:rPr lang="hr-HR" sz="2400" b="0" dirty="0" smtClean="0"/>
              <a:t> humans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Dogs infected </a:t>
            </a:r>
            <a:r>
              <a:rPr lang="en-US" sz="2400" b="0" dirty="0"/>
              <a:t>with </a:t>
            </a:r>
            <a:r>
              <a:rPr lang="en-US" sz="2400" b="0" dirty="0" smtClean="0"/>
              <a:t>ova </a:t>
            </a:r>
            <a:r>
              <a:rPr lang="en-US" sz="2400" b="0" dirty="0"/>
              <a:t>of </a:t>
            </a:r>
            <a:r>
              <a:rPr lang="en-US" sz="2400" b="0" i="1" dirty="0" err="1" smtClean="0"/>
              <a:t>Echinococcus</a:t>
            </a:r>
            <a:r>
              <a:rPr lang="hr-HR" sz="2400" b="0" i="1" dirty="0"/>
              <a:t> </a:t>
            </a:r>
            <a:r>
              <a:rPr lang="hr-HR" sz="2400" b="0" i="1" dirty="0" smtClean="0"/>
              <a:t>granulosus </a:t>
            </a:r>
            <a:r>
              <a:rPr lang="hr-HR" sz="2400" b="0" dirty="0" smtClean="0"/>
              <a:t>(result of </a:t>
            </a:r>
            <a:r>
              <a:rPr lang="en-US" sz="2400" b="0" dirty="0" smtClean="0"/>
              <a:t>eating </a:t>
            </a:r>
            <a:r>
              <a:rPr lang="en-US" sz="2400" b="0" dirty="0"/>
              <a:t>sheep </a:t>
            </a:r>
            <a:r>
              <a:rPr lang="en-US" sz="2400" b="0" dirty="0" smtClean="0"/>
              <a:t>offal</a:t>
            </a:r>
            <a:r>
              <a:rPr lang="hr-HR" sz="2400" b="0" dirty="0" smtClean="0"/>
              <a:t>) - t</a:t>
            </a:r>
            <a:r>
              <a:rPr lang="en-US" sz="2400" b="0" dirty="0" err="1" smtClean="0"/>
              <a:t>apeworms</a:t>
            </a:r>
            <a:r>
              <a:rPr lang="en-US" sz="2400" b="0" dirty="0" smtClean="0"/>
              <a:t> </a:t>
            </a:r>
            <a:r>
              <a:rPr lang="en-US" sz="2400" b="0" dirty="0"/>
              <a:t>develop in </a:t>
            </a:r>
            <a:r>
              <a:rPr lang="en-US" sz="2400" b="0" dirty="0" smtClean="0"/>
              <a:t>small </a:t>
            </a:r>
            <a:r>
              <a:rPr lang="en-US" sz="2400" b="0" dirty="0"/>
              <a:t>intestine </a:t>
            </a:r>
            <a:r>
              <a:rPr lang="hr-HR" sz="2400" b="0" dirty="0" smtClean="0"/>
              <a:t> - </a:t>
            </a:r>
            <a:r>
              <a:rPr lang="en-US" sz="2400" b="0" dirty="0" smtClean="0"/>
              <a:t>ova discharged</a:t>
            </a:r>
            <a:r>
              <a:rPr lang="hr-HR" sz="2400" b="0" dirty="0"/>
              <a:t> </a:t>
            </a:r>
            <a:r>
              <a:rPr lang="en-US" sz="2400" b="0" dirty="0" smtClean="0"/>
              <a:t>in</a:t>
            </a:r>
            <a:r>
              <a:rPr lang="hr-HR" sz="2400" b="0" dirty="0" smtClean="0"/>
              <a:t> dog`s </a:t>
            </a:r>
            <a:r>
              <a:rPr lang="en-US" sz="2400" b="0" dirty="0" err="1" smtClean="0"/>
              <a:t>faeces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Humans ingest ova </a:t>
            </a:r>
            <a:r>
              <a:rPr lang="en-US" sz="2400" b="0" dirty="0"/>
              <a:t>from contaminated </a:t>
            </a:r>
            <a:r>
              <a:rPr lang="en-US" sz="2400" b="0" dirty="0" smtClean="0"/>
              <a:t>vegetables</a:t>
            </a:r>
            <a:r>
              <a:rPr lang="hr-HR" sz="2400" b="0" dirty="0" smtClean="0"/>
              <a:t> - </a:t>
            </a:r>
            <a:r>
              <a:rPr lang="en-US" sz="2400" b="0" dirty="0" smtClean="0"/>
              <a:t>ova </a:t>
            </a:r>
            <a:r>
              <a:rPr lang="en-US" sz="2400" b="0" dirty="0"/>
              <a:t>penetrate </a:t>
            </a:r>
            <a:r>
              <a:rPr lang="en-US" sz="2400" b="0" dirty="0" smtClean="0"/>
              <a:t>stomach wall</a:t>
            </a:r>
            <a:r>
              <a:rPr lang="hr-HR" sz="2400" b="0" dirty="0" smtClean="0"/>
              <a:t> - invade </a:t>
            </a:r>
            <a:r>
              <a:rPr lang="en-US" sz="2400" b="0" dirty="0" smtClean="0"/>
              <a:t>portal </a:t>
            </a:r>
            <a:r>
              <a:rPr lang="en-US" sz="2400" b="0" dirty="0"/>
              <a:t>tributaries and </a:t>
            </a:r>
            <a:r>
              <a:rPr lang="en-US" sz="2400" b="0" dirty="0" smtClean="0"/>
              <a:t>pass to liver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H</a:t>
            </a:r>
            <a:r>
              <a:rPr lang="en-US" sz="2400" b="0" dirty="0" err="1" smtClean="0"/>
              <a:t>ydatids</a:t>
            </a:r>
            <a:r>
              <a:rPr lang="en-US" sz="2400" b="0" dirty="0" smtClean="0"/>
              <a:t> </a:t>
            </a:r>
            <a:r>
              <a:rPr lang="en-US" sz="2400" b="0" dirty="0"/>
              <a:t>may pass on to </a:t>
            </a:r>
            <a:r>
              <a:rPr lang="en-US" sz="2400" b="0" dirty="0" smtClean="0"/>
              <a:t>lungs</a:t>
            </a:r>
            <a:r>
              <a:rPr lang="en-US" sz="2400" b="0" dirty="0"/>
              <a:t>, brain, </a:t>
            </a:r>
            <a:r>
              <a:rPr lang="en-US" sz="2400" b="0" dirty="0" smtClean="0"/>
              <a:t>bones</a:t>
            </a:r>
            <a:r>
              <a:rPr lang="hr-HR" sz="2400" b="0" dirty="0" smtClean="0"/>
              <a:t>, </a:t>
            </a:r>
            <a:r>
              <a:rPr lang="en-US" sz="2400" b="0" dirty="0" smtClean="0"/>
              <a:t>other</a:t>
            </a:r>
            <a:r>
              <a:rPr lang="hr-HR" sz="2400" b="0" dirty="0" smtClean="0"/>
              <a:t> </a:t>
            </a:r>
            <a:r>
              <a:rPr lang="en-US" sz="2400" b="0" dirty="0" smtClean="0"/>
              <a:t>organs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err="1" smtClean="0"/>
              <a:t>Hydatid</a:t>
            </a:r>
            <a:r>
              <a:rPr lang="en-US" sz="2400" b="0" dirty="0" smtClean="0"/>
              <a:t> </a:t>
            </a:r>
            <a:r>
              <a:rPr lang="en-US" sz="2400" b="0" dirty="0"/>
              <a:t>common in </a:t>
            </a:r>
            <a:r>
              <a:rPr lang="en-US" sz="2400" b="0" dirty="0" smtClean="0"/>
              <a:t>sheep</a:t>
            </a:r>
            <a:r>
              <a:rPr lang="hr-HR" sz="2400" b="0" dirty="0" smtClean="0"/>
              <a:t>-</a:t>
            </a:r>
            <a:r>
              <a:rPr lang="en-US" sz="2400" b="0" dirty="0" smtClean="0"/>
              <a:t>rearing</a:t>
            </a:r>
            <a:r>
              <a:rPr lang="hr-HR" sz="2400" b="0" dirty="0" smtClean="0"/>
              <a:t> communities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40128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718"/>
            <a:ext cx="5791200" cy="1371600"/>
          </a:xfrm>
        </p:spPr>
        <p:txBody>
          <a:bodyPr anchor="ctr"/>
          <a:lstStyle/>
          <a:p>
            <a:r>
              <a:rPr lang="hr-HR" dirty="0"/>
              <a:t>Clinical </a:t>
            </a:r>
            <a:r>
              <a:rPr lang="hr-HR" sz="4000" dirty="0" smtClean="0"/>
              <a:t>features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C</a:t>
            </a:r>
            <a:r>
              <a:rPr lang="en-US" sz="2400" b="0" dirty="0" err="1" smtClean="0"/>
              <a:t>yst</a:t>
            </a:r>
            <a:r>
              <a:rPr lang="en-US" sz="2400" b="0" dirty="0" smtClean="0"/>
              <a:t> </a:t>
            </a:r>
            <a:r>
              <a:rPr lang="en-US" sz="2400" b="0" dirty="0"/>
              <a:t>may present as </a:t>
            </a:r>
            <a:r>
              <a:rPr lang="en-US" sz="2400" b="0" dirty="0" smtClean="0"/>
              <a:t>symptomless mass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With c</a:t>
            </a:r>
            <a:r>
              <a:rPr lang="en-US" sz="2400" b="0" dirty="0" err="1" smtClean="0"/>
              <a:t>ontents</a:t>
            </a:r>
            <a:r>
              <a:rPr lang="en-US" sz="2400" b="0" dirty="0" smtClean="0"/>
              <a:t> d</a:t>
            </a:r>
            <a:r>
              <a:rPr lang="hr-HR" sz="2400" b="0" dirty="0" smtClean="0"/>
              <a:t>ead</a:t>
            </a:r>
            <a:r>
              <a:rPr lang="en-US" sz="2400" b="0" dirty="0" smtClean="0"/>
              <a:t> </a:t>
            </a:r>
            <a:r>
              <a:rPr lang="en-US" sz="2400" b="0" dirty="0"/>
              <a:t>and </a:t>
            </a:r>
            <a:r>
              <a:rPr lang="en-US" sz="2400" b="0" dirty="0" smtClean="0"/>
              <a:t>walls calcified</a:t>
            </a:r>
            <a:r>
              <a:rPr lang="hr-HR" sz="2400" b="0" dirty="0" smtClean="0"/>
              <a:t>, </a:t>
            </a:r>
            <a:r>
              <a:rPr lang="en-US" sz="2400" b="0" dirty="0" smtClean="0"/>
              <a:t>inactive </a:t>
            </a:r>
            <a:r>
              <a:rPr lang="en-US" sz="2400" b="0" dirty="0"/>
              <a:t>structure may be </a:t>
            </a:r>
            <a:r>
              <a:rPr lang="en-US" sz="2400" b="0" dirty="0" smtClean="0"/>
              <a:t>harmless</a:t>
            </a:r>
            <a:r>
              <a:rPr lang="hr-HR" sz="2400" b="0" dirty="0" smtClean="0"/>
              <a:t> postmortem finding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A</a:t>
            </a:r>
            <a:r>
              <a:rPr lang="en-US" sz="2400" b="0" dirty="0" err="1" smtClean="0"/>
              <a:t>ctive</a:t>
            </a:r>
            <a:r>
              <a:rPr lang="en-US" sz="2400" b="0" dirty="0" smtClean="0"/>
              <a:t> </a:t>
            </a:r>
            <a:r>
              <a:rPr lang="en-US" sz="2400" b="0" dirty="0"/>
              <a:t>cyst </a:t>
            </a:r>
            <a:r>
              <a:rPr lang="en-US" sz="2400" b="0" dirty="0" smtClean="0"/>
              <a:t>may</a:t>
            </a:r>
            <a:endParaRPr lang="hr-HR" sz="2400" b="0" dirty="0" smtClean="0"/>
          </a:p>
          <a:p>
            <a:pPr marL="800100" lvl="1" indent="-342900"/>
            <a:r>
              <a:rPr lang="en-US" sz="2400" b="1" dirty="0" smtClean="0"/>
              <a:t>rupture</a:t>
            </a:r>
            <a:r>
              <a:rPr lang="en-US" sz="2400" b="0" dirty="0" smtClean="0"/>
              <a:t> </a:t>
            </a:r>
            <a:r>
              <a:rPr lang="en-US" sz="2400" b="0" dirty="0"/>
              <a:t>into </a:t>
            </a:r>
            <a:r>
              <a:rPr lang="en-US" sz="2400" b="0" dirty="0" smtClean="0"/>
              <a:t>peritoneal </a:t>
            </a:r>
            <a:r>
              <a:rPr lang="en-US" sz="2400" b="0" dirty="0"/>
              <a:t>cavity, </a:t>
            </a:r>
            <a:r>
              <a:rPr lang="en-US" sz="2400" b="0" dirty="0" smtClean="0"/>
              <a:t>pleural</a:t>
            </a:r>
            <a:r>
              <a:rPr lang="hr-HR" sz="2400" b="0" dirty="0" smtClean="0"/>
              <a:t> </a:t>
            </a:r>
            <a:r>
              <a:rPr lang="en-US" sz="2400" b="0" dirty="0" smtClean="0"/>
              <a:t>cavity,</a:t>
            </a:r>
            <a:r>
              <a:rPr lang="hr-HR" sz="2400" b="0" dirty="0" smtClean="0"/>
              <a:t> </a:t>
            </a:r>
            <a:r>
              <a:rPr lang="en-US" sz="2400" b="0" dirty="0" smtClean="0"/>
              <a:t>alimentary </a:t>
            </a:r>
            <a:r>
              <a:rPr lang="en-US" sz="2400" b="0" dirty="0"/>
              <a:t>canal or biliary </a:t>
            </a:r>
            <a:r>
              <a:rPr lang="en-US" sz="2400" b="0" dirty="0" smtClean="0"/>
              <a:t>tree</a:t>
            </a:r>
            <a:endParaRPr lang="hr-HR" sz="2400" dirty="0"/>
          </a:p>
          <a:p>
            <a:pPr marL="800100" lvl="1" indent="-342900"/>
            <a:r>
              <a:rPr lang="hr-HR" sz="2400" b="0" dirty="0" smtClean="0"/>
              <a:t>become </a:t>
            </a:r>
            <a:r>
              <a:rPr lang="hr-HR" sz="2400" b="1" dirty="0" smtClean="0"/>
              <a:t>infected</a:t>
            </a:r>
          </a:p>
          <a:p>
            <a:pPr marL="800100" lvl="1" indent="-342900"/>
            <a:r>
              <a:rPr lang="en-US" sz="2400" b="0" dirty="0" smtClean="0"/>
              <a:t>produce </a:t>
            </a:r>
            <a:r>
              <a:rPr lang="en-US" sz="2400" b="1" dirty="0"/>
              <a:t>obstructive jaundice </a:t>
            </a:r>
            <a:r>
              <a:rPr lang="en-US" sz="2400" b="0" dirty="0"/>
              <a:t>by pressure </a:t>
            </a:r>
            <a:r>
              <a:rPr lang="en-US" sz="2400" b="0" dirty="0" smtClean="0"/>
              <a:t>on</a:t>
            </a:r>
            <a:r>
              <a:rPr lang="hr-HR" sz="2400" b="0" dirty="0" smtClean="0"/>
              <a:t> </a:t>
            </a:r>
            <a:r>
              <a:rPr lang="en-US" sz="2400" b="0" dirty="0" smtClean="0"/>
              <a:t>intrahepatic </a:t>
            </a:r>
            <a:r>
              <a:rPr lang="en-US" sz="2400" b="0" dirty="0"/>
              <a:t>bile </a:t>
            </a:r>
            <a:r>
              <a:rPr lang="en-US" sz="2400" b="0" dirty="0" smtClean="0"/>
              <a:t>ducts,</a:t>
            </a:r>
            <a:r>
              <a:rPr lang="hr-HR" sz="2400" b="0" dirty="0" smtClean="0"/>
              <a:t> or </a:t>
            </a:r>
            <a:r>
              <a:rPr lang="en-US" sz="2400" b="0" dirty="0" smtClean="0"/>
              <a:t>more </a:t>
            </a:r>
            <a:r>
              <a:rPr lang="en-US" sz="2400" b="0" dirty="0"/>
              <a:t>often </a:t>
            </a:r>
            <a:r>
              <a:rPr lang="en-US" sz="2400" b="0" dirty="0" err="1" smtClean="0"/>
              <a:t>intrabiliary</a:t>
            </a:r>
            <a:r>
              <a:rPr lang="en-US" sz="2400" b="0" dirty="0" smtClean="0"/>
              <a:t> rupture</a:t>
            </a:r>
            <a:r>
              <a:rPr lang="hr-HR" sz="2400" b="0" dirty="0" smtClean="0"/>
              <a:t> </a:t>
            </a:r>
            <a:r>
              <a:rPr lang="en-US" sz="2400" b="0" dirty="0" smtClean="0"/>
              <a:t>and </a:t>
            </a:r>
            <a:r>
              <a:rPr lang="en-US" sz="2400" b="0" dirty="0"/>
              <a:t>release of </a:t>
            </a:r>
            <a:r>
              <a:rPr lang="en-US" sz="2400" b="0" dirty="0" smtClean="0"/>
              <a:t>cysts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0405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507288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Special </a:t>
            </a:r>
            <a:r>
              <a:rPr lang="hr-HR" sz="4000" dirty="0" smtClean="0"/>
              <a:t>investigations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757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Plain X</a:t>
            </a:r>
            <a:r>
              <a:rPr lang="hr-HR" sz="2400" b="0" dirty="0" smtClean="0"/>
              <a:t>-</a:t>
            </a:r>
            <a:r>
              <a:rPr lang="en-US" sz="2400" b="0" dirty="0" smtClean="0"/>
              <a:t>ray </a:t>
            </a:r>
            <a:r>
              <a:rPr lang="en-US" sz="2400" b="0" dirty="0"/>
              <a:t>of </a:t>
            </a:r>
            <a:r>
              <a:rPr lang="en-US" sz="2400" b="0" dirty="0" smtClean="0"/>
              <a:t>liver</a:t>
            </a:r>
            <a:r>
              <a:rPr lang="hr-HR" sz="2400" b="0" dirty="0" smtClean="0"/>
              <a:t>: </a:t>
            </a:r>
            <a:r>
              <a:rPr lang="en-US" sz="2400" b="0" dirty="0" smtClean="0"/>
              <a:t>clear zone</a:t>
            </a:r>
            <a:r>
              <a:rPr lang="hr-HR" sz="2400" b="0" dirty="0" smtClean="0"/>
              <a:t> </a:t>
            </a:r>
            <a:r>
              <a:rPr lang="en-US" sz="2400" b="0" dirty="0" smtClean="0"/>
              <a:t>produced </a:t>
            </a:r>
            <a:r>
              <a:rPr lang="en-US" sz="2400" b="0" dirty="0"/>
              <a:t>by the cyst, </a:t>
            </a:r>
            <a:r>
              <a:rPr lang="en-US" sz="2400" b="0" dirty="0" smtClean="0"/>
              <a:t>or</a:t>
            </a:r>
            <a:r>
              <a:rPr lang="hr-HR" sz="2400" b="0" dirty="0" smtClean="0"/>
              <a:t> </a:t>
            </a:r>
            <a:r>
              <a:rPr lang="en-US" sz="2400" b="0" dirty="0" smtClean="0"/>
              <a:t>flecks of</a:t>
            </a:r>
            <a:r>
              <a:rPr lang="hr-HR" sz="2400" b="0" dirty="0" smtClean="0"/>
              <a:t> </a:t>
            </a:r>
            <a:r>
              <a:rPr lang="en-US" sz="2400" b="0" dirty="0" smtClean="0"/>
              <a:t>calcification </a:t>
            </a:r>
            <a:r>
              <a:rPr lang="en-US" sz="2400" b="0" dirty="0"/>
              <a:t>in the cyst </a:t>
            </a:r>
            <a:r>
              <a:rPr lang="en-US" sz="2400" b="0" dirty="0" smtClean="0"/>
              <a:t>wall</a:t>
            </a:r>
            <a:endParaRPr lang="en-US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Ultrasound </a:t>
            </a:r>
            <a:r>
              <a:rPr lang="en-US" sz="2400" b="0" dirty="0"/>
              <a:t>and </a:t>
            </a:r>
            <a:r>
              <a:rPr lang="en-US" sz="2400" b="0" dirty="0" smtClean="0"/>
              <a:t>CT</a:t>
            </a:r>
            <a:r>
              <a:rPr lang="hr-HR" sz="2400" b="0" dirty="0" smtClean="0"/>
              <a:t>: </a:t>
            </a:r>
            <a:r>
              <a:rPr lang="en-US" sz="2400" b="0" dirty="0" smtClean="0"/>
              <a:t>localize </a:t>
            </a:r>
            <a:r>
              <a:rPr lang="en-US" sz="2400" b="0" dirty="0"/>
              <a:t>the </a:t>
            </a:r>
            <a:r>
              <a:rPr lang="en-US" sz="2400" b="0" dirty="0" smtClean="0"/>
              <a:t>cyst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Serological tests</a:t>
            </a:r>
            <a:r>
              <a:rPr lang="hr-HR" sz="2400" b="0" dirty="0" smtClean="0"/>
              <a:t>: </a:t>
            </a:r>
            <a:r>
              <a:rPr lang="en-US" sz="2400" b="0" dirty="0" smtClean="0"/>
              <a:t>depend </a:t>
            </a:r>
            <a:r>
              <a:rPr lang="en-US" sz="2400" b="0" dirty="0"/>
              <a:t>on </a:t>
            </a:r>
            <a:r>
              <a:rPr lang="en-US" sz="2400" b="0" dirty="0" smtClean="0"/>
              <a:t>sensitization of</a:t>
            </a:r>
            <a:r>
              <a:rPr lang="hr-HR" sz="2400" b="0" dirty="0" smtClean="0"/>
              <a:t> </a:t>
            </a:r>
            <a:r>
              <a:rPr lang="en-US" sz="2400" b="0" dirty="0" smtClean="0"/>
              <a:t>patient </a:t>
            </a:r>
            <a:r>
              <a:rPr lang="en-US" sz="2400" b="0" dirty="0"/>
              <a:t>to </a:t>
            </a:r>
            <a:r>
              <a:rPr lang="en-US" sz="2400" b="0" dirty="0" err="1"/>
              <a:t>hydatid</a:t>
            </a:r>
            <a:r>
              <a:rPr lang="en-US" sz="2400" b="0" dirty="0"/>
              <a:t> </a:t>
            </a:r>
            <a:r>
              <a:rPr lang="en-US" sz="2400" b="0" dirty="0" smtClean="0"/>
              <a:t>fluid</a:t>
            </a:r>
            <a:r>
              <a:rPr lang="en-US" sz="2400" b="0" dirty="0"/>
              <a:t>, which contains </a:t>
            </a:r>
            <a:r>
              <a:rPr lang="en-US" sz="2400" b="0" dirty="0" smtClean="0"/>
              <a:t>specific </a:t>
            </a:r>
            <a:r>
              <a:rPr lang="en-US" sz="2400" b="0" dirty="0"/>
              <a:t>antigen, leakage of which induces </a:t>
            </a:r>
            <a:r>
              <a:rPr lang="hr-HR" sz="2400" b="0" dirty="0" smtClean="0"/>
              <a:t>production </a:t>
            </a:r>
            <a:r>
              <a:rPr lang="hr-HR" sz="2400" b="0" dirty="0"/>
              <a:t>of antibodies.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Eosinophil count</a:t>
            </a:r>
            <a:r>
              <a:rPr lang="hr-HR" sz="2400" b="0" dirty="0" smtClean="0"/>
              <a:t>: </a:t>
            </a:r>
            <a:r>
              <a:rPr lang="en-US" sz="2400" b="0" dirty="0" smtClean="0"/>
              <a:t>may </a:t>
            </a:r>
            <a:r>
              <a:rPr lang="en-US" sz="2400" b="0" dirty="0"/>
              <a:t>be </a:t>
            </a:r>
            <a:r>
              <a:rPr lang="en-US" sz="2400" b="0" dirty="0" smtClean="0"/>
              <a:t>eosinophilia</a:t>
            </a:r>
            <a:r>
              <a:rPr lang="hr-HR" sz="2400" b="0" dirty="0" smtClean="0"/>
              <a:t>, </a:t>
            </a:r>
            <a:r>
              <a:rPr lang="en-US" sz="2400" b="0" dirty="0" smtClean="0"/>
              <a:t>not specific</a:t>
            </a:r>
            <a:r>
              <a:rPr lang="en-US" sz="2400" b="0" dirty="0"/>
              <a:t>, </a:t>
            </a:r>
            <a:r>
              <a:rPr lang="hr-HR" sz="2400" b="0" dirty="0" smtClean="0"/>
              <a:t>but </a:t>
            </a:r>
            <a:r>
              <a:rPr lang="en-US" sz="2400" b="0" dirty="0" smtClean="0"/>
              <a:t>arouse</a:t>
            </a:r>
            <a:r>
              <a:rPr lang="hr-HR" sz="2400" b="0" dirty="0"/>
              <a:t> </a:t>
            </a:r>
            <a:r>
              <a:rPr lang="hr-HR" sz="2400" b="0" dirty="0" smtClean="0"/>
              <a:t>clinical suspicion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9682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52718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LIVER ANATOMY</a:t>
            </a:r>
            <a:endParaRPr lang="hr-H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538288"/>
            <a:ext cx="60388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2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Treatment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C</a:t>
            </a:r>
            <a:r>
              <a:rPr lang="en-US" sz="2400" b="0" dirty="0" err="1" smtClean="0"/>
              <a:t>alcified</a:t>
            </a:r>
            <a:r>
              <a:rPr lang="en-US" sz="2400" b="0" dirty="0" smtClean="0"/>
              <a:t> cyst should be left alone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Other cysts</a:t>
            </a:r>
            <a:r>
              <a:rPr lang="hr-HR" sz="2400" b="0" dirty="0" smtClean="0"/>
              <a:t> </a:t>
            </a:r>
            <a:r>
              <a:rPr lang="en-US" sz="2400" b="0" dirty="0" smtClean="0"/>
              <a:t>should be treated to prevent complications.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Treatment with </a:t>
            </a:r>
            <a:r>
              <a:rPr lang="en-US" sz="2400" b="0" dirty="0" err="1" smtClean="0"/>
              <a:t>albendazole</a:t>
            </a:r>
            <a:r>
              <a:rPr lang="en-US" sz="2400" b="0" dirty="0" smtClean="0"/>
              <a:t> may result in shrinkage</a:t>
            </a:r>
            <a:r>
              <a:rPr lang="hr-HR" sz="2400" b="0" dirty="0" smtClean="0"/>
              <a:t> </a:t>
            </a:r>
            <a:r>
              <a:rPr lang="en-US" sz="2400" b="0" dirty="0" smtClean="0"/>
              <a:t>or</a:t>
            </a:r>
            <a:r>
              <a:rPr lang="hr-HR" sz="2400" b="0" dirty="0" smtClean="0"/>
              <a:t> </a:t>
            </a:r>
            <a:r>
              <a:rPr lang="en-US" sz="2400" b="0" dirty="0" smtClean="0"/>
              <a:t>disappearance of cysts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I</a:t>
            </a:r>
            <a:r>
              <a:rPr lang="en-US" sz="2400" b="0" dirty="0" err="1" smtClean="0"/>
              <a:t>ndications</a:t>
            </a:r>
            <a:r>
              <a:rPr lang="hr-HR" sz="2400" b="0" dirty="0" smtClean="0"/>
              <a:t> </a:t>
            </a:r>
            <a:r>
              <a:rPr lang="en-US" sz="2400" b="0" dirty="0" smtClean="0"/>
              <a:t>for surgery</a:t>
            </a:r>
            <a:r>
              <a:rPr lang="hr-HR" sz="2400" b="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sz="2400" b="0" dirty="0" smtClean="0"/>
              <a:t>F</a:t>
            </a:r>
            <a:r>
              <a:rPr lang="en-US" sz="2400" b="0" dirty="0" err="1" smtClean="0"/>
              <a:t>ailure</a:t>
            </a:r>
            <a:r>
              <a:rPr lang="en-US" sz="2400" b="0" dirty="0" smtClean="0"/>
              <a:t> to</a:t>
            </a:r>
            <a:r>
              <a:rPr lang="hr-HR" sz="2400" b="0" dirty="0" smtClean="0"/>
              <a:t> </a:t>
            </a:r>
            <a:r>
              <a:rPr lang="en-US" sz="2400" b="0" dirty="0" smtClean="0"/>
              <a:t>respond</a:t>
            </a:r>
            <a:endParaRPr lang="hr-HR" sz="2400" b="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b="0" dirty="0" smtClean="0"/>
              <a:t>Presence of complications </a:t>
            </a:r>
            <a:endParaRPr lang="hr-HR" sz="2400" dirty="0" smtClean="0"/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The cyst is exposed and aspirated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then 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it is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possible to excise the cyst, taking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care not to liberate daughter cysts present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within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6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496944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Hydatid liver cyst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807079" cy="580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69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9169"/>
            <a:ext cx="7772400" cy="4571999"/>
          </a:xfrm>
        </p:spPr>
        <p:txBody>
          <a:bodyPr/>
          <a:lstStyle/>
          <a:p>
            <a:r>
              <a:rPr lang="hr-HR" sz="7200" dirty="0" smtClean="0"/>
              <a:t>SURGICAL RESECTIONS OF THE LIVER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275268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 anchor="ctr">
            <a:noAutofit/>
          </a:bodyPr>
          <a:lstStyle/>
          <a:p>
            <a:r>
              <a:rPr lang="hr-HR" sz="4000" dirty="0"/>
              <a:t>Surgical </a:t>
            </a:r>
            <a:r>
              <a:rPr lang="hr-HR" sz="4000" dirty="0" smtClean="0"/>
              <a:t>resections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7725"/>
            <a:ext cx="821925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RIGHT LOBECTOMY</a:t>
            </a:r>
            <a:r>
              <a:rPr lang="hr-HR" sz="2400" b="0" dirty="0" smtClean="0"/>
              <a:t>: </a:t>
            </a:r>
            <a:r>
              <a:rPr lang="en-US" sz="2400" b="0" dirty="0" smtClean="0"/>
              <a:t>removal </a:t>
            </a:r>
            <a:r>
              <a:rPr lang="en-US" sz="2400" b="0" dirty="0"/>
              <a:t>of </a:t>
            </a:r>
            <a:r>
              <a:rPr lang="en-US" sz="2400" b="0" dirty="0" smtClean="0"/>
              <a:t>segments</a:t>
            </a:r>
            <a:r>
              <a:rPr lang="hr-HR" sz="2400" b="0" dirty="0" smtClean="0"/>
              <a:t> </a:t>
            </a:r>
            <a:r>
              <a:rPr lang="en-US" sz="2400" b="0" dirty="0" smtClean="0"/>
              <a:t>V </a:t>
            </a:r>
            <a:r>
              <a:rPr lang="en-US" sz="2400" b="0" dirty="0"/>
              <a:t>to VIII by dividing the liver along </a:t>
            </a:r>
            <a:r>
              <a:rPr lang="en-US" sz="2400" b="0" dirty="0" smtClean="0"/>
              <a:t>line</a:t>
            </a:r>
            <a:r>
              <a:rPr lang="hr-HR" sz="2400" b="0" dirty="0" smtClean="0"/>
              <a:t> </a:t>
            </a:r>
            <a:r>
              <a:rPr lang="en-US" sz="2400" b="0" dirty="0" smtClean="0"/>
              <a:t>between gallbladder </a:t>
            </a:r>
            <a:r>
              <a:rPr lang="en-US" sz="2400" b="0" dirty="0"/>
              <a:t>fossa and vena </a:t>
            </a:r>
            <a:r>
              <a:rPr lang="en-US" sz="2400" b="0" dirty="0" smtClean="0"/>
              <a:t>cava</a:t>
            </a:r>
            <a:r>
              <a:rPr lang="hr-HR" sz="2400" b="0" dirty="0" smtClean="0"/>
              <a:t> </a:t>
            </a:r>
            <a:r>
              <a:rPr lang="en-US" sz="2400" b="0" dirty="0" smtClean="0"/>
              <a:t>and </a:t>
            </a:r>
            <a:r>
              <a:rPr lang="en-US" sz="2400" b="0" dirty="0"/>
              <a:t>leaving the left </a:t>
            </a:r>
            <a:r>
              <a:rPr lang="en-US" sz="2400" b="0" dirty="0" smtClean="0"/>
              <a:t>lobe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LEFT LOBECTOMY</a:t>
            </a:r>
            <a:r>
              <a:rPr lang="hr-HR" sz="2400" dirty="0" smtClean="0"/>
              <a:t>: </a:t>
            </a:r>
            <a:r>
              <a:rPr lang="en-US" sz="2400" b="0" dirty="0" smtClean="0"/>
              <a:t>resection </a:t>
            </a:r>
            <a:r>
              <a:rPr lang="en-US" sz="2400" b="0" dirty="0"/>
              <a:t>of </a:t>
            </a:r>
            <a:r>
              <a:rPr lang="en-US" sz="2400" b="0" dirty="0" smtClean="0"/>
              <a:t>left</a:t>
            </a:r>
            <a:r>
              <a:rPr lang="hr-HR" sz="2400" b="0" dirty="0" smtClean="0"/>
              <a:t> </a:t>
            </a:r>
            <a:r>
              <a:rPr lang="en-US" sz="2400" b="0" dirty="0" smtClean="0"/>
              <a:t>lobe </a:t>
            </a:r>
            <a:r>
              <a:rPr lang="en-US" sz="2400" b="0" dirty="0"/>
              <a:t>segments II, </a:t>
            </a:r>
            <a:r>
              <a:rPr lang="en-US" sz="2400" b="0" dirty="0" smtClean="0"/>
              <a:t>III</a:t>
            </a:r>
            <a:r>
              <a:rPr lang="hr-HR" sz="2400" b="0" dirty="0" smtClean="0"/>
              <a:t>, </a:t>
            </a:r>
            <a:r>
              <a:rPr lang="en-US" sz="2400" b="0" dirty="0" smtClean="0"/>
              <a:t>IV</a:t>
            </a:r>
            <a:r>
              <a:rPr lang="hr-HR" sz="2400" b="0" dirty="0"/>
              <a:t> </a:t>
            </a:r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caudate lobe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(segment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I) may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be removed</a:t>
            </a:r>
            <a:endParaRPr lang="hr-HR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T</a:t>
            </a:r>
            <a:r>
              <a:rPr lang="en-US" sz="2400" dirty="0" smtClean="0"/>
              <a:t>RISEGMENTECTOMY</a:t>
            </a:r>
            <a:r>
              <a:rPr lang="hr-HR" sz="2400" dirty="0" smtClean="0"/>
              <a:t>: </a:t>
            </a:r>
            <a:r>
              <a:rPr lang="en-US" sz="2400" b="0" dirty="0" smtClean="0"/>
              <a:t>misnomer,</a:t>
            </a:r>
            <a:r>
              <a:rPr lang="hr-HR" sz="2400" b="0" dirty="0" smtClean="0"/>
              <a:t> </a:t>
            </a:r>
            <a:r>
              <a:rPr lang="en-US" sz="2400" b="0" dirty="0" smtClean="0"/>
              <a:t>indicates</a:t>
            </a:r>
            <a:r>
              <a:rPr lang="hr-HR" sz="2400" b="0" dirty="0" smtClean="0"/>
              <a:t> </a:t>
            </a:r>
            <a:r>
              <a:rPr lang="en-US" sz="2400" b="0" dirty="0" smtClean="0"/>
              <a:t>resection </a:t>
            </a:r>
            <a:r>
              <a:rPr lang="en-US" sz="2400" b="0" dirty="0"/>
              <a:t>of most of the </a:t>
            </a:r>
            <a:r>
              <a:rPr lang="en-US" sz="2400" b="0" dirty="0" smtClean="0"/>
              <a:t>liver</a:t>
            </a:r>
            <a:r>
              <a:rPr lang="hr-HR" sz="2400" b="0" dirty="0" smtClean="0"/>
              <a:t>, </a:t>
            </a:r>
            <a:r>
              <a:rPr lang="en-US" sz="2400" b="0" dirty="0" smtClean="0"/>
              <a:t>leaving just</a:t>
            </a:r>
            <a:r>
              <a:rPr lang="hr-HR" sz="2400" b="0" dirty="0" smtClean="0"/>
              <a:t> </a:t>
            </a:r>
            <a:r>
              <a:rPr lang="en-US" sz="2400" b="0" dirty="0" smtClean="0"/>
              <a:t>left </a:t>
            </a:r>
            <a:r>
              <a:rPr lang="en-US" sz="2400" b="0" dirty="0"/>
              <a:t>lateral segments (II and </a:t>
            </a:r>
            <a:r>
              <a:rPr lang="en-US" sz="2400" b="0" dirty="0" smtClean="0"/>
              <a:t>III)</a:t>
            </a:r>
            <a:endParaRPr lang="hr-HR" sz="2400" b="0" dirty="0" smtClean="0"/>
          </a:p>
          <a:p>
            <a:pPr marL="800100" lvl="1" indent="-342900"/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This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resection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removes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most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liver, care has to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taken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to ensure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sufficient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viable liver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927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624"/>
            <a:ext cx="5648950" cy="674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3168352" cy="194421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Segmental anatomy </a:t>
            </a:r>
            <a:r>
              <a:rPr lang="en-US" dirty="0" smtClean="0"/>
              <a:t>of</a:t>
            </a:r>
            <a:r>
              <a:rPr lang="hr-HR" dirty="0" smtClean="0"/>
              <a:t> THE</a:t>
            </a:r>
            <a:r>
              <a:rPr lang="en-US" dirty="0" smtClean="0"/>
              <a:t> liver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038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KEY POINTS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752528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The liver is the largest gland in the body and performs a</a:t>
            </a:r>
            <a:r>
              <a:rPr lang="hr-HR" sz="2400" b="0" dirty="0"/>
              <a:t> diverse spectrum of </a:t>
            </a:r>
            <a:r>
              <a:rPr lang="hr-HR" sz="2400" b="0" dirty="0" smtClean="0"/>
              <a:t>functions: </a:t>
            </a:r>
            <a:r>
              <a:rPr lang="de-DE" sz="2400" b="0" dirty="0" smtClean="0"/>
              <a:t>energy </a:t>
            </a:r>
            <a:r>
              <a:rPr lang="de-DE" sz="2400" b="0" dirty="0"/>
              <a:t>metabolism, protein synthesis, </a:t>
            </a:r>
            <a:r>
              <a:rPr lang="de-DE" sz="2400" b="0" dirty="0" smtClean="0"/>
              <a:t>digestion,</a:t>
            </a:r>
            <a:r>
              <a:rPr lang="hr-HR" sz="2400" b="0" dirty="0" smtClean="0"/>
              <a:t> and detoxification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Only </a:t>
            </a:r>
            <a:r>
              <a:rPr lang="en-US" sz="2400" b="0" dirty="0"/>
              <a:t>5% of liver tumors are </a:t>
            </a:r>
            <a:r>
              <a:rPr lang="en-US" sz="2400" b="0" dirty="0" smtClean="0"/>
              <a:t>benign</a:t>
            </a:r>
            <a:r>
              <a:rPr lang="hr-HR" sz="2400" b="0" dirty="0"/>
              <a:t> </a:t>
            </a:r>
            <a:r>
              <a:rPr lang="hr-HR" sz="2400" b="0" dirty="0" smtClean="0"/>
              <a:t>and </a:t>
            </a:r>
            <a:r>
              <a:rPr lang="en-US" sz="2400" b="0" dirty="0" smtClean="0"/>
              <a:t>include </a:t>
            </a:r>
            <a:r>
              <a:rPr lang="en-US" sz="2400" b="0" dirty="0"/>
              <a:t>cysts, </a:t>
            </a:r>
            <a:r>
              <a:rPr lang="en-US" sz="2400" b="0" dirty="0" err="1"/>
              <a:t>hemangiomas</a:t>
            </a:r>
            <a:r>
              <a:rPr lang="en-US" sz="2400" b="0" dirty="0"/>
              <a:t>,</a:t>
            </a:r>
            <a:r>
              <a:rPr lang="hr-HR" sz="2400" b="0" dirty="0"/>
              <a:t> focal nodular hyperplasia, and hepatocellular adenomas</a:t>
            </a:r>
            <a:r>
              <a:rPr lang="hr-HR" sz="2400" b="0" dirty="0" smtClean="0"/>
              <a:t>.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Hepatocellular </a:t>
            </a:r>
            <a:r>
              <a:rPr lang="en-US" sz="2400" b="0" dirty="0"/>
              <a:t>carcinoma is extremely </a:t>
            </a:r>
            <a:r>
              <a:rPr lang="en-US" sz="2400" b="0" dirty="0" smtClean="0"/>
              <a:t>common</a:t>
            </a:r>
            <a:r>
              <a:rPr lang="hr-HR" sz="2400" b="0" dirty="0"/>
              <a:t> </a:t>
            </a:r>
            <a:r>
              <a:rPr lang="en-US" sz="2400" b="0" dirty="0" smtClean="0"/>
              <a:t>worldwide </a:t>
            </a:r>
            <a:r>
              <a:rPr lang="en-US" sz="2400" b="0" dirty="0"/>
              <a:t>but is relatively rare in the United </a:t>
            </a:r>
            <a:r>
              <a:rPr lang="en-US" sz="2400" b="0" dirty="0" smtClean="0"/>
              <a:t>States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Causes </a:t>
            </a:r>
            <a:r>
              <a:rPr lang="en-US" sz="2400" b="0" dirty="0"/>
              <a:t>of hepatocellular carcinoma include </a:t>
            </a:r>
            <a:r>
              <a:rPr lang="en-US" sz="2400" b="0" dirty="0" smtClean="0"/>
              <a:t>cirrhosis,</a:t>
            </a:r>
            <a:r>
              <a:rPr lang="hr-HR" sz="2400" b="0" dirty="0" smtClean="0"/>
              <a:t> </a:t>
            </a:r>
            <a:r>
              <a:rPr lang="en-US" sz="2400" b="0" dirty="0" err="1" smtClean="0"/>
              <a:t>aflatoxin</a:t>
            </a:r>
            <a:r>
              <a:rPr lang="en-US" sz="2400" b="0" dirty="0"/>
              <a:t>, smoking, and vinyl </a:t>
            </a:r>
            <a:r>
              <a:rPr lang="en-US" sz="2400" b="0" dirty="0" smtClean="0"/>
              <a:t>chloride.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prognosis for hepatocellular carcinoma is poor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4950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Key points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Many </a:t>
            </a:r>
            <a:r>
              <a:rPr lang="en-US" sz="2400" b="0" dirty="0"/>
              <a:t>options exist for the treatment of </a:t>
            </a:r>
            <a:r>
              <a:rPr lang="en-US" sz="2400" b="0" dirty="0" smtClean="0"/>
              <a:t>hepatocellular</a:t>
            </a:r>
            <a:r>
              <a:rPr lang="hr-HR" sz="2400" b="0" dirty="0" smtClean="0"/>
              <a:t> </a:t>
            </a:r>
            <a:r>
              <a:rPr lang="en-US" sz="2400" b="0" dirty="0" smtClean="0"/>
              <a:t>carcinomas</a:t>
            </a:r>
            <a:r>
              <a:rPr lang="en-US" sz="2400" b="0" dirty="0"/>
              <a:t>, and these </a:t>
            </a:r>
            <a:r>
              <a:rPr lang="en-US" sz="2400" b="0" dirty="0" smtClean="0"/>
              <a:t>are </a:t>
            </a:r>
            <a:r>
              <a:rPr lang="en-US" sz="2400" b="0" dirty="0"/>
              <a:t>best managed </a:t>
            </a:r>
            <a:r>
              <a:rPr lang="en-US" sz="2400" b="0" dirty="0" smtClean="0"/>
              <a:t>by</a:t>
            </a:r>
            <a:r>
              <a:rPr lang="hr-HR" sz="2400" b="0" dirty="0" smtClean="0"/>
              <a:t> </a:t>
            </a:r>
            <a:r>
              <a:rPr lang="hr-HR" sz="2400" b="0" dirty="0"/>
              <a:t> </a:t>
            </a:r>
            <a:r>
              <a:rPr lang="en-US" sz="2400" b="0" dirty="0" smtClean="0"/>
              <a:t>multidisciplinary</a:t>
            </a:r>
            <a:r>
              <a:rPr lang="hr-HR" sz="2400" b="0" dirty="0" smtClean="0"/>
              <a:t> liver </a:t>
            </a:r>
            <a:r>
              <a:rPr lang="hr-HR" sz="2400" b="0" dirty="0"/>
              <a:t>transplant </a:t>
            </a:r>
            <a:r>
              <a:rPr lang="hr-HR" sz="2400" b="0" dirty="0" smtClean="0"/>
              <a:t>team.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Surgical </a:t>
            </a:r>
            <a:r>
              <a:rPr lang="en-US" sz="2400" b="0" dirty="0"/>
              <a:t>resection is the treatment of choice for </a:t>
            </a:r>
            <a:r>
              <a:rPr lang="en-US" sz="2400" b="0" dirty="0" err="1" smtClean="0"/>
              <a:t>hilar</a:t>
            </a:r>
            <a:r>
              <a:rPr lang="hr-HR" sz="2400" b="0" dirty="0"/>
              <a:t> </a:t>
            </a:r>
            <a:r>
              <a:rPr lang="hr-HR" sz="2400" b="0" dirty="0" smtClean="0"/>
              <a:t>cholangiocarcinoma.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P</a:t>
            </a:r>
            <a:r>
              <a:rPr lang="en-US" sz="2400" b="0" dirty="0" err="1" smtClean="0"/>
              <a:t>atients</a:t>
            </a:r>
            <a:r>
              <a:rPr lang="en-US" sz="2400" b="0" dirty="0" smtClean="0"/>
              <a:t> </a:t>
            </a:r>
            <a:r>
              <a:rPr lang="en-US" sz="2400" b="0" dirty="0"/>
              <a:t>with </a:t>
            </a:r>
            <a:r>
              <a:rPr lang="en-US" sz="2400" b="0" dirty="0" err="1"/>
              <a:t>unresectable</a:t>
            </a:r>
            <a:r>
              <a:rPr lang="en-US" sz="2400" b="0" dirty="0"/>
              <a:t> tumors can </a:t>
            </a:r>
            <a:r>
              <a:rPr lang="en-US" sz="2400" b="0" dirty="0" smtClean="0"/>
              <a:t>be</a:t>
            </a:r>
            <a:r>
              <a:rPr lang="hr-HR" sz="2400" b="0" dirty="0" smtClean="0"/>
              <a:t> </a:t>
            </a:r>
            <a:r>
              <a:rPr lang="en-US" sz="2400" b="0" dirty="0" smtClean="0"/>
              <a:t>considered </a:t>
            </a:r>
            <a:r>
              <a:rPr lang="en-US" sz="2400" b="0" dirty="0"/>
              <a:t>for liver transplantation following </a:t>
            </a:r>
            <a:r>
              <a:rPr lang="en-US" sz="2400" b="0" dirty="0" err="1" smtClean="0"/>
              <a:t>neoadjuvant</a:t>
            </a:r>
            <a:r>
              <a:rPr lang="hr-HR" sz="2400" b="0" dirty="0"/>
              <a:t> </a:t>
            </a:r>
            <a:r>
              <a:rPr lang="en-US" sz="2400" b="0" dirty="0" err="1" smtClean="0"/>
              <a:t>chemoradiation</a:t>
            </a:r>
            <a:r>
              <a:rPr lang="en-US" sz="2400" b="0" dirty="0"/>
              <a:t>, with survival rates that </a:t>
            </a:r>
            <a:r>
              <a:rPr lang="en-US" sz="2400" b="0" dirty="0" smtClean="0"/>
              <a:t>compare</a:t>
            </a:r>
            <a:r>
              <a:rPr lang="hr-HR" sz="2400" b="0" dirty="0" smtClean="0"/>
              <a:t> </a:t>
            </a:r>
            <a:r>
              <a:rPr lang="en-US" sz="2400" b="0" dirty="0" smtClean="0"/>
              <a:t>favorably </a:t>
            </a:r>
            <a:r>
              <a:rPr lang="en-US" sz="2400" b="0" dirty="0"/>
              <a:t>with the rates for resection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08579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Key points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7765"/>
            <a:ext cx="785921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 err="1"/>
              <a:t>resectability</a:t>
            </a:r>
            <a:r>
              <a:rPr lang="en-US" sz="2400" b="0" dirty="0"/>
              <a:t> of colorectal cancer metastases </a:t>
            </a:r>
            <a:r>
              <a:rPr lang="en-US" sz="2400" b="0" dirty="0" smtClean="0"/>
              <a:t>is </a:t>
            </a:r>
            <a:r>
              <a:rPr lang="en-US" sz="2400" b="0" dirty="0"/>
              <a:t>primarily determined by the volume </a:t>
            </a:r>
            <a:r>
              <a:rPr lang="hr-HR" sz="2400" b="0" dirty="0" smtClean="0"/>
              <a:t>and </a:t>
            </a:r>
            <a:r>
              <a:rPr lang="en-US" sz="2400" b="0" dirty="0" smtClean="0"/>
              <a:t>health</a:t>
            </a:r>
            <a:r>
              <a:rPr lang="hr-HR" sz="2400" b="0" dirty="0" smtClean="0"/>
              <a:t> </a:t>
            </a:r>
            <a:r>
              <a:rPr lang="en-US" sz="2400" b="0" dirty="0" smtClean="0"/>
              <a:t>of future</a:t>
            </a:r>
            <a:r>
              <a:rPr lang="hr-HR" sz="2400" b="0" dirty="0" smtClean="0"/>
              <a:t> </a:t>
            </a:r>
            <a:r>
              <a:rPr lang="en-US" sz="2400" b="0" dirty="0" smtClean="0"/>
              <a:t>liver </a:t>
            </a:r>
            <a:r>
              <a:rPr lang="en-US" sz="2400" b="0" dirty="0"/>
              <a:t>remnant </a:t>
            </a:r>
            <a:r>
              <a:rPr lang="en-US" sz="2400" b="0" dirty="0" smtClean="0"/>
              <a:t>and</a:t>
            </a:r>
            <a:r>
              <a:rPr lang="hr-HR" sz="2400" b="0" dirty="0" smtClean="0"/>
              <a:t> not </a:t>
            </a:r>
            <a:r>
              <a:rPr lang="hr-HR" sz="2400" b="0" dirty="0"/>
              <a:t>actual tumor number.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Laparoscopic </a:t>
            </a:r>
            <a:r>
              <a:rPr lang="en-US" sz="2400" b="0" dirty="0"/>
              <a:t>liver resections can be performed safely </a:t>
            </a:r>
            <a:r>
              <a:rPr lang="en-US" sz="2400" b="0" dirty="0" smtClean="0"/>
              <a:t>by</a:t>
            </a:r>
            <a:r>
              <a:rPr lang="hr-HR" sz="2400" b="0" dirty="0" smtClean="0"/>
              <a:t> </a:t>
            </a:r>
            <a:r>
              <a:rPr lang="en-US" sz="2400" b="0" dirty="0" smtClean="0"/>
              <a:t>experienced </a:t>
            </a:r>
            <a:r>
              <a:rPr lang="en-US" sz="2400" b="0" dirty="0"/>
              <a:t>surgeons in selected </a:t>
            </a:r>
            <a:r>
              <a:rPr lang="en-US" sz="2400" b="0" dirty="0" smtClean="0"/>
              <a:t>patients</a:t>
            </a:r>
            <a:r>
              <a:rPr lang="hr-HR" sz="2400" b="0" dirty="0" smtClean="0"/>
              <a:t> with </a:t>
            </a:r>
            <a:r>
              <a:rPr lang="en-US" sz="2400" b="0" dirty="0" smtClean="0"/>
              <a:t>comparable </a:t>
            </a:r>
            <a:r>
              <a:rPr lang="en-US" sz="2400" b="0" dirty="0"/>
              <a:t>morbidity and </a:t>
            </a:r>
            <a:r>
              <a:rPr lang="en-US" sz="2400" b="0" dirty="0" smtClean="0"/>
              <a:t>mortality</a:t>
            </a:r>
            <a:r>
              <a:rPr lang="hr-HR" sz="2400" b="0" dirty="0" smtClean="0"/>
              <a:t> rates </a:t>
            </a:r>
            <a:r>
              <a:rPr lang="hr-HR" sz="2400" b="0" dirty="0"/>
              <a:t>to open resections.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9143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KEY POINTS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733"/>
            <a:ext cx="762000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Cirrhosis is the end result of chronic hepatic insult, and further</a:t>
            </a:r>
            <a:r>
              <a:rPr lang="hr-HR" sz="2400" b="0" dirty="0"/>
              <a:t> </a:t>
            </a:r>
            <a:r>
              <a:rPr lang="en-US" sz="2400" b="0" dirty="0"/>
              <a:t>deterioration can lead </a:t>
            </a:r>
            <a:r>
              <a:rPr lang="en-US" sz="2400" b="0" dirty="0" smtClean="0"/>
              <a:t>to </a:t>
            </a:r>
            <a:r>
              <a:rPr lang="en-US" sz="2400" b="0" dirty="0"/>
              <a:t>development of end-stage</a:t>
            </a:r>
            <a:r>
              <a:rPr lang="hr-HR" sz="2400" b="0" dirty="0"/>
              <a:t> </a:t>
            </a:r>
            <a:r>
              <a:rPr lang="en-US" sz="2400" b="0" dirty="0"/>
              <a:t>liver disease, </a:t>
            </a:r>
            <a:r>
              <a:rPr lang="en-US" sz="2400" b="0" dirty="0" smtClean="0"/>
              <a:t>w</a:t>
            </a:r>
            <a:r>
              <a:rPr lang="hr-HR" sz="2400" b="0" dirty="0" smtClean="0"/>
              <a:t>ith </a:t>
            </a:r>
            <a:r>
              <a:rPr lang="en-US" sz="2400" b="0" dirty="0" smtClean="0"/>
              <a:t>high </a:t>
            </a:r>
            <a:r>
              <a:rPr lang="en-US" sz="2400" b="0" dirty="0"/>
              <a:t>mortality rate</a:t>
            </a:r>
            <a:r>
              <a:rPr lang="en-US" sz="2400" b="0" dirty="0" smtClean="0"/>
              <a:t>.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Liver </a:t>
            </a:r>
            <a:r>
              <a:rPr lang="en-US" sz="2400" b="0" dirty="0"/>
              <a:t>abscesses are most commonly caused by </a:t>
            </a:r>
            <a:r>
              <a:rPr lang="en-US" sz="2400" b="0" dirty="0" smtClean="0"/>
              <a:t>bacteria,</a:t>
            </a:r>
            <a:r>
              <a:rPr lang="hr-HR" sz="2400" b="0" dirty="0" smtClean="0"/>
              <a:t> amebas</a:t>
            </a:r>
            <a:r>
              <a:rPr lang="hr-HR" sz="2400" b="0" dirty="0"/>
              <a:t>, or </a:t>
            </a:r>
            <a:r>
              <a:rPr lang="hr-HR" sz="2400" b="0" i="1" dirty="0"/>
              <a:t>Echinococcus</a:t>
            </a:r>
            <a:r>
              <a:rPr lang="hr-HR" sz="2400" b="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CT </a:t>
            </a:r>
            <a:r>
              <a:rPr lang="en-US" sz="2400" b="0" dirty="0" smtClean="0"/>
              <a:t>and </a:t>
            </a:r>
            <a:r>
              <a:rPr lang="hr-HR" sz="2400" b="0" dirty="0" smtClean="0"/>
              <a:t>MR</a:t>
            </a:r>
            <a:r>
              <a:rPr lang="en-US" sz="2400" b="0" dirty="0" smtClean="0"/>
              <a:t> </a:t>
            </a:r>
            <a:r>
              <a:rPr lang="en-US" sz="2400" b="0" dirty="0"/>
              <a:t>imaging</a:t>
            </a:r>
            <a:r>
              <a:rPr lang="hr-HR" sz="2400" b="0" dirty="0"/>
              <a:t> </a:t>
            </a:r>
            <a:r>
              <a:rPr lang="en-US" sz="2400" b="0" dirty="0"/>
              <a:t>with contrast enhancement constitute the mainstays for the</a:t>
            </a:r>
            <a:r>
              <a:rPr lang="hr-HR" sz="2400" b="0" dirty="0"/>
              <a:t> </a:t>
            </a:r>
            <a:r>
              <a:rPr lang="en-US" sz="2400" b="0" dirty="0"/>
              <a:t>radiologic evaluation of the </a:t>
            </a:r>
            <a:r>
              <a:rPr lang="en-US" sz="2400" b="0" dirty="0" smtClean="0"/>
              <a:t>liver</a:t>
            </a:r>
            <a:endParaRPr lang="en-US" sz="2400" b="0" dirty="0"/>
          </a:p>
          <a:p>
            <a:pPr marL="342900" indent="-342900">
              <a:buFont typeface="Arial" pitchFamily="34" charset="0"/>
              <a:buChar char="•"/>
            </a:pP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194808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1177"/>
            <a:ext cx="7772400" cy="4571999"/>
          </a:xfrm>
        </p:spPr>
        <p:txBody>
          <a:bodyPr/>
          <a:lstStyle/>
          <a:p>
            <a:r>
              <a:rPr lang="hr-HR" sz="6000" dirty="0" smtClean="0"/>
              <a:t>GALLBLADDER AND BILE DUCTS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54711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4624"/>
            <a:ext cx="5791200" cy="1371600"/>
          </a:xfrm>
        </p:spPr>
        <p:txBody>
          <a:bodyPr anchor="ctr"/>
          <a:lstStyle/>
          <a:p>
            <a:r>
              <a:rPr lang="hr-HR" dirty="0" smtClean="0"/>
              <a:t>LIVER ANATOMY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70037"/>
            <a:ext cx="7425274" cy="529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3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07524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LEARNING OBJECTIVES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406531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The a</a:t>
            </a:r>
            <a:r>
              <a:rPr lang="en-US" sz="2400" b="0" dirty="0" err="1" smtClean="0"/>
              <a:t>natomy</a:t>
            </a:r>
            <a:r>
              <a:rPr lang="en-US" sz="2400" b="0" dirty="0" smtClean="0"/>
              <a:t> </a:t>
            </a:r>
            <a:r>
              <a:rPr lang="en-US" sz="2400" b="0" dirty="0"/>
              <a:t>and physiology </a:t>
            </a:r>
            <a:r>
              <a:rPr lang="en-US" sz="2400" b="0" dirty="0" smtClean="0"/>
              <a:t>of</a:t>
            </a:r>
            <a:r>
              <a:rPr lang="hr-HR" sz="2400" b="0" dirty="0" smtClean="0"/>
              <a:t> </a:t>
            </a:r>
            <a:r>
              <a:rPr lang="en-US" sz="2400" b="0" dirty="0" smtClean="0"/>
              <a:t>gallbladder </a:t>
            </a:r>
            <a:r>
              <a:rPr lang="en-US" sz="2400" b="0" dirty="0"/>
              <a:t>and </a:t>
            </a:r>
            <a:r>
              <a:rPr lang="en-US" sz="2400" b="0" dirty="0" smtClean="0"/>
              <a:t>bile</a:t>
            </a:r>
            <a:r>
              <a:rPr lang="hr-HR" sz="2400" b="0" dirty="0" smtClean="0"/>
              <a:t> </a:t>
            </a:r>
            <a:r>
              <a:rPr lang="en-US" sz="2400" b="0" dirty="0" smtClean="0"/>
              <a:t>ducts</a:t>
            </a:r>
            <a:endParaRPr lang="hr-HR" sz="2400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The p</a:t>
            </a:r>
            <a:r>
              <a:rPr lang="en-US" sz="2400" b="0" dirty="0" err="1" smtClean="0"/>
              <a:t>athophysiology</a:t>
            </a:r>
            <a:r>
              <a:rPr lang="en-US" sz="2400" b="0" dirty="0" smtClean="0"/>
              <a:t> and</a:t>
            </a:r>
            <a:r>
              <a:rPr lang="hr-HR" sz="2400" b="0" dirty="0" smtClean="0"/>
              <a:t> management </a:t>
            </a:r>
            <a:r>
              <a:rPr lang="hr-HR" sz="2400" b="0" dirty="0"/>
              <a:t>of </a:t>
            </a:r>
            <a:r>
              <a:rPr lang="hr-HR" sz="2400" b="0" dirty="0" smtClean="0"/>
              <a:t>gallstones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M</a:t>
            </a:r>
            <a:r>
              <a:rPr lang="en-US" sz="2400" b="0" dirty="0" err="1" smtClean="0"/>
              <a:t>alignant</a:t>
            </a:r>
            <a:r>
              <a:rPr lang="en-US" sz="2400" b="0" dirty="0" smtClean="0"/>
              <a:t> </a:t>
            </a:r>
            <a:r>
              <a:rPr lang="en-US" sz="2400" b="0" dirty="0"/>
              <a:t>disease of the </a:t>
            </a:r>
            <a:r>
              <a:rPr lang="en-US" sz="2400" b="0" dirty="0" smtClean="0"/>
              <a:t>gall</a:t>
            </a:r>
            <a:r>
              <a:rPr lang="hr-HR" sz="2400" b="0" dirty="0" smtClean="0"/>
              <a:t>bladder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5181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28092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Anterior aspect of the biliary anatomy</a:t>
            </a:r>
            <a:endParaRPr lang="hr-H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21668"/>
            <a:ext cx="53149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83" y="72009"/>
            <a:ext cx="545094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03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68952" cy="1371600"/>
          </a:xfrm>
        </p:spPr>
        <p:txBody>
          <a:bodyPr anchor="ctr"/>
          <a:lstStyle/>
          <a:p>
            <a:r>
              <a:rPr lang="en-US" dirty="0" err="1" smtClean="0"/>
              <a:t>Calot’s</a:t>
            </a:r>
            <a:r>
              <a:rPr lang="en-US" dirty="0" smtClean="0"/>
              <a:t> </a:t>
            </a:r>
            <a:r>
              <a:rPr lang="en-US" dirty="0"/>
              <a:t>triangle</a:t>
            </a:r>
            <a:endParaRPr lang="hr-H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/>
          <a:stretch/>
        </p:blipFill>
        <p:spPr bwMode="auto">
          <a:xfrm>
            <a:off x="1619672" y="1048959"/>
            <a:ext cx="5832448" cy="5691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91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2008"/>
            <a:ext cx="564852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7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000" b="1" dirty="0"/>
              <a:t>Cholelithiasis </a:t>
            </a:r>
            <a:r>
              <a:rPr lang="hr-HR" sz="6000" b="1" dirty="0" smtClean="0"/>
              <a:t>(gallstones</a:t>
            </a:r>
            <a:r>
              <a:rPr lang="hr-HR" sz="6000" b="1" dirty="0"/>
              <a:t>)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277973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496944" cy="1371600"/>
          </a:xfrm>
        </p:spPr>
        <p:txBody>
          <a:bodyPr>
            <a:normAutofit/>
          </a:bodyPr>
          <a:lstStyle/>
          <a:p>
            <a:r>
              <a:rPr lang="en-US" sz="4000" dirty="0"/>
              <a:t>Investigation of the biliary </a:t>
            </a:r>
            <a:r>
              <a:rPr lang="en-US" sz="4000" dirty="0" smtClean="0"/>
              <a:t>tree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Ultrasound</a:t>
            </a:r>
            <a:r>
              <a:rPr lang="en-US" sz="2400" b="0" dirty="0"/>
              <a:t>: stones and biliary </a:t>
            </a:r>
            <a:r>
              <a:rPr lang="en-US" sz="2400" b="0" dirty="0" smtClean="0"/>
              <a:t>dilation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Plain </a:t>
            </a:r>
            <a:r>
              <a:rPr lang="hr-HR" sz="2400" b="0" dirty="0"/>
              <a:t>radiograph: </a:t>
            </a:r>
            <a:r>
              <a:rPr lang="hr-HR" sz="2400" b="0" dirty="0" smtClean="0"/>
              <a:t>calcification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MRCP</a:t>
            </a:r>
            <a:r>
              <a:rPr lang="hr-HR" sz="2400" b="0" dirty="0"/>
              <a:t>: anatomy and </a:t>
            </a:r>
            <a:r>
              <a:rPr lang="hr-HR" sz="2400" b="0" dirty="0" smtClean="0"/>
              <a:t>stones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MDR-CT </a:t>
            </a:r>
            <a:r>
              <a:rPr lang="en-US" sz="2400" b="0" dirty="0"/>
              <a:t>scan: anatomy liver, </a:t>
            </a:r>
            <a:r>
              <a:rPr lang="en-US" sz="2400" b="0" dirty="0" smtClean="0"/>
              <a:t>gallbladder </a:t>
            </a:r>
            <a:r>
              <a:rPr lang="en-US" sz="2400" b="0" dirty="0"/>
              <a:t>and pancreas </a:t>
            </a:r>
            <a:r>
              <a:rPr lang="en-US" sz="2400" b="0" dirty="0" smtClean="0"/>
              <a:t>cancer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Radioisotope </a:t>
            </a:r>
            <a:r>
              <a:rPr lang="en-US" sz="2400" b="0" dirty="0"/>
              <a:t>scanning (HIDA scan): </a:t>
            </a:r>
            <a:r>
              <a:rPr lang="en-US" sz="2400" b="0" dirty="0" smtClean="0"/>
              <a:t>function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ERCP</a:t>
            </a:r>
            <a:r>
              <a:rPr lang="en-US" sz="2400" b="0" dirty="0"/>
              <a:t>: anatomy, stones and biliary </a:t>
            </a:r>
            <a:r>
              <a:rPr lang="en-US" sz="2400" b="0" dirty="0" smtClean="0"/>
              <a:t>strictures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PTC</a:t>
            </a:r>
            <a:r>
              <a:rPr lang="en-US" sz="2400" b="0" dirty="0"/>
              <a:t>: anatomy and biliary </a:t>
            </a:r>
            <a:r>
              <a:rPr lang="en-US" sz="2400" b="0" dirty="0" smtClean="0"/>
              <a:t>strictures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Endoscopic </a:t>
            </a:r>
            <a:r>
              <a:rPr lang="hr-HR" sz="2400" b="0" dirty="0"/>
              <a:t>ultrasound (EUS): anatomy, stones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8727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50854"/>
            <a:ext cx="5760640" cy="556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44624"/>
            <a:ext cx="8136904" cy="1227584"/>
          </a:xfrm>
        </p:spPr>
        <p:txBody>
          <a:bodyPr>
            <a:normAutofit/>
          </a:bodyPr>
          <a:lstStyle/>
          <a:p>
            <a:r>
              <a:rPr lang="en-US" dirty="0"/>
              <a:t>Factors associated with gallstone </a:t>
            </a:r>
            <a:r>
              <a:rPr lang="en-US" dirty="0" smtClean="0"/>
              <a:t>formation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396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291264" cy="1371600"/>
          </a:xfrm>
        </p:spPr>
        <p:txBody>
          <a:bodyPr anchor="ctr">
            <a:noAutofit/>
          </a:bodyPr>
          <a:lstStyle/>
          <a:p>
            <a:r>
              <a:rPr lang="en-US" dirty="0"/>
              <a:t>Effects </a:t>
            </a:r>
            <a:r>
              <a:rPr lang="en-US" dirty="0" smtClean="0"/>
              <a:t>and</a:t>
            </a:r>
            <a:r>
              <a:rPr lang="hr-HR" dirty="0" smtClean="0"/>
              <a:t> </a:t>
            </a:r>
            <a:r>
              <a:rPr lang="en-US" dirty="0" smtClean="0"/>
              <a:t>complications </a:t>
            </a:r>
            <a:r>
              <a:rPr lang="en-US" dirty="0"/>
              <a:t>of </a:t>
            </a:r>
            <a:r>
              <a:rPr lang="en-US" dirty="0" smtClean="0"/>
              <a:t>gallstones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916832"/>
            <a:ext cx="3291840" cy="45259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Biliary colic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Acute cholecystitis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Chronic cholecystitis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Empyema </a:t>
            </a:r>
            <a:r>
              <a:rPr lang="en-US" sz="2400" b="0" dirty="0"/>
              <a:t>of the gall </a:t>
            </a:r>
            <a:r>
              <a:rPr lang="en-US" sz="2400" b="0" dirty="0" smtClean="0"/>
              <a:t>bladder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Mucocoele</a:t>
            </a:r>
            <a:endParaRPr lang="hr-HR" sz="24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927373"/>
            <a:ext cx="329184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Perforation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Biliary obstruction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Acute cholangitis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Acute pancreatitis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Intestinal obstruction (gallstone </a:t>
            </a:r>
            <a:r>
              <a:rPr lang="hr-HR" sz="2400" b="0" dirty="0" smtClean="0"/>
              <a:t>ileus</a:t>
            </a:r>
            <a:r>
              <a:rPr lang="hr-HR" sz="2400" b="0" dirty="0"/>
              <a:t>)</a:t>
            </a:r>
            <a:endParaRPr lang="hr-HR" sz="2400" dirty="0"/>
          </a:p>
          <a:p>
            <a:pPr marL="342900" indent="-342900">
              <a:buFont typeface="Arial" pitchFamily="34" charset="0"/>
              <a:buChar char="•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4919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Definitions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Gallstones</a:t>
            </a:r>
            <a:endParaRPr lang="hr-HR" sz="2400" dirty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/>
              <a:t>round</a:t>
            </a:r>
            <a:r>
              <a:rPr lang="en-US" sz="2400" b="0" dirty="0"/>
              <a:t>, oval or faceted concretions found in the </a:t>
            </a:r>
            <a:r>
              <a:rPr lang="en-US" sz="2400" b="0" dirty="0" smtClean="0"/>
              <a:t>biliary</a:t>
            </a:r>
            <a:r>
              <a:rPr lang="hr-HR" sz="2400" b="0" dirty="0" smtClean="0"/>
              <a:t> </a:t>
            </a:r>
            <a:r>
              <a:rPr lang="en-US" sz="2400" b="0" dirty="0" smtClean="0"/>
              <a:t>tract 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/>
              <a:t>contain </a:t>
            </a:r>
            <a:r>
              <a:rPr lang="en-US" sz="2400" b="0" dirty="0"/>
              <a:t>cholesterol, calcium carbonate, calcium </a:t>
            </a:r>
            <a:r>
              <a:rPr lang="en-US" sz="2400" b="0" dirty="0" err="1" smtClean="0"/>
              <a:t>bilirubinate</a:t>
            </a:r>
            <a:r>
              <a:rPr lang="hr-HR" sz="2400" b="0" dirty="0"/>
              <a:t> </a:t>
            </a:r>
            <a:r>
              <a:rPr lang="en-US" sz="2400" b="0" dirty="0" smtClean="0"/>
              <a:t>or </a:t>
            </a:r>
            <a:r>
              <a:rPr lang="en-US" sz="2400" b="0" dirty="0"/>
              <a:t>a mixture of </a:t>
            </a:r>
            <a:r>
              <a:rPr lang="en-US" sz="2400" b="0" dirty="0" smtClean="0"/>
              <a:t>these</a:t>
            </a:r>
            <a:endParaRPr lang="hr-HR" sz="2400" dirty="0"/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err="1" smtClean="0"/>
              <a:t>Microlithiasis</a:t>
            </a:r>
            <a:r>
              <a:rPr lang="hr-HR" sz="2400" dirty="0" smtClean="0"/>
              <a:t>: </a:t>
            </a:r>
            <a:r>
              <a:rPr lang="en-US" sz="2400" b="0" dirty="0" smtClean="0"/>
              <a:t>presence </a:t>
            </a:r>
            <a:r>
              <a:rPr lang="en-US" sz="2400" b="0" dirty="0"/>
              <a:t>of </a:t>
            </a:r>
            <a:r>
              <a:rPr lang="en-US" sz="2400" b="0" dirty="0" smtClean="0"/>
              <a:t>small/microscopic</a:t>
            </a:r>
            <a:r>
              <a:rPr lang="hr-HR" sz="2400" b="0" dirty="0" smtClean="0"/>
              <a:t> </a:t>
            </a:r>
            <a:r>
              <a:rPr lang="en-US" sz="2400" b="0" dirty="0" smtClean="0"/>
              <a:t>solid </a:t>
            </a:r>
            <a:r>
              <a:rPr lang="en-US" sz="2400" b="0" dirty="0"/>
              <a:t>elements within the </a:t>
            </a:r>
            <a:r>
              <a:rPr lang="en-US" sz="2400" b="0" dirty="0" smtClean="0"/>
              <a:t>bile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69851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-27384"/>
            <a:ext cx="8363272" cy="1371600"/>
          </a:xfrm>
        </p:spPr>
        <p:txBody>
          <a:bodyPr anchor="ctr">
            <a:normAutofit/>
          </a:bodyPr>
          <a:lstStyle/>
          <a:p>
            <a:r>
              <a:rPr lang="en-US" dirty="0" err="1" smtClean="0"/>
              <a:t>Couinaud’s</a:t>
            </a:r>
            <a:r>
              <a:rPr lang="en-US" dirty="0" smtClean="0"/>
              <a:t> </a:t>
            </a:r>
            <a:r>
              <a:rPr lang="en-US" dirty="0"/>
              <a:t>liver segments 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052736"/>
            <a:ext cx="646665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91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Epidemiology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Male </a:t>
            </a:r>
            <a:r>
              <a:rPr lang="en-US" sz="2400" b="0" dirty="0"/>
              <a:t>: female </a:t>
            </a:r>
            <a:r>
              <a:rPr lang="en-US" sz="2400" b="0" dirty="0" smtClean="0"/>
              <a:t>1:2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Age </a:t>
            </a:r>
            <a:r>
              <a:rPr lang="en-US" sz="2400" b="0" dirty="0"/>
              <a:t>40 years </a:t>
            </a:r>
            <a:r>
              <a:rPr lang="en-US" sz="2400" b="0" dirty="0" smtClean="0"/>
              <a:t>onwards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High </a:t>
            </a:r>
            <a:r>
              <a:rPr lang="en-US" sz="2400" b="0" dirty="0"/>
              <a:t>incidence of </a:t>
            </a:r>
            <a:r>
              <a:rPr lang="en-US" sz="2400" b="0" dirty="0" smtClean="0"/>
              <a:t>mixed</a:t>
            </a:r>
            <a:r>
              <a:rPr lang="hr-HR" sz="2400" b="0" dirty="0" smtClean="0"/>
              <a:t> </a:t>
            </a:r>
            <a:r>
              <a:rPr lang="en-US" sz="2400" b="0" dirty="0" smtClean="0"/>
              <a:t>stones </a:t>
            </a:r>
            <a:r>
              <a:rPr lang="en-US" sz="2400" b="0" dirty="0"/>
              <a:t>in Western </a:t>
            </a:r>
            <a:r>
              <a:rPr lang="en-US" sz="2400" b="0" dirty="0" smtClean="0"/>
              <a:t>world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Pigment </a:t>
            </a:r>
            <a:r>
              <a:rPr lang="en-US" sz="2400" b="0" dirty="0"/>
              <a:t>stones more common in the </a:t>
            </a:r>
            <a:r>
              <a:rPr lang="en-US" sz="2400" b="0" dirty="0" smtClean="0"/>
              <a:t>East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20437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Pathogenesis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896544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Cholesterol </a:t>
            </a:r>
            <a:r>
              <a:rPr lang="en-US" sz="2400" b="0" dirty="0"/>
              <a:t>stones: imbalance in bile between cholesterol, bile </a:t>
            </a:r>
            <a:r>
              <a:rPr lang="en-US" sz="2400" b="0" dirty="0" smtClean="0"/>
              <a:t>salts</a:t>
            </a:r>
            <a:r>
              <a:rPr lang="hr-HR" sz="2400" b="0" dirty="0" smtClean="0"/>
              <a:t> </a:t>
            </a:r>
            <a:r>
              <a:rPr lang="en-US" sz="2400" b="0" dirty="0" smtClean="0"/>
              <a:t>and </a:t>
            </a:r>
            <a:r>
              <a:rPr lang="en-US" sz="2400" b="0" dirty="0"/>
              <a:t>phospholipids, producing </a:t>
            </a:r>
            <a:r>
              <a:rPr lang="en-US" sz="2400" b="0" dirty="0" err="1"/>
              <a:t>lithogenic</a:t>
            </a:r>
            <a:r>
              <a:rPr lang="en-US" sz="2400" b="0" dirty="0"/>
              <a:t> </a:t>
            </a:r>
            <a:r>
              <a:rPr lang="en-US" sz="2400" b="0" dirty="0" smtClean="0"/>
              <a:t>bile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/>
              <a:t>May </a:t>
            </a:r>
            <a:r>
              <a:rPr lang="en-US" sz="2400" b="0" dirty="0"/>
              <a:t>be associated </a:t>
            </a:r>
            <a:r>
              <a:rPr lang="en-US" sz="2400" b="0" dirty="0" smtClean="0"/>
              <a:t>with</a:t>
            </a:r>
            <a:r>
              <a:rPr lang="hr-HR" sz="2400" b="0" dirty="0" smtClean="0"/>
              <a:t> IBD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Mixed </a:t>
            </a:r>
            <a:r>
              <a:rPr lang="en-US" sz="2400" b="0" dirty="0"/>
              <a:t>stones: associated with </a:t>
            </a:r>
            <a:r>
              <a:rPr lang="en-US" sz="2400" b="0" dirty="0" smtClean="0"/>
              <a:t>anatomical</a:t>
            </a:r>
            <a:r>
              <a:rPr lang="hr-HR" sz="2400" b="0" dirty="0" smtClean="0"/>
              <a:t> </a:t>
            </a:r>
            <a:r>
              <a:rPr lang="en-US" sz="2400" b="0" dirty="0" smtClean="0"/>
              <a:t>abnormalities</a:t>
            </a:r>
            <a:r>
              <a:rPr lang="en-US" sz="2400" b="0" dirty="0"/>
              <a:t>, stasis, </a:t>
            </a:r>
            <a:r>
              <a:rPr lang="en-US" sz="2400" b="0" dirty="0" smtClean="0"/>
              <a:t>previous</a:t>
            </a:r>
            <a:r>
              <a:rPr lang="hr-HR" sz="2400" b="0" dirty="0" smtClean="0"/>
              <a:t> surgery</a:t>
            </a:r>
            <a:r>
              <a:rPr lang="hr-HR" sz="2400" b="0" dirty="0"/>
              <a:t>, previous </a:t>
            </a:r>
            <a:r>
              <a:rPr lang="hr-HR" sz="2400" b="0" dirty="0" smtClean="0"/>
              <a:t>infections</a:t>
            </a:r>
            <a:endParaRPr lang="hr-HR" sz="2400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err="1" smtClean="0"/>
              <a:t>Bilirubinate</a:t>
            </a:r>
            <a:r>
              <a:rPr lang="en-US" sz="2400" b="0" dirty="0" smtClean="0"/>
              <a:t> </a:t>
            </a:r>
            <a:r>
              <a:rPr lang="en-US" sz="2400" b="0" dirty="0"/>
              <a:t>(pigment) stones: chronic </a:t>
            </a:r>
            <a:r>
              <a:rPr lang="en-US" sz="2400" b="0" dirty="0" err="1" smtClean="0"/>
              <a:t>haemolysis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311206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hr-HR" sz="4000" dirty="0"/>
              <a:t>Clinical </a:t>
            </a:r>
            <a:r>
              <a:rPr lang="hr-HR" sz="4000" dirty="0" smtClean="0"/>
              <a:t>features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90</a:t>
            </a:r>
            <a:r>
              <a:rPr lang="en-US" sz="2400" b="0" dirty="0"/>
              <a:t>% of gallstones </a:t>
            </a:r>
            <a:r>
              <a:rPr lang="en-US" sz="2400" b="0" dirty="0" smtClean="0"/>
              <a:t>(probably</a:t>
            </a:r>
            <a:r>
              <a:rPr lang="en-US" sz="2400" b="0" dirty="0"/>
              <a:t>) </a:t>
            </a:r>
            <a:r>
              <a:rPr lang="en-US" sz="2400" b="0" dirty="0" smtClean="0"/>
              <a:t>asymptomatic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Biliary </a:t>
            </a:r>
            <a:r>
              <a:rPr lang="en-US" sz="2400" b="0" dirty="0"/>
              <a:t>colic: severe upper abdominal pain radiating around the </a:t>
            </a:r>
            <a:r>
              <a:rPr lang="en-US" sz="2400" b="0" dirty="0" smtClean="0"/>
              <a:t>right</a:t>
            </a:r>
            <a:r>
              <a:rPr lang="hr-HR" sz="2400" b="0" dirty="0" smtClean="0"/>
              <a:t> </a:t>
            </a:r>
            <a:r>
              <a:rPr lang="en-US" sz="2400" b="0" dirty="0" smtClean="0"/>
              <a:t>costal </a:t>
            </a:r>
            <a:r>
              <a:rPr lang="en-US" sz="2400" b="0" dirty="0"/>
              <a:t>margin ± vomiting. 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Often </a:t>
            </a:r>
            <a:r>
              <a:rPr lang="en-US" sz="2400" b="0" dirty="0"/>
              <a:t>onset at night, spontaneously </a:t>
            </a:r>
            <a:r>
              <a:rPr lang="en-US" sz="2400" b="0" dirty="0" smtClean="0"/>
              <a:t>resolves</a:t>
            </a:r>
            <a:r>
              <a:rPr lang="hr-HR" sz="2400" b="0" dirty="0" smtClean="0"/>
              <a:t> after </a:t>
            </a:r>
            <a:r>
              <a:rPr lang="hr-HR" sz="2400" b="0" dirty="0"/>
              <a:t>several hours</a:t>
            </a:r>
            <a:r>
              <a:rPr lang="hr-HR" sz="2400" b="0" dirty="0" smtClean="0"/>
              <a:t>.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244510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hr-HR" sz="4000" dirty="0"/>
              <a:t>Clinical </a:t>
            </a:r>
            <a:r>
              <a:rPr lang="hr-HR" sz="4000" dirty="0" smtClean="0"/>
              <a:t>features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7765"/>
            <a:ext cx="821925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Acute </a:t>
            </a:r>
            <a:r>
              <a:rPr lang="hr-HR" sz="2400" dirty="0"/>
              <a:t>cholecystitis</a:t>
            </a:r>
            <a:r>
              <a:rPr lang="hr-HR" sz="2400" b="0" dirty="0"/>
              <a:t>: right hypochondrial </a:t>
            </a:r>
            <a:r>
              <a:rPr lang="hr-HR" sz="2400" b="0" dirty="0" smtClean="0"/>
              <a:t>pain, pyrexia</a:t>
            </a:r>
            <a:r>
              <a:rPr lang="hr-HR" sz="2400" b="0" dirty="0"/>
              <a:t>, nausea, </a:t>
            </a:r>
            <a:r>
              <a:rPr lang="hr-HR" sz="2400" b="0" dirty="0" smtClean="0"/>
              <a:t>RUQ </a:t>
            </a:r>
            <a:r>
              <a:rPr lang="en-US" sz="2400" b="0" dirty="0" smtClean="0"/>
              <a:t>tenderness </a:t>
            </a:r>
            <a:r>
              <a:rPr lang="en-US" sz="2400" b="0" dirty="0"/>
              <a:t>(positive Murphy’s </a:t>
            </a:r>
            <a:r>
              <a:rPr lang="en-US" sz="2400" b="0" dirty="0" smtClean="0"/>
              <a:t>sign)</a:t>
            </a:r>
            <a:r>
              <a:rPr lang="hr-HR" sz="2400" b="0" dirty="0" smtClean="0"/>
              <a:t>, </a:t>
            </a:r>
            <a:r>
              <a:rPr lang="hr-HR" sz="2400" b="0" dirty="0"/>
              <a:t>l</a:t>
            </a:r>
            <a:r>
              <a:rPr lang="en-US" sz="2400" b="0" dirty="0" err="1" smtClean="0"/>
              <a:t>eucocytosis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Unresolved may</a:t>
            </a:r>
            <a:r>
              <a:rPr lang="hr-HR" sz="2400" b="0" dirty="0" smtClean="0"/>
              <a:t> </a:t>
            </a:r>
            <a:r>
              <a:rPr lang="en-US" sz="2400" b="0" dirty="0" smtClean="0"/>
              <a:t>lead </a:t>
            </a:r>
            <a:r>
              <a:rPr lang="en-US" sz="2400" b="0" dirty="0"/>
              <a:t>to an empyema of the </a:t>
            </a:r>
            <a:r>
              <a:rPr lang="en-US" sz="2400" b="0" dirty="0" smtClean="0"/>
              <a:t>gallbladder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‘Chronic </a:t>
            </a:r>
            <a:r>
              <a:rPr lang="hr-HR" sz="2400" dirty="0"/>
              <a:t>cholecystitis’</a:t>
            </a:r>
            <a:r>
              <a:rPr lang="hr-HR" sz="2400" b="0" dirty="0"/>
              <a:t>: uncertain diagnosis, </a:t>
            </a:r>
            <a:r>
              <a:rPr lang="hr-HR" sz="2400" b="0" dirty="0" smtClean="0"/>
              <a:t>vague, intermittent, RUQ </a:t>
            </a:r>
            <a:r>
              <a:rPr lang="en-US" sz="2400" b="0" dirty="0" smtClean="0"/>
              <a:t>abdominal </a:t>
            </a:r>
            <a:r>
              <a:rPr lang="en-US" sz="2400" b="0" dirty="0"/>
              <a:t>pain, abdominal distension, flatulence, </a:t>
            </a:r>
            <a:r>
              <a:rPr lang="en-US" sz="2400" b="0" dirty="0" smtClean="0"/>
              <a:t>fatty</a:t>
            </a:r>
            <a:r>
              <a:rPr lang="hr-HR" sz="2400" b="0" dirty="0" smtClean="0"/>
              <a:t> food intolerance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396836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r>
              <a:rPr lang="hr-HR" sz="4000" dirty="0"/>
              <a:t>Clinical </a:t>
            </a:r>
            <a:r>
              <a:rPr lang="hr-HR" sz="4000" dirty="0" smtClean="0"/>
              <a:t>features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Obstructive </a:t>
            </a:r>
            <a:r>
              <a:rPr lang="en-US" sz="2400" dirty="0"/>
              <a:t>jaundice</a:t>
            </a:r>
            <a:r>
              <a:rPr lang="en-US" sz="2400" b="0" dirty="0"/>
              <a:t>: upper abdominal pain, pale/clay-like </a:t>
            </a:r>
            <a:r>
              <a:rPr lang="en-US" sz="2400" b="0" dirty="0" smtClean="0"/>
              <a:t>stools,</a:t>
            </a:r>
            <a:r>
              <a:rPr lang="hr-HR" sz="2400" b="0" dirty="0" smtClean="0"/>
              <a:t> </a:t>
            </a:r>
            <a:r>
              <a:rPr lang="en-US" sz="2400" b="0" dirty="0" smtClean="0"/>
              <a:t>dark </a:t>
            </a:r>
            <a:r>
              <a:rPr lang="en-US" sz="2400" b="0" dirty="0"/>
              <a:t>brown urine, pruritus. 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May </a:t>
            </a:r>
            <a:r>
              <a:rPr lang="en-US" sz="2400" b="0" dirty="0"/>
              <a:t>progress to </a:t>
            </a:r>
            <a:r>
              <a:rPr lang="en-US" sz="2400" b="0" dirty="0" smtClean="0"/>
              <a:t>cholangitis</a:t>
            </a:r>
            <a:endParaRPr lang="hr-HR" sz="2400" dirty="0"/>
          </a:p>
          <a:p>
            <a:pPr marL="800100" lvl="1" indent="-342900"/>
            <a:r>
              <a:rPr lang="en-US" sz="2400" b="0" dirty="0" smtClean="0">
                <a:solidFill>
                  <a:srgbClr val="0070C0"/>
                </a:solidFill>
              </a:rPr>
              <a:t>Charcot’s</a:t>
            </a:r>
            <a:r>
              <a:rPr lang="hr-HR" sz="2400" b="0" dirty="0" smtClean="0">
                <a:solidFill>
                  <a:srgbClr val="0070C0"/>
                </a:solidFill>
              </a:rPr>
              <a:t> </a:t>
            </a:r>
            <a:r>
              <a:rPr lang="en-US" sz="2400" b="0" dirty="0" smtClean="0">
                <a:solidFill>
                  <a:srgbClr val="0070C0"/>
                </a:solidFill>
              </a:rPr>
              <a:t>triad</a:t>
            </a:r>
            <a:r>
              <a:rPr lang="en-US" sz="2400" b="0" dirty="0" smtClean="0"/>
              <a:t>:</a:t>
            </a:r>
            <a:r>
              <a:rPr lang="hr-HR" sz="2400" b="0" dirty="0" smtClean="0"/>
              <a:t> </a:t>
            </a:r>
            <a:r>
              <a:rPr lang="en-US" sz="2400" b="0" dirty="0" smtClean="0"/>
              <a:t>abdominal </a:t>
            </a:r>
            <a:r>
              <a:rPr lang="en-US" sz="2400" b="0" dirty="0"/>
              <a:t>pain, high fever/rigors, </a:t>
            </a:r>
            <a:r>
              <a:rPr lang="en-US" sz="2400" b="0" dirty="0" smtClean="0"/>
              <a:t>jaundice</a:t>
            </a:r>
            <a:r>
              <a:rPr lang="hr-HR" sz="2400" b="0" dirty="0" smtClean="0"/>
              <a:t> </a:t>
            </a:r>
            <a:r>
              <a:rPr lang="en-US" sz="2400" b="0" dirty="0" smtClean="0"/>
              <a:t>if CBD</a:t>
            </a:r>
            <a:r>
              <a:rPr lang="hr-HR" sz="2400" b="0" dirty="0" smtClean="0"/>
              <a:t> </a:t>
            </a:r>
            <a:r>
              <a:rPr lang="en-US" sz="2400" b="0" dirty="0" smtClean="0"/>
              <a:t>remains</a:t>
            </a:r>
            <a:r>
              <a:rPr lang="hr-HR" sz="2400" dirty="0"/>
              <a:t> </a:t>
            </a:r>
            <a:r>
              <a:rPr lang="hr-HR" sz="2400" b="0" dirty="0" smtClean="0"/>
              <a:t>obstructed</a:t>
            </a:r>
            <a:endParaRPr lang="hr-H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Pancreatitis</a:t>
            </a:r>
            <a:r>
              <a:rPr lang="en-US" sz="2400" b="0" dirty="0" smtClean="0"/>
              <a:t>: </a:t>
            </a:r>
            <a:r>
              <a:rPr lang="en-US" sz="2400" b="0" dirty="0"/>
              <a:t>central/</a:t>
            </a:r>
            <a:r>
              <a:rPr lang="en-US" sz="2400" b="0" dirty="0" err="1"/>
              <a:t>epigastric</a:t>
            </a:r>
            <a:r>
              <a:rPr lang="en-US" sz="2400" b="0" dirty="0"/>
              <a:t> pain, back </a:t>
            </a:r>
            <a:r>
              <a:rPr lang="en-US" sz="2400" b="0" dirty="0" smtClean="0"/>
              <a:t>pain,</a:t>
            </a:r>
            <a:r>
              <a:rPr lang="hr-HR" sz="2400" b="0" dirty="0" smtClean="0"/>
              <a:t> fever, tachycardia</a:t>
            </a:r>
            <a:r>
              <a:rPr lang="hr-HR" sz="2400" b="0" dirty="0"/>
              <a:t>, epigastric </a:t>
            </a:r>
            <a:r>
              <a:rPr lang="hr-HR" sz="2400" b="0" dirty="0" smtClean="0"/>
              <a:t>tenderness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Gallstone </a:t>
            </a:r>
            <a:r>
              <a:rPr lang="en-US" sz="2400" dirty="0"/>
              <a:t>ileus</a:t>
            </a:r>
            <a:r>
              <a:rPr lang="en-US" sz="2400" b="0" dirty="0"/>
              <a:t>: clinical features of small </a:t>
            </a:r>
            <a:r>
              <a:rPr lang="en-US" sz="2400" b="0" dirty="0" smtClean="0"/>
              <a:t>bowel</a:t>
            </a:r>
            <a:r>
              <a:rPr lang="hr-HR" sz="2400" b="0" dirty="0" smtClean="0"/>
              <a:t> </a:t>
            </a:r>
            <a:r>
              <a:rPr lang="en-US" sz="2400" b="0" dirty="0" smtClean="0"/>
              <a:t>obstruction</a:t>
            </a:r>
            <a:r>
              <a:rPr lang="hr-HR" sz="2400" b="0" dirty="0" smtClean="0"/>
              <a:t>, e</a:t>
            </a:r>
            <a:r>
              <a:rPr lang="en-US" sz="2400" b="0" dirty="0" err="1" smtClean="0"/>
              <a:t>lderly</a:t>
            </a:r>
            <a:r>
              <a:rPr lang="hr-HR" sz="2400" b="0" dirty="0" smtClean="0"/>
              <a:t> patients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5783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Investigations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FBC</a:t>
            </a:r>
            <a:r>
              <a:rPr lang="en-US" sz="2400" b="0" dirty="0"/>
              <a:t>: acute inflammatory </a:t>
            </a:r>
            <a:r>
              <a:rPr lang="en-US" sz="2400" b="0" dirty="0" smtClean="0"/>
              <a:t>complications,</a:t>
            </a:r>
            <a:r>
              <a:rPr lang="hr-HR" sz="2400" b="0" dirty="0" smtClean="0"/>
              <a:t> </a:t>
            </a:r>
            <a:r>
              <a:rPr lang="en-US" sz="2400" b="0" dirty="0" err="1" smtClean="0"/>
              <a:t>haemolytic</a:t>
            </a:r>
            <a:r>
              <a:rPr lang="en-US" sz="2400" b="0" dirty="0" smtClean="0"/>
              <a:t> </a:t>
            </a:r>
            <a:r>
              <a:rPr lang="en-US" sz="2400" b="0" dirty="0"/>
              <a:t>(</a:t>
            </a:r>
            <a:r>
              <a:rPr lang="en-US" sz="2400" b="0" dirty="0" smtClean="0"/>
              <a:t>microcytic)</a:t>
            </a:r>
            <a:r>
              <a:rPr lang="hr-HR" sz="2400" b="0" dirty="0" smtClean="0"/>
              <a:t> anaemia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U+E/</a:t>
            </a:r>
            <a:r>
              <a:rPr lang="en-US" sz="2400" b="0" dirty="0" err="1" smtClean="0"/>
              <a:t>creatinine</a:t>
            </a:r>
            <a:r>
              <a:rPr lang="en-US" sz="2400" b="0" dirty="0" smtClean="0"/>
              <a:t>:</a:t>
            </a:r>
            <a:r>
              <a:rPr lang="hr-HR" sz="2400" b="0" dirty="0" smtClean="0"/>
              <a:t> </a:t>
            </a:r>
            <a:r>
              <a:rPr lang="en-US" sz="2400" b="0" dirty="0" smtClean="0"/>
              <a:t>in </a:t>
            </a:r>
            <a:r>
              <a:rPr lang="en-US" sz="2400" b="0" dirty="0"/>
              <a:t>jaundice to monitor renal </a:t>
            </a:r>
            <a:r>
              <a:rPr lang="en-US" sz="2400" b="0" dirty="0" smtClean="0"/>
              <a:t>function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LFTs</a:t>
            </a:r>
            <a:r>
              <a:rPr lang="hr-HR" sz="2400" b="0" dirty="0"/>
              <a:t>: obstructive jaundice </a:t>
            </a:r>
            <a:r>
              <a:rPr lang="hr-HR" sz="2400" b="0" dirty="0" smtClean="0"/>
              <a:t>pattern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Plain </a:t>
            </a:r>
            <a:r>
              <a:rPr lang="hr-HR" sz="2400" b="0" dirty="0" smtClean="0"/>
              <a:t>abdominal </a:t>
            </a:r>
            <a:r>
              <a:rPr lang="en-US" sz="2400" b="0" dirty="0" smtClean="0"/>
              <a:t>X-ray</a:t>
            </a:r>
            <a:r>
              <a:rPr lang="hr-HR" sz="2400" b="0" dirty="0" smtClean="0"/>
              <a:t>: </a:t>
            </a:r>
            <a:r>
              <a:rPr lang="en-US" sz="2400" b="0" dirty="0" smtClean="0"/>
              <a:t>shows </a:t>
            </a:r>
            <a:r>
              <a:rPr lang="en-US" sz="2400" b="0" dirty="0"/>
              <a:t>only 10% of </a:t>
            </a:r>
            <a:r>
              <a:rPr lang="en-US" sz="2400" b="0" dirty="0" smtClean="0"/>
              <a:t>gallstones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Ultrasound</a:t>
            </a:r>
            <a:r>
              <a:rPr lang="en-US" sz="2400" b="0" dirty="0"/>
              <a:t>: 90% of gallstones will be </a:t>
            </a:r>
            <a:r>
              <a:rPr lang="en-US" sz="2400" b="0" dirty="0" smtClean="0"/>
              <a:t>detected</a:t>
            </a:r>
            <a:endParaRPr lang="hr-HR" sz="2400" b="0" dirty="0"/>
          </a:p>
          <a:p>
            <a:pPr marL="800100" lvl="1" indent="-342900"/>
            <a:r>
              <a:rPr lang="en-US" sz="2400" b="0" dirty="0" smtClean="0"/>
              <a:t>Assesses </a:t>
            </a:r>
            <a:r>
              <a:rPr lang="en-US" sz="2400" b="0" dirty="0"/>
              <a:t>CBD size and possible </a:t>
            </a:r>
            <a:r>
              <a:rPr lang="en-US" sz="2400" b="0" dirty="0" smtClean="0"/>
              <a:t>CBD stones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9212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Investigations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MRCP </a:t>
            </a:r>
            <a:r>
              <a:rPr lang="en-US" sz="2400" b="0" dirty="0"/>
              <a:t>indicated for suspected CBD </a:t>
            </a:r>
            <a:r>
              <a:rPr lang="en-US" sz="2400" b="0" dirty="0" smtClean="0"/>
              <a:t>stones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If positive</a:t>
            </a:r>
            <a:r>
              <a:rPr lang="hr-HR" sz="2400" b="0" dirty="0" smtClean="0"/>
              <a:t> </a:t>
            </a:r>
            <a:r>
              <a:rPr lang="en-US" sz="2400" b="0" dirty="0" smtClean="0"/>
              <a:t>ERCP </a:t>
            </a:r>
            <a:r>
              <a:rPr lang="en-US" sz="2400" b="0" dirty="0"/>
              <a:t>is indicated for CBD stone removal or stent </a:t>
            </a:r>
            <a:r>
              <a:rPr lang="en-US" sz="2400" b="0" dirty="0" smtClean="0"/>
              <a:t>placement</a:t>
            </a:r>
            <a:endParaRPr lang="hr-H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err="1" smtClean="0"/>
              <a:t>Endoluminal</a:t>
            </a:r>
            <a:r>
              <a:rPr lang="en-US" sz="2400" b="0" dirty="0" smtClean="0"/>
              <a:t>/</a:t>
            </a:r>
            <a:r>
              <a:rPr lang="en-US" sz="2400" b="0" dirty="0" err="1" smtClean="0"/>
              <a:t>transduodenal</a:t>
            </a:r>
            <a:r>
              <a:rPr lang="en-US" sz="2400" b="0" dirty="0" smtClean="0"/>
              <a:t> ultrasound</a:t>
            </a:r>
            <a:r>
              <a:rPr lang="hr-HR" sz="2400" b="0" dirty="0" smtClean="0"/>
              <a:t>:</a:t>
            </a:r>
            <a:r>
              <a:rPr lang="en-US" sz="2400" b="0" dirty="0" smtClean="0"/>
              <a:t> </a:t>
            </a:r>
            <a:r>
              <a:rPr lang="en-US" sz="2400" b="0" dirty="0"/>
              <a:t>diagnosis of </a:t>
            </a:r>
            <a:r>
              <a:rPr lang="en-US" sz="2400" b="0" dirty="0" smtClean="0"/>
              <a:t>small</a:t>
            </a:r>
            <a:r>
              <a:rPr lang="hr-HR" sz="2400" b="0" dirty="0" smtClean="0"/>
              <a:t> ductal stones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E</a:t>
            </a:r>
            <a:r>
              <a:rPr lang="en-US" sz="2400" b="0" dirty="0" smtClean="0"/>
              <a:t>GD</a:t>
            </a:r>
            <a:r>
              <a:rPr lang="en-US" sz="2400" b="0" dirty="0"/>
              <a:t>: to exclude </a:t>
            </a:r>
            <a:r>
              <a:rPr lang="hr-HR" sz="2400" b="0" dirty="0" smtClean="0"/>
              <a:t>peptic ulcer</a:t>
            </a:r>
            <a:r>
              <a:rPr lang="en-US" sz="2400" b="0" dirty="0" smtClean="0"/>
              <a:t> </a:t>
            </a:r>
            <a:r>
              <a:rPr lang="en-US" sz="2400" b="0" dirty="0"/>
              <a:t>as a cause for uncomplicated </a:t>
            </a:r>
            <a:r>
              <a:rPr lang="en-US" sz="2400" b="0" dirty="0" smtClean="0"/>
              <a:t>disease</a:t>
            </a:r>
            <a:r>
              <a:rPr lang="hr-HR" sz="2400" b="0" dirty="0"/>
              <a:t> </a:t>
            </a:r>
            <a:r>
              <a:rPr lang="hr-HR" sz="2400" b="0" dirty="0" smtClean="0"/>
              <a:t>symptoms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528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718"/>
            <a:ext cx="8424936" cy="1371600"/>
          </a:xfrm>
        </p:spPr>
        <p:txBody>
          <a:bodyPr>
            <a:normAutofit/>
          </a:bodyPr>
          <a:lstStyle/>
          <a:p>
            <a:r>
              <a:rPr lang="hr-HR" sz="4000" dirty="0"/>
              <a:t>Essential </a:t>
            </a:r>
            <a:r>
              <a:rPr lang="hr-HR" sz="4000" dirty="0" smtClean="0"/>
              <a:t>management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Asymptomatic</a:t>
            </a:r>
            <a:r>
              <a:rPr lang="hr-HR" sz="2400" b="0" dirty="0"/>
              <a:t>: no treatment </a:t>
            </a:r>
            <a:r>
              <a:rPr lang="hr-HR" sz="2400" b="0" dirty="0" smtClean="0"/>
              <a:t>required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Biliary </a:t>
            </a:r>
            <a:r>
              <a:rPr lang="en-US" sz="2400" b="0" dirty="0"/>
              <a:t>colic: analgesia and elective laparoscopic </a:t>
            </a:r>
            <a:r>
              <a:rPr lang="en-US" sz="2400" b="0" dirty="0" smtClean="0"/>
              <a:t>cholecystectomy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Acute </a:t>
            </a:r>
            <a:r>
              <a:rPr lang="en-US" sz="2400" b="0" dirty="0" err="1"/>
              <a:t>cholecystitis</a:t>
            </a:r>
            <a:r>
              <a:rPr lang="en-US" sz="2400" b="0" dirty="0"/>
              <a:t>: analgesia, IV fluids, antibiotics + early </a:t>
            </a:r>
            <a:r>
              <a:rPr lang="en-US" sz="2400" b="0" dirty="0" smtClean="0"/>
              <a:t>or</a:t>
            </a:r>
            <a:r>
              <a:rPr lang="hr-HR" sz="2400" b="0" dirty="0" smtClean="0"/>
              <a:t> interval cholecystectomy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Chronic </a:t>
            </a:r>
            <a:r>
              <a:rPr lang="hr-HR" sz="2400" b="0" dirty="0"/>
              <a:t>cholecystitis: elective laparoscopic </a:t>
            </a:r>
            <a:r>
              <a:rPr lang="hr-HR" sz="2400" b="0" dirty="0" smtClean="0"/>
              <a:t>cholecystectomy </a:t>
            </a:r>
            <a:r>
              <a:rPr lang="en-US" sz="2400" b="0" dirty="0" smtClean="0"/>
              <a:t>after </a:t>
            </a:r>
            <a:r>
              <a:rPr lang="en-US" sz="2400" b="0" dirty="0"/>
              <a:t>other possible causes </a:t>
            </a:r>
            <a:r>
              <a:rPr lang="en-US" sz="2400" b="0" dirty="0" smtClean="0"/>
              <a:t>excluded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14245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51054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Empyema: early </a:t>
            </a:r>
            <a:r>
              <a:rPr lang="en-US" sz="2400" b="0" dirty="0"/>
              <a:t>cholecystectomy or </a:t>
            </a:r>
            <a:r>
              <a:rPr lang="en-US" sz="2400" b="0" dirty="0" err="1" smtClean="0"/>
              <a:t>cholecystostomy</a:t>
            </a:r>
            <a:r>
              <a:rPr lang="hr-HR" sz="2400" b="0" dirty="0"/>
              <a:t> </a:t>
            </a:r>
            <a:r>
              <a:rPr lang="en-US" sz="2400" b="0" dirty="0" smtClean="0"/>
              <a:t>(surgical </a:t>
            </a:r>
            <a:r>
              <a:rPr lang="en-US" sz="2400" b="0" dirty="0"/>
              <a:t>or </a:t>
            </a:r>
            <a:r>
              <a:rPr lang="en-US" sz="2400" b="0" dirty="0" smtClean="0"/>
              <a:t>radiological</a:t>
            </a:r>
            <a:r>
              <a:rPr lang="hr-HR" sz="2400" b="0" dirty="0" smtClean="0"/>
              <a:t> </a:t>
            </a:r>
            <a:r>
              <a:rPr lang="en-US" sz="2400" b="0" dirty="0" smtClean="0"/>
              <a:t>drainage)</a:t>
            </a:r>
            <a:r>
              <a:rPr lang="hr-HR" sz="2400" b="0" dirty="0" smtClean="0"/>
              <a:t> ± </a:t>
            </a:r>
            <a:r>
              <a:rPr lang="hr-HR" sz="2400" b="0" dirty="0"/>
              <a:t>interval </a:t>
            </a:r>
            <a:r>
              <a:rPr lang="hr-HR" sz="2400" b="0" dirty="0" smtClean="0"/>
              <a:t>cholecystectomy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Ascending </a:t>
            </a:r>
            <a:r>
              <a:rPr lang="en-US" sz="2400" b="0" dirty="0"/>
              <a:t>cholangitis: IV fluids, antibiotics, ductal </a:t>
            </a:r>
            <a:r>
              <a:rPr lang="en-US" sz="2400" b="0" dirty="0" smtClean="0"/>
              <a:t>drainage</a:t>
            </a:r>
            <a:r>
              <a:rPr lang="hr-HR" sz="2400" b="0" dirty="0" smtClean="0"/>
              <a:t> </a:t>
            </a:r>
            <a:r>
              <a:rPr lang="en-US" sz="2400" b="0" dirty="0" smtClean="0"/>
              <a:t>(by </a:t>
            </a:r>
            <a:r>
              <a:rPr lang="en-US" sz="2400" b="0" dirty="0"/>
              <a:t>ERCP, </a:t>
            </a:r>
            <a:r>
              <a:rPr lang="en-US" sz="2400" b="0" dirty="0" err="1"/>
              <a:t>sphincterotomy</a:t>
            </a:r>
            <a:r>
              <a:rPr lang="en-US" sz="2400" b="0" dirty="0"/>
              <a:t> and extraction of stones</a:t>
            </a:r>
            <a:r>
              <a:rPr lang="en-US" sz="2400" b="0" dirty="0" smtClean="0"/>
              <a:t>)</a:t>
            </a:r>
            <a:r>
              <a:rPr lang="hr-HR" sz="2400" b="0" dirty="0" smtClean="0"/>
              <a:t> + </a:t>
            </a:r>
            <a:r>
              <a:rPr lang="hr-HR" sz="2400" b="0" dirty="0"/>
              <a:t>early laparoscopic </a:t>
            </a:r>
            <a:r>
              <a:rPr lang="hr-HR" sz="2400" b="0" dirty="0" smtClean="0"/>
              <a:t>cholecystectomy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Pancreatitis</a:t>
            </a:r>
            <a:r>
              <a:rPr lang="en-US" sz="2400" b="0" dirty="0"/>
              <a:t>: early laparoscopic cholecystectomy once </a:t>
            </a:r>
            <a:r>
              <a:rPr lang="en-US" sz="2400" b="0" dirty="0" err="1" smtClean="0"/>
              <a:t>pancreatiti</a:t>
            </a:r>
            <a:r>
              <a:rPr lang="hr-HR" sz="2400" b="0" dirty="0" smtClean="0"/>
              <a:t>s resolved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Gallstone </a:t>
            </a:r>
            <a:r>
              <a:rPr lang="en-US" sz="2400" b="0" dirty="0"/>
              <a:t>ileus: laparotomy removal of obstructing stone only – </a:t>
            </a:r>
            <a:r>
              <a:rPr lang="en-US" sz="2400" b="0" dirty="0" smtClean="0"/>
              <a:t>no</a:t>
            </a:r>
            <a:r>
              <a:rPr lang="hr-HR" sz="2400" b="0" dirty="0" smtClean="0"/>
              <a:t> treatment </a:t>
            </a:r>
            <a:r>
              <a:rPr lang="en-US" sz="2400" b="0" dirty="0" smtClean="0"/>
              <a:t>for </a:t>
            </a:r>
            <a:r>
              <a:rPr lang="en-US" sz="2400" b="0" dirty="0"/>
              <a:t>biliary-enteric </a:t>
            </a:r>
            <a:r>
              <a:rPr lang="en-US" sz="2400" b="0" dirty="0" smtClean="0"/>
              <a:t>fistula</a:t>
            </a:r>
            <a:r>
              <a:rPr lang="hr-HR" sz="2400" b="0" dirty="0" smtClean="0"/>
              <a:t> </a:t>
            </a:r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Mortality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of 5–25% with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gallstone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ileus</a:t>
            </a:r>
            <a:endParaRPr lang="hr-HR" sz="2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640960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Essential </a:t>
            </a:r>
            <a:r>
              <a:rPr lang="hr-HR" sz="4000" dirty="0" smtClean="0"/>
              <a:t>management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07915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718"/>
            <a:ext cx="8352928" cy="1371600"/>
          </a:xfrm>
        </p:spPr>
        <p:txBody>
          <a:bodyPr anchor="ctr">
            <a:normAutofit/>
          </a:bodyPr>
          <a:lstStyle/>
          <a:p>
            <a:r>
              <a:rPr lang="hr-HR" sz="4000" dirty="0"/>
              <a:t>Complications of </a:t>
            </a:r>
            <a:r>
              <a:rPr lang="hr-HR" sz="4000" dirty="0" smtClean="0"/>
              <a:t>cholecystectomy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Conversion</a:t>
            </a:r>
            <a:r>
              <a:rPr lang="en-US" sz="2400" b="0" dirty="0"/>
              <a:t>: 5–10% of laparoscopic cholecystectomies </a:t>
            </a:r>
            <a:r>
              <a:rPr lang="en-US" sz="2400" b="0" dirty="0" smtClean="0"/>
              <a:t>converted</a:t>
            </a:r>
            <a:r>
              <a:rPr lang="hr-HR" sz="2400" b="0" dirty="0"/>
              <a:t> </a:t>
            </a:r>
            <a:r>
              <a:rPr lang="hr-HR" sz="2400" b="0" dirty="0" smtClean="0"/>
              <a:t>to open operation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Leakage </a:t>
            </a:r>
            <a:r>
              <a:rPr lang="en-US" sz="2400" b="0" dirty="0"/>
              <a:t>of bile from cystic duct or </a:t>
            </a:r>
            <a:r>
              <a:rPr lang="en-US" sz="2400" b="0" dirty="0" smtClean="0"/>
              <a:t>gallbladder</a:t>
            </a:r>
            <a:r>
              <a:rPr lang="hr-HR" sz="2400" b="0" dirty="0" smtClean="0"/>
              <a:t> </a:t>
            </a:r>
            <a:r>
              <a:rPr lang="en-US" sz="2400" b="0" dirty="0" smtClean="0"/>
              <a:t>bed</a:t>
            </a:r>
            <a:endParaRPr lang="hr-HR" sz="2400" b="0" dirty="0"/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ERCP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+ 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temporary </a:t>
            </a:r>
            <a:r>
              <a:rPr lang="hr-HR" sz="2400" b="0" dirty="0">
                <a:solidFill>
                  <a:schemeClr val="bg2">
                    <a:lumMod val="50000"/>
                  </a:schemeClr>
                </a:solidFill>
              </a:rPr>
              <a:t>CBD 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stent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Jaundice </a:t>
            </a:r>
            <a:r>
              <a:rPr lang="en-US" sz="2400" b="0" dirty="0"/>
              <a:t>due to retained ductal </a:t>
            </a:r>
            <a:r>
              <a:rPr lang="en-US" sz="2400" b="0" dirty="0" smtClean="0"/>
              <a:t>stones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ERCP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or if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T-tube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place by extraction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with </a:t>
            </a:r>
            <a:r>
              <a:rPr lang="en-US" sz="2400" b="0" dirty="0" err="1">
                <a:solidFill>
                  <a:schemeClr val="bg2">
                    <a:lumMod val="50000"/>
                  </a:schemeClr>
                </a:solidFill>
              </a:rPr>
              <a:t>Dormia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 basket down the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T-tube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track </a:t>
            </a:r>
            <a:r>
              <a:rPr lang="hr-HR" sz="2400" b="0" dirty="0">
                <a:solidFill>
                  <a:schemeClr val="bg2">
                    <a:lumMod val="50000"/>
                  </a:schemeClr>
                </a:solidFill>
              </a:rPr>
              <a:t>(Burhenne 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manoeuvre)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Bleeding </a:t>
            </a:r>
            <a:r>
              <a:rPr lang="en-US" sz="2400" b="0" dirty="0"/>
              <a:t>from cystic artery or gallbladder bed (may </a:t>
            </a:r>
            <a:r>
              <a:rPr lang="en-US" sz="2400" b="0" dirty="0" smtClean="0"/>
              <a:t>require</a:t>
            </a:r>
            <a:r>
              <a:rPr lang="hr-HR" sz="2400" b="0" dirty="0" smtClean="0"/>
              <a:t> re-operation)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Injury </a:t>
            </a:r>
            <a:r>
              <a:rPr lang="en-US" sz="2400" b="0" dirty="0"/>
              <a:t>to </a:t>
            </a:r>
            <a:r>
              <a:rPr lang="en-US" sz="2400" b="0" dirty="0" smtClean="0"/>
              <a:t>CBD</a:t>
            </a:r>
            <a:r>
              <a:rPr lang="en-US" sz="2400" b="0" dirty="0"/>
              <a:t>; </a:t>
            </a:r>
            <a:r>
              <a:rPr lang="en-US" sz="2400" b="0" dirty="0" smtClean="0"/>
              <a:t>major </a:t>
            </a:r>
            <a:r>
              <a:rPr lang="en-US" sz="2400" b="0" dirty="0"/>
              <a:t>reconstructive </a:t>
            </a:r>
            <a:r>
              <a:rPr lang="en-US" sz="2400" b="0" dirty="0" smtClean="0"/>
              <a:t>surgery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1445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1022929"/>
          </a:xfrm>
        </p:spPr>
        <p:txBody>
          <a:bodyPr anchor="ctr">
            <a:noAutofit/>
          </a:bodyPr>
          <a:lstStyle/>
          <a:p>
            <a:r>
              <a:rPr lang="en-US" dirty="0" err="1" smtClean="0"/>
              <a:t>Couinaud’s</a:t>
            </a:r>
            <a:r>
              <a:rPr lang="en-US" dirty="0" smtClean="0"/>
              <a:t> liver</a:t>
            </a:r>
            <a:r>
              <a:rPr lang="hr-HR" dirty="0" smtClean="0"/>
              <a:t> </a:t>
            </a:r>
            <a:r>
              <a:rPr lang="en-US" dirty="0" smtClean="0"/>
              <a:t>segments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2728"/>
            <a:ext cx="5832648" cy="579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1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r>
              <a:rPr lang="hr-HR" sz="4000" dirty="0"/>
              <a:t>Preparation for </a:t>
            </a:r>
            <a:r>
              <a:rPr lang="hr-HR" sz="4000" dirty="0" smtClean="0"/>
              <a:t>operation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Full </a:t>
            </a:r>
            <a:r>
              <a:rPr lang="hr-HR" sz="2400" b="0" dirty="0"/>
              <a:t>blood count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Renal </a:t>
            </a:r>
            <a:r>
              <a:rPr lang="en-US" sz="2400" b="0" dirty="0"/>
              <a:t>profile and liver function tests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Prothrombin </a:t>
            </a:r>
            <a:r>
              <a:rPr lang="hr-HR" sz="2400" b="0" dirty="0"/>
              <a:t>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Chest </a:t>
            </a:r>
            <a:r>
              <a:rPr lang="en-US" sz="2400" b="0" dirty="0"/>
              <a:t>x-ray and electrocardiogram (if over 45 years </a:t>
            </a:r>
            <a:r>
              <a:rPr lang="en-US" sz="2400" b="0" dirty="0" smtClean="0"/>
              <a:t>or</a:t>
            </a:r>
            <a:r>
              <a:rPr lang="hr-HR" sz="2400" b="0" dirty="0" smtClean="0"/>
              <a:t> medically </a:t>
            </a:r>
            <a:r>
              <a:rPr lang="hr-HR" sz="2400" b="0" dirty="0"/>
              <a:t>indicated)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Antibiotic </a:t>
            </a:r>
            <a:r>
              <a:rPr lang="hr-HR" sz="2400" b="0" dirty="0"/>
              <a:t>prophylaxis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Deep </a:t>
            </a:r>
            <a:r>
              <a:rPr lang="hr-HR" sz="2400" b="0" dirty="0"/>
              <a:t>vein thrombosis prophylaxis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Informed </a:t>
            </a:r>
            <a:r>
              <a:rPr lang="hr-HR" sz="2400" b="0" dirty="0"/>
              <a:t>consent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2063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5200"/>
            <a:ext cx="8568952" cy="585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496944" cy="864096"/>
          </a:xfrm>
        </p:spPr>
        <p:txBody>
          <a:bodyPr anchor="ctr">
            <a:normAutofit fontScale="90000"/>
          </a:bodyPr>
          <a:lstStyle/>
          <a:p>
            <a:r>
              <a:rPr lang="hr-HR" b="1" dirty="0"/>
              <a:t>Laparoscopic cholecystectomy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955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 anchor="ctr">
            <a:normAutofit fontScale="90000"/>
          </a:bodyPr>
          <a:lstStyle/>
          <a:p>
            <a:r>
              <a:rPr lang="hr-HR" b="1" dirty="0"/>
              <a:t>Laparoscopic cholecystectomy</a:t>
            </a:r>
            <a:endParaRPr lang="hr-H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0" y="798540"/>
            <a:ext cx="7714164" cy="587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8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b="1" dirty="0" smtClean="0"/>
              <a:t>Gallbladder CANCER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55125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EPIDEMIOLOGY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07765"/>
            <a:ext cx="821925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T</a:t>
            </a:r>
            <a:r>
              <a:rPr lang="en-US" sz="2400" b="0" dirty="0" smtClean="0"/>
              <a:t>he </a:t>
            </a:r>
            <a:r>
              <a:rPr lang="en-US" sz="2400" b="0" dirty="0"/>
              <a:t>most </a:t>
            </a:r>
            <a:r>
              <a:rPr lang="en-US" sz="2400" b="0" dirty="0" smtClean="0"/>
              <a:t>common</a:t>
            </a:r>
            <a:r>
              <a:rPr lang="hr-HR" sz="2400" b="0" dirty="0" smtClean="0"/>
              <a:t> </a:t>
            </a:r>
            <a:r>
              <a:rPr lang="en-US" sz="2400" b="0" dirty="0" smtClean="0"/>
              <a:t>malignancy </a:t>
            </a:r>
            <a:r>
              <a:rPr lang="en-US" sz="2400" b="0" dirty="0"/>
              <a:t>of </a:t>
            </a:r>
            <a:r>
              <a:rPr lang="en-US" sz="2400" b="0" dirty="0" smtClean="0"/>
              <a:t>biliary </a:t>
            </a:r>
            <a:r>
              <a:rPr lang="en-US" sz="2400" b="0" dirty="0" err="1" smtClean="0"/>
              <a:t>trac</a:t>
            </a:r>
            <a:r>
              <a:rPr lang="hr-HR" sz="2400" b="0" dirty="0" smtClean="0"/>
              <a:t>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Cancer </a:t>
            </a:r>
            <a:r>
              <a:rPr lang="en-US" sz="2400" b="0" dirty="0"/>
              <a:t>of the </a:t>
            </a:r>
            <a:r>
              <a:rPr lang="en-US" sz="2400" b="0" dirty="0" smtClean="0"/>
              <a:t>gallbladder</a:t>
            </a:r>
            <a:r>
              <a:rPr lang="hr-HR" sz="2400" b="0" dirty="0" smtClean="0"/>
              <a:t> 3x</a:t>
            </a:r>
            <a:r>
              <a:rPr lang="en-US" sz="2400" b="0" dirty="0" smtClean="0"/>
              <a:t> more </a:t>
            </a:r>
            <a:r>
              <a:rPr lang="en-US" sz="2400" b="0" dirty="0"/>
              <a:t>common in </a:t>
            </a:r>
            <a:r>
              <a:rPr lang="en-US" sz="2400" b="0" dirty="0" smtClean="0"/>
              <a:t>females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I</a:t>
            </a:r>
            <a:r>
              <a:rPr lang="en-US" sz="2400" b="0" dirty="0" err="1" smtClean="0"/>
              <a:t>ncidence</a:t>
            </a:r>
            <a:r>
              <a:rPr lang="hr-HR" sz="2400" b="0" dirty="0" smtClean="0"/>
              <a:t>: </a:t>
            </a:r>
            <a:r>
              <a:rPr lang="en-US" sz="2400" b="0" dirty="0" smtClean="0"/>
              <a:t>2.5</a:t>
            </a:r>
            <a:r>
              <a:rPr lang="hr-HR" sz="2400" b="0" dirty="0" smtClean="0"/>
              <a:t>/</a:t>
            </a:r>
            <a:r>
              <a:rPr lang="en-US" sz="2400" b="0" dirty="0" smtClean="0"/>
              <a:t>100,000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Risk </a:t>
            </a:r>
            <a:r>
              <a:rPr lang="en-US" sz="2400" b="0" dirty="0"/>
              <a:t>factors </a:t>
            </a:r>
            <a:r>
              <a:rPr lang="en-US" sz="2400" b="0" dirty="0" smtClean="0"/>
              <a:t>include</a:t>
            </a:r>
            <a:r>
              <a:rPr lang="hr-HR" sz="2400" b="0" dirty="0" smtClean="0"/>
              <a:t>:</a:t>
            </a:r>
            <a:r>
              <a:rPr lang="en-US" sz="2400" b="0" dirty="0" smtClean="0"/>
              <a:t> gallstones,</a:t>
            </a:r>
            <a:r>
              <a:rPr lang="hr-HR" sz="2400" b="0" dirty="0" smtClean="0"/>
              <a:t> </a:t>
            </a:r>
            <a:r>
              <a:rPr lang="en-US" sz="2400" b="0" dirty="0" smtClean="0"/>
              <a:t>porcelain gallbladder</a:t>
            </a:r>
            <a:r>
              <a:rPr lang="hr-HR" sz="2400" b="0" dirty="0" smtClean="0"/>
              <a:t> </a:t>
            </a:r>
            <a:r>
              <a:rPr lang="en-US" sz="2400" b="0" dirty="0" smtClean="0"/>
              <a:t>and adenoma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1% </a:t>
            </a:r>
            <a:r>
              <a:rPr lang="en-US" sz="2400" b="0" dirty="0" smtClean="0"/>
              <a:t>of all</a:t>
            </a:r>
            <a:r>
              <a:rPr lang="hr-HR" sz="2400" b="0" dirty="0" smtClean="0"/>
              <a:t> </a:t>
            </a:r>
            <a:r>
              <a:rPr lang="en-US" sz="2400" b="0" dirty="0" smtClean="0"/>
              <a:t>patients </a:t>
            </a:r>
            <a:r>
              <a:rPr lang="en-US" sz="2400" b="0" dirty="0"/>
              <a:t>who undergo cholecystectomy for </a:t>
            </a:r>
            <a:r>
              <a:rPr lang="en-US" sz="2400" b="0" dirty="0" smtClean="0"/>
              <a:t>gallstones</a:t>
            </a:r>
            <a:r>
              <a:rPr lang="hr-HR" sz="2400" b="0" dirty="0" smtClean="0"/>
              <a:t> </a:t>
            </a:r>
            <a:r>
              <a:rPr lang="en-US" sz="2400" b="0" dirty="0" smtClean="0"/>
              <a:t>will </a:t>
            </a:r>
            <a:r>
              <a:rPr lang="en-US" sz="2400" b="0" dirty="0"/>
              <a:t>be found to have gallbladder </a:t>
            </a:r>
            <a:r>
              <a:rPr lang="en-US" sz="2400" b="0" dirty="0" smtClean="0"/>
              <a:t>carcinoma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14171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PATHOLOGY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Adenocarcinoma</a:t>
            </a:r>
            <a:r>
              <a:rPr lang="hr-HR" sz="2400" b="0" dirty="0" smtClean="0"/>
              <a:t> </a:t>
            </a:r>
            <a:r>
              <a:rPr lang="en-US" sz="2400" b="0" dirty="0" smtClean="0"/>
              <a:t>the </a:t>
            </a:r>
            <a:r>
              <a:rPr lang="en-US" sz="2400" b="0" dirty="0"/>
              <a:t>most common </a:t>
            </a:r>
            <a:r>
              <a:rPr lang="en-US" sz="2400" b="0" dirty="0" smtClean="0"/>
              <a:t>histologic</a:t>
            </a:r>
            <a:r>
              <a:rPr lang="hr-HR" sz="2400" b="0" dirty="0"/>
              <a:t> </a:t>
            </a:r>
            <a:r>
              <a:rPr lang="en-US" sz="2400" b="0" dirty="0" smtClean="0"/>
              <a:t>type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80</a:t>
            </a:r>
            <a:r>
              <a:rPr lang="en-US" sz="2400" b="0" dirty="0"/>
              <a:t>% </a:t>
            </a:r>
            <a:r>
              <a:rPr lang="en-US" sz="2400" b="0" dirty="0" smtClean="0"/>
              <a:t>adenocarcinomas</a:t>
            </a:r>
            <a:endParaRPr lang="hr-HR" sz="2400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10%</a:t>
            </a:r>
            <a:r>
              <a:rPr lang="hr-HR" sz="2400" b="0" dirty="0" smtClean="0"/>
              <a:t> </a:t>
            </a:r>
            <a:r>
              <a:rPr lang="en-US" sz="2400" b="0" dirty="0" smtClean="0"/>
              <a:t>anaplastic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5</a:t>
            </a:r>
            <a:r>
              <a:rPr lang="en-US" sz="2400" b="0" dirty="0"/>
              <a:t>% </a:t>
            </a:r>
            <a:r>
              <a:rPr lang="en-US" sz="2400" b="0" dirty="0" smtClean="0"/>
              <a:t>squamous cell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06142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HISTORY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M</a:t>
            </a:r>
            <a:r>
              <a:rPr lang="en-US" sz="2400" b="0" dirty="0" err="1" smtClean="0"/>
              <a:t>ost</a:t>
            </a:r>
            <a:r>
              <a:rPr lang="en-US" sz="2400" b="0" dirty="0" smtClean="0"/>
              <a:t> </a:t>
            </a:r>
            <a:r>
              <a:rPr lang="en-US" sz="2400" b="0" dirty="0"/>
              <a:t>patients usually present </a:t>
            </a:r>
            <a:r>
              <a:rPr lang="en-US" sz="2400" b="0" dirty="0" smtClean="0"/>
              <a:t>with</a:t>
            </a:r>
            <a:r>
              <a:rPr lang="hr-HR" sz="2400" b="0" dirty="0" smtClean="0"/>
              <a:t> </a:t>
            </a:r>
            <a:r>
              <a:rPr lang="en-US" sz="2400" b="0" dirty="0" smtClean="0"/>
              <a:t>late-stage </a:t>
            </a:r>
            <a:r>
              <a:rPr lang="en-US" sz="2400" b="0" dirty="0"/>
              <a:t>disease 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</a:pPr>
            <a:r>
              <a:rPr lang="en-US" sz="2400" b="0" dirty="0" smtClean="0"/>
              <a:t>complain </a:t>
            </a:r>
            <a:r>
              <a:rPr lang="en-US" sz="2400" b="0" dirty="0"/>
              <a:t>of vague right </a:t>
            </a:r>
            <a:r>
              <a:rPr lang="en-US" sz="2400" b="0" dirty="0" smtClean="0"/>
              <a:t>upper</a:t>
            </a:r>
            <a:r>
              <a:rPr lang="hr-HR" sz="2400" b="0" dirty="0" smtClean="0"/>
              <a:t> </a:t>
            </a:r>
            <a:r>
              <a:rPr lang="en-US" sz="2400" b="0" dirty="0" smtClean="0"/>
              <a:t>quadrant pain</a:t>
            </a:r>
            <a:r>
              <a:rPr lang="hr-HR" sz="2400" b="0" dirty="0" smtClean="0"/>
              <a:t>,</a:t>
            </a:r>
          </a:p>
          <a:p>
            <a:pPr marL="800100" lvl="1" indent="-342900">
              <a:lnSpc>
                <a:spcPct val="150000"/>
              </a:lnSpc>
            </a:pPr>
            <a:r>
              <a:rPr lang="hr-HR" sz="2400" b="0" dirty="0" smtClean="0"/>
              <a:t>w</a:t>
            </a:r>
            <a:r>
              <a:rPr lang="en-US" sz="2400" b="0" dirty="0" smtClean="0"/>
              <a:t>eight </a:t>
            </a:r>
            <a:r>
              <a:rPr lang="en-US" sz="2400" b="0" dirty="0"/>
              <a:t>loss, anorexia, and nausea </a:t>
            </a:r>
            <a:r>
              <a:rPr lang="en-US" sz="2400" b="0" dirty="0" smtClean="0"/>
              <a:t>may</a:t>
            </a:r>
            <a:r>
              <a:rPr lang="hr-HR" sz="2400" b="0" dirty="0" smtClean="0"/>
              <a:t> be present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110689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00"/>
            <a:ext cx="8147248" cy="1371600"/>
          </a:xfrm>
        </p:spPr>
        <p:txBody>
          <a:bodyPr>
            <a:normAutofit/>
          </a:bodyPr>
          <a:lstStyle/>
          <a:p>
            <a:r>
              <a:rPr lang="hr-HR" sz="4000" dirty="0"/>
              <a:t>PHYSICAL </a:t>
            </a:r>
            <a:r>
              <a:rPr lang="hr-HR" sz="4000" dirty="0" smtClean="0"/>
              <a:t>EXAMINATION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2" y="1863749"/>
            <a:ext cx="7620000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R</a:t>
            </a:r>
            <a:r>
              <a:rPr lang="en-US" sz="2400" b="0" dirty="0" err="1" smtClean="0"/>
              <a:t>ight</a:t>
            </a:r>
            <a:r>
              <a:rPr lang="en-US" sz="2400" b="0" dirty="0" smtClean="0"/>
              <a:t> </a:t>
            </a:r>
            <a:r>
              <a:rPr lang="en-US" sz="2400" b="0" dirty="0"/>
              <a:t>upper quadrant mass may be </a:t>
            </a:r>
            <a:r>
              <a:rPr lang="en-US" sz="2400" b="0" dirty="0" smtClean="0"/>
              <a:t>present</a:t>
            </a:r>
            <a:endParaRPr lang="en-US" sz="2400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Obstructive jaundice represents invasion or </a:t>
            </a:r>
            <a:r>
              <a:rPr lang="hr-HR" sz="2400" b="0" dirty="0" smtClean="0"/>
              <a:t>compression </a:t>
            </a:r>
            <a:r>
              <a:rPr lang="en-US" sz="2400" b="0" dirty="0" smtClean="0"/>
              <a:t>of </a:t>
            </a:r>
            <a:r>
              <a:rPr lang="en-US" sz="2400" b="0" dirty="0"/>
              <a:t>the common bile </a:t>
            </a:r>
            <a:r>
              <a:rPr lang="en-US" sz="2400" b="0" dirty="0" smtClean="0"/>
              <a:t>duct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Ascites seen in</a:t>
            </a:r>
            <a:r>
              <a:rPr lang="hr-HR" sz="2400" b="0" dirty="0" smtClean="0"/>
              <a:t> advanced cases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59985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STAGING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Stage </a:t>
            </a:r>
            <a:r>
              <a:rPr lang="en-US" sz="2400" dirty="0"/>
              <a:t>I</a:t>
            </a:r>
            <a:r>
              <a:rPr lang="en-US" sz="2400" b="0" dirty="0"/>
              <a:t>: confined to </a:t>
            </a:r>
            <a:r>
              <a:rPr lang="en-US" sz="2400" b="0" dirty="0" smtClean="0"/>
              <a:t>mucosa/</a:t>
            </a:r>
            <a:r>
              <a:rPr lang="en-US" sz="2400" b="0" dirty="0" err="1" smtClean="0"/>
              <a:t>submucos</a:t>
            </a:r>
            <a:r>
              <a:rPr lang="hr-HR" sz="2400" b="0" dirty="0" smtClean="0"/>
              <a:t>a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Stage </a:t>
            </a:r>
            <a:r>
              <a:rPr lang="en-US" sz="2400" dirty="0"/>
              <a:t>II</a:t>
            </a:r>
            <a:r>
              <a:rPr lang="en-US" sz="2400" b="0" dirty="0"/>
              <a:t>: involvement of muscle layer of gallbladder </a:t>
            </a:r>
            <a:r>
              <a:rPr lang="en-US" sz="2400" b="0" dirty="0" smtClean="0"/>
              <a:t>wall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Stage </a:t>
            </a:r>
            <a:r>
              <a:rPr lang="en-US" sz="2400" dirty="0"/>
              <a:t>III</a:t>
            </a:r>
            <a:r>
              <a:rPr lang="en-US" sz="2400" b="0" dirty="0"/>
              <a:t>: lymph node involvement or extension </a:t>
            </a:r>
            <a:r>
              <a:rPr lang="en-US" sz="2400" b="0" dirty="0" smtClean="0"/>
              <a:t>into</a:t>
            </a:r>
            <a:r>
              <a:rPr lang="hr-HR" sz="2400" b="0" dirty="0" smtClean="0"/>
              <a:t> the </a:t>
            </a:r>
            <a:r>
              <a:rPr lang="hr-HR" sz="2400" b="0" dirty="0"/>
              <a:t>liver (2 cm liver </a:t>
            </a:r>
            <a:r>
              <a:rPr lang="hr-HR" sz="2400" b="0" dirty="0" smtClean="0"/>
              <a:t>invasion)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Stage </a:t>
            </a:r>
            <a:r>
              <a:rPr lang="en-US" sz="2400" dirty="0"/>
              <a:t>IV</a:t>
            </a:r>
            <a:r>
              <a:rPr lang="en-US" sz="2400" b="0" dirty="0"/>
              <a:t>: liver invasion 2 cm or distant </a:t>
            </a:r>
            <a:r>
              <a:rPr lang="en-US" sz="2400" b="0" dirty="0" smtClean="0"/>
              <a:t>metastasis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40859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TREATMENT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2600"/>
            <a:ext cx="8291264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mainstay of treatment for </a:t>
            </a:r>
            <a:r>
              <a:rPr lang="en-US" sz="2400" b="0" dirty="0" smtClean="0"/>
              <a:t>gallbladder</a:t>
            </a:r>
            <a:r>
              <a:rPr lang="hr-HR" sz="2400" b="0" dirty="0" smtClean="0"/>
              <a:t> </a:t>
            </a:r>
            <a:r>
              <a:rPr lang="en-US" sz="2400" b="0" dirty="0" smtClean="0"/>
              <a:t>cancer</a:t>
            </a:r>
            <a:r>
              <a:rPr lang="hr-HR" sz="2400" b="0" dirty="0" smtClean="0"/>
              <a:t>: </a:t>
            </a:r>
            <a:r>
              <a:rPr lang="en-US" sz="2400" b="0" dirty="0" smtClean="0"/>
              <a:t>surgical</a:t>
            </a:r>
            <a:r>
              <a:rPr lang="hr-HR" sz="2400" b="0" dirty="0"/>
              <a:t> </a:t>
            </a:r>
            <a:r>
              <a:rPr lang="hr-HR" sz="2400" b="0" dirty="0" smtClean="0"/>
              <a:t>- </a:t>
            </a:r>
            <a:r>
              <a:rPr lang="en-US" sz="2400" b="0" dirty="0" smtClean="0"/>
              <a:t>early </a:t>
            </a:r>
            <a:r>
              <a:rPr lang="en-US" sz="2400" b="0" dirty="0"/>
              <a:t>detection and complete </a:t>
            </a:r>
            <a:r>
              <a:rPr lang="en-US" sz="2400" b="0" dirty="0" smtClean="0"/>
              <a:t>resection</a:t>
            </a:r>
            <a:r>
              <a:rPr lang="hr-HR" sz="2400" b="0" dirty="0" smtClean="0"/>
              <a:t> are </a:t>
            </a:r>
            <a:r>
              <a:rPr lang="en-US" sz="2400" b="0" dirty="0" smtClean="0"/>
              <a:t>only </a:t>
            </a:r>
            <a:r>
              <a:rPr lang="en-US" sz="2400" b="0" dirty="0"/>
              <a:t>chance for </a:t>
            </a:r>
            <a:r>
              <a:rPr lang="en-US" sz="2400" b="0" dirty="0" smtClean="0"/>
              <a:t>cure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E</a:t>
            </a:r>
            <a:r>
              <a:rPr lang="en-US" sz="2400" b="0" dirty="0" err="1" smtClean="0"/>
              <a:t>xtent</a:t>
            </a:r>
            <a:r>
              <a:rPr lang="en-US" sz="2400" b="0" dirty="0" smtClean="0"/>
              <a:t> </a:t>
            </a:r>
            <a:r>
              <a:rPr lang="en-US" sz="2400" b="0" dirty="0"/>
              <a:t>of </a:t>
            </a:r>
            <a:r>
              <a:rPr lang="en-US" sz="2400" b="0" dirty="0" smtClean="0"/>
              <a:t>resection</a:t>
            </a:r>
            <a:r>
              <a:rPr lang="hr-HR" sz="2400" b="0" dirty="0" smtClean="0"/>
              <a:t> </a:t>
            </a:r>
            <a:r>
              <a:rPr lang="en-US" sz="2400" b="0" dirty="0" smtClean="0"/>
              <a:t>controversial</a:t>
            </a:r>
            <a:r>
              <a:rPr lang="hr-HR" sz="2400" b="0" dirty="0" smtClean="0"/>
              <a:t>, </a:t>
            </a:r>
            <a:r>
              <a:rPr lang="en-US" sz="2400" b="0" dirty="0" smtClean="0"/>
              <a:t>based </a:t>
            </a:r>
            <a:r>
              <a:rPr lang="en-US" sz="2400" b="0" dirty="0"/>
              <a:t>on </a:t>
            </a:r>
            <a:r>
              <a:rPr lang="en-US" sz="2400" b="0" dirty="0" smtClean="0"/>
              <a:t>stage </a:t>
            </a:r>
            <a:r>
              <a:rPr lang="en-US" sz="2400" b="0" dirty="0"/>
              <a:t>of </a:t>
            </a:r>
            <a:r>
              <a:rPr lang="en-US" sz="2400" b="0" dirty="0" smtClean="0"/>
              <a:t>disease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Options: simple </a:t>
            </a:r>
            <a:r>
              <a:rPr lang="hr-HR" sz="2400" b="0" dirty="0"/>
              <a:t>cholecystectomy, radical </a:t>
            </a:r>
            <a:r>
              <a:rPr lang="hr-HR" sz="2400" b="0" dirty="0" smtClean="0"/>
              <a:t>resection </a:t>
            </a:r>
            <a:r>
              <a:rPr lang="en-US" sz="2400" b="0" dirty="0" smtClean="0"/>
              <a:t>of  gallbladder</a:t>
            </a:r>
            <a:r>
              <a:rPr lang="hr-HR" sz="2400" b="0" dirty="0" smtClean="0"/>
              <a:t> + </a:t>
            </a:r>
            <a:r>
              <a:rPr lang="en-US" sz="2400" b="0" dirty="0" smtClean="0"/>
              <a:t>partial </a:t>
            </a:r>
            <a:r>
              <a:rPr lang="en-US" sz="2400" b="0" dirty="0"/>
              <a:t>hepatic </a:t>
            </a:r>
            <a:r>
              <a:rPr lang="en-US" sz="2400" b="0" dirty="0" smtClean="0"/>
              <a:t>resection,</a:t>
            </a:r>
            <a:r>
              <a:rPr lang="hr-HR" sz="2400" b="0" dirty="0" smtClean="0"/>
              <a:t> </a:t>
            </a:r>
            <a:r>
              <a:rPr lang="en-US" sz="2400" b="0" dirty="0" smtClean="0"/>
              <a:t>or </a:t>
            </a:r>
            <a:r>
              <a:rPr lang="en-US" sz="2400" b="0" dirty="0"/>
              <a:t>palliative operation 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E</a:t>
            </a:r>
            <a:r>
              <a:rPr lang="en-US" sz="2400" b="0" dirty="0" err="1" smtClean="0"/>
              <a:t>arly</a:t>
            </a:r>
            <a:r>
              <a:rPr lang="en-US" sz="2400" b="0" dirty="0" smtClean="0"/>
              <a:t>-stage </a:t>
            </a:r>
            <a:r>
              <a:rPr lang="en-US" sz="2400" b="0" dirty="0"/>
              <a:t>disease </a:t>
            </a:r>
            <a:r>
              <a:rPr lang="en-US" sz="2400" b="0" dirty="0" smtClean="0"/>
              <a:t>found incidentally</a:t>
            </a:r>
            <a:r>
              <a:rPr lang="hr-HR" sz="2400" b="0" dirty="0" smtClean="0"/>
              <a:t> </a:t>
            </a:r>
            <a:r>
              <a:rPr lang="en-US" sz="2400" b="0" dirty="0" smtClean="0"/>
              <a:t>after </a:t>
            </a:r>
            <a:r>
              <a:rPr lang="en-US" sz="2400" b="0" dirty="0"/>
              <a:t>elective laparoscopic </a:t>
            </a:r>
            <a:r>
              <a:rPr lang="en-US" sz="2400" b="0" dirty="0" smtClean="0"/>
              <a:t>cholecystectomy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98369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57200"/>
            <a:ext cx="8496944" cy="1371600"/>
          </a:xfrm>
        </p:spPr>
        <p:txBody>
          <a:bodyPr anchor="ctr">
            <a:noAutofit/>
          </a:bodyPr>
          <a:lstStyle/>
          <a:p>
            <a:r>
              <a:rPr lang="hr-HR" dirty="0" smtClean="0"/>
              <a:t>ARTERIAL ANATOMY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4" y="1690688"/>
            <a:ext cx="8697566" cy="490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0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TREATMENT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749"/>
            <a:ext cx="7859216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Cancer s</a:t>
            </a:r>
            <a:r>
              <a:rPr lang="en-US" sz="2400" b="0" dirty="0" err="1" smtClean="0"/>
              <a:t>tage</a:t>
            </a:r>
            <a:r>
              <a:rPr lang="en-US" sz="2400" b="0" dirty="0" smtClean="0"/>
              <a:t> I</a:t>
            </a:r>
            <a:r>
              <a:rPr lang="hr-HR" sz="2400" b="0" dirty="0" smtClean="0"/>
              <a:t>, </a:t>
            </a:r>
            <a:r>
              <a:rPr lang="en-US" sz="2400" b="0" dirty="0" smtClean="0"/>
              <a:t>confined </a:t>
            </a:r>
            <a:r>
              <a:rPr lang="en-US" sz="2400" b="0" dirty="0"/>
              <a:t>to the </a:t>
            </a:r>
            <a:r>
              <a:rPr lang="en-US" sz="2400" b="0" dirty="0" smtClean="0"/>
              <a:t>mucosa/</a:t>
            </a:r>
            <a:r>
              <a:rPr lang="en-US" sz="2400" b="0" dirty="0" err="1" smtClean="0"/>
              <a:t>submucosa</a:t>
            </a:r>
            <a:r>
              <a:rPr lang="hr-HR" sz="2400" b="0" dirty="0" smtClean="0"/>
              <a:t>: </a:t>
            </a:r>
            <a:r>
              <a:rPr lang="en-US" sz="2400" b="0" dirty="0" smtClean="0"/>
              <a:t>no </a:t>
            </a:r>
            <a:r>
              <a:rPr lang="en-US" sz="2400" b="0" dirty="0"/>
              <a:t>additional surgery </a:t>
            </a:r>
            <a:r>
              <a:rPr lang="en-US" sz="2400" b="0" dirty="0" smtClean="0"/>
              <a:t>indicated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S</a:t>
            </a:r>
            <a:r>
              <a:rPr lang="en-US" sz="2400" b="0" dirty="0" err="1" smtClean="0"/>
              <a:t>tage</a:t>
            </a:r>
            <a:r>
              <a:rPr lang="en-US" sz="2400" b="0" dirty="0" smtClean="0"/>
              <a:t> </a:t>
            </a:r>
            <a:r>
              <a:rPr lang="en-US" sz="2400" b="0" dirty="0"/>
              <a:t>II </a:t>
            </a:r>
            <a:r>
              <a:rPr lang="en-US" sz="2400" b="0" dirty="0" smtClean="0"/>
              <a:t>and</a:t>
            </a:r>
            <a:r>
              <a:rPr lang="hr-HR" sz="2400" b="0" dirty="0" smtClean="0"/>
              <a:t> </a:t>
            </a:r>
            <a:r>
              <a:rPr lang="en-US" sz="2400" b="0" dirty="0" smtClean="0"/>
              <a:t>III</a:t>
            </a:r>
            <a:r>
              <a:rPr lang="hr-HR" sz="2400" b="0" dirty="0" smtClean="0"/>
              <a:t>, </a:t>
            </a:r>
            <a:r>
              <a:rPr lang="en-US" sz="2400" b="0" dirty="0" smtClean="0"/>
              <a:t>muscle </a:t>
            </a:r>
            <a:r>
              <a:rPr lang="en-US" sz="2400" b="0" dirty="0"/>
              <a:t>layer </a:t>
            </a:r>
            <a:r>
              <a:rPr lang="en-US" sz="2400" b="0" dirty="0" smtClean="0"/>
              <a:t>involved</a:t>
            </a:r>
            <a:r>
              <a:rPr lang="hr-HR" sz="2400" b="0" dirty="0" smtClean="0"/>
              <a:t>: </a:t>
            </a:r>
            <a:r>
              <a:rPr lang="en-US" sz="2400" b="0" dirty="0" smtClean="0"/>
              <a:t>en-bloc </a:t>
            </a:r>
            <a:r>
              <a:rPr lang="en-US" sz="2400" b="0" dirty="0"/>
              <a:t>resection of </a:t>
            </a:r>
            <a:r>
              <a:rPr lang="en-US" sz="2400" b="0" dirty="0" smtClean="0"/>
              <a:t>gallbladder </a:t>
            </a:r>
            <a:r>
              <a:rPr lang="hr-HR" sz="2400" b="0" dirty="0" smtClean="0"/>
              <a:t>+ </a:t>
            </a:r>
            <a:r>
              <a:rPr lang="en-US" sz="2400" b="0" dirty="0" smtClean="0"/>
              <a:t>hepatic segments</a:t>
            </a:r>
            <a:r>
              <a:rPr lang="hr-HR" sz="2400" b="0" dirty="0" smtClean="0"/>
              <a:t> </a:t>
            </a:r>
            <a:r>
              <a:rPr lang="en-US" sz="2400" b="0" dirty="0" smtClean="0"/>
              <a:t>4 </a:t>
            </a:r>
            <a:r>
              <a:rPr lang="en-US" sz="2400" b="0" dirty="0"/>
              <a:t>and 5 </a:t>
            </a:r>
            <a:r>
              <a:rPr lang="hr-HR" sz="2400" b="0" dirty="0" smtClean="0"/>
              <a:t>+ </a:t>
            </a:r>
            <a:r>
              <a:rPr lang="en-US" sz="2400" b="0" dirty="0" smtClean="0"/>
              <a:t>radical </a:t>
            </a:r>
            <a:r>
              <a:rPr lang="en-US" sz="2400" b="0" dirty="0"/>
              <a:t>lymph node </a:t>
            </a:r>
            <a:r>
              <a:rPr lang="en-US" sz="2400" b="0" dirty="0" smtClean="0"/>
              <a:t>dissection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S</a:t>
            </a:r>
            <a:r>
              <a:rPr lang="en-US" sz="2400" b="0" dirty="0" err="1" smtClean="0"/>
              <a:t>tage</a:t>
            </a:r>
            <a:r>
              <a:rPr lang="en-US" sz="2400" b="0" dirty="0" smtClean="0"/>
              <a:t> IV</a:t>
            </a:r>
            <a:r>
              <a:rPr lang="hr-HR" sz="2400" b="0" dirty="0" smtClean="0"/>
              <a:t>: </a:t>
            </a:r>
            <a:r>
              <a:rPr lang="en-US" sz="2400" b="0" dirty="0" smtClean="0"/>
              <a:t>no benefit</a:t>
            </a:r>
            <a:r>
              <a:rPr lang="hr-HR" sz="2400" b="0" dirty="0" smtClean="0"/>
              <a:t> </a:t>
            </a:r>
            <a:r>
              <a:rPr lang="en-US" sz="2400" b="0" dirty="0" smtClean="0"/>
              <a:t>from </a:t>
            </a:r>
            <a:r>
              <a:rPr lang="en-US" sz="2400" b="0" dirty="0"/>
              <a:t>attempts at radical resection (except perhaps </a:t>
            </a:r>
            <a:r>
              <a:rPr lang="en-US" sz="2400" b="0" dirty="0" smtClean="0"/>
              <a:t>in</a:t>
            </a:r>
            <a:r>
              <a:rPr lang="hr-HR" sz="2400" b="0" dirty="0" smtClean="0"/>
              <a:t> patients </a:t>
            </a:r>
            <a:r>
              <a:rPr lang="hr-HR" sz="2400" b="0" dirty="0"/>
              <a:t>with T4N0 disease</a:t>
            </a:r>
            <a:r>
              <a:rPr lang="hr-HR" sz="2400" b="0" dirty="0" smtClean="0"/>
              <a:t>)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366163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/>
              <a:t>PROGNOSIS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Chance </a:t>
            </a:r>
            <a:r>
              <a:rPr lang="en-US" sz="2400" b="0" dirty="0" smtClean="0"/>
              <a:t>of long-term</a:t>
            </a:r>
            <a:r>
              <a:rPr lang="hr-HR" sz="2400" b="0" dirty="0"/>
              <a:t> </a:t>
            </a:r>
            <a:r>
              <a:rPr lang="en-US" sz="2400" b="0" dirty="0" smtClean="0"/>
              <a:t>survival low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For </a:t>
            </a:r>
            <a:r>
              <a:rPr lang="en-US" sz="2400" b="0" dirty="0"/>
              <a:t>all patients diagnosed </a:t>
            </a:r>
            <a:r>
              <a:rPr lang="en-US" sz="2400" b="0" dirty="0" smtClean="0"/>
              <a:t>with</a:t>
            </a:r>
            <a:r>
              <a:rPr lang="hr-HR" sz="2400" b="0" dirty="0" smtClean="0"/>
              <a:t> </a:t>
            </a:r>
            <a:r>
              <a:rPr lang="en-US" sz="2400" b="0" dirty="0" smtClean="0"/>
              <a:t>gallbladder </a:t>
            </a:r>
            <a:r>
              <a:rPr lang="en-US" sz="2400" b="0" dirty="0"/>
              <a:t>cancer, only 4% will be alive after 5 </a:t>
            </a:r>
            <a:r>
              <a:rPr lang="en-US" sz="2400" b="0" dirty="0" smtClean="0"/>
              <a:t>years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I</a:t>
            </a:r>
            <a:r>
              <a:rPr lang="en-US" sz="2400" b="0" dirty="0" err="1" smtClean="0"/>
              <a:t>ncidentally</a:t>
            </a:r>
            <a:r>
              <a:rPr lang="en-US" sz="2400" b="0" dirty="0" smtClean="0"/>
              <a:t> </a:t>
            </a:r>
            <a:r>
              <a:rPr lang="hr-HR" sz="2400" b="0" dirty="0" smtClean="0"/>
              <a:t>found </a:t>
            </a:r>
            <a:r>
              <a:rPr lang="en-US" sz="2400" b="0" i="1" dirty="0" smtClean="0"/>
              <a:t>in </a:t>
            </a:r>
            <a:r>
              <a:rPr lang="en-US" sz="2400" b="0" i="1" dirty="0"/>
              <a:t>situ </a:t>
            </a:r>
            <a:r>
              <a:rPr lang="en-US" sz="2400" b="0" dirty="0" smtClean="0"/>
              <a:t>disease</a:t>
            </a:r>
            <a:r>
              <a:rPr lang="hr-HR" sz="2400" b="0" dirty="0" smtClean="0"/>
              <a:t> </a:t>
            </a:r>
            <a:r>
              <a:rPr lang="en-US" sz="2400" b="0" dirty="0" smtClean="0"/>
              <a:t>on </a:t>
            </a:r>
            <a:r>
              <a:rPr lang="en-US" sz="2400" b="0" dirty="0"/>
              <a:t>cholecystectomy have survival rates of </a:t>
            </a:r>
            <a:r>
              <a:rPr lang="en-US" sz="2400" b="0" dirty="0" smtClean="0"/>
              <a:t>88%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Overall </a:t>
            </a:r>
            <a:r>
              <a:rPr lang="en-US" sz="2400" b="0" dirty="0"/>
              <a:t>survival rates of </a:t>
            </a:r>
            <a:r>
              <a:rPr lang="en-US" sz="2400" b="0" dirty="0" smtClean="0"/>
              <a:t>patients</a:t>
            </a:r>
            <a:r>
              <a:rPr lang="hr-HR" sz="2400" b="0" dirty="0" smtClean="0"/>
              <a:t>:</a:t>
            </a:r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stage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I disease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60%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stage II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24%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stage III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9%</a:t>
            </a:r>
            <a:endParaRPr lang="hr-HR" sz="24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/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stage IV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1%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4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r-HR" dirty="0" smtClean="0">
                <a:solidFill>
                  <a:srgbClr val="C00000"/>
                </a:solidFill>
              </a:rPr>
              <a:t>KEY POINTS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2600"/>
            <a:ext cx="8147248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err="1"/>
              <a:t>Cholelithiasis</a:t>
            </a:r>
            <a:r>
              <a:rPr lang="en-US" sz="2400" b="0" dirty="0"/>
              <a:t> is asymptomatic gallstones within </a:t>
            </a:r>
            <a:r>
              <a:rPr lang="hr-HR" sz="2400" b="0" dirty="0"/>
              <a:t>gallbladder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T</a:t>
            </a:r>
            <a:r>
              <a:rPr lang="en-US" sz="2400" b="0" dirty="0" smtClean="0"/>
              <a:t>he </a:t>
            </a:r>
            <a:r>
              <a:rPr lang="en-US" sz="2400" b="0" dirty="0"/>
              <a:t>most common type of gallstones are</a:t>
            </a:r>
            <a:r>
              <a:rPr lang="hr-HR" sz="2400" b="0" dirty="0"/>
              <a:t> </a:t>
            </a:r>
            <a:r>
              <a:rPr lang="en-US" sz="2400" b="0" dirty="0"/>
              <a:t>cholesterol </a:t>
            </a:r>
            <a:r>
              <a:rPr lang="en-US" sz="2400" b="0" dirty="0" smtClean="0"/>
              <a:t>stones</a:t>
            </a:r>
            <a:r>
              <a:rPr lang="hr-HR" sz="2400" b="0" dirty="0" smtClean="0"/>
              <a:t>, i</a:t>
            </a:r>
            <a:r>
              <a:rPr lang="en-US" sz="2400" b="0" dirty="0" smtClean="0"/>
              <a:t>n </a:t>
            </a:r>
            <a:r>
              <a:rPr lang="en-US" sz="2400" b="0" dirty="0"/>
              <a:t>Western </a:t>
            </a:r>
            <a:r>
              <a:rPr lang="en-US" sz="2400" b="0" dirty="0" smtClean="0"/>
              <a:t>countries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The </a:t>
            </a:r>
            <a:r>
              <a:rPr lang="en-US" sz="2400" b="0" dirty="0"/>
              <a:t>pathogenesis of these stones relates </a:t>
            </a:r>
            <a:r>
              <a:rPr lang="en-US" sz="2400" b="0" dirty="0" smtClean="0"/>
              <a:t>to</a:t>
            </a:r>
            <a:r>
              <a:rPr lang="hr-HR" sz="2400" b="0" dirty="0" smtClean="0"/>
              <a:t> </a:t>
            </a:r>
            <a:r>
              <a:rPr lang="en-US" sz="2400" b="0" dirty="0" err="1" smtClean="0"/>
              <a:t>supersaturation</a:t>
            </a:r>
            <a:r>
              <a:rPr lang="en-US" sz="2400" b="0" dirty="0" smtClean="0"/>
              <a:t> </a:t>
            </a:r>
            <a:r>
              <a:rPr lang="en-US" sz="2400" b="0" dirty="0"/>
              <a:t>of bile with cholesterol and subsequent </a:t>
            </a:r>
            <a:r>
              <a:rPr lang="en-US" sz="2400" b="0" dirty="0" smtClean="0"/>
              <a:t>precipitation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Biliary colic is symptomatic gallstones causing transient</a:t>
            </a:r>
            <a:r>
              <a:rPr lang="hr-HR" sz="2400" b="0" dirty="0"/>
              <a:t> RUQ </a:t>
            </a:r>
            <a:r>
              <a:rPr lang="en-US" sz="2400" b="0" dirty="0"/>
              <a:t>pain without inflammation</a:t>
            </a:r>
            <a:r>
              <a:rPr lang="hr-HR" sz="2400" b="0" dirty="0"/>
              <a:t> or infection</a:t>
            </a:r>
            <a:r>
              <a:rPr lang="hr-HR" sz="2400" b="0" dirty="0" smtClean="0"/>
              <a:t>.</a:t>
            </a: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181448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KEY POINTS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C</a:t>
            </a:r>
            <a:r>
              <a:rPr lang="en-US" sz="2400" b="0" dirty="0" err="1" smtClean="0"/>
              <a:t>omplications</a:t>
            </a:r>
            <a:r>
              <a:rPr lang="en-US" sz="2400" b="0" dirty="0" smtClean="0"/>
              <a:t> include</a:t>
            </a:r>
            <a:r>
              <a:rPr lang="hr-HR" sz="2400" b="0" dirty="0" smtClean="0"/>
              <a:t>: </a:t>
            </a:r>
            <a:r>
              <a:rPr lang="en-US" sz="2400" b="0" dirty="0" err="1" smtClean="0"/>
              <a:t>cholecystitis</a:t>
            </a:r>
            <a:r>
              <a:rPr lang="en-US" sz="2400" b="0" dirty="0"/>
              <a:t>, </a:t>
            </a:r>
            <a:r>
              <a:rPr lang="en-US" sz="2400" b="0" dirty="0" err="1"/>
              <a:t>choledocholithiasis</a:t>
            </a:r>
            <a:r>
              <a:rPr lang="en-US" sz="2400" b="0" dirty="0"/>
              <a:t>, cholangitis, and biliary</a:t>
            </a:r>
            <a:r>
              <a:rPr lang="hr-HR" sz="2400" b="0" dirty="0"/>
              <a:t> </a:t>
            </a:r>
            <a:r>
              <a:rPr lang="en-US" sz="2400" b="0" dirty="0" smtClean="0"/>
              <a:t>pancreatitis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err="1" smtClean="0"/>
              <a:t>Cholecystitis</a:t>
            </a:r>
            <a:r>
              <a:rPr lang="en-US" sz="2400" b="0" dirty="0" smtClean="0"/>
              <a:t> </a:t>
            </a:r>
            <a:r>
              <a:rPr lang="en-US" sz="2400" b="0" dirty="0"/>
              <a:t>is inflammation and often infection </a:t>
            </a:r>
            <a:r>
              <a:rPr lang="en-US" sz="2400" b="0" dirty="0" smtClean="0"/>
              <a:t>of</a:t>
            </a:r>
            <a:r>
              <a:rPr lang="hr-HR" sz="2400" b="0" dirty="0" smtClean="0"/>
              <a:t> </a:t>
            </a:r>
            <a:r>
              <a:rPr lang="en-US" sz="2400" b="0" dirty="0" smtClean="0"/>
              <a:t> </a:t>
            </a:r>
            <a:r>
              <a:rPr lang="en-US" sz="2400" b="0" dirty="0"/>
              <a:t>gallbladder; symptoms include persistent </a:t>
            </a:r>
            <a:r>
              <a:rPr lang="hr-HR" sz="2400" b="0" dirty="0" smtClean="0"/>
              <a:t>RUQ </a:t>
            </a:r>
            <a:r>
              <a:rPr lang="en-US" sz="2400" b="0" dirty="0" smtClean="0"/>
              <a:t>pain </a:t>
            </a:r>
            <a:r>
              <a:rPr lang="en-US" sz="2400" b="0" dirty="0"/>
              <a:t>and signs of </a:t>
            </a:r>
            <a:r>
              <a:rPr lang="en-US" sz="2400" b="0" dirty="0" smtClean="0"/>
              <a:t>infection</a:t>
            </a:r>
            <a:endParaRPr lang="en-US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err="1" smtClean="0"/>
              <a:t>Choledocholithiasis</a:t>
            </a:r>
            <a:r>
              <a:rPr lang="en-US" sz="2400" b="0" dirty="0" smtClean="0"/>
              <a:t> </a:t>
            </a:r>
            <a:r>
              <a:rPr lang="en-US" sz="2400" b="0" dirty="0"/>
              <a:t>is stones in </a:t>
            </a:r>
            <a:r>
              <a:rPr lang="hr-HR" sz="2400" b="0" dirty="0" smtClean="0"/>
              <a:t>CBD</a:t>
            </a:r>
            <a:r>
              <a:rPr lang="en-US" sz="2400" b="0" dirty="0" smtClean="0"/>
              <a:t>; </a:t>
            </a:r>
            <a:r>
              <a:rPr lang="en-US" sz="2400" b="0" dirty="0"/>
              <a:t>serum studies often show elevated liver </a:t>
            </a:r>
            <a:r>
              <a:rPr lang="en-US" sz="2400" b="0" dirty="0" smtClean="0"/>
              <a:t>function</a:t>
            </a:r>
            <a:r>
              <a:rPr lang="hr-HR" sz="2400" b="0" dirty="0" smtClean="0"/>
              <a:t> tests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Cholangitis is infection in bile ducts extending</a:t>
            </a:r>
            <a:r>
              <a:rPr lang="hr-HR" sz="2400" b="0" dirty="0"/>
              <a:t> </a:t>
            </a:r>
            <a:r>
              <a:rPr lang="en-US" sz="2400" b="0" dirty="0"/>
              <a:t>into liver; patients have </a:t>
            </a:r>
            <a:r>
              <a:rPr lang="hr-HR" sz="2400" b="0" dirty="0"/>
              <a:t>RUQ pain, fever, and </a:t>
            </a:r>
            <a:r>
              <a:rPr lang="hr-HR" sz="2400" b="0" dirty="0" smtClean="0"/>
              <a:t>jaundice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Gallstone pancreatitis is complication </a:t>
            </a:r>
            <a:r>
              <a:rPr lang="en-US" sz="2400" b="0" dirty="0" smtClean="0"/>
              <a:t>of</a:t>
            </a:r>
            <a:r>
              <a:rPr lang="hr-HR" sz="2400" b="0" dirty="0" smtClean="0"/>
              <a:t> choledocholithiasis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207929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KEY POINTS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89654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Incidentally </a:t>
            </a:r>
            <a:r>
              <a:rPr lang="en-US" sz="2400" b="0" dirty="0"/>
              <a:t>found asymptomatic gallstones should not be treated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Attack </a:t>
            </a:r>
            <a:r>
              <a:rPr lang="en-US" sz="2400" b="0" dirty="0"/>
              <a:t>of biliary colic/</a:t>
            </a:r>
            <a:r>
              <a:rPr lang="en-US" sz="2400" b="0" dirty="0" err="1"/>
              <a:t>cholecystitis</a:t>
            </a:r>
            <a:r>
              <a:rPr lang="en-US" sz="2400" b="0" dirty="0"/>
              <a:t>, acute pancreatitis</a:t>
            </a:r>
            <a:r>
              <a:rPr lang="hr-HR" sz="2400" b="0" dirty="0"/>
              <a:t>, </a:t>
            </a:r>
            <a:r>
              <a:rPr lang="en-US" sz="2400" b="0" dirty="0"/>
              <a:t>cholangitis or obstructive jaundice is </a:t>
            </a:r>
            <a:r>
              <a:rPr lang="en-US" sz="2400" b="0" dirty="0" smtClean="0"/>
              <a:t>indication </a:t>
            </a:r>
            <a:r>
              <a:rPr lang="en-US" sz="2400" b="0" dirty="0"/>
              <a:t>for prophylactic</a:t>
            </a:r>
            <a:r>
              <a:rPr lang="hr-HR" sz="2400" b="0" dirty="0"/>
              <a:t> </a:t>
            </a:r>
            <a:r>
              <a:rPr lang="hr-HR" sz="2400" b="0" dirty="0" smtClean="0"/>
              <a:t>cholecystectomy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Laparoscopic cholecystectomy </a:t>
            </a:r>
            <a:r>
              <a:rPr lang="hr-HR" sz="2400" b="0" dirty="0"/>
              <a:t>is </a:t>
            </a:r>
            <a:r>
              <a:rPr lang="en-US" sz="2400" b="0" dirty="0"/>
              <a:t>treatment of choice for symptomatic gallstones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Proper exposure of </a:t>
            </a:r>
            <a:r>
              <a:rPr lang="en-US" sz="2400" b="0" dirty="0" err="1"/>
              <a:t>Calot’s</a:t>
            </a:r>
            <a:r>
              <a:rPr lang="en-US" sz="2400" b="0" dirty="0"/>
              <a:t> triangle</a:t>
            </a:r>
            <a:r>
              <a:rPr lang="hr-HR" sz="2400" b="0" dirty="0"/>
              <a:t> </a:t>
            </a:r>
            <a:r>
              <a:rPr lang="en-US" sz="2400" b="0" dirty="0"/>
              <a:t>and careful identification of </a:t>
            </a:r>
            <a:r>
              <a:rPr lang="en-US" sz="2400" b="0" dirty="0" smtClean="0"/>
              <a:t>anatomic </a:t>
            </a:r>
            <a:r>
              <a:rPr lang="en-US" sz="2400" b="0" dirty="0"/>
              <a:t>structures are</a:t>
            </a:r>
            <a:r>
              <a:rPr lang="hr-HR" sz="2400" b="0" dirty="0"/>
              <a:t> </a:t>
            </a:r>
            <a:r>
              <a:rPr lang="en-US" sz="2400" b="0" dirty="0"/>
              <a:t>keys to avoid</a:t>
            </a:r>
            <a:r>
              <a:rPr lang="hr-HR" sz="2400" b="0" dirty="0"/>
              <a:t> </a:t>
            </a:r>
            <a:r>
              <a:rPr lang="hr-HR" sz="2400" b="0" dirty="0" smtClean="0"/>
              <a:t> bile </a:t>
            </a:r>
            <a:r>
              <a:rPr lang="hr-HR" sz="2400" b="0" dirty="0"/>
              <a:t>duct </a:t>
            </a:r>
            <a:r>
              <a:rPr lang="hr-HR" sz="2400" b="0" dirty="0" smtClean="0"/>
              <a:t>injury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endParaRPr lang="hr-HR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67713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KEY POINTS</a:t>
            </a:r>
            <a:endParaRPr lang="hr-HR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Carcinoma of </a:t>
            </a:r>
            <a:r>
              <a:rPr lang="hr-HR" sz="2400" b="0" dirty="0"/>
              <a:t> </a:t>
            </a:r>
            <a:r>
              <a:rPr lang="en-US" sz="2400" b="0" dirty="0"/>
              <a:t>gallbladder and bile duct generally have</a:t>
            </a:r>
            <a:r>
              <a:rPr lang="hr-HR" sz="2400" b="0" dirty="0"/>
              <a:t> </a:t>
            </a:r>
            <a:r>
              <a:rPr lang="en-US" sz="2400" b="0" dirty="0" smtClean="0"/>
              <a:t>poor </a:t>
            </a:r>
            <a:r>
              <a:rPr lang="en-US" sz="2400" b="0" dirty="0"/>
              <a:t>prognosis because patients usually present late and have poor response to chemo</a:t>
            </a:r>
            <a:r>
              <a:rPr lang="hr-HR" sz="2400" b="0" dirty="0"/>
              <a:t>- </a:t>
            </a:r>
            <a:r>
              <a:rPr lang="en-US" sz="2400" b="0" dirty="0"/>
              <a:t>and radiation therapy. 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/>
              <a:t>A jaundiced patient with distended palpable non</a:t>
            </a:r>
            <a:r>
              <a:rPr lang="hr-HR" sz="2400" b="0" dirty="0"/>
              <a:t>-</a:t>
            </a:r>
            <a:r>
              <a:rPr lang="en-US" sz="2400" b="0" dirty="0"/>
              <a:t>tender</a:t>
            </a:r>
            <a:r>
              <a:rPr lang="hr-HR" sz="2400" b="0" dirty="0"/>
              <a:t> gallbladder indicates distal common bile duct obstruction (Courvoisier law).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Surgery </a:t>
            </a:r>
            <a:r>
              <a:rPr lang="en-US" sz="2400" b="0" dirty="0"/>
              <a:t>offers the best chance for</a:t>
            </a:r>
            <a:r>
              <a:rPr lang="hr-HR" sz="2400" b="0" dirty="0"/>
              <a:t> </a:t>
            </a:r>
            <a:r>
              <a:rPr lang="en-US" sz="2400" b="0" dirty="0"/>
              <a:t>survival and has good long-term survival in patients with</a:t>
            </a:r>
            <a:r>
              <a:rPr lang="hr-HR" sz="2400" b="0" dirty="0"/>
              <a:t> early-stage </a:t>
            </a:r>
            <a:r>
              <a:rPr lang="hr-HR" sz="2400" b="0" dirty="0" smtClean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168183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PANCREAS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25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2" cy="1371600"/>
          </a:xfrm>
        </p:spPr>
        <p:txBody>
          <a:bodyPr>
            <a:normAutofit/>
          </a:bodyPr>
          <a:lstStyle/>
          <a:p>
            <a:r>
              <a:rPr lang="en-US" dirty="0"/>
              <a:t>Embryology of pancreas and duct variations</a:t>
            </a:r>
            <a:endParaRPr lang="hr-H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8964488" cy="34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09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5791200" cy="1371600"/>
          </a:xfrm>
        </p:spPr>
        <p:txBody>
          <a:bodyPr anchor="ctr"/>
          <a:lstStyle/>
          <a:p>
            <a:r>
              <a:rPr lang="hr-HR" dirty="0" smtClean="0"/>
              <a:t>ARTERIAL SUPPLY</a:t>
            </a:r>
            <a:endParaRPr lang="hr-H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87500"/>
            <a:ext cx="7704856" cy="54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91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791200" cy="903630"/>
          </a:xfrm>
        </p:spPr>
        <p:txBody>
          <a:bodyPr anchor="ctr"/>
          <a:lstStyle/>
          <a:p>
            <a:r>
              <a:rPr lang="hr-HR" dirty="0" smtClean="0"/>
              <a:t>VENOUS DRAINAGE</a:t>
            </a:r>
            <a:endParaRPr lang="hr-H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6" y="1409700"/>
            <a:ext cx="8098100" cy="533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02443"/>
            <a:ext cx="8496944" cy="1371600"/>
          </a:xfrm>
        </p:spPr>
        <p:txBody>
          <a:bodyPr anchor="ctr">
            <a:noAutofit/>
          </a:bodyPr>
          <a:lstStyle/>
          <a:p>
            <a:r>
              <a:rPr lang="hr-HR" dirty="0"/>
              <a:t>Common hepatic</a:t>
            </a:r>
            <a:br>
              <a:rPr lang="hr-HR" dirty="0"/>
            </a:br>
            <a:r>
              <a:rPr lang="hr-HR" dirty="0"/>
              <a:t>artery anatomic </a:t>
            </a:r>
            <a:r>
              <a:rPr lang="hr-HR" dirty="0" smtClean="0"/>
              <a:t>variants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74043"/>
            <a:ext cx="60483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53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791200" cy="975638"/>
          </a:xfrm>
        </p:spPr>
        <p:txBody>
          <a:bodyPr anchor="ctr"/>
          <a:lstStyle/>
          <a:p>
            <a:r>
              <a:rPr lang="hr-HR" dirty="0" smtClean="0"/>
              <a:t>LYMPHATIC SUPPLY</a:t>
            </a:r>
            <a:endParaRPr lang="hr-H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642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56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5791200" cy="1371600"/>
          </a:xfrm>
        </p:spPr>
        <p:txBody>
          <a:bodyPr anchor="ctr"/>
          <a:lstStyle/>
          <a:p>
            <a:r>
              <a:rPr lang="hr-HR" dirty="0" smtClean="0"/>
              <a:t>INNERVATION </a:t>
            </a:r>
            <a:endParaRPr lang="hr-H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5" y="836712"/>
            <a:ext cx="78728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1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7241"/>
            <a:ext cx="7772400" cy="4571999"/>
          </a:xfrm>
        </p:spPr>
        <p:txBody>
          <a:bodyPr>
            <a:normAutofit/>
          </a:bodyPr>
          <a:lstStyle/>
          <a:p>
            <a:r>
              <a:rPr lang="hr-HR" sz="7200" dirty="0" smtClean="0"/>
              <a:t>Pancreatitis</a:t>
            </a:r>
            <a:r>
              <a:rPr lang="hr-HR" sz="7200" dirty="0"/>
              <a:t/>
            </a:r>
            <a:br>
              <a:rPr lang="hr-HR" sz="7200" dirty="0"/>
            </a:b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173646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8219256" cy="1371600"/>
          </a:xfrm>
        </p:spPr>
        <p:txBody>
          <a:bodyPr anchor="ctr">
            <a:noAutofit/>
          </a:bodyPr>
          <a:lstStyle/>
          <a:p>
            <a:r>
              <a:rPr lang="hr-HR" sz="4000" dirty="0"/>
              <a:t>Acute </a:t>
            </a:r>
            <a:r>
              <a:rPr lang="hr-HR" sz="4000" dirty="0" smtClean="0"/>
              <a:t>pancreatitis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620000" cy="43735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/>
              <a:t>Acute inflammation </a:t>
            </a:r>
            <a:r>
              <a:rPr lang="en-US" sz="2400" b="0" dirty="0"/>
              <a:t>of the </a:t>
            </a:r>
            <a:r>
              <a:rPr lang="en-US" sz="2400" b="0" dirty="0" smtClean="0"/>
              <a:t>pancreas</a:t>
            </a:r>
            <a:r>
              <a:rPr lang="hr-HR" sz="2400" b="0" dirty="0" smtClean="0"/>
              <a:t> - </a:t>
            </a:r>
            <a:r>
              <a:rPr lang="en-US" sz="2400" b="0" dirty="0" smtClean="0"/>
              <a:t>disease </a:t>
            </a:r>
            <a:r>
              <a:rPr lang="en-US" sz="2400" b="0" dirty="0"/>
              <a:t>of glandular enzymatic</a:t>
            </a:r>
            <a:r>
              <a:rPr lang="hr-HR" sz="2400" b="0" dirty="0"/>
              <a:t> a</a:t>
            </a:r>
            <a:r>
              <a:rPr lang="en-US" sz="2400" b="0" dirty="0" err="1" smtClean="0"/>
              <a:t>utodigestion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 smtClean="0"/>
              <a:t>C</a:t>
            </a:r>
            <a:r>
              <a:rPr lang="en-US" sz="2400" b="0" dirty="0" err="1" smtClean="0"/>
              <a:t>ommon</a:t>
            </a:r>
            <a:r>
              <a:rPr lang="hr-HR" sz="2400" b="0" dirty="0"/>
              <a:t> </a:t>
            </a:r>
            <a:r>
              <a:rPr lang="en-US" sz="2400" b="0" dirty="0" smtClean="0"/>
              <a:t>cause </a:t>
            </a:r>
            <a:r>
              <a:rPr lang="en-US" sz="2400" b="0" dirty="0"/>
              <a:t>of acute abdominal </a:t>
            </a:r>
            <a:r>
              <a:rPr lang="en-US" sz="2400" b="0" dirty="0" smtClean="0"/>
              <a:t>pain</a:t>
            </a:r>
            <a:endParaRPr lang="hr-HR" sz="2400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400" b="0" dirty="0"/>
              <a:t>S</a:t>
            </a:r>
            <a:r>
              <a:rPr lang="en-US" sz="2400" b="0" dirty="0" err="1" smtClean="0"/>
              <a:t>ignificant</a:t>
            </a:r>
            <a:r>
              <a:rPr lang="hr-HR" sz="2400" b="0" dirty="0" smtClean="0"/>
              <a:t> morbidity </a:t>
            </a:r>
            <a:r>
              <a:rPr lang="hr-HR" sz="2400" b="0" dirty="0"/>
              <a:t>and </a:t>
            </a:r>
            <a:r>
              <a:rPr lang="hr-HR" sz="2400" b="0" dirty="0" smtClean="0"/>
              <a:t>mortality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P</a:t>
            </a:r>
            <a:r>
              <a:rPr lang="en-US" sz="2400" b="0" dirty="0" err="1"/>
              <a:t>resentations</a:t>
            </a:r>
            <a:r>
              <a:rPr lang="hr-HR" sz="2400" b="0" dirty="0"/>
              <a:t> </a:t>
            </a:r>
            <a:r>
              <a:rPr lang="en-US" sz="2400" b="0" dirty="0"/>
              <a:t>rang</a:t>
            </a:r>
            <a:r>
              <a:rPr lang="hr-HR" sz="2400" b="0" dirty="0"/>
              <a:t>e </a:t>
            </a:r>
            <a:r>
              <a:rPr lang="en-US" sz="2400" b="0" dirty="0"/>
              <a:t>from mild parenchymal edema to life-threatening hemorrhagic</a:t>
            </a:r>
            <a:r>
              <a:rPr lang="hr-HR" sz="2400" b="0" dirty="0"/>
              <a:t> </a:t>
            </a:r>
            <a:r>
              <a:rPr lang="en-US" sz="2400" b="0" dirty="0" smtClean="0"/>
              <a:t>pancreatitis</a:t>
            </a:r>
            <a:endParaRPr lang="hr-HR" sz="2400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hr-HR" sz="2400" b="0" dirty="0"/>
          </a:p>
        </p:txBody>
      </p:sp>
    </p:spTree>
    <p:extLst>
      <p:ext uri="{BB962C8B-B14F-4D97-AF65-F5344CB8AC3E}">
        <p14:creationId xmlns:p14="http://schemas.microsoft.com/office/powerpoint/2010/main" val="137915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5791200" cy="13716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PATHOGENESIS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The</a:t>
            </a:r>
            <a:r>
              <a:rPr lang="hr-HR" sz="2400" b="0" dirty="0" smtClean="0"/>
              <a:t> </a:t>
            </a:r>
            <a:r>
              <a:rPr lang="en-US" sz="2400" b="0" dirty="0" smtClean="0"/>
              <a:t>exact </a:t>
            </a:r>
            <a:r>
              <a:rPr lang="en-US" sz="2400" b="0" dirty="0"/>
              <a:t>pathogenesis </a:t>
            </a:r>
            <a:r>
              <a:rPr lang="en-US" sz="2400" b="0" dirty="0" smtClean="0"/>
              <a:t>remains unclear.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One possibility</a:t>
            </a:r>
            <a:r>
              <a:rPr lang="hr-HR" sz="2400" b="0" dirty="0" smtClean="0"/>
              <a:t>: </a:t>
            </a:r>
          </a:p>
          <a:p>
            <a:pPr marL="800100" lvl="1" indent="-342900"/>
            <a:r>
              <a:rPr lang="en-US" sz="2400" b="0" dirty="0" smtClean="0"/>
              <a:t>Obstruction of ampulla of</a:t>
            </a:r>
            <a:r>
              <a:rPr lang="hr-HR" sz="2400" b="0" dirty="0" smtClean="0"/>
              <a:t> </a:t>
            </a:r>
            <a:r>
              <a:rPr lang="en-US" sz="2400" b="0" dirty="0" err="1" smtClean="0"/>
              <a:t>vater</a:t>
            </a:r>
            <a:r>
              <a:rPr lang="hr-HR" sz="2400" b="0" dirty="0" smtClean="0"/>
              <a:t> (</a:t>
            </a:r>
            <a:r>
              <a:rPr lang="en-US" sz="2400" b="0" dirty="0" smtClean="0"/>
              <a:t>gallstones, spasm, edema</a:t>
            </a:r>
            <a:r>
              <a:rPr lang="hr-HR" sz="2400" b="0" dirty="0" smtClean="0"/>
              <a:t>)</a:t>
            </a:r>
          </a:p>
          <a:p>
            <a:pPr marL="800100" lvl="1" indent="-342900"/>
            <a:r>
              <a:rPr lang="en-US" sz="2400" b="0" dirty="0" smtClean="0"/>
              <a:t>Elevated</a:t>
            </a:r>
            <a:r>
              <a:rPr lang="hr-HR" sz="2400" b="0" dirty="0" smtClean="0"/>
              <a:t> </a:t>
            </a:r>
            <a:r>
              <a:rPr lang="en-US" sz="2400" b="0" dirty="0" err="1" smtClean="0"/>
              <a:t>intraductal</a:t>
            </a:r>
            <a:r>
              <a:rPr lang="en-US" sz="2400" b="0" dirty="0" smtClean="0"/>
              <a:t> pressure and bile reflux into the pancreatic</a:t>
            </a:r>
            <a:r>
              <a:rPr lang="hr-HR" sz="2400" b="0" dirty="0" smtClean="0"/>
              <a:t> </a:t>
            </a:r>
            <a:r>
              <a:rPr lang="en-US" sz="2400" b="0" dirty="0" smtClean="0"/>
              <a:t>duct</a:t>
            </a:r>
            <a:endParaRPr lang="hr-HR" sz="2400" b="0" dirty="0" smtClean="0"/>
          </a:p>
          <a:p>
            <a:pPr marL="800100" lvl="1" indent="-342900"/>
            <a:r>
              <a:rPr lang="en-US" sz="2400" b="0" dirty="0" smtClean="0"/>
              <a:t>Activation and extravasation of </a:t>
            </a:r>
            <a:r>
              <a:rPr lang="en-US" sz="2400" b="0" dirty="0" err="1" smtClean="0"/>
              <a:t>intraparenchymal</a:t>
            </a:r>
            <a:r>
              <a:rPr lang="hr-HR" sz="2400" dirty="0" smtClean="0"/>
              <a:t> </a:t>
            </a:r>
            <a:r>
              <a:rPr lang="en-US" sz="2400" b="0" dirty="0" smtClean="0"/>
              <a:t>enzymes</a:t>
            </a:r>
            <a:endParaRPr lang="hr-HR" sz="2400" b="0" dirty="0" smtClean="0"/>
          </a:p>
          <a:p>
            <a:pPr marL="800100" lvl="1" indent="-342900"/>
            <a:r>
              <a:rPr lang="hr-HR" sz="2400" dirty="0" smtClean="0"/>
              <a:t>T</a:t>
            </a:r>
            <a:r>
              <a:rPr lang="en-US" sz="2400" b="0" dirty="0" smtClean="0"/>
              <a:t>issue destruction and ischemic</a:t>
            </a:r>
            <a:r>
              <a:rPr lang="hr-HR" sz="2400" b="0" dirty="0" smtClean="0"/>
              <a:t> </a:t>
            </a:r>
            <a:r>
              <a:rPr lang="en-US" sz="2400" b="0" dirty="0" smtClean="0"/>
              <a:t>necrosis of pancreas and retroperitoneal tissues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19616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182" y="44624"/>
            <a:ext cx="4606834" cy="6583739"/>
            <a:chOff x="1744271" y="980900"/>
            <a:chExt cx="2636660" cy="420524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" t="1058" r="8312" b="38169"/>
            <a:stretch/>
          </p:blipFill>
          <p:spPr bwMode="auto">
            <a:xfrm>
              <a:off x="1744271" y="980900"/>
              <a:ext cx="2636660" cy="4140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923928" y="2996952"/>
              <a:ext cx="288032" cy="21891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958368" y="5517232"/>
            <a:ext cx="1765760" cy="9080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Systemic inflammatory response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09978" y="4266587"/>
            <a:ext cx="1714150" cy="6745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Inflammation</a:t>
            </a: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Ischemia</a:t>
            </a:r>
            <a:endParaRPr lang="hr-HR" b="1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29511" y="3212976"/>
            <a:ext cx="2862969" cy="1973219"/>
            <a:chOff x="5830288" y="2604148"/>
            <a:chExt cx="2862969" cy="1973219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71" t="83878" r="1909"/>
            <a:stretch/>
          </p:blipFill>
          <p:spPr bwMode="auto">
            <a:xfrm>
              <a:off x="5830288" y="2604148"/>
              <a:ext cx="2862969" cy="197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6172977" y="3612260"/>
              <a:ext cx="1872208" cy="818597"/>
            </a:xfrm>
            <a:prstGeom prst="roundRect">
              <a:avLst/>
            </a:prstGeom>
            <a:solidFill>
              <a:srgbClr val="FFFFFF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hr-HR" b="1" dirty="0" smtClean="0">
                  <a:solidFill>
                    <a:schemeClr val="tx1"/>
                  </a:solidFill>
                </a:rPr>
                <a:t>Necrosis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hr-HR" b="1" dirty="0" smtClean="0">
                  <a:solidFill>
                    <a:schemeClr val="tx1"/>
                  </a:solidFill>
                </a:rPr>
                <a:t>Apoptosis</a:t>
              </a:r>
              <a:endParaRPr lang="hr-HR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200101" y="5706747"/>
            <a:ext cx="1756275" cy="6745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Multi-organ failure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19872" y="4581128"/>
            <a:ext cx="63335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52120" y="4577367"/>
            <a:ext cx="63335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66839" y="5914357"/>
            <a:ext cx="63335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19872" y="5914357"/>
            <a:ext cx="63335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75" name="Elbow Connector 32774"/>
          <p:cNvCxnSpPr>
            <a:endCxn id="32770" idx="0"/>
          </p:cNvCxnSpPr>
          <p:nvPr/>
        </p:nvCxnSpPr>
        <p:spPr>
          <a:xfrm>
            <a:off x="4572000" y="2881939"/>
            <a:ext cx="2888996" cy="331037"/>
          </a:xfrm>
          <a:prstGeom prst="bentConnector2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834"/>
            <a:ext cx="8208912" cy="1371600"/>
          </a:xfrm>
        </p:spPr>
        <p:txBody>
          <a:bodyPr anchor="ctr">
            <a:normAutofit/>
          </a:bodyPr>
          <a:lstStyle/>
          <a:p>
            <a:r>
              <a:rPr lang="hr-HR" dirty="0" smtClean="0"/>
              <a:t>acinar </a:t>
            </a:r>
            <a:r>
              <a:rPr lang="hr-HR" dirty="0"/>
              <a:t>cell events in acute </a:t>
            </a:r>
            <a:r>
              <a:rPr lang="hr-HR" dirty="0" smtClean="0"/>
              <a:t>pancreatitis</a:t>
            </a:r>
            <a:endParaRPr lang="hr-H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7300"/>
            <a:ext cx="72009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92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/>
          <a:stretch/>
        </p:blipFill>
        <p:spPr bwMode="auto">
          <a:xfrm>
            <a:off x="699594" y="0"/>
            <a:ext cx="78612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78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HISTORY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91264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b="0" dirty="0" smtClean="0"/>
              <a:t>The </a:t>
            </a:r>
            <a:r>
              <a:rPr lang="en-US" sz="2400" b="0" dirty="0" smtClean="0"/>
              <a:t>presentation</a:t>
            </a:r>
            <a:r>
              <a:rPr lang="hr-HR" sz="2400" b="0" dirty="0"/>
              <a:t> </a:t>
            </a:r>
            <a:r>
              <a:rPr lang="en-US" sz="2400" b="0" dirty="0" smtClean="0"/>
              <a:t>of </a:t>
            </a:r>
            <a:r>
              <a:rPr lang="en-US" sz="2400" b="0" dirty="0"/>
              <a:t>acute disease </a:t>
            </a:r>
            <a:r>
              <a:rPr lang="en-US" sz="2400" b="0" dirty="0" smtClean="0"/>
              <a:t>varied, </a:t>
            </a:r>
            <a:r>
              <a:rPr lang="en-US" sz="2400" b="0" dirty="0"/>
              <a:t>diagnosis may be </a:t>
            </a:r>
            <a:r>
              <a:rPr lang="en-US" sz="2400" b="0" dirty="0" smtClean="0"/>
              <a:t>difficult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P</a:t>
            </a:r>
            <a:r>
              <a:rPr lang="en-US" sz="2400" b="0" dirty="0" err="1" smtClean="0"/>
              <a:t>ast</a:t>
            </a:r>
            <a:r>
              <a:rPr lang="en-US" sz="2400" b="0" dirty="0" smtClean="0"/>
              <a:t> </a:t>
            </a:r>
            <a:r>
              <a:rPr lang="en-US" sz="2400" b="0" dirty="0"/>
              <a:t>medical </a:t>
            </a:r>
            <a:r>
              <a:rPr lang="en-US" sz="2400" b="0" dirty="0" smtClean="0"/>
              <a:t>history</a:t>
            </a:r>
            <a:r>
              <a:rPr lang="hr-HR" sz="2400" b="0" dirty="0" smtClean="0"/>
              <a:t>: </a:t>
            </a:r>
            <a:r>
              <a:rPr lang="en-US" sz="2400" b="0" dirty="0" smtClean="0"/>
              <a:t>prior </a:t>
            </a:r>
            <a:r>
              <a:rPr lang="en-US" sz="2400" b="0" dirty="0"/>
              <a:t>episodes of pancreatitis, alcoholism, </a:t>
            </a:r>
            <a:r>
              <a:rPr lang="en-US" sz="2400" b="0" dirty="0" smtClean="0"/>
              <a:t>and</a:t>
            </a:r>
            <a:r>
              <a:rPr lang="hr-HR" sz="2400" b="0" dirty="0" smtClean="0"/>
              <a:t> </a:t>
            </a:r>
            <a:r>
              <a:rPr lang="en-US" sz="2400" b="0" dirty="0" smtClean="0"/>
              <a:t>biliary colic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U</a:t>
            </a:r>
            <a:r>
              <a:rPr lang="en-US" sz="2400" b="0" dirty="0" err="1" smtClean="0"/>
              <a:t>pper</a:t>
            </a:r>
            <a:r>
              <a:rPr lang="en-US" sz="2400" b="0" dirty="0" smtClean="0"/>
              <a:t> </a:t>
            </a:r>
            <a:r>
              <a:rPr lang="en-US" sz="2400" b="0" dirty="0"/>
              <a:t>abdominal </a:t>
            </a:r>
            <a:r>
              <a:rPr lang="en-US" sz="2400" b="0" dirty="0" smtClean="0"/>
              <a:t>pain</a:t>
            </a:r>
            <a:r>
              <a:rPr lang="hr-HR" sz="2400" b="0" dirty="0" smtClean="0"/>
              <a:t> </a:t>
            </a:r>
            <a:r>
              <a:rPr lang="en-US" sz="2400" b="0" dirty="0" smtClean="0"/>
              <a:t>(often </a:t>
            </a:r>
            <a:r>
              <a:rPr lang="en-US" sz="2400" b="0" dirty="0"/>
              <a:t>radiating to </a:t>
            </a:r>
            <a:r>
              <a:rPr lang="en-US" sz="2400" b="0" dirty="0" smtClean="0"/>
              <a:t>back</a:t>
            </a:r>
            <a:r>
              <a:rPr lang="en-US" sz="2400" b="0" dirty="0"/>
              <a:t>), nausea, vomiting, and </a:t>
            </a:r>
            <a:r>
              <a:rPr lang="en-US" sz="2400" b="0" dirty="0" smtClean="0"/>
              <a:t>low-grade fever</a:t>
            </a:r>
            <a:endParaRPr lang="hr-HR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b="0" dirty="0"/>
              <a:t>S</a:t>
            </a:r>
            <a:r>
              <a:rPr lang="en-US" sz="2400" b="0" dirty="0" err="1" smtClean="0"/>
              <a:t>evere</a:t>
            </a:r>
            <a:r>
              <a:rPr lang="en-US" sz="2400" b="0" dirty="0" smtClean="0"/>
              <a:t> </a:t>
            </a:r>
            <a:r>
              <a:rPr lang="en-US" sz="2400" b="0" dirty="0"/>
              <a:t>attack of </a:t>
            </a:r>
            <a:r>
              <a:rPr lang="en-US" sz="2400" b="0" dirty="0" smtClean="0"/>
              <a:t>pancreatitis</a:t>
            </a:r>
            <a:r>
              <a:rPr lang="hr-HR" sz="2400" b="0" dirty="0" smtClean="0"/>
              <a:t>: </a:t>
            </a:r>
            <a:r>
              <a:rPr lang="en-US" sz="2400" b="0" dirty="0" smtClean="0"/>
              <a:t>hypotension</a:t>
            </a:r>
            <a:r>
              <a:rPr lang="en-US" sz="2400" b="0" dirty="0"/>
              <a:t>, sepsis, and </a:t>
            </a:r>
            <a:r>
              <a:rPr lang="en-US" sz="2400" b="0" dirty="0" err="1"/>
              <a:t>multiorgan</a:t>
            </a:r>
            <a:r>
              <a:rPr lang="en-US" sz="2400" b="0" dirty="0"/>
              <a:t> </a:t>
            </a:r>
            <a:r>
              <a:rPr lang="en-US" sz="2400" b="0" dirty="0" smtClean="0"/>
              <a:t>failure</a:t>
            </a:r>
            <a:endParaRPr lang="hr-HR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Patients </a:t>
            </a:r>
            <a:r>
              <a:rPr lang="en-US" sz="2400" b="0" dirty="0"/>
              <a:t>with </a:t>
            </a:r>
            <a:r>
              <a:rPr lang="en-US" sz="2400" b="0" dirty="0" smtClean="0"/>
              <a:t>alcoholic </a:t>
            </a:r>
            <a:r>
              <a:rPr lang="en-US" sz="2400" b="0" dirty="0"/>
              <a:t>cause usually experience </a:t>
            </a:r>
            <a:r>
              <a:rPr lang="en-US" sz="2400" b="0" dirty="0" smtClean="0"/>
              <a:t>pain</a:t>
            </a:r>
            <a:r>
              <a:rPr lang="hr-HR" sz="2400" b="0" dirty="0" smtClean="0"/>
              <a:t> </a:t>
            </a:r>
            <a:r>
              <a:rPr lang="en-US" sz="2400" b="0" dirty="0" smtClean="0"/>
              <a:t>12 </a:t>
            </a:r>
            <a:r>
              <a:rPr lang="en-US" sz="2400" b="0" dirty="0"/>
              <a:t>to </a:t>
            </a:r>
            <a:r>
              <a:rPr lang="en-US" sz="2400" b="0" dirty="0" smtClean="0"/>
              <a:t>48</a:t>
            </a:r>
            <a:r>
              <a:rPr lang="hr-HR" sz="2400" b="0" dirty="0" smtClean="0"/>
              <a:t>h</a:t>
            </a:r>
            <a:r>
              <a:rPr lang="en-US" sz="2400" b="0" dirty="0" smtClean="0"/>
              <a:t> </a:t>
            </a:r>
            <a:r>
              <a:rPr lang="en-US" sz="2400" b="0" dirty="0"/>
              <a:t>after alcohol </a:t>
            </a:r>
            <a:r>
              <a:rPr lang="en-US" sz="2400" b="0" dirty="0" smtClean="0"/>
              <a:t>ingestion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9507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718"/>
            <a:ext cx="5791200" cy="1371600"/>
          </a:xfrm>
        </p:spPr>
        <p:txBody>
          <a:bodyPr anchor="ctr">
            <a:normAutofit/>
          </a:bodyPr>
          <a:lstStyle/>
          <a:p>
            <a:r>
              <a:rPr lang="hr-HR" sz="4000" dirty="0" smtClean="0"/>
              <a:t>Pathology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824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latin typeface="+mj-lt"/>
              </a:rPr>
              <a:t>ACUTE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Mild </a:t>
            </a:r>
            <a:r>
              <a:rPr lang="en-US" sz="2400" dirty="0"/>
              <a:t>injury: </a:t>
            </a:r>
            <a:r>
              <a:rPr lang="en-US" sz="2400" b="0" dirty="0" err="1"/>
              <a:t>acinar</a:t>
            </a:r>
            <a:r>
              <a:rPr lang="en-US" sz="2400" b="0" dirty="0"/>
              <a:t> (exocrine) cell </a:t>
            </a:r>
            <a:r>
              <a:rPr lang="en-US" sz="2400" b="0" dirty="0" err="1" smtClean="0"/>
              <a:t>damag</a:t>
            </a:r>
            <a:r>
              <a:rPr lang="hr-HR" sz="2400" b="0" dirty="0" smtClean="0"/>
              <a:t>e, </a:t>
            </a:r>
            <a:r>
              <a:rPr lang="en-US" sz="2400" b="0" dirty="0" smtClean="0"/>
              <a:t>enzymatic spillage,</a:t>
            </a:r>
            <a:r>
              <a:rPr lang="hr-HR" sz="2400" b="0" dirty="0" smtClean="0"/>
              <a:t> </a:t>
            </a:r>
            <a:r>
              <a:rPr lang="en-US" sz="2400" b="0" dirty="0" smtClean="0"/>
              <a:t>inflammatory </a:t>
            </a:r>
            <a:r>
              <a:rPr lang="en-US" sz="2400" b="0" dirty="0"/>
              <a:t>cascade </a:t>
            </a:r>
            <a:r>
              <a:rPr lang="en-US" sz="2400" b="0" dirty="0" smtClean="0"/>
              <a:t>activation</a:t>
            </a:r>
            <a:r>
              <a:rPr lang="hr-HR" sz="2400" b="0" dirty="0" smtClean="0"/>
              <a:t>, </a:t>
            </a:r>
            <a:r>
              <a:rPr lang="en-US" sz="2400" b="0" dirty="0" smtClean="0"/>
              <a:t>localized </a:t>
            </a:r>
            <a:r>
              <a:rPr lang="en-US" sz="2400" b="0" dirty="0" err="1" smtClean="0"/>
              <a:t>oedema</a:t>
            </a:r>
            <a:endParaRPr lang="hr-HR" sz="2400" b="0" dirty="0" smtClean="0"/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Local exudate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may lead </a:t>
            </a:r>
            <a:r>
              <a:rPr lang="en-US" sz="2400" b="0" dirty="0">
                <a:solidFill>
                  <a:schemeClr val="bg2">
                    <a:lumMod val="50000"/>
                  </a:schemeClr>
                </a:solidFill>
              </a:rPr>
              <a:t>to increased serum levels of pancreatic </a:t>
            </a:r>
            <a:r>
              <a:rPr lang="en-US" sz="2400" b="0" dirty="0" smtClean="0">
                <a:solidFill>
                  <a:schemeClr val="bg2">
                    <a:lumMod val="50000"/>
                  </a:schemeClr>
                </a:solidFill>
              </a:rPr>
              <a:t>enzymes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 (amylase</a:t>
            </a:r>
            <a:r>
              <a:rPr lang="hr-HR" sz="2400" b="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sz="2400" b="0" dirty="0" smtClean="0">
                <a:solidFill>
                  <a:schemeClr val="bg2">
                    <a:lumMod val="50000"/>
                  </a:schemeClr>
                </a:solidFill>
              </a:rPr>
              <a:t>lipase)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3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1">
      <a:dk1>
        <a:srgbClr val="000000"/>
      </a:dk1>
      <a:lt1>
        <a:sysClr val="window" lastClr="FFFFFF"/>
      </a:lt1>
      <a:dk2>
        <a:srgbClr val="0A4193"/>
      </a:dk2>
      <a:lt2>
        <a:srgbClr val="ACCBF9"/>
      </a:lt2>
      <a:accent1>
        <a:srgbClr val="629DD1"/>
      </a:accent1>
      <a:accent2>
        <a:srgbClr val="374C81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5646</Words>
  <Application>Microsoft Office PowerPoint</Application>
  <PresentationFormat>On-screen Show (4:3)</PresentationFormat>
  <Paragraphs>701</Paragraphs>
  <Slides>160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160</vt:i4>
      </vt:variant>
    </vt:vector>
  </HeadingPairs>
  <TitlesOfParts>
    <vt:vector size="161" baseType="lpstr">
      <vt:lpstr>Essential</vt:lpstr>
      <vt:lpstr>LIVER</vt:lpstr>
      <vt:lpstr>LEARNING OBJECTIVES</vt:lpstr>
      <vt:lpstr>Liver anatomy</vt:lpstr>
      <vt:lpstr>LIVER ANATOMY</vt:lpstr>
      <vt:lpstr>LIVER ANATOMY</vt:lpstr>
      <vt:lpstr>Couinaud’s liver segments </vt:lpstr>
      <vt:lpstr>Couinaud’s liver segments</vt:lpstr>
      <vt:lpstr>ARTERIAL ANATOMY </vt:lpstr>
      <vt:lpstr>Common hepatic artery anatomic variants</vt:lpstr>
      <vt:lpstr>Portal vein anatomy</vt:lpstr>
      <vt:lpstr>Anatomy of left portal vein</vt:lpstr>
      <vt:lpstr>Confluence of three hepatic veins and inferior vena cava </vt:lpstr>
      <vt:lpstr>Main functions</vt:lpstr>
      <vt:lpstr>Routinely available tests of liver function</vt:lpstr>
      <vt:lpstr>BENIGN LIVER TUMORS</vt:lpstr>
      <vt:lpstr>PATHOLOGY</vt:lpstr>
      <vt:lpstr>EPIDEMIOLOGY</vt:lpstr>
      <vt:lpstr>HISTORY and PHYSICAL EXAMINATION</vt:lpstr>
      <vt:lpstr>DIAGNOSTIC EVALUATION</vt:lpstr>
      <vt:lpstr>DIAGNOSTIC EVALUATION</vt:lpstr>
      <vt:lpstr>TREATMENT</vt:lpstr>
      <vt:lpstr>LIVER CANCER</vt:lpstr>
      <vt:lpstr>PATHOLOGY</vt:lpstr>
      <vt:lpstr>Hepatocellular carcinoma</vt:lpstr>
      <vt:lpstr>EPIDEMIOLOGY</vt:lpstr>
      <vt:lpstr>ETIOLOGY</vt:lpstr>
      <vt:lpstr>HISTORY</vt:lpstr>
      <vt:lpstr>PHYSICAL EXAMINATION</vt:lpstr>
      <vt:lpstr>DIAGNOSTIC EVALUATION</vt:lpstr>
      <vt:lpstr>DIAGNOSTIC EVALUATION</vt:lpstr>
      <vt:lpstr>TREATMENT</vt:lpstr>
      <vt:lpstr>PowerPoint Presentation</vt:lpstr>
      <vt:lpstr>TREATMENT</vt:lpstr>
      <vt:lpstr>TREATMENT</vt:lpstr>
      <vt:lpstr>PowerPoint Presentation</vt:lpstr>
      <vt:lpstr>Hydatid disease of the liver</vt:lpstr>
      <vt:lpstr>Pathology</vt:lpstr>
      <vt:lpstr>Clinical features</vt:lpstr>
      <vt:lpstr>Special investigations</vt:lpstr>
      <vt:lpstr>Treatment</vt:lpstr>
      <vt:lpstr>Hydatid liver cyst</vt:lpstr>
      <vt:lpstr>SURGICAL RESECTIONS OF THE LIVER</vt:lpstr>
      <vt:lpstr>Surgical resections</vt:lpstr>
      <vt:lpstr>Segmental anatomy of THE liver</vt:lpstr>
      <vt:lpstr>KEY POINTS</vt:lpstr>
      <vt:lpstr>Key points</vt:lpstr>
      <vt:lpstr>Key points</vt:lpstr>
      <vt:lpstr>KEY POINTS</vt:lpstr>
      <vt:lpstr>GALLBLADDER AND BILE DUCTS</vt:lpstr>
      <vt:lpstr>LEARNING OBJECTIVES</vt:lpstr>
      <vt:lpstr>Anterior aspect of the biliary anatomy</vt:lpstr>
      <vt:lpstr>PowerPoint Presentation</vt:lpstr>
      <vt:lpstr>Calot’s triangle</vt:lpstr>
      <vt:lpstr>PowerPoint Presentation</vt:lpstr>
      <vt:lpstr>Cholelithiasis (gallstones)</vt:lpstr>
      <vt:lpstr>Investigation of the biliary tree</vt:lpstr>
      <vt:lpstr>Factors associated with gallstone formation</vt:lpstr>
      <vt:lpstr>Effects and complications of gallstones</vt:lpstr>
      <vt:lpstr>Definitions</vt:lpstr>
      <vt:lpstr>Epidemiology</vt:lpstr>
      <vt:lpstr>Pathogenesis</vt:lpstr>
      <vt:lpstr>Clinical features</vt:lpstr>
      <vt:lpstr>Clinical features</vt:lpstr>
      <vt:lpstr>Clinical features</vt:lpstr>
      <vt:lpstr>Investigations</vt:lpstr>
      <vt:lpstr>Investigations</vt:lpstr>
      <vt:lpstr>Essential management</vt:lpstr>
      <vt:lpstr>Essential management</vt:lpstr>
      <vt:lpstr>Complications of cholecystectomy</vt:lpstr>
      <vt:lpstr>Preparation for operation</vt:lpstr>
      <vt:lpstr>Laparoscopic cholecystectomy</vt:lpstr>
      <vt:lpstr>Laparoscopic cholecystectomy</vt:lpstr>
      <vt:lpstr>Gallbladder CANCER</vt:lpstr>
      <vt:lpstr>EPIDEMIOLOGY</vt:lpstr>
      <vt:lpstr>PATHOLOGY</vt:lpstr>
      <vt:lpstr>HISTORY</vt:lpstr>
      <vt:lpstr>PHYSICAL EXAMINATION</vt:lpstr>
      <vt:lpstr>STAGING</vt:lpstr>
      <vt:lpstr>TREATMENT</vt:lpstr>
      <vt:lpstr>TREATMENT</vt:lpstr>
      <vt:lpstr>PROGNOSIS</vt:lpstr>
      <vt:lpstr>KEY POINTS</vt:lpstr>
      <vt:lpstr>KEY POINTS</vt:lpstr>
      <vt:lpstr>KEY POINTS</vt:lpstr>
      <vt:lpstr>KEY POINTS</vt:lpstr>
      <vt:lpstr>PANCREAS</vt:lpstr>
      <vt:lpstr>Embryology of pancreas and duct variations</vt:lpstr>
      <vt:lpstr>ARTERIAL SUPPLY</vt:lpstr>
      <vt:lpstr>VENOUS DRAINAGE</vt:lpstr>
      <vt:lpstr>LYMPHATIC SUPPLY</vt:lpstr>
      <vt:lpstr>INNERVATION </vt:lpstr>
      <vt:lpstr>Pancreatitis </vt:lpstr>
      <vt:lpstr>Acute pancreatitis</vt:lpstr>
      <vt:lpstr>PATHOGENESIS</vt:lpstr>
      <vt:lpstr>PowerPoint Presentation</vt:lpstr>
      <vt:lpstr>acinar cell events in acute pancreatitis</vt:lpstr>
      <vt:lpstr>PowerPoint Presentation</vt:lpstr>
      <vt:lpstr>HISTORY</vt:lpstr>
      <vt:lpstr>Pathology</vt:lpstr>
      <vt:lpstr>Pathology</vt:lpstr>
      <vt:lpstr>Pathology</vt:lpstr>
      <vt:lpstr>Pathology</vt:lpstr>
      <vt:lpstr>PHYSICAL EXAMINATION</vt:lpstr>
      <vt:lpstr>DIFFERENTIAL DIAGNOSIS</vt:lpstr>
      <vt:lpstr>Clinical features</vt:lpstr>
      <vt:lpstr>Clinical features</vt:lpstr>
      <vt:lpstr>Pain location in chronic pancreatitis</vt:lpstr>
      <vt:lpstr>Investigations</vt:lpstr>
      <vt:lpstr>Investigations</vt:lpstr>
      <vt:lpstr>Assessment of severity</vt:lpstr>
      <vt:lpstr>Assessment of severity</vt:lpstr>
      <vt:lpstr>DISEASE SEVERITY SCORES</vt:lpstr>
      <vt:lpstr>DISEASE SEVERITY SCORES</vt:lpstr>
      <vt:lpstr>Imaging</vt:lpstr>
      <vt:lpstr>Imaging</vt:lpstr>
      <vt:lpstr>Early management of severe acute pancreatitis</vt:lpstr>
      <vt:lpstr>Early management of severe acute pancreatitis</vt:lpstr>
      <vt:lpstr>Early management of severe acute pancreatitis</vt:lpstr>
      <vt:lpstr>Early management of severe acute pancreatitis</vt:lpstr>
      <vt:lpstr>Early management of severe acute pancreatitis</vt:lpstr>
      <vt:lpstr>Complications OF acute pancreatitis</vt:lpstr>
      <vt:lpstr>Complications OF acute pancreatitis</vt:lpstr>
      <vt:lpstr>Operative view of infected acute pancreatitis</vt:lpstr>
      <vt:lpstr>CHRONIC PANCREATITIS</vt:lpstr>
      <vt:lpstr>CHRONIC PANCREATITIS</vt:lpstr>
      <vt:lpstr>PATHOGENESIS</vt:lpstr>
      <vt:lpstr>PATHOGENESIS</vt:lpstr>
      <vt:lpstr>HISTORY</vt:lpstr>
      <vt:lpstr>Clinical features</vt:lpstr>
      <vt:lpstr>DIAGNOSTIC EVALUATION</vt:lpstr>
      <vt:lpstr>Treatment</vt:lpstr>
      <vt:lpstr>Treatment</vt:lpstr>
      <vt:lpstr>Longitudinal pancreatico-jejunostomy: treatment of chronic pancreatitis</vt:lpstr>
      <vt:lpstr>Gross appearance of chronic pancreatitis</vt:lpstr>
      <vt:lpstr>Pancreatic cysts</vt:lpstr>
      <vt:lpstr>Pancreatic cysts</vt:lpstr>
      <vt:lpstr>Clinical features</vt:lpstr>
      <vt:lpstr>Treatment</vt:lpstr>
      <vt:lpstr>PANCREATIC TUMORS</vt:lpstr>
      <vt:lpstr>Classification</vt:lpstr>
      <vt:lpstr>pancreatic cancer</vt:lpstr>
      <vt:lpstr>Definitions</vt:lpstr>
      <vt:lpstr>Epidemiology and etiology</vt:lpstr>
      <vt:lpstr>Pathology</vt:lpstr>
      <vt:lpstr>Clinical features</vt:lpstr>
      <vt:lpstr>Investigations</vt:lpstr>
      <vt:lpstr>Investigations</vt:lpstr>
      <vt:lpstr>Essential management</vt:lpstr>
      <vt:lpstr>Essential management</vt:lpstr>
      <vt:lpstr>Diagnosis and treatment for pancreatic cancer</vt:lpstr>
      <vt:lpstr>Pancreaticoduodenectomy -Whipple procedure</vt:lpstr>
      <vt:lpstr>Biliary-enteric bypass – palliation of unresectable pancreatic cancer</vt:lpstr>
      <vt:lpstr>Prognosis</vt:lpstr>
      <vt:lpstr>Neuroendocrine tumours</vt:lpstr>
      <vt:lpstr>Neuroendocrine tumours</vt:lpstr>
      <vt:lpstr>KEY POINTS</vt:lpstr>
      <vt:lpstr>KEY POINTS</vt:lpstr>
      <vt:lpstr>KEY POINTS</vt:lpstr>
      <vt:lpstr>Key points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Hepatobiliary</dc:title>
  <dc:creator>jasenka</dc:creator>
  <cp:lastModifiedBy>KIRURGIJA</cp:lastModifiedBy>
  <cp:revision>82</cp:revision>
  <dcterms:created xsi:type="dcterms:W3CDTF">2015-11-29T10:57:28Z</dcterms:created>
  <dcterms:modified xsi:type="dcterms:W3CDTF">2017-02-22T08:33:57Z</dcterms:modified>
</cp:coreProperties>
</file>