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58" r:id="rId2"/>
    <p:sldId id="260" r:id="rId3"/>
    <p:sldId id="261" r:id="rId4"/>
    <p:sldId id="340" r:id="rId5"/>
    <p:sldId id="341" r:id="rId6"/>
    <p:sldId id="267" r:id="rId7"/>
    <p:sldId id="297" r:id="rId8"/>
    <p:sldId id="270" r:id="rId9"/>
    <p:sldId id="1016" r:id="rId10"/>
    <p:sldId id="388" r:id="rId11"/>
    <p:sldId id="1017" r:id="rId12"/>
    <p:sldId id="1018" r:id="rId13"/>
    <p:sldId id="278" r:id="rId14"/>
    <p:sldId id="289" r:id="rId15"/>
    <p:sldId id="1030" r:id="rId16"/>
    <p:sldId id="1031" r:id="rId17"/>
    <p:sldId id="1032" r:id="rId18"/>
    <p:sldId id="1033" r:id="rId19"/>
    <p:sldId id="1034" r:id="rId20"/>
    <p:sldId id="1035" r:id="rId21"/>
    <p:sldId id="295" r:id="rId22"/>
    <p:sldId id="339" r:id="rId23"/>
    <p:sldId id="334" r:id="rId24"/>
    <p:sldId id="335" r:id="rId25"/>
    <p:sldId id="336" r:id="rId26"/>
    <p:sldId id="337" r:id="rId27"/>
    <p:sldId id="338" r:id="rId28"/>
    <p:sldId id="304" r:id="rId29"/>
    <p:sldId id="305" r:id="rId30"/>
    <p:sldId id="1036" r:id="rId31"/>
    <p:sldId id="311" r:id="rId32"/>
    <p:sldId id="312" r:id="rId33"/>
    <p:sldId id="483" r:id="rId34"/>
    <p:sldId id="496" r:id="rId35"/>
    <p:sldId id="497" r:id="rId36"/>
    <p:sldId id="316" r:id="rId37"/>
    <p:sldId id="317" r:id="rId38"/>
    <p:sldId id="318" r:id="rId39"/>
    <p:sldId id="320" r:id="rId40"/>
    <p:sldId id="321" r:id="rId41"/>
    <p:sldId id="1037" r:id="rId42"/>
    <p:sldId id="485" r:id="rId43"/>
    <p:sldId id="324" r:id="rId44"/>
    <p:sldId id="266" r:id="rId45"/>
    <p:sldId id="330" r:id="rId46"/>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97" d="100"/>
          <a:sy n="97" d="100"/>
        </p:scale>
        <p:origin x="192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5/14/2022</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10</a:t>
            </a:fld>
            <a:endParaRPr lang="en-US" altLang="en-US"/>
          </a:p>
        </p:txBody>
      </p:sp>
    </p:spTree>
    <p:extLst>
      <p:ext uri="{BB962C8B-B14F-4D97-AF65-F5344CB8AC3E}">
        <p14:creationId xmlns:p14="http://schemas.microsoft.com/office/powerpoint/2010/main" val="159506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11</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12</a:t>
            </a:fld>
            <a:endParaRPr lang="en-US" altLang="en-US"/>
          </a:p>
        </p:txBody>
      </p:sp>
    </p:spTree>
    <p:extLst>
      <p:ext uri="{BB962C8B-B14F-4D97-AF65-F5344CB8AC3E}">
        <p14:creationId xmlns:p14="http://schemas.microsoft.com/office/powerpoint/2010/main" val="2644091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15</a:t>
            </a:fld>
            <a:endParaRPr lang="en-US" altLang="en-US"/>
          </a:p>
        </p:txBody>
      </p:sp>
    </p:spTree>
    <p:extLst>
      <p:ext uri="{BB962C8B-B14F-4D97-AF65-F5344CB8AC3E}">
        <p14:creationId xmlns:p14="http://schemas.microsoft.com/office/powerpoint/2010/main" val="394877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16</a:t>
            </a:fld>
            <a:endParaRPr lang="en-US" altLang="en-US"/>
          </a:p>
        </p:txBody>
      </p:sp>
    </p:spTree>
    <p:extLst>
      <p:ext uri="{BB962C8B-B14F-4D97-AF65-F5344CB8AC3E}">
        <p14:creationId xmlns:p14="http://schemas.microsoft.com/office/powerpoint/2010/main" val="216490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17</a:t>
            </a:fld>
            <a:endParaRPr lang="en-US" altLang="en-US"/>
          </a:p>
        </p:txBody>
      </p:sp>
    </p:spTree>
    <p:extLst>
      <p:ext uri="{BB962C8B-B14F-4D97-AF65-F5344CB8AC3E}">
        <p14:creationId xmlns:p14="http://schemas.microsoft.com/office/powerpoint/2010/main" val="812074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3995586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385278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654641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21</a:t>
            </a:fld>
            <a:endParaRPr lang="en-US" altLang="en-US"/>
          </a:p>
        </p:txBody>
      </p:sp>
    </p:spTree>
    <p:extLst>
      <p:ext uri="{BB962C8B-B14F-4D97-AF65-F5344CB8AC3E}">
        <p14:creationId xmlns:p14="http://schemas.microsoft.com/office/powerpoint/2010/main" val="3503564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30</a:t>
            </a:fld>
            <a:endParaRPr lang="en-US" altLang="en-US"/>
          </a:p>
        </p:txBody>
      </p:sp>
    </p:spTree>
    <p:extLst>
      <p:ext uri="{BB962C8B-B14F-4D97-AF65-F5344CB8AC3E}">
        <p14:creationId xmlns:p14="http://schemas.microsoft.com/office/powerpoint/2010/main" val="1597998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41</a:t>
            </a:fld>
            <a:endParaRPr lang="en-US" altLang="en-US"/>
          </a:p>
        </p:txBody>
      </p:sp>
    </p:spTree>
    <p:extLst>
      <p:ext uri="{BB962C8B-B14F-4D97-AF65-F5344CB8AC3E}">
        <p14:creationId xmlns:p14="http://schemas.microsoft.com/office/powerpoint/2010/main" val="2870759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43</a:t>
            </a:fld>
            <a:endParaRPr lang="en-US" altLang="en-US"/>
          </a:p>
        </p:txBody>
      </p:sp>
    </p:spTree>
    <p:extLst>
      <p:ext uri="{BB962C8B-B14F-4D97-AF65-F5344CB8AC3E}">
        <p14:creationId xmlns:p14="http://schemas.microsoft.com/office/powerpoint/2010/main" val="416633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44</a:t>
            </a:fld>
            <a:endParaRPr lang="en-US" altLang="en-US"/>
          </a:p>
        </p:txBody>
      </p:sp>
    </p:spTree>
    <p:extLst>
      <p:ext uri="{BB962C8B-B14F-4D97-AF65-F5344CB8AC3E}">
        <p14:creationId xmlns:p14="http://schemas.microsoft.com/office/powerpoint/2010/main" val="3702102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48954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443271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6</a:t>
            </a:fld>
            <a:endParaRPr lang="en-US" altLang="en-US"/>
          </a:p>
        </p:txBody>
      </p:sp>
    </p:spTree>
    <p:extLst>
      <p:ext uri="{BB962C8B-B14F-4D97-AF65-F5344CB8AC3E}">
        <p14:creationId xmlns:p14="http://schemas.microsoft.com/office/powerpoint/2010/main" val="369587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642226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8</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9</a:t>
            </a:fld>
            <a:endParaRPr lang="en-US" altLang="en-US"/>
          </a:p>
        </p:txBody>
      </p:sp>
    </p:spTree>
    <p:extLst>
      <p:ext uri="{BB962C8B-B14F-4D97-AF65-F5344CB8AC3E}">
        <p14:creationId xmlns:p14="http://schemas.microsoft.com/office/powerpoint/2010/main" val="42799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5/14/2022</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5/14/2022</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5/14/2022</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5/14/2022</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5/14/2022</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5/14/2022</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5/14/2022</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5/14/2022</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5/14/2022</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5/14/2022</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5/14/2022</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5/14/2022</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0" y="5702156"/>
            <a:ext cx="9144000" cy="1155843"/>
          </a:xfrm>
        </p:spPr>
        <p:txBody>
          <a:bodyPr/>
          <a:lstStyle/>
          <a:p>
            <a:pPr algn="ctr" eaLnBrk="1" hangingPunct="1"/>
            <a:r>
              <a:rPr lang="en-US" altLang="en-US" sz="3200" dirty="0">
                <a:latin typeface="Arial Rounded MT Bold" panose="020F0704030504030204" pitchFamily="34" charset="0"/>
              </a:rPr>
              <a:t>Trinity Evangelical Lutheran Church</a:t>
            </a:r>
            <a:br>
              <a:rPr lang="en-US" altLang="en-US" sz="3200" dirty="0">
                <a:latin typeface="Arial Rounded MT Bold" panose="020F0704030504030204" pitchFamily="34" charset="0"/>
              </a:rPr>
            </a:br>
            <a:r>
              <a:rPr lang="en-US" altLang="en-US" sz="3200" dirty="0">
                <a:latin typeface="Arial Rounded MT Bold" panose="020F0704030504030204" pitchFamily="34" charset="0"/>
              </a:rPr>
              <a:t>May 15, 2022</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0" y="28539"/>
            <a:ext cx="912345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p:txBody>
      </p:sp>
      <p:pic>
        <p:nvPicPr>
          <p:cNvPr id="3" name="Picture 2">
            <a:extLst>
              <a:ext uri="{FF2B5EF4-FFF2-40B4-BE49-F238E27FC236}">
                <a16:creationId xmlns:a16="http://schemas.microsoft.com/office/drawing/2014/main" id="{24FF29FD-478F-E55A-3E46-4958919B0872}"/>
              </a:ext>
            </a:extLst>
          </p:cNvPr>
          <p:cNvPicPr>
            <a:picLocks noChangeAspect="1"/>
          </p:cNvPicPr>
          <p:nvPr/>
        </p:nvPicPr>
        <p:blipFill rotWithShape="1">
          <a:blip r:embed="rId3"/>
          <a:srcRect b="5594"/>
          <a:stretch/>
        </p:blipFill>
        <p:spPr>
          <a:xfrm>
            <a:off x="1096297" y="791110"/>
            <a:ext cx="6951406" cy="4911046"/>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998498DE-00EA-4E61-A09C-3DAF0212CB71}"/>
              </a:ext>
            </a:extLst>
          </p:cNvPr>
          <p:cNvSpPr/>
          <p:nvPr/>
        </p:nvSpPr>
        <p:spPr>
          <a:xfrm>
            <a:off x="249382" y="1107466"/>
            <a:ext cx="8680862" cy="3865417"/>
          </a:xfrm>
          <a:prstGeom prst="rect">
            <a:avLst/>
          </a:prstGeom>
        </p:spPr>
        <p:txBody>
          <a:bodyPr wrap="square">
            <a:spAutoFit/>
          </a:bodyPr>
          <a:lstStyle/>
          <a:p>
            <a:pPr marL="747713" marR="0" indent="-7477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A:	For this Holy House, and for all who offer here their worship and praise, let us pray to the Lord.</a:t>
            </a:r>
            <a:endParaRPr lang="en-US" sz="32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Lord have mercy.</a:t>
            </a:r>
            <a:endParaRPr lang="en-US" sz="36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A:	Help, save, and defend us, gracious Lord.</a:t>
            </a:r>
            <a:endParaRPr lang="en-US" sz="32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894203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691896" y="1222977"/>
            <a:ext cx="7836408" cy="4302716"/>
          </a:xfrm>
          <a:prstGeom prst="rect">
            <a:avLst/>
          </a:prstGeom>
        </p:spPr>
        <p:txBody>
          <a:bodyPr wrap="square">
            <a:spAutoFit/>
          </a:bodyPr>
          <a:lstStyle/>
          <a:p>
            <a:pPr marL="739775" marR="0" indent="-73977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rPr>
              <a:t>P:	Let us pray…  God of all wisdom, Paul knew how to sit with people in their own reality before bringing them along the journey of the story of Christ. Teach us to honor people’s journeys with grace and respect.</a:t>
            </a:r>
          </a:p>
          <a:p>
            <a:pPr marL="739775" marR="0" indent="-739775">
              <a:lnSpc>
                <a:spcPct val="95000"/>
              </a:lnSpc>
              <a:spcBef>
                <a:spcPts val="0"/>
              </a:spcBef>
              <a:spcAft>
                <a:spcPts val="0"/>
              </a:spcAft>
            </a:pPr>
            <a:endParaRPr lang="en-US" sz="2800" b="1" dirty="0">
              <a:latin typeface="Arial Rounded MT Bold" panose="020F0704030504030204" pitchFamily="34" charset="0"/>
              <a:ea typeface="Calibri" panose="020F0502020204030204" pitchFamily="34" charset="0"/>
            </a:endParaRPr>
          </a:p>
          <a:p>
            <a:pPr marL="739775" marR="0" indent="-739775">
              <a:lnSpc>
                <a:spcPct val="95000"/>
              </a:lnSpc>
              <a:spcBef>
                <a:spcPts val="0"/>
              </a:spcBef>
              <a:spcAft>
                <a:spcPts val="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37782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81023" y="1341119"/>
            <a:ext cx="9062977" cy="4138760"/>
          </a:xfrm>
          <a:prstGeom prst="rect">
            <a:avLst/>
          </a:prstGeom>
        </p:spPr>
      </p:pic>
    </p:spTree>
    <p:extLst>
      <p:ext uri="{BB962C8B-B14F-4D97-AF65-F5344CB8AC3E}">
        <p14:creationId xmlns:p14="http://schemas.microsoft.com/office/powerpoint/2010/main" val="252781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845820" y="1474170"/>
            <a:ext cx="7452360" cy="4502451"/>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The Scripture reading is from the Book of the Acts of the Apostles, Chapter 17.</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Acts 17:16-31</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0FAED5-CAAD-2551-BB1B-CB18EA01523F}"/>
              </a:ext>
            </a:extLst>
          </p:cNvPr>
          <p:cNvSpPr txBox="1"/>
          <p:nvPr/>
        </p:nvSpPr>
        <p:spPr>
          <a:xfrm>
            <a:off x="115454" y="924232"/>
            <a:ext cx="8920391" cy="5632311"/>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While Paul was waiting for them in Athens, he was deeply distressed to see that the city was full of idols.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he argued in the synagogue with the Jews and the devout persons, and also in the marketplace every day with those who happened to be there.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Also some Epicurean and Stoic philosophers debated with him. Some said, “What does this babbler want to</a:t>
            </a:r>
          </a:p>
        </p:txBody>
      </p:sp>
    </p:spTree>
    <p:extLst>
      <p:ext uri="{BB962C8B-B14F-4D97-AF65-F5344CB8AC3E}">
        <p14:creationId xmlns:p14="http://schemas.microsoft.com/office/powerpoint/2010/main" val="372894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Acts 17:16-31</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0FAED5-CAAD-2551-BB1B-CB18EA01523F}"/>
              </a:ext>
            </a:extLst>
          </p:cNvPr>
          <p:cNvSpPr txBox="1"/>
          <p:nvPr/>
        </p:nvSpPr>
        <p:spPr>
          <a:xfrm>
            <a:off x="115454" y="924232"/>
            <a:ext cx="8920391"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say?” Others said, “He seems to be a proclaimer of foreign divinities.” (This was because he was telling the good news about Jesus and the resurrection.)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they took him and brought him to the Areopagus and asked him, “May we know what this new teaching is that you are presenting?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It sounds rather strange to us, so we would like to know what it</a:t>
            </a:r>
          </a:p>
        </p:txBody>
      </p:sp>
    </p:spTree>
    <p:extLst>
      <p:ext uri="{BB962C8B-B14F-4D97-AF65-F5344CB8AC3E}">
        <p14:creationId xmlns:p14="http://schemas.microsoft.com/office/powerpoint/2010/main" val="360182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Acts 17:16-31</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0FAED5-CAAD-2551-BB1B-CB18EA01523F}"/>
              </a:ext>
            </a:extLst>
          </p:cNvPr>
          <p:cNvSpPr txBox="1"/>
          <p:nvPr/>
        </p:nvSpPr>
        <p:spPr>
          <a:xfrm>
            <a:off x="115454" y="924232"/>
            <a:ext cx="8920391"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means.”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all the Athenians and the foreigners living there would spend their time in nothing but telling or hearing something new.</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Paul stood in front of the Areopagus and said, “Athenians, I see how extremely religious you are in every way.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as I went through the city and looked carefully at the objects of your worship, I found among them</a:t>
            </a:r>
          </a:p>
        </p:txBody>
      </p:sp>
    </p:spTree>
    <p:extLst>
      <p:ext uri="{BB962C8B-B14F-4D97-AF65-F5344CB8AC3E}">
        <p14:creationId xmlns:p14="http://schemas.microsoft.com/office/powerpoint/2010/main" val="409816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Acts 17:16-31</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0FAED5-CAAD-2551-BB1B-CB18EA01523F}"/>
              </a:ext>
            </a:extLst>
          </p:cNvPr>
          <p:cNvSpPr txBox="1"/>
          <p:nvPr/>
        </p:nvSpPr>
        <p:spPr>
          <a:xfrm>
            <a:off x="115454" y="924232"/>
            <a:ext cx="8920391"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 altar with the inscription, ‘To an unknown god.’ What therefore you worship as unknown, this I proclaim to you.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God who made the world and everything in it, he who is Lord of heaven and earth, does not live in shrines made by human hands,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nor is he served by human hands, as though he needed anything, since he himself gives to all mortals life and breath and</a:t>
            </a:r>
          </a:p>
        </p:txBody>
      </p:sp>
    </p:spTree>
    <p:extLst>
      <p:ext uri="{BB962C8B-B14F-4D97-AF65-F5344CB8AC3E}">
        <p14:creationId xmlns:p14="http://schemas.microsoft.com/office/powerpoint/2010/main" val="209599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Acts 17:16-31</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0FAED5-CAAD-2551-BB1B-CB18EA01523F}"/>
              </a:ext>
            </a:extLst>
          </p:cNvPr>
          <p:cNvSpPr txBox="1"/>
          <p:nvPr/>
        </p:nvSpPr>
        <p:spPr>
          <a:xfrm>
            <a:off x="115454" y="924232"/>
            <a:ext cx="8920391"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all things.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From one ancestor he made all nations to inhabit the whole earth, and he allotted the times of their existence and the boundaries of the places where they would live,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that they would search for God and perhaps grope for him and find him—though indeed he is not far from each one of us.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‘In him we live and move and have our being’; as even some of your</a:t>
            </a:r>
          </a:p>
        </p:txBody>
      </p:sp>
    </p:spTree>
    <p:extLst>
      <p:ext uri="{BB962C8B-B14F-4D97-AF65-F5344CB8AC3E}">
        <p14:creationId xmlns:p14="http://schemas.microsoft.com/office/powerpoint/2010/main" val="2885113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Acts 17:16-31</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0FAED5-CAAD-2551-BB1B-CB18EA01523F}"/>
              </a:ext>
            </a:extLst>
          </p:cNvPr>
          <p:cNvSpPr txBox="1"/>
          <p:nvPr/>
        </p:nvSpPr>
        <p:spPr>
          <a:xfrm>
            <a:off x="115454" y="924232"/>
            <a:ext cx="8920391" cy="5078313"/>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own poets have said, ‘For we too are his offspring.’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Since we are God’s offspring, we ought not to think that the deity is like gold, or silver, or stone, an image formed by the art and imagination of mortals.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While God has overlooked the times of human ignorance, now he commands all people everywhere to repent, </a:t>
            </a:r>
          </a:p>
        </p:txBody>
      </p:sp>
    </p:spTree>
    <p:extLst>
      <p:ext uri="{BB962C8B-B14F-4D97-AF65-F5344CB8AC3E}">
        <p14:creationId xmlns:p14="http://schemas.microsoft.com/office/powerpoint/2010/main" val="27981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E9FA35E5-C22E-4876-B6DA-86D7CFD84609}"/>
              </a:ext>
            </a:extLst>
          </p:cNvPr>
          <p:cNvSpPr>
            <a:spLocks noGrp="1"/>
          </p:cNvSpPr>
          <p:nvPr>
            <p:ph type="title"/>
          </p:nvPr>
        </p:nvSpPr>
        <p:spPr>
          <a:xfrm>
            <a:off x="272264" y="1382956"/>
            <a:ext cx="8192654" cy="701484"/>
          </a:xfrm>
        </p:spPr>
        <p:txBody>
          <a:bodyPr anchor="t"/>
          <a:lstStyle/>
          <a:p>
            <a:pPr marL="571500" marR="0" lvl="0" indent="-571500">
              <a:lnSpc>
                <a:spcPct val="100000"/>
              </a:lnSpc>
              <a:spcBef>
                <a:spcPts val="0"/>
              </a:spcBef>
              <a:spcAft>
                <a:spcPts val="600"/>
              </a:spcAft>
              <a:buFont typeface="Arial" panose="020B0604020202020204" pitchFamily="34" charset="0"/>
              <a:buChar char="•"/>
            </a:pPr>
            <a:r>
              <a:rPr lang="en-US" sz="3600" b="1" dirty="0">
                <a:solidFill>
                  <a:srgbClr val="000000"/>
                </a:solidFill>
                <a:effectLst/>
                <a:latin typeface="Arial Rounded MT Bold" panose="020F0704030504030204" pitchFamily="34" charset="0"/>
                <a:ea typeface="Calibri" panose="020F0502020204030204" pitchFamily="34" charset="0"/>
              </a:rPr>
              <a:t>Prelude	        </a:t>
            </a:r>
            <a:r>
              <a:rPr lang="en-US" sz="3600" b="1" dirty="0">
                <a:solidFill>
                  <a:srgbClr val="000000"/>
                </a:solidFill>
                <a:ea typeface="Calibri" panose="020F0502020204030204" pitchFamily="34" charset="0"/>
              </a:rPr>
              <a:t>  </a:t>
            </a:r>
            <a:r>
              <a:rPr lang="en-US" sz="3600" i="1" dirty="0">
                <a:solidFill>
                  <a:srgbClr val="000000"/>
                </a:solidFill>
                <a:effectLst/>
                <a:latin typeface="Arial Rounded MT Bold" panose="020F0704030504030204" pitchFamily="34" charset="0"/>
                <a:ea typeface="Calibri" panose="020F0502020204030204" pitchFamily="34" charset="0"/>
              </a:rPr>
              <a:t>By Darrell Fryman					</a:t>
            </a:r>
            <a:endParaRPr lang="en-US" sz="36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C9E60F6B-FED9-4E5F-A70B-7DC504A676CB}"/>
              </a:ext>
            </a:extLst>
          </p:cNvPr>
          <p:cNvSpPr/>
          <p:nvPr/>
        </p:nvSpPr>
        <p:spPr>
          <a:xfrm>
            <a:off x="272264" y="2828284"/>
            <a:ext cx="8785109" cy="1415772"/>
          </a:xfrm>
          <a:prstGeom prst="rect">
            <a:avLst/>
          </a:prstGeom>
        </p:spPr>
        <p:txBody>
          <a:bodyPr wrap="square">
            <a:spAutoFit/>
          </a:bodyPr>
          <a:lstStyle/>
          <a:p>
            <a:pPr marL="457200" indent="-457200">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 and Ringing of the Bell</a:t>
            </a:r>
            <a:br>
              <a:rPr lang="en-US" sz="3600" b="1" dirty="0">
                <a:solidFill>
                  <a:srgbClr val="000000"/>
                </a:solidFill>
                <a:latin typeface="Arial Rounded MT Bold" panose="020F0704030504030204" pitchFamily="34" charset="0"/>
                <a:ea typeface="Calibri" panose="020F0502020204030204" pitchFamily="34" charset="0"/>
              </a:rPr>
            </a:br>
            <a:endParaRPr lang="en-US" sz="1400" dirty="0"/>
          </a:p>
        </p:txBody>
      </p:sp>
      <p:sp>
        <p:nvSpPr>
          <p:cNvPr id="3" name="Rectangle 2">
            <a:extLst>
              <a:ext uri="{FF2B5EF4-FFF2-40B4-BE49-F238E27FC236}">
                <a16:creationId xmlns:a16="http://schemas.microsoft.com/office/drawing/2014/main" id="{B8588CE1-B3F8-4002-BD43-0154334815CB}"/>
              </a:ext>
            </a:extLst>
          </p:cNvPr>
          <p:cNvSpPr/>
          <p:nvPr/>
        </p:nvSpPr>
        <p:spPr>
          <a:xfrm>
            <a:off x="320390" y="4367263"/>
            <a:ext cx="8688856" cy="646331"/>
          </a:xfrm>
          <a:prstGeom prst="rect">
            <a:avLst/>
          </a:prstGeom>
        </p:spPr>
        <p:txBody>
          <a:bodyPr wrap="square">
            <a:spAutoFit/>
          </a:bodyPr>
          <a:lstStyle/>
          <a:p>
            <a:pPr marL="457200" indent="-457200">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3600" b="1" dirty="0">
              <a:solidFill>
                <a:srgbClr val="000000"/>
              </a:solidFill>
              <a:latin typeface="Arial Rounded MT Bold" panose="020F0704030504030204" pitchFamily="34" charset="0"/>
            </a:endParaRPr>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646331"/>
          </a:xfrm>
          <a:prstGeom prst="rect">
            <a:avLst/>
          </a:prstGeom>
        </p:spPr>
        <p:txBody>
          <a:bodyPr wrap="square">
            <a:spAutoFit/>
          </a:bodyPr>
          <a:lstStyle/>
          <a:p>
            <a:pPr marL="342900" marR="0" lvl="0" indent="-342900">
              <a:spcBef>
                <a:spcPts val="0"/>
              </a:spcBef>
              <a:spcAft>
                <a:spcPts val="600"/>
              </a:spcAft>
              <a:buFont typeface="Symbol" panose="05050102010706020507" pitchFamily="18" charset="2"/>
              <a:buChar char=""/>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Acts 17:16-31</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00FAED5-CAAD-2551-BB1B-CB18EA01523F}"/>
              </a:ext>
            </a:extLst>
          </p:cNvPr>
          <p:cNvSpPr txBox="1"/>
          <p:nvPr/>
        </p:nvSpPr>
        <p:spPr>
          <a:xfrm>
            <a:off x="554256" y="1376516"/>
            <a:ext cx="8035488" cy="3416320"/>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because he has fixed a day on which he will have the world judged in righteousness by a man whom he has appointed, and of this he has given assurance to all by raising him from the dead.”</a:t>
            </a:r>
          </a:p>
        </p:txBody>
      </p:sp>
    </p:spTree>
    <p:extLst>
      <p:ext uri="{BB962C8B-B14F-4D97-AF65-F5344CB8AC3E}">
        <p14:creationId xmlns:p14="http://schemas.microsoft.com/office/powerpoint/2010/main" val="4125563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0" y="28539"/>
            <a:ext cx="912345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55CEA0F7-95AF-2716-6AF3-BC423C895064}"/>
              </a:ext>
            </a:extLst>
          </p:cNvPr>
          <p:cNvPicPr>
            <a:picLocks noChangeAspect="1"/>
          </p:cNvPicPr>
          <p:nvPr/>
        </p:nvPicPr>
        <p:blipFill>
          <a:blip r:embed="rId3"/>
          <a:stretch>
            <a:fillRect/>
          </a:stretch>
        </p:blipFill>
        <p:spPr>
          <a:xfrm>
            <a:off x="1716457" y="979686"/>
            <a:ext cx="5711086" cy="56879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00294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Risen Lord,</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2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We have indeed received grace upon grace from you, loving God. Accept these our prayers and use them to transform hearts and lives. In Jesus’ name we pray.</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a:extLst>
              <a:ext uri="{FF2B5EF4-FFF2-40B4-BE49-F238E27FC236}">
                <a16:creationId xmlns:a16="http://schemas.microsoft.com/office/drawing/2014/main" id="{0FB00A36-8166-4946-A857-83D76CE2E813}"/>
              </a:ext>
            </a:extLst>
          </p:cNvPr>
          <p:cNvSpPr/>
          <p:nvPr/>
        </p:nvSpPr>
        <p:spPr>
          <a:xfrm>
            <a:off x="246580" y="2529617"/>
            <a:ext cx="8650839" cy="3519810"/>
          </a:xfrm>
          <a:prstGeom prst="rect">
            <a:avLst/>
          </a:prstGeom>
        </p:spPr>
        <p:txBody>
          <a:bodyPr wrap="square">
            <a:spAutoFit/>
          </a:bodyPr>
          <a:lstStyle/>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538">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25" marR="0" indent="-682625" defTabSz="6459538">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538">
              <a:lnSpc>
                <a:spcPct val="107000"/>
              </a:lnSpc>
              <a:spcBef>
                <a:spcPts val="0"/>
              </a:spcBef>
              <a:spcAft>
                <a:spcPts val="600"/>
              </a:spcAft>
            </a:pPr>
            <a:endParaRPr lang="en-US" sz="3200" i="1" dirty="0">
              <a:solidFill>
                <a:srgbClr val="C00000"/>
              </a:solidFill>
              <a:latin typeface="Arial Rounded MT Bold" panose="020F0704030504030204" pitchFamily="34" charset="0"/>
              <a:ea typeface="Times New Roman" panose="02020603050405020304" pitchFamily="18" charset="0"/>
            </a:endParaRPr>
          </a:p>
          <a:p>
            <a:pPr marL="682625" marR="0" indent="-682625" defTabSz="6459538">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L:	Forgiving God…</a:t>
            </a:r>
          </a:p>
        </p:txBody>
      </p:sp>
    </p:spTree>
    <p:extLst>
      <p:ext uri="{BB962C8B-B14F-4D97-AF65-F5344CB8AC3E}">
        <p14:creationId xmlns:p14="http://schemas.microsoft.com/office/powerpoint/2010/main" val="1260561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0" y="28539"/>
            <a:ext cx="912345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OFFERING PRAYER</a:t>
            </a:r>
          </a:p>
        </p:txBody>
      </p:sp>
      <p:pic>
        <p:nvPicPr>
          <p:cNvPr id="3" name="Picture 2">
            <a:extLst>
              <a:ext uri="{FF2B5EF4-FFF2-40B4-BE49-F238E27FC236}">
                <a16:creationId xmlns:a16="http://schemas.microsoft.com/office/drawing/2014/main" id="{55CEA0F7-95AF-2716-6AF3-BC423C895064}"/>
              </a:ext>
            </a:extLst>
          </p:cNvPr>
          <p:cNvPicPr>
            <a:picLocks noChangeAspect="1"/>
          </p:cNvPicPr>
          <p:nvPr/>
        </p:nvPicPr>
        <p:blipFill>
          <a:blip r:embed="rId3"/>
          <a:stretch>
            <a:fillRect/>
          </a:stretch>
        </p:blipFill>
        <p:spPr>
          <a:xfrm>
            <a:off x="1716457" y="979686"/>
            <a:ext cx="5711086" cy="56879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61215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094BD-6407-498B-BDDA-F42E3E030E1A}"/>
              </a:ext>
            </a:extLst>
          </p:cNvPr>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4CEE7E59-37F8-42F9-99C3-E89A921846FB}"/>
              </a:ext>
            </a:extLst>
          </p:cNvPr>
          <p:cNvSpPr/>
          <p:nvPr/>
        </p:nvSpPr>
        <p:spPr>
          <a:xfrm>
            <a:off x="652409" y="2091775"/>
            <a:ext cx="7839182" cy="2674450"/>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Communion by pre-packaged Communion Cups.  All the Baptized are welcome to celebrate this Holy Meal.  </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85365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61A25232-1805-4D52-BFD9-F08A8A36AFAD}"/>
              </a:ext>
            </a:extLst>
          </p:cNvPr>
          <p:cNvSpPr/>
          <p:nvPr/>
        </p:nvSpPr>
        <p:spPr>
          <a:xfrm>
            <a:off x="302470" y="1189553"/>
            <a:ext cx="8533059" cy="4555093"/>
          </a:xfrm>
          <a:prstGeom prst="rect">
            <a:avLst/>
          </a:prstGeom>
        </p:spPr>
        <p:txBody>
          <a:bodyPr wrap="square">
            <a:spAutoFit/>
          </a:bodyPr>
          <a:lstStyle/>
          <a:p>
            <a:pPr marL="630238" marR="0" indent="-630238">
              <a:spcBef>
                <a:spcPts val="0"/>
              </a:spcBef>
              <a:spcAft>
                <a:spcPts val="120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The Lord be with you.</a:t>
            </a:r>
          </a:p>
          <a:p>
            <a:pPr marL="630238" marR="0" indent="-630238">
              <a:spcBef>
                <a:spcPts val="0"/>
              </a:spcBef>
              <a:spcAft>
                <a:spcPts val="12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And also with you.</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630238" marR="0" indent="-630238">
              <a:spcBef>
                <a:spcPts val="0"/>
              </a:spcBef>
              <a:spcAft>
                <a:spcPts val="120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Lift up your hearts.</a:t>
            </a:r>
          </a:p>
          <a:p>
            <a:pPr marL="630238" marR="0" indent="-630238">
              <a:spcBef>
                <a:spcPts val="0"/>
              </a:spcBef>
              <a:spcAft>
                <a:spcPts val="12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We lift them to the Lord.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630238" marR="0" indent="-630238">
              <a:spcBef>
                <a:spcPts val="0"/>
              </a:spcBef>
              <a:spcAft>
                <a:spcPts val="120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Let us give thanks to the Lord our God.</a:t>
            </a:r>
          </a:p>
          <a:p>
            <a:pPr marL="630238" marR="0" indent="-630238">
              <a:spcBef>
                <a:spcPts val="0"/>
              </a:spcBef>
              <a:spcAft>
                <a:spcPts val="12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It is right to give him thanks and praise.</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4261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Preface</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5512F862-2185-4C0F-900C-D55319678986}"/>
              </a:ext>
            </a:extLst>
          </p:cNvPr>
          <p:cNvSpPr/>
          <p:nvPr/>
        </p:nvSpPr>
        <p:spPr>
          <a:xfrm>
            <a:off x="82193" y="1524777"/>
            <a:ext cx="8902557" cy="3481274"/>
          </a:xfrm>
          <a:prstGeom prst="rect">
            <a:avLst/>
          </a:prstGeom>
        </p:spPr>
        <p:txBody>
          <a:bodyPr wrap="square">
            <a:spAutoFit/>
          </a:bodyPr>
          <a:lstStyle/>
          <a:p>
            <a:pPr marL="461963" marR="0" indent="-461963">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It is indeed right…</a:t>
            </a:r>
          </a:p>
          <a:p>
            <a:pPr marL="461963" marR="0" indent="-461963">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1963" marR="0" indent="-461963">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…join their unending hymn</a:t>
            </a:r>
          </a:p>
          <a:p>
            <a:pPr marL="461963" marR="0" indent="-461963">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1963" marR="0" indent="-461963">
              <a:lnSpc>
                <a:spcPct val="107000"/>
              </a:lnSpc>
              <a:spcBef>
                <a:spcPts val="0"/>
              </a:spcBef>
              <a:spcAft>
                <a:spcPts val="600"/>
              </a:spcAft>
            </a:pPr>
            <a:endParaRPr lang="en-US" sz="3600" b="1" dirty="0">
              <a:latin typeface="Arial Rounded MT Bold" panose="020F0704030504030204" pitchFamily="34" charset="0"/>
              <a:ea typeface="Calibri" panose="020F0502020204030204" pitchFamily="34" charset="0"/>
            </a:endParaRPr>
          </a:p>
          <a:p>
            <a:pPr marL="461963" marR="0" indent="-461963">
              <a:lnSpc>
                <a:spcPct val="107000"/>
              </a:lnSpc>
              <a:spcBef>
                <a:spcPts val="0"/>
              </a:spcBef>
              <a:spcAft>
                <a:spcPts val="600"/>
              </a:spcAft>
            </a:pP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181193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6E5B23-5388-4DD5-98EB-66B22922741C}"/>
              </a:ext>
            </a:extLst>
          </p:cNvPr>
          <p:cNvSpPr/>
          <p:nvPr/>
        </p:nvSpPr>
        <p:spPr>
          <a:xfrm>
            <a:off x="2" y="39746"/>
            <a:ext cx="9064374"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Sanctus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2547350B-19D7-487C-A997-E8312837F3D4}"/>
              </a:ext>
            </a:extLst>
          </p:cNvPr>
          <p:cNvSpPr/>
          <p:nvPr/>
        </p:nvSpPr>
        <p:spPr>
          <a:xfrm>
            <a:off x="204969" y="2014152"/>
            <a:ext cx="8673855" cy="3970318"/>
          </a:xfrm>
          <a:prstGeom prst="rect">
            <a:avLst/>
          </a:prstGeom>
        </p:spPr>
        <p:txBody>
          <a:bodyPr wrap="square">
            <a:spAutoFit/>
          </a:bodyPr>
          <a:lstStyle/>
          <a:p>
            <a:pPr marL="566738" marR="0" indent="-566738">
              <a:spcBef>
                <a:spcPts val="0"/>
              </a:spcBef>
              <a:spcAft>
                <a:spcPts val="0"/>
              </a:spcAft>
            </a:pPr>
            <a:r>
              <a:rPr lang="en-US" sz="3600" b="1" dirty="0">
                <a:solidFill>
                  <a:srgbClr val="222222"/>
                </a:solidFill>
                <a:latin typeface="Arial Rounded MT Bold" panose="020F0704030504030204" pitchFamily="34" charset="0"/>
                <a:ea typeface="Times New Roman" panose="02020603050405020304" pitchFamily="18" charset="0"/>
                <a:cs typeface="Times New Roman" panose="02020603050405020304" pitchFamily="18" charset="0"/>
              </a:rPr>
              <a:t>C:	Holy, holy, holy Lord, God of power and might:  Heaven and earth are full of your glory.  Hosanna.  Hosanna.  Hosanna in the highest.  Blessed is he who comes in the name of the Lord.  Hosanna in the highest.</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6693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6E5B23-5388-4DD5-98EB-66B22922741C}"/>
              </a:ext>
            </a:extLst>
          </p:cNvPr>
          <p:cNvSpPr/>
          <p:nvPr/>
        </p:nvSpPr>
        <p:spPr>
          <a:xfrm>
            <a:off x="2" y="39746"/>
            <a:ext cx="9064374"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B6F17DCA-C0BD-4898-A44C-CDE80501AD07}"/>
              </a:ext>
            </a:extLst>
          </p:cNvPr>
          <p:cNvSpPr txBox="1"/>
          <p:nvPr/>
        </p:nvSpPr>
        <p:spPr>
          <a:xfrm>
            <a:off x="349185" y="876693"/>
            <a:ext cx="8521830" cy="4093428"/>
          </a:xfrm>
          <a:prstGeom prst="rect">
            <a:avLst/>
          </a:prstGeom>
          <a:noFill/>
        </p:spPr>
        <p:txBody>
          <a:bodyPr wrap="square">
            <a:spAutoFit/>
          </a:bodyPr>
          <a:lstStyle/>
          <a:p>
            <a:pPr marL="574675" marR="0" indent="-574675" defTabSz="8456613">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Holy, living, and loving God…</a:t>
            </a:r>
          </a:p>
          <a:p>
            <a:pPr marL="574675" marR="0" indent="-574675" defTabSz="8456613">
              <a:spcBef>
                <a:spcPts val="0"/>
              </a:spcBef>
              <a:spcAft>
                <a:spcPts val="0"/>
              </a:spcAft>
            </a:pP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574675" marR="0" indent="-574675" defTabSz="8456613">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74675" marR="0" indent="-574675" defTabSz="8456613">
              <a:spcBef>
                <a:spcPts val="0"/>
              </a:spcBef>
              <a:spcAft>
                <a:spcPts val="0"/>
              </a:spcAft>
              <a:tabLst>
                <a:tab pos="2347913" algn="l"/>
              </a:tabLs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		…in your holy Church, both now and forever.</a:t>
            </a:r>
          </a:p>
          <a:p>
            <a:pPr marL="574675" marR="0" indent="-574675" defTabSz="8456613">
              <a:spcBef>
                <a:spcPts val="0"/>
              </a:spcBef>
              <a:spcAft>
                <a:spcPts val="0"/>
              </a:spcAft>
              <a:tabLst>
                <a:tab pos="2347913" algn="l"/>
              </a:tabLst>
            </a:pP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574675" marR="0" indent="-574675" defTabSz="8456613">
              <a:spcBef>
                <a:spcPts val="0"/>
              </a:spcBef>
              <a:spcAft>
                <a:spcPts val="0"/>
              </a:spcAft>
              <a:tabLst>
                <a:tab pos="2347913" algn="l"/>
              </a:tabLs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Amen</a:t>
            </a:r>
          </a:p>
          <a:p>
            <a:pPr marL="574675" marR="0" indent="-574675" defTabSz="8456613">
              <a:spcBef>
                <a:spcPts val="0"/>
              </a:spcBef>
              <a:spcAft>
                <a:spcPts val="0"/>
              </a:spcAft>
              <a:tabLst>
                <a:tab pos="2347913" algn="l"/>
              </a:tabLs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9962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6E101CF-2376-48DF-83F1-0663968FA873}"/>
              </a:ext>
            </a:extLst>
          </p:cNvPr>
          <p:cNvSpPr/>
          <p:nvPr/>
        </p:nvSpPr>
        <p:spPr>
          <a:xfrm>
            <a:off x="68826" y="950409"/>
            <a:ext cx="8544231" cy="5380255"/>
          </a:xfrm>
          <a:prstGeom prst="rect">
            <a:avLst/>
          </a:prstGeom>
        </p:spPr>
        <p:txBody>
          <a:bodyPr wrap="square">
            <a:spAutoFit/>
          </a:bodyPr>
          <a:lstStyle/>
          <a:p>
            <a:pPr marL="573088" marR="0" indent="-573088">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Too often we sit down to eat only with those that are like us. Jesus offers an extraordinary chance to participate in a meal that is shared by people of rich diversity. Come to the table, and as you receive the body and blood of Christ, recognize that you are part of the family of humanity.</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8479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1610A61-53FF-42BC-9BBB-9A2AFC5B9606}"/>
              </a:ext>
            </a:extLst>
          </p:cNvPr>
          <p:cNvSpPr/>
          <p:nvPr/>
        </p:nvSpPr>
        <p:spPr>
          <a:xfrm>
            <a:off x="471055" y="1706534"/>
            <a:ext cx="8423564" cy="3600986"/>
          </a:xfrm>
          <a:prstGeom prst="rect">
            <a:avLst/>
          </a:prstGeom>
        </p:spPr>
        <p:txBody>
          <a:bodyPr wrap="square">
            <a:spAutoFit/>
          </a:bodyPr>
          <a:lstStyle/>
          <a:p>
            <a:pPr marL="914400" indent="-914400" defTabSz="7777163"/>
            <a:r>
              <a:rPr lang="en-US" sz="3200" dirty="0">
                <a:latin typeface="Arial Rounded MT Bold" panose="020F0704030504030204" pitchFamily="34" charset="0"/>
                <a:cs typeface="Arial" panose="020B0604020202020204" pitchFamily="34" charset="0"/>
              </a:rPr>
              <a:t>P:	May this Body and Blood of our Lord and Savior, Jesus Christ, strengthen, keep, and unite us, now and forever.</a:t>
            </a:r>
            <a:endParaRPr lang="en-US" sz="3200" dirty="0">
              <a:latin typeface="Arial Rounded MT Bold" panose="020F0704030504030204" pitchFamily="34" charset="0"/>
            </a:endParaRPr>
          </a:p>
          <a:p>
            <a:pPr marL="914400" indent="-914400" defTabSz="7777163"/>
            <a:endParaRPr lang="en-US" sz="3200" dirty="0">
              <a:latin typeface="Arial Rounded MT Bold" panose="020F0704030504030204" pitchFamily="34" charset="0"/>
            </a:endParaRPr>
          </a:p>
          <a:p>
            <a:pPr marL="914400" indent="-914400" defTabSz="7777163"/>
            <a:endParaRPr lang="en-US" sz="3200" dirty="0">
              <a:latin typeface="Arial Rounded MT Bold" panose="020F0704030504030204" pitchFamily="34" charset="0"/>
            </a:endParaRPr>
          </a:p>
          <a:p>
            <a:pPr marL="914400" indent="-914400" defTabSz="7777163"/>
            <a:endParaRPr lang="en-US" sz="3200" dirty="0">
              <a:latin typeface="Arial Rounded MT Bold" panose="020F0704030504030204" pitchFamily="34" charset="0"/>
            </a:endParaRPr>
          </a:p>
          <a:p>
            <a:pPr marL="914400" indent="-914400" defTabSz="7777163"/>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722977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293569" y="1032817"/>
            <a:ext cx="8650839" cy="4787464"/>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spend so much of our time doubting you, doubting ourselves, failing to place our trust in you. Our lack of faith causes us to stumble, and when we fall we fall far. Forgive us our sin and lift us so that we can rise to the challenge of carrying out your mission. </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53385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D3718BD4-2BC1-43E3-BFDC-F43F71C2DBEA}"/>
              </a:ext>
            </a:extLst>
          </p:cNvPr>
          <p:cNvSpPr/>
          <p:nvPr/>
        </p:nvSpPr>
        <p:spPr>
          <a:xfrm>
            <a:off x="159248" y="818080"/>
            <a:ext cx="8825501" cy="3738972"/>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We give you thanks, gracious God, for we have feasted on the abundance of your house.  Send us to bring good news and to proclaim your favor to all, strengthened with the richness of your grace in your Son, Jesus Christ.</a:t>
            </a:r>
          </a:p>
        </p:txBody>
      </p:sp>
      <p:sp>
        <p:nvSpPr>
          <p:cNvPr id="3" name="Rectangle 2">
            <a:extLst>
              <a:ext uri="{FF2B5EF4-FFF2-40B4-BE49-F238E27FC236}">
                <a16:creationId xmlns:a16="http://schemas.microsoft.com/office/drawing/2014/main" id="{790C6291-52B3-4F46-B302-22178A78676C}"/>
              </a:ext>
            </a:extLst>
          </p:cNvPr>
          <p:cNvSpPr/>
          <p:nvPr/>
        </p:nvSpPr>
        <p:spPr>
          <a:xfrm>
            <a:off x="274752" y="5252859"/>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5385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0" y="28539"/>
            <a:ext cx="912345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ANNOUNCEMENTS</a:t>
            </a:r>
          </a:p>
        </p:txBody>
      </p:sp>
      <p:pic>
        <p:nvPicPr>
          <p:cNvPr id="3" name="Picture 2">
            <a:extLst>
              <a:ext uri="{FF2B5EF4-FFF2-40B4-BE49-F238E27FC236}">
                <a16:creationId xmlns:a16="http://schemas.microsoft.com/office/drawing/2014/main" id="{55CEA0F7-95AF-2716-6AF3-BC423C895064}"/>
              </a:ext>
            </a:extLst>
          </p:cNvPr>
          <p:cNvPicPr>
            <a:picLocks noChangeAspect="1"/>
          </p:cNvPicPr>
          <p:nvPr/>
        </p:nvPicPr>
        <p:blipFill>
          <a:blip r:embed="rId3"/>
          <a:stretch>
            <a:fillRect/>
          </a:stretch>
        </p:blipFill>
        <p:spPr>
          <a:xfrm>
            <a:off x="1716457" y="979686"/>
            <a:ext cx="5711086" cy="56879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35787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669303" y="1124774"/>
            <a:ext cx="7880809"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God, the Author of life, Christ, the living Cornerstone, and the life-giving Spirit of adoption, bless you now and forever.</a:t>
            </a:r>
          </a:p>
          <a:p>
            <a:pPr marL="803275" marR="0" indent="-80327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315" y="40661"/>
            <a:ext cx="9013370" cy="863908"/>
          </a:xfrm>
        </p:spPr>
        <p:txBody>
          <a:bodyPr/>
          <a:lstStyle/>
          <a:p>
            <a:pPr marL="571500" indent="-571500" algn="ctr">
              <a:buFont typeface="Symbol" panose="05050102010706020507" pitchFamily="18" charset="2"/>
              <a:buChar char=""/>
            </a:pPr>
            <a:r>
              <a:rPr lang="en-US" dirty="0"/>
              <a:t>Sending Song</a:t>
            </a:r>
          </a:p>
        </p:txBody>
      </p:sp>
      <p:sp>
        <p:nvSpPr>
          <p:cNvPr id="2" name="Rectangle 1">
            <a:extLst>
              <a:ext uri="{FF2B5EF4-FFF2-40B4-BE49-F238E27FC236}">
                <a16:creationId xmlns:a16="http://schemas.microsoft.com/office/drawing/2014/main" id="{0171F8FB-1E22-4A16-AEED-8E055637BC71}"/>
              </a:ext>
            </a:extLst>
          </p:cNvPr>
          <p:cNvSpPr/>
          <p:nvPr/>
        </p:nvSpPr>
        <p:spPr>
          <a:xfrm>
            <a:off x="-130628" y="890736"/>
            <a:ext cx="9143999" cy="1200329"/>
          </a:xfrm>
          <a:prstGeom prst="rect">
            <a:avLst/>
          </a:prstGeom>
        </p:spPr>
        <p:txBody>
          <a:bodyPr wrap="square">
            <a:spAutoFit/>
          </a:bodyPr>
          <a:lstStyle/>
          <a:p>
            <a:pPr algn="ctr"/>
            <a:r>
              <a:rPr lang="en-US" sz="3600" b="1" dirty="0">
                <a:solidFill>
                  <a:srgbClr val="000000"/>
                </a:solidFill>
                <a:latin typeface="Arial Rounded MT Bold" panose="020F0704030504030204" pitchFamily="34" charset="0"/>
                <a:ea typeface="Calibri" panose="020F0502020204030204" pitchFamily="34" charset="0"/>
              </a:rPr>
              <a:t>“In Christ There Is No East or West”</a:t>
            </a:r>
          </a:p>
          <a:p>
            <a:pPr algn="ctr"/>
            <a:r>
              <a:rPr lang="en-US" sz="3600" b="1" dirty="0">
                <a:solidFill>
                  <a:srgbClr val="000000"/>
                </a:solidFill>
                <a:latin typeface="Arial Rounded MT Bold" panose="020F0704030504030204" pitchFamily="34" charset="0"/>
                <a:ea typeface="Calibri" panose="020F0502020204030204" pitchFamily="34" charset="0"/>
              </a:rPr>
              <a:t>LBW 359</a:t>
            </a:r>
            <a:endParaRPr lang="en-US" sz="3600" dirty="0">
              <a:solidFill>
                <a:srgbClr val="0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882592E7-4052-F73E-D7EE-88F1A2F1C795}"/>
              </a:ext>
            </a:extLst>
          </p:cNvPr>
          <p:cNvPicPr>
            <a:picLocks noChangeAspect="1"/>
          </p:cNvPicPr>
          <p:nvPr/>
        </p:nvPicPr>
        <p:blipFill>
          <a:blip r:embed="rId3"/>
          <a:stretch>
            <a:fillRect/>
          </a:stretch>
        </p:blipFill>
        <p:spPr>
          <a:xfrm>
            <a:off x="2239366" y="2091065"/>
            <a:ext cx="4665268" cy="4650780"/>
          </a:xfrm>
          <a:prstGeom prst="rect">
            <a:avLst/>
          </a:prstGeom>
        </p:spPr>
      </p:pic>
    </p:spTree>
    <p:extLst>
      <p:ext uri="{BB962C8B-B14F-4D97-AF65-F5344CB8AC3E}">
        <p14:creationId xmlns:p14="http://schemas.microsoft.com/office/powerpoint/2010/main" val="207024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577338"/>
          </a:xfrm>
          <a:prstGeom prst="rect">
            <a:avLst/>
          </a:prstGeom>
        </p:spPr>
        <p:txBody>
          <a:bodyPr wrap="square">
            <a:spAutoFit/>
          </a:bodyPr>
          <a:lstStyle/>
          <a:p>
            <a:pPr marL="225425" marR="0" lvl="0" indent="-225425">
              <a:lnSpc>
                <a:spcPct val="107000"/>
              </a:lnSpc>
              <a:spcBef>
                <a:spcPts val="0"/>
              </a:spcBef>
              <a:spcAft>
                <a:spcPts val="0"/>
              </a:spcAft>
              <a:buFont typeface="Symbol" panose="05050102010706020507" pitchFamily="18" charset="2"/>
              <a:buChar char=""/>
            </a:pPr>
            <a:r>
              <a:rPr lang="en-US" sz="3200" b="1" dirty="0">
                <a:solidFill>
                  <a:srgbClr val="000000"/>
                </a:solidFill>
                <a:latin typeface="Arial Rounded MT Bold" panose="020F0704030504030204" pitchFamily="34" charset="0"/>
                <a:ea typeface="Times New Roman" panose="02020603050405020304" pitchFamily="18" charset="0"/>
              </a:rPr>
              <a:t>In Christ There Is No East or West--LBW 359</a:t>
            </a:r>
          </a:p>
        </p:txBody>
      </p:sp>
      <p:pic>
        <p:nvPicPr>
          <p:cNvPr id="2" name="Picture 1">
            <a:extLst>
              <a:ext uri="{FF2B5EF4-FFF2-40B4-BE49-F238E27FC236}">
                <a16:creationId xmlns:a16="http://schemas.microsoft.com/office/drawing/2014/main" id="{92DE3A45-A911-B45A-F743-484CF52927EE}"/>
              </a:ext>
            </a:extLst>
          </p:cNvPr>
          <p:cNvPicPr>
            <a:picLocks noChangeAspect="1"/>
          </p:cNvPicPr>
          <p:nvPr/>
        </p:nvPicPr>
        <p:blipFill>
          <a:blip r:embed="rId3"/>
          <a:stretch>
            <a:fillRect/>
          </a:stretch>
        </p:blipFill>
        <p:spPr>
          <a:xfrm>
            <a:off x="0" y="698090"/>
            <a:ext cx="9144000" cy="6159910"/>
          </a:xfrm>
          <a:prstGeom prst="rect">
            <a:avLst/>
          </a:prstGeom>
        </p:spPr>
      </p:pic>
    </p:spTree>
    <p:extLst>
      <p:ext uri="{BB962C8B-B14F-4D97-AF65-F5344CB8AC3E}">
        <p14:creationId xmlns:p14="http://schemas.microsoft.com/office/powerpoint/2010/main" val="989459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78481"/>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Darrell Fryman</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2022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638397" y="1209797"/>
            <a:ext cx="7867205" cy="5693418"/>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is merciful and just. God offers forgiveness for all who ask it. Receive now the entire forgiveness of all your sins and walk with the power of the Holy Spirit, for the sake of Jesus. </a:t>
            </a: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74946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8826"/>
            <a:ext cx="9143999" cy="904775"/>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1" y="824563"/>
            <a:ext cx="9143998"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“Blessed Assurance”</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ELW 638</a:t>
            </a:r>
          </a:p>
        </p:txBody>
      </p:sp>
      <p:pic>
        <p:nvPicPr>
          <p:cNvPr id="3" name="Picture 2">
            <a:extLst>
              <a:ext uri="{FF2B5EF4-FFF2-40B4-BE49-F238E27FC236}">
                <a16:creationId xmlns:a16="http://schemas.microsoft.com/office/drawing/2014/main" id="{B0FCE53C-6851-CE35-3E45-FC6B377BF2A4}"/>
              </a:ext>
            </a:extLst>
          </p:cNvPr>
          <p:cNvPicPr>
            <a:picLocks noChangeAspect="1"/>
          </p:cNvPicPr>
          <p:nvPr/>
        </p:nvPicPr>
        <p:blipFill rotWithShape="1">
          <a:blip r:embed="rId3"/>
          <a:srcRect b="10881"/>
          <a:stretch/>
        </p:blipFill>
        <p:spPr>
          <a:xfrm>
            <a:off x="1877960" y="2132229"/>
            <a:ext cx="5388078" cy="452964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6415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0" y="59310"/>
            <a:ext cx="9144000" cy="507831"/>
          </a:xfrm>
          <a:prstGeom prst="rect">
            <a:avLst/>
          </a:prstGeom>
        </p:spPr>
        <p:txBody>
          <a:bodyPr wrap="square">
            <a:spAutoFit/>
          </a:bodyPr>
          <a:lstStyle/>
          <a:p>
            <a:pPr marL="225425" marR="0" lvl="0" indent="-225425"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7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Blessed Assurance						ELW 638</a:t>
            </a:r>
          </a:p>
        </p:txBody>
      </p:sp>
      <p:pic>
        <p:nvPicPr>
          <p:cNvPr id="2" name="Picture 1">
            <a:extLst>
              <a:ext uri="{FF2B5EF4-FFF2-40B4-BE49-F238E27FC236}">
                <a16:creationId xmlns:a16="http://schemas.microsoft.com/office/drawing/2014/main" id="{A8FB066C-8EC7-8F19-0EBB-045DB76D8559}"/>
              </a:ext>
            </a:extLst>
          </p:cNvPr>
          <p:cNvPicPr>
            <a:picLocks noChangeAspect="1"/>
          </p:cNvPicPr>
          <p:nvPr/>
        </p:nvPicPr>
        <p:blipFill>
          <a:blip r:embed="rId3"/>
          <a:stretch>
            <a:fillRect/>
          </a:stretch>
        </p:blipFill>
        <p:spPr>
          <a:xfrm>
            <a:off x="0" y="567141"/>
            <a:ext cx="9144000" cy="6290859"/>
          </a:xfrm>
          <a:prstGeom prst="rect">
            <a:avLst/>
          </a:prstGeom>
        </p:spPr>
      </p:pic>
    </p:spTree>
    <p:extLst>
      <p:ext uri="{BB962C8B-B14F-4D97-AF65-F5344CB8AC3E}">
        <p14:creationId xmlns:p14="http://schemas.microsoft.com/office/powerpoint/2010/main" val="413168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998498DE-00EA-4E61-A09C-3DAF0212CB71}"/>
              </a:ext>
            </a:extLst>
          </p:cNvPr>
          <p:cNvSpPr/>
          <p:nvPr/>
        </p:nvSpPr>
        <p:spPr>
          <a:xfrm>
            <a:off x="249382" y="857960"/>
            <a:ext cx="8680862" cy="5577937"/>
          </a:xfrm>
          <a:prstGeom prst="rect">
            <a:avLst/>
          </a:prstGeom>
        </p:spPr>
        <p:txBody>
          <a:bodyPr wrap="square">
            <a:spAutoFit/>
          </a:bodyPr>
          <a:lstStyle/>
          <a:p>
            <a:pPr marL="747713" marR="0" indent="-7477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A:	In peace let us pray to the Lord.</a:t>
            </a:r>
            <a:endParaRPr lang="en-US" sz="32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Lord have mercy.</a:t>
            </a:r>
            <a:endParaRPr lang="en-US" sz="36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A:	For the peace from above, and for our salvation, let us pray to the Lord</a:t>
            </a:r>
            <a:r>
              <a:rPr lang="en-US" sz="3600" dirty="0">
                <a:solidFill>
                  <a:srgbClr val="000000"/>
                </a:solidFill>
                <a:latin typeface="Arial Rounded MT Bold" panose="020F0704030504030204" pitchFamily="34" charset="0"/>
                <a:ea typeface="Calibri" panose="020F0502020204030204" pitchFamily="34" charset="0"/>
              </a:rPr>
              <a:t>.</a:t>
            </a:r>
            <a:endParaRPr lang="en-US" sz="36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Lord have mercy.</a:t>
            </a:r>
            <a:endParaRPr lang="en-US" sz="36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A:	For the peace of the whole world, for the well being of the Church of God, and for the unity of all, let us pray to the Lord.</a:t>
            </a:r>
            <a:endParaRPr lang="en-US" sz="3200" dirty="0">
              <a:latin typeface="Arial Rounded MT Bold" panose="020F0704030504030204" pitchFamily="34" charset="0"/>
              <a:ea typeface="Calibri" panose="020F0502020204030204" pitchFamily="34" charset="0"/>
            </a:endParaRPr>
          </a:p>
          <a:p>
            <a:pPr marL="747713" marR="0" indent="-747713">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Lord have mercy.</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7003052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1550</TotalTime>
  <Words>2654</Words>
  <Application>Microsoft Office PowerPoint</Application>
  <PresentationFormat>On-screen Show (4:3)</PresentationFormat>
  <Paragraphs>196</Paragraphs>
  <Slides>45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Rounded MT Bold</vt:lpstr>
      <vt:lpstr>Calibri</vt:lpstr>
      <vt:lpstr>Calibri Light</vt:lpstr>
      <vt:lpstr>Symbol</vt:lpstr>
      <vt:lpstr>Times New Roman</vt:lpstr>
      <vt:lpstr>Office Theme</vt:lpstr>
      <vt:lpstr>Trinity Evangelical Lutheran Church May 15, 2022</vt:lpstr>
      <vt:lpstr>Prelude           By Darrell Fryman     </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83</cp:revision>
  <dcterms:created xsi:type="dcterms:W3CDTF">2016-05-14T21:20:37Z</dcterms:created>
  <dcterms:modified xsi:type="dcterms:W3CDTF">2022-05-14T18:58:49Z</dcterms:modified>
</cp:coreProperties>
</file>