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52"/>
  </p:handoutMasterIdLst>
  <p:sldIdLst>
    <p:sldId id="256" r:id="rId2"/>
    <p:sldId id="623" r:id="rId3"/>
    <p:sldId id="624" r:id="rId4"/>
    <p:sldId id="571" r:id="rId5"/>
    <p:sldId id="591" r:id="rId6"/>
    <p:sldId id="640" r:id="rId7"/>
    <p:sldId id="592" r:id="rId8"/>
    <p:sldId id="593" r:id="rId9"/>
    <p:sldId id="641" r:id="rId10"/>
    <p:sldId id="594" r:id="rId11"/>
    <p:sldId id="596" r:id="rId12"/>
    <p:sldId id="597" r:id="rId13"/>
    <p:sldId id="628" r:id="rId14"/>
    <p:sldId id="598" r:id="rId15"/>
    <p:sldId id="599" r:id="rId16"/>
    <p:sldId id="600" r:id="rId17"/>
    <p:sldId id="601" r:id="rId18"/>
    <p:sldId id="629" r:id="rId19"/>
    <p:sldId id="602" r:id="rId20"/>
    <p:sldId id="603" r:id="rId21"/>
    <p:sldId id="642" r:id="rId22"/>
    <p:sldId id="630" r:id="rId23"/>
    <p:sldId id="631" r:id="rId24"/>
    <p:sldId id="604" r:id="rId25"/>
    <p:sldId id="605" r:id="rId26"/>
    <p:sldId id="606" r:id="rId27"/>
    <p:sldId id="607" r:id="rId28"/>
    <p:sldId id="608" r:id="rId29"/>
    <p:sldId id="609" r:id="rId30"/>
    <p:sldId id="632" r:id="rId31"/>
    <p:sldId id="610" r:id="rId32"/>
    <p:sldId id="611" r:id="rId33"/>
    <p:sldId id="634" r:id="rId34"/>
    <p:sldId id="612" r:id="rId35"/>
    <p:sldId id="625" r:id="rId36"/>
    <p:sldId id="635" r:id="rId37"/>
    <p:sldId id="614" r:id="rId38"/>
    <p:sldId id="615" r:id="rId39"/>
    <p:sldId id="588" r:id="rId40"/>
    <p:sldId id="636" r:id="rId41"/>
    <p:sldId id="637" r:id="rId42"/>
    <p:sldId id="616" r:id="rId43"/>
    <p:sldId id="617" r:id="rId44"/>
    <p:sldId id="618" r:id="rId45"/>
    <p:sldId id="643" r:id="rId46"/>
    <p:sldId id="619" r:id="rId47"/>
    <p:sldId id="644" r:id="rId48"/>
    <p:sldId id="620" r:id="rId49"/>
    <p:sldId id="638" r:id="rId50"/>
    <p:sldId id="621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>
        <p:scale>
          <a:sx n="66" d="100"/>
          <a:sy n="66" d="100"/>
        </p:scale>
        <p:origin x="-9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9.xml"/><Relationship Id="rId18" Type="http://schemas.openxmlformats.org/officeDocument/2006/relationships/slide" Target="slides/slide26.xml"/><Relationship Id="rId26" Type="http://schemas.openxmlformats.org/officeDocument/2006/relationships/slide" Target="slides/slide38.xml"/><Relationship Id="rId3" Type="http://schemas.openxmlformats.org/officeDocument/2006/relationships/slide" Target="slides/slide5.xml"/><Relationship Id="rId21" Type="http://schemas.openxmlformats.org/officeDocument/2006/relationships/slide" Target="slides/slide29.xml"/><Relationship Id="rId34" Type="http://schemas.openxmlformats.org/officeDocument/2006/relationships/slide" Target="slides/slide50.xml"/><Relationship Id="rId7" Type="http://schemas.openxmlformats.org/officeDocument/2006/relationships/slide" Target="slides/slide11.xml"/><Relationship Id="rId12" Type="http://schemas.openxmlformats.org/officeDocument/2006/relationships/slide" Target="slides/slide17.xml"/><Relationship Id="rId17" Type="http://schemas.openxmlformats.org/officeDocument/2006/relationships/slide" Target="slides/slide25.xml"/><Relationship Id="rId25" Type="http://schemas.openxmlformats.org/officeDocument/2006/relationships/slide" Target="slides/slide37.xml"/><Relationship Id="rId33" Type="http://schemas.openxmlformats.org/officeDocument/2006/relationships/slide" Target="slides/slide48.xml"/><Relationship Id="rId2" Type="http://schemas.openxmlformats.org/officeDocument/2006/relationships/slide" Target="slides/slide4.xml"/><Relationship Id="rId16" Type="http://schemas.openxmlformats.org/officeDocument/2006/relationships/slide" Target="slides/slide24.xml"/><Relationship Id="rId20" Type="http://schemas.openxmlformats.org/officeDocument/2006/relationships/slide" Target="slides/slide28.xml"/><Relationship Id="rId29" Type="http://schemas.openxmlformats.org/officeDocument/2006/relationships/slide" Target="slides/slide44.xml"/><Relationship Id="rId1" Type="http://schemas.openxmlformats.org/officeDocument/2006/relationships/slide" Target="slides/slide1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24" Type="http://schemas.openxmlformats.org/officeDocument/2006/relationships/slide" Target="slides/slide34.xml"/><Relationship Id="rId32" Type="http://schemas.openxmlformats.org/officeDocument/2006/relationships/slide" Target="slides/slide47.xml"/><Relationship Id="rId5" Type="http://schemas.openxmlformats.org/officeDocument/2006/relationships/slide" Target="slides/slide8.xml"/><Relationship Id="rId15" Type="http://schemas.openxmlformats.org/officeDocument/2006/relationships/slide" Target="slides/slide21.xml"/><Relationship Id="rId23" Type="http://schemas.openxmlformats.org/officeDocument/2006/relationships/slide" Target="slides/slide32.xml"/><Relationship Id="rId28" Type="http://schemas.openxmlformats.org/officeDocument/2006/relationships/slide" Target="slides/slide43.xml"/><Relationship Id="rId10" Type="http://schemas.openxmlformats.org/officeDocument/2006/relationships/slide" Target="slides/slide15.xml"/><Relationship Id="rId19" Type="http://schemas.openxmlformats.org/officeDocument/2006/relationships/slide" Target="slides/slide27.xml"/><Relationship Id="rId31" Type="http://schemas.openxmlformats.org/officeDocument/2006/relationships/slide" Target="slides/slide46.xml"/><Relationship Id="rId4" Type="http://schemas.openxmlformats.org/officeDocument/2006/relationships/slide" Target="slides/slide7.xml"/><Relationship Id="rId9" Type="http://schemas.openxmlformats.org/officeDocument/2006/relationships/slide" Target="slides/slide14.xml"/><Relationship Id="rId14" Type="http://schemas.openxmlformats.org/officeDocument/2006/relationships/slide" Target="slides/slide20.xml"/><Relationship Id="rId22" Type="http://schemas.openxmlformats.org/officeDocument/2006/relationships/slide" Target="slides/slide31.xml"/><Relationship Id="rId27" Type="http://schemas.openxmlformats.org/officeDocument/2006/relationships/slide" Target="slides/slide42.xml"/><Relationship Id="rId30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0140F3-61D5-4650-A83C-4C02E313B1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grpSp>
          <p:nvGrpSpPr>
            <p:cNvPr id="819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819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9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19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1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822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2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22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23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6D692F-4578-4052-9DA2-F08D8A1E90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22F40-5F80-4714-AA41-054F1E63E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4DC13-FB50-46D7-97D8-FC2E65433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D092C-6752-4E2C-BD2D-2F13CC26D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1FDCE-AC90-4C44-86EF-B36FFAFDD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6007C-8DE0-46EE-BF5E-D3024B759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16A6F-C154-4FB5-A3E1-36D6392F5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2B25-B5A4-467B-9E42-D1A2410C9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67194-FEC7-4A9A-B2A6-889B2BA1D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8712-D45D-4C9B-A58A-82AB6FE3A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1442C-EA50-4D15-A648-708803FED3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/>
              </a:p>
            </p:txBody>
          </p:sp>
        </p:grpSp>
      </p:grpSp>
      <p:sp>
        <p:nvSpPr>
          <p:cNvPr id="720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BFB2F-78B7-4344-B68C-8B3954B634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8001000" cy="21336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Physiology Before Pregnancy and Female Hormones</a:t>
            </a:r>
            <a:endParaRPr lang="hr-H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8580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Prof. dr. </a:t>
            </a:r>
            <a:r>
              <a:rPr lang="en-US" sz="2800" dirty="0" err="1" smtClean="0">
                <a:solidFill>
                  <a:srgbClr val="FFFF00"/>
                </a:solidFill>
              </a:rPr>
              <a:t>Zoran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Vali</a:t>
            </a:r>
            <a:r>
              <a:rPr lang="en-US" sz="2800" dirty="0" err="1" smtClean="0">
                <a:solidFill>
                  <a:srgbClr val="FFFF00"/>
                </a:solidFill>
                <a:cs typeface="Times New Roman" pitchFamily="18" charset="0"/>
              </a:rPr>
              <a:t>ć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Department of  Physiology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University of Split School of Medicine</a:t>
            </a:r>
            <a:endParaRPr lang="en-US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Ovarian Follicle Growth-"Follicular" Phase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342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after birth each ovum is surrounded by a single layer of </a:t>
            </a:r>
            <a:r>
              <a:rPr lang="en-US" dirty="0" err="1" smtClean="0">
                <a:solidFill>
                  <a:srgbClr val="FFFF00"/>
                </a:solidFill>
              </a:rPr>
              <a:t>granulosa</a:t>
            </a:r>
            <a:r>
              <a:rPr lang="en-US" dirty="0" smtClean="0">
                <a:solidFill>
                  <a:srgbClr val="FFFF00"/>
                </a:solidFill>
              </a:rPr>
              <a:t> cells</a:t>
            </a:r>
            <a:r>
              <a:rPr lang="hr-HR" dirty="0" smtClean="0">
                <a:solidFill>
                  <a:srgbClr val="FFFF00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primordial follicle</a:t>
            </a:r>
            <a:r>
              <a:rPr lang="hr-HR" dirty="0" smtClean="0">
                <a:solidFill>
                  <a:srgbClr val="FFFF00"/>
                </a:solidFill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prophase stage of meiotic division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hr-HR" dirty="0" smtClean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provide nourishment and secretion of an </a:t>
            </a:r>
            <a:r>
              <a:rPr lang="en-US" dirty="0" err="1" smtClean="0">
                <a:solidFill>
                  <a:srgbClr val="FFFF00"/>
                </a:solidFill>
              </a:rPr>
              <a:t>oocyte</a:t>
            </a:r>
            <a:r>
              <a:rPr lang="en-US" dirty="0" smtClean="0">
                <a:solidFill>
                  <a:srgbClr val="FFFF00"/>
                </a:solidFill>
              </a:rPr>
              <a:t> maturation-inhibiting factor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first stage of follicular growth </a:t>
            </a:r>
            <a:r>
              <a:rPr lang="hr-HR" dirty="0" smtClean="0">
                <a:solidFill>
                  <a:srgbClr val="FFFF00"/>
                </a:solidFill>
              </a:rPr>
              <a:t>–</a:t>
            </a:r>
            <a:r>
              <a:rPr lang="en-US" dirty="0" smtClean="0">
                <a:solidFill>
                  <a:srgbClr val="FFFF00"/>
                </a:solidFill>
              </a:rPr>
              <a:t> growth of ovum itself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hr-HR" dirty="0">
                <a:solidFill>
                  <a:srgbClr val="FFFF00"/>
                </a:solidFill>
              </a:rPr>
              <a:t>2-3x), </a:t>
            </a:r>
            <a:r>
              <a:rPr lang="en-US" dirty="0" smtClean="0">
                <a:solidFill>
                  <a:srgbClr val="FFFF00"/>
                </a:solidFill>
              </a:rPr>
              <a:t>growth of additional layers of GC</a:t>
            </a:r>
            <a:r>
              <a:rPr lang="hr-HR" dirty="0" smtClean="0">
                <a:solidFill>
                  <a:srgbClr val="FFFF00"/>
                </a:solidFill>
              </a:rPr>
              <a:t> –</a:t>
            </a:r>
            <a:r>
              <a:rPr lang="en-US" dirty="0" smtClean="0">
                <a:solidFill>
                  <a:srgbClr val="FFFF00"/>
                </a:solidFill>
              </a:rPr>
              <a:t> primary follicles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209800"/>
            <a:ext cx="8077200" cy="46482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first few days of cycle </a:t>
            </a:r>
            <a:r>
              <a:rPr lang="hr-HR" dirty="0" smtClean="0">
                <a:solidFill>
                  <a:srgbClr val="FFFF00"/>
                </a:solidFill>
              </a:rPr>
              <a:t>–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 LH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&amp;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FSH (FSH </a:t>
            </a:r>
            <a:r>
              <a:rPr lang="en-US" dirty="0" smtClean="0">
                <a:solidFill>
                  <a:srgbClr val="FFFF00"/>
                </a:solidFill>
              </a:rPr>
              <a:t>slightly greater and earlier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; </a:t>
            </a:r>
            <a:r>
              <a:rPr lang="en-US" dirty="0" smtClean="0">
                <a:solidFill>
                  <a:srgbClr val="FFFF00"/>
                </a:solidFill>
              </a:rPr>
              <a:t>accelerated growth of 6 to 12 primary follicles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rise of many more layers of GC and theca cells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from </a:t>
            </a:r>
            <a:r>
              <a:rPr lang="en-US" dirty="0" err="1" smtClean="0">
                <a:solidFill>
                  <a:srgbClr val="FFFF00"/>
                </a:solidFill>
              </a:rPr>
              <a:t>interstitium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hr-HR" dirty="0" err="1">
                <a:solidFill>
                  <a:srgbClr val="FFFF00"/>
                </a:solidFill>
                <a:sym typeface="Wingdings" pitchFamily="2" charset="2"/>
              </a:rPr>
              <a:t>theca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 interna – </a:t>
            </a:r>
            <a:r>
              <a:rPr lang="en-US" dirty="0" err="1" smtClean="0">
                <a:solidFill>
                  <a:srgbClr val="FFFF00"/>
                </a:solidFill>
              </a:rPr>
              <a:t>epithelioid</a:t>
            </a:r>
            <a:r>
              <a:rPr lang="en-US" dirty="0" smtClean="0">
                <a:solidFill>
                  <a:srgbClr val="FFFF00"/>
                </a:solidFill>
              </a:rPr>
              <a:t> characteristics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secrete estrogen and progesterone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hr-HR" dirty="0" err="1">
                <a:solidFill>
                  <a:srgbClr val="FFFF00"/>
                </a:solidFill>
                <a:sym typeface="Wingdings" pitchFamily="2" charset="2"/>
              </a:rPr>
              <a:t>theca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dirty="0" err="1">
                <a:solidFill>
                  <a:srgbClr val="FFFF00"/>
                </a:solidFill>
                <a:sym typeface="Wingdings" pitchFamily="2" charset="2"/>
              </a:rPr>
              <a:t>externa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capsule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highly vascular connective tissue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74547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pt-BR" dirty="0" smtClean="0">
                <a:solidFill>
                  <a:srgbClr val="FFFF00"/>
                </a:solidFill>
              </a:rPr>
              <a:t>GC secretes a follicular fluid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high concentration of estrogen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antrum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early growth of primary follicle up to </a:t>
            </a:r>
            <a:r>
              <a:rPr lang="en-US" dirty="0" err="1" smtClean="0">
                <a:solidFill>
                  <a:srgbClr val="FFFF00"/>
                </a:solidFill>
              </a:rPr>
              <a:t>antral</a:t>
            </a:r>
            <a:r>
              <a:rPr lang="en-US" dirty="0" smtClean="0">
                <a:solidFill>
                  <a:srgbClr val="FFFF00"/>
                </a:solidFill>
              </a:rPr>
              <a:t> stage is stimulated mainly by FSH alone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greatly accelerated growth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vesicular follicles (FSH &amp; LH)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endParaRPr lang="hr-HR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74649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838" y="594783"/>
            <a:ext cx="6507162" cy="57298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hr-HR" sz="2800" dirty="0">
                <a:solidFill>
                  <a:srgbClr val="FFFF00"/>
                </a:solidFill>
              </a:rPr>
              <a:t>E </a:t>
            </a:r>
            <a:r>
              <a:rPr lang="en-US" sz="2800" dirty="0" smtClean="0">
                <a:solidFill>
                  <a:srgbClr val="FFFF00"/>
                </a:solidFill>
              </a:rPr>
              <a:t>is secreted into the follicle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  </a:t>
            </a:r>
            <a:r>
              <a:rPr lang="en-US" sz="2800" dirty="0" smtClean="0">
                <a:solidFill>
                  <a:srgbClr val="FFFF00"/>
                </a:solidFill>
              </a:rPr>
              <a:t>numbers of FSH receptors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on GC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positive feedback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FSH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&amp;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E   </a:t>
            </a:r>
            <a:r>
              <a:rPr lang="en-US" sz="2800" dirty="0" smtClean="0">
                <a:solidFill>
                  <a:srgbClr val="FFFF00"/>
                </a:solidFill>
              </a:rPr>
              <a:t>LH receptors on the original GC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E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&amp;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LH  </a:t>
            </a:r>
            <a:r>
              <a:rPr lang="en-US" sz="2800" dirty="0" smtClean="0">
                <a:solidFill>
                  <a:srgbClr val="FFFF00"/>
                </a:solidFill>
              </a:rPr>
              <a:t>proliferation of the follicular </a:t>
            </a:r>
            <a:r>
              <a:rPr lang="en-US" sz="2800" dirty="0" err="1" smtClean="0">
                <a:solidFill>
                  <a:srgbClr val="FFFF00"/>
                </a:solidFill>
              </a:rPr>
              <a:t>thecal</a:t>
            </a:r>
            <a:r>
              <a:rPr lang="en-US" sz="2800" dirty="0" smtClean="0">
                <a:solidFill>
                  <a:srgbClr val="FFFF00"/>
                </a:solidFill>
              </a:rPr>
              <a:t> cells and increase their secretion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growth of </a:t>
            </a:r>
            <a:r>
              <a:rPr lang="en-US" sz="2800" dirty="0" err="1" smtClean="0">
                <a:solidFill>
                  <a:srgbClr val="FFFF00"/>
                </a:solidFill>
              </a:rPr>
              <a:t>antral</a:t>
            </a:r>
            <a:r>
              <a:rPr lang="en-US" sz="2800" dirty="0" smtClean="0">
                <a:solidFill>
                  <a:srgbClr val="FFFF00"/>
                </a:solidFill>
              </a:rPr>
              <a:t> follicles occurs almost explosively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diameter of ovum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3-4x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total ovum diameter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10x, </a:t>
            </a:r>
            <a:r>
              <a:rPr lang="en-US" sz="2800" dirty="0" smtClean="0">
                <a:solidFill>
                  <a:srgbClr val="FFFF00"/>
                </a:solidFill>
              </a:rPr>
              <a:t>mass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1000x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one of follicles begins to outgrow all others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remaining 5 to 11 developing follicles </a:t>
            </a:r>
            <a:r>
              <a:rPr lang="en-US" dirty="0" err="1" smtClean="0">
                <a:solidFill>
                  <a:srgbClr val="FFFF00"/>
                </a:solidFill>
              </a:rPr>
              <a:t>involute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hr-HR" dirty="0" smtClean="0">
                <a:solidFill>
                  <a:srgbClr val="FFFF00"/>
                </a:solidFill>
              </a:rPr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atresia</a:t>
            </a:r>
            <a:r>
              <a:rPr lang="hr-HR" dirty="0" smtClean="0">
                <a:solidFill>
                  <a:srgbClr val="FFFF00"/>
                </a:solidFill>
              </a:rPr>
              <a:t>; </a:t>
            </a:r>
            <a:r>
              <a:rPr lang="en-US" dirty="0" smtClean="0">
                <a:solidFill>
                  <a:srgbClr val="FFFF00"/>
                </a:solidFill>
              </a:rPr>
              <a:t>cause of the </a:t>
            </a:r>
            <a:r>
              <a:rPr lang="en-US" dirty="0" err="1" smtClean="0">
                <a:solidFill>
                  <a:srgbClr val="FFFF00"/>
                </a:solidFill>
              </a:rPr>
              <a:t>atresia</a:t>
            </a:r>
            <a:r>
              <a:rPr lang="en-US" dirty="0" smtClean="0">
                <a:solidFill>
                  <a:srgbClr val="FFFF00"/>
                </a:solidFill>
              </a:rPr>
              <a:t> is unknown</a:t>
            </a:r>
            <a:r>
              <a:rPr lang="hr-HR" dirty="0" smtClean="0">
                <a:solidFill>
                  <a:srgbClr val="FFFF00"/>
                </a:solidFill>
              </a:rPr>
              <a:t>; </a:t>
            </a:r>
            <a:r>
              <a:rPr lang="en-US" dirty="0" smtClean="0">
                <a:solidFill>
                  <a:srgbClr val="FFFF00"/>
                </a:solidFill>
              </a:rPr>
              <a:t>large amounts of E from most rapidly growing follicle depress further enhancement of FSH secretion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mature follicle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(</a:t>
            </a:r>
            <a:r>
              <a:rPr lang="hr-HR" dirty="0" smtClean="0">
                <a:solidFill>
                  <a:srgbClr val="FFFF00"/>
                </a:solidFill>
              </a:rPr>
              <a:t>1-1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r>
              <a:rPr lang="hr-HR" dirty="0" smtClean="0">
                <a:solidFill>
                  <a:srgbClr val="FFFF00"/>
                </a:solidFill>
              </a:rPr>
              <a:t>5 </a:t>
            </a:r>
            <a:r>
              <a:rPr lang="hr-HR" dirty="0">
                <a:solidFill>
                  <a:srgbClr val="FFFF00"/>
                </a:solidFill>
              </a:rPr>
              <a:t>cm)</a:t>
            </a:r>
            <a:endParaRPr lang="hr-HR" dirty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Ovulation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957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9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usually occurs 14 days after the onset of menstruation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stigma, protrudes like a nipple </a:t>
            </a:r>
            <a:r>
              <a:rPr lang="hr-HR" dirty="0" smtClean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after 30 min fluid begins to ooze from stigma </a:t>
            </a:r>
            <a:r>
              <a:rPr lang="hr-HR" dirty="0" smtClean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2 minutes later stigma ruptures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ovum surrounded by a mass of several thousand small GC, called corona </a:t>
            </a:r>
            <a:r>
              <a:rPr lang="en-US" dirty="0" err="1" smtClean="0">
                <a:solidFill>
                  <a:srgbClr val="FFFF00"/>
                </a:solidFill>
              </a:rPr>
              <a:t>radiata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LH is necessary for final follicular growth and ovulation</a:t>
            </a:r>
            <a:endParaRPr lang="hr-HR" dirty="0" smtClean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2 days before ovulation rate of LH secretion increases markedly </a:t>
            </a:r>
            <a:r>
              <a:rPr lang="hr-HR" dirty="0" smtClean="0">
                <a:solidFill>
                  <a:srgbClr val="FFFF00"/>
                </a:solidFill>
              </a:rPr>
              <a:t>(6-10x, </a:t>
            </a:r>
            <a:r>
              <a:rPr lang="en-US" dirty="0" smtClean="0">
                <a:solidFill>
                  <a:srgbClr val="FFFF00"/>
                </a:solidFill>
              </a:rPr>
              <a:t>peaking about 16 hours before ovulation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FSH also increases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hr-HR" dirty="0" smtClean="0">
                <a:solidFill>
                  <a:srgbClr val="FFFF00"/>
                </a:solidFill>
              </a:rPr>
              <a:t>2-3x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hr-HR" dirty="0">
                <a:solidFill>
                  <a:srgbClr val="FFFF00"/>
                </a:solidFill>
              </a:rPr>
              <a:t>LH </a:t>
            </a:r>
            <a:r>
              <a:rPr lang="en-US" dirty="0" smtClean="0">
                <a:solidFill>
                  <a:srgbClr val="FFFF00"/>
                </a:solidFill>
              </a:rPr>
              <a:t>converts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granulosa</a:t>
            </a:r>
            <a:r>
              <a:rPr lang="en-US" dirty="0" smtClean="0">
                <a:solidFill>
                  <a:srgbClr val="FFFF00"/>
                </a:solidFill>
              </a:rPr>
              <a:t> and theca cells into progesterone-secreting cells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hr-HR" dirty="0">
                <a:solidFill>
                  <a:srgbClr val="FFFF00"/>
                </a:solidFill>
              </a:rPr>
              <a:t>E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,</a:t>
            </a:r>
            <a:r>
              <a:rPr lang="hr-HR" dirty="0">
                <a:solidFill>
                  <a:srgbClr val="FFFF00"/>
                </a:solidFill>
              </a:rPr>
              <a:t> P </a:t>
            </a:r>
            <a:r>
              <a:rPr lang="hr-HR" dirty="0">
                <a:solidFill>
                  <a:srgbClr val="FFFF00"/>
                </a:solidFill>
                <a:sym typeface="Wingdings" pitchFamily="2" charset="2"/>
              </a:rPr>
              <a:t>)</a:t>
            </a:r>
          </a:p>
        </p:txBody>
      </p:sp>
      <p:sp>
        <p:nvSpPr>
          <p:cNvPr id="75059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912" y="450658"/>
            <a:ext cx="4535488" cy="6001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438400" y="1752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400" dirty="0" err="1">
                <a:solidFill>
                  <a:schemeClr val="bg2"/>
                </a:solidFill>
              </a:rPr>
              <a:t>theca</a:t>
            </a:r>
            <a:r>
              <a:rPr lang="hr-HR" sz="1400" dirty="0">
                <a:solidFill>
                  <a:schemeClr val="bg2"/>
                </a:solidFill>
              </a:rPr>
              <a:t> </a:t>
            </a:r>
            <a:r>
              <a:rPr lang="hr-HR" sz="1400" dirty="0" err="1">
                <a:solidFill>
                  <a:schemeClr val="bg2"/>
                </a:solidFill>
              </a:rPr>
              <a:t>externa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Luteum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-"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Luteal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Phase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8001000" cy="4800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granulosa</a:t>
            </a:r>
            <a:r>
              <a:rPr lang="en-US" sz="2800" dirty="0" smtClean="0">
                <a:solidFill>
                  <a:srgbClr val="FFFF00"/>
                </a:solidFill>
              </a:rPr>
              <a:t> and theca </a:t>
            </a:r>
            <a:r>
              <a:rPr lang="en-US" sz="2800" dirty="0" err="1" smtClean="0">
                <a:solidFill>
                  <a:srgbClr val="FFFF00"/>
                </a:solidFill>
              </a:rPr>
              <a:t>interna</a:t>
            </a:r>
            <a:r>
              <a:rPr lang="en-US" sz="2800" dirty="0" smtClean="0">
                <a:solidFill>
                  <a:srgbClr val="FFFF00"/>
                </a:solidFill>
              </a:rPr>
              <a:t> cells change rapidly into </a:t>
            </a:r>
            <a:r>
              <a:rPr lang="en-US" sz="2800" dirty="0" err="1" smtClean="0">
                <a:solidFill>
                  <a:srgbClr val="FFFF00"/>
                </a:solidFill>
              </a:rPr>
              <a:t>lutein</a:t>
            </a:r>
            <a:r>
              <a:rPr lang="en-US" sz="2800" dirty="0" smtClean="0">
                <a:solidFill>
                  <a:srgbClr val="FFFF00"/>
                </a:solidFill>
              </a:rPr>
              <a:t> cells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(LH)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diameter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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2x, </a:t>
            </a:r>
            <a:r>
              <a:rPr lang="en-US" sz="2800" dirty="0" smtClean="0">
                <a:solidFill>
                  <a:srgbClr val="FFFF00"/>
                </a:solidFill>
              </a:rPr>
              <a:t>lipid inclusions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yellowish appearance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</a:rPr>
              <a:t>luteinization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hr-HR" sz="2800" dirty="0" err="1">
                <a:solidFill>
                  <a:srgbClr val="FFFF00"/>
                </a:solidFill>
              </a:rPr>
              <a:t>corpus</a:t>
            </a:r>
            <a:r>
              <a:rPr lang="hr-HR" sz="2800" dirty="0">
                <a:solidFill>
                  <a:srgbClr val="FFFF00"/>
                </a:solidFill>
              </a:rPr>
              <a:t> </a:t>
            </a:r>
            <a:r>
              <a:rPr lang="hr-HR" sz="2800" dirty="0" err="1">
                <a:solidFill>
                  <a:srgbClr val="FFFF00"/>
                </a:solidFill>
              </a:rPr>
              <a:t>luteum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development of smooth </a:t>
            </a:r>
            <a:r>
              <a:rPr lang="hr-HR" sz="2800" dirty="0" smtClean="0">
                <a:solidFill>
                  <a:srgbClr val="FFFF00"/>
                </a:solidFill>
              </a:rPr>
              <a:t>ER – </a:t>
            </a:r>
            <a:r>
              <a:rPr lang="en-US" sz="2800" dirty="0" smtClean="0">
                <a:solidFill>
                  <a:srgbClr val="FFFF00"/>
                </a:solidFill>
              </a:rPr>
              <a:t>formation of large amounts of </a:t>
            </a:r>
            <a:r>
              <a:rPr lang="en-US" sz="2800" u="sng" dirty="0" smtClean="0">
                <a:solidFill>
                  <a:srgbClr val="FFFF00"/>
                </a:solidFill>
              </a:rPr>
              <a:t>progesterone</a:t>
            </a:r>
            <a:r>
              <a:rPr lang="en-US" sz="2800" dirty="0" smtClean="0">
                <a:solidFill>
                  <a:srgbClr val="FFFF00"/>
                </a:solidFill>
              </a:rPr>
              <a:t> and estrogen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theca cells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androgens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conversion by </a:t>
            </a:r>
            <a:r>
              <a:rPr lang="en-US" sz="2800" dirty="0" err="1" smtClean="0">
                <a:solidFill>
                  <a:srgbClr val="FFFF00"/>
                </a:solidFill>
              </a:rPr>
              <a:t>aromatase</a:t>
            </a:r>
            <a:r>
              <a:rPr lang="en-US" sz="2800" dirty="0" smtClean="0">
                <a:solidFill>
                  <a:srgbClr val="FFFF00"/>
                </a:solidFill>
              </a:rPr>
              <a:t> into E in GC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grows to </a:t>
            </a:r>
            <a:r>
              <a:rPr lang="hr-HR" sz="2800" dirty="0" smtClean="0">
                <a:solidFill>
                  <a:srgbClr val="FFFF00"/>
                </a:solidFill>
              </a:rPr>
              <a:t>1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r>
              <a:rPr lang="hr-HR" sz="2800" dirty="0" smtClean="0">
                <a:solidFill>
                  <a:srgbClr val="FFFF00"/>
                </a:solidFill>
              </a:rPr>
              <a:t>5 </a:t>
            </a:r>
            <a:r>
              <a:rPr lang="hr-HR" sz="2800" dirty="0">
                <a:solidFill>
                  <a:srgbClr val="FFFF00"/>
                </a:solidFill>
              </a:rPr>
              <a:t>cm (7-8 </a:t>
            </a:r>
            <a:r>
              <a:rPr lang="en-US" sz="2800" dirty="0" smtClean="0">
                <a:solidFill>
                  <a:srgbClr val="FFFF00"/>
                </a:solidFill>
              </a:rPr>
              <a:t>days after ovulation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hr-HR" sz="2800" dirty="0" err="1">
                <a:solidFill>
                  <a:srgbClr val="FFFF00"/>
                </a:solidFill>
              </a:rPr>
              <a:t>corpus</a:t>
            </a:r>
            <a:r>
              <a:rPr lang="hr-HR" sz="2800" dirty="0">
                <a:solidFill>
                  <a:srgbClr val="FFFF00"/>
                </a:solidFill>
              </a:rPr>
              <a:t> </a:t>
            </a:r>
            <a:r>
              <a:rPr lang="hr-HR" sz="2800" dirty="0" err="1">
                <a:solidFill>
                  <a:srgbClr val="FFFF00"/>
                </a:solidFill>
              </a:rPr>
              <a:t>albicans</a:t>
            </a:r>
            <a:r>
              <a:rPr lang="hr-HR" sz="2800" dirty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12 days after ovulation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hr-HR" sz="2800" dirty="0" err="1">
                <a:solidFill>
                  <a:srgbClr val="FFFF00"/>
                </a:solidFill>
              </a:rPr>
              <a:t>inhibin</a:t>
            </a:r>
            <a:r>
              <a:rPr lang="hr-HR" sz="2800" dirty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7" descr="D:\SCContent\9781416045748\graphics\fullsize\S9781416045748-081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2" y="602957"/>
            <a:ext cx="6313487" cy="5645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848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Ovarian Hormones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264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estrogens – ovaries, adrenal cortices, placenta: </a:t>
            </a:r>
            <a:r>
              <a:rPr lang="en-US" b="1" dirty="0" err="1" smtClean="0">
                <a:solidFill>
                  <a:srgbClr val="FFFF00"/>
                </a:solidFill>
              </a:rPr>
              <a:t>estradiol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estrone</a:t>
            </a:r>
            <a:r>
              <a:rPr lang="en-US" dirty="0" smtClean="0">
                <a:solidFill>
                  <a:srgbClr val="FFFF00"/>
                </a:solidFill>
              </a:rPr>
              <a:t> (from androgens secreted by the adrenal cortices and by ovarian </a:t>
            </a:r>
            <a:r>
              <a:rPr lang="en-US" dirty="0" err="1" smtClean="0">
                <a:solidFill>
                  <a:srgbClr val="FFFF00"/>
                </a:solidFill>
              </a:rPr>
              <a:t>thecal</a:t>
            </a:r>
            <a:r>
              <a:rPr lang="en-US" dirty="0" smtClean="0">
                <a:solidFill>
                  <a:srgbClr val="FFFF00"/>
                </a:solidFill>
              </a:rPr>
              <a:t> cells; 12x </a:t>
            </a:r>
            <a:r>
              <a:rPr lang="en-US" dirty="0" err="1" smtClean="0">
                <a:solidFill>
                  <a:srgbClr val="FFFF00"/>
                </a:solidFill>
              </a:rPr>
              <a:t>weeker</a:t>
            </a:r>
            <a:r>
              <a:rPr lang="en-US" dirty="0" smtClean="0">
                <a:solidFill>
                  <a:srgbClr val="FFFF00"/>
                </a:solidFill>
              </a:rPr>
              <a:t>) &amp; </a:t>
            </a:r>
            <a:r>
              <a:rPr lang="en-US" dirty="0" err="1" smtClean="0">
                <a:solidFill>
                  <a:srgbClr val="FFFF00"/>
                </a:solidFill>
              </a:rPr>
              <a:t>estriol</a:t>
            </a:r>
            <a:r>
              <a:rPr lang="en-US" dirty="0" smtClean="0">
                <a:solidFill>
                  <a:srgbClr val="FFFF00"/>
                </a:solidFill>
              </a:rPr>
              <a:t> (oxidative product derived from both </a:t>
            </a:r>
            <a:r>
              <a:rPr lang="en-US" dirty="0" err="1" smtClean="0">
                <a:solidFill>
                  <a:srgbClr val="FFFF00"/>
                </a:solidFill>
              </a:rPr>
              <a:t>estradiol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estrone</a:t>
            </a:r>
            <a:r>
              <a:rPr lang="en-US" dirty="0" smtClean="0">
                <a:solidFill>
                  <a:srgbClr val="FFFF00"/>
                </a:solidFill>
              </a:rPr>
              <a:t>, liver, 80x </a:t>
            </a:r>
            <a:r>
              <a:rPr lang="en-US" dirty="0" err="1" smtClean="0">
                <a:solidFill>
                  <a:srgbClr val="FFFF00"/>
                </a:solidFill>
              </a:rPr>
              <a:t>weeker</a:t>
            </a:r>
            <a:r>
              <a:rPr lang="en-US" dirty="0" smtClean="0">
                <a:solidFill>
                  <a:srgbClr val="FFFF00"/>
                </a:solidFill>
              </a:rPr>
              <a:t>) – proliferation and growth, secondary sexual characteristics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2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FF00"/>
                </a:solidFill>
              </a:rPr>
              <a:t>progestins</a:t>
            </a:r>
            <a:r>
              <a:rPr lang="en-US" dirty="0" smtClean="0">
                <a:solidFill>
                  <a:srgbClr val="FFFF00"/>
                </a:solidFill>
              </a:rPr>
              <a:t> – corpus </a:t>
            </a:r>
            <a:r>
              <a:rPr lang="en-US" dirty="0" err="1" smtClean="0">
                <a:solidFill>
                  <a:srgbClr val="FFFF00"/>
                </a:solidFill>
              </a:rPr>
              <a:t>luteum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b="1" dirty="0" smtClean="0">
                <a:solidFill>
                  <a:srgbClr val="FFFF00"/>
                </a:solidFill>
              </a:rPr>
              <a:t>progesterone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hydroxyprogesterone</a:t>
            </a:r>
            <a:r>
              <a:rPr lang="en-US" dirty="0" smtClean="0">
                <a:solidFill>
                  <a:srgbClr val="FFFF00"/>
                </a:solidFill>
              </a:rPr>
              <a:t>, placenta – prepare uterus for pregnancy and the breasts for lactation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synthesized mainly from cholesterol derived from the blood but also to a slight extent from acetyl coenzyme 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2526"/>
            <a:ext cx="5835402" cy="61706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350" y="1092200"/>
            <a:ext cx="7281650" cy="485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both E &amp; P are transported in blood bound mainly with plasma albumin and with specific estrogen- and progesterone-binding globulins; binding is loose (30 min)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liver – conjugation of E to </a:t>
            </a:r>
            <a:r>
              <a:rPr lang="en-US" dirty="0" err="1" smtClean="0">
                <a:solidFill>
                  <a:srgbClr val="FFFF00"/>
                </a:solidFill>
              </a:rPr>
              <a:t>glucuronides</a:t>
            </a:r>
            <a:r>
              <a:rPr lang="en-US" dirty="0" smtClean="0">
                <a:solidFill>
                  <a:srgbClr val="FFFF00"/>
                </a:solidFill>
              </a:rPr>
              <a:t> and sulfates (conversion into </a:t>
            </a:r>
            <a:r>
              <a:rPr lang="en-US" dirty="0" err="1" smtClean="0">
                <a:solidFill>
                  <a:srgbClr val="FFFF00"/>
                </a:solidFill>
              </a:rPr>
              <a:t>estriol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progesterone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</a:t>
            </a:r>
            <a:r>
              <a:rPr lang="en-US" dirty="0" err="1" smtClean="0">
                <a:solidFill>
                  <a:srgbClr val="FFFF00"/>
                </a:solidFill>
              </a:rPr>
              <a:t>pregnanediol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(10% </a:t>
            </a:r>
            <a:r>
              <a:rPr lang="en-US" dirty="0" smtClean="0">
                <a:solidFill>
                  <a:srgbClr val="FFFF00"/>
                </a:solidFill>
              </a:rPr>
              <a:t>in urine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75366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the Estrogens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4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at puberty secretion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20x, ovaries, fallopian tubes, uterus, and vagina increase several times; external genitalia enlarge, deposition of fat in </a:t>
            </a:r>
            <a:r>
              <a:rPr lang="en-US" sz="2800" dirty="0" err="1" smtClean="0">
                <a:solidFill>
                  <a:srgbClr val="FFFF00"/>
                </a:solidFill>
              </a:rPr>
              <a:t>mons</a:t>
            </a:r>
            <a:r>
              <a:rPr lang="en-US" sz="2800" dirty="0" smtClean="0">
                <a:solidFill>
                  <a:srgbClr val="FFFF00"/>
                </a:solidFill>
              </a:rPr>
              <a:t> pubis and labia </a:t>
            </a:r>
            <a:r>
              <a:rPr lang="en-US" sz="2800" dirty="0" err="1" smtClean="0">
                <a:solidFill>
                  <a:srgbClr val="FFFF00"/>
                </a:solidFill>
              </a:rPr>
              <a:t>majora</a:t>
            </a:r>
            <a:r>
              <a:rPr lang="en-US" sz="2800" dirty="0" smtClean="0">
                <a:solidFill>
                  <a:srgbClr val="FFFF00"/>
                </a:solidFill>
              </a:rPr>
              <a:t>, enlargement of labia </a:t>
            </a:r>
            <a:r>
              <a:rPr lang="en-US" sz="2800" dirty="0" err="1" smtClean="0">
                <a:solidFill>
                  <a:srgbClr val="FFFF00"/>
                </a:solidFill>
              </a:rPr>
              <a:t>minora</a:t>
            </a:r>
            <a:r>
              <a:rPr lang="en-US" sz="2800" dirty="0" smtClean="0">
                <a:solidFill>
                  <a:srgbClr val="FFFF00"/>
                </a:solidFill>
              </a:rPr>
              <a:t>; change vaginal epithelium from </a:t>
            </a:r>
            <a:r>
              <a:rPr lang="en-US" sz="2800" dirty="0" err="1" smtClean="0">
                <a:solidFill>
                  <a:srgbClr val="FFFF00"/>
                </a:solidFill>
              </a:rPr>
              <a:t>cuboidal</a:t>
            </a:r>
            <a:r>
              <a:rPr lang="en-US" sz="2800" dirty="0" smtClean="0">
                <a:solidFill>
                  <a:srgbClr val="FFFF00"/>
                </a:solidFill>
              </a:rPr>
              <a:t> into stratified; proliferation of endometrial </a:t>
            </a:r>
            <a:r>
              <a:rPr lang="en-US" sz="2800" dirty="0" err="1" smtClean="0">
                <a:solidFill>
                  <a:srgbClr val="FFFF00"/>
                </a:solidFill>
              </a:rPr>
              <a:t>stroma</a:t>
            </a:r>
            <a:r>
              <a:rPr lang="en-US" sz="2800" dirty="0" smtClean="0">
                <a:solidFill>
                  <a:srgbClr val="FFFF00"/>
                </a:solidFill>
              </a:rPr>
              <a:t> &amp; development of endometrial glands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fallopian tubes – proliferation of glandular tissues &amp;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number of ciliated epithelial cells as well as activity of the cilia</a:t>
            </a:r>
            <a:endParaRPr lang="en-US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57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57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arenR" startAt="3"/>
            </a:pPr>
            <a:r>
              <a:rPr lang="hr-HR" sz="2800" dirty="0" err="1" smtClean="0">
                <a:solidFill>
                  <a:srgbClr val="FFFF00"/>
                </a:solidFill>
              </a:rPr>
              <a:t>masculine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err="1" smtClean="0">
                <a:solidFill>
                  <a:srgbClr val="FFFF00"/>
                </a:solidFill>
              </a:rPr>
              <a:t>breast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err="1" smtClean="0">
                <a:solidFill>
                  <a:srgbClr val="FFFF00"/>
                </a:solidFill>
              </a:rPr>
              <a:t>can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err="1" smtClean="0">
                <a:solidFill>
                  <a:srgbClr val="FFFF00"/>
                </a:solidFill>
              </a:rPr>
              <a:t>produce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err="1" smtClean="0">
                <a:solidFill>
                  <a:srgbClr val="FFFF00"/>
                </a:solidFill>
              </a:rPr>
              <a:t>milk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hr-HR" sz="2800" dirty="0">
                <a:solidFill>
                  <a:srgbClr val="FFFF00"/>
                </a:solidFill>
              </a:rPr>
              <a:t>E </a:t>
            </a:r>
            <a:r>
              <a:rPr lang="en-US" sz="2800" dirty="0" smtClean="0">
                <a:solidFill>
                  <a:srgbClr val="FFFF00"/>
                </a:solidFill>
              </a:rPr>
              <a:t>develops </a:t>
            </a:r>
            <a:r>
              <a:rPr lang="en-US" sz="2800" dirty="0" err="1" smtClean="0">
                <a:solidFill>
                  <a:srgbClr val="FFFF00"/>
                </a:solidFill>
              </a:rPr>
              <a:t>stromal</a:t>
            </a:r>
            <a:r>
              <a:rPr lang="en-US" sz="2800" dirty="0" smtClean="0">
                <a:solidFill>
                  <a:srgbClr val="FFFF00"/>
                </a:solidFill>
              </a:rPr>
              <a:t> tissues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growth of an extensive ductile system and deposition of fat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external appearance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E inhibit </a:t>
            </a:r>
            <a:r>
              <a:rPr lang="en-US" sz="2800" dirty="0" err="1" smtClean="0">
                <a:solidFill>
                  <a:srgbClr val="FFFF00"/>
                </a:solidFill>
              </a:rPr>
              <a:t>osteoclastic</a:t>
            </a:r>
            <a:r>
              <a:rPr lang="en-US" sz="2800" dirty="0" smtClean="0">
                <a:solidFill>
                  <a:srgbClr val="FFFF00"/>
                </a:solidFill>
              </a:rPr>
              <a:t> activity,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growth in height at puberty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uniting of the epiphyses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much stronger than </a:t>
            </a:r>
            <a:r>
              <a:rPr lang="hr-HR" sz="2800" dirty="0" smtClean="0">
                <a:solidFill>
                  <a:srgbClr val="FFFF00"/>
                </a:solidFill>
              </a:rPr>
              <a:t>T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lower than males</a:t>
            </a:r>
            <a:r>
              <a:rPr lang="hr-HR" sz="2800" dirty="0" smtClean="0">
                <a:solidFill>
                  <a:srgbClr val="FFFF00"/>
                </a:solidFill>
              </a:rPr>
              <a:t>), </a:t>
            </a:r>
            <a:r>
              <a:rPr lang="en-US" sz="2800" dirty="0" smtClean="0">
                <a:solidFill>
                  <a:srgbClr val="FFFF00"/>
                </a:solidFill>
              </a:rPr>
              <a:t>female eunuch grows taller than normal female (</a:t>
            </a:r>
            <a:r>
              <a:rPr lang="hr-HR" sz="2800" dirty="0" smtClean="0">
                <a:solidFill>
                  <a:srgbClr val="FFFF00"/>
                </a:solidFill>
              </a:rPr>
              <a:t>10 cm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osteoporosis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slight increase in total body protein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 startAt="3"/>
            </a:pP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BM (1/3 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effect of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T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deposition of  fat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buttocks and thighs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67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6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 startAt="7"/>
            </a:pPr>
            <a:r>
              <a:rPr lang="en-US" sz="2800" dirty="0" smtClean="0">
                <a:solidFill>
                  <a:srgbClr val="FFFF00"/>
                </a:solidFill>
              </a:rPr>
              <a:t>do not greatly affect hair distribution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 startAt="7"/>
            </a:pPr>
            <a:r>
              <a:rPr lang="en-US" sz="2800" dirty="0" smtClean="0">
                <a:solidFill>
                  <a:srgbClr val="FFFF00"/>
                </a:solidFill>
              </a:rPr>
              <a:t>soft and usually smooth texture of skin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more vascular (increased warmth), greater bleeding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 startAt="7"/>
            </a:pPr>
            <a:r>
              <a:rPr lang="en-US" sz="2800" dirty="0" smtClean="0">
                <a:solidFill>
                  <a:srgbClr val="FFFF00"/>
                </a:solidFill>
              </a:rPr>
              <a:t>slight sodium and water retention by the kidney tubules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except during pregnancy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Progesterone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76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in uterus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promote </a:t>
            </a:r>
            <a:r>
              <a:rPr lang="en-US" sz="2800" dirty="0" err="1" smtClean="0">
                <a:solidFill>
                  <a:srgbClr val="FFFF00"/>
                </a:solidFill>
              </a:rPr>
              <a:t>secretory</a:t>
            </a:r>
            <a:r>
              <a:rPr lang="en-US" sz="2800" dirty="0" smtClean="0">
                <a:solidFill>
                  <a:srgbClr val="FFFF00"/>
                </a:solidFill>
              </a:rPr>
              <a:t> changes in the uterine </a:t>
            </a:r>
            <a:r>
              <a:rPr lang="en-US" sz="2800" dirty="0" err="1" smtClean="0">
                <a:solidFill>
                  <a:srgbClr val="FFFF00"/>
                </a:solidFill>
              </a:rPr>
              <a:t>endometrium</a:t>
            </a:r>
            <a:r>
              <a:rPr lang="en-US" sz="2800" dirty="0" smtClean="0">
                <a:solidFill>
                  <a:srgbClr val="FFFF00"/>
                </a:solidFill>
              </a:rPr>
              <a:t> during second half of menstrual cycle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decreases the frequency and intensity of uterine contractions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promotes increased secretion by mucosal lining of fallopian tubes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nutrition of the fertilized ovum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promotes development of the lobules and alveoli of the breasts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causes the breasts to swell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Endometrial Cycle and Menstruation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878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8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8001000" cy="4572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proliferative (estrogen) phase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</a:rPr>
              <a:t>stromal</a:t>
            </a:r>
            <a:r>
              <a:rPr lang="en-US" sz="2800" dirty="0" smtClean="0">
                <a:solidFill>
                  <a:srgbClr val="FFFF00"/>
                </a:solidFill>
              </a:rPr>
              <a:t> cells and </a:t>
            </a:r>
            <a:r>
              <a:rPr lang="en-US" sz="2800" dirty="0" smtClean="0">
                <a:solidFill>
                  <a:srgbClr val="FFFF00"/>
                </a:solidFill>
              </a:rPr>
              <a:t>epithelial </a:t>
            </a:r>
            <a:r>
              <a:rPr lang="en-US" sz="2800" dirty="0" smtClean="0">
                <a:solidFill>
                  <a:srgbClr val="FFFF00"/>
                </a:solidFill>
              </a:rPr>
              <a:t>cells proliferate rapidly</a:t>
            </a:r>
            <a:r>
              <a:rPr lang="hr-HR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re-</a:t>
            </a:r>
            <a:r>
              <a:rPr lang="en-US" sz="2800" dirty="0" err="1" smtClean="0">
                <a:solidFill>
                  <a:srgbClr val="FFFF00"/>
                </a:solidFill>
              </a:rPr>
              <a:t>epithelializeation</a:t>
            </a:r>
            <a:r>
              <a:rPr lang="en-US" sz="2800" dirty="0" smtClean="0">
                <a:solidFill>
                  <a:srgbClr val="FFFF00"/>
                </a:solidFill>
              </a:rPr>
              <a:t> 4-7 days</a:t>
            </a:r>
            <a:r>
              <a:rPr lang="hr-HR" sz="2800" dirty="0" smtClean="0">
                <a:solidFill>
                  <a:srgbClr val="FFFF00"/>
                </a:solidFill>
              </a:rPr>
              <a:t>), </a:t>
            </a:r>
            <a:r>
              <a:rPr lang="en-US" sz="2800" dirty="0" err="1" smtClean="0">
                <a:solidFill>
                  <a:srgbClr val="FFFF00"/>
                </a:solidFill>
              </a:rPr>
              <a:t>endometrium</a:t>
            </a:r>
            <a:r>
              <a:rPr lang="en-US" sz="2800" dirty="0" smtClean="0">
                <a:solidFill>
                  <a:srgbClr val="FFFF00"/>
                </a:solidFill>
              </a:rPr>
              <a:t> is 3 to 5 </a:t>
            </a:r>
            <a:r>
              <a:rPr lang="en-US" sz="2800" dirty="0" smtClean="0">
                <a:solidFill>
                  <a:srgbClr val="FFFF00"/>
                </a:solidFill>
              </a:rPr>
              <a:t>mm </a:t>
            </a:r>
            <a:r>
              <a:rPr lang="en-US" sz="2800" dirty="0" smtClean="0">
                <a:solidFill>
                  <a:srgbClr val="FFFF00"/>
                </a:solidFill>
              </a:rPr>
              <a:t>thick </a:t>
            </a:r>
            <a:r>
              <a:rPr lang="en-US" sz="2800" dirty="0" smtClean="0">
                <a:solidFill>
                  <a:srgbClr val="FFFF00"/>
                </a:solidFill>
              </a:rPr>
              <a:t>at </a:t>
            </a:r>
            <a:r>
              <a:rPr lang="en-US" sz="2800" dirty="0" smtClean="0">
                <a:solidFill>
                  <a:srgbClr val="FFFF00"/>
                </a:solidFill>
              </a:rPr>
              <a:t>the time of </a:t>
            </a:r>
            <a:r>
              <a:rPr lang="en-US" sz="2800" dirty="0" smtClean="0">
                <a:solidFill>
                  <a:srgbClr val="FFFF00"/>
                </a:solidFill>
              </a:rPr>
              <a:t>ovulation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</a:rPr>
              <a:t>secretory</a:t>
            </a:r>
            <a:r>
              <a:rPr lang="en-US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</a:rPr>
              <a:t>progestational</a:t>
            </a:r>
            <a:r>
              <a:rPr lang="en-US" sz="2800" dirty="0" smtClean="0">
                <a:solidFill>
                  <a:srgbClr val="FFFF00"/>
                </a:solidFill>
              </a:rPr>
              <a:t>) phase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corpus </a:t>
            </a:r>
            <a:r>
              <a:rPr lang="en-US" sz="2800" dirty="0" err="1" smtClean="0">
                <a:solidFill>
                  <a:srgbClr val="FFFF00"/>
                </a:solidFill>
              </a:rPr>
              <a:t>luteum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b="1" dirty="0" smtClean="0">
                <a:solidFill>
                  <a:srgbClr val="FFFF00"/>
                </a:solidFill>
              </a:rPr>
              <a:t>progesterone</a:t>
            </a:r>
            <a:r>
              <a:rPr lang="en-US" sz="2800" dirty="0" smtClean="0">
                <a:solidFill>
                  <a:srgbClr val="FFFF00"/>
                </a:solidFill>
              </a:rPr>
              <a:t> and estrogen</a:t>
            </a:r>
            <a:r>
              <a:rPr lang="hr-HR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swelling and </a:t>
            </a:r>
            <a:r>
              <a:rPr lang="en-US" sz="2800" dirty="0" err="1" smtClean="0">
                <a:solidFill>
                  <a:srgbClr val="FFFF00"/>
                </a:solidFill>
              </a:rPr>
              <a:t>secretory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development</a:t>
            </a:r>
            <a:r>
              <a:rPr lang="hr-HR" sz="2800" dirty="0" smtClean="0">
                <a:solidFill>
                  <a:srgbClr val="FFFF00"/>
                </a:solidFill>
              </a:rPr>
              <a:t>), </a:t>
            </a:r>
            <a:r>
              <a:rPr lang="en-US" sz="2800" dirty="0" smtClean="0">
                <a:solidFill>
                  <a:srgbClr val="FFFF00"/>
                </a:solidFill>
              </a:rPr>
              <a:t>thickness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5-6 mm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menstruation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involution of </a:t>
            </a:r>
            <a:r>
              <a:rPr lang="en-US" sz="2800" dirty="0" smtClean="0">
                <a:solidFill>
                  <a:srgbClr val="FFFF00"/>
                </a:solidFill>
              </a:rPr>
              <a:t>corpus </a:t>
            </a:r>
            <a:r>
              <a:rPr lang="en-US" sz="2800" dirty="0" err="1" smtClean="0">
                <a:solidFill>
                  <a:srgbClr val="FFFF00"/>
                </a:solidFill>
              </a:rPr>
              <a:t>luteum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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E </a:t>
            </a:r>
            <a:r>
              <a:rPr lang="en-US" sz="2800" dirty="0" smtClean="0">
                <a:solidFill>
                  <a:srgbClr val="FFFF00"/>
                </a:solidFill>
              </a:rPr>
              <a:t>&amp;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P: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</a:t>
            </a:r>
            <a:r>
              <a:rPr lang="hr-HR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stimulation of </a:t>
            </a:r>
            <a:r>
              <a:rPr lang="en-US" sz="2800" dirty="0" smtClean="0">
                <a:solidFill>
                  <a:srgbClr val="FFFF00"/>
                </a:solidFill>
              </a:rPr>
              <a:t>endometrial </a:t>
            </a:r>
            <a:r>
              <a:rPr lang="en-US" sz="2800" dirty="0" smtClean="0">
                <a:solidFill>
                  <a:srgbClr val="FFFF00"/>
                </a:solidFill>
              </a:rPr>
              <a:t>cells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involution of </a:t>
            </a:r>
            <a:r>
              <a:rPr lang="en-US" sz="2800" dirty="0" err="1" smtClean="0">
                <a:solidFill>
                  <a:srgbClr val="FFFF00"/>
                </a:solidFill>
              </a:rPr>
              <a:t>endometrium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sz="2800" dirty="0" smtClean="0">
                <a:solidFill>
                  <a:srgbClr val="FFFF00"/>
                </a:solidFill>
              </a:rPr>
              <a:t>spasticity of blood vessels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prostaglandins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</a:rPr>
              <a:t>endometrium</a:t>
            </a:r>
            <a:r>
              <a:rPr lang="en-US" sz="2800" dirty="0" smtClean="0">
                <a:solidFill>
                  <a:srgbClr val="FFFF00"/>
                </a:solidFill>
              </a:rPr>
              <a:t> necrosis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7" y="1524001"/>
            <a:ext cx="7449721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81" y="1524000"/>
            <a:ext cx="7271819" cy="404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40 </a:t>
            </a:r>
            <a:r>
              <a:rPr lang="hr-HR" sz="2800" dirty="0" smtClean="0">
                <a:solidFill>
                  <a:srgbClr val="FFFF00"/>
                </a:solidFill>
              </a:rPr>
              <a:t>mL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of blood and </a:t>
            </a:r>
            <a:r>
              <a:rPr lang="en-US" sz="2800" dirty="0" smtClean="0">
                <a:solidFill>
                  <a:srgbClr val="FFFF00"/>
                </a:solidFill>
              </a:rPr>
              <a:t>35 </a:t>
            </a:r>
            <a:r>
              <a:rPr lang="hr-HR" sz="2800" dirty="0" smtClean="0">
                <a:solidFill>
                  <a:srgbClr val="FFFF00"/>
                </a:solidFill>
              </a:rPr>
              <a:t>mL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of serous </a:t>
            </a:r>
            <a:r>
              <a:rPr lang="en-US" sz="2800" dirty="0" smtClean="0">
                <a:solidFill>
                  <a:srgbClr val="FFFF00"/>
                </a:solidFill>
              </a:rPr>
              <a:t>fluid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menstrual fluid is normally </a:t>
            </a:r>
            <a:r>
              <a:rPr lang="en-US" sz="2800" dirty="0" err="1" smtClean="0">
                <a:solidFill>
                  <a:srgbClr val="FFFF00"/>
                </a:solidFill>
              </a:rPr>
              <a:t>nonclotting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</a:rPr>
              <a:t>fibrinolysin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sometimes it is clotting (</a:t>
            </a:r>
            <a:r>
              <a:rPr lang="en-US" sz="2800" dirty="0" smtClean="0">
                <a:solidFill>
                  <a:srgbClr val="FFFF00"/>
                </a:solidFill>
              </a:rPr>
              <a:t>excessive </a:t>
            </a:r>
            <a:r>
              <a:rPr lang="en-US" sz="2800" dirty="0" smtClean="0">
                <a:solidFill>
                  <a:srgbClr val="FFFF00"/>
                </a:solidFill>
              </a:rPr>
              <a:t>bleeding)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menstrual bleeding lasts for </a:t>
            </a:r>
            <a:r>
              <a:rPr lang="hr-HR" sz="2800" dirty="0" smtClean="0">
                <a:solidFill>
                  <a:srgbClr val="FFFF00"/>
                </a:solidFill>
              </a:rPr>
              <a:t>4-7 da</a:t>
            </a:r>
            <a:r>
              <a:rPr lang="en-US" sz="2800" dirty="0" err="1" smtClean="0">
                <a:solidFill>
                  <a:srgbClr val="FFFF00"/>
                </a:solidFill>
              </a:rPr>
              <a:t>ys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leukorrhea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release of tremendous </a:t>
            </a:r>
            <a:r>
              <a:rPr lang="en-US" sz="2800" dirty="0" smtClean="0">
                <a:solidFill>
                  <a:srgbClr val="FFFF00"/>
                </a:solidFill>
              </a:rPr>
              <a:t>numbers of </a:t>
            </a:r>
            <a:r>
              <a:rPr lang="en-US" sz="2800" dirty="0" smtClean="0">
                <a:solidFill>
                  <a:srgbClr val="FFFF00"/>
                </a:solidFill>
              </a:rPr>
              <a:t>leukocytes during menstruation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uterus is highly resistant to infection during menstruation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the Female Monthly Rhythm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083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08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hypothalamus secretes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err="1">
                <a:solidFill>
                  <a:srgbClr val="FFFF00"/>
                </a:solidFill>
              </a:rPr>
              <a:t>GnRH</a:t>
            </a:r>
            <a:r>
              <a:rPr lang="hr-HR" sz="2800" dirty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decapeptide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arcuate</a:t>
            </a:r>
            <a:r>
              <a:rPr lang="en-US" sz="2800" dirty="0" smtClean="0">
                <a:solidFill>
                  <a:srgbClr val="FFFF00"/>
                </a:solidFill>
              </a:rPr>
              <a:t> nuclei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preoptic</a:t>
            </a:r>
            <a:r>
              <a:rPr lang="en-US" sz="2800" dirty="0" smtClean="0">
                <a:solidFill>
                  <a:srgbClr val="FFFF00"/>
                </a:solidFill>
              </a:rPr>
              <a:t> area and </a:t>
            </a:r>
            <a:r>
              <a:rPr lang="en-US" sz="2800" dirty="0" smtClean="0">
                <a:solidFill>
                  <a:srgbClr val="FFFF00"/>
                </a:solidFill>
              </a:rPr>
              <a:t>limbic system</a:t>
            </a:r>
            <a:r>
              <a:rPr lang="hr-HR" sz="2800" dirty="0" smtClean="0">
                <a:solidFill>
                  <a:srgbClr val="FFFF00"/>
                </a:solidFill>
              </a:rPr>
              <a:t>) </a:t>
            </a:r>
            <a:r>
              <a:rPr lang="en-US" sz="2800" dirty="0" smtClean="0">
                <a:solidFill>
                  <a:srgbClr val="FFFF00"/>
                </a:solidFill>
              </a:rPr>
              <a:t>which </a:t>
            </a:r>
            <a:r>
              <a:rPr lang="en-US" sz="2800" dirty="0" smtClean="0">
                <a:solidFill>
                  <a:srgbClr val="FFFF00"/>
                </a:solidFill>
              </a:rPr>
              <a:t>stimulates </a:t>
            </a:r>
            <a:r>
              <a:rPr lang="en-US" sz="2800" dirty="0" err="1" smtClean="0">
                <a:solidFill>
                  <a:srgbClr val="FFFF00"/>
                </a:solidFill>
              </a:rPr>
              <a:t>pulsatile</a:t>
            </a:r>
            <a:r>
              <a:rPr lang="en-US" sz="2800" dirty="0" smtClean="0">
                <a:solidFill>
                  <a:srgbClr val="FFFF00"/>
                </a:solidFill>
              </a:rPr>
              <a:t> release </a:t>
            </a:r>
            <a:r>
              <a:rPr lang="en-US" sz="2800" dirty="0" smtClean="0">
                <a:solidFill>
                  <a:srgbClr val="FFFF00"/>
                </a:solidFill>
              </a:rPr>
              <a:t>of LH </a:t>
            </a:r>
            <a:r>
              <a:rPr lang="en-US" sz="2800" dirty="0" smtClean="0">
                <a:solidFill>
                  <a:srgbClr val="FFFF00"/>
                </a:solidFill>
              </a:rPr>
              <a:t>&amp; FSH from </a:t>
            </a:r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anterior pituitary gland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continuous infusion does not have an effect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</a:rPr>
              <a:t>pulsatile</a:t>
            </a:r>
            <a:r>
              <a:rPr lang="en-US" sz="2800" dirty="0" smtClean="0">
                <a:solidFill>
                  <a:srgbClr val="FFFF00"/>
                </a:solidFill>
              </a:rPr>
              <a:t> release of </a:t>
            </a:r>
            <a:r>
              <a:rPr lang="en-US" sz="2800" dirty="0" err="1" smtClean="0">
                <a:solidFill>
                  <a:srgbClr val="FFFF00"/>
                </a:solidFill>
              </a:rPr>
              <a:t>GnRH</a:t>
            </a:r>
            <a:r>
              <a:rPr lang="en-US" sz="2800" dirty="0" smtClean="0">
                <a:solidFill>
                  <a:srgbClr val="FFFF00"/>
                </a:solidFill>
              </a:rPr>
              <a:t> also causes intermittent output of LH secretion about every 90 </a:t>
            </a:r>
            <a:r>
              <a:rPr lang="en-US" sz="2800" dirty="0" smtClean="0">
                <a:solidFill>
                  <a:srgbClr val="FFFF00"/>
                </a:solidFill>
              </a:rPr>
              <a:t>min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7230" y="1447800"/>
            <a:ext cx="7225770" cy="4335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185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negative feedback effects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E &amp; P </a:t>
            </a:r>
            <a:r>
              <a:rPr lang="en-US" sz="2800" dirty="0" smtClean="0">
                <a:solidFill>
                  <a:srgbClr val="FFFF00"/>
                </a:solidFill>
              </a:rPr>
              <a:t>to </a:t>
            </a:r>
            <a:r>
              <a:rPr lang="en-US" sz="2800" dirty="0" smtClean="0">
                <a:solidFill>
                  <a:srgbClr val="FFFF00"/>
                </a:solidFill>
              </a:rPr>
              <a:t>decrease </a:t>
            </a:r>
            <a:r>
              <a:rPr lang="en-US" sz="2800" dirty="0" smtClean="0">
                <a:solidFill>
                  <a:srgbClr val="FFFF00"/>
                </a:solidFill>
              </a:rPr>
              <a:t>LH </a:t>
            </a:r>
            <a:r>
              <a:rPr lang="en-US" sz="2800" dirty="0" smtClean="0">
                <a:solidFill>
                  <a:srgbClr val="FFFF00"/>
                </a:solidFill>
              </a:rPr>
              <a:t>&amp; </a:t>
            </a:r>
            <a:r>
              <a:rPr lang="en-US" sz="2800" dirty="0" smtClean="0">
                <a:solidFill>
                  <a:srgbClr val="FFFF00"/>
                </a:solidFill>
              </a:rPr>
              <a:t>FSH </a:t>
            </a:r>
            <a:r>
              <a:rPr lang="en-US" sz="2800" dirty="0" smtClean="0">
                <a:solidFill>
                  <a:srgbClr val="FFFF00"/>
                </a:solidFill>
              </a:rPr>
              <a:t>secretion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u="sng" dirty="0" smtClean="0">
                <a:solidFill>
                  <a:srgbClr val="FFFF00"/>
                </a:solidFill>
              </a:rPr>
              <a:t>directly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and on hypothalamus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 startAt="3"/>
            </a:pPr>
            <a:r>
              <a:rPr lang="en-US" sz="2800" dirty="0" err="1" smtClean="0">
                <a:solidFill>
                  <a:srgbClr val="FFFF00"/>
                </a:solidFill>
              </a:rPr>
              <a:t>inhibin</a:t>
            </a:r>
            <a:r>
              <a:rPr lang="hr-HR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from GC</a:t>
            </a:r>
            <a:r>
              <a:rPr lang="hr-HR" sz="2800" dirty="0" smtClean="0">
                <a:solidFill>
                  <a:srgbClr val="FFFF00"/>
                </a:solidFill>
              </a:rPr>
              <a:t>) </a:t>
            </a:r>
            <a:r>
              <a:rPr lang="en-US" sz="2800" dirty="0" smtClean="0">
                <a:solidFill>
                  <a:srgbClr val="FFFF00"/>
                </a:solidFill>
              </a:rPr>
              <a:t>inhibiting </a:t>
            </a:r>
            <a:r>
              <a:rPr lang="en-US" sz="2800" dirty="0" smtClean="0">
                <a:solidFill>
                  <a:srgbClr val="FFFF00"/>
                </a:solidFill>
              </a:rPr>
              <a:t>secretion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FSH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positive feedback effect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E on LH ( ovulation)</a:t>
            </a:r>
            <a:endParaRPr lang="hr-HR" sz="2800" dirty="0">
              <a:solidFill>
                <a:srgbClr val="FFFF00"/>
              </a:solidFill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peculiar positive feedback effect of stimulating pituitary secretion of </a:t>
            </a:r>
            <a:r>
              <a:rPr lang="en-US" sz="2800" dirty="0" smtClean="0">
                <a:solidFill>
                  <a:srgbClr val="FFFF00"/>
                </a:solidFill>
              </a:rPr>
              <a:t>LH</a:t>
            </a: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GC </a:t>
            </a:r>
            <a:r>
              <a:rPr lang="en-US" sz="2800" dirty="0" smtClean="0">
                <a:solidFill>
                  <a:srgbClr val="FFFF00"/>
                </a:solidFill>
              </a:rPr>
              <a:t>begin to secrete small but increasing quantities of progesterone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657" y="513935"/>
            <a:ext cx="7017143" cy="5886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8385"/>
            <a:ext cx="3743326" cy="6424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Anovulatory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Cycles</a:t>
            </a:r>
            <a:r>
              <a:rPr lang="hr-HR" dirty="0" smtClean="0">
                <a:solidFill>
                  <a:srgbClr val="FFFF00"/>
                </a:solidFill>
              </a:rPr>
              <a:t>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Sexual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Cycles at Puberty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390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3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if surge </a:t>
            </a:r>
            <a:r>
              <a:rPr lang="en-US" dirty="0" smtClean="0">
                <a:solidFill>
                  <a:srgbClr val="FFFF00"/>
                </a:solidFill>
              </a:rPr>
              <a:t>of LH is not of sufficient </a:t>
            </a:r>
            <a:r>
              <a:rPr lang="en-US" dirty="0" smtClean="0">
                <a:solidFill>
                  <a:srgbClr val="FFFF00"/>
                </a:solidFill>
              </a:rPr>
              <a:t>magnitude </a:t>
            </a:r>
            <a:r>
              <a:rPr lang="hr-HR" dirty="0" smtClean="0">
                <a:solidFill>
                  <a:srgbClr val="FFFF00"/>
                </a:solidFill>
              </a:rPr>
              <a:t>–</a:t>
            </a:r>
            <a:r>
              <a:rPr lang="en-US" dirty="0" smtClean="0">
                <a:solidFill>
                  <a:srgbClr val="FFFF00"/>
                </a:solidFill>
              </a:rPr>
              <a:t> no ovulation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anovulatory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cycle</a:t>
            </a:r>
            <a:r>
              <a:rPr lang="hr-HR" dirty="0" smtClean="0">
                <a:solidFill>
                  <a:srgbClr val="FFFF00"/>
                </a:solidFill>
              </a:rPr>
              <a:t>):</a:t>
            </a:r>
            <a:endParaRPr lang="hr-HR" dirty="0">
              <a:solidFill>
                <a:srgbClr val="FFFF00"/>
              </a:solidFill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failure of development of </a:t>
            </a:r>
            <a:r>
              <a:rPr lang="en-US" dirty="0" smtClean="0">
                <a:solidFill>
                  <a:srgbClr val="FFFF00"/>
                </a:solidFill>
              </a:rPr>
              <a:t>corpus </a:t>
            </a:r>
            <a:r>
              <a:rPr lang="en-US" dirty="0" err="1" smtClean="0">
                <a:solidFill>
                  <a:srgbClr val="FFFF00"/>
                </a:solidFill>
              </a:rPr>
              <a:t>luteum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no secretion of progesterone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cycle is shortened by several </a:t>
            </a:r>
            <a:r>
              <a:rPr lang="en-US" dirty="0" smtClean="0">
                <a:solidFill>
                  <a:srgbClr val="FFFF00"/>
                </a:solidFill>
              </a:rPr>
              <a:t>days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but the rhythm continues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first few cycles after the onset of </a:t>
            </a:r>
            <a:r>
              <a:rPr lang="en-US" dirty="0" smtClean="0">
                <a:solidFill>
                  <a:srgbClr val="FFFF00"/>
                </a:solidFill>
              </a:rPr>
              <a:t>puberty and few last ones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Puberty and Menarche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493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puberty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onset of adult sexual life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menarche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beginning of </a:t>
            </a:r>
            <a:r>
              <a:rPr lang="en-US" dirty="0" smtClean="0">
                <a:solidFill>
                  <a:srgbClr val="FFFF00"/>
                </a:solidFill>
              </a:rPr>
              <a:t>the cycle </a:t>
            </a:r>
            <a:r>
              <a:rPr lang="en-US" dirty="0" smtClean="0">
                <a:solidFill>
                  <a:srgbClr val="FFFF00"/>
                </a:solidFill>
              </a:rPr>
              <a:t>of </a:t>
            </a:r>
            <a:r>
              <a:rPr lang="en-US" dirty="0" smtClean="0">
                <a:solidFill>
                  <a:srgbClr val="FFFF00"/>
                </a:solidFill>
              </a:rPr>
              <a:t>menstruation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83" name="Picture 3" descr="F: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8001000" cy="5500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Anatomy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36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3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during all reproductive years of adult life (13 and 46 years), 400 to 500 of the primordial follicles develop enough to expel their ova-one each month</a:t>
            </a:r>
            <a:r>
              <a:rPr lang="hr-HR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the remainder degenerate (become </a:t>
            </a:r>
            <a:r>
              <a:rPr lang="en-US" dirty="0" err="1" smtClean="0">
                <a:solidFill>
                  <a:srgbClr val="FFFF00"/>
                </a:solidFill>
              </a:rPr>
              <a:t>atretic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at menopause only a few primordial follicles remain in ovaries and even these degenerate soon thereafter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038" y="726352"/>
            <a:ext cx="6151562" cy="552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838200"/>
            <a:ext cx="7205662" cy="54042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Menopause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595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5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hr-HR" sz="2800" dirty="0" smtClean="0">
                <a:solidFill>
                  <a:srgbClr val="FFFF00"/>
                </a:solidFill>
              </a:rPr>
              <a:t>40-50 </a:t>
            </a:r>
            <a:r>
              <a:rPr lang="en-US" sz="2800" dirty="0" smtClean="0">
                <a:solidFill>
                  <a:srgbClr val="FFFF00"/>
                </a:solidFill>
              </a:rPr>
              <a:t>years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sexual cycle usually becomes </a:t>
            </a:r>
            <a:r>
              <a:rPr lang="en-US" sz="2800" dirty="0" smtClean="0">
                <a:solidFill>
                  <a:srgbClr val="FFFF00"/>
                </a:solidFill>
              </a:rPr>
              <a:t>irregular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ovulation </a:t>
            </a:r>
            <a:r>
              <a:rPr lang="en-US" sz="2800" dirty="0" smtClean="0">
                <a:solidFill>
                  <a:srgbClr val="FFFF00"/>
                </a:solidFill>
              </a:rPr>
              <a:t>fails </a:t>
            </a:r>
            <a:r>
              <a:rPr lang="en-US" sz="2800" dirty="0" smtClean="0">
                <a:solidFill>
                  <a:srgbClr val="FFFF00"/>
                </a:solidFill>
              </a:rPr>
              <a:t>to occur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"burning out" of the </a:t>
            </a:r>
            <a:r>
              <a:rPr lang="en-US" sz="2800" dirty="0" smtClean="0">
                <a:solidFill>
                  <a:srgbClr val="FFFF00"/>
                </a:solidFill>
              </a:rPr>
              <a:t>ovaries </a:t>
            </a:r>
            <a:r>
              <a:rPr lang="hr-HR" sz="2800" dirty="0" smtClean="0">
                <a:solidFill>
                  <a:srgbClr val="FFFF00"/>
                </a:solidFill>
              </a:rPr>
              <a:t>(15</a:t>
            </a:r>
            <a:r>
              <a:rPr lang="hr-HR" sz="2800" dirty="0">
                <a:solidFill>
                  <a:srgbClr val="FFFF00"/>
                </a:solidFill>
              </a:rPr>
              <a:t>% </a:t>
            </a:r>
            <a:r>
              <a:rPr lang="hr-HR" sz="2800" dirty="0" smtClean="0">
                <a:solidFill>
                  <a:srgbClr val="FFFF00"/>
                </a:solidFill>
              </a:rPr>
              <a:t>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treatment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"hot </a:t>
            </a:r>
            <a:r>
              <a:rPr lang="en-US" sz="2800" dirty="0" smtClean="0">
                <a:solidFill>
                  <a:srgbClr val="FFFF00"/>
                </a:solidFill>
              </a:rPr>
              <a:t>flushes"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extreme flushing of the skin</a:t>
            </a:r>
            <a:endParaRPr lang="hr-HR" sz="2800" dirty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psychic sensations of </a:t>
            </a:r>
            <a:r>
              <a:rPr lang="en-US" sz="2800" dirty="0" err="1" smtClean="0">
                <a:solidFill>
                  <a:srgbClr val="FFFF00"/>
                </a:solidFill>
              </a:rPr>
              <a:t>dyspnea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irritability</a:t>
            </a:r>
            <a:endParaRPr lang="hr-HR" sz="2800" dirty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fatigue</a:t>
            </a:r>
            <a:endParaRPr lang="hr-HR" sz="2800" dirty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anxiety</a:t>
            </a:r>
            <a:endParaRPr lang="hr-HR" sz="2800" dirty="0" smtClean="0">
              <a:solidFill>
                <a:srgbClr val="FFFF00"/>
              </a:solidFill>
            </a:endParaRPr>
          </a:p>
          <a:p>
            <a:pPr marL="1066800" lvl="1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decreased </a:t>
            </a:r>
            <a:r>
              <a:rPr lang="en-US" sz="2800" dirty="0" smtClean="0">
                <a:solidFill>
                  <a:srgbClr val="FFFF00"/>
                </a:solidFill>
              </a:rPr>
              <a:t>strength and calcification of bones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Abnormalities of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697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</a:rPr>
              <a:t>hypogonadism</a:t>
            </a:r>
            <a:r>
              <a:rPr lang="hr-HR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before puberty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female </a:t>
            </a:r>
            <a:r>
              <a:rPr lang="en-US" sz="2800" dirty="0" err="1" smtClean="0">
                <a:solidFill>
                  <a:srgbClr val="FFFF00"/>
                </a:solidFill>
              </a:rPr>
              <a:t>eunuchism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after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puberty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sexual organs </a:t>
            </a:r>
            <a:r>
              <a:rPr lang="en-US" sz="2800" dirty="0" smtClean="0">
                <a:solidFill>
                  <a:srgbClr val="FFFF00"/>
                </a:solidFill>
              </a:rPr>
              <a:t>regress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same as in </a:t>
            </a:r>
            <a:r>
              <a:rPr lang="en-US" sz="2800" dirty="0" smtClean="0">
                <a:solidFill>
                  <a:srgbClr val="FFFF00"/>
                </a:solidFill>
              </a:rPr>
              <a:t>menopause</a:t>
            </a:r>
            <a:r>
              <a:rPr lang="hr-HR" sz="2800" dirty="0" smtClean="0">
                <a:solidFill>
                  <a:srgbClr val="FFFF00"/>
                </a:solidFill>
              </a:rPr>
              <a:t>))</a:t>
            </a:r>
            <a:endParaRPr lang="hr-HR" sz="2800" dirty="0">
              <a:solidFill>
                <a:srgbClr val="FFFF00"/>
              </a:solidFill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irregularity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menses</a:t>
            </a:r>
            <a:endParaRPr lang="hr-HR" sz="2800" dirty="0">
              <a:solidFill>
                <a:srgbClr val="FFFF00"/>
              </a:solidFill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amenorrhea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err="1" smtClean="0">
                <a:solidFill>
                  <a:srgbClr val="FFFF00"/>
                </a:solidFill>
              </a:rPr>
              <a:t>hypersecretion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by </a:t>
            </a:r>
            <a:r>
              <a:rPr lang="en-US" sz="2800" dirty="0" smtClean="0">
                <a:solidFill>
                  <a:srgbClr val="FFFF00"/>
                </a:solidFill>
              </a:rPr>
              <a:t>ovaries</a:t>
            </a:r>
            <a:r>
              <a:rPr lang="hr-HR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rare clinical </a:t>
            </a:r>
            <a:r>
              <a:rPr lang="en-US" sz="2800" dirty="0" smtClean="0">
                <a:solidFill>
                  <a:srgbClr val="FFFF00"/>
                </a:solidFill>
              </a:rPr>
              <a:t>entity (due to negative feedback)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usually </a:t>
            </a:r>
            <a:r>
              <a:rPr lang="en-US" sz="2800" dirty="0" smtClean="0">
                <a:solidFill>
                  <a:srgbClr val="FFFF00"/>
                </a:solidFill>
              </a:rPr>
              <a:t>when feminizing </a:t>
            </a:r>
            <a:r>
              <a:rPr lang="en-US" sz="2800" dirty="0" smtClean="0">
                <a:solidFill>
                  <a:srgbClr val="FFFF00"/>
                </a:solidFill>
              </a:rPr>
              <a:t>tumor </a:t>
            </a:r>
            <a:r>
              <a:rPr lang="en-US" sz="2800" dirty="0" smtClean="0">
                <a:solidFill>
                  <a:srgbClr val="FFFF00"/>
                </a:solidFill>
              </a:rPr>
              <a:t>develops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irregular bleeding in menopause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Sexual Act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80010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successful performance of the female sexual act depends on both psychic stimulation and local sexual stimulation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thinking </a:t>
            </a:r>
            <a:r>
              <a:rPr lang="en-US" sz="2800" dirty="0" smtClean="0">
                <a:solidFill>
                  <a:srgbClr val="FFFF00"/>
                </a:solidFill>
              </a:rPr>
              <a:t>sexual thoughts can lead to female sexual desire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desire </a:t>
            </a:r>
            <a:r>
              <a:rPr lang="en-US" sz="2800" dirty="0" smtClean="0">
                <a:solidFill>
                  <a:srgbClr val="FFFF00"/>
                </a:solidFill>
              </a:rPr>
              <a:t>also changes during the monthly sexual cycle, reaching a peak near the time of ovulation (</a:t>
            </a:r>
            <a:r>
              <a:rPr lang="en-US" sz="2800" dirty="0" smtClean="0">
                <a:solidFill>
                  <a:srgbClr val="FFFF00"/>
                </a:solidFill>
              </a:rPr>
              <a:t>estrogen)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clitoris is especially sensitive for initiating sexual </a:t>
            </a:r>
            <a:r>
              <a:rPr lang="en-US" sz="2800" dirty="0" smtClean="0">
                <a:solidFill>
                  <a:srgbClr val="FFFF00"/>
                </a:solidFill>
              </a:rPr>
              <a:t>sensations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8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09800"/>
            <a:ext cx="80010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+mj-lt"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erection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 smtClean="0">
                <a:solidFill>
                  <a:srgbClr val="FFFF00"/>
                </a:solidFill>
              </a:rPr>
              <a:t>lubrication</a:t>
            </a:r>
            <a:r>
              <a:rPr lang="hr-HR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located </a:t>
            </a:r>
            <a:r>
              <a:rPr lang="en-US" sz="2800" dirty="0" smtClean="0">
                <a:solidFill>
                  <a:srgbClr val="FFFF00"/>
                </a:solidFill>
              </a:rPr>
              <a:t>around the </a:t>
            </a:r>
            <a:r>
              <a:rPr lang="en-US" sz="2800" dirty="0" err="1" smtClean="0">
                <a:solidFill>
                  <a:srgbClr val="FFFF00"/>
                </a:solidFill>
              </a:rPr>
              <a:t>introitus</a:t>
            </a:r>
            <a:r>
              <a:rPr lang="en-US" sz="2800" dirty="0" smtClean="0">
                <a:solidFill>
                  <a:srgbClr val="FFFF00"/>
                </a:solidFill>
              </a:rPr>
              <a:t> and extending into the clitoris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parasympathetic </a:t>
            </a:r>
            <a:r>
              <a:rPr lang="en-US" sz="2800" dirty="0" smtClean="0">
                <a:solidFill>
                  <a:srgbClr val="FFFF00"/>
                </a:solidFill>
              </a:rPr>
              <a:t>nerves</a:t>
            </a:r>
            <a:r>
              <a:rPr lang="en-US" sz="2800" dirty="0" smtClean="0">
                <a:solidFill>
                  <a:srgbClr val="FFFF00"/>
                </a:solidFill>
              </a:rPr>
              <a:t>: acetylcholine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hr-HR" sz="2800" dirty="0">
                <a:solidFill>
                  <a:srgbClr val="FFFF00"/>
                </a:solidFill>
              </a:rPr>
              <a:t>NO, VIP; </a:t>
            </a:r>
            <a:r>
              <a:rPr lang="en-US" sz="2800" dirty="0" err="1" smtClean="0">
                <a:solidFill>
                  <a:srgbClr val="FFFF00"/>
                </a:solidFill>
              </a:rPr>
              <a:t>Bartholin</a:t>
            </a:r>
            <a:r>
              <a:rPr lang="en-US" sz="2800" dirty="0" smtClean="0">
                <a:solidFill>
                  <a:srgbClr val="FFFF00"/>
                </a:solidFill>
              </a:rPr>
              <a:t> glands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mucus secreted by the vaginal </a:t>
            </a:r>
            <a:r>
              <a:rPr lang="en-US" sz="2800" dirty="0" smtClean="0">
                <a:solidFill>
                  <a:srgbClr val="FFFF00"/>
                </a:solidFill>
              </a:rPr>
              <a:t>epithelium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Font typeface="+mj-lt"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female orgasm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female climax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analogous to emission and ejaculation in </a:t>
            </a:r>
            <a:r>
              <a:rPr lang="en-US" sz="2800" dirty="0" smtClean="0">
                <a:solidFill>
                  <a:srgbClr val="FFFF00"/>
                </a:solidFill>
              </a:rPr>
              <a:t>male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may help promote fertilization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increase uterine and fallopian tube </a:t>
            </a:r>
            <a:r>
              <a:rPr lang="en-US" sz="2800" dirty="0" smtClean="0">
                <a:solidFill>
                  <a:srgbClr val="FFFF00"/>
                </a:solidFill>
              </a:rPr>
              <a:t>motility</a:t>
            </a:r>
            <a:r>
              <a:rPr lang="en-US" sz="2800" dirty="0" smtClean="0">
                <a:solidFill>
                  <a:srgbClr val="FFFF00"/>
                </a:solidFill>
              </a:rPr>
              <a:t>, dilation of the cervical canal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oxytocin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relaxed </a:t>
            </a:r>
            <a:r>
              <a:rPr lang="en-US" sz="2800" dirty="0" smtClean="0">
                <a:solidFill>
                  <a:srgbClr val="FFFF00"/>
                </a:solidFill>
              </a:rPr>
              <a:t>peacefulness (resolution)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Fertility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9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fertile period</a:t>
            </a:r>
            <a:r>
              <a:rPr lang="hr-HR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smtClean="0">
                <a:solidFill>
                  <a:srgbClr val="FFFF00"/>
                </a:solidFill>
              </a:rPr>
              <a:t>ovum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24h, </a:t>
            </a:r>
            <a:r>
              <a:rPr lang="en-US" sz="2800" dirty="0" smtClean="0">
                <a:solidFill>
                  <a:srgbClr val="FFFF00"/>
                </a:solidFill>
              </a:rPr>
              <a:t>sperm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up to 5 days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fertile period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during each month is </a:t>
            </a:r>
            <a:r>
              <a:rPr lang="en-US" sz="2800" dirty="0" smtClean="0">
                <a:solidFill>
                  <a:srgbClr val="FFFF00"/>
                </a:solidFill>
              </a:rPr>
              <a:t>short </a:t>
            </a:r>
            <a:r>
              <a:rPr lang="hr-HR" sz="2800" dirty="0" smtClean="0">
                <a:solidFill>
                  <a:srgbClr val="FFFF00"/>
                </a:solidFill>
              </a:rPr>
              <a:t>4-5 </a:t>
            </a:r>
            <a:r>
              <a:rPr lang="en-US" sz="2800" dirty="0" smtClean="0">
                <a:solidFill>
                  <a:srgbClr val="FFFF00"/>
                </a:solidFill>
              </a:rPr>
              <a:t>days)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sz="2800" dirty="0" smtClean="0">
                <a:solidFill>
                  <a:srgbClr val="FFFF00"/>
                </a:solidFill>
              </a:rPr>
              <a:t>rhythm method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contraception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difficulty in predicting the exact time of ovulation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avoidance of intercourse for 4 days before the calculated day of ovulation and 3 days afterward prevents </a:t>
            </a:r>
            <a:r>
              <a:rPr lang="en-US" sz="2800" dirty="0" smtClean="0">
                <a:solidFill>
                  <a:srgbClr val="FFFF00"/>
                </a:solidFill>
              </a:rPr>
              <a:t>conception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69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+mj-lt"/>
              <a:buAutoNum type="arabicParenR" startAt="3"/>
            </a:pPr>
            <a:r>
              <a:rPr lang="en-US" sz="2800" dirty="0" smtClean="0">
                <a:solidFill>
                  <a:srgbClr val="FFFF00"/>
                </a:solidFill>
              </a:rPr>
              <a:t>"</a:t>
            </a:r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</a:rPr>
              <a:t>Pill</a:t>
            </a:r>
            <a:r>
              <a:rPr lang="en-US" sz="2800" dirty="0" smtClean="0">
                <a:solidFill>
                  <a:srgbClr val="FFFF00"/>
                </a:solidFill>
              </a:rPr>
              <a:t>", appropriate administration of either of </a:t>
            </a:r>
            <a:r>
              <a:rPr lang="en-US" sz="2800" dirty="0" smtClean="0">
                <a:solidFill>
                  <a:srgbClr val="FFFF00"/>
                </a:solidFill>
              </a:rPr>
              <a:t>E or P can </a:t>
            </a:r>
            <a:r>
              <a:rPr lang="en-US" sz="2800" dirty="0" smtClean="0">
                <a:solidFill>
                  <a:srgbClr val="FFFF00"/>
                </a:solidFill>
              </a:rPr>
              <a:t>prevent the </a:t>
            </a:r>
            <a:r>
              <a:rPr lang="en-US" sz="2800" dirty="0" err="1" smtClean="0">
                <a:solidFill>
                  <a:srgbClr val="FFFF00"/>
                </a:solidFill>
              </a:rPr>
              <a:t>preovulatory</a:t>
            </a:r>
            <a:r>
              <a:rPr lang="en-US" sz="2800" dirty="0" smtClean="0">
                <a:solidFill>
                  <a:srgbClr val="FFFF00"/>
                </a:solidFill>
              </a:rPr>
              <a:t> surge of </a:t>
            </a:r>
            <a:r>
              <a:rPr lang="en-US" sz="2800" dirty="0" smtClean="0">
                <a:solidFill>
                  <a:srgbClr val="FFFF00"/>
                </a:solidFill>
              </a:rPr>
              <a:t>LH, </a:t>
            </a:r>
            <a:r>
              <a:rPr lang="en-US" sz="2800" dirty="0" smtClean="0">
                <a:solidFill>
                  <a:srgbClr val="FFFF00"/>
                </a:solidFill>
              </a:rPr>
              <a:t>which is essential in causing </a:t>
            </a:r>
            <a:r>
              <a:rPr lang="en-US" sz="2800" dirty="0" smtClean="0">
                <a:solidFill>
                  <a:srgbClr val="FFFF00"/>
                </a:solidFill>
              </a:rPr>
              <a:t>ovulation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challenge was </a:t>
            </a:r>
            <a:r>
              <a:rPr lang="en-US" sz="2800" dirty="0" smtClean="0">
                <a:solidFill>
                  <a:srgbClr val="FFFF00"/>
                </a:solidFill>
              </a:rPr>
              <a:t>to develop </a:t>
            </a:r>
            <a:r>
              <a:rPr lang="en-US" sz="2800" dirty="0" smtClean="0">
                <a:solidFill>
                  <a:srgbClr val="FFFF00"/>
                </a:solidFill>
              </a:rPr>
              <a:t>appropriate </a:t>
            </a:r>
            <a:r>
              <a:rPr lang="en-US" sz="2800" dirty="0" smtClean="0">
                <a:solidFill>
                  <a:srgbClr val="FFFF00"/>
                </a:solidFill>
              </a:rPr>
              <a:t>combination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smtClean="0">
                <a:solidFill>
                  <a:srgbClr val="FFFF00"/>
                </a:solidFill>
              </a:rPr>
              <a:t>E &amp; P</a:t>
            </a:r>
            <a:r>
              <a:rPr lang="hr-HR" sz="2800" dirty="0" smtClean="0">
                <a:solidFill>
                  <a:srgbClr val="FFFF00"/>
                </a:solidFill>
              </a:rPr>
              <a:t>; </a:t>
            </a:r>
            <a:r>
              <a:rPr lang="en-US" sz="2800" dirty="0" smtClean="0">
                <a:solidFill>
                  <a:srgbClr val="FFFF00"/>
                </a:solidFill>
              </a:rPr>
              <a:t>combination of synthetic estrogens and synthetic </a:t>
            </a:r>
            <a:r>
              <a:rPr lang="en-US" sz="2800" dirty="0" err="1" smtClean="0">
                <a:solidFill>
                  <a:srgbClr val="FFFF00"/>
                </a:solidFill>
              </a:rPr>
              <a:t>progestins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– can resist this destructive propensity of the liver 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Sterility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0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about 5-10% of </a:t>
            </a:r>
            <a:r>
              <a:rPr lang="en-US" sz="2800" dirty="0" smtClean="0">
                <a:solidFill>
                  <a:srgbClr val="FFFF00"/>
                </a:solidFill>
              </a:rPr>
              <a:t>women are infertile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most </a:t>
            </a:r>
            <a:r>
              <a:rPr lang="en-US" sz="2800" dirty="0" smtClean="0">
                <a:solidFill>
                  <a:srgbClr val="FFFF00"/>
                </a:solidFill>
              </a:rPr>
              <a:t>common cause of female sterility is failure to </a:t>
            </a:r>
            <a:r>
              <a:rPr lang="en-US" sz="2800" dirty="0" smtClean="0">
                <a:solidFill>
                  <a:srgbClr val="FFFF00"/>
                </a:solidFill>
              </a:rPr>
              <a:t>ovulate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the absence of </a:t>
            </a:r>
            <a:r>
              <a:rPr lang="en-US" sz="2800" dirty="0" err="1" smtClean="0">
                <a:solidFill>
                  <a:srgbClr val="FFFF00"/>
                </a:solidFill>
              </a:rPr>
              <a:t>progestational</a:t>
            </a:r>
            <a:r>
              <a:rPr lang="en-US" sz="2800" dirty="0" smtClean="0">
                <a:solidFill>
                  <a:srgbClr val="FFFF00"/>
                </a:solidFill>
              </a:rPr>
              <a:t> effects, the cycle can be assumed to be </a:t>
            </a:r>
            <a:r>
              <a:rPr lang="en-US" sz="2800" dirty="0" err="1" smtClean="0">
                <a:solidFill>
                  <a:srgbClr val="FFFF00"/>
                </a:solidFill>
              </a:rPr>
              <a:t>anovulatory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analysis of </a:t>
            </a:r>
            <a:r>
              <a:rPr lang="en-US" sz="2800" dirty="0" smtClean="0">
                <a:solidFill>
                  <a:srgbClr val="FFFF00"/>
                </a:solidFill>
              </a:rPr>
              <a:t>urine for a surge in </a:t>
            </a:r>
            <a:r>
              <a:rPr lang="en-US" sz="2800" dirty="0" err="1" smtClean="0">
                <a:solidFill>
                  <a:srgbClr val="FFFF00"/>
                </a:solidFill>
              </a:rPr>
              <a:t>pregnanediol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charting body temperature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hr-HR" sz="2800" dirty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0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.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3 </a:t>
            </a:r>
            <a:r>
              <a:rPr lang="hr-HR" sz="2800" dirty="0">
                <a:solidFill>
                  <a:srgbClr val="FFFF00"/>
                </a:solidFill>
                <a:cs typeface="Times New Roman" charset="0"/>
                <a:sym typeface="Wingdings" pitchFamily="2" charset="2"/>
              </a:rPr>
              <a:t>°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C</a:t>
            </a:r>
            <a:r>
              <a:rPr lang="en-US" sz="2800" dirty="0" smtClean="0">
                <a:solidFill>
                  <a:srgbClr val="FFFF00"/>
                </a:solidFill>
                <a:sym typeface="Wingdings" pitchFamily="2" charset="2"/>
              </a:rPr>
              <a:t> or </a:t>
            </a:r>
            <a:r>
              <a:rPr lang="en-US" sz="2800" dirty="0" smtClean="0">
                <a:solidFill>
                  <a:srgbClr val="FFFF00"/>
                </a:solidFill>
              </a:rPr>
              <a:t>0.5°F</a:t>
            </a:r>
            <a:r>
              <a:rPr lang="hr-HR" sz="2800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81-f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75" y="655683"/>
            <a:ext cx="7146925" cy="5745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Hormonal System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5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03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arenR"/>
            </a:pPr>
            <a:r>
              <a:rPr lang="hr-HR" dirty="0" err="1">
                <a:solidFill>
                  <a:srgbClr val="FFFF00"/>
                </a:solidFill>
              </a:rPr>
              <a:t>GnRH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AutoNum type="arabicParenR"/>
            </a:pPr>
            <a:r>
              <a:rPr lang="hr-HR" dirty="0">
                <a:solidFill>
                  <a:srgbClr val="FFFF00"/>
                </a:solidFill>
              </a:rPr>
              <a:t>FSH </a:t>
            </a:r>
            <a:r>
              <a:rPr lang="en-US" dirty="0" smtClean="0">
                <a:solidFill>
                  <a:srgbClr val="FFFF00"/>
                </a:solidFill>
              </a:rPr>
              <a:t>&amp;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LH</a:t>
            </a:r>
          </a:p>
          <a:p>
            <a:pPr marL="609600" indent="-609600">
              <a:buFont typeface="Wingdings" pitchFamily="2" charset="2"/>
              <a:buAutoNum type="arabicParenR"/>
            </a:pPr>
            <a:r>
              <a:rPr lang="en-US" dirty="0" smtClean="0">
                <a:solidFill>
                  <a:srgbClr val="FFFF00"/>
                </a:solidFill>
              </a:rPr>
              <a:t>estrogen and progesterone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various hormones are secreted at drastically differing rates during different parts of the female monthly sexual cycle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hr-HR" dirty="0" err="1">
                <a:solidFill>
                  <a:srgbClr val="FFFF00"/>
                </a:solidFill>
              </a:rPr>
              <a:t>GnRH</a:t>
            </a:r>
            <a:r>
              <a:rPr lang="hr-HR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is secreted in short pulses averaging once every 90 minutes, as occurs in male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endParaRPr lang="hr-HR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107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1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hyposecretion</a:t>
            </a:r>
            <a:r>
              <a:rPr lang="en-US" sz="2800" dirty="0" smtClean="0">
                <a:solidFill>
                  <a:srgbClr val="FFFF00"/>
                </a:solidFill>
              </a:rPr>
              <a:t> of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LH </a:t>
            </a:r>
            <a:r>
              <a:rPr lang="en-US" sz="2800" dirty="0" smtClean="0">
                <a:solidFill>
                  <a:srgbClr val="FFFF00"/>
                </a:solidFill>
              </a:rPr>
              <a:t>&amp;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FSH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smtClean="0">
                <a:solidFill>
                  <a:srgbClr val="FFFF00"/>
                </a:solidFill>
              </a:rPr>
              <a:t>treatment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administration of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HCG – </a:t>
            </a:r>
            <a:r>
              <a:rPr lang="en-US" sz="2800" dirty="0" smtClean="0">
                <a:solidFill>
                  <a:srgbClr val="FFFF00"/>
                </a:solidFill>
              </a:rPr>
              <a:t>multiple births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endometriosis</a:t>
            </a:r>
            <a:r>
              <a:rPr lang="hr-HR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endometrial tissue </a:t>
            </a:r>
            <a:r>
              <a:rPr lang="en-US" sz="2800" dirty="0" smtClean="0">
                <a:solidFill>
                  <a:srgbClr val="FFFF00"/>
                </a:solidFill>
              </a:rPr>
              <a:t>grows </a:t>
            </a:r>
            <a:r>
              <a:rPr lang="en-US" sz="2800" dirty="0" smtClean="0">
                <a:solidFill>
                  <a:srgbClr val="FFFF00"/>
                </a:solidFill>
              </a:rPr>
              <a:t>and even menstruates in </a:t>
            </a:r>
            <a:r>
              <a:rPr lang="en-US" sz="2800" dirty="0" smtClean="0">
                <a:solidFill>
                  <a:srgbClr val="FFFF00"/>
                </a:solidFill>
              </a:rPr>
              <a:t>pelvic cavity</a:t>
            </a:r>
            <a:r>
              <a:rPr lang="en-US" sz="2800" dirty="0" smtClean="0">
                <a:solidFill>
                  <a:srgbClr val="FFFF00"/>
                </a:solidFill>
              </a:rPr>
              <a:t>, enshrouds the ovaries</a:t>
            </a:r>
            <a:r>
              <a:rPr lang="hr-HR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occludes the fallopian tubes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err="1" smtClean="0">
                <a:solidFill>
                  <a:srgbClr val="FFFF00"/>
                </a:solidFill>
              </a:rPr>
              <a:t>salpingitis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hr-HR" sz="2800" dirty="0" smtClean="0">
                <a:solidFill>
                  <a:srgbClr val="FFFF00"/>
                </a:solidFill>
              </a:rPr>
              <a:t>– </a:t>
            </a:r>
            <a:r>
              <a:rPr lang="en-US" sz="2800" dirty="0" smtClean="0">
                <a:solidFill>
                  <a:srgbClr val="FFFF00"/>
                </a:solidFill>
              </a:rPr>
              <a:t>inflammation of the fallopian </a:t>
            </a:r>
            <a:r>
              <a:rPr lang="en-US" sz="2800" dirty="0" smtClean="0">
                <a:solidFill>
                  <a:srgbClr val="FFFF00"/>
                </a:solidFill>
              </a:rPr>
              <a:t>tubes </a:t>
            </a:r>
            <a:r>
              <a:rPr lang="hr-HR" sz="2800" dirty="0" smtClean="0">
                <a:solidFill>
                  <a:srgbClr val="FFFF00"/>
                </a:solidFill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</a:rPr>
              <a:t>gonococcal</a:t>
            </a:r>
            <a:r>
              <a:rPr lang="en-US" sz="2800" dirty="0" smtClean="0">
                <a:solidFill>
                  <a:srgbClr val="FFFF00"/>
                </a:solidFill>
              </a:rPr>
              <a:t> infection</a:t>
            </a:r>
            <a:r>
              <a:rPr lang="hr-HR" sz="2800" dirty="0" smtClean="0">
                <a:solidFill>
                  <a:srgbClr val="FFFF00"/>
                </a:solidFill>
              </a:rPr>
              <a:t>)</a:t>
            </a:r>
            <a:endParaRPr lang="hr-HR" sz="2800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secretion of abnormal mucus by </a:t>
            </a:r>
            <a:r>
              <a:rPr lang="en-US" sz="2800" dirty="0" smtClean="0">
                <a:solidFill>
                  <a:srgbClr val="FFFF00"/>
                </a:solidFill>
              </a:rPr>
              <a:t>uterine </a:t>
            </a:r>
            <a:r>
              <a:rPr lang="en-US" sz="2800" dirty="0" smtClean="0">
                <a:solidFill>
                  <a:srgbClr val="FFFF00"/>
                </a:solidFill>
              </a:rPr>
              <a:t>cervix</a:t>
            </a:r>
            <a:endParaRPr lang="hr-HR" sz="2800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657" y="513935"/>
            <a:ext cx="7017143" cy="5886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Ovarian Cycle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7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1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female monthly sexual cycle</a:t>
            </a:r>
            <a:r>
              <a:rPr lang="hr-HR" dirty="0" smtClean="0">
                <a:solidFill>
                  <a:srgbClr val="FFFF00"/>
                </a:solidFill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menstrual cycle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duration of cycle averages 28 days</a:t>
            </a:r>
            <a:r>
              <a:rPr lang="hr-HR" dirty="0" smtClean="0">
                <a:solidFill>
                  <a:srgbClr val="FFFF00"/>
                </a:solidFill>
              </a:rPr>
              <a:t> </a:t>
            </a:r>
            <a:r>
              <a:rPr lang="hr-HR" dirty="0">
                <a:solidFill>
                  <a:srgbClr val="FFFF00"/>
                </a:solidFill>
              </a:rPr>
              <a:t>(20-45 </a:t>
            </a:r>
            <a:r>
              <a:rPr lang="en-US" dirty="0" smtClean="0">
                <a:solidFill>
                  <a:srgbClr val="FFFF00"/>
                </a:solidFill>
              </a:rPr>
              <a:t>days</a:t>
            </a:r>
            <a:r>
              <a:rPr lang="hr-HR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decreased fertility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single ovum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single fetus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  <a:p>
            <a:pPr marL="1066800" lvl="1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uterine </a:t>
            </a:r>
            <a:r>
              <a:rPr lang="en-US" dirty="0" err="1" smtClean="0">
                <a:solidFill>
                  <a:srgbClr val="FFFF00"/>
                </a:solidFill>
              </a:rPr>
              <a:t>endometrium</a:t>
            </a:r>
            <a:r>
              <a:rPr lang="en-US" dirty="0" smtClean="0">
                <a:solidFill>
                  <a:srgbClr val="FFFF00"/>
                </a:solidFill>
              </a:rPr>
              <a:t> is prepared in advance for implantation</a:t>
            </a:r>
            <a:endParaRPr lang="hr-HR" dirty="0">
              <a:solidFill>
                <a:srgbClr val="FFFF00"/>
              </a:solidFill>
              <a:sym typeface="WP IconicSymbolsA" pitchFamily="2" charset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Gonadotropic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Hormones and Their Effects on the Ovaries</a:t>
            </a:r>
            <a:endParaRPr lang="hr-H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ovarian changes depend completely on FSH and LH </a:t>
            </a:r>
            <a:r>
              <a:rPr lang="hr-HR" dirty="0" smtClean="0">
                <a:solidFill>
                  <a:srgbClr val="FFFF00"/>
                </a:solidFill>
              </a:rPr>
              <a:t>(</a:t>
            </a:r>
            <a:r>
              <a:rPr lang="en-US" dirty="0" err="1" smtClean="0">
                <a:solidFill>
                  <a:srgbClr val="FFFF00"/>
                </a:solidFill>
              </a:rPr>
              <a:t>glycoproteins</a:t>
            </a:r>
            <a:r>
              <a:rPr lang="hr-HR" dirty="0" smtClean="0">
                <a:solidFill>
                  <a:srgbClr val="FFFF00"/>
                </a:solidFill>
              </a:rPr>
              <a:t>, 30000)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without them ovaries remain inactive</a:t>
            </a:r>
            <a:r>
              <a:rPr lang="hr-HR" dirty="0" smtClean="0">
                <a:solidFill>
                  <a:srgbClr val="FFFF00"/>
                </a:solidFill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childhood</a:t>
            </a:r>
            <a:r>
              <a:rPr lang="hr-HR" dirty="0" smtClean="0">
                <a:solidFill>
                  <a:srgbClr val="FFFF00"/>
                </a:solidFill>
              </a:rPr>
              <a:t>)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time of first menstrual cycle </a:t>
            </a:r>
            <a:r>
              <a:rPr lang="hr-HR" dirty="0" smtClean="0">
                <a:solidFill>
                  <a:srgbClr val="FFFF00"/>
                </a:solidFill>
              </a:rPr>
              <a:t>–</a:t>
            </a:r>
            <a:r>
              <a:rPr lang="en-US" dirty="0" smtClean="0">
                <a:solidFill>
                  <a:srgbClr val="FFFF00"/>
                </a:solidFill>
              </a:rPr>
              <a:t> menarche</a:t>
            </a:r>
            <a:endParaRPr lang="hr-HR" dirty="0">
              <a:solidFill>
                <a:srgbClr val="FFFF00"/>
              </a:solidFill>
            </a:endParaRPr>
          </a:p>
          <a:p>
            <a:pPr marL="609600" indent="-609600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cyclical increase and decrease of FSH and LH 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highly specific receptors</a:t>
            </a:r>
            <a:r>
              <a:rPr lang="hr-HR" dirty="0" smtClean="0">
                <a:solidFill>
                  <a:srgbClr val="FFFF00"/>
                </a:solidFill>
                <a:sym typeface="WP IconicSymbolsA" pitchFamily="2" charset="2"/>
              </a:rPr>
              <a:t> 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– </a:t>
            </a:r>
            <a:r>
              <a:rPr lang="hr-HR" dirty="0" err="1">
                <a:solidFill>
                  <a:srgbClr val="FFFF00"/>
                </a:solidFill>
                <a:sym typeface="WP IconicSymbolsA" pitchFamily="2" charset="2"/>
              </a:rPr>
              <a:t>cAMP</a:t>
            </a:r>
            <a:r>
              <a:rPr lang="hr-HR" dirty="0">
                <a:solidFill>
                  <a:srgbClr val="FFFF00"/>
                </a:solidFill>
                <a:sym typeface="WP IconicSymbolsA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81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657" y="513935"/>
            <a:ext cx="7017143" cy="5886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4734</TotalTime>
  <Words>1858</Words>
  <Application>Microsoft Office PowerPoint</Application>
  <PresentationFormat>On-screen Show (4:3)</PresentationFormat>
  <Paragraphs>135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Azure</vt:lpstr>
      <vt:lpstr>Female Physiology Before Pregnancy and Female Hormones</vt:lpstr>
      <vt:lpstr>Slide 2</vt:lpstr>
      <vt:lpstr>Slide 3</vt:lpstr>
      <vt:lpstr>Physiologic Anatomy</vt:lpstr>
      <vt:lpstr>Female Hormonal System</vt:lpstr>
      <vt:lpstr>Slide 6</vt:lpstr>
      <vt:lpstr>Monthly Ovarian Cycle</vt:lpstr>
      <vt:lpstr>Gonadotropic Hormones and Their Effects on the Ovaries</vt:lpstr>
      <vt:lpstr>Slide 9</vt:lpstr>
      <vt:lpstr>Ovarian Follicle Growth-"Follicular" Phase</vt:lpstr>
      <vt:lpstr>Slide 11</vt:lpstr>
      <vt:lpstr>Slide 12</vt:lpstr>
      <vt:lpstr>Slide 13</vt:lpstr>
      <vt:lpstr>Slide 14</vt:lpstr>
      <vt:lpstr>Slide 15</vt:lpstr>
      <vt:lpstr>Ovulation</vt:lpstr>
      <vt:lpstr>Slide 17</vt:lpstr>
      <vt:lpstr>Slide 18</vt:lpstr>
      <vt:lpstr>Corpus Luteum-"Luteal" Phase</vt:lpstr>
      <vt:lpstr>Functions of Ovarian Hormones</vt:lpstr>
      <vt:lpstr>Slide 21</vt:lpstr>
      <vt:lpstr>Slide 22</vt:lpstr>
      <vt:lpstr>Slide 23</vt:lpstr>
      <vt:lpstr>Slide 24</vt:lpstr>
      <vt:lpstr>Functions of the Estrogens</vt:lpstr>
      <vt:lpstr>Slide 26</vt:lpstr>
      <vt:lpstr>Slide 27</vt:lpstr>
      <vt:lpstr>Functions of Progesterone</vt:lpstr>
      <vt:lpstr>Monthly Endometrial Cycle and Menstruation</vt:lpstr>
      <vt:lpstr>Slide 30</vt:lpstr>
      <vt:lpstr>Slide 31</vt:lpstr>
      <vt:lpstr>Regulation of the Female Monthly Rhythm</vt:lpstr>
      <vt:lpstr>Slide 33</vt:lpstr>
      <vt:lpstr>Slide 34</vt:lpstr>
      <vt:lpstr>Slide 35</vt:lpstr>
      <vt:lpstr>Slide 36</vt:lpstr>
      <vt:lpstr>Anovulatory Cycles – Sexual Cycles at Puberty</vt:lpstr>
      <vt:lpstr>Puberty and Menarche</vt:lpstr>
      <vt:lpstr>Slide 39</vt:lpstr>
      <vt:lpstr>Slide 40</vt:lpstr>
      <vt:lpstr>Slide 41</vt:lpstr>
      <vt:lpstr>Menopause</vt:lpstr>
      <vt:lpstr>Abnormalities of Secretion</vt:lpstr>
      <vt:lpstr>Female Sexual Act</vt:lpstr>
      <vt:lpstr>Slide 45</vt:lpstr>
      <vt:lpstr>Female Fertility</vt:lpstr>
      <vt:lpstr>Slide 47</vt:lpstr>
      <vt:lpstr>Sterility</vt:lpstr>
      <vt:lpstr>Slide 49</vt:lpstr>
      <vt:lpstr>Slide 50</vt:lpstr>
    </vt:vector>
  </TitlesOfParts>
  <Company>Medical College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Regulacija protoka krvi u skeletnim misicima za vrijeme tjelovjezbe</dc:title>
  <dc:creator>Zoran Valic</dc:creator>
  <cp:lastModifiedBy>Zoran Valic</cp:lastModifiedBy>
  <cp:revision>577</cp:revision>
  <dcterms:created xsi:type="dcterms:W3CDTF">2002-11-17T08:56:46Z</dcterms:created>
  <dcterms:modified xsi:type="dcterms:W3CDTF">2012-11-27T20:26:26Z</dcterms:modified>
</cp:coreProperties>
</file>