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61" r:id="rId5"/>
    <p:sldId id="262" r:id="rId6"/>
    <p:sldId id="264" r:id="rId7"/>
    <p:sldId id="270" r:id="rId8"/>
    <p:sldId id="271" r:id="rId9"/>
    <p:sldId id="273" r:id="rId10"/>
    <p:sldId id="275" r:id="rId11"/>
    <p:sldId id="274" r:id="rId12"/>
    <p:sldId id="276" r:id="rId13"/>
    <p:sldId id="289" r:id="rId14"/>
    <p:sldId id="290" r:id="rId15"/>
    <p:sldId id="267" r:id="rId16"/>
    <p:sldId id="291" r:id="rId17"/>
    <p:sldId id="281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D2BFC-52BF-E148-84D9-1A9156883505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3689C-B8C4-2347-A409-024DADABE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00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8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3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6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5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6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1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B26BF-56AE-2F47-85CB-0DA43D50DC1E}" type="datetimeFigureOut">
              <a:rPr lang="en-US" smtClean="0"/>
              <a:t>19-Sep-14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90D2B-7495-DF4A-AF6C-CFB749681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73.jpg"/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519974"/>
          </a:xfrm>
        </p:spPr>
        <p:txBody>
          <a:bodyPr>
            <a:normAutofit/>
          </a:bodyPr>
          <a:lstStyle/>
          <a:p>
            <a:r>
              <a:rPr lang="en-US" dirty="0"/>
              <a:t>Independent personal pronouns and </a:t>
            </a:r>
            <a:r>
              <a:rPr lang="en-US" dirty="0" err="1"/>
              <a:t>inclusory</a:t>
            </a:r>
            <a:r>
              <a:rPr lang="en-US" dirty="0"/>
              <a:t> constructions in </a:t>
            </a:r>
            <a:r>
              <a:rPr lang="en-US" dirty="0" err="1"/>
              <a:t>Kove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95402"/>
            <a:ext cx="6400800" cy="14881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Hiroko Sato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Fellow of NEH – NSF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of </a:t>
            </a:r>
            <a:r>
              <a:rPr lang="en-US" dirty="0" err="1" smtClean="0">
                <a:solidFill>
                  <a:schemeClr val="tx1"/>
                </a:solidFill>
              </a:rPr>
              <a:t>Hawaiʼi</a:t>
            </a:r>
            <a:r>
              <a:rPr lang="en-US" dirty="0" smtClean="0">
                <a:solidFill>
                  <a:schemeClr val="tx1"/>
                </a:solidFill>
              </a:rPr>
              <a:t> at </a:t>
            </a:r>
            <a:r>
              <a:rPr lang="en-US" dirty="0" err="1" smtClean="0">
                <a:solidFill>
                  <a:schemeClr val="tx1"/>
                </a:solidFill>
              </a:rPr>
              <a:t>Mānoa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5834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9988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97346"/>
            <a:ext cx="9144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(24</a:t>
            </a:r>
            <a:r>
              <a:rPr lang="en-US" sz="2400" dirty="0" smtClean="0"/>
              <a:t>) </a:t>
            </a:r>
            <a:r>
              <a:rPr lang="en-US" sz="2400" b="1" dirty="0" err="1" smtClean="0"/>
              <a:t>Veai</a:t>
            </a:r>
            <a:r>
              <a:rPr lang="en-US" sz="2400" dirty="0"/>
              <a:t>			</a:t>
            </a:r>
            <a:r>
              <a:rPr lang="en-US" sz="2400" dirty="0" err="1" smtClean="0"/>
              <a:t>i</a:t>
            </a:r>
            <a:r>
              <a:rPr lang="en-US" sz="2400" dirty="0" err="1"/>
              <a:t>-hau</a:t>
            </a:r>
            <a:r>
              <a:rPr lang="en-US" sz="2400" dirty="0"/>
              <a:t>				</a:t>
            </a:r>
            <a:r>
              <a:rPr lang="en-US" sz="2400" dirty="0" err="1" smtClean="0"/>
              <a:t>Neti</a:t>
            </a:r>
            <a:r>
              <a:rPr lang="en-US" sz="2400" dirty="0"/>
              <a:t>				</a:t>
            </a:r>
            <a:r>
              <a:rPr lang="en-US" sz="2400" dirty="0" err="1" smtClean="0"/>
              <a:t>noha</a:t>
            </a:r>
            <a:r>
              <a:rPr lang="en-US" sz="2400" dirty="0"/>
              <a:t>.</a:t>
            </a:r>
          </a:p>
          <a:p>
            <a:r>
              <a:rPr lang="en-US" sz="2400" cap="small" dirty="0" smtClean="0"/>
              <a:t>	 3sg</a:t>
            </a:r>
            <a:r>
              <a:rPr lang="en-US" sz="2400" cap="small" dirty="0"/>
              <a:t>			</a:t>
            </a:r>
            <a:r>
              <a:rPr lang="en-US" sz="2400" cap="small" dirty="0" smtClean="0"/>
              <a:t>3sg.sbj</a:t>
            </a:r>
            <a:r>
              <a:rPr lang="en-US" sz="2400" cap="small" dirty="0"/>
              <a:t>-</a:t>
            </a:r>
            <a:r>
              <a:rPr lang="en-US" sz="2400" dirty="0"/>
              <a:t>hit			</a:t>
            </a:r>
            <a:r>
              <a:rPr lang="en-US" sz="2400" dirty="0" err="1" smtClean="0"/>
              <a:t>Neti</a:t>
            </a:r>
            <a:r>
              <a:rPr lang="en-US" sz="2400" dirty="0"/>
              <a:t>				</a:t>
            </a:r>
            <a:r>
              <a:rPr lang="en-US" sz="2400" dirty="0" smtClean="0"/>
              <a:t>yesterday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	‘He </a:t>
            </a:r>
            <a:r>
              <a:rPr lang="en-US" sz="2400" dirty="0"/>
              <a:t>/ She hit </a:t>
            </a:r>
            <a:r>
              <a:rPr lang="en-US" sz="2400" dirty="0" err="1"/>
              <a:t>Neti</a:t>
            </a:r>
            <a:r>
              <a:rPr lang="en-US" sz="2400" dirty="0"/>
              <a:t> yesterday.’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(25</a:t>
            </a:r>
            <a:r>
              <a:rPr lang="en-US" sz="2400" dirty="0" smtClean="0"/>
              <a:t>) </a:t>
            </a:r>
            <a:r>
              <a:rPr lang="en-US" sz="2400" b="1" dirty="0" err="1" smtClean="0"/>
              <a:t>Veai</a:t>
            </a:r>
            <a:r>
              <a:rPr lang="en-US" sz="2400" dirty="0"/>
              <a:t>			</a:t>
            </a:r>
            <a:r>
              <a:rPr lang="en-US" sz="2400" dirty="0" err="1" smtClean="0"/>
              <a:t>tamine</a:t>
            </a:r>
            <a:r>
              <a:rPr lang="en-US" sz="2400" dirty="0"/>
              <a:t>				</a:t>
            </a:r>
            <a:r>
              <a:rPr lang="en-US" sz="2400" dirty="0" err="1" smtClean="0"/>
              <a:t>Kove</a:t>
            </a:r>
            <a:r>
              <a:rPr lang="en-US" sz="2400" dirty="0"/>
              <a:t>			</a:t>
            </a:r>
            <a:r>
              <a:rPr lang="en-US" sz="2400" dirty="0" err="1" smtClean="0"/>
              <a:t>ai</a:t>
            </a:r>
            <a:r>
              <a:rPr lang="en-US" sz="2400" dirty="0"/>
              <a:t>-a.</a:t>
            </a:r>
          </a:p>
          <a:p>
            <a:r>
              <a:rPr lang="en-US" sz="2400" dirty="0" smtClean="0"/>
              <a:t>	 3</a:t>
            </a:r>
            <a:r>
              <a:rPr lang="en-US" sz="2400" cap="small" dirty="0" smtClean="0"/>
              <a:t>sg</a:t>
            </a:r>
            <a:r>
              <a:rPr lang="en-US" sz="2400" cap="small" dirty="0"/>
              <a:t>			</a:t>
            </a:r>
            <a:r>
              <a:rPr lang="en-US" sz="2400" dirty="0" smtClean="0"/>
              <a:t>woman</a:t>
            </a:r>
            <a:r>
              <a:rPr lang="en-US" sz="2400" dirty="0"/>
              <a:t>			</a:t>
            </a:r>
            <a:r>
              <a:rPr lang="en-US" sz="2400" dirty="0" err="1" smtClean="0"/>
              <a:t>Kove</a:t>
            </a:r>
            <a:r>
              <a:rPr lang="en-US" sz="2400" dirty="0"/>
              <a:t>			</a:t>
            </a:r>
            <a:r>
              <a:rPr lang="en-US" sz="2400" cap="small" dirty="0" smtClean="0"/>
              <a:t>3sg.poss</a:t>
            </a:r>
            <a:r>
              <a:rPr lang="en-US" sz="2400" cap="small" dirty="0"/>
              <a:t>-a.poss</a:t>
            </a:r>
            <a:endParaRPr lang="en-US" sz="2400" dirty="0"/>
          </a:p>
          <a:p>
            <a:r>
              <a:rPr lang="en-US" sz="2400" dirty="0" smtClean="0"/>
              <a:t>	‘</a:t>
            </a:r>
            <a:r>
              <a:rPr lang="en-US" sz="2400" dirty="0"/>
              <a:t>She is from </a:t>
            </a:r>
            <a:r>
              <a:rPr lang="en-US" sz="2400" dirty="0" err="1"/>
              <a:t>Kove</a:t>
            </a:r>
            <a:r>
              <a:rPr lang="en-US" sz="2400" dirty="0"/>
              <a:t>.’ (lit., ‘She is a woman of </a:t>
            </a:r>
            <a:r>
              <a:rPr lang="en-US" sz="2400" dirty="0" err="1"/>
              <a:t>Kove</a:t>
            </a:r>
            <a:r>
              <a:rPr lang="en-US" sz="2400" dirty="0"/>
              <a:t>.’)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(26</a:t>
            </a:r>
            <a:r>
              <a:rPr lang="en-US" sz="2400" dirty="0" smtClean="0"/>
              <a:t>)</a:t>
            </a:r>
            <a:r>
              <a:rPr lang="en-US" sz="2400" dirty="0"/>
              <a:t> </a:t>
            </a:r>
            <a:r>
              <a:rPr lang="en-US" sz="2400" b="1" dirty="0" err="1" smtClean="0"/>
              <a:t>Veai</a:t>
            </a:r>
            <a:r>
              <a:rPr lang="en-US" sz="2400" dirty="0"/>
              <a:t>					</a:t>
            </a:r>
            <a:r>
              <a:rPr lang="en-US" sz="2400" dirty="0" err="1"/>
              <a:t>ai</a:t>
            </a:r>
            <a:r>
              <a:rPr lang="en-US" sz="2400" dirty="0"/>
              <a:t>-tama</a:t>
            </a:r>
          </a:p>
          <a:p>
            <a:r>
              <a:rPr lang="en-US" sz="2400" cap="small" dirty="0" smtClean="0"/>
              <a:t> 	3sg</a:t>
            </a:r>
            <a:r>
              <a:rPr lang="en-US" sz="2400" cap="small" dirty="0"/>
              <a:t>				</a:t>
            </a:r>
            <a:r>
              <a:rPr lang="en-US" sz="2400" cap="small" dirty="0" smtClean="0"/>
              <a:t>	</a:t>
            </a:r>
            <a:r>
              <a:rPr lang="en-US" sz="2400" cap="small" dirty="0"/>
              <a:t>	</a:t>
            </a:r>
            <a:r>
              <a:rPr lang="en-US" sz="2400" dirty="0" smtClean="0"/>
              <a:t>3</a:t>
            </a:r>
            <a:r>
              <a:rPr lang="en-US" sz="2400" cap="small" dirty="0" smtClean="0"/>
              <a:t>sg.poss</a:t>
            </a:r>
            <a:r>
              <a:rPr lang="en-US" sz="2400" cap="small" dirty="0"/>
              <a:t>-</a:t>
            </a:r>
            <a:r>
              <a:rPr lang="en-US" sz="2400" dirty="0"/>
              <a:t>father</a:t>
            </a:r>
          </a:p>
          <a:p>
            <a:r>
              <a:rPr lang="en-US" sz="2400" dirty="0" smtClean="0"/>
              <a:t>	‘</a:t>
            </a:r>
            <a:r>
              <a:rPr lang="en-US" sz="2400" dirty="0"/>
              <a:t>his / her father’ </a:t>
            </a:r>
          </a:p>
        </p:txBody>
      </p:sp>
    </p:spTree>
    <p:extLst>
      <p:ext uri="{BB962C8B-B14F-4D97-AF65-F5344CB8AC3E}">
        <p14:creationId xmlns:p14="http://schemas.microsoft.com/office/powerpoint/2010/main" val="14281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018.jp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8"/>
            <a:ext cx="6858001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2343"/>
          </a:xfrm>
        </p:spPr>
        <p:txBody>
          <a:bodyPr>
            <a:normAutofit fontScale="90000"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cap="small" dirty="0" smtClean="0"/>
          </a:p>
          <a:p>
            <a:pPr marL="0" indent="0">
              <a:buNone/>
            </a:pPr>
            <a:endParaRPr lang="en-US" cap="small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79653"/>
            <a:ext cx="9144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(27</a:t>
            </a:r>
            <a:r>
              <a:rPr lang="en-US" sz="2400" dirty="0" smtClean="0"/>
              <a:t>) </a:t>
            </a:r>
            <a:r>
              <a:rPr lang="en-US" sz="2400" dirty="0" err="1" smtClean="0"/>
              <a:t>Neti</a:t>
            </a:r>
            <a:r>
              <a:rPr lang="en-US" sz="2400" dirty="0"/>
              <a:t>				</a:t>
            </a:r>
            <a:r>
              <a:rPr lang="en-US" sz="2400" dirty="0" err="1" smtClean="0"/>
              <a:t>i</a:t>
            </a:r>
            <a:r>
              <a:rPr lang="en-US" sz="2400" dirty="0" err="1"/>
              <a:t>-hau</a:t>
            </a:r>
            <a:r>
              <a:rPr lang="en-US" sz="2400" dirty="0"/>
              <a:t>					</a:t>
            </a:r>
            <a:r>
              <a:rPr lang="en-US" sz="2400" b="1" dirty="0" err="1"/>
              <a:t>veai</a:t>
            </a:r>
            <a:r>
              <a:rPr lang="en-US" sz="2400" b="1" dirty="0"/>
              <a:t>			</a:t>
            </a:r>
            <a:r>
              <a:rPr lang="en-US" sz="2400" dirty="0" err="1" smtClean="0"/>
              <a:t>noha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	 </a:t>
            </a:r>
            <a:r>
              <a:rPr lang="en-US" sz="2400" dirty="0" err="1" smtClean="0"/>
              <a:t>Neti</a:t>
            </a:r>
            <a:r>
              <a:rPr lang="en-US" sz="2400" dirty="0"/>
              <a:t>				</a:t>
            </a:r>
            <a:r>
              <a:rPr lang="en-US" sz="2400" cap="small" dirty="0" smtClean="0"/>
              <a:t>3sg.sbj</a:t>
            </a:r>
            <a:r>
              <a:rPr lang="en-US" sz="2400" cap="small" dirty="0"/>
              <a:t>-</a:t>
            </a:r>
            <a:r>
              <a:rPr lang="en-US" sz="2400" dirty="0"/>
              <a:t>hit				</a:t>
            </a:r>
            <a:r>
              <a:rPr lang="en-US" sz="2400" cap="small" dirty="0"/>
              <a:t>3sg				</a:t>
            </a:r>
            <a:r>
              <a:rPr lang="en-US" sz="2400" dirty="0"/>
              <a:t>yesterday</a:t>
            </a:r>
          </a:p>
          <a:p>
            <a:r>
              <a:rPr lang="en-US" sz="2400" cap="small" dirty="0" smtClean="0"/>
              <a:t>	‘</a:t>
            </a:r>
            <a:r>
              <a:rPr lang="en-US" sz="2400" dirty="0" err="1"/>
              <a:t>Neti</a:t>
            </a:r>
            <a:r>
              <a:rPr lang="en-US" sz="2400" dirty="0"/>
              <a:t> hit him / her yesterday.’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(28) *</a:t>
            </a:r>
            <a:r>
              <a:rPr lang="en-US" sz="2400" dirty="0" err="1"/>
              <a:t>Neti</a:t>
            </a:r>
            <a:r>
              <a:rPr lang="en-US" sz="2400" dirty="0"/>
              <a:t> 			</a:t>
            </a:r>
            <a:r>
              <a:rPr lang="en-US" sz="2400" dirty="0" err="1"/>
              <a:t>i-hau</a:t>
            </a:r>
            <a:r>
              <a:rPr lang="en-US" sz="2400" dirty="0"/>
              <a:t>				</a:t>
            </a:r>
            <a:r>
              <a:rPr lang="en-US" sz="2400" b="1" dirty="0" err="1" smtClean="0"/>
              <a:t>yau</a:t>
            </a:r>
            <a:r>
              <a:rPr lang="en-US" sz="2400" dirty="0"/>
              <a:t>			</a:t>
            </a:r>
            <a:r>
              <a:rPr lang="en-US" sz="2400" dirty="0" err="1"/>
              <a:t>noha</a:t>
            </a:r>
            <a:r>
              <a:rPr lang="en-US" sz="2400" dirty="0"/>
              <a:t>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</a:t>
            </a:r>
            <a:r>
              <a:rPr lang="en-US" sz="2400" dirty="0" err="1" smtClean="0"/>
              <a:t>Neti</a:t>
            </a:r>
            <a:r>
              <a:rPr lang="en-US" sz="2400" dirty="0"/>
              <a:t>			</a:t>
            </a:r>
            <a:r>
              <a:rPr lang="en-US" sz="2400" cap="small" dirty="0" smtClean="0"/>
              <a:t>3sg.sbj</a:t>
            </a:r>
            <a:r>
              <a:rPr lang="en-US" sz="2400" cap="small" dirty="0"/>
              <a:t>-</a:t>
            </a:r>
            <a:r>
              <a:rPr lang="en-US" sz="2400" dirty="0"/>
              <a:t>hit			</a:t>
            </a:r>
            <a:r>
              <a:rPr lang="en-US" sz="2400" cap="small" dirty="0"/>
              <a:t>1sg				</a:t>
            </a:r>
            <a:r>
              <a:rPr lang="en-US" sz="2400" dirty="0"/>
              <a:t>yesterday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dirty="0"/>
              <a:t>‘</a:t>
            </a:r>
            <a:r>
              <a:rPr lang="en-US" sz="2400" dirty="0" err="1"/>
              <a:t>Neti</a:t>
            </a:r>
            <a:r>
              <a:rPr lang="en-US" sz="2400" dirty="0"/>
              <a:t> hit me yesterday.’)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(29</a:t>
            </a:r>
            <a:r>
              <a:rPr lang="en-US" sz="2400" dirty="0" smtClean="0"/>
              <a:t>) *</a:t>
            </a:r>
            <a:r>
              <a:rPr lang="en-US" sz="2400" dirty="0" err="1"/>
              <a:t>Neti</a:t>
            </a:r>
            <a:r>
              <a:rPr lang="en-US" sz="2400" dirty="0"/>
              <a:t>		</a:t>
            </a:r>
            <a:r>
              <a:rPr lang="en-US" sz="2400" dirty="0" err="1"/>
              <a:t>i-oli</a:t>
            </a:r>
            <a:r>
              <a:rPr lang="en-US" sz="2400" dirty="0"/>
              <a:t>			</a:t>
            </a:r>
            <a:r>
              <a:rPr lang="en-US" sz="2400" dirty="0" err="1" smtClean="0"/>
              <a:t>tue</a:t>
            </a:r>
            <a:r>
              <a:rPr lang="en-US" sz="2400" dirty="0"/>
              <a:t>			pa		</a:t>
            </a:r>
            <a:r>
              <a:rPr lang="en-US" sz="2400" dirty="0" smtClean="0"/>
              <a:t>	</a:t>
            </a:r>
            <a:r>
              <a:rPr lang="en-US" sz="2400" b="1" dirty="0" err="1" smtClean="0"/>
              <a:t>yau</a:t>
            </a:r>
            <a:r>
              <a:rPr lang="en-US" sz="2400" dirty="0"/>
              <a:t>	</a:t>
            </a:r>
            <a:r>
              <a:rPr lang="en-US" sz="2400" dirty="0" err="1" smtClean="0"/>
              <a:t>noha</a:t>
            </a:r>
            <a:r>
              <a:rPr lang="en-US" sz="2400" dirty="0"/>
              <a:t>.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err="1" smtClean="0"/>
              <a:t>Neti</a:t>
            </a:r>
            <a:r>
              <a:rPr lang="en-US" sz="2400" cap="small" dirty="0"/>
              <a:t>		</a:t>
            </a:r>
            <a:r>
              <a:rPr lang="en-US" sz="2400" cap="small" dirty="0" smtClean="0"/>
              <a:t>3sg.sbj</a:t>
            </a:r>
            <a:r>
              <a:rPr lang="en-US" sz="2400" cap="small" dirty="0"/>
              <a:t>-</a:t>
            </a:r>
            <a:r>
              <a:rPr lang="en-US" sz="2400" dirty="0"/>
              <a:t>buy		clam 		</a:t>
            </a:r>
            <a:r>
              <a:rPr lang="en-US" sz="2400" cap="small" dirty="0" smtClean="0"/>
              <a:t>prep</a:t>
            </a:r>
            <a:r>
              <a:rPr lang="en-US" sz="2400" cap="small" dirty="0"/>
              <a:t>		</a:t>
            </a:r>
            <a:r>
              <a:rPr lang="en-US" sz="2400" cap="small" dirty="0" smtClean="0"/>
              <a:t>1sg</a:t>
            </a:r>
            <a:r>
              <a:rPr lang="en-US" sz="2400" cap="small" dirty="0"/>
              <a:t>		</a:t>
            </a:r>
            <a:r>
              <a:rPr lang="en-US" sz="2400" dirty="0" smtClean="0"/>
              <a:t>yesterday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  (</a:t>
            </a:r>
            <a:r>
              <a:rPr lang="en-US" sz="2400" dirty="0"/>
              <a:t>‘</a:t>
            </a:r>
            <a:r>
              <a:rPr lang="en-US" sz="2400" dirty="0" err="1"/>
              <a:t>Neti</a:t>
            </a:r>
            <a:r>
              <a:rPr lang="en-US" sz="2400" dirty="0"/>
              <a:t> bought clams from me yesterday.’) </a:t>
            </a:r>
          </a:p>
        </p:txBody>
      </p:sp>
    </p:spTree>
    <p:extLst>
      <p:ext uri="{BB962C8B-B14F-4D97-AF65-F5344CB8AC3E}">
        <p14:creationId xmlns:p14="http://schemas.microsoft.com/office/powerpoint/2010/main" val="400743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6061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950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smtClean="0"/>
              <a:t>30)Ta</a:t>
            </a:r>
            <a:r>
              <a:rPr lang="en-US" dirty="0"/>
              <a:t>		</a:t>
            </a:r>
            <a:r>
              <a:rPr lang="en-US" dirty="0" err="1"/>
              <a:t>yangera</a:t>
            </a:r>
            <a:r>
              <a:rPr lang="en-US" dirty="0"/>
              <a:t>				</a:t>
            </a:r>
            <a:r>
              <a:rPr lang="en-US" dirty="0" err="1" smtClean="0"/>
              <a:t>ya</a:t>
            </a:r>
            <a:r>
              <a:rPr lang="en-US" dirty="0"/>
              <a:t>-la					</a:t>
            </a:r>
            <a:r>
              <a:rPr lang="en-US" dirty="0" err="1" smtClean="0"/>
              <a:t>Kimbe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cap="small" dirty="0" smtClean="0"/>
              <a:t>	 </a:t>
            </a:r>
            <a:r>
              <a:rPr lang="en-US" cap="small" dirty="0" err="1" smtClean="0"/>
              <a:t>fut</a:t>
            </a:r>
            <a:r>
              <a:rPr lang="en-US" cap="small" dirty="0"/>
              <a:t>		1group.excl			</a:t>
            </a:r>
            <a:r>
              <a:rPr lang="en-US" cap="small" dirty="0" smtClean="0"/>
              <a:t>1pl.excl.sbj</a:t>
            </a:r>
            <a:r>
              <a:rPr lang="en-US" cap="small" dirty="0"/>
              <a:t>-</a:t>
            </a:r>
            <a:r>
              <a:rPr lang="en-US" dirty="0"/>
              <a:t>go		</a:t>
            </a:r>
            <a:r>
              <a:rPr lang="en-US" dirty="0" err="1"/>
              <a:t>Kimbe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‘</a:t>
            </a:r>
            <a:r>
              <a:rPr lang="en-US" dirty="0"/>
              <a:t>We will go to </a:t>
            </a:r>
            <a:r>
              <a:rPr lang="en-US" dirty="0" err="1"/>
              <a:t>Kimbe</a:t>
            </a:r>
            <a:r>
              <a:rPr lang="en-US" dirty="0"/>
              <a:t>.’ (‘we’ = members of different families)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(31) </a:t>
            </a:r>
            <a:r>
              <a:rPr lang="en-US" dirty="0" smtClean="0"/>
              <a:t>Ta</a:t>
            </a:r>
            <a:r>
              <a:rPr lang="en-US" dirty="0"/>
              <a:t>		</a:t>
            </a:r>
            <a:r>
              <a:rPr lang="en-US" dirty="0" err="1"/>
              <a:t>yai</a:t>
            </a:r>
            <a:r>
              <a:rPr lang="en-US" dirty="0"/>
              <a:t>					</a:t>
            </a:r>
            <a:r>
              <a:rPr lang="en-US" dirty="0" err="1"/>
              <a:t>ya</a:t>
            </a:r>
            <a:r>
              <a:rPr lang="en-US" dirty="0"/>
              <a:t>-la					</a:t>
            </a:r>
            <a:r>
              <a:rPr lang="en-US" dirty="0" err="1" smtClean="0"/>
              <a:t>Kimbe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cap="small" dirty="0" smtClean="0"/>
              <a:t>	   </a:t>
            </a:r>
            <a:r>
              <a:rPr lang="en-US" cap="small" dirty="0" err="1" smtClean="0"/>
              <a:t>fut</a:t>
            </a:r>
            <a:r>
              <a:rPr lang="en-US" cap="small" dirty="0"/>
              <a:t>		1pl.excl			</a:t>
            </a:r>
            <a:r>
              <a:rPr lang="en-US" cap="small" dirty="0" smtClean="0"/>
              <a:t>1pl.excl.sbj</a:t>
            </a:r>
            <a:r>
              <a:rPr lang="en-US" cap="small" dirty="0"/>
              <a:t>-</a:t>
            </a:r>
            <a:r>
              <a:rPr lang="en-US" dirty="0"/>
              <a:t>go		</a:t>
            </a:r>
            <a:r>
              <a:rPr lang="en-US" dirty="0" err="1" smtClean="0"/>
              <a:t>Kimbe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‘</a:t>
            </a:r>
            <a:r>
              <a:rPr lang="en-US" dirty="0"/>
              <a:t>We will go to </a:t>
            </a:r>
            <a:r>
              <a:rPr lang="en-US" dirty="0" err="1"/>
              <a:t>Kimbe</a:t>
            </a:r>
            <a:r>
              <a:rPr lang="en-US" dirty="0"/>
              <a:t>.’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(</a:t>
            </a:r>
            <a:r>
              <a:rPr lang="en-US" dirty="0"/>
              <a:t>‘we’ = members of one family)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(32</a:t>
            </a:r>
            <a:r>
              <a:rPr lang="en-US" dirty="0" smtClean="0"/>
              <a:t>) </a:t>
            </a:r>
            <a:r>
              <a:rPr lang="en-US" dirty="0" err="1" smtClean="0"/>
              <a:t>Yahua</a:t>
            </a:r>
            <a:r>
              <a:rPr lang="en-US" dirty="0"/>
              <a:t>				</a:t>
            </a:r>
            <a:r>
              <a:rPr lang="en-US" dirty="0" smtClean="0"/>
              <a:t>le</a:t>
            </a:r>
            <a:r>
              <a:rPr lang="en-US" dirty="0"/>
              <a:t>-</a:t>
            </a:r>
            <a:r>
              <a:rPr lang="en-US" dirty="0" err="1"/>
              <a:t>mai</a:t>
            </a:r>
            <a:r>
              <a:rPr lang="en-US" dirty="0"/>
              <a:t>					</a:t>
            </a:r>
            <a:r>
              <a:rPr lang="en-US" dirty="0" err="1" smtClean="0"/>
              <a:t>kaua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cap="small" dirty="0" smtClean="0"/>
              <a:t>1du.excl</a:t>
            </a:r>
            <a:r>
              <a:rPr lang="en-US" cap="small" dirty="0"/>
              <a:t>			le.poss-1pl.excl		</a:t>
            </a:r>
            <a:r>
              <a:rPr lang="en-US" dirty="0"/>
              <a:t>dog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‘</a:t>
            </a:r>
            <a:r>
              <a:rPr lang="en-US" dirty="0"/>
              <a:t>Our (dual) dog.’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6672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5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arenBoth" startAt="33"/>
            </a:pPr>
            <a:r>
              <a:rPr lang="en-US" sz="3800" dirty="0" smtClean="0"/>
              <a:t>*</a:t>
            </a:r>
            <a:r>
              <a:rPr lang="en-US" sz="3800" dirty="0" err="1"/>
              <a:t>Neti</a:t>
            </a:r>
            <a:r>
              <a:rPr lang="en-US" sz="3800" dirty="0"/>
              <a:t>			</a:t>
            </a:r>
            <a:r>
              <a:rPr lang="en-US" sz="3800" dirty="0" err="1" smtClean="0"/>
              <a:t>i</a:t>
            </a:r>
            <a:r>
              <a:rPr lang="en-US" sz="3800" dirty="0" err="1"/>
              <a:t>-hau</a:t>
            </a:r>
            <a:r>
              <a:rPr lang="en-US" sz="3800" b="1" dirty="0" err="1"/>
              <a:t>-ghau</a:t>
            </a:r>
            <a:r>
              <a:rPr lang="en-US" sz="3800" dirty="0"/>
              <a:t>					</a:t>
            </a:r>
            <a:r>
              <a:rPr lang="en-US" sz="3800" b="1" dirty="0" err="1" smtClean="0"/>
              <a:t>yau</a:t>
            </a:r>
            <a:r>
              <a:rPr lang="en-US" sz="3800" b="1" dirty="0"/>
              <a:t>		</a:t>
            </a:r>
            <a:r>
              <a:rPr lang="en-US" sz="3800" dirty="0"/>
              <a:t>		</a:t>
            </a:r>
            <a:r>
              <a:rPr lang="en-US" sz="3800" dirty="0" err="1"/>
              <a:t>noha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dirty="0" smtClean="0"/>
              <a:t>   </a:t>
            </a: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dirty="0" smtClean="0"/>
              <a:t>	</a:t>
            </a:r>
            <a:r>
              <a:rPr lang="en-US" sz="3800" cap="small" dirty="0" smtClean="0"/>
              <a:t>3sg.sbj</a:t>
            </a:r>
            <a:r>
              <a:rPr lang="en-US" sz="3800" cap="small" dirty="0"/>
              <a:t>-</a:t>
            </a:r>
            <a:r>
              <a:rPr lang="en-US" sz="3800" dirty="0"/>
              <a:t>hit</a:t>
            </a:r>
            <a:r>
              <a:rPr lang="en-US" sz="3800" cap="small" dirty="0"/>
              <a:t>-1sg.obj</a:t>
            </a:r>
            <a:r>
              <a:rPr lang="en-US" sz="3800" dirty="0"/>
              <a:t>			1</a:t>
            </a:r>
            <a:r>
              <a:rPr lang="en-US" sz="3800" cap="small" dirty="0"/>
              <a:t>sg				</a:t>
            </a:r>
            <a:r>
              <a:rPr lang="en-US" sz="3800" dirty="0" smtClean="0"/>
              <a:t>yesterday	  	  (</a:t>
            </a:r>
            <a:r>
              <a:rPr lang="en-US" sz="3800" dirty="0"/>
              <a:t>‘</a:t>
            </a:r>
            <a:r>
              <a:rPr lang="en-US" sz="3800" dirty="0" err="1"/>
              <a:t>Neti</a:t>
            </a:r>
            <a:r>
              <a:rPr lang="en-US" sz="3800" dirty="0"/>
              <a:t> hit me yesterday.’)</a:t>
            </a:r>
          </a:p>
          <a:p>
            <a:pPr marL="0" indent="0">
              <a:buNone/>
            </a:pPr>
            <a:endParaRPr lang="en-US" sz="3800" dirty="0"/>
          </a:p>
          <a:p>
            <a:pPr marL="514350" indent="-514350">
              <a:buAutoNum type="arabicParenBoth" startAt="34"/>
            </a:pPr>
            <a:r>
              <a:rPr lang="en-US" sz="3800" dirty="0" smtClean="0"/>
              <a:t> *</a:t>
            </a: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dirty="0" smtClean="0"/>
              <a:t> </a:t>
            </a:r>
            <a:r>
              <a:rPr lang="en-US" sz="3800" dirty="0" err="1" smtClean="0"/>
              <a:t>i</a:t>
            </a:r>
            <a:r>
              <a:rPr lang="en-US" sz="3800" dirty="0" err="1"/>
              <a:t>-pasolani</a:t>
            </a:r>
            <a:r>
              <a:rPr lang="en-US" sz="3800" dirty="0"/>
              <a:t>		</a:t>
            </a:r>
            <a:r>
              <a:rPr lang="en-US" sz="3800" dirty="0" err="1" smtClean="0"/>
              <a:t>vula</a:t>
            </a:r>
            <a:r>
              <a:rPr lang="en-US" sz="3800" dirty="0"/>
              <a:t>			</a:t>
            </a:r>
            <a:r>
              <a:rPr lang="en-US" sz="3800" dirty="0" smtClean="0"/>
              <a:t>	pa-</a:t>
            </a:r>
            <a:r>
              <a:rPr lang="en-US" sz="3800" b="1" dirty="0" err="1" smtClean="0"/>
              <a:t>ghau</a:t>
            </a:r>
            <a:r>
              <a:rPr lang="en-US" sz="3800" dirty="0"/>
              <a:t>			</a:t>
            </a:r>
            <a:r>
              <a:rPr lang="en-US" sz="3800" dirty="0" smtClean="0"/>
              <a:t>  </a:t>
            </a:r>
          </a:p>
          <a:p>
            <a:pPr marL="0" indent="0">
              <a:buNone/>
            </a:pPr>
            <a:r>
              <a:rPr lang="en-US" sz="3800" dirty="0"/>
              <a:t> </a:t>
            </a:r>
            <a:r>
              <a:rPr lang="en-US" sz="3800" dirty="0" smtClean="0"/>
              <a:t>	  </a:t>
            </a:r>
            <a:r>
              <a:rPr lang="en-US" sz="3800" dirty="0" err="1" smtClean="0"/>
              <a:t>Neti</a:t>
            </a:r>
            <a:r>
              <a:rPr lang="en-US" sz="3800" dirty="0" smtClean="0"/>
              <a:t>    	</a:t>
            </a:r>
            <a:r>
              <a:rPr lang="en-US" sz="3800" cap="small" dirty="0" smtClean="0"/>
              <a:t> 	3sg.sbj</a:t>
            </a:r>
            <a:r>
              <a:rPr lang="en-US" sz="3800" cap="small" dirty="0"/>
              <a:t>-</a:t>
            </a:r>
            <a:r>
              <a:rPr lang="en-US" sz="3800" dirty="0" smtClean="0"/>
              <a:t>show</a:t>
            </a:r>
            <a:r>
              <a:rPr lang="en-US" sz="3800" dirty="0"/>
              <a:t>	</a:t>
            </a:r>
            <a:r>
              <a:rPr lang="en-US" sz="3800" dirty="0" err="1" smtClean="0"/>
              <a:t>shell.necklace</a:t>
            </a:r>
            <a:r>
              <a:rPr lang="en-US" sz="3800" dirty="0"/>
              <a:t>	</a:t>
            </a:r>
            <a:r>
              <a:rPr lang="en-US" sz="3800" cap="small" dirty="0" smtClean="0"/>
              <a:t>prep</a:t>
            </a:r>
            <a:r>
              <a:rPr lang="en-US" sz="3800" cap="small" dirty="0"/>
              <a:t>-1sg.obj		</a:t>
            </a:r>
            <a:endParaRPr lang="en-US" sz="3800" cap="small" dirty="0" smtClean="0"/>
          </a:p>
          <a:p>
            <a:pPr marL="0" indent="0">
              <a:buNone/>
            </a:pPr>
            <a:r>
              <a:rPr lang="en-US" sz="3800" cap="small" dirty="0"/>
              <a:t>		</a:t>
            </a:r>
            <a:endParaRPr lang="en-US" sz="3800" cap="small" dirty="0" smtClean="0"/>
          </a:p>
          <a:p>
            <a:pPr marL="0" indent="0">
              <a:buNone/>
            </a:pPr>
            <a:r>
              <a:rPr lang="en-US" sz="3800" cap="small" dirty="0" smtClean="0"/>
              <a:t>	   </a:t>
            </a:r>
            <a:r>
              <a:rPr lang="en-US" sz="3800" b="1" dirty="0" err="1" smtClean="0"/>
              <a:t>yau</a:t>
            </a:r>
            <a:r>
              <a:rPr lang="en-US" sz="3800" dirty="0"/>
              <a:t>		 </a:t>
            </a:r>
            <a:r>
              <a:rPr lang="en-US" sz="3800" dirty="0" err="1" smtClean="0"/>
              <a:t>noha</a:t>
            </a:r>
            <a:endParaRPr lang="en-US" sz="3800" dirty="0"/>
          </a:p>
          <a:p>
            <a:pPr marL="0" indent="0">
              <a:buNone/>
            </a:pPr>
            <a:r>
              <a:rPr lang="en-US" sz="3800" cap="small" dirty="0" smtClean="0"/>
              <a:t>	   1sg		</a:t>
            </a:r>
            <a:r>
              <a:rPr lang="en-US" sz="3800" dirty="0" smtClean="0"/>
              <a:t>yesterday</a:t>
            </a:r>
            <a:r>
              <a:rPr lang="en-US" sz="3800" dirty="0"/>
              <a:t>	</a:t>
            </a:r>
          </a:p>
          <a:p>
            <a:pPr marL="0" indent="0">
              <a:buNone/>
            </a:pPr>
            <a:r>
              <a:rPr lang="en-US" sz="3800" dirty="0"/>
              <a:t>	 </a:t>
            </a:r>
            <a:r>
              <a:rPr lang="en-US" sz="3800" dirty="0" smtClean="0"/>
              <a:t>  (</a:t>
            </a:r>
            <a:r>
              <a:rPr lang="en-US" sz="3800" dirty="0"/>
              <a:t>‘</a:t>
            </a:r>
            <a:r>
              <a:rPr lang="en-US" sz="3800" dirty="0" err="1"/>
              <a:t>Neti</a:t>
            </a:r>
            <a:r>
              <a:rPr lang="en-US" sz="3800" dirty="0"/>
              <a:t> showed a shell necklace to me yesterday.’)</a:t>
            </a:r>
          </a:p>
          <a:p>
            <a:pPr marL="0" indent="0">
              <a:buNone/>
            </a:pPr>
            <a:endParaRPr lang="en-US" sz="3800" dirty="0"/>
          </a:p>
          <a:p>
            <a:pPr marL="514350" indent="-514350">
              <a:buAutoNum type="arabicParenBoth" startAt="35"/>
            </a:pP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dirty="0" err="1" smtClean="0"/>
              <a:t>i</a:t>
            </a:r>
            <a:r>
              <a:rPr lang="en-US" sz="3800" dirty="0" err="1"/>
              <a:t>-hau</a:t>
            </a:r>
            <a:r>
              <a:rPr lang="en-US" sz="3800" b="1" dirty="0" err="1"/>
              <a:t>-</a:t>
            </a:r>
            <a:r>
              <a:rPr lang="en-US" sz="3800" b="1" dirty="0" err="1" smtClean="0"/>
              <a:t>gh</a:t>
            </a:r>
            <a:r>
              <a:rPr lang="en-US" sz="3800" b="1" dirty="0" smtClean="0"/>
              <a:t>	</a:t>
            </a:r>
            <a:r>
              <a:rPr lang="en-US" sz="3800" b="1" dirty="0" err="1" smtClean="0"/>
              <a:t>ai</a:t>
            </a:r>
            <a:r>
              <a:rPr lang="en-US" sz="3800" b="1" dirty="0" smtClean="0"/>
              <a:t>					</a:t>
            </a:r>
            <a:r>
              <a:rPr lang="en-US" sz="3800" b="1" smtClean="0"/>
              <a:t>yahua</a:t>
            </a:r>
            <a:r>
              <a:rPr lang="en-US" sz="3800" b="1" dirty="0"/>
              <a:t>		</a:t>
            </a:r>
            <a:r>
              <a:rPr lang="en-US" sz="3800" dirty="0"/>
              <a:t>		</a:t>
            </a:r>
            <a:r>
              <a:rPr lang="en-US" sz="3800" dirty="0" err="1" smtClean="0"/>
              <a:t>noha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dirty="0" smtClean="0"/>
              <a:t> </a:t>
            </a: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cap="small" dirty="0" smtClean="0"/>
              <a:t>3sg.sbj</a:t>
            </a:r>
            <a:r>
              <a:rPr lang="en-US" sz="3800" cap="small" dirty="0"/>
              <a:t>-</a:t>
            </a:r>
            <a:r>
              <a:rPr lang="en-US" sz="3800" dirty="0"/>
              <a:t>hit</a:t>
            </a:r>
            <a:r>
              <a:rPr lang="en-US" sz="3800" cap="small" dirty="0"/>
              <a:t>-1pl.excl.obj</a:t>
            </a:r>
            <a:r>
              <a:rPr lang="en-US" sz="3800" dirty="0"/>
              <a:t>		</a:t>
            </a:r>
            <a:r>
              <a:rPr lang="en-US" sz="3800" dirty="0" smtClean="0"/>
              <a:t>1</a:t>
            </a:r>
            <a:r>
              <a:rPr lang="en-US" sz="3800" cap="small" dirty="0" smtClean="0"/>
              <a:t>du.excl</a:t>
            </a:r>
            <a:r>
              <a:rPr lang="en-US" sz="3800" cap="small" dirty="0"/>
              <a:t>				</a:t>
            </a:r>
            <a:r>
              <a:rPr lang="en-US" sz="3800" dirty="0"/>
              <a:t>yesterday</a:t>
            </a:r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dirty="0" smtClean="0"/>
              <a:t>‘</a:t>
            </a:r>
            <a:r>
              <a:rPr lang="en-US" sz="3800" dirty="0" err="1"/>
              <a:t>Neti</a:t>
            </a:r>
            <a:r>
              <a:rPr lang="en-US" sz="3800" dirty="0"/>
              <a:t> hit the two of us yesterday.’</a:t>
            </a:r>
          </a:p>
          <a:p>
            <a:pPr marL="0" indent="0">
              <a:buNone/>
            </a:pPr>
            <a:r>
              <a:rPr lang="en-US" sz="3800" dirty="0" smtClean="0"/>
              <a:t>	</a:t>
            </a:r>
            <a:endParaRPr lang="en-US" sz="3800" dirty="0"/>
          </a:p>
          <a:p>
            <a:pPr marL="514350" indent="-514350">
              <a:buAutoNum type="arabicParenBoth" startAt="36"/>
            </a:pP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dirty="0" err="1"/>
              <a:t>i-pasolani</a:t>
            </a:r>
            <a:r>
              <a:rPr lang="en-US" sz="3800" dirty="0"/>
              <a:t>			</a:t>
            </a:r>
            <a:r>
              <a:rPr lang="en-US" sz="3800" dirty="0" err="1" smtClean="0"/>
              <a:t>vula</a:t>
            </a:r>
            <a:r>
              <a:rPr lang="en-US" sz="3800" dirty="0"/>
              <a:t>				</a:t>
            </a:r>
            <a:r>
              <a:rPr lang="en-US" sz="3800" dirty="0" smtClean="0"/>
              <a:t>	pa</a:t>
            </a:r>
            <a:r>
              <a:rPr lang="en-US" sz="3800" dirty="0"/>
              <a:t>-</a:t>
            </a:r>
            <a:r>
              <a:rPr lang="en-US" sz="3800" b="1" dirty="0" err="1" smtClean="0"/>
              <a:t>ghai</a:t>
            </a:r>
            <a:endParaRPr lang="en-US" sz="3800" b="1" dirty="0" smtClean="0"/>
          </a:p>
          <a:p>
            <a:pPr marL="0" indent="0">
              <a:buNone/>
            </a:pPr>
            <a:r>
              <a:rPr lang="en-US" sz="3800" dirty="0" smtClean="0"/>
              <a:t>	</a:t>
            </a:r>
            <a:r>
              <a:rPr lang="en-US" sz="3800" dirty="0" err="1" smtClean="0"/>
              <a:t>Neti</a:t>
            </a:r>
            <a:r>
              <a:rPr lang="en-US" sz="3800" dirty="0"/>
              <a:t>		</a:t>
            </a:r>
            <a:r>
              <a:rPr lang="en-US" sz="3800" dirty="0" smtClean="0"/>
              <a:t>	</a:t>
            </a:r>
            <a:r>
              <a:rPr lang="en-US" sz="3800" cap="small" dirty="0" smtClean="0"/>
              <a:t>3sg.sbj</a:t>
            </a:r>
            <a:r>
              <a:rPr lang="en-US" sz="3800" cap="small" dirty="0"/>
              <a:t>-</a:t>
            </a:r>
            <a:r>
              <a:rPr lang="en-US" sz="3800" dirty="0"/>
              <a:t>show	</a:t>
            </a:r>
            <a:r>
              <a:rPr lang="en-US" sz="3800" dirty="0" smtClean="0"/>
              <a:t>	</a:t>
            </a:r>
            <a:r>
              <a:rPr lang="en-US" sz="3800" dirty="0" err="1" smtClean="0"/>
              <a:t>shell.necklace</a:t>
            </a:r>
            <a:r>
              <a:rPr lang="en-US" sz="3800" dirty="0"/>
              <a:t>		</a:t>
            </a:r>
            <a:r>
              <a:rPr lang="en-US" sz="3800" cap="small" dirty="0"/>
              <a:t>prep-</a:t>
            </a:r>
            <a:r>
              <a:rPr lang="en-US" sz="3800" cap="small" dirty="0" smtClean="0"/>
              <a:t>1pl.excl.obj</a:t>
            </a:r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b="1" dirty="0" err="1" smtClean="0"/>
              <a:t>yangera</a:t>
            </a:r>
            <a:r>
              <a:rPr lang="en-US" sz="3800" dirty="0"/>
              <a:t>		 	</a:t>
            </a:r>
            <a:r>
              <a:rPr lang="en-US" sz="3800" dirty="0" err="1" smtClean="0"/>
              <a:t>noha</a:t>
            </a:r>
            <a:r>
              <a:rPr lang="en-US" sz="3800" dirty="0"/>
              <a:t>.</a:t>
            </a:r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cap="small" dirty="0" smtClean="0"/>
              <a:t>1group.excl 	</a:t>
            </a:r>
            <a:r>
              <a:rPr lang="en-US" sz="3800" cap="small" dirty="0"/>
              <a:t>	</a:t>
            </a:r>
            <a:r>
              <a:rPr lang="en-US" sz="3800" dirty="0"/>
              <a:t>yesterday	</a:t>
            </a:r>
          </a:p>
          <a:p>
            <a:pPr marL="0" indent="0">
              <a:buNone/>
            </a:pPr>
            <a:r>
              <a:rPr lang="en-US" sz="3800" dirty="0"/>
              <a:t>	</a:t>
            </a:r>
            <a:r>
              <a:rPr lang="en-US" sz="3800" dirty="0" smtClean="0"/>
              <a:t>(</a:t>
            </a:r>
            <a:r>
              <a:rPr lang="en-US" sz="3800" dirty="0"/>
              <a:t>‘</a:t>
            </a:r>
            <a:r>
              <a:rPr lang="en-US" sz="3800" dirty="0" err="1"/>
              <a:t>Neti</a:t>
            </a:r>
            <a:r>
              <a:rPr lang="en-US" sz="3800" dirty="0"/>
              <a:t> showed a shell necklace to me yesterday.’)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1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321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9430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(37</a:t>
            </a:r>
            <a:r>
              <a:rPr lang="en-US" dirty="0" smtClean="0"/>
              <a:t>) *</a:t>
            </a:r>
            <a:r>
              <a:rPr lang="en-US" dirty="0"/>
              <a:t>?</a:t>
            </a:r>
            <a:r>
              <a:rPr lang="en-US" dirty="0" err="1"/>
              <a:t>Neti</a:t>
            </a:r>
            <a:r>
              <a:rPr lang="en-US" dirty="0"/>
              <a:t>		</a:t>
            </a:r>
            <a:r>
              <a:rPr lang="en-US" dirty="0" err="1" smtClean="0"/>
              <a:t>i</a:t>
            </a:r>
            <a:r>
              <a:rPr lang="en-US" dirty="0" err="1"/>
              <a:t>-hau</a:t>
            </a:r>
            <a:r>
              <a:rPr lang="en-US" b="1" dirty="0"/>
              <a:t>		</a:t>
            </a:r>
            <a:r>
              <a:rPr lang="en-US" dirty="0"/>
              <a:t>			</a:t>
            </a:r>
            <a:r>
              <a:rPr lang="en-US" b="1" dirty="0" err="1" smtClean="0"/>
              <a:t>yai</a:t>
            </a:r>
            <a:r>
              <a:rPr lang="en-US" b="1" dirty="0"/>
              <a:t>		</a:t>
            </a:r>
            <a:r>
              <a:rPr lang="en-US" dirty="0"/>
              <a:t>	</a:t>
            </a:r>
            <a:r>
              <a:rPr lang="en-US" dirty="0" err="1" smtClean="0"/>
              <a:t>noha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Neti</a:t>
            </a:r>
            <a:r>
              <a:rPr lang="en-US" dirty="0"/>
              <a:t>			</a:t>
            </a:r>
            <a:r>
              <a:rPr lang="en-US" cap="small" dirty="0" smtClean="0"/>
              <a:t>3sg.sbj</a:t>
            </a:r>
            <a:r>
              <a:rPr lang="en-US" cap="small" dirty="0"/>
              <a:t>-</a:t>
            </a:r>
            <a:r>
              <a:rPr lang="en-US" dirty="0"/>
              <a:t>hit</a:t>
            </a:r>
            <a:r>
              <a:rPr lang="en-US" cap="small" dirty="0"/>
              <a:t>	</a:t>
            </a:r>
            <a:r>
              <a:rPr lang="en-US" dirty="0"/>
              <a:t>		</a:t>
            </a:r>
            <a:r>
              <a:rPr lang="en-US" dirty="0" smtClean="0"/>
              <a:t>1</a:t>
            </a:r>
            <a:r>
              <a:rPr lang="en-US" cap="small" dirty="0" smtClean="0"/>
              <a:t>pl.excl</a:t>
            </a:r>
            <a:r>
              <a:rPr lang="en-US" cap="small" dirty="0"/>
              <a:t>		</a:t>
            </a:r>
            <a:r>
              <a:rPr lang="en-US" dirty="0" smtClean="0"/>
              <a:t>yesterday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(</a:t>
            </a:r>
            <a:r>
              <a:rPr lang="en-US" dirty="0"/>
              <a:t>‘</a:t>
            </a:r>
            <a:r>
              <a:rPr lang="en-US" dirty="0" err="1"/>
              <a:t>Neti</a:t>
            </a:r>
            <a:r>
              <a:rPr lang="en-US" dirty="0"/>
              <a:t> hit the two of us yesterday.’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Both" startAt="38"/>
            </a:pPr>
            <a:r>
              <a:rPr lang="en-US" dirty="0" smtClean="0"/>
              <a:t>  </a:t>
            </a:r>
            <a:r>
              <a:rPr lang="en-US" dirty="0" err="1" smtClean="0"/>
              <a:t>Yai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b="1" dirty="0" err="1" smtClean="0"/>
              <a:t>yangera</a:t>
            </a:r>
            <a:r>
              <a:rPr lang="en-US" dirty="0"/>
              <a:t>			</a:t>
            </a:r>
            <a:r>
              <a:rPr lang="en-US" dirty="0" smtClean="0"/>
              <a:t>	</a:t>
            </a:r>
            <a:r>
              <a:rPr lang="en-US" dirty="0" err="1" smtClean="0"/>
              <a:t>ya</a:t>
            </a:r>
            <a:r>
              <a:rPr lang="en-US" dirty="0" err="1"/>
              <a:t>-hau-ri</a:t>
            </a:r>
            <a:r>
              <a:rPr lang="en-US" dirty="0"/>
              <a:t>			</a:t>
            </a:r>
          </a:p>
          <a:p>
            <a:pPr marL="0" indent="0">
              <a:buNone/>
            </a:pPr>
            <a:r>
              <a:rPr lang="en-US" cap="small" dirty="0"/>
              <a:t>	</a:t>
            </a:r>
            <a:r>
              <a:rPr lang="en-US" cap="small" dirty="0" smtClean="0"/>
              <a:t>   1pl.excl</a:t>
            </a:r>
            <a:r>
              <a:rPr lang="en-US" cap="small" dirty="0"/>
              <a:t>	</a:t>
            </a:r>
            <a:r>
              <a:rPr lang="en-US" cap="small" dirty="0" smtClean="0"/>
              <a:t>1group.excl</a:t>
            </a:r>
            <a:r>
              <a:rPr lang="en-US" cap="small" dirty="0"/>
              <a:t>		</a:t>
            </a:r>
            <a:r>
              <a:rPr lang="en-US" cap="small" dirty="0" smtClean="0"/>
              <a:t>1pl.excl</a:t>
            </a:r>
            <a:r>
              <a:rPr lang="en-US" cap="small" dirty="0"/>
              <a:t>-</a:t>
            </a:r>
            <a:r>
              <a:rPr lang="en-US" dirty="0"/>
              <a:t>hit</a:t>
            </a:r>
            <a:r>
              <a:rPr lang="en-US" cap="small" dirty="0"/>
              <a:t>-3pl.obj		</a:t>
            </a:r>
            <a:r>
              <a:rPr lang="en-US" cap="small" dirty="0" smtClean="0"/>
              <a:t>		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pana</a:t>
            </a:r>
            <a:r>
              <a:rPr lang="en-US" dirty="0"/>
              <a:t>						</a:t>
            </a:r>
            <a:r>
              <a:rPr lang="en-US" dirty="0" err="1"/>
              <a:t>Nutu</a:t>
            </a:r>
            <a:r>
              <a:rPr lang="en-US" dirty="0"/>
              <a:t>.</a:t>
            </a:r>
            <a:r>
              <a:rPr lang="en-US" cap="small" dirty="0"/>
              <a:t>	</a:t>
            </a:r>
            <a:endParaRPr lang="en-US" cap="small" dirty="0" smtClean="0"/>
          </a:p>
          <a:p>
            <a:pPr marL="0" indent="0">
              <a:buNone/>
            </a:pPr>
            <a:r>
              <a:rPr lang="en-US" dirty="0" smtClean="0"/>
              <a:t>		people</a:t>
            </a:r>
            <a:r>
              <a:rPr lang="en-US" dirty="0"/>
              <a:t>					</a:t>
            </a:r>
            <a:r>
              <a:rPr lang="en-US" dirty="0" err="1"/>
              <a:t>Nutu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‘</a:t>
            </a:r>
            <a:r>
              <a:rPr lang="en-US" dirty="0"/>
              <a:t>We hit people from </a:t>
            </a:r>
            <a:r>
              <a:rPr lang="en-US" dirty="0" err="1"/>
              <a:t>Nutu</a:t>
            </a:r>
            <a:r>
              <a:rPr lang="en-US" dirty="0"/>
              <a:t>.’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Both" startAt="25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69.jpg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Both" startAt="39"/>
            </a:pPr>
            <a:r>
              <a:rPr lang="en-US" sz="2800" dirty="0" smtClean="0"/>
              <a:t> </a:t>
            </a:r>
            <a:r>
              <a:rPr lang="en-US" sz="2800" dirty="0" err="1" smtClean="0"/>
              <a:t>yahua</a:t>
            </a:r>
            <a:r>
              <a:rPr lang="en-US" sz="2800" dirty="0"/>
              <a:t>						</a:t>
            </a:r>
            <a:r>
              <a:rPr lang="en-US" sz="2800" dirty="0" err="1" smtClean="0"/>
              <a:t>Neti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 </a:t>
            </a:r>
            <a:r>
              <a:rPr lang="en-US" sz="2800" cap="small" dirty="0" smtClean="0"/>
              <a:t>1du.excl</a:t>
            </a:r>
            <a:r>
              <a:rPr lang="en-US" sz="2800" cap="small" dirty="0"/>
              <a:t>					</a:t>
            </a:r>
            <a:r>
              <a:rPr lang="en-US" sz="2800" cap="small" dirty="0" smtClean="0"/>
              <a:t>	</a:t>
            </a:r>
            <a:r>
              <a:rPr lang="en-US" sz="2800" dirty="0" err="1" smtClean="0"/>
              <a:t>Neti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‘</a:t>
            </a:r>
            <a:r>
              <a:rPr lang="en-US" sz="2800" dirty="0" err="1"/>
              <a:t>Neti</a:t>
            </a:r>
            <a:r>
              <a:rPr lang="en-US" sz="2800" dirty="0"/>
              <a:t> and I’</a:t>
            </a:r>
          </a:p>
          <a:p>
            <a:pPr marL="0" indent="0">
              <a:buNone/>
            </a:pPr>
            <a:r>
              <a:rPr lang="en-US" sz="2800" dirty="0"/>
              <a:t> </a:t>
            </a:r>
            <a:endParaRPr lang="en-US" sz="2800" dirty="0" smtClean="0"/>
          </a:p>
          <a:p>
            <a:pPr marL="514350" indent="-514350">
              <a:buAutoNum type="arabicParenBoth" startAt="40"/>
            </a:pPr>
            <a:r>
              <a:rPr lang="en-US" sz="2800" dirty="0" smtClean="0"/>
              <a:t> </a:t>
            </a:r>
            <a:r>
              <a:rPr lang="en-US" sz="2800" dirty="0" err="1" smtClean="0"/>
              <a:t>Yangera</a:t>
            </a:r>
            <a:r>
              <a:rPr lang="en-US" sz="2800" dirty="0"/>
              <a:t>			</a:t>
            </a:r>
            <a:r>
              <a:rPr lang="en-US" sz="2800" dirty="0" err="1" smtClean="0"/>
              <a:t>Neti</a:t>
            </a:r>
            <a:r>
              <a:rPr lang="en-US" sz="2800" dirty="0"/>
              <a:t>		</a:t>
            </a:r>
            <a:r>
              <a:rPr lang="en-US" sz="2800" dirty="0" err="1" smtClean="0"/>
              <a:t>ya</a:t>
            </a:r>
            <a:r>
              <a:rPr lang="en-US" sz="2800" dirty="0"/>
              <a:t>-la		</a:t>
            </a:r>
            <a:r>
              <a:rPr lang="en-US" sz="2800" dirty="0" smtClean="0"/>
              <a:t>	</a:t>
            </a:r>
            <a:r>
              <a:rPr lang="en-US" sz="2800" dirty="0" err="1" smtClean="0"/>
              <a:t>tuanga</a:t>
            </a:r>
            <a:r>
              <a:rPr lang="en-US" sz="2800" dirty="0"/>
              <a:t>		</a:t>
            </a:r>
            <a:r>
              <a:rPr lang="en-US" sz="2800" dirty="0" err="1" smtClean="0"/>
              <a:t>yai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	 </a:t>
            </a:r>
            <a:r>
              <a:rPr lang="en-US" sz="2800" cap="small" dirty="0" smtClean="0"/>
              <a:t>1group.excl</a:t>
            </a:r>
            <a:r>
              <a:rPr lang="en-US" sz="2800" cap="small" dirty="0"/>
              <a:t>		</a:t>
            </a:r>
            <a:r>
              <a:rPr lang="en-US" sz="2800" dirty="0" err="1" smtClean="0"/>
              <a:t>Neti</a:t>
            </a:r>
            <a:r>
              <a:rPr lang="en-US" sz="2800" dirty="0"/>
              <a:t>		</a:t>
            </a:r>
            <a:r>
              <a:rPr lang="en-US" sz="2800" cap="small" dirty="0" smtClean="0"/>
              <a:t>1pl.excl</a:t>
            </a:r>
            <a:r>
              <a:rPr lang="en-US" sz="2800" cap="small" dirty="0"/>
              <a:t>-</a:t>
            </a:r>
            <a:r>
              <a:rPr lang="en-US" sz="2800" dirty="0"/>
              <a:t>go	</a:t>
            </a:r>
            <a:r>
              <a:rPr lang="en-US" sz="2800" dirty="0" smtClean="0"/>
              <a:t>village</a:t>
            </a:r>
            <a:r>
              <a:rPr lang="en-US" sz="2800" dirty="0"/>
              <a:t>		</a:t>
            </a:r>
            <a:r>
              <a:rPr lang="en-US" sz="2800" cap="small" dirty="0" err="1" smtClean="0"/>
              <a:t>loc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‘</a:t>
            </a:r>
            <a:r>
              <a:rPr lang="en-US" sz="2800" dirty="0"/>
              <a:t>We, including </a:t>
            </a:r>
            <a:r>
              <a:rPr lang="en-US" sz="2800" dirty="0" err="1"/>
              <a:t>Neti</a:t>
            </a:r>
            <a:r>
              <a:rPr lang="en-US" sz="2800" dirty="0"/>
              <a:t>, went to a village.’		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41</a:t>
            </a:r>
            <a:r>
              <a:rPr lang="en-US" sz="2800" dirty="0" smtClean="0"/>
              <a:t>) *</a:t>
            </a:r>
            <a:r>
              <a:rPr lang="en-US" sz="2800" dirty="0" err="1"/>
              <a:t>Neti</a:t>
            </a:r>
            <a:r>
              <a:rPr lang="en-US" sz="2800" dirty="0"/>
              <a:t>					</a:t>
            </a:r>
            <a:r>
              <a:rPr lang="en-US" sz="2800" dirty="0" err="1" smtClean="0"/>
              <a:t>yahua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  </a:t>
            </a:r>
            <a:r>
              <a:rPr lang="en-US" sz="2800" dirty="0" err="1" smtClean="0"/>
              <a:t>Neti</a:t>
            </a:r>
            <a:r>
              <a:rPr lang="en-US" sz="2800" dirty="0"/>
              <a:t>						</a:t>
            </a:r>
            <a:r>
              <a:rPr lang="en-US" sz="2800" cap="small" dirty="0" smtClean="0"/>
              <a:t>1du.excl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42) </a:t>
            </a:r>
            <a:r>
              <a:rPr lang="en-US" sz="2800" dirty="0" err="1"/>
              <a:t>Yangera</a:t>
            </a:r>
            <a:r>
              <a:rPr lang="en-US" sz="2800" dirty="0"/>
              <a:t>		</a:t>
            </a:r>
            <a:r>
              <a:rPr lang="en-US" sz="2800" dirty="0" err="1" smtClean="0"/>
              <a:t>kaua</a:t>
            </a:r>
            <a:r>
              <a:rPr lang="en-US" sz="2800" dirty="0"/>
              <a:t>		</a:t>
            </a:r>
            <a:r>
              <a:rPr lang="en-US" sz="2800" dirty="0" err="1" smtClean="0"/>
              <a:t>ya</a:t>
            </a:r>
            <a:r>
              <a:rPr lang="en-US" sz="2800" dirty="0"/>
              <a:t>-la				</a:t>
            </a:r>
            <a:r>
              <a:rPr lang="en-US" sz="2800" dirty="0" err="1" smtClean="0"/>
              <a:t>tuanga</a:t>
            </a:r>
            <a:r>
              <a:rPr lang="en-US" sz="2800" dirty="0"/>
              <a:t>			</a:t>
            </a:r>
            <a:r>
              <a:rPr lang="en-US" sz="2800" dirty="0" err="1"/>
              <a:t>yai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en-US" sz="2800" cap="small" dirty="0" smtClean="0"/>
              <a:t>1du.excl</a:t>
            </a:r>
            <a:r>
              <a:rPr lang="en-US" sz="2800" cap="small" dirty="0"/>
              <a:t>		</a:t>
            </a:r>
            <a:r>
              <a:rPr lang="en-US" sz="2800" dirty="0" smtClean="0"/>
              <a:t>dog</a:t>
            </a:r>
            <a:r>
              <a:rPr lang="en-US" sz="2800" dirty="0"/>
              <a:t>		</a:t>
            </a:r>
            <a:r>
              <a:rPr lang="en-US" sz="2800" dirty="0" smtClean="0"/>
              <a:t>1</a:t>
            </a:r>
            <a:r>
              <a:rPr lang="en-US" sz="2800" cap="small" dirty="0" smtClean="0"/>
              <a:t>du.excl</a:t>
            </a:r>
            <a:r>
              <a:rPr lang="en-US" sz="2800" dirty="0"/>
              <a:t>-go		</a:t>
            </a:r>
            <a:r>
              <a:rPr lang="en-US" sz="2800" dirty="0" smtClean="0"/>
              <a:t>village</a:t>
            </a:r>
            <a:r>
              <a:rPr lang="en-US" sz="2800" dirty="0"/>
              <a:t>			</a:t>
            </a:r>
            <a:r>
              <a:rPr lang="en-US" sz="2800" cap="small" dirty="0" err="1"/>
              <a:t>loc</a:t>
            </a:r>
            <a:endParaRPr lang="en-US" sz="2800" dirty="0"/>
          </a:p>
          <a:p>
            <a:pPr marL="0" indent="0">
              <a:buNone/>
            </a:pPr>
            <a:r>
              <a:rPr lang="en-US" sz="2800" cap="small" dirty="0"/>
              <a:t>	</a:t>
            </a:r>
            <a:r>
              <a:rPr lang="en-US" sz="2800" cap="small" dirty="0" smtClean="0"/>
              <a:t> </a:t>
            </a:r>
            <a:r>
              <a:rPr lang="en-US" sz="2800" dirty="0" smtClean="0"/>
              <a:t>‘</a:t>
            </a:r>
            <a:r>
              <a:rPr lang="en-US" sz="2800" dirty="0"/>
              <a:t>We, including a dog, went to the village.’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6521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0533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Both" startAt="43"/>
            </a:pPr>
            <a:r>
              <a:rPr lang="en-US" dirty="0" err="1" smtClean="0"/>
              <a:t>Pana</a:t>
            </a:r>
            <a:r>
              <a:rPr lang="en-US" dirty="0"/>
              <a:t>		</a:t>
            </a:r>
            <a:r>
              <a:rPr lang="en-US" dirty="0" err="1" smtClean="0"/>
              <a:t>Nutu</a:t>
            </a:r>
            <a:r>
              <a:rPr lang="en-US" dirty="0"/>
              <a:t>	</a:t>
            </a:r>
            <a:r>
              <a:rPr lang="en-US" dirty="0" err="1" smtClean="0"/>
              <a:t>ti</a:t>
            </a:r>
            <a:r>
              <a:rPr lang="en-US" dirty="0" err="1"/>
              <a:t>-hau-</a:t>
            </a:r>
            <a:r>
              <a:rPr lang="en-US" dirty="0" err="1" smtClean="0"/>
              <a:t>gha</a:t>
            </a:r>
            <a:r>
              <a:rPr lang="en-US" dirty="0"/>
              <a:t>		</a:t>
            </a:r>
            <a:r>
              <a:rPr lang="en-US" dirty="0" smtClean="0"/>
              <a:t>		</a:t>
            </a:r>
            <a:r>
              <a:rPr lang="en-US" b="1" dirty="0" err="1" smtClean="0"/>
              <a:t>yangera</a:t>
            </a:r>
            <a:r>
              <a:rPr lang="en-US" b="1" dirty="0"/>
              <a:t>		</a:t>
            </a:r>
            <a:r>
              <a:rPr lang="en-US" b="1" dirty="0" err="1" smtClean="0"/>
              <a:t>Talawa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people</a:t>
            </a:r>
            <a:r>
              <a:rPr lang="en-US" dirty="0"/>
              <a:t>	</a:t>
            </a:r>
            <a:r>
              <a:rPr lang="en-US" dirty="0" err="1" smtClean="0"/>
              <a:t>Nutu</a:t>
            </a:r>
            <a:r>
              <a:rPr lang="en-US" dirty="0"/>
              <a:t>	</a:t>
            </a:r>
            <a:r>
              <a:rPr lang="en-US" cap="small" dirty="0" smtClean="0"/>
              <a:t>3pl.sbj</a:t>
            </a:r>
            <a:r>
              <a:rPr lang="en-US" cap="small" dirty="0"/>
              <a:t>-</a:t>
            </a:r>
            <a:r>
              <a:rPr lang="en-US" dirty="0"/>
              <a:t>hit-</a:t>
            </a:r>
            <a:r>
              <a:rPr lang="en-US" cap="small" dirty="0" smtClean="0"/>
              <a:t>1pl.excl.obj1group.excl</a:t>
            </a:r>
            <a:r>
              <a:rPr lang="en-US" cap="small" dirty="0"/>
              <a:t>	</a:t>
            </a:r>
            <a:r>
              <a:rPr lang="en-US" dirty="0" err="1" smtClean="0"/>
              <a:t>Talawa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‘</a:t>
            </a:r>
            <a:r>
              <a:rPr lang="en-US" dirty="0"/>
              <a:t>People from </a:t>
            </a:r>
            <a:r>
              <a:rPr lang="en-US" dirty="0" err="1"/>
              <a:t>Nutu</a:t>
            </a:r>
            <a:r>
              <a:rPr lang="en-US" dirty="0"/>
              <a:t> hit us, including people from </a:t>
            </a:r>
            <a:r>
              <a:rPr lang="en-US" dirty="0" err="1"/>
              <a:t>Talawa</a:t>
            </a:r>
            <a:r>
              <a:rPr lang="en-US" dirty="0"/>
              <a:t>.’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(44</a:t>
            </a:r>
            <a:r>
              <a:rPr lang="en-US" dirty="0" smtClean="0"/>
              <a:t>) </a:t>
            </a:r>
            <a:r>
              <a:rPr lang="en-US" b="1" dirty="0" err="1" smtClean="0"/>
              <a:t>Yahua</a:t>
            </a:r>
            <a:r>
              <a:rPr lang="en-US" b="1" dirty="0"/>
              <a:t>		</a:t>
            </a:r>
            <a:r>
              <a:rPr lang="en-US" b="1" dirty="0" err="1" smtClean="0"/>
              <a:t>Neti</a:t>
            </a:r>
            <a:r>
              <a:rPr lang="en-US" b="1" dirty="0"/>
              <a:t>	</a:t>
            </a:r>
            <a:r>
              <a:rPr lang="en-US" dirty="0"/>
              <a:t>			</a:t>
            </a:r>
            <a:r>
              <a:rPr lang="en-US" dirty="0" err="1" smtClean="0"/>
              <a:t>ya</a:t>
            </a:r>
            <a:r>
              <a:rPr lang="en-US" dirty="0"/>
              <a:t>-la					</a:t>
            </a:r>
            <a:r>
              <a:rPr lang="en-US" dirty="0" err="1" smtClean="0"/>
              <a:t>Kimbe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cap="small" dirty="0" smtClean="0"/>
              <a:t>1du.excl</a:t>
            </a:r>
            <a:r>
              <a:rPr lang="en-US" cap="small" dirty="0"/>
              <a:t>		</a:t>
            </a:r>
            <a:r>
              <a:rPr lang="en-US" dirty="0" err="1" smtClean="0"/>
              <a:t>Neti</a:t>
            </a:r>
            <a:r>
              <a:rPr lang="en-US" dirty="0"/>
              <a:t>				</a:t>
            </a:r>
            <a:r>
              <a:rPr lang="en-US" dirty="0" smtClean="0"/>
              <a:t>1</a:t>
            </a:r>
            <a:r>
              <a:rPr lang="en-US" cap="small" dirty="0" smtClean="0"/>
              <a:t>pl.excl</a:t>
            </a:r>
            <a:r>
              <a:rPr lang="en-US" cap="small" dirty="0"/>
              <a:t>-</a:t>
            </a:r>
            <a:r>
              <a:rPr lang="en-US" dirty="0"/>
              <a:t>go			</a:t>
            </a:r>
            <a:r>
              <a:rPr lang="en-US" dirty="0" err="1"/>
              <a:t>Kimbe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‘</a:t>
            </a:r>
            <a:r>
              <a:rPr lang="en-US" dirty="0" err="1"/>
              <a:t>Neti</a:t>
            </a:r>
            <a:r>
              <a:rPr lang="en-US" dirty="0"/>
              <a:t> and I went to </a:t>
            </a:r>
            <a:r>
              <a:rPr lang="en-US" dirty="0" err="1"/>
              <a:t>Kimbe</a:t>
            </a:r>
            <a:r>
              <a:rPr lang="en-US" dirty="0"/>
              <a:t>.’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(45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b="1" dirty="0" err="1" smtClean="0"/>
              <a:t>Amihua</a:t>
            </a:r>
            <a:r>
              <a:rPr lang="en-US" b="1" dirty="0"/>
              <a:t>			</a:t>
            </a:r>
            <a:r>
              <a:rPr lang="en-US" b="1" dirty="0" err="1" smtClean="0"/>
              <a:t>sei</a:t>
            </a:r>
            <a:r>
              <a:rPr lang="en-US" dirty="0"/>
              <a:t>							a-</a:t>
            </a:r>
            <a:r>
              <a:rPr lang="en-US" dirty="0" err="1"/>
              <a:t>nama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cap="small" dirty="0" smtClean="0"/>
              <a:t>	 2du</a:t>
            </a:r>
            <a:r>
              <a:rPr lang="en-US" cap="small" dirty="0"/>
              <a:t>				</a:t>
            </a:r>
            <a:r>
              <a:rPr lang="en-US" dirty="0" err="1" smtClean="0"/>
              <a:t>who.</a:t>
            </a:r>
            <a:r>
              <a:rPr lang="en-US" cap="small" dirty="0" err="1" smtClean="0"/>
              <a:t>sg</a:t>
            </a:r>
            <a:r>
              <a:rPr lang="en-US" dirty="0"/>
              <a:t>				</a:t>
            </a:r>
            <a:r>
              <a:rPr lang="en-US" dirty="0" smtClean="0"/>
              <a:t>	</a:t>
            </a:r>
            <a:r>
              <a:rPr lang="en-US" cap="small" dirty="0" smtClean="0"/>
              <a:t>2pl.sbj</a:t>
            </a:r>
            <a:r>
              <a:rPr lang="en-US" cap="small" dirty="0"/>
              <a:t>-</a:t>
            </a:r>
            <a:r>
              <a:rPr lang="en-US" dirty="0"/>
              <a:t>come</a:t>
            </a:r>
          </a:p>
          <a:p>
            <a:pPr marL="0" indent="0">
              <a:buNone/>
            </a:pPr>
            <a:r>
              <a:rPr lang="en-US" dirty="0" smtClean="0"/>
              <a:t> 	‘</a:t>
            </a:r>
            <a:r>
              <a:rPr lang="en-US" dirty="0"/>
              <a:t>Who did you come with?’ (lit., ‘You including who came?’)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092.jpg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333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(46) </a:t>
            </a:r>
            <a:r>
              <a:rPr lang="en-US" sz="2200" dirty="0" smtClean="0"/>
              <a:t>Donga</a:t>
            </a:r>
            <a:r>
              <a:rPr lang="en-US" sz="2200" dirty="0"/>
              <a:t>	</a:t>
            </a:r>
            <a:r>
              <a:rPr lang="en-US" sz="2200" dirty="0" smtClean="0"/>
              <a:t>	</a:t>
            </a:r>
            <a:r>
              <a:rPr lang="en-US" sz="2200" dirty="0" err="1" smtClean="0"/>
              <a:t>i-pasolani-ghai</a:t>
            </a:r>
            <a:r>
              <a:rPr lang="en-US" sz="2200" dirty="0" smtClean="0"/>
              <a:t>						</a:t>
            </a:r>
            <a:r>
              <a:rPr lang="en-US" sz="2200" b="1" dirty="0" err="1" smtClean="0"/>
              <a:t>yahua</a:t>
            </a:r>
            <a:r>
              <a:rPr lang="en-US" sz="2200" b="1" dirty="0" smtClean="0"/>
              <a:t>			</a:t>
            </a:r>
            <a:r>
              <a:rPr lang="en-US" sz="2200" b="1" dirty="0" err="1" smtClean="0"/>
              <a:t>Neti</a:t>
            </a:r>
            <a:r>
              <a:rPr lang="en-US" sz="2200" dirty="0" smtClean="0"/>
              <a:t>		Donga</a:t>
            </a:r>
            <a:r>
              <a:rPr lang="en-US" sz="2200" dirty="0"/>
              <a:t>		</a:t>
            </a:r>
            <a:r>
              <a:rPr lang="en-US" sz="2200" cap="small" dirty="0" smtClean="0"/>
              <a:t>3sg.sbj</a:t>
            </a:r>
            <a:r>
              <a:rPr lang="en-US" sz="2200" cap="small" dirty="0"/>
              <a:t>-</a:t>
            </a:r>
            <a:r>
              <a:rPr lang="en-US" sz="2200" dirty="0"/>
              <a:t>show-</a:t>
            </a:r>
            <a:r>
              <a:rPr lang="en-US" sz="2200" cap="small" dirty="0"/>
              <a:t>1pl.excl.obj			</a:t>
            </a:r>
            <a:r>
              <a:rPr lang="en-US" sz="2200" cap="small" dirty="0" smtClean="0"/>
              <a:t>1du.excl</a:t>
            </a:r>
            <a:r>
              <a:rPr lang="en-US" sz="2200" cap="small" dirty="0"/>
              <a:t>		</a:t>
            </a:r>
            <a:r>
              <a:rPr lang="en-US" sz="2200" dirty="0" err="1"/>
              <a:t>Neti</a:t>
            </a:r>
            <a:r>
              <a:rPr lang="en-US" sz="2200" cap="small" dirty="0"/>
              <a:t>		 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nga</a:t>
            </a:r>
            <a:r>
              <a:rPr lang="en-US" sz="2200" dirty="0"/>
              <a:t>	</a:t>
            </a:r>
            <a:r>
              <a:rPr lang="en-US" sz="2200" dirty="0" smtClean="0"/>
              <a:t>		Hawaii</a:t>
            </a:r>
            <a:r>
              <a:rPr lang="en-US" sz="2200" dirty="0"/>
              <a:t>				</a:t>
            </a:r>
            <a:r>
              <a:rPr lang="en-US" sz="2200" dirty="0" err="1" smtClean="0"/>
              <a:t>ai</a:t>
            </a:r>
            <a:r>
              <a:rPr lang="en-US" sz="2200" dirty="0" err="1"/>
              <a:t>-anunu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cap="small" dirty="0" smtClean="0"/>
              <a:t>prep		</a:t>
            </a:r>
            <a:r>
              <a:rPr lang="en-US" sz="2200" dirty="0" smtClean="0"/>
              <a:t>Hawai‘i</a:t>
            </a:r>
            <a:r>
              <a:rPr lang="en-US" sz="2200" dirty="0"/>
              <a:t>				</a:t>
            </a:r>
            <a:r>
              <a:rPr lang="en-US" sz="2200" cap="small" dirty="0" smtClean="0"/>
              <a:t>3sg.poss</a:t>
            </a:r>
            <a:r>
              <a:rPr lang="en-US" sz="2200" cap="small" dirty="0"/>
              <a:t>-</a:t>
            </a:r>
            <a:r>
              <a:rPr lang="en-US" sz="2200" dirty="0"/>
              <a:t>picture</a:t>
            </a:r>
          </a:p>
          <a:p>
            <a:pPr marL="0" indent="0">
              <a:buNone/>
            </a:pPr>
            <a:r>
              <a:rPr lang="en-US" sz="2200" dirty="0" smtClean="0"/>
              <a:t>	‘</a:t>
            </a:r>
            <a:r>
              <a:rPr lang="en-US" sz="2200" dirty="0"/>
              <a:t>Donga showed </a:t>
            </a:r>
            <a:r>
              <a:rPr lang="en-US" sz="2200" dirty="0" err="1"/>
              <a:t>Neti</a:t>
            </a:r>
            <a:r>
              <a:rPr lang="en-US" sz="2200" dirty="0"/>
              <a:t> and me a picture of Hawai‘i.</a:t>
            </a:r>
            <a:r>
              <a:rPr lang="en-US" sz="2200" dirty="0" smtClean="0"/>
              <a:t>’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(47)	 </a:t>
            </a:r>
            <a:r>
              <a:rPr lang="en-US" sz="2200" dirty="0" err="1" smtClean="0"/>
              <a:t>Atoa</a:t>
            </a:r>
            <a:r>
              <a:rPr lang="en-US" sz="2200" dirty="0" smtClean="0"/>
              <a:t>			</a:t>
            </a:r>
            <a:r>
              <a:rPr lang="en-US" sz="2200" dirty="0" err="1" smtClean="0"/>
              <a:t>i</a:t>
            </a:r>
            <a:r>
              <a:rPr lang="en-US" sz="2200" dirty="0"/>
              <a:t>-pa-</a:t>
            </a:r>
            <a:r>
              <a:rPr lang="en-US" sz="2200" dirty="0" err="1"/>
              <a:t>ri</a:t>
            </a:r>
            <a:r>
              <a:rPr lang="en-US" sz="2200" dirty="0"/>
              <a:t>			</a:t>
            </a:r>
            <a:r>
              <a:rPr lang="en-US" sz="2200" dirty="0" smtClean="0"/>
              <a:t>		</a:t>
            </a:r>
            <a:r>
              <a:rPr lang="en-US" sz="2200" b="1" dirty="0" err="1" smtClean="0"/>
              <a:t>asihua</a:t>
            </a:r>
            <a:r>
              <a:rPr lang="en-US" sz="2200" b="1" dirty="0" smtClean="0"/>
              <a:t>	</a:t>
            </a:r>
            <a:r>
              <a:rPr lang="en-US" sz="2200" b="1" dirty="0"/>
              <a:t>	</a:t>
            </a:r>
            <a:r>
              <a:rPr lang="en-US" sz="2200" b="1" dirty="0" err="1" smtClean="0"/>
              <a:t>Neti</a:t>
            </a:r>
            <a:r>
              <a:rPr lang="en-US" sz="2200" b="1" dirty="0"/>
              <a:t>	</a:t>
            </a:r>
            <a:r>
              <a:rPr lang="en-US" sz="2200" dirty="0"/>
              <a:t>	</a:t>
            </a:r>
            <a:r>
              <a:rPr lang="en-US" sz="2200" dirty="0" err="1" smtClean="0"/>
              <a:t>tue</a:t>
            </a:r>
            <a:r>
              <a:rPr lang="en-US" sz="2200" dirty="0" err="1"/>
              <a:t>.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grandmother</a:t>
            </a:r>
            <a:r>
              <a:rPr lang="en-US" sz="2200" dirty="0"/>
              <a:t>	</a:t>
            </a:r>
            <a:r>
              <a:rPr lang="en-US" sz="2200" cap="small" dirty="0" smtClean="0"/>
              <a:t>3sg.sbj</a:t>
            </a:r>
            <a:r>
              <a:rPr lang="en-US" sz="2200" cap="small" dirty="0"/>
              <a:t>-</a:t>
            </a:r>
            <a:r>
              <a:rPr lang="en-US" sz="2200" dirty="0"/>
              <a:t>give-</a:t>
            </a:r>
            <a:r>
              <a:rPr lang="en-US" sz="2200" cap="small" dirty="0"/>
              <a:t>3pl.obj		</a:t>
            </a:r>
            <a:r>
              <a:rPr lang="en-US" sz="2200" cap="small" dirty="0" smtClean="0"/>
              <a:t>3du</a:t>
            </a:r>
            <a:r>
              <a:rPr lang="en-US" sz="2200" cap="small" dirty="0"/>
              <a:t>			</a:t>
            </a:r>
            <a:r>
              <a:rPr lang="en-US" sz="2200" dirty="0" err="1" smtClean="0"/>
              <a:t>Neti</a:t>
            </a:r>
            <a:r>
              <a:rPr lang="en-US" sz="2200" dirty="0"/>
              <a:t>		</a:t>
            </a:r>
            <a:r>
              <a:rPr lang="en-US" sz="2200" dirty="0" smtClean="0"/>
              <a:t>clam 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‘</a:t>
            </a:r>
            <a:r>
              <a:rPr lang="en-US" sz="2200" dirty="0"/>
              <a:t>The grandmother gave him / her and </a:t>
            </a:r>
            <a:r>
              <a:rPr lang="en-US" sz="2200" dirty="0" err="1"/>
              <a:t>Neti</a:t>
            </a:r>
            <a:r>
              <a:rPr lang="en-US" sz="2200" dirty="0"/>
              <a:t> clams.’ </a:t>
            </a:r>
          </a:p>
          <a:p>
            <a:pPr marL="457200" indent="-457200">
              <a:buAutoNum type="arabicParenBoth" startAt="48"/>
            </a:pPr>
            <a:r>
              <a:rPr lang="en-US" sz="2200" dirty="0" err="1" smtClean="0"/>
              <a:t>Yau</a:t>
            </a:r>
            <a:r>
              <a:rPr lang="en-US" sz="2200" dirty="0"/>
              <a:t>			</a:t>
            </a:r>
            <a:r>
              <a:rPr lang="en-US" sz="2200" dirty="0" err="1" smtClean="0"/>
              <a:t>nga</a:t>
            </a:r>
            <a:r>
              <a:rPr lang="en-US" sz="2200" dirty="0" err="1"/>
              <a:t>-oli</a:t>
            </a:r>
            <a:r>
              <a:rPr lang="en-US" sz="2200" dirty="0"/>
              <a:t>				</a:t>
            </a:r>
            <a:r>
              <a:rPr lang="en-US" sz="2200" dirty="0" err="1"/>
              <a:t>tue</a:t>
            </a:r>
            <a:r>
              <a:rPr lang="en-US" sz="2200" dirty="0"/>
              <a:t>				</a:t>
            </a:r>
            <a:r>
              <a:rPr lang="en-US" sz="2200" dirty="0" smtClean="0"/>
              <a:t>pa</a:t>
            </a:r>
            <a:r>
              <a:rPr lang="en-US" sz="2200" dirty="0"/>
              <a:t>-</a:t>
            </a:r>
            <a:r>
              <a:rPr lang="en-US" sz="2200" dirty="0" err="1"/>
              <a:t>ri</a:t>
            </a:r>
            <a:r>
              <a:rPr lang="en-US" sz="2200" dirty="0"/>
              <a:t>	</a:t>
            </a:r>
          </a:p>
          <a:p>
            <a:pPr marL="0" indent="0">
              <a:buNone/>
            </a:pPr>
            <a:r>
              <a:rPr lang="en-US" sz="2200" cap="small" dirty="0"/>
              <a:t>	</a:t>
            </a:r>
            <a:r>
              <a:rPr lang="en-US" sz="2200" cap="small" dirty="0" smtClean="0"/>
              <a:t>1sg</a:t>
            </a:r>
            <a:r>
              <a:rPr lang="en-US" sz="2200" cap="small" dirty="0"/>
              <a:t>			</a:t>
            </a:r>
            <a:r>
              <a:rPr lang="en-US" sz="2200" cap="small" dirty="0" smtClean="0"/>
              <a:t>1sg.sbj</a:t>
            </a:r>
            <a:r>
              <a:rPr lang="en-US" sz="2200" cap="small" dirty="0"/>
              <a:t>-</a:t>
            </a:r>
            <a:r>
              <a:rPr lang="en-US" sz="2200" dirty="0"/>
              <a:t>buy			clam 			</a:t>
            </a:r>
            <a:r>
              <a:rPr lang="en-US" sz="2200" cap="small" dirty="0" smtClean="0"/>
              <a:t>prep</a:t>
            </a:r>
            <a:r>
              <a:rPr lang="en-US" sz="2200" cap="small" dirty="0"/>
              <a:t>-3pl.obj	</a:t>
            </a:r>
            <a:endParaRPr lang="en-US" sz="2200" dirty="0" smtClean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 smtClean="0"/>
              <a:t>	</a:t>
            </a:r>
            <a:r>
              <a:rPr lang="en-US" sz="2200" b="1" dirty="0" err="1" smtClean="0"/>
              <a:t>asingera</a:t>
            </a:r>
            <a:r>
              <a:rPr lang="en-US" sz="2200" b="1" dirty="0"/>
              <a:t>			</a:t>
            </a:r>
            <a:r>
              <a:rPr lang="en-US" sz="2200" b="1" dirty="0" err="1"/>
              <a:t>Elsi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cap="small" dirty="0" smtClean="0"/>
              <a:t>3group</a:t>
            </a:r>
            <a:r>
              <a:rPr lang="en-US" sz="2200" cap="small" dirty="0"/>
              <a:t>				</a:t>
            </a:r>
            <a:r>
              <a:rPr lang="en-US" sz="2200" dirty="0" err="1"/>
              <a:t>Elsi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	‘</a:t>
            </a:r>
            <a:r>
              <a:rPr lang="en-US" sz="2200" dirty="0"/>
              <a:t>I bought clams for them, including </a:t>
            </a:r>
            <a:r>
              <a:rPr lang="en-US" sz="2200" dirty="0" err="1"/>
              <a:t>Elsi</a:t>
            </a:r>
            <a:r>
              <a:rPr lang="en-US" sz="2200" dirty="0"/>
              <a:t>.</a:t>
            </a:r>
            <a:r>
              <a:rPr lang="en-US" sz="2200" dirty="0" smtClean="0"/>
              <a:t>’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50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527.jpg"/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(49</a:t>
            </a:r>
            <a:r>
              <a:rPr lang="en-US" dirty="0" smtClean="0"/>
              <a:t>) </a:t>
            </a:r>
            <a:r>
              <a:rPr lang="en-US" b="1" dirty="0" err="1" smtClean="0"/>
              <a:t>tangera</a:t>
            </a:r>
            <a:r>
              <a:rPr lang="en-US" b="1" dirty="0"/>
              <a:t>		</a:t>
            </a:r>
            <a:r>
              <a:rPr lang="en-US" b="1" dirty="0" err="1" smtClean="0"/>
              <a:t>Neti</a:t>
            </a:r>
            <a:r>
              <a:rPr lang="en-US" dirty="0"/>
              <a:t>		</a:t>
            </a:r>
            <a:r>
              <a:rPr lang="en-US" dirty="0" smtClean="0"/>
              <a:t>a</a:t>
            </a:r>
            <a:r>
              <a:rPr lang="en-US" dirty="0"/>
              <a:t>-</a:t>
            </a:r>
            <a:r>
              <a:rPr lang="en-US" dirty="0" err="1"/>
              <a:t>ra</a:t>
            </a:r>
            <a:r>
              <a:rPr lang="en-US" dirty="0"/>
              <a:t>			</a:t>
            </a:r>
            <a:r>
              <a:rPr lang="en-US" dirty="0" smtClean="0"/>
              <a:t>				</a:t>
            </a:r>
            <a:r>
              <a:rPr lang="en-US" dirty="0" err="1" smtClean="0"/>
              <a:t>tue</a:t>
            </a:r>
            <a:endParaRPr lang="en-US" dirty="0"/>
          </a:p>
          <a:p>
            <a:pPr marL="0" indent="0">
              <a:buNone/>
            </a:pPr>
            <a:r>
              <a:rPr lang="en-US" cap="small" dirty="0" smtClean="0"/>
              <a:t>	  1group.incl</a:t>
            </a:r>
            <a:r>
              <a:rPr lang="en-US" cap="small" dirty="0"/>
              <a:t>	</a:t>
            </a:r>
            <a:r>
              <a:rPr lang="en-US" dirty="0" err="1" smtClean="0"/>
              <a:t>Neti</a:t>
            </a:r>
            <a:r>
              <a:rPr lang="en-US" dirty="0"/>
              <a:t>		</a:t>
            </a:r>
            <a:r>
              <a:rPr lang="en-US" cap="small" dirty="0" smtClean="0"/>
              <a:t>a.poss</a:t>
            </a:r>
            <a:r>
              <a:rPr lang="en-US" cap="small" dirty="0"/>
              <a:t>-</a:t>
            </a:r>
            <a:r>
              <a:rPr lang="en-US" cap="small" dirty="0" smtClean="0"/>
              <a:t>1pl.incl.poss</a:t>
            </a:r>
            <a:r>
              <a:rPr lang="en-US" cap="small" dirty="0"/>
              <a:t>		</a:t>
            </a:r>
            <a:r>
              <a:rPr lang="en-US" dirty="0" smtClean="0"/>
              <a:t>clam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‘</a:t>
            </a:r>
            <a:r>
              <a:rPr lang="en-US" dirty="0"/>
              <a:t>Our (including </a:t>
            </a:r>
            <a:r>
              <a:rPr lang="en-US" dirty="0" err="1"/>
              <a:t>Neti’s</a:t>
            </a:r>
            <a:r>
              <a:rPr lang="en-US" dirty="0"/>
              <a:t>) clams’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(50</a:t>
            </a:r>
            <a:r>
              <a:rPr lang="en-US" dirty="0" smtClean="0"/>
              <a:t>)*</a:t>
            </a:r>
            <a:r>
              <a:rPr lang="en-US" dirty="0" err="1"/>
              <a:t>Asiri</a:t>
            </a:r>
            <a:r>
              <a:rPr lang="en-US" dirty="0"/>
              <a:t>	</a:t>
            </a:r>
            <a:r>
              <a:rPr lang="en-US" dirty="0" err="1" smtClean="0"/>
              <a:t>ti</a:t>
            </a:r>
            <a:r>
              <a:rPr lang="en-US" dirty="0" err="1"/>
              <a:t>-roa-ri</a:t>
            </a:r>
            <a:r>
              <a:rPr lang="en-US" dirty="0"/>
              <a:t>				</a:t>
            </a:r>
            <a:r>
              <a:rPr lang="en-US" dirty="0" smtClean="0"/>
              <a:t>			</a:t>
            </a:r>
            <a:r>
              <a:rPr lang="en-US" dirty="0" err="1" smtClean="0"/>
              <a:t>asingera</a:t>
            </a:r>
            <a:r>
              <a:rPr lang="en-US" dirty="0"/>
              <a:t>	</a:t>
            </a:r>
            <a:r>
              <a:rPr lang="en-US" dirty="0" err="1" smtClean="0"/>
              <a:t>Neti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cap="small" dirty="0" smtClean="0"/>
              <a:t>	  3pl</a:t>
            </a:r>
            <a:r>
              <a:rPr lang="en-US" cap="small" dirty="0"/>
              <a:t>		</a:t>
            </a:r>
            <a:r>
              <a:rPr lang="en-US" cap="small" dirty="0" smtClean="0"/>
              <a:t>3pl.sbj</a:t>
            </a:r>
            <a:r>
              <a:rPr lang="en-US" cap="small" dirty="0"/>
              <a:t>-</a:t>
            </a:r>
            <a:r>
              <a:rPr lang="en-US" dirty="0"/>
              <a:t>sit.down-</a:t>
            </a:r>
            <a:r>
              <a:rPr lang="en-US" cap="small" dirty="0"/>
              <a:t>3pl.obj	</a:t>
            </a:r>
            <a:r>
              <a:rPr lang="en-US" cap="small" dirty="0" smtClean="0"/>
              <a:t>3group</a:t>
            </a:r>
            <a:r>
              <a:rPr lang="en-US" cap="small" dirty="0"/>
              <a:t>		</a:t>
            </a:r>
            <a:r>
              <a:rPr lang="en-US" dirty="0" err="1" smtClean="0"/>
              <a:t>Neti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 (</a:t>
            </a:r>
            <a:r>
              <a:rPr lang="en-US" dirty="0"/>
              <a:t>‘Did they, including </a:t>
            </a:r>
            <a:r>
              <a:rPr lang="en-US" dirty="0" err="1"/>
              <a:t>Neti</a:t>
            </a:r>
            <a:r>
              <a:rPr lang="en-US" dirty="0"/>
              <a:t>, sit down?’)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338.jpg"/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0698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273"/>
            <a:ext cx="9144000" cy="5885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Blust</a:t>
            </a:r>
            <a:r>
              <a:rPr lang="en-US" sz="2400" dirty="0"/>
              <a:t>, Robert A. 2009. </a:t>
            </a:r>
            <a:r>
              <a:rPr lang="en-US" sz="2400" i="1" dirty="0"/>
              <a:t>The Austronesian languages</a:t>
            </a:r>
            <a:r>
              <a:rPr lang="en-US" sz="2400" dirty="0"/>
              <a:t>. Canberra: Pacific linguistics.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Bhat</a:t>
            </a:r>
            <a:r>
              <a:rPr lang="en-US" sz="2400" dirty="0"/>
              <a:t>, </a:t>
            </a:r>
            <a:r>
              <a:rPr lang="en-US" sz="2400" dirty="0" err="1"/>
              <a:t>Darbhe</a:t>
            </a:r>
            <a:r>
              <a:rPr lang="en-US" sz="2400" dirty="0"/>
              <a:t> </a:t>
            </a:r>
            <a:r>
              <a:rPr lang="en-US" sz="2400" dirty="0" err="1"/>
              <a:t>Narayana</a:t>
            </a:r>
            <a:r>
              <a:rPr lang="en-US" sz="2400" dirty="0"/>
              <a:t> </a:t>
            </a:r>
            <a:r>
              <a:rPr lang="en-US" sz="2400" dirty="0" err="1"/>
              <a:t>Shankara</a:t>
            </a:r>
            <a:r>
              <a:rPr lang="en-US" sz="2400" dirty="0"/>
              <a:t>. 2004. </a:t>
            </a:r>
            <a:r>
              <a:rPr lang="en-US" sz="2400" i="1" dirty="0"/>
              <a:t>Pronouns</a:t>
            </a:r>
            <a:r>
              <a:rPr lang="en-US" sz="2400" dirty="0"/>
              <a:t>. Oxford and New York: Oxford </a:t>
            </a:r>
            <a:r>
              <a:rPr lang="en-US" sz="2400" dirty="0" smtClean="0"/>
              <a:t>University </a:t>
            </a:r>
            <a:r>
              <a:rPr lang="en-US" sz="2400" dirty="0"/>
              <a:t>Press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/>
              <a:t>Lichtenberk</a:t>
            </a:r>
            <a:r>
              <a:rPr lang="en-US" sz="2400" dirty="0"/>
              <a:t>, Frantisek. 2000. </a:t>
            </a:r>
            <a:r>
              <a:rPr lang="en-US" sz="2400" dirty="0" err="1"/>
              <a:t>Inclusory</a:t>
            </a:r>
            <a:r>
              <a:rPr lang="en-US" sz="2400" dirty="0"/>
              <a:t> </a:t>
            </a:r>
            <a:r>
              <a:rPr lang="en-US" sz="2400" dirty="0" err="1"/>
              <a:t>pronominals</a:t>
            </a:r>
            <a:r>
              <a:rPr lang="en-US" sz="2400" dirty="0"/>
              <a:t>. </a:t>
            </a:r>
            <a:r>
              <a:rPr lang="en-US" sz="2400" i="1" dirty="0"/>
              <a:t>Oceanic linguistics </a:t>
            </a:r>
            <a:r>
              <a:rPr lang="en-US" sz="2400" dirty="0"/>
              <a:t>39: 1-32.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Ross, Malcolm. </a:t>
            </a:r>
            <a:r>
              <a:rPr lang="en-US" sz="2400" dirty="0" smtClean="0"/>
              <a:t>2013. </a:t>
            </a:r>
            <a:r>
              <a:rPr lang="en-US" sz="2400" dirty="0"/>
              <a:t>Reconstructing the history of contact in northwest New </a:t>
            </a:r>
            <a:r>
              <a:rPr lang="en-US" sz="2400" dirty="0" smtClean="0"/>
              <a:t>Britain</a:t>
            </a:r>
            <a:r>
              <a:rPr lang="en-US" sz="2400" dirty="0"/>
              <a:t>: inheritance and contact. </a:t>
            </a:r>
            <a:r>
              <a:rPr lang="en-US" sz="2400" i="1" dirty="0"/>
              <a:t>The journal of historical linguistics</a:t>
            </a:r>
            <a:r>
              <a:rPr lang="en-US" sz="2400" dirty="0"/>
              <a:t> 3.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74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799"/>
          </a:xfrm>
        </p:spPr>
        <p:txBody>
          <a:bodyPr>
            <a:normAutofit fontScale="85000" lnSpcReduction="20000"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100" dirty="0" smtClean="0"/>
              <a:t>(</a:t>
            </a:r>
            <a:r>
              <a:rPr lang="en-US" sz="2100" dirty="0"/>
              <a:t>Cited from Ross</a:t>
            </a:r>
            <a:r>
              <a:rPr lang="en-US" sz="2100" dirty="0" smtClean="0"/>
              <a:t> 2013)</a:t>
            </a:r>
            <a:endParaRPr lang="en-US" sz="2100" dirty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157.jpg"/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Kove</a:t>
            </a:r>
            <a:r>
              <a:rPr lang="en-US" dirty="0" smtClean="0"/>
              <a:t> area (known as </a:t>
            </a:r>
            <a:r>
              <a:rPr lang="en-US" dirty="0" err="1" smtClean="0"/>
              <a:t>Kombe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Austronesian language</a:t>
            </a:r>
            <a:endParaRPr lang="en-US" sz="2400" dirty="0" smtClean="0">
              <a:effectLst/>
            </a:endParaRPr>
          </a:p>
          <a:p>
            <a:r>
              <a:rPr lang="en-US" sz="2400" dirty="0" smtClean="0"/>
              <a:t>Subject – predicate </a:t>
            </a:r>
          </a:p>
          <a:p>
            <a:pPr marL="0" indent="0">
              <a:buNone/>
            </a:pPr>
            <a:r>
              <a:rPr lang="en-US" sz="2400" dirty="0" smtClean="0"/>
              <a:t>	(1) </a:t>
            </a:r>
            <a:r>
              <a:rPr lang="en-US" sz="2400" cap="small" baseline="-25000" dirty="0" err="1"/>
              <a:t>sbj</a:t>
            </a:r>
            <a:r>
              <a:rPr lang="en-US" sz="2400" dirty="0"/>
              <a:t>[</a:t>
            </a:r>
            <a:r>
              <a:rPr lang="en-US" sz="2400" dirty="0" err="1"/>
              <a:t>Kekele</a:t>
            </a:r>
            <a:r>
              <a:rPr lang="en-US" sz="2400" dirty="0"/>
              <a:t>	</a:t>
            </a:r>
            <a:r>
              <a:rPr lang="en-US" sz="2400" dirty="0" smtClean="0"/>
              <a:t> 	</a:t>
            </a:r>
            <a:r>
              <a:rPr lang="en-US" sz="2400" dirty="0" err="1" smtClean="0"/>
              <a:t>Kapo</a:t>
            </a:r>
            <a:r>
              <a:rPr lang="en-US" sz="2400" dirty="0"/>
              <a:t>	</a:t>
            </a:r>
            <a:r>
              <a:rPr lang="en-US" sz="2400" dirty="0" err="1" smtClean="0"/>
              <a:t>ai</a:t>
            </a:r>
            <a:r>
              <a:rPr lang="en-US" sz="2400" dirty="0"/>
              <a:t>-a]				</a:t>
            </a:r>
            <a:r>
              <a:rPr lang="en-US" sz="2400" cap="small" baseline="-25000" dirty="0" smtClean="0"/>
              <a:t>prep</a:t>
            </a:r>
            <a:r>
              <a:rPr lang="en-US" sz="2400" dirty="0"/>
              <a:t>[</a:t>
            </a:r>
            <a:r>
              <a:rPr lang="en-US" sz="2400" dirty="0" err="1"/>
              <a:t>i-eno</a:t>
            </a:r>
            <a:r>
              <a:rPr lang="en-US" sz="2400" dirty="0"/>
              <a:t>].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child</a:t>
            </a:r>
            <a:r>
              <a:rPr lang="en-US" sz="2400" dirty="0"/>
              <a:t>		</a:t>
            </a:r>
            <a:r>
              <a:rPr lang="en-US" sz="2400" dirty="0" err="1" smtClean="0"/>
              <a:t>Kapo</a:t>
            </a:r>
            <a:r>
              <a:rPr lang="en-US" sz="2400" dirty="0"/>
              <a:t>	</a:t>
            </a:r>
            <a:r>
              <a:rPr lang="en-US" sz="2400" cap="small" dirty="0" smtClean="0"/>
              <a:t>3sg.poss</a:t>
            </a:r>
            <a:r>
              <a:rPr lang="en-US" sz="2400" cap="small" dirty="0"/>
              <a:t>-a.poss		 </a:t>
            </a:r>
            <a:r>
              <a:rPr lang="en-US" sz="2400" cap="small" dirty="0" smtClean="0"/>
              <a:t>   3sg.sbj</a:t>
            </a:r>
            <a:r>
              <a:rPr lang="en-US" sz="2400" cap="small" dirty="0"/>
              <a:t>-</a:t>
            </a:r>
            <a:r>
              <a:rPr lang="en-US" sz="2400" dirty="0" smtClean="0"/>
              <a:t>sleep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‘</a:t>
            </a:r>
            <a:r>
              <a:rPr lang="en-US" sz="2400" dirty="0"/>
              <a:t>A child from </a:t>
            </a:r>
            <a:r>
              <a:rPr lang="en-US" sz="2400" dirty="0" err="1"/>
              <a:t>Kapo</a:t>
            </a:r>
            <a:r>
              <a:rPr lang="en-US" sz="2400" dirty="0"/>
              <a:t> will sleep/is sleeping/sleeps/slept.</a:t>
            </a:r>
            <a:r>
              <a:rPr lang="en-US" sz="2400" dirty="0" smtClean="0"/>
              <a:t>’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(2)	[</a:t>
            </a:r>
            <a:r>
              <a:rPr lang="en-US" sz="2600" dirty="0"/>
              <a:t>Mate	</a:t>
            </a:r>
            <a:r>
              <a:rPr lang="en-US" sz="2600" dirty="0" err="1" smtClean="0"/>
              <a:t>ai</a:t>
            </a:r>
            <a:r>
              <a:rPr lang="en-US" sz="2600" dirty="0"/>
              <a:t>-a		</a:t>
            </a:r>
            <a:r>
              <a:rPr lang="en-US" sz="2600" dirty="0" smtClean="0"/>
              <a:t>				</a:t>
            </a:r>
            <a:r>
              <a:rPr lang="en-US" sz="2600" dirty="0" err="1" smtClean="0"/>
              <a:t>watai</a:t>
            </a:r>
            <a:r>
              <a:rPr lang="en-US" sz="2600" dirty="0" err="1"/>
              <a:t>-nga</a:t>
            </a:r>
            <a:r>
              <a:rPr lang="en-US" sz="2600" dirty="0"/>
              <a:t>]		[</a:t>
            </a:r>
            <a:r>
              <a:rPr lang="en-US" sz="2600" dirty="0" err="1"/>
              <a:t>tangi-ra</a:t>
            </a:r>
            <a:r>
              <a:rPr lang="en-US" sz="2600" dirty="0"/>
              <a:t>		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/>
              <a:t>		death	</a:t>
            </a:r>
            <a:r>
              <a:rPr lang="en-US" sz="2600" cap="small" dirty="0" smtClean="0"/>
              <a:t>3sg.poss</a:t>
            </a:r>
            <a:r>
              <a:rPr lang="en-US" sz="2600" cap="small" dirty="0"/>
              <a:t>-possa.mrk</a:t>
            </a:r>
            <a:r>
              <a:rPr lang="en-US" sz="2600" dirty="0"/>
              <a:t> 	know-</a:t>
            </a:r>
            <a:r>
              <a:rPr lang="en-US" sz="2600" cap="small" dirty="0" err="1"/>
              <a:t>nmlz</a:t>
            </a:r>
            <a:r>
              <a:rPr lang="en-US" sz="2600" cap="small" dirty="0"/>
              <a:t>		</a:t>
            </a:r>
            <a:r>
              <a:rPr lang="en-US" sz="2600" dirty="0"/>
              <a:t>cry-</a:t>
            </a:r>
            <a:r>
              <a:rPr lang="en-US" sz="2600" cap="small" dirty="0" err="1"/>
              <a:t>nmlz</a:t>
            </a:r>
            <a:r>
              <a:rPr lang="en-US" sz="2600" cap="small" dirty="0"/>
              <a:t>	</a:t>
            </a:r>
            <a:endParaRPr lang="en-US" sz="2600" cap="small" dirty="0" smtClean="0"/>
          </a:p>
          <a:p>
            <a:pPr marL="0" indent="0">
              <a:buNone/>
            </a:pPr>
            <a:r>
              <a:rPr lang="en-US" sz="2600" cap="small" dirty="0" smtClean="0"/>
              <a:t>		</a:t>
            </a:r>
            <a:r>
              <a:rPr lang="en-US" sz="2600" dirty="0" err="1"/>
              <a:t>taule</a:t>
            </a:r>
            <a:r>
              <a:rPr lang="en-US" sz="2600" dirty="0"/>
              <a:t>	</a:t>
            </a:r>
            <a:r>
              <a:rPr lang="en-US" sz="2600" dirty="0" smtClean="0"/>
              <a:t>			</a:t>
            </a:r>
            <a:r>
              <a:rPr lang="en-US" sz="2600" dirty="0" err="1" smtClean="0"/>
              <a:t>ti</a:t>
            </a:r>
            <a:r>
              <a:rPr lang="en-US" sz="2600" dirty="0" err="1"/>
              <a:t>-pupu</a:t>
            </a:r>
            <a:r>
              <a:rPr lang="en-US" sz="2600" dirty="0"/>
              <a:t>].</a:t>
            </a:r>
          </a:p>
          <a:p>
            <a:pPr marL="0" indent="0">
              <a:buNone/>
            </a:pPr>
            <a:r>
              <a:rPr lang="en-US" sz="2600" cap="small" dirty="0" smtClean="0"/>
              <a:t>		</a:t>
            </a:r>
            <a:r>
              <a:rPr lang="en-US" sz="2600" dirty="0" err="1" smtClean="0"/>
              <a:t>trumpet.shell</a:t>
            </a:r>
            <a:r>
              <a:rPr lang="en-US" sz="2600" dirty="0"/>
              <a:t>		</a:t>
            </a:r>
            <a:r>
              <a:rPr lang="en-US" sz="2600" cap="small" dirty="0"/>
              <a:t>3pl.sbj-</a:t>
            </a:r>
            <a:r>
              <a:rPr lang="en-US" sz="2600" dirty="0"/>
              <a:t>blow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‘</a:t>
            </a:r>
            <a:r>
              <a:rPr lang="en-US" sz="2400" dirty="0"/>
              <a:t>The sound of the trumpet shell is a sign of death’ (lit., ‘Knowing of </a:t>
            </a:r>
            <a:r>
              <a:rPr lang="en-US" sz="2400" dirty="0" smtClean="0"/>
              <a:t>			death </a:t>
            </a:r>
            <a:r>
              <a:rPr lang="en-US" sz="2400" dirty="0"/>
              <a:t>is the cry </a:t>
            </a:r>
            <a:r>
              <a:rPr lang="en-US" sz="2400" dirty="0" smtClean="0"/>
              <a:t>of </a:t>
            </a:r>
            <a:r>
              <a:rPr lang="en-US" sz="2400" dirty="0"/>
              <a:t>a trumpet shell.’)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SV and AVO</a:t>
            </a:r>
          </a:p>
          <a:p>
            <a:r>
              <a:rPr lang="en-US" sz="2400" dirty="0" smtClean="0"/>
              <a:t>Nominative – accusative patter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46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 descr="kimbe.pn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arenBoth" startAt="3"/>
            </a:pPr>
            <a:r>
              <a:rPr lang="en-US" sz="3100" dirty="0" smtClean="0"/>
              <a:t>(</a:t>
            </a:r>
            <a:r>
              <a:rPr lang="en-US" sz="3100" b="1" dirty="0" err="1"/>
              <a:t>Yau</a:t>
            </a:r>
            <a:r>
              <a:rPr lang="en-US" sz="3100" b="1" dirty="0"/>
              <a:t>)	</a:t>
            </a:r>
            <a:r>
              <a:rPr lang="en-US" sz="3100" dirty="0"/>
              <a:t>			</a:t>
            </a:r>
            <a:r>
              <a:rPr lang="en-US" sz="3100" b="1" dirty="0" err="1" smtClean="0"/>
              <a:t>nga</a:t>
            </a:r>
            <a:r>
              <a:rPr lang="en-US" sz="3100" b="1" dirty="0"/>
              <a:t>-</a:t>
            </a:r>
            <a:r>
              <a:rPr lang="en-US" sz="3100" dirty="0"/>
              <a:t>so-</a:t>
            </a:r>
            <a:r>
              <a:rPr lang="en-US" sz="3100" dirty="0" err="1"/>
              <a:t>sohi</a:t>
            </a:r>
            <a:r>
              <a:rPr lang="en-US" sz="3100" dirty="0"/>
              <a:t>							</a:t>
            </a:r>
            <a:r>
              <a:rPr lang="en-US" sz="3100" dirty="0" err="1" smtClean="0"/>
              <a:t>moe</a:t>
            </a:r>
            <a:r>
              <a:rPr lang="en-US" sz="3100" dirty="0" smtClean="0"/>
              <a:t>.</a:t>
            </a:r>
          </a:p>
          <a:p>
            <a:pPr marL="0" indent="0">
              <a:buNone/>
            </a:pPr>
            <a:r>
              <a:rPr lang="en-US" sz="3100" cap="small" dirty="0"/>
              <a:t>	</a:t>
            </a:r>
            <a:r>
              <a:rPr lang="en-US" sz="3100" cap="small" dirty="0" smtClean="0"/>
              <a:t>1sg</a:t>
            </a:r>
            <a:r>
              <a:rPr lang="en-US" sz="3100" cap="small" dirty="0"/>
              <a:t>					</a:t>
            </a:r>
            <a:r>
              <a:rPr lang="en-US" sz="3100" cap="small" dirty="0" smtClean="0"/>
              <a:t>1sg.sbj</a:t>
            </a:r>
            <a:r>
              <a:rPr lang="en-US" sz="3100" cap="small" dirty="0"/>
              <a:t>-</a:t>
            </a:r>
            <a:r>
              <a:rPr lang="en-US" sz="3100" cap="small" dirty="0" smtClean="0"/>
              <a:t>red-</a:t>
            </a:r>
            <a:r>
              <a:rPr lang="en-US" sz="3100" dirty="0" smtClean="0"/>
              <a:t>remove					</a:t>
            </a:r>
            <a:r>
              <a:rPr lang="en-US" sz="3100" dirty="0" err="1" smtClean="0"/>
              <a:t>pandanus</a:t>
            </a:r>
            <a:endParaRPr lang="en-US" sz="3100" dirty="0"/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dirty="0" smtClean="0"/>
              <a:t>‘</a:t>
            </a:r>
            <a:r>
              <a:rPr lang="en-US" sz="3100" dirty="0"/>
              <a:t>I am removing the edge of </a:t>
            </a:r>
            <a:r>
              <a:rPr lang="en-US" sz="3100" dirty="0" err="1"/>
              <a:t>pandanus</a:t>
            </a:r>
            <a:r>
              <a:rPr lang="en-US" sz="3100" dirty="0"/>
              <a:t> leaves.’ (lit., ‘I am removing </a:t>
            </a:r>
            <a:r>
              <a:rPr lang="en-US" sz="3100" dirty="0" err="1"/>
              <a:t>pandanus</a:t>
            </a:r>
            <a:r>
              <a:rPr lang="en-US" sz="3100" dirty="0"/>
              <a:t>.’)</a:t>
            </a:r>
            <a:r>
              <a:rPr lang="en-US" sz="3100" dirty="0" smtClean="0"/>
              <a:t>’</a:t>
            </a:r>
          </a:p>
          <a:p>
            <a:pPr marL="0" indent="0">
              <a:buNone/>
            </a:pPr>
            <a:r>
              <a:rPr lang="en-US" sz="3100" dirty="0"/>
              <a:t> </a:t>
            </a:r>
            <a:endParaRPr lang="en-US" sz="3100" dirty="0" smtClean="0"/>
          </a:p>
          <a:p>
            <a:pPr marL="514350" indent="-514350">
              <a:buAutoNum type="arabicParenBoth" startAt="4"/>
            </a:pPr>
            <a:r>
              <a:rPr lang="en-US" sz="3100" dirty="0"/>
              <a:t> </a:t>
            </a:r>
            <a:r>
              <a:rPr lang="en-US" sz="3100" b="1" dirty="0" err="1" smtClean="0"/>
              <a:t>Avava</a:t>
            </a:r>
            <a:r>
              <a:rPr lang="en-US" sz="3100" dirty="0"/>
              <a:t>		</a:t>
            </a:r>
            <a:r>
              <a:rPr lang="en-US" sz="3100" b="1" dirty="0" err="1" smtClean="0"/>
              <a:t>i</a:t>
            </a:r>
            <a:r>
              <a:rPr lang="en-US" sz="3100" b="1" dirty="0" err="1"/>
              <a:t>-</a:t>
            </a:r>
            <a:r>
              <a:rPr lang="en-US" sz="3100" dirty="0" err="1"/>
              <a:t>lua-i</a:t>
            </a:r>
            <a:r>
              <a:rPr lang="en-US" sz="3100" dirty="0"/>
              <a:t>			</a:t>
            </a:r>
            <a:r>
              <a:rPr lang="en-US" sz="3100" dirty="0" smtClean="0"/>
              <a:t>	</a:t>
            </a:r>
            <a:r>
              <a:rPr lang="en-US" sz="3100" dirty="0"/>
              <a:t>	</a:t>
            </a:r>
            <a:r>
              <a:rPr lang="en-US" sz="3100" dirty="0" err="1" smtClean="0"/>
              <a:t>gha</a:t>
            </a:r>
            <a:r>
              <a:rPr lang="en-US" sz="3100" dirty="0"/>
              <a:t>			</a:t>
            </a:r>
            <a:r>
              <a:rPr lang="en-US" sz="3100" b="1" dirty="0" err="1" smtClean="0"/>
              <a:t>i</a:t>
            </a:r>
            <a:r>
              <a:rPr lang="en-US" sz="3100" b="1" dirty="0" err="1"/>
              <a:t>-</a:t>
            </a:r>
            <a:r>
              <a:rPr lang="en-US" sz="3100" dirty="0" err="1"/>
              <a:t>nama</a:t>
            </a:r>
            <a:r>
              <a:rPr lang="en-US" sz="3100" dirty="0"/>
              <a:t>.</a:t>
            </a:r>
          </a:p>
          <a:p>
            <a:pPr marL="400050" lvl="1" indent="0">
              <a:buNone/>
            </a:pPr>
            <a:r>
              <a:rPr lang="en-US" sz="3100" dirty="0" smtClean="0"/>
              <a:t>	</a:t>
            </a:r>
            <a:r>
              <a:rPr lang="en-US" sz="3100" dirty="0"/>
              <a:t> </a:t>
            </a:r>
            <a:r>
              <a:rPr lang="en-US" sz="3100" dirty="0" err="1" smtClean="0"/>
              <a:t>Avava</a:t>
            </a:r>
            <a:r>
              <a:rPr lang="en-US" sz="3100" dirty="0"/>
              <a:t>			</a:t>
            </a:r>
            <a:r>
              <a:rPr lang="en-US" sz="3100" cap="small" dirty="0" smtClean="0"/>
              <a:t>3sg.sbj</a:t>
            </a:r>
            <a:r>
              <a:rPr lang="en-US" sz="3100" cap="small" dirty="0"/>
              <a:t>-</a:t>
            </a:r>
            <a:r>
              <a:rPr lang="en-US" sz="3100" dirty="0"/>
              <a:t>return</a:t>
            </a:r>
            <a:r>
              <a:rPr lang="en-US" sz="3100" cap="small" dirty="0"/>
              <a:t>-intr	</a:t>
            </a:r>
            <a:r>
              <a:rPr lang="en-US" sz="3100" cap="small" dirty="0" err="1" smtClean="0"/>
              <a:t>svu</a:t>
            </a:r>
            <a:r>
              <a:rPr lang="en-US" sz="3100" cap="small" dirty="0"/>
              <a:t>				</a:t>
            </a:r>
            <a:r>
              <a:rPr lang="en-US" sz="3100" cap="small" dirty="0" smtClean="0"/>
              <a:t>3sg.sbj</a:t>
            </a:r>
            <a:r>
              <a:rPr lang="en-US" sz="3100" cap="small" dirty="0"/>
              <a:t>-</a:t>
            </a:r>
            <a:r>
              <a:rPr lang="en-US" sz="3100" dirty="0"/>
              <a:t>come</a:t>
            </a:r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dirty="0" smtClean="0"/>
              <a:t>‘</a:t>
            </a:r>
            <a:r>
              <a:rPr lang="en-US" sz="3100" dirty="0" err="1"/>
              <a:t>Avava</a:t>
            </a:r>
            <a:r>
              <a:rPr lang="en-US" sz="3100" dirty="0"/>
              <a:t> came </a:t>
            </a:r>
            <a:r>
              <a:rPr lang="en-US" sz="3100" dirty="0" smtClean="0"/>
              <a:t>back.’ </a:t>
            </a:r>
            <a:endParaRPr lang="en-US" sz="3100" dirty="0"/>
          </a:p>
          <a:p>
            <a:pPr marL="0" indent="0">
              <a:buNone/>
            </a:pPr>
            <a:r>
              <a:rPr lang="en-US" sz="3100" dirty="0"/>
              <a:t> </a:t>
            </a:r>
          </a:p>
          <a:p>
            <a:pPr marL="514350" indent="-514350">
              <a:buAutoNum type="arabicParenBoth" startAt="5"/>
            </a:pPr>
            <a:r>
              <a:rPr lang="en-US" sz="3100" dirty="0" err="1" smtClean="0"/>
              <a:t>Malo</a:t>
            </a:r>
            <a:r>
              <a:rPr lang="en-US" sz="3100" dirty="0"/>
              <a:t>							</a:t>
            </a:r>
            <a:r>
              <a:rPr lang="en-US" sz="3100" dirty="0" err="1"/>
              <a:t>i-kua</a:t>
            </a:r>
            <a:r>
              <a:rPr lang="en-US" sz="3100" dirty="0"/>
              <a:t>.</a:t>
            </a:r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dirty="0" smtClean="0"/>
              <a:t>clothes</a:t>
            </a:r>
            <a:r>
              <a:rPr lang="en-US" sz="3100" dirty="0"/>
              <a:t>						</a:t>
            </a:r>
            <a:r>
              <a:rPr lang="en-US" sz="3100" cap="small" dirty="0"/>
              <a:t>3sg.sbj-</a:t>
            </a:r>
            <a:r>
              <a:rPr lang="en-US" sz="3100" dirty="0"/>
              <a:t>wet</a:t>
            </a:r>
          </a:p>
          <a:p>
            <a:pPr marL="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‘</a:t>
            </a:r>
            <a:r>
              <a:rPr lang="en-US" sz="3100" dirty="0"/>
              <a:t>The clothes became wet.’ </a:t>
            </a:r>
          </a:p>
          <a:p>
            <a:pPr marL="0" indent="0">
              <a:buNone/>
            </a:pPr>
            <a:r>
              <a:rPr lang="en-US" sz="3100" dirty="0"/>
              <a:t> </a:t>
            </a:r>
          </a:p>
          <a:p>
            <a:pPr marL="514350" indent="-514350">
              <a:buAutoNum type="arabicParenBoth" startAt="6"/>
            </a:pPr>
            <a:r>
              <a:rPr lang="en-US" sz="3100" dirty="0" err="1" smtClean="0"/>
              <a:t>Malo</a:t>
            </a:r>
            <a:r>
              <a:rPr lang="en-US" sz="3100" dirty="0"/>
              <a:t>							</a:t>
            </a:r>
            <a:r>
              <a:rPr lang="en-US" sz="3100" b="1" dirty="0" err="1"/>
              <a:t>ti-kua</a:t>
            </a:r>
            <a:r>
              <a:rPr lang="en-US" sz="3100" dirty="0"/>
              <a:t>.</a:t>
            </a:r>
          </a:p>
          <a:p>
            <a:pPr marL="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 clothes</a:t>
            </a:r>
            <a:r>
              <a:rPr lang="en-US" sz="3100" dirty="0"/>
              <a:t>						</a:t>
            </a:r>
            <a:r>
              <a:rPr lang="en-US" sz="3100" cap="small" dirty="0"/>
              <a:t>3pl.sbj-</a:t>
            </a:r>
            <a:r>
              <a:rPr lang="en-US" sz="3100" dirty="0"/>
              <a:t>wet</a:t>
            </a:r>
          </a:p>
          <a:p>
            <a:pPr marL="0" indent="0">
              <a:buNone/>
            </a:pPr>
            <a:r>
              <a:rPr lang="en-US" sz="3100" dirty="0"/>
              <a:t> </a:t>
            </a:r>
            <a:r>
              <a:rPr lang="en-US" sz="3100" dirty="0" smtClean="0"/>
              <a:t>    ‘</a:t>
            </a:r>
            <a:r>
              <a:rPr lang="en-US" sz="3100" dirty="0"/>
              <a:t>The clothes became wet’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702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dirty="0"/>
              <a:t>(7) </a:t>
            </a:r>
            <a:r>
              <a:rPr lang="en-US" sz="4400" dirty="0" err="1" smtClean="0"/>
              <a:t>Neti</a:t>
            </a:r>
            <a:r>
              <a:rPr lang="en-US" sz="4400" dirty="0"/>
              <a:t>				</a:t>
            </a:r>
            <a:r>
              <a:rPr lang="en-US" sz="4400" dirty="0" err="1" smtClean="0"/>
              <a:t>i</a:t>
            </a:r>
            <a:r>
              <a:rPr lang="en-US" sz="4400" dirty="0" err="1"/>
              <a:t>-hau</a:t>
            </a:r>
            <a:r>
              <a:rPr lang="en-US" sz="4400" b="1" dirty="0" err="1"/>
              <a:t>-ghau</a:t>
            </a:r>
            <a:r>
              <a:rPr lang="en-US" sz="4400" dirty="0"/>
              <a:t>				</a:t>
            </a:r>
            <a:r>
              <a:rPr lang="en-US" sz="4400" dirty="0" err="1" smtClean="0"/>
              <a:t>noha</a:t>
            </a:r>
            <a:r>
              <a:rPr lang="en-US" sz="4400" dirty="0" smtClean="0"/>
              <a:t>.	</a:t>
            </a:r>
          </a:p>
          <a:p>
            <a:pPr marL="0" indent="0">
              <a:buNone/>
            </a:pPr>
            <a:r>
              <a:rPr lang="en-US" sz="4400" dirty="0" smtClean="0"/>
              <a:t>       </a:t>
            </a:r>
            <a:r>
              <a:rPr lang="en-US" sz="4400" dirty="0" err="1" smtClean="0"/>
              <a:t>Neti</a:t>
            </a:r>
            <a:r>
              <a:rPr lang="en-US" sz="4400" dirty="0"/>
              <a:t>		</a:t>
            </a:r>
            <a:r>
              <a:rPr lang="en-US" sz="4400" dirty="0" smtClean="0"/>
              <a:t>		</a:t>
            </a:r>
            <a:r>
              <a:rPr lang="en-US" sz="4400" cap="small" dirty="0" smtClean="0"/>
              <a:t>3sg.sbj</a:t>
            </a:r>
            <a:r>
              <a:rPr lang="en-US" sz="4400" cap="small" dirty="0"/>
              <a:t>-</a:t>
            </a:r>
            <a:r>
              <a:rPr lang="en-US" sz="4400" dirty="0"/>
              <a:t>hit</a:t>
            </a:r>
            <a:r>
              <a:rPr lang="en-US" sz="4400" cap="small" dirty="0"/>
              <a:t>-1sg.obj		</a:t>
            </a:r>
            <a:r>
              <a:rPr lang="en-US" sz="4400" dirty="0" smtClean="0"/>
              <a:t>yesterday</a:t>
            </a:r>
          </a:p>
          <a:p>
            <a:pPr marL="0" indent="0">
              <a:buNone/>
            </a:pPr>
            <a:r>
              <a:rPr lang="en-US" sz="4400" dirty="0" smtClean="0"/>
              <a:t>      ‘</a:t>
            </a:r>
            <a:r>
              <a:rPr lang="en-US" sz="4400" dirty="0" err="1" smtClean="0"/>
              <a:t>Neti</a:t>
            </a:r>
            <a:r>
              <a:rPr lang="en-US" sz="4400" dirty="0" smtClean="0"/>
              <a:t> </a:t>
            </a:r>
            <a:r>
              <a:rPr lang="en-US" sz="4400" dirty="0"/>
              <a:t>hit me yesterday.’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(</a:t>
            </a:r>
            <a:r>
              <a:rPr lang="en-US" sz="4400" dirty="0"/>
              <a:t>8</a:t>
            </a:r>
            <a:r>
              <a:rPr lang="en-US" sz="4400" dirty="0" smtClean="0"/>
              <a:t>)</a:t>
            </a:r>
            <a:r>
              <a:rPr lang="en-US" sz="4400" dirty="0"/>
              <a:t> </a:t>
            </a:r>
            <a:r>
              <a:rPr lang="en-US" sz="4400" dirty="0" err="1" smtClean="0"/>
              <a:t>Yau</a:t>
            </a:r>
            <a:r>
              <a:rPr lang="en-US" sz="4400" dirty="0"/>
              <a:t>		</a:t>
            </a:r>
            <a:r>
              <a:rPr lang="en-US" sz="4400" dirty="0" err="1" smtClean="0"/>
              <a:t>nga</a:t>
            </a:r>
            <a:r>
              <a:rPr lang="en-US" sz="4400" dirty="0" err="1"/>
              <a:t>-lua-</a:t>
            </a:r>
            <a:r>
              <a:rPr lang="en-US" sz="4400" b="1" dirty="0" err="1" smtClean="0"/>
              <a:t>ghau</a:t>
            </a:r>
            <a:r>
              <a:rPr lang="en-US" sz="4400" dirty="0"/>
              <a:t>	</a:t>
            </a:r>
            <a:r>
              <a:rPr lang="en-US" sz="4400" dirty="0" smtClean="0"/>
              <a:t>		</a:t>
            </a:r>
            <a:r>
              <a:rPr lang="en-US" sz="4400" dirty="0" err="1" smtClean="0"/>
              <a:t>gha</a:t>
            </a:r>
            <a:r>
              <a:rPr lang="en-US" sz="4400" dirty="0"/>
              <a:t>			</a:t>
            </a:r>
            <a:r>
              <a:rPr lang="en-US" sz="4400" dirty="0" err="1" smtClean="0"/>
              <a:t>nga</a:t>
            </a:r>
            <a:r>
              <a:rPr lang="en-US" sz="4400" dirty="0" err="1"/>
              <a:t>-nama</a:t>
            </a:r>
            <a:r>
              <a:rPr lang="en-US" sz="4400" dirty="0"/>
              <a:t>		</a:t>
            </a:r>
            <a:r>
              <a:rPr lang="en-US" sz="4400" dirty="0" err="1" smtClean="0"/>
              <a:t>noha</a:t>
            </a:r>
            <a:r>
              <a:rPr lang="en-US" sz="4400" dirty="0"/>
              <a:t>.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  1</a:t>
            </a:r>
            <a:r>
              <a:rPr lang="en-US" sz="4400" cap="small" dirty="0" smtClean="0"/>
              <a:t>sg</a:t>
            </a:r>
            <a:r>
              <a:rPr lang="en-US" sz="4400" cap="small" dirty="0"/>
              <a:t>		</a:t>
            </a:r>
            <a:r>
              <a:rPr lang="en-US" sz="4400" cap="small" dirty="0" smtClean="0"/>
              <a:t>1sg.sbj</a:t>
            </a:r>
            <a:r>
              <a:rPr lang="en-US" sz="4400" cap="small" dirty="0"/>
              <a:t>-</a:t>
            </a:r>
            <a:r>
              <a:rPr lang="en-US" sz="4400" dirty="0"/>
              <a:t>return-</a:t>
            </a:r>
            <a:r>
              <a:rPr lang="en-US" sz="4400" cap="small" dirty="0"/>
              <a:t>1sg.obj	</a:t>
            </a:r>
            <a:r>
              <a:rPr lang="en-US" sz="4400" cap="small" dirty="0" err="1" smtClean="0"/>
              <a:t>svu</a:t>
            </a:r>
            <a:r>
              <a:rPr lang="en-US" sz="4400" cap="small" dirty="0"/>
              <a:t>			</a:t>
            </a:r>
            <a:r>
              <a:rPr lang="en-US" sz="4400" cap="small" dirty="0" smtClean="0"/>
              <a:t>1sg.sbj</a:t>
            </a:r>
            <a:r>
              <a:rPr lang="en-US" sz="4400" cap="small" dirty="0"/>
              <a:t>-</a:t>
            </a:r>
            <a:r>
              <a:rPr lang="en-US" sz="4400" dirty="0"/>
              <a:t>come	</a:t>
            </a:r>
            <a:r>
              <a:rPr lang="en-US" sz="4400" dirty="0" smtClean="0"/>
              <a:t>yesterday</a:t>
            </a:r>
            <a:endParaRPr lang="en-US" sz="4400" dirty="0"/>
          </a:p>
          <a:p>
            <a:pPr marL="0" indent="0">
              <a:buNone/>
            </a:pPr>
            <a:r>
              <a:rPr lang="en-US" sz="4400" dirty="0" smtClean="0"/>
              <a:t>	‘</a:t>
            </a:r>
            <a:r>
              <a:rPr lang="en-US" sz="4400" dirty="0"/>
              <a:t>I came back yesterday.’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(9</a:t>
            </a:r>
            <a:r>
              <a:rPr lang="en-US" sz="4400" dirty="0" smtClean="0"/>
              <a:t>) </a:t>
            </a:r>
            <a:r>
              <a:rPr lang="en-US" sz="4400" dirty="0" err="1" smtClean="0"/>
              <a:t>Neti</a:t>
            </a:r>
            <a:r>
              <a:rPr lang="en-US" sz="4400" dirty="0"/>
              <a:t>			</a:t>
            </a:r>
            <a:r>
              <a:rPr lang="en-US" sz="4400" dirty="0" err="1"/>
              <a:t>i</a:t>
            </a:r>
            <a:r>
              <a:rPr lang="en-US" sz="4400" dirty="0"/>
              <a:t>-pa-</a:t>
            </a:r>
            <a:r>
              <a:rPr lang="en-US" sz="4400" b="1" dirty="0" err="1"/>
              <a:t>ghau</a:t>
            </a:r>
            <a:r>
              <a:rPr lang="en-US" sz="4400" dirty="0"/>
              <a:t>				</a:t>
            </a:r>
            <a:r>
              <a:rPr lang="en-US" sz="4400" dirty="0" err="1" smtClean="0"/>
              <a:t>niu</a:t>
            </a:r>
            <a:r>
              <a:rPr lang="en-US" sz="4400" dirty="0"/>
              <a:t>					</a:t>
            </a:r>
            <a:r>
              <a:rPr lang="en-US" sz="4400" dirty="0" err="1" smtClean="0"/>
              <a:t>noha</a:t>
            </a:r>
            <a:r>
              <a:rPr lang="en-US" sz="4400" dirty="0"/>
              <a:t>.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 </a:t>
            </a:r>
            <a:r>
              <a:rPr lang="en-US" sz="4400" dirty="0" err="1" smtClean="0"/>
              <a:t>Neti</a:t>
            </a:r>
            <a:r>
              <a:rPr lang="en-US" sz="4400" dirty="0"/>
              <a:t>			</a:t>
            </a:r>
            <a:r>
              <a:rPr lang="en-US" sz="4400" cap="small" dirty="0"/>
              <a:t>3sg.sbj-</a:t>
            </a:r>
            <a:r>
              <a:rPr lang="en-US" sz="4400" dirty="0"/>
              <a:t>give-</a:t>
            </a:r>
            <a:r>
              <a:rPr lang="en-US" sz="4400" cap="small" dirty="0"/>
              <a:t>1sg.obj</a:t>
            </a:r>
            <a:r>
              <a:rPr lang="en-US" sz="4400" dirty="0"/>
              <a:t>	</a:t>
            </a:r>
            <a:r>
              <a:rPr lang="en-US" sz="4400" dirty="0" smtClean="0"/>
              <a:t>coconut</a:t>
            </a:r>
            <a:r>
              <a:rPr lang="en-US" sz="4400" dirty="0"/>
              <a:t>		</a:t>
            </a:r>
            <a:r>
              <a:rPr lang="en-US" sz="4400" dirty="0" smtClean="0"/>
              <a:t>	yesterday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 ‘</a:t>
            </a:r>
            <a:r>
              <a:rPr lang="en-US" sz="4400" dirty="0" err="1"/>
              <a:t>Neti</a:t>
            </a:r>
            <a:r>
              <a:rPr lang="en-US" sz="4400" dirty="0"/>
              <a:t> gave me a coconut yesterday.’</a:t>
            </a:r>
          </a:p>
          <a:p>
            <a:pPr marL="0" indent="0">
              <a:buNone/>
            </a:pPr>
            <a:r>
              <a:rPr lang="en-US" sz="4400" dirty="0"/>
              <a:t> </a:t>
            </a:r>
          </a:p>
          <a:p>
            <a:pPr marL="0" indent="0">
              <a:buNone/>
            </a:pPr>
            <a:r>
              <a:rPr lang="en-US" sz="4400" dirty="0"/>
              <a:t>(10</a:t>
            </a:r>
            <a:r>
              <a:rPr lang="en-US" sz="4400" dirty="0" smtClean="0"/>
              <a:t>)</a:t>
            </a:r>
            <a:r>
              <a:rPr lang="en-US" sz="4400" dirty="0" err="1" smtClean="0"/>
              <a:t>Neti</a:t>
            </a:r>
            <a:r>
              <a:rPr lang="en-US" sz="4400" dirty="0"/>
              <a:t>	</a:t>
            </a:r>
            <a:r>
              <a:rPr lang="en-US" sz="4400" dirty="0" err="1" smtClean="0"/>
              <a:t>i</a:t>
            </a:r>
            <a:r>
              <a:rPr lang="en-US" sz="4400" dirty="0" err="1"/>
              <a:t>-pasolani</a:t>
            </a:r>
            <a:r>
              <a:rPr lang="en-US" sz="4400" dirty="0"/>
              <a:t>		</a:t>
            </a:r>
            <a:r>
              <a:rPr lang="en-US" sz="4400" dirty="0" err="1" smtClean="0"/>
              <a:t>vula</a:t>
            </a:r>
            <a:r>
              <a:rPr lang="en-US" sz="4400" dirty="0"/>
              <a:t>			</a:t>
            </a:r>
            <a:r>
              <a:rPr lang="en-US" sz="4400" dirty="0" smtClean="0"/>
              <a:t>	pa</a:t>
            </a:r>
            <a:r>
              <a:rPr lang="en-US" sz="4400" dirty="0"/>
              <a:t>-</a:t>
            </a:r>
            <a:r>
              <a:rPr lang="en-US" sz="4400" b="1" dirty="0" err="1"/>
              <a:t>ghau</a:t>
            </a:r>
            <a:r>
              <a:rPr lang="en-US" sz="4400" dirty="0"/>
              <a:t>	</a:t>
            </a:r>
            <a:r>
              <a:rPr lang="en-US" sz="4400" dirty="0" smtClean="0"/>
              <a:t>	</a:t>
            </a:r>
            <a:r>
              <a:rPr lang="en-US" sz="4400" dirty="0" err="1" smtClean="0"/>
              <a:t>noha</a:t>
            </a:r>
            <a:r>
              <a:rPr lang="en-US" sz="4400" dirty="0"/>
              <a:t>.</a:t>
            </a:r>
          </a:p>
          <a:p>
            <a:pPr marL="0" indent="0">
              <a:buNone/>
            </a:pPr>
            <a:r>
              <a:rPr lang="en-US" sz="4400" dirty="0" smtClean="0"/>
              <a:t>	</a:t>
            </a:r>
            <a:r>
              <a:rPr lang="en-US" sz="4400" dirty="0" err="1" smtClean="0"/>
              <a:t>Neti</a:t>
            </a:r>
            <a:r>
              <a:rPr lang="en-US" sz="4400" dirty="0"/>
              <a:t>	</a:t>
            </a:r>
            <a:r>
              <a:rPr lang="en-US" sz="4400" cap="small" dirty="0" smtClean="0"/>
              <a:t>3sg.sbj</a:t>
            </a:r>
            <a:r>
              <a:rPr lang="en-US" sz="4400" cap="small" dirty="0"/>
              <a:t>-</a:t>
            </a:r>
            <a:r>
              <a:rPr lang="en-US" sz="4400" dirty="0"/>
              <a:t>show	</a:t>
            </a:r>
            <a:r>
              <a:rPr lang="en-US" sz="4400" dirty="0" err="1" smtClean="0"/>
              <a:t>shell.necklace</a:t>
            </a:r>
            <a:r>
              <a:rPr lang="en-US" sz="4400" dirty="0"/>
              <a:t>	</a:t>
            </a:r>
            <a:r>
              <a:rPr lang="en-US" sz="4400" dirty="0" smtClean="0"/>
              <a:t>	</a:t>
            </a:r>
            <a:r>
              <a:rPr lang="en-US" sz="4400" cap="small" dirty="0" smtClean="0"/>
              <a:t>prep</a:t>
            </a:r>
            <a:r>
              <a:rPr lang="en-US" sz="4400" cap="small" dirty="0"/>
              <a:t>-1sg.obj	</a:t>
            </a:r>
            <a:r>
              <a:rPr lang="en-US" sz="4400" dirty="0" smtClean="0"/>
              <a:t>yesterday</a:t>
            </a:r>
            <a:endParaRPr lang="en-US" sz="4400" dirty="0"/>
          </a:p>
          <a:p>
            <a:pPr marL="0" indent="0">
              <a:buNone/>
            </a:pPr>
            <a:r>
              <a:rPr lang="en-US" sz="4400" dirty="0" smtClean="0"/>
              <a:t>	‘</a:t>
            </a:r>
            <a:r>
              <a:rPr lang="en-US" sz="4400" dirty="0" err="1"/>
              <a:t>Neti</a:t>
            </a:r>
            <a:r>
              <a:rPr lang="en-US" sz="4400" dirty="0"/>
              <a:t> showed a shell necklace to me yesterday.</a:t>
            </a:r>
            <a:r>
              <a:rPr lang="en-US" sz="4400" dirty="0" smtClean="0"/>
              <a:t>’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717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61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14350" indent="-514350">
              <a:buAutoNum type="arabicParenBoth" startAt="11"/>
            </a:pPr>
            <a:r>
              <a:rPr lang="en-US" sz="2600" dirty="0" err="1" smtClean="0"/>
              <a:t>Neti</a:t>
            </a:r>
            <a:r>
              <a:rPr lang="en-US" sz="2600" dirty="0"/>
              <a:t>		</a:t>
            </a:r>
            <a:r>
              <a:rPr lang="en-US" sz="2600" dirty="0" err="1" smtClean="0"/>
              <a:t>i</a:t>
            </a:r>
            <a:r>
              <a:rPr lang="en-US" sz="2600" dirty="0" err="1"/>
              <a:t>-hau</a:t>
            </a:r>
            <a:r>
              <a:rPr lang="en-US" sz="2600" dirty="0"/>
              <a:t>				</a:t>
            </a:r>
            <a:r>
              <a:rPr lang="en-US" sz="2600" b="1" dirty="0" err="1" smtClean="0"/>
              <a:t>veai</a:t>
            </a:r>
            <a:r>
              <a:rPr lang="en-US" sz="2600" b="1" dirty="0"/>
              <a:t>				</a:t>
            </a:r>
            <a:r>
              <a:rPr lang="en-US" sz="2600" dirty="0" err="1" smtClean="0"/>
              <a:t>noha</a:t>
            </a:r>
            <a:r>
              <a:rPr lang="en-US" sz="2600" dirty="0" smtClean="0"/>
              <a:t>.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  </a:t>
            </a:r>
            <a:r>
              <a:rPr lang="en-US" sz="2600" dirty="0" err="1" smtClean="0"/>
              <a:t>Neti</a:t>
            </a:r>
            <a:r>
              <a:rPr lang="en-US" sz="2600" dirty="0"/>
              <a:t>		</a:t>
            </a:r>
            <a:r>
              <a:rPr lang="en-US" sz="2600" cap="small" dirty="0" smtClean="0"/>
              <a:t>3sg.sbj</a:t>
            </a:r>
            <a:r>
              <a:rPr lang="en-US" sz="2600" cap="small" dirty="0"/>
              <a:t>-</a:t>
            </a:r>
            <a:r>
              <a:rPr lang="en-US" sz="2600" dirty="0"/>
              <a:t>hit			</a:t>
            </a:r>
            <a:r>
              <a:rPr lang="en-US" sz="2600" cap="small" dirty="0" smtClean="0"/>
              <a:t>3sg</a:t>
            </a:r>
            <a:r>
              <a:rPr lang="en-US" sz="2600" cap="small" dirty="0"/>
              <a:t>				</a:t>
            </a:r>
            <a:r>
              <a:rPr lang="en-US" sz="2600" cap="small" dirty="0" smtClean="0"/>
              <a:t>	</a:t>
            </a:r>
            <a:r>
              <a:rPr lang="en-US" sz="2600" dirty="0" smtClean="0"/>
              <a:t>yesterday</a:t>
            </a:r>
            <a:endParaRPr lang="en-US" sz="2600" dirty="0"/>
          </a:p>
          <a:p>
            <a:pPr marL="0" indent="0">
              <a:buNone/>
            </a:pPr>
            <a:r>
              <a:rPr lang="en-US" sz="2600" cap="small" dirty="0"/>
              <a:t>	 </a:t>
            </a:r>
            <a:r>
              <a:rPr lang="en-US" sz="2600" cap="small" dirty="0" smtClean="0"/>
              <a:t> ‘</a:t>
            </a:r>
            <a:r>
              <a:rPr lang="en-US" sz="2600" dirty="0" err="1"/>
              <a:t>Neti</a:t>
            </a:r>
            <a:r>
              <a:rPr lang="en-US" sz="2600" dirty="0"/>
              <a:t> hit him / her yesterday.</a:t>
            </a:r>
            <a:r>
              <a:rPr lang="en-US" sz="2600" dirty="0" smtClean="0"/>
              <a:t>’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/>
              <a:t>(12</a:t>
            </a:r>
            <a:r>
              <a:rPr lang="en-US" sz="2600" dirty="0" smtClean="0"/>
              <a:t>) </a:t>
            </a:r>
            <a:r>
              <a:rPr lang="en-US" sz="2600" dirty="0" err="1" smtClean="0"/>
              <a:t>Yau</a:t>
            </a:r>
            <a:r>
              <a:rPr lang="en-US" sz="2600" dirty="0"/>
              <a:t>		</a:t>
            </a:r>
            <a:r>
              <a:rPr lang="en-US" sz="2600" dirty="0" err="1" smtClean="0"/>
              <a:t>nga</a:t>
            </a:r>
            <a:r>
              <a:rPr lang="en-US" sz="2600" dirty="0"/>
              <a:t>-pa</a:t>
            </a:r>
            <a:r>
              <a:rPr lang="en-US" sz="2600" b="1" dirty="0"/>
              <a:t>-</a:t>
            </a:r>
            <a:r>
              <a:rPr lang="en-US" sz="2600" b="1" dirty="0" err="1"/>
              <a:t>ni</a:t>
            </a:r>
            <a:r>
              <a:rPr lang="en-US" sz="2600" dirty="0"/>
              <a:t>			</a:t>
            </a:r>
            <a:r>
              <a:rPr lang="en-US" sz="2600" dirty="0" smtClean="0"/>
              <a:t>	</a:t>
            </a:r>
            <a:r>
              <a:rPr lang="en-US" sz="2600" dirty="0" err="1" smtClean="0"/>
              <a:t>niu</a:t>
            </a:r>
            <a:r>
              <a:rPr lang="en-US" sz="2600" dirty="0"/>
              <a:t>			</a:t>
            </a:r>
            <a:r>
              <a:rPr lang="en-US" sz="2600" dirty="0" smtClean="0"/>
              <a:t>	</a:t>
            </a:r>
            <a:r>
              <a:rPr lang="en-US" sz="2600" dirty="0" err="1" smtClean="0"/>
              <a:t>noha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   </a:t>
            </a:r>
            <a:r>
              <a:rPr lang="en-US" sz="2600" cap="small" dirty="0" smtClean="0"/>
              <a:t>1sg</a:t>
            </a:r>
            <a:r>
              <a:rPr lang="en-US" sz="2600" cap="small" dirty="0"/>
              <a:t>		</a:t>
            </a:r>
            <a:r>
              <a:rPr lang="en-US" sz="2600" cap="small" dirty="0" smtClean="0"/>
              <a:t>1sg.sbj</a:t>
            </a:r>
            <a:r>
              <a:rPr lang="en-US" sz="2600" cap="small" dirty="0"/>
              <a:t>-</a:t>
            </a:r>
            <a:r>
              <a:rPr lang="en-US" sz="2600" dirty="0"/>
              <a:t>give-</a:t>
            </a:r>
            <a:r>
              <a:rPr lang="en-US" sz="2600" cap="small" dirty="0"/>
              <a:t>3sg.obj	</a:t>
            </a:r>
            <a:r>
              <a:rPr lang="en-US" sz="2600" dirty="0" smtClean="0"/>
              <a:t>coconut</a:t>
            </a:r>
            <a:r>
              <a:rPr lang="en-US" sz="2600" dirty="0"/>
              <a:t>		</a:t>
            </a:r>
            <a:r>
              <a:rPr lang="en-US" sz="2600" dirty="0" smtClean="0"/>
              <a:t>yesterday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/>
              <a:t>	 </a:t>
            </a:r>
            <a:r>
              <a:rPr lang="en-US" sz="2600" dirty="0" smtClean="0"/>
              <a:t>   ‘</a:t>
            </a:r>
            <a:r>
              <a:rPr lang="en-US" sz="2600" dirty="0"/>
              <a:t>I gave him / her a coconut yesterday.</a:t>
            </a:r>
            <a:r>
              <a:rPr lang="en-US" sz="2600" dirty="0" smtClean="0"/>
              <a:t>’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(13</a:t>
            </a:r>
            <a:r>
              <a:rPr lang="en-US" sz="2600" dirty="0" smtClean="0"/>
              <a:t>) </a:t>
            </a:r>
            <a:r>
              <a:rPr lang="en-US" sz="2600" dirty="0" err="1" smtClean="0"/>
              <a:t>Yau</a:t>
            </a:r>
            <a:r>
              <a:rPr lang="en-US" sz="2600" dirty="0"/>
              <a:t>	</a:t>
            </a:r>
            <a:r>
              <a:rPr lang="en-US" sz="2600" dirty="0" err="1" smtClean="0"/>
              <a:t>nga</a:t>
            </a:r>
            <a:r>
              <a:rPr lang="en-US" sz="2600" dirty="0" err="1"/>
              <a:t>-pasolani</a:t>
            </a:r>
            <a:r>
              <a:rPr lang="en-US" sz="2600" b="1" dirty="0"/>
              <a:t>	</a:t>
            </a:r>
            <a:r>
              <a:rPr lang="en-US" sz="2600" dirty="0" err="1" smtClean="0"/>
              <a:t>vula</a:t>
            </a:r>
            <a:r>
              <a:rPr lang="en-US" sz="2600" dirty="0"/>
              <a:t>		</a:t>
            </a:r>
            <a:r>
              <a:rPr lang="en-US" sz="2600" dirty="0" smtClean="0"/>
              <a:t>		pa</a:t>
            </a:r>
            <a:r>
              <a:rPr lang="en-US" sz="2600" b="1" dirty="0"/>
              <a:t>-</a:t>
            </a:r>
            <a:r>
              <a:rPr lang="en-US" sz="2600" b="1" dirty="0" err="1"/>
              <a:t>ni</a:t>
            </a:r>
            <a:r>
              <a:rPr lang="en-US" sz="2600" dirty="0"/>
              <a:t>			</a:t>
            </a:r>
            <a:r>
              <a:rPr lang="en-US" sz="2600" dirty="0" err="1" smtClean="0"/>
              <a:t>noha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/>
              <a:t>	 </a:t>
            </a:r>
            <a:r>
              <a:rPr lang="en-US" sz="2600" dirty="0" smtClean="0"/>
              <a:t>  </a:t>
            </a:r>
            <a:r>
              <a:rPr lang="en-US" sz="2600" cap="small" dirty="0" smtClean="0"/>
              <a:t>1sg</a:t>
            </a:r>
            <a:r>
              <a:rPr lang="en-US" sz="2600" cap="small" dirty="0"/>
              <a:t>	</a:t>
            </a:r>
            <a:r>
              <a:rPr lang="en-US" sz="2600" cap="small" dirty="0" smtClean="0"/>
              <a:t>1sg.sbj</a:t>
            </a:r>
            <a:r>
              <a:rPr lang="en-US" sz="2600" cap="small" dirty="0"/>
              <a:t>-</a:t>
            </a:r>
            <a:r>
              <a:rPr lang="en-US" sz="2600" dirty="0"/>
              <a:t>show	</a:t>
            </a:r>
            <a:r>
              <a:rPr lang="en-US" sz="2600" dirty="0" err="1" smtClean="0"/>
              <a:t>shell.necklace</a:t>
            </a:r>
            <a:r>
              <a:rPr lang="en-US" sz="2600" dirty="0"/>
              <a:t>	</a:t>
            </a:r>
            <a:r>
              <a:rPr lang="en-US" sz="2600" cap="small" dirty="0" smtClean="0"/>
              <a:t>prep</a:t>
            </a:r>
            <a:r>
              <a:rPr lang="en-US" sz="2600" cap="small" dirty="0"/>
              <a:t>-3sg.obj	</a:t>
            </a:r>
            <a:r>
              <a:rPr lang="en-US" sz="2600" dirty="0" smtClean="0"/>
              <a:t>yesterday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	 </a:t>
            </a:r>
            <a:r>
              <a:rPr lang="en-US" sz="2600" dirty="0" smtClean="0"/>
              <a:t>  ‘</a:t>
            </a:r>
            <a:r>
              <a:rPr lang="en-US" sz="2600" dirty="0"/>
              <a:t>I showed a shell necklace to him / her yesterday.’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029.jpg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Both" startAt="14"/>
            </a:pPr>
            <a:r>
              <a:rPr lang="en-US" dirty="0" smtClean="0"/>
              <a:t>*</a:t>
            </a:r>
            <a:r>
              <a:rPr lang="en-US" dirty="0" err="1"/>
              <a:t>Neti</a:t>
            </a:r>
            <a:r>
              <a:rPr lang="en-US" dirty="0"/>
              <a:t>	</a:t>
            </a:r>
            <a:r>
              <a:rPr lang="en-US" dirty="0" err="1" smtClean="0"/>
              <a:t>i</a:t>
            </a:r>
            <a:r>
              <a:rPr lang="en-US" dirty="0" err="1"/>
              <a:t>-hau</a:t>
            </a:r>
            <a:r>
              <a:rPr lang="en-US" b="1" dirty="0" err="1"/>
              <a:t>-ghau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b="1" dirty="0" err="1" smtClean="0"/>
              <a:t>yau</a:t>
            </a:r>
            <a:r>
              <a:rPr lang="en-US" b="1" dirty="0"/>
              <a:t>		</a:t>
            </a:r>
            <a:r>
              <a:rPr lang="en-US" dirty="0"/>
              <a:t>			</a:t>
            </a:r>
            <a:r>
              <a:rPr lang="en-US" dirty="0" err="1"/>
              <a:t>noha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Net	</a:t>
            </a:r>
            <a:r>
              <a:rPr lang="en-US" cap="small" dirty="0" smtClean="0"/>
              <a:t>3sg.sbj</a:t>
            </a:r>
            <a:r>
              <a:rPr lang="en-US" cap="small" dirty="0"/>
              <a:t>-</a:t>
            </a:r>
            <a:r>
              <a:rPr lang="en-US" dirty="0"/>
              <a:t>hit</a:t>
            </a:r>
            <a:r>
              <a:rPr lang="en-US" cap="small" dirty="0"/>
              <a:t>-1sg.obj</a:t>
            </a:r>
            <a:r>
              <a:rPr lang="en-US" dirty="0"/>
              <a:t>	</a:t>
            </a:r>
            <a:r>
              <a:rPr lang="en-US" dirty="0" smtClean="0"/>
              <a:t>1</a:t>
            </a:r>
            <a:r>
              <a:rPr lang="en-US" cap="small" dirty="0" smtClean="0"/>
              <a:t>sg</a:t>
            </a:r>
            <a:r>
              <a:rPr lang="en-US" cap="small" dirty="0"/>
              <a:t>					</a:t>
            </a:r>
            <a:r>
              <a:rPr lang="en-US" dirty="0"/>
              <a:t>yesterday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(</a:t>
            </a:r>
            <a:r>
              <a:rPr lang="en-US" dirty="0"/>
              <a:t>‘</a:t>
            </a:r>
            <a:r>
              <a:rPr lang="en-US" dirty="0" err="1"/>
              <a:t>Neti</a:t>
            </a:r>
            <a:r>
              <a:rPr lang="en-US" dirty="0"/>
              <a:t> hit me yesterday.’)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Both" startAt="15"/>
            </a:pPr>
            <a:r>
              <a:rPr lang="en-US" dirty="0" smtClean="0"/>
              <a:t>* </a:t>
            </a:r>
            <a:r>
              <a:rPr lang="en-US" dirty="0" err="1"/>
              <a:t>Neti</a:t>
            </a:r>
            <a:r>
              <a:rPr lang="en-US" dirty="0"/>
              <a:t>	</a:t>
            </a:r>
            <a:r>
              <a:rPr lang="en-US" dirty="0" err="1" smtClean="0"/>
              <a:t>i</a:t>
            </a:r>
            <a:r>
              <a:rPr lang="en-US" dirty="0" err="1"/>
              <a:t>-pasolani</a:t>
            </a:r>
            <a:r>
              <a:rPr lang="en-US" dirty="0"/>
              <a:t>		</a:t>
            </a:r>
            <a:r>
              <a:rPr lang="en-US" dirty="0" err="1" smtClean="0"/>
              <a:t>vula</a:t>
            </a:r>
            <a:r>
              <a:rPr lang="en-US" dirty="0"/>
              <a:t>	</a:t>
            </a:r>
            <a:r>
              <a:rPr lang="en-US" dirty="0" smtClean="0"/>
              <a:t>		pa</a:t>
            </a:r>
            <a:r>
              <a:rPr lang="en-US" dirty="0"/>
              <a:t>-</a:t>
            </a:r>
            <a:r>
              <a:rPr lang="en-US" b="1" dirty="0" err="1"/>
              <a:t>ghau</a:t>
            </a:r>
            <a:r>
              <a:rPr lang="en-US" dirty="0"/>
              <a:t>		</a:t>
            </a:r>
            <a:r>
              <a:rPr lang="en-US" b="1" dirty="0" err="1" smtClean="0"/>
              <a:t>yau</a:t>
            </a:r>
            <a:r>
              <a:rPr lang="en-US" dirty="0"/>
              <a:t>		 </a:t>
            </a:r>
            <a:r>
              <a:rPr lang="en-US" dirty="0" err="1" smtClean="0"/>
              <a:t>noha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 </a:t>
            </a:r>
            <a:r>
              <a:rPr lang="en-US" dirty="0" err="1" smtClean="0"/>
              <a:t>Neti</a:t>
            </a:r>
            <a:r>
              <a:rPr lang="en-US" dirty="0"/>
              <a:t>	</a:t>
            </a:r>
            <a:r>
              <a:rPr lang="en-US" cap="small" dirty="0" smtClean="0"/>
              <a:t>3sg.sbj</a:t>
            </a:r>
            <a:r>
              <a:rPr lang="en-US" cap="small" dirty="0"/>
              <a:t>-</a:t>
            </a:r>
            <a:r>
              <a:rPr lang="en-US" dirty="0"/>
              <a:t>show	</a:t>
            </a:r>
            <a:r>
              <a:rPr lang="en-US" dirty="0" err="1" smtClean="0"/>
              <a:t>shell.necklace</a:t>
            </a:r>
            <a:r>
              <a:rPr lang="en-US" dirty="0"/>
              <a:t>	</a:t>
            </a:r>
            <a:r>
              <a:rPr lang="en-US" cap="small" dirty="0" smtClean="0"/>
              <a:t>prep</a:t>
            </a:r>
            <a:r>
              <a:rPr lang="en-US" cap="small" dirty="0"/>
              <a:t>-1sg.obj	</a:t>
            </a:r>
            <a:r>
              <a:rPr lang="en-US" cap="small" dirty="0" smtClean="0"/>
              <a:t>	1sg</a:t>
            </a:r>
            <a:r>
              <a:rPr lang="en-US" cap="small" dirty="0"/>
              <a:t>		</a:t>
            </a:r>
            <a:r>
              <a:rPr lang="en-US" dirty="0" smtClean="0"/>
              <a:t>yesterday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(</a:t>
            </a:r>
            <a:r>
              <a:rPr lang="en-US" dirty="0"/>
              <a:t>‘</a:t>
            </a:r>
            <a:r>
              <a:rPr lang="en-US" dirty="0" err="1"/>
              <a:t>Neti</a:t>
            </a:r>
            <a:r>
              <a:rPr lang="en-US" dirty="0"/>
              <a:t> showed a shell necklace to me yesterday.’</a:t>
            </a:r>
            <a:r>
              <a:rPr lang="en-US" dirty="0" smtClean="0"/>
              <a:t>)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(16)	</a:t>
            </a:r>
            <a:r>
              <a:rPr lang="en-US" dirty="0" err="1" smtClean="0"/>
              <a:t>Neti</a:t>
            </a:r>
            <a:r>
              <a:rPr lang="en-US" dirty="0"/>
              <a:t>		</a:t>
            </a:r>
            <a:r>
              <a:rPr lang="en-US" dirty="0" err="1" smtClean="0"/>
              <a:t>i</a:t>
            </a:r>
            <a:r>
              <a:rPr lang="en-US" dirty="0" err="1"/>
              <a:t>-hau</a:t>
            </a:r>
            <a:r>
              <a:rPr lang="en-US" b="1" dirty="0" err="1"/>
              <a:t>-ri</a:t>
            </a:r>
            <a:r>
              <a:rPr lang="en-US" dirty="0"/>
              <a:t>			</a:t>
            </a:r>
            <a:r>
              <a:rPr lang="en-US" dirty="0" smtClean="0"/>
              <a:t>	</a:t>
            </a:r>
            <a:r>
              <a:rPr lang="en-US" b="1" dirty="0" err="1" smtClean="0"/>
              <a:t>pana</a:t>
            </a:r>
            <a:r>
              <a:rPr lang="en-US" dirty="0"/>
              <a:t>		</a:t>
            </a:r>
            <a:r>
              <a:rPr lang="en-US" dirty="0" err="1"/>
              <a:t>Kapo</a:t>
            </a:r>
            <a:r>
              <a:rPr lang="en-US" dirty="0"/>
              <a:t>		</a:t>
            </a:r>
            <a:r>
              <a:rPr lang="en-US" dirty="0" err="1" smtClean="0"/>
              <a:t>noha</a:t>
            </a:r>
            <a:r>
              <a:rPr lang="en-US" dirty="0"/>
              <a:t>.				</a:t>
            </a:r>
            <a:r>
              <a:rPr lang="en-US" dirty="0" err="1" smtClean="0"/>
              <a:t>Neti</a:t>
            </a:r>
            <a:r>
              <a:rPr lang="en-US" dirty="0"/>
              <a:t>		</a:t>
            </a:r>
            <a:r>
              <a:rPr lang="en-US" cap="small" dirty="0" smtClean="0"/>
              <a:t>3sg.sbj</a:t>
            </a:r>
            <a:r>
              <a:rPr lang="en-US" cap="small" dirty="0"/>
              <a:t>-</a:t>
            </a:r>
            <a:r>
              <a:rPr lang="en-US" dirty="0"/>
              <a:t>hit-</a:t>
            </a:r>
            <a:r>
              <a:rPr lang="en-US" cap="small" dirty="0"/>
              <a:t>3pl.obj	</a:t>
            </a:r>
            <a:r>
              <a:rPr lang="en-US" dirty="0" smtClean="0"/>
              <a:t>people</a:t>
            </a:r>
            <a:r>
              <a:rPr lang="en-US" dirty="0"/>
              <a:t>		</a:t>
            </a:r>
            <a:r>
              <a:rPr lang="en-US" dirty="0" err="1" smtClean="0"/>
              <a:t>Kapo</a:t>
            </a:r>
            <a:r>
              <a:rPr lang="en-US" dirty="0"/>
              <a:t>		</a:t>
            </a:r>
            <a:r>
              <a:rPr lang="en-US" dirty="0" smtClean="0"/>
              <a:t>yesterday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‘</a:t>
            </a:r>
            <a:r>
              <a:rPr lang="en-US" dirty="0" err="1"/>
              <a:t>Neti</a:t>
            </a:r>
            <a:r>
              <a:rPr lang="en-US" dirty="0"/>
              <a:t> hit people from </a:t>
            </a:r>
            <a:r>
              <a:rPr lang="en-US" dirty="0" err="1"/>
              <a:t>Kapo</a:t>
            </a:r>
            <a:r>
              <a:rPr lang="en-US" dirty="0"/>
              <a:t> village yesterday.’</a:t>
            </a:r>
          </a:p>
          <a:p>
            <a:pPr marL="0" indent="0">
              <a:buNone/>
            </a:pPr>
            <a:r>
              <a:rPr lang="en-US" b="1" dirty="0"/>
              <a:t>			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(17) </a:t>
            </a:r>
            <a:r>
              <a:rPr lang="en-US" dirty="0" err="1" smtClean="0"/>
              <a:t>Neti</a:t>
            </a:r>
            <a:r>
              <a:rPr lang="en-US" dirty="0"/>
              <a:t>		</a:t>
            </a:r>
            <a:r>
              <a:rPr lang="en-US" dirty="0" err="1" smtClean="0"/>
              <a:t>i</a:t>
            </a:r>
            <a:r>
              <a:rPr lang="en-US" dirty="0" err="1"/>
              <a:t>-pasolani</a:t>
            </a:r>
            <a:r>
              <a:rPr lang="en-US" dirty="0"/>
              <a:t>			</a:t>
            </a:r>
            <a:r>
              <a:rPr lang="en-US" dirty="0" err="1" smtClean="0"/>
              <a:t>vula</a:t>
            </a:r>
            <a:r>
              <a:rPr lang="en-US" dirty="0"/>
              <a:t>			</a:t>
            </a:r>
            <a:r>
              <a:rPr lang="en-US" dirty="0" smtClean="0"/>
              <a:t>pa</a:t>
            </a:r>
            <a:r>
              <a:rPr lang="en-US" b="1" dirty="0"/>
              <a:t>-</a:t>
            </a:r>
            <a:r>
              <a:rPr lang="en-US" b="1" dirty="0" err="1"/>
              <a:t>ri</a:t>
            </a:r>
            <a:r>
              <a:rPr lang="en-US" dirty="0"/>
              <a:t>				</a:t>
            </a:r>
          </a:p>
          <a:p>
            <a:pPr marL="0" indent="0">
              <a:buNone/>
            </a:pPr>
            <a:r>
              <a:rPr lang="en-US" dirty="0" smtClean="0"/>
              <a:t>	 </a:t>
            </a:r>
            <a:r>
              <a:rPr lang="en-US" dirty="0" err="1" smtClean="0"/>
              <a:t>Neti</a:t>
            </a:r>
            <a:r>
              <a:rPr lang="en-US" dirty="0"/>
              <a:t>		</a:t>
            </a:r>
            <a:r>
              <a:rPr lang="en-US" cap="small" dirty="0" smtClean="0"/>
              <a:t>3sg.sbj</a:t>
            </a:r>
            <a:r>
              <a:rPr lang="en-US" cap="small" dirty="0"/>
              <a:t>-</a:t>
            </a:r>
            <a:r>
              <a:rPr lang="en-US" dirty="0"/>
              <a:t>show		</a:t>
            </a:r>
            <a:r>
              <a:rPr lang="en-US" dirty="0" err="1" smtClean="0"/>
              <a:t>shell.necklace</a:t>
            </a:r>
            <a:r>
              <a:rPr lang="en-US" dirty="0"/>
              <a:t>	</a:t>
            </a:r>
            <a:r>
              <a:rPr lang="en-US" cap="small" dirty="0" smtClean="0"/>
              <a:t>prep</a:t>
            </a:r>
            <a:r>
              <a:rPr lang="en-US" cap="small" dirty="0"/>
              <a:t>-3pl.obj	</a:t>
            </a:r>
            <a:endParaRPr lang="en-US" cap="small" dirty="0" smtClean="0"/>
          </a:p>
          <a:p>
            <a:pPr marL="0" indent="0">
              <a:buNone/>
            </a:pPr>
            <a:endParaRPr lang="en-US" cap="small" dirty="0"/>
          </a:p>
          <a:p>
            <a:pPr marL="0" indent="0">
              <a:buNone/>
            </a:pPr>
            <a:r>
              <a:rPr lang="en-US" cap="small" dirty="0" smtClean="0"/>
              <a:t>	</a:t>
            </a:r>
            <a:r>
              <a:rPr lang="en-US" b="1" dirty="0" err="1"/>
              <a:t>pana</a:t>
            </a:r>
            <a:r>
              <a:rPr lang="en-US" b="1" dirty="0"/>
              <a:t>			</a:t>
            </a:r>
            <a:r>
              <a:rPr lang="en-US" dirty="0" err="1"/>
              <a:t>Kapo</a:t>
            </a:r>
            <a:r>
              <a:rPr lang="en-US" dirty="0"/>
              <a:t>.</a:t>
            </a:r>
            <a:endParaRPr lang="en-US" cap="small" dirty="0" smtClean="0"/>
          </a:p>
          <a:p>
            <a:pPr marL="0" indent="0">
              <a:buNone/>
            </a:pPr>
            <a:r>
              <a:rPr lang="en-US" cap="small" dirty="0"/>
              <a:t>	</a:t>
            </a:r>
            <a:r>
              <a:rPr lang="en-US" dirty="0" smtClean="0"/>
              <a:t>people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err="1" smtClean="0"/>
              <a:t>Kapo</a:t>
            </a:r>
            <a:endParaRPr lang="en-US" dirty="0"/>
          </a:p>
          <a:p>
            <a:pPr marL="0" indent="0">
              <a:buNone/>
            </a:pPr>
            <a:r>
              <a:rPr lang="en-US" cap="small" dirty="0" smtClean="0"/>
              <a:t>	‘</a:t>
            </a:r>
            <a:r>
              <a:rPr lang="en-US" dirty="0" err="1"/>
              <a:t>Neti</a:t>
            </a:r>
            <a:r>
              <a:rPr lang="en-US" dirty="0"/>
              <a:t> showed a shell necklace to people from </a:t>
            </a:r>
            <a:r>
              <a:rPr lang="en-US" dirty="0" err="1"/>
              <a:t>Kapo</a:t>
            </a:r>
            <a:r>
              <a:rPr lang="en-US" dirty="0"/>
              <a:t>.’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17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773.jpg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8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96833"/>
          </a:xfrm>
        </p:spPr>
        <p:txBody>
          <a:bodyPr>
            <a:normAutofit/>
          </a:bodyPr>
          <a:lstStyle/>
          <a:p>
            <a:pPr marL="514350" indent="-514350">
              <a:buAutoNum type="arabicParenBoth" startAt="18"/>
            </a:pPr>
            <a:r>
              <a:rPr lang="en-US" dirty="0" smtClean="0"/>
              <a:t>(</a:t>
            </a:r>
            <a:r>
              <a:rPr lang="en-US" dirty="0" err="1"/>
              <a:t>yau</a:t>
            </a:r>
            <a:r>
              <a:rPr lang="en-US" dirty="0"/>
              <a:t>)						</a:t>
            </a:r>
            <a:r>
              <a:rPr lang="en-US" dirty="0" err="1"/>
              <a:t>ahe</a:t>
            </a:r>
            <a:r>
              <a:rPr lang="en-US" b="1" dirty="0" err="1"/>
              <a:t>-ghu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</a:t>
            </a:r>
            <a:r>
              <a:rPr lang="en-US" cap="small" dirty="0" smtClean="0"/>
              <a:t>1sg</a:t>
            </a:r>
            <a:r>
              <a:rPr lang="en-US" cap="small" dirty="0"/>
              <a:t>							</a:t>
            </a:r>
            <a:r>
              <a:rPr lang="en-US" dirty="0"/>
              <a:t>leg-</a:t>
            </a:r>
            <a:r>
              <a:rPr lang="en-US" cap="small" dirty="0"/>
              <a:t>1sg.poss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‘</a:t>
            </a:r>
            <a:r>
              <a:rPr lang="en-US" dirty="0"/>
              <a:t>my leg’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arenBoth" startAt="19"/>
            </a:pPr>
            <a:r>
              <a:rPr lang="en-US" dirty="0" err="1" smtClean="0"/>
              <a:t>tamine</a:t>
            </a:r>
            <a:r>
              <a:rPr lang="en-US" dirty="0"/>
              <a:t>					</a:t>
            </a:r>
            <a:r>
              <a:rPr lang="en-US" b="1" dirty="0" err="1"/>
              <a:t>ai-</a:t>
            </a:r>
            <a:r>
              <a:rPr lang="en-US" dirty="0" err="1"/>
              <a:t>ahe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woman</a:t>
            </a:r>
            <a:r>
              <a:rPr lang="en-US" dirty="0"/>
              <a:t>				</a:t>
            </a:r>
            <a:r>
              <a:rPr lang="en-US" cap="small" dirty="0"/>
              <a:t>3sg.poss</a:t>
            </a:r>
            <a:r>
              <a:rPr lang="en-US" dirty="0"/>
              <a:t>-leg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‘</a:t>
            </a:r>
            <a:r>
              <a:rPr lang="en-US" dirty="0"/>
              <a:t>a woman’s leg’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0113.jpg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6139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(20) </a:t>
            </a:r>
            <a:r>
              <a:rPr lang="en-US" dirty="0" smtClean="0"/>
              <a:t>(</a:t>
            </a:r>
            <a:r>
              <a:rPr lang="en-US" dirty="0" err="1"/>
              <a:t>Yau</a:t>
            </a:r>
            <a:r>
              <a:rPr lang="en-US" dirty="0"/>
              <a:t>)					</a:t>
            </a:r>
            <a:r>
              <a:rPr lang="en-US" b="1" dirty="0" smtClean="0"/>
              <a:t>a</a:t>
            </a:r>
            <a:r>
              <a:rPr lang="en-US" b="1" dirty="0"/>
              <a:t>-</a:t>
            </a:r>
            <a:r>
              <a:rPr lang="en-US" b="1" dirty="0" err="1"/>
              <a:t>ghu</a:t>
            </a:r>
            <a:r>
              <a:rPr lang="en-US" dirty="0"/>
              <a:t>							</a:t>
            </a:r>
            <a:r>
              <a:rPr lang="en-US" dirty="0" err="1" smtClean="0"/>
              <a:t>haninga</a:t>
            </a:r>
            <a:endParaRPr lang="en-US" cap="small" dirty="0" smtClean="0"/>
          </a:p>
          <a:p>
            <a:pPr marL="0" indent="0">
              <a:buNone/>
            </a:pPr>
            <a:r>
              <a:rPr lang="en-US" cap="small" dirty="0"/>
              <a:t>	1sg					</a:t>
            </a:r>
            <a:r>
              <a:rPr lang="en-US" cap="small" dirty="0" smtClean="0"/>
              <a:t>a.poss</a:t>
            </a:r>
            <a:r>
              <a:rPr lang="en-US" cap="small" dirty="0"/>
              <a:t>-1sg.poss	</a:t>
            </a:r>
            <a:r>
              <a:rPr lang="en-US" dirty="0"/>
              <a:t>			</a:t>
            </a:r>
            <a:r>
              <a:rPr lang="en-US" dirty="0" smtClean="0"/>
              <a:t>food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‘</a:t>
            </a:r>
            <a:r>
              <a:rPr lang="en-US" dirty="0"/>
              <a:t>my food (for eating)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(21) </a:t>
            </a:r>
            <a:r>
              <a:rPr lang="en-US" dirty="0" err="1" smtClean="0"/>
              <a:t>luma</a:t>
            </a:r>
            <a:r>
              <a:rPr lang="en-US" dirty="0"/>
              <a:t>				</a:t>
            </a:r>
            <a:r>
              <a:rPr lang="en-US" b="1" dirty="0" err="1" smtClean="0"/>
              <a:t>ai</a:t>
            </a:r>
            <a:r>
              <a:rPr lang="en-US" b="1" dirty="0"/>
              <a:t>-a</a:t>
            </a:r>
            <a:r>
              <a:rPr lang="en-US" dirty="0"/>
              <a:t>									</a:t>
            </a:r>
            <a:r>
              <a:rPr lang="en-US" dirty="0" err="1" smtClean="0"/>
              <a:t>galaru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smtClean="0"/>
              <a:t>	house</a:t>
            </a:r>
            <a:r>
              <a:rPr lang="en-US" dirty="0"/>
              <a:t>				</a:t>
            </a:r>
            <a:r>
              <a:rPr lang="en-US" cap="small" dirty="0" smtClean="0"/>
              <a:t>3sg.poss</a:t>
            </a:r>
            <a:r>
              <a:rPr lang="en-US" cap="small" dirty="0"/>
              <a:t>-a.poss	</a:t>
            </a: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/>
              <a:t>	floor</a:t>
            </a:r>
          </a:p>
          <a:p>
            <a:pPr marL="0" indent="0">
              <a:buNone/>
            </a:pPr>
            <a:r>
              <a:rPr lang="en-US" dirty="0" smtClean="0"/>
              <a:t>	‘</a:t>
            </a:r>
            <a:r>
              <a:rPr lang="en-US" dirty="0"/>
              <a:t>the floor of a house’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(22) </a:t>
            </a:r>
            <a:r>
              <a:rPr lang="en-US" dirty="0" smtClean="0"/>
              <a:t>(</a:t>
            </a:r>
            <a:r>
              <a:rPr lang="en-US" dirty="0" err="1"/>
              <a:t>Yau</a:t>
            </a:r>
            <a:r>
              <a:rPr lang="en-US" dirty="0"/>
              <a:t>)					</a:t>
            </a:r>
            <a:r>
              <a:rPr lang="en-US" b="1" dirty="0"/>
              <a:t>le-</a:t>
            </a:r>
            <a:r>
              <a:rPr lang="en-US" b="1" dirty="0" err="1"/>
              <a:t>ghu</a:t>
            </a:r>
            <a:r>
              <a:rPr lang="en-US" b="1" dirty="0"/>
              <a:t>	</a:t>
            </a:r>
            <a:r>
              <a:rPr lang="en-US" dirty="0"/>
              <a:t>						</a:t>
            </a:r>
            <a:r>
              <a:rPr lang="en-US" dirty="0" err="1" smtClean="0"/>
              <a:t>malo</a:t>
            </a:r>
            <a:endParaRPr lang="en-US" dirty="0"/>
          </a:p>
          <a:p>
            <a:pPr marL="0" indent="0">
              <a:buNone/>
            </a:pPr>
            <a:r>
              <a:rPr lang="en-US" cap="small" dirty="0" smtClean="0"/>
              <a:t>	 1sg</a:t>
            </a:r>
            <a:r>
              <a:rPr lang="en-US" cap="small" dirty="0"/>
              <a:t>					le.poss-1sg.poss				</a:t>
            </a:r>
            <a:r>
              <a:rPr lang="en-US" dirty="0" smtClean="0"/>
              <a:t>clothes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 ‘</a:t>
            </a:r>
            <a:r>
              <a:rPr lang="en-US" dirty="0"/>
              <a:t>my clothes’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(23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err="1" smtClean="0"/>
              <a:t>tamine</a:t>
            </a:r>
            <a:r>
              <a:rPr lang="en-US" dirty="0"/>
              <a:t>				</a:t>
            </a:r>
            <a:r>
              <a:rPr lang="en-US" b="1" dirty="0" smtClean="0"/>
              <a:t>e</a:t>
            </a:r>
            <a:r>
              <a:rPr lang="en-US" b="1" dirty="0"/>
              <a:t>-le</a:t>
            </a:r>
            <a:r>
              <a:rPr lang="en-US" dirty="0"/>
              <a:t>						</a:t>
            </a:r>
            <a:r>
              <a:rPr lang="en-US" dirty="0" err="1" smtClean="0"/>
              <a:t>uraghe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  woman</a:t>
            </a:r>
            <a:r>
              <a:rPr lang="en-US" dirty="0"/>
              <a:t>				</a:t>
            </a:r>
            <a:r>
              <a:rPr lang="en-US" cap="small" dirty="0" smtClean="0"/>
              <a:t>3sg.poss</a:t>
            </a:r>
            <a:r>
              <a:rPr lang="en-US" cap="small" dirty="0"/>
              <a:t>-le.poss	</a:t>
            </a:r>
            <a:r>
              <a:rPr lang="en-US" dirty="0"/>
              <a:t>		knife</a:t>
            </a:r>
          </a:p>
          <a:p>
            <a:pPr marL="0" indent="0">
              <a:buNone/>
            </a:pPr>
            <a:r>
              <a:rPr lang="en-US" dirty="0" smtClean="0"/>
              <a:t>	  ‘</a:t>
            </a:r>
            <a:r>
              <a:rPr lang="en-US" dirty="0"/>
              <a:t>a woman’s knife/the woman’s knife’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4651</TotalTime>
  <Words>107</Words>
  <Application>Microsoft Office PowerPoint</Application>
  <PresentationFormat>On-screen Show (4:3)</PresentationFormat>
  <Paragraphs>237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Independent personal pronouns and inclusory constructions in Kove </vt:lpstr>
      <vt:lpstr>PowerPoint Presentation</vt:lpstr>
      <vt:lpstr>Kove area (known as Kombe)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of Kove: an Austronesian language of the West New Britain province, Papua New Guinea</dc:title>
  <dc:creator>Hiroko Sato</dc:creator>
  <cp:lastModifiedBy>Olga Temple</cp:lastModifiedBy>
  <cp:revision>152</cp:revision>
  <cp:lastPrinted>2013-10-14T00:52:19Z</cp:lastPrinted>
  <dcterms:created xsi:type="dcterms:W3CDTF">2013-10-07T23:26:55Z</dcterms:created>
  <dcterms:modified xsi:type="dcterms:W3CDTF">2014-09-19T06:59:20Z</dcterms:modified>
</cp:coreProperties>
</file>