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" initials="C" lastIdx="1" clrIdx="0">
    <p:extLst>
      <p:ext uri="{19B8F6BF-5375-455C-9EA6-DF929625EA0E}">
        <p15:presenceInfo xmlns:p15="http://schemas.microsoft.com/office/powerpoint/2012/main" userId="Chris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057C-D555-4079-B2E9-5DD75963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07314-FA28-44DE-8DD5-A8F19D3BF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E242-2C77-4B63-B374-0FA4CF4D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9C934-17E0-456C-A51D-E156F60C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397F4-FE24-4CF7-B368-817CE11D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71FD-B570-47E7-B07E-F2FE0308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9FEC1-2EA4-487A-A776-55A72F16E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9FF55-9695-46B2-AF30-381FEE62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A78A-76D5-46B8-B174-A493B4CD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1371-54C5-4A90-88D6-607EBF75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E3824-D1BA-42AF-9CB0-835382E76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4701C-D4E1-4EA1-89E1-649464AE7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48AB9-18EB-4F55-A3D9-3511CE10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EAE7-8651-4ED6-B5D2-5711713F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BBC4-FB7D-41B8-B6CE-C436F404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26A0-A023-4950-AC7A-DC4D3764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3911-B25C-44C2-B5E2-93C6AD51B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0D53D-31EA-49DC-A38C-A42CE390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E8EEF-A656-4531-8CCB-D604121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B688-9CC4-40FE-B777-976D475C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B227-518B-4DAA-ACF7-74AA16ED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16CFA-8520-4EC0-A09D-6FA3A4EBC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F400-C967-47E0-A61B-FC5FA5AD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0FD0-C3AE-4A52-97E5-0A34F331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9405-8117-419C-861F-C1DF2F9D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91F5-2E3F-4343-AD78-A033DBCE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FAF9-1007-4341-A0F4-0AAE189B0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945FB-9F86-4FB4-8BFF-118297630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574E-39E5-4C21-9D9B-F91FC72D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7663D-8B23-4CE5-BD6A-558C69B6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642BE-23A8-4912-8FE2-14A2B72C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1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7846-3DA9-49A2-BFAB-A80E753F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01B85-3045-4135-A2AF-265DF105F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85459-1C94-49F1-B9A9-6158074BD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108DD-8C8D-4DE3-8524-3EFEEB111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913A5-8B9C-4517-8011-096A1F56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54C6D-1956-445C-8C72-4CA1C2B2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295E4-B56F-488E-B578-7A138B4B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023FF-A5C9-42D0-84F9-5078E8A0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7A1A-DE70-4963-AFB3-A96EBB5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3AB5F-28C8-4BAF-B1CE-A77428D9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55839-62E8-4177-AF24-D3731809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E875E-ECA8-40B0-91A7-4492077A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72E25-E0DA-4DBA-AEE0-4C88C7E5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DA0D5-E59F-407D-8E43-6D8950F7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5E077-6E09-48E8-8BDD-ED366C3F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C68E-0D9D-4EC8-B58C-50A13C15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6DE3-5A74-45C8-9AC7-0E4BB2459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EE74A-12C7-466A-82EC-4AE13FFB0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9D4D3-5462-4317-A153-2EC1FA79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1ABAB-14AF-4F20-AB52-BF799124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8E9C2-DDFF-41AD-B270-D0CAA23F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2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69CA-1367-4BC8-9139-CA212EC3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8D053-5116-4935-8D5E-FCB0A1A4E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8A8BB-2F0E-46E6-BB2A-DBE63DA4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313EE-3F88-4F86-AB4A-BAB01B0E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7893E-0B10-45EF-97EC-7CA4B245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9716-6FD2-4E08-A361-84E51E3A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91EC6-5EE5-4D69-A3A7-2623E374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0CE4-B2A9-4656-AC42-3F1B28A5C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B7D31-8BD7-4E3A-9CEB-9094E926E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CE95-883E-4795-9EFB-42CE24F2630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FB44-DB9F-4B16-870E-BDBE1B5BF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308E6-E0D8-458F-A77B-253BAAECB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9CD4-48D8-407A-B962-0B350E311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693BC4-2967-4B76-AE96-4714012A8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80"/>
            <a:ext cx="12191999" cy="6887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5E85DB-1658-4EAB-9E7E-7444139A0586}"/>
              </a:ext>
            </a:extLst>
          </p:cNvPr>
          <p:cNvSpPr txBox="1"/>
          <p:nvPr/>
        </p:nvSpPr>
        <p:spPr>
          <a:xfrm>
            <a:off x="8154297" y="322730"/>
            <a:ext cx="3714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With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Donadio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Your Maryland Handgun Qualification License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By Step Instructions for the Online MSP HQL Application</a:t>
            </a:r>
          </a:p>
        </p:txBody>
      </p:sp>
    </p:spTree>
    <p:extLst>
      <p:ext uri="{BB962C8B-B14F-4D97-AF65-F5344CB8AC3E}">
        <p14:creationId xmlns:p14="http://schemas.microsoft.com/office/powerpoint/2010/main" val="196953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C4161-2DFB-4CD6-910A-73ADB4513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56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58A58-0FB6-4CE6-A355-67821BC29F33}"/>
              </a:ext>
            </a:extLst>
          </p:cNvPr>
          <p:cNvSpPr txBox="1"/>
          <p:nvPr/>
        </p:nvSpPr>
        <p:spPr>
          <a:xfrm>
            <a:off x="9247094" y="2890391"/>
            <a:ext cx="2944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9: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Login to your account.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0053C-7A99-45D4-819C-1650161B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86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2F9E3-53F9-4EC7-8FBE-A819B01DDF3C}"/>
              </a:ext>
            </a:extLst>
          </p:cNvPr>
          <p:cNvSpPr txBox="1"/>
          <p:nvPr/>
        </p:nvSpPr>
        <p:spPr>
          <a:xfrm>
            <a:off x="9219304" y="1813173"/>
            <a:ext cx="29726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10: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on “Initial Application” link from Menu on left to begin new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*To continue an existing application, Click the “Continue” link on application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4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89553-8D11-4639-8669-2C7F7000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46780-DB32-487B-B54A-7C50411AC158}"/>
              </a:ext>
            </a:extLst>
          </p:cNvPr>
          <p:cNvSpPr txBox="1"/>
          <p:nvPr/>
        </p:nvSpPr>
        <p:spPr>
          <a:xfrm>
            <a:off x="9337637" y="889843"/>
            <a:ext cx="26544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11: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under “Application Type Selection”-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Profession: Firearms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 Type: HQL Standard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By Method: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“Start Application”.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5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65F28-4716-4017-B878-AAE24F36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718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1ED40E-4937-4633-BC79-5B8BDEE2D0A1}"/>
              </a:ext>
            </a:extLst>
          </p:cNvPr>
          <p:cNvSpPr txBox="1"/>
          <p:nvPr/>
        </p:nvSpPr>
        <p:spPr>
          <a:xfrm>
            <a:off x="9563547" y="2736502"/>
            <a:ext cx="242047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12: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MSP HQL Application Instructions.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7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6B389-1091-458E-B726-5D2502DB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718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E6CF5C-6401-427E-A5B4-63864D8DA516}"/>
              </a:ext>
            </a:extLst>
          </p:cNvPr>
          <p:cNvSpPr txBox="1"/>
          <p:nvPr/>
        </p:nvSpPr>
        <p:spPr>
          <a:xfrm>
            <a:off x="9294606" y="2120949"/>
            <a:ext cx="278354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13: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MSP HQL Applicable Fees.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*This is a separate fee charged by MSP that is not included in cost of the HQL Class you are attending.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7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7B5D8-4EC5-4767-BFC8-6928AA1C5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56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A4502B-E4EF-401C-9E79-C36AFA7F30AF}"/>
              </a:ext>
            </a:extLst>
          </p:cNvPr>
          <p:cNvSpPr txBox="1"/>
          <p:nvPr/>
        </p:nvSpPr>
        <p:spPr>
          <a:xfrm>
            <a:off x="9230060" y="1967061"/>
            <a:ext cx="27835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14: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Demographics section with all of your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*Each section will show a “Check Mark” in the box under Menu on Left when Completed.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05DFB-DFC3-4DBF-B6C7-697B52B6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041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85A5B1-5BB7-40F0-81B4-E19CBB40DAF0}"/>
              </a:ext>
            </a:extLst>
          </p:cNvPr>
          <p:cNvSpPr txBox="1"/>
          <p:nvPr/>
        </p:nvSpPr>
        <p:spPr>
          <a:xfrm>
            <a:off x="9139520" y="2582614"/>
            <a:ext cx="305248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15: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Demographics page, you will need to have your Live Scan Fingerprinting Receipt to Complete.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1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8402F-76E6-4D58-ACD3-C974B1E7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9D39E-6E37-4A74-9143-5F38C419FA18}"/>
              </a:ext>
            </a:extLst>
          </p:cNvPr>
          <p:cNvSpPr txBox="1"/>
          <p:nvPr/>
        </p:nvSpPr>
        <p:spPr>
          <a:xfrm>
            <a:off x="5671970" y="982176"/>
            <a:ext cx="60942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 Example Registration Form for your Live Scan Fingerprints.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you get your fingerprints done FIRST and complete the online MSP HQL application immediately afterwards. Do not wait or they may deny your application.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go to any Live Scan Fingerprinting facility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recommend: Mid Atlantic Regional Investigations located at 1202 West Street Annapolis MD 21401.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to their website to preprint a Registration Form and Make an Appointment.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16: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 your Live Scan Fingerprints done.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821F8-7161-4A71-B282-D4E773C1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" y="21516"/>
            <a:ext cx="4808669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77FD0-E73D-4C5E-BC38-352F71AF288B}"/>
              </a:ext>
            </a:extLst>
          </p:cNvPr>
          <p:cNvSpPr txBox="1"/>
          <p:nvPr/>
        </p:nvSpPr>
        <p:spPr>
          <a:xfrm>
            <a:off x="5575151" y="1643895"/>
            <a:ext cx="609420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 Example of your Live Scan Fingerprints Receipt. </a:t>
            </a:r>
          </a:p>
          <a:p>
            <a:pPr algn="ctr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this Receipt for future reference.</a:t>
            </a:r>
          </a:p>
          <a:p>
            <a:pPr algn="ctr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for Live Scan Fingerprints is about $60 charged by the Fingerprinting Facility and is not included with the cost of the HQL class you are attending.</a:t>
            </a:r>
          </a:p>
          <a:p>
            <a:pPr algn="ctr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17: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highlighted Tracking Number to complete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Demographics section on your MSP HQL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5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81260-FB01-44D0-8F28-B50516C55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320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27534-63F5-47BD-A46B-3C022F055C54}"/>
              </a:ext>
            </a:extLst>
          </p:cNvPr>
          <p:cNvSpPr txBox="1"/>
          <p:nvPr/>
        </p:nvSpPr>
        <p:spPr>
          <a:xfrm>
            <a:off x="9233646" y="2967335"/>
            <a:ext cx="2958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18: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“Add”.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9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E9457-8277-4338-B875-5FB3D6C0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5990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3C951-C1F6-4742-901E-8D5088F8CCCF}"/>
              </a:ext>
            </a:extLst>
          </p:cNvPr>
          <p:cNvSpPr txBox="1"/>
          <p:nvPr/>
        </p:nvSpPr>
        <p:spPr>
          <a:xfrm>
            <a:off x="9036423" y="2274838"/>
            <a:ext cx="2958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Maryland State Police Website.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https://mdsp.maryland.gov/Pages/default.aspx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6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9CD76-9CE5-443F-938B-7D22826AF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643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89516-88B8-420E-9B90-C5D38D412BC7}"/>
              </a:ext>
            </a:extLst>
          </p:cNvPr>
          <p:cNvSpPr txBox="1"/>
          <p:nvPr/>
        </p:nvSpPr>
        <p:spPr>
          <a:xfrm>
            <a:off x="8967395" y="1366897"/>
            <a:ext cx="322460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19: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under “Add New Relationship”-</a:t>
            </a:r>
          </a:p>
          <a:p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Type: Instructor Prerequisite</a:t>
            </a:r>
          </a:p>
          <a:p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Profession: Firearms Services</a:t>
            </a:r>
          </a:p>
          <a:p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 Type: Qualified Handgun Instructor Certificate</a:t>
            </a:r>
          </a:p>
          <a:p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 Number: QHIC-2015-0253</a:t>
            </a:r>
          </a:p>
          <a:p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“Search”.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3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11836-0C7B-4491-B8EA-DF53DFEC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61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FFDB7-B221-490B-96C8-65439D412731}"/>
              </a:ext>
            </a:extLst>
          </p:cNvPr>
          <p:cNvSpPr txBox="1"/>
          <p:nvPr/>
        </p:nvSpPr>
        <p:spPr>
          <a:xfrm>
            <a:off x="9326881" y="2582614"/>
            <a:ext cx="306323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on link for “Barry Richard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Donadio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under Prerequisite Search Results to select.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3B8C4-6AE1-43B0-9BC1-A27184DB0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1490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98301-9C24-4630-AB6F-42440B1B69AE}"/>
              </a:ext>
            </a:extLst>
          </p:cNvPr>
          <p:cNvSpPr txBox="1"/>
          <p:nvPr/>
        </p:nvSpPr>
        <p:spPr>
          <a:xfrm>
            <a:off x="9735671" y="3030079"/>
            <a:ext cx="3177090" cy="797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“Complete”.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618F0-25DD-4396-8033-FCDA10D3C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339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95FA1-49D1-4259-AAC5-1D7B9E9D2874}"/>
              </a:ext>
            </a:extLst>
          </p:cNvPr>
          <p:cNvSpPr txBox="1"/>
          <p:nvPr/>
        </p:nvSpPr>
        <p:spPr>
          <a:xfrm>
            <a:off x="9082144" y="3044279"/>
            <a:ext cx="3235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 Application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7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19FBB-6974-4F1F-A3F4-B03DD023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86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90424-7DB7-43C1-B088-1A67AB4DDDA2}"/>
              </a:ext>
            </a:extLst>
          </p:cNvPr>
          <p:cNvSpPr txBox="1"/>
          <p:nvPr/>
        </p:nvSpPr>
        <p:spPr>
          <a:xfrm>
            <a:off x="9068697" y="2890391"/>
            <a:ext cx="3375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finished answering Application Questions, Click “Submit”.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40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87FD1-6ACB-41BA-A979-A926BCF54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096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68A58-E7ED-4963-AA57-47D00A0FA477}"/>
              </a:ext>
            </a:extLst>
          </p:cNvPr>
          <p:cNvSpPr txBox="1"/>
          <p:nvPr/>
        </p:nvSpPr>
        <p:spPr>
          <a:xfrm>
            <a:off x="9329572" y="1213008"/>
            <a:ext cx="27620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MSP instructions to upload any documents you may need to complete application.</a:t>
            </a:r>
          </a:p>
          <a:p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*You may need to upload additional documentation. It varies by individual applicant.</a:t>
            </a:r>
          </a:p>
          <a:p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“Next”.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5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FDBC2-BA7F-4AC9-91EB-313214B9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7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C4BE5-27DA-4BA4-B25C-7CD688B01BEE}"/>
              </a:ext>
            </a:extLst>
          </p:cNvPr>
          <p:cNvSpPr txBox="1"/>
          <p:nvPr/>
        </p:nvSpPr>
        <p:spPr>
          <a:xfrm>
            <a:off x="9348395" y="3044279"/>
            <a:ext cx="3461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 your Application Summary.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50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89BD-E3EC-4D9E-9731-226A503BB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94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C9CC2-F959-4438-A3B7-D3766F57AA5D}"/>
              </a:ext>
            </a:extLst>
          </p:cNvPr>
          <p:cNvSpPr txBox="1"/>
          <p:nvPr/>
        </p:nvSpPr>
        <p:spPr>
          <a:xfrm>
            <a:off x="9340327" y="3044279"/>
            <a:ext cx="3206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26: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“Pay Fees”.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12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64A7A-BA97-423F-BD3A-A75FB9EA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17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27156-FDC2-4046-A17A-C218CE7A22CF}"/>
              </a:ext>
            </a:extLst>
          </p:cNvPr>
          <p:cNvSpPr txBox="1"/>
          <p:nvPr/>
        </p:nvSpPr>
        <p:spPr>
          <a:xfrm>
            <a:off x="9329570" y="2890391"/>
            <a:ext cx="27727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 to Checkout. Click “Pay Fees”.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6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2F458-A8F6-4EC7-BB63-7C98DAFFB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2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559DD-5BF5-4183-8B6D-B36DF34EE2E7}"/>
              </a:ext>
            </a:extLst>
          </p:cNvPr>
          <p:cNvSpPr txBox="1"/>
          <p:nvPr/>
        </p:nvSpPr>
        <p:spPr>
          <a:xfrm>
            <a:off x="9340329" y="1813173"/>
            <a:ext cx="25576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 your payment information. Click “Pay”. </a:t>
            </a:r>
          </a:p>
          <a:p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*Reminder: The cost is $50 for a New HQL Application. This is a separate fee charged by MSP not included in cost of this HQL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6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F923D-5728-4FAC-9AF6-2D61FE0C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643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0D3D5-6544-4B19-8826-25CEE4FC8B21}"/>
              </a:ext>
            </a:extLst>
          </p:cNvPr>
          <p:cNvSpPr txBox="1"/>
          <p:nvPr/>
        </p:nvSpPr>
        <p:spPr>
          <a:xfrm>
            <a:off x="8971878" y="2582614"/>
            <a:ext cx="3065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2: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Scroll Down and Select “Licensing Division”.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6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75CF1-713D-4851-B20C-9DB8407D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30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F7D16-030E-4303-8ECC-E78EE580A6CC}"/>
              </a:ext>
            </a:extLst>
          </p:cNvPr>
          <p:cNvSpPr txBox="1"/>
          <p:nvPr/>
        </p:nvSpPr>
        <p:spPr>
          <a:xfrm>
            <a:off x="9386945" y="2120949"/>
            <a:ext cx="293056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lick “Continue”.</a:t>
            </a:r>
          </a:p>
          <a:p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 copy of this receipt will be emailed to the email you used to create your MSP account. Save for your records.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3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EB69D-D846-4A79-BD47-52F51A4D2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7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77D6D-8B31-4457-A615-62D0FDDF5BEF}"/>
              </a:ext>
            </a:extLst>
          </p:cNvPr>
          <p:cNvSpPr txBox="1"/>
          <p:nvPr/>
        </p:nvSpPr>
        <p:spPr>
          <a:xfrm>
            <a:off x="9455972" y="2828835"/>
            <a:ext cx="2538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application is now Submitted. You may print your receipt for your records.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09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3B23E-85A4-4D39-A93C-3BBF9D222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089FB-060A-4200-AECD-C9A9EFD43EF7}"/>
              </a:ext>
            </a:extLst>
          </p:cNvPr>
          <p:cNvSpPr txBox="1"/>
          <p:nvPr/>
        </p:nvSpPr>
        <p:spPr>
          <a:xfrm>
            <a:off x="9383357" y="1582340"/>
            <a:ext cx="262217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may check the status of your application anytime by logging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to your MSP account using the User Name &amp; Password you created at the beginning of the application. </a:t>
            </a:r>
          </a:p>
          <a:p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Due to the increased number of HQL applications, expect a longer waiting period.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3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FCF77-DA87-49F8-8182-A98F7707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494852"/>
            <a:ext cx="7236957" cy="5852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F2228B-DA93-4532-81FC-BCA75D041138}"/>
              </a:ext>
            </a:extLst>
          </p:cNvPr>
          <p:cNvSpPr txBox="1"/>
          <p:nvPr/>
        </p:nvSpPr>
        <p:spPr>
          <a:xfrm>
            <a:off x="8361382" y="2428726"/>
            <a:ext cx="346127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30: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 Barry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Donadio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via text with your Full Name, Date you attended HQL class and a Note that you have submitted your MSP HQL Application online.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4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B7FEBC-73B6-403E-A047-49F792AA5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" y="387504"/>
            <a:ext cx="3098524" cy="6082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B37BE-9822-48A4-BD33-9E146E1672B2}"/>
              </a:ext>
            </a:extLst>
          </p:cNvPr>
          <p:cNvSpPr txBox="1"/>
          <p:nvPr/>
        </p:nvSpPr>
        <p:spPr>
          <a:xfrm>
            <a:off x="4660751" y="2413335"/>
            <a:ext cx="71866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special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thank you to Corporal Christina Bennett! She is Barry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Donadio’s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#1 employee at Public Security LLC. She created this amazingly “Blonde Proof” slideshow of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Step-by-Step instructions for the MSP HQL online application.</a:t>
            </a:r>
          </a:p>
          <a:p>
            <a:pPr algn="ctr"/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4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1DEAC-F3CA-49FA-A898-9E0C82E6A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43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CCA85-F5AD-4B18-8921-95FA6FB00C49}"/>
              </a:ext>
            </a:extLst>
          </p:cNvPr>
          <p:cNvSpPr txBox="1"/>
          <p:nvPr/>
        </p:nvSpPr>
        <p:spPr>
          <a:xfrm>
            <a:off x="9187031" y="2674947"/>
            <a:ext cx="2818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3: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you have arrived to this page, Scroll Down.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6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20BC12-8135-4810-8DFD-A719DBFA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9975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F2802C-0E1B-4479-A3A4-E46DEE9370D0}"/>
              </a:ext>
            </a:extLst>
          </p:cNvPr>
          <p:cNvSpPr txBox="1"/>
          <p:nvPr/>
        </p:nvSpPr>
        <p:spPr>
          <a:xfrm>
            <a:off x="9054352" y="2274838"/>
            <a:ext cx="3045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4: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RED Link on the Right to fill out your HQL Application.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3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0A88A-61DB-407F-B936-BAB266A4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88965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5C05B-721B-423E-8465-66EBA6214A32}"/>
              </a:ext>
            </a:extLst>
          </p:cNvPr>
          <p:cNvSpPr txBox="1"/>
          <p:nvPr/>
        </p:nvSpPr>
        <p:spPr>
          <a:xfrm>
            <a:off x="9031940" y="2136338"/>
            <a:ext cx="29951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must now Create an Account if you do not already have one.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*Remember Your User ID &amp; Password for the future reference.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4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BF1F5-C58D-4A2D-BD1B-EA8B7855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2849F-8164-4BF3-9093-FBB12EDD75F8}"/>
              </a:ext>
            </a:extLst>
          </p:cNvPr>
          <p:cNvSpPr txBox="1"/>
          <p:nvPr/>
        </p:nvSpPr>
        <p:spPr>
          <a:xfrm>
            <a:off x="9031941" y="2890391"/>
            <a:ext cx="3160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6: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website instructions to finish creating an account.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2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E7EA1-CADB-42E4-89FA-AEC924B12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490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D84EA-FB67-4D71-A169-2AF1C5572D55}"/>
              </a:ext>
            </a:extLst>
          </p:cNvPr>
          <p:cNvSpPr txBox="1"/>
          <p:nvPr/>
        </p:nvSpPr>
        <p:spPr>
          <a:xfrm>
            <a:off x="9240819" y="2890391"/>
            <a:ext cx="2858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7: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website instructions to create an account.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25BCD-91F9-432A-8584-31CA084B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718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3039A-22B9-4866-9D24-9E2267981DFD}"/>
              </a:ext>
            </a:extLst>
          </p:cNvPr>
          <p:cNvSpPr txBox="1"/>
          <p:nvPr/>
        </p:nvSpPr>
        <p:spPr>
          <a:xfrm>
            <a:off x="9187030" y="2428726"/>
            <a:ext cx="290187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 8: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you have successfully created an account, follow the link to officially Login to continue.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6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845</Words>
  <Application>Microsoft Office PowerPoint</Application>
  <PresentationFormat>Widescreen</PresentationFormat>
  <Paragraphs>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Christina</cp:lastModifiedBy>
  <cp:revision>31</cp:revision>
  <dcterms:created xsi:type="dcterms:W3CDTF">2021-02-12T19:23:33Z</dcterms:created>
  <dcterms:modified xsi:type="dcterms:W3CDTF">2021-03-04T20:49:02Z</dcterms:modified>
</cp:coreProperties>
</file>