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7" r:id="rId2"/>
    <p:sldId id="258" r:id="rId3"/>
    <p:sldId id="259" r:id="rId4"/>
    <p:sldId id="260" r:id="rId5"/>
    <p:sldId id="261" r:id="rId6"/>
    <p:sldId id="262" r:id="rId7"/>
    <p:sldId id="263" r:id="rId8"/>
    <p:sldId id="264" r:id="rId9"/>
    <p:sldId id="265" r:id="rId10"/>
    <p:sldId id="266" r:id="rId11"/>
    <p:sldId id="267" r:id="rId12"/>
    <p:sldId id="270" r:id="rId13"/>
    <p:sldId id="271" r:id="rId14"/>
    <p:sldId id="268" r:id="rId15"/>
    <p:sldId id="272" r:id="rId16"/>
    <p:sldId id="273" r:id="rId17"/>
    <p:sldId id="274" r:id="rId18"/>
    <p:sldId id="275" r:id="rId19"/>
    <p:sldId id="276" r:id="rId20"/>
    <p:sldId id="277" r:id="rId21"/>
    <p:sldId id="278" r:id="rId22"/>
    <p:sldId id="317" r:id="rId23"/>
    <p:sldId id="279" r:id="rId24"/>
    <p:sldId id="280" r:id="rId25"/>
    <p:sldId id="322" r:id="rId26"/>
    <p:sldId id="284" r:id="rId27"/>
    <p:sldId id="285" r:id="rId28"/>
    <p:sldId id="287" r:id="rId29"/>
    <p:sldId id="288" r:id="rId30"/>
    <p:sldId id="289" r:id="rId31"/>
    <p:sldId id="290" r:id="rId32"/>
    <p:sldId id="291" r:id="rId33"/>
    <p:sldId id="318" r:id="rId34"/>
    <p:sldId id="293" r:id="rId35"/>
    <p:sldId id="295" r:id="rId36"/>
    <p:sldId id="294" r:id="rId37"/>
    <p:sldId id="320" r:id="rId38"/>
    <p:sldId id="296" r:id="rId39"/>
    <p:sldId id="299" r:id="rId40"/>
    <p:sldId id="300" r:id="rId41"/>
    <p:sldId id="301" r:id="rId42"/>
    <p:sldId id="302" r:id="rId43"/>
    <p:sldId id="304" r:id="rId44"/>
    <p:sldId id="298" r:id="rId45"/>
    <p:sldId id="309" r:id="rId46"/>
    <p:sldId id="310" r:id="rId47"/>
    <p:sldId id="305" r:id="rId48"/>
    <p:sldId id="306" r:id="rId49"/>
    <p:sldId id="311" r:id="rId50"/>
    <p:sldId id="307" r:id="rId51"/>
    <p:sldId id="312" r:id="rId52"/>
    <p:sldId id="313" r:id="rId53"/>
    <p:sldId id="314" r:id="rId54"/>
    <p:sldId id="315" r:id="rId55"/>
    <p:sldId id="328" r:id="rId56"/>
    <p:sldId id="330" r:id="rId5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02"/>
    <a:srgbClr val="B228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19"/>
    <p:restoredTop sz="74085"/>
  </p:normalViewPr>
  <p:slideViewPr>
    <p:cSldViewPr>
      <p:cViewPr varScale="1">
        <p:scale>
          <a:sx n="54" d="100"/>
          <a:sy n="54" d="100"/>
        </p:scale>
        <p:origin x="1254" y="6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195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D90248-3C1E-45CC-A3E1-1ABD02089909}"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0AB250BF-31E5-4E02-9AA8-0594005F7FDF}">
      <dgm:prSet custT="1"/>
      <dgm:spPr/>
      <dgm:t>
        <a:bodyPr/>
        <a:lstStyle/>
        <a:p>
          <a:pPr>
            <a:lnSpc>
              <a:spcPct val="100000"/>
            </a:lnSpc>
          </a:pPr>
          <a:r>
            <a:rPr lang="en-US" sz="2000" dirty="0"/>
            <a:t>Shiga toxin E. coli-triggered hemolytic-uremic syndrome [STEC-HUS]</a:t>
          </a:r>
        </a:p>
      </dgm:t>
    </dgm:pt>
    <dgm:pt modelId="{B23360B4-3A7A-4F54-8B34-1F4BD252A3C3}" type="parTrans" cxnId="{8F83A1D6-AD1C-4C1D-97A4-62CEE6D67D4E}">
      <dgm:prSet/>
      <dgm:spPr/>
      <dgm:t>
        <a:bodyPr/>
        <a:lstStyle/>
        <a:p>
          <a:endParaRPr lang="en-US" sz="2000"/>
        </a:p>
      </dgm:t>
    </dgm:pt>
    <dgm:pt modelId="{23396C9F-D73C-42E6-9FAA-DAA07D44FFA8}" type="sibTrans" cxnId="{8F83A1D6-AD1C-4C1D-97A4-62CEE6D67D4E}">
      <dgm:prSet/>
      <dgm:spPr/>
      <dgm:t>
        <a:bodyPr/>
        <a:lstStyle/>
        <a:p>
          <a:endParaRPr lang="en-US" sz="2000"/>
        </a:p>
      </dgm:t>
    </dgm:pt>
    <dgm:pt modelId="{4B4E3D9A-8E6F-40AE-B2AF-A3E2662619D8}">
      <dgm:prSet custT="1"/>
      <dgm:spPr/>
      <dgm:t>
        <a:bodyPr/>
        <a:lstStyle/>
        <a:p>
          <a:pPr>
            <a:lnSpc>
              <a:spcPct val="100000"/>
            </a:lnSpc>
          </a:pPr>
          <a:r>
            <a:rPr lang="en-US" sz="2000" dirty="0"/>
            <a:t>Atypical hemolytic-uremic syndrome [</a:t>
          </a:r>
          <a:r>
            <a:rPr lang="en-US" sz="2000" dirty="0" err="1"/>
            <a:t>aHUS</a:t>
          </a:r>
          <a:r>
            <a:rPr lang="en-US" sz="2000" dirty="0"/>
            <a:t>]</a:t>
          </a:r>
        </a:p>
      </dgm:t>
    </dgm:pt>
    <dgm:pt modelId="{F17115EE-AC4A-4A20-BEF2-66D6A3F28C58}" type="parTrans" cxnId="{79140178-D22F-413B-9C22-25CE90C832FF}">
      <dgm:prSet/>
      <dgm:spPr/>
      <dgm:t>
        <a:bodyPr/>
        <a:lstStyle/>
        <a:p>
          <a:endParaRPr lang="en-US" sz="2000"/>
        </a:p>
      </dgm:t>
    </dgm:pt>
    <dgm:pt modelId="{7E4B23F4-8292-46C3-B3D0-AAFDC4E82AFD}" type="sibTrans" cxnId="{79140178-D22F-413B-9C22-25CE90C832FF}">
      <dgm:prSet/>
      <dgm:spPr/>
      <dgm:t>
        <a:bodyPr/>
        <a:lstStyle/>
        <a:p>
          <a:endParaRPr lang="en-US" sz="2000"/>
        </a:p>
      </dgm:t>
    </dgm:pt>
    <dgm:pt modelId="{E5B9E6E0-69A0-41F3-BBBA-A9F3C5DC7C4B}">
      <dgm:prSet custT="1"/>
      <dgm:spPr/>
      <dgm:t>
        <a:bodyPr/>
        <a:lstStyle/>
        <a:p>
          <a:pPr>
            <a:lnSpc>
              <a:spcPct val="100000"/>
            </a:lnSpc>
          </a:pPr>
          <a:r>
            <a:rPr lang="en-US" sz="2000" dirty="0"/>
            <a:t>Hemolysis, elevated liver enzymes, low platelets [HELLP]</a:t>
          </a:r>
        </a:p>
      </dgm:t>
    </dgm:pt>
    <dgm:pt modelId="{662DC615-2B49-4AB3-A2CF-C30E06135165}" type="parTrans" cxnId="{9218B668-A7BD-452F-B18D-91931629CF0C}">
      <dgm:prSet/>
      <dgm:spPr/>
      <dgm:t>
        <a:bodyPr/>
        <a:lstStyle/>
        <a:p>
          <a:endParaRPr lang="en-US" sz="2000"/>
        </a:p>
      </dgm:t>
    </dgm:pt>
    <dgm:pt modelId="{59A2B046-8EA6-4492-A1C9-4E95FC054192}" type="sibTrans" cxnId="{9218B668-A7BD-452F-B18D-91931629CF0C}">
      <dgm:prSet/>
      <dgm:spPr/>
      <dgm:t>
        <a:bodyPr/>
        <a:lstStyle/>
        <a:p>
          <a:endParaRPr lang="en-US" sz="2000"/>
        </a:p>
      </dgm:t>
    </dgm:pt>
    <dgm:pt modelId="{CB19EA15-FDAC-4933-AF85-2E726ADAA355}">
      <dgm:prSet custT="1"/>
      <dgm:spPr/>
      <dgm:t>
        <a:bodyPr/>
        <a:lstStyle/>
        <a:p>
          <a:pPr>
            <a:lnSpc>
              <a:spcPct val="100000"/>
            </a:lnSpc>
          </a:pPr>
          <a:r>
            <a:rPr lang="en-US" sz="2000" dirty="0"/>
            <a:t>Disseminated intravascular coagulation [DIC]</a:t>
          </a:r>
        </a:p>
      </dgm:t>
    </dgm:pt>
    <dgm:pt modelId="{A5E0AC46-AFE2-4696-8E1B-A1F5BD3FFD8B}" type="parTrans" cxnId="{7F48FA02-E963-4CA0-8AE3-71E107F8EBD3}">
      <dgm:prSet/>
      <dgm:spPr/>
      <dgm:t>
        <a:bodyPr/>
        <a:lstStyle/>
        <a:p>
          <a:endParaRPr lang="en-US" sz="2000"/>
        </a:p>
      </dgm:t>
    </dgm:pt>
    <dgm:pt modelId="{17717C56-0248-48BA-85C6-EB39206E91A7}" type="sibTrans" cxnId="{7F48FA02-E963-4CA0-8AE3-71E107F8EBD3}">
      <dgm:prSet/>
      <dgm:spPr/>
      <dgm:t>
        <a:bodyPr/>
        <a:lstStyle/>
        <a:p>
          <a:endParaRPr lang="en-US" sz="2000"/>
        </a:p>
      </dgm:t>
    </dgm:pt>
    <dgm:pt modelId="{17C2663F-C050-E34B-9EA1-D0506A4DC333}">
      <dgm:prSet custT="1"/>
      <dgm:spPr/>
      <dgm:t>
        <a:bodyPr/>
        <a:lstStyle/>
        <a:p>
          <a:pPr>
            <a:lnSpc>
              <a:spcPct val="100000"/>
            </a:lnSpc>
          </a:pPr>
          <a:r>
            <a:rPr lang="en-US" sz="2000" dirty="0"/>
            <a:t>Familial recurrent thrombotic thrombocytopenic purpura [</a:t>
          </a:r>
          <a:r>
            <a:rPr lang="en-US" sz="2000" dirty="0" err="1"/>
            <a:t>rTTP</a:t>
          </a:r>
          <a:r>
            <a:rPr lang="en-US" sz="2000" dirty="0"/>
            <a:t>]</a:t>
          </a:r>
        </a:p>
      </dgm:t>
    </dgm:pt>
    <dgm:pt modelId="{4A057C6E-A3FB-154A-8C39-999775224F38}" type="parTrans" cxnId="{37CC2FAE-13D6-F341-B9F7-2D9FF5CDCEA0}">
      <dgm:prSet/>
      <dgm:spPr/>
      <dgm:t>
        <a:bodyPr/>
        <a:lstStyle/>
        <a:p>
          <a:endParaRPr lang="en-US" sz="2000"/>
        </a:p>
      </dgm:t>
    </dgm:pt>
    <dgm:pt modelId="{96F2A0BE-3983-3A47-A146-4782D683511C}" type="sibTrans" cxnId="{37CC2FAE-13D6-F341-B9F7-2D9FF5CDCEA0}">
      <dgm:prSet/>
      <dgm:spPr/>
      <dgm:t>
        <a:bodyPr/>
        <a:lstStyle/>
        <a:p>
          <a:endParaRPr lang="en-US" sz="2000"/>
        </a:p>
      </dgm:t>
    </dgm:pt>
    <dgm:pt modelId="{93E5F179-7C26-2E40-8B88-F8B0FDCF22ED}">
      <dgm:prSet custT="1"/>
      <dgm:spPr/>
      <dgm:t>
        <a:bodyPr/>
        <a:lstStyle/>
        <a:p>
          <a:pPr>
            <a:lnSpc>
              <a:spcPct val="100000"/>
            </a:lnSpc>
          </a:pPr>
          <a:r>
            <a:rPr lang="en-US" sz="2000" dirty="0"/>
            <a:t>Acquired autoimmune thrombotic thrombocytopenic purpura [</a:t>
          </a:r>
          <a:r>
            <a:rPr lang="en-US" sz="2000" dirty="0" err="1"/>
            <a:t>iTTP</a:t>
          </a:r>
          <a:r>
            <a:rPr lang="en-US" sz="2000" dirty="0"/>
            <a:t>]</a:t>
          </a:r>
        </a:p>
      </dgm:t>
    </dgm:pt>
    <dgm:pt modelId="{6D31DCDF-F5D7-9F46-9C89-928ABE72EB41}" type="parTrans" cxnId="{0DC40F3F-600C-E64F-98D5-BDC36BE8D947}">
      <dgm:prSet/>
      <dgm:spPr/>
      <dgm:t>
        <a:bodyPr/>
        <a:lstStyle/>
        <a:p>
          <a:endParaRPr lang="en-US" sz="2000"/>
        </a:p>
      </dgm:t>
    </dgm:pt>
    <dgm:pt modelId="{2D6AFE48-D3CC-9542-AAAF-8B92458D61DF}" type="sibTrans" cxnId="{0DC40F3F-600C-E64F-98D5-BDC36BE8D947}">
      <dgm:prSet/>
      <dgm:spPr/>
      <dgm:t>
        <a:bodyPr/>
        <a:lstStyle/>
        <a:p>
          <a:endParaRPr lang="en-US" sz="2000"/>
        </a:p>
      </dgm:t>
    </dgm:pt>
    <dgm:pt modelId="{7B45FD61-94C7-4549-8359-59E3C485E3A9}" type="pres">
      <dgm:prSet presAssocID="{35D90248-3C1E-45CC-A3E1-1ABD02089909}" presName="root" presStyleCnt="0">
        <dgm:presLayoutVars>
          <dgm:dir/>
          <dgm:resizeHandles val="exact"/>
        </dgm:presLayoutVars>
      </dgm:prSet>
      <dgm:spPr/>
    </dgm:pt>
    <dgm:pt modelId="{6FC17268-37DB-47E1-8918-1E3B155FEFBF}" type="pres">
      <dgm:prSet presAssocID="{4B4E3D9A-8E6F-40AE-B2AF-A3E2662619D8}" presName="compNode" presStyleCnt="0"/>
      <dgm:spPr/>
    </dgm:pt>
    <dgm:pt modelId="{0F2AFDBC-24B4-40CD-80FF-6AFBA9B07710}" type="pres">
      <dgm:prSet presAssocID="{4B4E3D9A-8E6F-40AE-B2AF-A3E2662619D8}" presName="bgRect" presStyleLbl="bgShp" presStyleIdx="0" presStyleCnt="6"/>
      <dgm:spPr/>
    </dgm:pt>
    <dgm:pt modelId="{D0250FE1-5BDB-4A97-A10E-6AEA57C99EBA}" type="pres">
      <dgm:prSet presAssocID="{4B4E3D9A-8E6F-40AE-B2AF-A3E2662619D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tOutline"/>
        </a:ext>
      </dgm:extLst>
    </dgm:pt>
    <dgm:pt modelId="{C3568B67-8B19-4F1B-AB18-0A6464B0D0B2}" type="pres">
      <dgm:prSet presAssocID="{4B4E3D9A-8E6F-40AE-B2AF-A3E2662619D8}" presName="spaceRect" presStyleCnt="0"/>
      <dgm:spPr/>
    </dgm:pt>
    <dgm:pt modelId="{9660AFB3-EE27-4064-81E7-25F2D494C63E}" type="pres">
      <dgm:prSet presAssocID="{4B4E3D9A-8E6F-40AE-B2AF-A3E2662619D8}" presName="parTx" presStyleLbl="revTx" presStyleIdx="0" presStyleCnt="6">
        <dgm:presLayoutVars>
          <dgm:chMax val="0"/>
          <dgm:chPref val="0"/>
        </dgm:presLayoutVars>
      </dgm:prSet>
      <dgm:spPr/>
    </dgm:pt>
    <dgm:pt modelId="{7F414B6B-3959-4D9F-8B67-2D8CAF0D0061}" type="pres">
      <dgm:prSet presAssocID="{7E4B23F4-8292-46C3-B3D0-AAFDC4E82AFD}" presName="sibTrans" presStyleCnt="0"/>
      <dgm:spPr/>
    </dgm:pt>
    <dgm:pt modelId="{8B241D2C-EC8A-4938-A742-3DF9A72542AC}" type="pres">
      <dgm:prSet presAssocID="{0AB250BF-31E5-4E02-9AA8-0594005F7FDF}" presName="compNode" presStyleCnt="0"/>
      <dgm:spPr/>
    </dgm:pt>
    <dgm:pt modelId="{B7CC991F-9423-45EA-9934-F02C12750EB8}" type="pres">
      <dgm:prSet presAssocID="{0AB250BF-31E5-4E02-9AA8-0594005F7FDF}" presName="bgRect" presStyleLbl="bgShp" presStyleIdx="1" presStyleCnt="6"/>
      <dgm:spPr/>
    </dgm:pt>
    <dgm:pt modelId="{D1BF3620-F4C3-4AC2-BE7D-06AF39558248}" type="pres">
      <dgm:prSet presAssocID="{0AB250BF-31E5-4E02-9AA8-0594005F7FD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ngerprint2"/>
        </a:ext>
      </dgm:extLst>
    </dgm:pt>
    <dgm:pt modelId="{73C4AFAF-DBDF-4269-B992-3A2B3D252B17}" type="pres">
      <dgm:prSet presAssocID="{0AB250BF-31E5-4E02-9AA8-0594005F7FDF}" presName="spaceRect" presStyleCnt="0"/>
      <dgm:spPr/>
    </dgm:pt>
    <dgm:pt modelId="{163E5D45-E3D5-40AA-8B4C-56FC96474757}" type="pres">
      <dgm:prSet presAssocID="{0AB250BF-31E5-4E02-9AA8-0594005F7FDF}" presName="parTx" presStyleLbl="revTx" presStyleIdx="1" presStyleCnt="6" custScaleX="106214">
        <dgm:presLayoutVars>
          <dgm:chMax val="0"/>
          <dgm:chPref val="0"/>
        </dgm:presLayoutVars>
      </dgm:prSet>
      <dgm:spPr/>
    </dgm:pt>
    <dgm:pt modelId="{343FF044-7535-486F-8066-46102DD24D94}" type="pres">
      <dgm:prSet presAssocID="{23396C9F-D73C-42E6-9FAA-DAA07D44FFA8}" presName="sibTrans" presStyleCnt="0"/>
      <dgm:spPr/>
    </dgm:pt>
    <dgm:pt modelId="{9D46E080-2FFC-4EDA-8E1D-CD2EF662F879}" type="pres">
      <dgm:prSet presAssocID="{E5B9E6E0-69A0-41F3-BBBA-A9F3C5DC7C4B}" presName="compNode" presStyleCnt="0"/>
      <dgm:spPr/>
    </dgm:pt>
    <dgm:pt modelId="{7800869B-C17A-4BD6-A34E-A42689B10918}" type="pres">
      <dgm:prSet presAssocID="{E5B9E6E0-69A0-41F3-BBBA-A9F3C5DC7C4B}" presName="bgRect" presStyleLbl="bgShp" presStyleIdx="2" presStyleCnt="6"/>
      <dgm:spPr/>
    </dgm:pt>
    <dgm:pt modelId="{DE146568-03AB-4F07-B420-64BC6CFD687B}" type="pres">
      <dgm:prSet presAssocID="{E5B9E6E0-69A0-41F3-BBBA-A9F3C5DC7C4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ines"/>
        </a:ext>
      </dgm:extLst>
    </dgm:pt>
    <dgm:pt modelId="{ECD6A7E3-987B-4E1C-9A73-6671632F58AA}" type="pres">
      <dgm:prSet presAssocID="{E5B9E6E0-69A0-41F3-BBBA-A9F3C5DC7C4B}" presName="spaceRect" presStyleCnt="0"/>
      <dgm:spPr/>
    </dgm:pt>
    <dgm:pt modelId="{71E6E259-6E7D-454C-8B23-80214D6CE642}" type="pres">
      <dgm:prSet presAssocID="{E5B9E6E0-69A0-41F3-BBBA-A9F3C5DC7C4B}" presName="parTx" presStyleLbl="revTx" presStyleIdx="2" presStyleCnt="6">
        <dgm:presLayoutVars>
          <dgm:chMax val="0"/>
          <dgm:chPref val="0"/>
        </dgm:presLayoutVars>
      </dgm:prSet>
      <dgm:spPr/>
    </dgm:pt>
    <dgm:pt modelId="{3057223C-9F3C-4B99-ACAD-35B5485FED82}" type="pres">
      <dgm:prSet presAssocID="{59A2B046-8EA6-4492-A1C9-4E95FC054192}" presName="sibTrans" presStyleCnt="0"/>
      <dgm:spPr/>
    </dgm:pt>
    <dgm:pt modelId="{7B121588-8FE9-4041-936C-9FB2327DCF42}" type="pres">
      <dgm:prSet presAssocID="{CB19EA15-FDAC-4933-AF85-2E726ADAA355}" presName="compNode" presStyleCnt="0"/>
      <dgm:spPr/>
    </dgm:pt>
    <dgm:pt modelId="{EAFA40F9-5B92-4185-B2E1-DA5A698ABDB8}" type="pres">
      <dgm:prSet presAssocID="{CB19EA15-FDAC-4933-AF85-2E726ADAA355}" presName="bgRect" presStyleLbl="bgShp" presStyleIdx="3" presStyleCnt="6"/>
      <dgm:spPr/>
    </dgm:pt>
    <dgm:pt modelId="{8D5F9FE1-0D79-4D63-8F06-E0B6B67D885B}" type="pres">
      <dgm:prSet presAssocID="{CB19EA15-FDAC-4933-AF85-2E726ADAA35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mmunications"/>
        </a:ext>
      </dgm:extLst>
    </dgm:pt>
    <dgm:pt modelId="{9C95AFB7-121F-4146-A68C-874E6C662E06}" type="pres">
      <dgm:prSet presAssocID="{CB19EA15-FDAC-4933-AF85-2E726ADAA355}" presName="spaceRect" presStyleCnt="0"/>
      <dgm:spPr/>
    </dgm:pt>
    <dgm:pt modelId="{56B82094-491F-4347-8DB5-9FAC44AE2369}" type="pres">
      <dgm:prSet presAssocID="{CB19EA15-FDAC-4933-AF85-2E726ADAA355}" presName="parTx" presStyleLbl="revTx" presStyleIdx="3" presStyleCnt="6">
        <dgm:presLayoutVars>
          <dgm:chMax val="0"/>
          <dgm:chPref val="0"/>
        </dgm:presLayoutVars>
      </dgm:prSet>
      <dgm:spPr/>
    </dgm:pt>
    <dgm:pt modelId="{B1C092AD-C47A-A847-B483-6BD90533674D}" type="pres">
      <dgm:prSet presAssocID="{17717C56-0248-48BA-85C6-EB39206E91A7}" presName="sibTrans" presStyleCnt="0"/>
      <dgm:spPr/>
    </dgm:pt>
    <dgm:pt modelId="{EE212035-10FD-0641-981D-DF49F627F82F}" type="pres">
      <dgm:prSet presAssocID="{17C2663F-C050-E34B-9EA1-D0506A4DC333}" presName="compNode" presStyleCnt="0"/>
      <dgm:spPr/>
    </dgm:pt>
    <dgm:pt modelId="{E5B89DA9-D8CF-DE4C-B8CC-41870DE2E093}" type="pres">
      <dgm:prSet presAssocID="{17C2663F-C050-E34B-9EA1-D0506A4DC333}" presName="bgRect" presStyleLbl="bgShp" presStyleIdx="4" presStyleCnt="6"/>
      <dgm:spPr/>
    </dgm:pt>
    <dgm:pt modelId="{35A45ED4-491E-9E42-A1BA-30D825293353}" type="pres">
      <dgm:prSet presAssocID="{17C2663F-C050-E34B-9EA1-D0506A4DC333}" presName="iconRect" presStyleLbl="node1" presStyleIdx="4" presStyleCnt="6"/>
      <dgm:spPr/>
    </dgm:pt>
    <dgm:pt modelId="{1DC8CEF9-1C28-A14A-805D-CDCA547B4810}" type="pres">
      <dgm:prSet presAssocID="{17C2663F-C050-E34B-9EA1-D0506A4DC333}" presName="spaceRect" presStyleCnt="0"/>
      <dgm:spPr/>
    </dgm:pt>
    <dgm:pt modelId="{9C17D3D7-0F50-5045-ABD4-2E4D2E7141A3}" type="pres">
      <dgm:prSet presAssocID="{17C2663F-C050-E34B-9EA1-D0506A4DC333}" presName="parTx" presStyleLbl="revTx" presStyleIdx="4" presStyleCnt="6">
        <dgm:presLayoutVars>
          <dgm:chMax val="0"/>
          <dgm:chPref val="0"/>
        </dgm:presLayoutVars>
      </dgm:prSet>
      <dgm:spPr/>
    </dgm:pt>
    <dgm:pt modelId="{1BA2B8DC-1700-7F47-A6B0-996F2412F5D6}" type="pres">
      <dgm:prSet presAssocID="{96F2A0BE-3983-3A47-A146-4782D683511C}" presName="sibTrans" presStyleCnt="0"/>
      <dgm:spPr/>
    </dgm:pt>
    <dgm:pt modelId="{CBEF3E45-9812-AD40-A003-D8B15BC08C35}" type="pres">
      <dgm:prSet presAssocID="{93E5F179-7C26-2E40-8B88-F8B0FDCF22ED}" presName="compNode" presStyleCnt="0"/>
      <dgm:spPr/>
    </dgm:pt>
    <dgm:pt modelId="{4833D6FB-D9BD-3D4C-833C-5CD2997AE735}" type="pres">
      <dgm:prSet presAssocID="{93E5F179-7C26-2E40-8B88-F8B0FDCF22ED}" presName="bgRect" presStyleLbl="bgShp" presStyleIdx="5" presStyleCnt="6"/>
      <dgm:spPr/>
    </dgm:pt>
    <dgm:pt modelId="{463D256B-30A7-A542-8B5D-EA8E3D385123}" type="pres">
      <dgm:prSet presAssocID="{93E5F179-7C26-2E40-8B88-F8B0FDCF22ED}" presName="iconRect" presStyleLbl="node1" presStyleIdx="5" presStyleCnt="6"/>
      <dgm:spPr/>
    </dgm:pt>
    <dgm:pt modelId="{7053A508-CB76-CF42-8DAC-1F36F6E681A1}" type="pres">
      <dgm:prSet presAssocID="{93E5F179-7C26-2E40-8B88-F8B0FDCF22ED}" presName="spaceRect" presStyleCnt="0"/>
      <dgm:spPr/>
    </dgm:pt>
    <dgm:pt modelId="{2C8940CA-5959-904D-AF00-0B96183869D2}" type="pres">
      <dgm:prSet presAssocID="{93E5F179-7C26-2E40-8B88-F8B0FDCF22ED}" presName="parTx" presStyleLbl="revTx" presStyleIdx="5" presStyleCnt="6">
        <dgm:presLayoutVars>
          <dgm:chMax val="0"/>
          <dgm:chPref val="0"/>
        </dgm:presLayoutVars>
      </dgm:prSet>
      <dgm:spPr/>
    </dgm:pt>
  </dgm:ptLst>
  <dgm:cxnLst>
    <dgm:cxn modelId="{7F48FA02-E963-4CA0-8AE3-71E107F8EBD3}" srcId="{35D90248-3C1E-45CC-A3E1-1ABD02089909}" destId="{CB19EA15-FDAC-4933-AF85-2E726ADAA355}" srcOrd="3" destOrd="0" parTransId="{A5E0AC46-AFE2-4696-8E1B-A1F5BD3FFD8B}" sibTransId="{17717C56-0248-48BA-85C6-EB39206E91A7}"/>
    <dgm:cxn modelId="{BD9F143B-DE00-074A-ABC5-B0725546B2C7}" type="presOf" srcId="{17C2663F-C050-E34B-9EA1-D0506A4DC333}" destId="{9C17D3D7-0F50-5045-ABD4-2E4D2E7141A3}" srcOrd="0" destOrd="0" presId="urn:microsoft.com/office/officeart/2018/2/layout/IconVerticalSolidList"/>
    <dgm:cxn modelId="{0DC40F3F-600C-E64F-98D5-BDC36BE8D947}" srcId="{35D90248-3C1E-45CC-A3E1-1ABD02089909}" destId="{93E5F179-7C26-2E40-8B88-F8B0FDCF22ED}" srcOrd="5" destOrd="0" parTransId="{6D31DCDF-F5D7-9F46-9C89-928ABE72EB41}" sibTransId="{2D6AFE48-D3CC-9542-AAAF-8B92458D61DF}"/>
    <dgm:cxn modelId="{9DE8C15B-D5EC-1C4D-AD86-901957EB993E}" type="presOf" srcId="{93E5F179-7C26-2E40-8B88-F8B0FDCF22ED}" destId="{2C8940CA-5959-904D-AF00-0B96183869D2}" srcOrd="0" destOrd="0" presId="urn:microsoft.com/office/officeart/2018/2/layout/IconVerticalSolidList"/>
    <dgm:cxn modelId="{7DC13B45-C8B1-44A8-B3E4-829266BE4685}" type="presOf" srcId="{35D90248-3C1E-45CC-A3E1-1ABD02089909}" destId="{7B45FD61-94C7-4549-8359-59E3C485E3A9}" srcOrd="0" destOrd="0" presId="urn:microsoft.com/office/officeart/2018/2/layout/IconVerticalSolidList"/>
    <dgm:cxn modelId="{C8CB5F45-447F-B145-BF52-03E4FE4FD64D}" type="presOf" srcId="{0AB250BF-31E5-4E02-9AA8-0594005F7FDF}" destId="{163E5D45-E3D5-40AA-8B4C-56FC96474757}" srcOrd="0" destOrd="0" presId="urn:microsoft.com/office/officeart/2018/2/layout/IconVerticalSolidList"/>
    <dgm:cxn modelId="{9218B668-A7BD-452F-B18D-91931629CF0C}" srcId="{35D90248-3C1E-45CC-A3E1-1ABD02089909}" destId="{E5B9E6E0-69A0-41F3-BBBA-A9F3C5DC7C4B}" srcOrd="2" destOrd="0" parTransId="{662DC615-2B49-4AB3-A2CF-C30E06135165}" sibTransId="{59A2B046-8EA6-4492-A1C9-4E95FC054192}"/>
    <dgm:cxn modelId="{79140178-D22F-413B-9C22-25CE90C832FF}" srcId="{35D90248-3C1E-45CC-A3E1-1ABD02089909}" destId="{4B4E3D9A-8E6F-40AE-B2AF-A3E2662619D8}" srcOrd="0" destOrd="0" parTransId="{F17115EE-AC4A-4A20-BEF2-66D6A3F28C58}" sibTransId="{7E4B23F4-8292-46C3-B3D0-AAFDC4E82AFD}"/>
    <dgm:cxn modelId="{AD265182-DD71-D44A-8519-84DA17120574}" type="presOf" srcId="{4B4E3D9A-8E6F-40AE-B2AF-A3E2662619D8}" destId="{9660AFB3-EE27-4064-81E7-25F2D494C63E}" srcOrd="0" destOrd="0" presId="urn:microsoft.com/office/officeart/2018/2/layout/IconVerticalSolidList"/>
    <dgm:cxn modelId="{F2291C9C-0E85-AA4B-A37D-519571549F10}" type="presOf" srcId="{E5B9E6E0-69A0-41F3-BBBA-A9F3C5DC7C4B}" destId="{71E6E259-6E7D-454C-8B23-80214D6CE642}" srcOrd="0" destOrd="0" presId="urn:microsoft.com/office/officeart/2018/2/layout/IconVerticalSolidList"/>
    <dgm:cxn modelId="{37CC2FAE-13D6-F341-B9F7-2D9FF5CDCEA0}" srcId="{35D90248-3C1E-45CC-A3E1-1ABD02089909}" destId="{17C2663F-C050-E34B-9EA1-D0506A4DC333}" srcOrd="4" destOrd="0" parTransId="{4A057C6E-A3FB-154A-8C39-999775224F38}" sibTransId="{96F2A0BE-3983-3A47-A146-4782D683511C}"/>
    <dgm:cxn modelId="{FA48CBB0-55F8-E34A-BA98-B0578CB24415}" type="presOf" srcId="{CB19EA15-FDAC-4933-AF85-2E726ADAA355}" destId="{56B82094-491F-4347-8DB5-9FAC44AE2369}" srcOrd="0" destOrd="0" presId="urn:microsoft.com/office/officeart/2018/2/layout/IconVerticalSolidList"/>
    <dgm:cxn modelId="{8F83A1D6-AD1C-4C1D-97A4-62CEE6D67D4E}" srcId="{35D90248-3C1E-45CC-A3E1-1ABD02089909}" destId="{0AB250BF-31E5-4E02-9AA8-0594005F7FDF}" srcOrd="1" destOrd="0" parTransId="{B23360B4-3A7A-4F54-8B34-1F4BD252A3C3}" sibTransId="{23396C9F-D73C-42E6-9FAA-DAA07D44FFA8}"/>
    <dgm:cxn modelId="{803A9768-06E3-B145-A110-5BA6B53AEBDC}" type="presParOf" srcId="{7B45FD61-94C7-4549-8359-59E3C485E3A9}" destId="{6FC17268-37DB-47E1-8918-1E3B155FEFBF}" srcOrd="0" destOrd="0" presId="urn:microsoft.com/office/officeart/2018/2/layout/IconVerticalSolidList"/>
    <dgm:cxn modelId="{0FEEBCCC-8891-104D-A239-CDD56373C810}" type="presParOf" srcId="{6FC17268-37DB-47E1-8918-1E3B155FEFBF}" destId="{0F2AFDBC-24B4-40CD-80FF-6AFBA9B07710}" srcOrd="0" destOrd="0" presId="urn:microsoft.com/office/officeart/2018/2/layout/IconVerticalSolidList"/>
    <dgm:cxn modelId="{1DE1985C-E0A3-6B4E-A352-245D3AD4D6BF}" type="presParOf" srcId="{6FC17268-37DB-47E1-8918-1E3B155FEFBF}" destId="{D0250FE1-5BDB-4A97-A10E-6AEA57C99EBA}" srcOrd="1" destOrd="0" presId="urn:microsoft.com/office/officeart/2018/2/layout/IconVerticalSolidList"/>
    <dgm:cxn modelId="{C66AEA14-AFB2-CA40-A3F6-68FD4D77DD7C}" type="presParOf" srcId="{6FC17268-37DB-47E1-8918-1E3B155FEFBF}" destId="{C3568B67-8B19-4F1B-AB18-0A6464B0D0B2}" srcOrd="2" destOrd="0" presId="urn:microsoft.com/office/officeart/2018/2/layout/IconVerticalSolidList"/>
    <dgm:cxn modelId="{074F37CA-B0A5-A742-BA64-41DB674EFF84}" type="presParOf" srcId="{6FC17268-37DB-47E1-8918-1E3B155FEFBF}" destId="{9660AFB3-EE27-4064-81E7-25F2D494C63E}" srcOrd="3" destOrd="0" presId="urn:microsoft.com/office/officeart/2018/2/layout/IconVerticalSolidList"/>
    <dgm:cxn modelId="{8E2E725E-6E29-2948-ADC8-DB181BEA3697}" type="presParOf" srcId="{7B45FD61-94C7-4549-8359-59E3C485E3A9}" destId="{7F414B6B-3959-4D9F-8B67-2D8CAF0D0061}" srcOrd="1" destOrd="0" presId="urn:microsoft.com/office/officeart/2018/2/layout/IconVerticalSolidList"/>
    <dgm:cxn modelId="{DBA59876-DC44-F84B-8E78-CFD05714352B}" type="presParOf" srcId="{7B45FD61-94C7-4549-8359-59E3C485E3A9}" destId="{8B241D2C-EC8A-4938-A742-3DF9A72542AC}" srcOrd="2" destOrd="0" presId="urn:microsoft.com/office/officeart/2018/2/layout/IconVerticalSolidList"/>
    <dgm:cxn modelId="{3B271B6F-86F9-2349-B47B-5BFD66D6E4DF}" type="presParOf" srcId="{8B241D2C-EC8A-4938-A742-3DF9A72542AC}" destId="{B7CC991F-9423-45EA-9934-F02C12750EB8}" srcOrd="0" destOrd="0" presId="urn:microsoft.com/office/officeart/2018/2/layout/IconVerticalSolidList"/>
    <dgm:cxn modelId="{3C608688-B9FB-7D4C-B78A-02FCEE217E39}" type="presParOf" srcId="{8B241D2C-EC8A-4938-A742-3DF9A72542AC}" destId="{D1BF3620-F4C3-4AC2-BE7D-06AF39558248}" srcOrd="1" destOrd="0" presId="urn:microsoft.com/office/officeart/2018/2/layout/IconVerticalSolidList"/>
    <dgm:cxn modelId="{A291608E-9B8A-5E40-94C3-15F9D30A4BC0}" type="presParOf" srcId="{8B241D2C-EC8A-4938-A742-3DF9A72542AC}" destId="{73C4AFAF-DBDF-4269-B992-3A2B3D252B17}" srcOrd="2" destOrd="0" presId="urn:microsoft.com/office/officeart/2018/2/layout/IconVerticalSolidList"/>
    <dgm:cxn modelId="{9AF2B4A8-BF0E-0748-BC92-E71C8AEDB79D}" type="presParOf" srcId="{8B241D2C-EC8A-4938-A742-3DF9A72542AC}" destId="{163E5D45-E3D5-40AA-8B4C-56FC96474757}" srcOrd="3" destOrd="0" presId="urn:microsoft.com/office/officeart/2018/2/layout/IconVerticalSolidList"/>
    <dgm:cxn modelId="{6CDF797B-8E1E-9B4D-B2A4-52826757428E}" type="presParOf" srcId="{7B45FD61-94C7-4549-8359-59E3C485E3A9}" destId="{343FF044-7535-486F-8066-46102DD24D94}" srcOrd="3" destOrd="0" presId="urn:microsoft.com/office/officeart/2018/2/layout/IconVerticalSolidList"/>
    <dgm:cxn modelId="{3CD3C50C-1F73-C44E-9BFE-9948BD2E284E}" type="presParOf" srcId="{7B45FD61-94C7-4549-8359-59E3C485E3A9}" destId="{9D46E080-2FFC-4EDA-8E1D-CD2EF662F879}" srcOrd="4" destOrd="0" presId="urn:microsoft.com/office/officeart/2018/2/layout/IconVerticalSolidList"/>
    <dgm:cxn modelId="{C34B7A4D-E7B1-B54F-B4BA-C227220AE069}" type="presParOf" srcId="{9D46E080-2FFC-4EDA-8E1D-CD2EF662F879}" destId="{7800869B-C17A-4BD6-A34E-A42689B10918}" srcOrd="0" destOrd="0" presId="urn:microsoft.com/office/officeart/2018/2/layout/IconVerticalSolidList"/>
    <dgm:cxn modelId="{D8102974-346A-D04B-9C20-82083B4AAF42}" type="presParOf" srcId="{9D46E080-2FFC-4EDA-8E1D-CD2EF662F879}" destId="{DE146568-03AB-4F07-B420-64BC6CFD687B}" srcOrd="1" destOrd="0" presId="urn:microsoft.com/office/officeart/2018/2/layout/IconVerticalSolidList"/>
    <dgm:cxn modelId="{146701DC-270F-D144-BB45-285CD4ED3F2A}" type="presParOf" srcId="{9D46E080-2FFC-4EDA-8E1D-CD2EF662F879}" destId="{ECD6A7E3-987B-4E1C-9A73-6671632F58AA}" srcOrd="2" destOrd="0" presId="urn:microsoft.com/office/officeart/2018/2/layout/IconVerticalSolidList"/>
    <dgm:cxn modelId="{7AE49BFC-FDEF-944D-B588-40F56CE5B39B}" type="presParOf" srcId="{9D46E080-2FFC-4EDA-8E1D-CD2EF662F879}" destId="{71E6E259-6E7D-454C-8B23-80214D6CE642}" srcOrd="3" destOrd="0" presId="urn:microsoft.com/office/officeart/2018/2/layout/IconVerticalSolidList"/>
    <dgm:cxn modelId="{5847017B-C6B4-3D4F-AFDF-82452179972B}" type="presParOf" srcId="{7B45FD61-94C7-4549-8359-59E3C485E3A9}" destId="{3057223C-9F3C-4B99-ACAD-35B5485FED82}" srcOrd="5" destOrd="0" presId="urn:microsoft.com/office/officeart/2018/2/layout/IconVerticalSolidList"/>
    <dgm:cxn modelId="{E4F5C001-2F25-0549-8169-74589F4CB10A}" type="presParOf" srcId="{7B45FD61-94C7-4549-8359-59E3C485E3A9}" destId="{7B121588-8FE9-4041-936C-9FB2327DCF42}" srcOrd="6" destOrd="0" presId="urn:microsoft.com/office/officeart/2018/2/layout/IconVerticalSolidList"/>
    <dgm:cxn modelId="{52FBDA76-160C-0449-B352-547703225D25}" type="presParOf" srcId="{7B121588-8FE9-4041-936C-9FB2327DCF42}" destId="{EAFA40F9-5B92-4185-B2E1-DA5A698ABDB8}" srcOrd="0" destOrd="0" presId="urn:microsoft.com/office/officeart/2018/2/layout/IconVerticalSolidList"/>
    <dgm:cxn modelId="{5DEE887D-D79C-0342-A77C-C593127F092D}" type="presParOf" srcId="{7B121588-8FE9-4041-936C-9FB2327DCF42}" destId="{8D5F9FE1-0D79-4D63-8F06-E0B6B67D885B}" srcOrd="1" destOrd="0" presId="urn:microsoft.com/office/officeart/2018/2/layout/IconVerticalSolidList"/>
    <dgm:cxn modelId="{E685F983-76AD-0749-B60F-DCB77838F26D}" type="presParOf" srcId="{7B121588-8FE9-4041-936C-9FB2327DCF42}" destId="{9C95AFB7-121F-4146-A68C-874E6C662E06}" srcOrd="2" destOrd="0" presId="urn:microsoft.com/office/officeart/2018/2/layout/IconVerticalSolidList"/>
    <dgm:cxn modelId="{2E8BD2B7-02B0-7C4B-BA7D-1781071FF7AB}" type="presParOf" srcId="{7B121588-8FE9-4041-936C-9FB2327DCF42}" destId="{56B82094-491F-4347-8DB5-9FAC44AE2369}" srcOrd="3" destOrd="0" presId="urn:microsoft.com/office/officeart/2018/2/layout/IconVerticalSolidList"/>
    <dgm:cxn modelId="{32E55847-A5AA-F94A-9FEC-7F8820331586}" type="presParOf" srcId="{7B45FD61-94C7-4549-8359-59E3C485E3A9}" destId="{B1C092AD-C47A-A847-B483-6BD90533674D}" srcOrd="7" destOrd="0" presId="urn:microsoft.com/office/officeart/2018/2/layout/IconVerticalSolidList"/>
    <dgm:cxn modelId="{9FEFE56F-B5C9-B641-95A0-CDF22D26410C}" type="presParOf" srcId="{7B45FD61-94C7-4549-8359-59E3C485E3A9}" destId="{EE212035-10FD-0641-981D-DF49F627F82F}" srcOrd="8" destOrd="0" presId="urn:microsoft.com/office/officeart/2018/2/layout/IconVerticalSolidList"/>
    <dgm:cxn modelId="{6ED946E5-CAE0-DE49-9325-BEAC99BE813A}" type="presParOf" srcId="{EE212035-10FD-0641-981D-DF49F627F82F}" destId="{E5B89DA9-D8CF-DE4C-B8CC-41870DE2E093}" srcOrd="0" destOrd="0" presId="urn:microsoft.com/office/officeart/2018/2/layout/IconVerticalSolidList"/>
    <dgm:cxn modelId="{8018C8A5-030D-8244-9DE6-622C4239183D}" type="presParOf" srcId="{EE212035-10FD-0641-981D-DF49F627F82F}" destId="{35A45ED4-491E-9E42-A1BA-30D825293353}" srcOrd="1" destOrd="0" presId="urn:microsoft.com/office/officeart/2018/2/layout/IconVerticalSolidList"/>
    <dgm:cxn modelId="{7A02D512-A6E8-D74F-9E11-2AD1C6B8DAB0}" type="presParOf" srcId="{EE212035-10FD-0641-981D-DF49F627F82F}" destId="{1DC8CEF9-1C28-A14A-805D-CDCA547B4810}" srcOrd="2" destOrd="0" presId="urn:microsoft.com/office/officeart/2018/2/layout/IconVerticalSolidList"/>
    <dgm:cxn modelId="{1498365A-4684-6B47-859A-1E8768C6D73E}" type="presParOf" srcId="{EE212035-10FD-0641-981D-DF49F627F82F}" destId="{9C17D3D7-0F50-5045-ABD4-2E4D2E7141A3}" srcOrd="3" destOrd="0" presId="urn:microsoft.com/office/officeart/2018/2/layout/IconVerticalSolidList"/>
    <dgm:cxn modelId="{606FC680-9D8E-1E4A-9446-FD38660E8593}" type="presParOf" srcId="{7B45FD61-94C7-4549-8359-59E3C485E3A9}" destId="{1BA2B8DC-1700-7F47-A6B0-996F2412F5D6}" srcOrd="9" destOrd="0" presId="urn:microsoft.com/office/officeart/2018/2/layout/IconVerticalSolidList"/>
    <dgm:cxn modelId="{88D1FD06-5091-C14C-953C-3A1D01462CCF}" type="presParOf" srcId="{7B45FD61-94C7-4549-8359-59E3C485E3A9}" destId="{CBEF3E45-9812-AD40-A003-D8B15BC08C35}" srcOrd="10" destOrd="0" presId="urn:microsoft.com/office/officeart/2018/2/layout/IconVerticalSolidList"/>
    <dgm:cxn modelId="{96A2E75C-3BE5-EC45-B7FE-860EC5D706D3}" type="presParOf" srcId="{CBEF3E45-9812-AD40-A003-D8B15BC08C35}" destId="{4833D6FB-D9BD-3D4C-833C-5CD2997AE735}" srcOrd="0" destOrd="0" presId="urn:microsoft.com/office/officeart/2018/2/layout/IconVerticalSolidList"/>
    <dgm:cxn modelId="{D010904E-162C-014F-9925-BCEA120C5CD6}" type="presParOf" srcId="{CBEF3E45-9812-AD40-A003-D8B15BC08C35}" destId="{463D256B-30A7-A542-8B5D-EA8E3D385123}" srcOrd="1" destOrd="0" presId="urn:microsoft.com/office/officeart/2018/2/layout/IconVerticalSolidList"/>
    <dgm:cxn modelId="{838DF2EF-2890-F54B-B95A-538D4CD61486}" type="presParOf" srcId="{CBEF3E45-9812-AD40-A003-D8B15BC08C35}" destId="{7053A508-CB76-CF42-8DAC-1F36F6E681A1}" srcOrd="2" destOrd="0" presId="urn:microsoft.com/office/officeart/2018/2/layout/IconVerticalSolidList"/>
    <dgm:cxn modelId="{D0C15F83-89CF-DD40-B7D8-0654A55DCE48}" type="presParOf" srcId="{CBEF3E45-9812-AD40-A003-D8B15BC08C35}" destId="{2C8940CA-5959-904D-AF00-0B96183869D2}" srcOrd="3" destOrd="0" presId="urn:microsoft.com/office/officeart/2018/2/layout/IconVerticalSolidList"/>
  </dgm:cxnLst>
  <dgm:bg>
    <a:solidFill>
      <a:srgbClr val="00B0F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73DDD8-FCFE-4F62-8B8D-F3E798D7E72C}"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4B186FC7-A977-47D1-97CF-AA186321E57C}">
      <dgm:prSet custT="1"/>
      <dgm:spPr/>
      <dgm:t>
        <a:bodyPr/>
        <a:lstStyle/>
        <a:p>
          <a:r>
            <a:rPr lang="en-US" sz="2000" b="0" i="0" dirty="0">
              <a:latin typeface="Arial Narrow" panose="020B0604020202020204" pitchFamily="34" charset="0"/>
              <a:cs typeface="Arial Narrow" panose="020B0604020202020204" pitchFamily="34" charset="0"/>
            </a:rPr>
            <a:t>D/C triggers: ticlopidine, clopidogrel, quinine</a:t>
          </a:r>
        </a:p>
      </dgm:t>
    </dgm:pt>
    <dgm:pt modelId="{B6A66575-D0C6-4206-A778-6AA7AA024A29}" type="parTrans" cxnId="{A6E1F98D-CDB9-44DB-B96C-0A09B2B84D3A}">
      <dgm:prSet/>
      <dgm:spPr/>
      <dgm:t>
        <a:bodyPr/>
        <a:lstStyle/>
        <a:p>
          <a:endParaRPr lang="en-US" b="0"/>
        </a:p>
      </dgm:t>
    </dgm:pt>
    <dgm:pt modelId="{0201FAA4-BFF2-4D8D-B3A8-ED401D440DA8}" type="sibTrans" cxnId="{A6E1F98D-CDB9-44DB-B96C-0A09B2B84D3A}">
      <dgm:prSet/>
      <dgm:spPr/>
      <dgm:t>
        <a:bodyPr/>
        <a:lstStyle/>
        <a:p>
          <a:endParaRPr lang="en-US" b="0"/>
        </a:p>
      </dgm:t>
    </dgm:pt>
    <dgm:pt modelId="{9AB458A5-FEEC-4A44-96E4-7C72F3E3CBBD}">
      <dgm:prSet custT="1"/>
      <dgm:spPr/>
      <dgm:t>
        <a:bodyPr/>
        <a:lstStyle/>
        <a:p>
          <a:r>
            <a:rPr lang="en-US" sz="2000" b="0" i="0" dirty="0">
              <a:latin typeface="Arial Narrow" panose="020B0604020202020204" pitchFamily="34" charset="0"/>
              <a:cs typeface="Arial Narrow" panose="020B0604020202020204" pitchFamily="34" charset="0"/>
            </a:rPr>
            <a:t>Emergency: Plasma at 30 mL/kg/day until PLEX is started</a:t>
          </a:r>
        </a:p>
      </dgm:t>
    </dgm:pt>
    <dgm:pt modelId="{F34913D3-6CA3-41DA-834B-DAFE493C31E8}" type="parTrans" cxnId="{363F3AEA-C58D-426A-BD00-072911826DB8}">
      <dgm:prSet/>
      <dgm:spPr/>
      <dgm:t>
        <a:bodyPr/>
        <a:lstStyle/>
        <a:p>
          <a:endParaRPr lang="en-US" b="0"/>
        </a:p>
      </dgm:t>
    </dgm:pt>
    <dgm:pt modelId="{99BC6974-CF4C-4E5C-B810-11C5B2A875AA}" type="sibTrans" cxnId="{363F3AEA-C58D-426A-BD00-072911826DB8}">
      <dgm:prSet/>
      <dgm:spPr/>
      <dgm:t>
        <a:bodyPr/>
        <a:lstStyle/>
        <a:p>
          <a:endParaRPr lang="en-US" b="0"/>
        </a:p>
      </dgm:t>
    </dgm:pt>
    <dgm:pt modelId="{162C8496-5325-4DD9-A132-EADDE95DBF33}">
      <dgm:prSet custT="1"/>
      <dgm:spPr/>
      <dgm:t>
        <a:bodyPr/>
        <a:lstStyle/>
        <a:p>
          <a:r>
            <a:rPr lang="en-US" sz="1900" b="0" i="0" dirty="0">
              <a:latin typeface="Arial Narrow" panose="020B0604020202020204" pitchFamily="34" charset="0"/>
              <a:cs typeface="Arial Narrow" panose="020B0604020202020204" pitchFamily="34" charset="0"/>
            </a:rPr>
            <a:t>High-dose glucocorticoids or rituximab  [Rituxan</a:t>
          </a:r>
          <a:r>
            <a:rPr lang="en-US" sz="1900" b="0" i="0" baseline="30000" dirty="0">
              <a:latin typeface="Arial Narrow" panose="020B0604020202020204" pitchFamily="34" charset="0"/>
              <a:cs typeface="Arial Narrow" panose="020B0604020202020204" pitchFamily="34" charset="0"/>
            </a:rPr>
            <a:t>®</a:t>
          </a:r>
          <a:r>
            <a:rPr lang="en-US" sz="1900" b="0" i="0" dirty="0">
              <a:latin typeface="Arial Narrow" panose="020B0604020202020204" pitchFamily="34" charset="0"/>
              <a:cs typeface="Arial Narrow" panose="020B0604020202020204" pitchFamily="34" charset="0"/>
            </a:rPr>
            <a:t>] anti-CD20</a:t>
          </a:r>
        </a:p>
      </dgm:t>
    </dgm:pt>
    <dgm:pt modelId="{201CD742-AA59-427B-B576-7C493AC307AE}" type="parTrans" cxnId="{8AF36DD4-B48B-4D4F-A01F-73DE3ACA45CC}">
      <dgm:prSet/>
      <dgm:spPr/>
      <dgm:t>
        <a:bodyPr/>
        <a:lstStyle/>
        <a:p>
          <a:endParaRPr lang="en-US" b="0"/>
        </a:p>
      </dgm:t>
    </dgm:pt>
    <dgm:pt modelId="{C00DA514-065E-4CF7-881C-D8FE5145B439}" type="sibTrans" cxnId="{8AF36DD4-B48B-4D4F-A01F-73DE3ACA45CC}">
      <dgm:prSet/>
      <dgm:spPr/>
      <dgm:t>
        <a:bodyPr/>
        <a:lstStyle/>
        <a:p>
          <a:endParaRPr lang="en-US" b="0"/>
        </a:p>
      </dgm:t>
    </dgm:pt>
    <dgm:pt modelId="{483C79CF-3A6B-4EFE-AFDA-1191100149E4}">
      <dgm:prSet custT="1"/>
      <dgm:spPr/>
      <dgm:t>
        <a:bodyPr/>
        <a:lstStyle/>
        <a:p>
          <a:r>
            <a:rPr lang="en-US" sz="2000" b="0" i="0" dirty="0">
              <a:latin typeface="Arial Narrow" panose="020B0604020202020204" pitchFamily="34" charset="0"/>
              <a:cs typeface="Arial Narrow" panose="020B0604020202020204" pitchFamily="34" charset="0"/>
            </a:rPr>
            <a:t>PLEX daily, BID if refractory, Rituxan</a:t>
          </a:r>
          <a:r>
            <a:rPr lang="en-US" sz="2000" b="0" i="0" baseline="30000" dirty="0">
              <a:latin typeface="Arial Narrow" panose="020B0604020202020204" pitchFamily="34" charset="0"/>
              <a:cs typeface="Arial Narrow" panose="020B0604020202020204" pitchFamily="34" charset="0"/>
            </a:rPr>
            <a:t>®</a:t>
          </a:r>
          <a:r>
            <a:rPr lang="en-US" sz="2000" b="0" i="0" dirty="0">
              <a:latin typeface="Arial Narrow" panose="020B0604020202020204" pitchFamily="34" charset="0"/>
              <a:cs typeface="Arial Narrow" panose="020B0604020202020204" pitchFamily="34" charset="0"/>
            </a:rPr>
            <a:t> post-PLEX</a:t>
          </a:r>
        </a:p>
      </dgm:t>
    </dgm:pt>
    <dgm:pt modelId="{75949927-7A20-4059-9810-7229D4691473}" type="parTrans" cxnId="{CE59B934-6422-4AFF-BE1A-E424CF377D9E}">
      <dgm:prSet/>
      <dgm:spPr/>
      <dgm:t>
        <a:bodyPr/>
        <a:lstStyle/>
        <a:p>
          <a:endParaRPr lang="en-US" b="0"/>
        </a:p>
      </dgm:t>
    </dgm:pt>
    <dgm:pt modelId="{EFC6249E-7C95-41AE-B731-C291A85C3E10}" type="sibTrans" cxnId="{CE59B934-6422-4AFF-BE1A-E424CF377D9E}">
      <dgm:prSet/>
      <dgm:spPr/>
      <dgm:t>
        <a:bodyPr/>
        <a:lstStyle/>
        <a:p>
          <a:endParaRPr lang="en-US" b="0"/>
        </a:p>
      </dgm:t>
    </dgm:pt>
    <dgm:pt modelId="{C4818915-DB69-4951-80C3-3440272CC883}">
      <dgm:prSet custT="1"/>
      <dgm:spPr/>
      <dgm:t>
        <a:bodyPr/>
        <a:lstStyle/>
        <a:p>
          <a:r>
            <a:rPr lang="en-US" sz="2000" b="0" i="0" dirty="0">
              <a:latin typeface="Arial Narrow" panose="020B0604020202020204" pitchFamily="34" charset="0"/>
              <a:cs typeface="Arial Narrow" panose="020B0604020202020204" pitchFamily="34" charset="0"/>
            </a:rPr>
            <a:t>Follow efficacy daily w/ PLT counts &amp; LD</a:t>
          </a:r>
        </a:p>
      </dgm:t>
    </dgm:pt>
    <dgm:pt modelId="{FF4BE622-AEFC-4243-BA9E-7A973808D051}" type="parTrans" cxnId="{03265354-B405-43DC-BA5C-59727249F0EE}">
      <dgm:prSet/>
      <dgm:spPr/>
      <dgm:t>
        <a:bodyPr/>
        <a:lstStyle/>
        <a:p>
          <a:endParaRPr lang="en-US" b="0"/>
        </a:p>
      </dgm:t>
    </dgm:pt>
    <dgm:pt modelId="{96394D27-8DFE-48A7-90F5-BCFFA24454F3}" type="sibTrans" cxnId="{03265354-B405-43DC-BA5C-59727249F0EE}">
      <dgm:prSet/>
      <dgm:spPr/>
      <dgm:t>
        <a:bodyPr/>
        <a:lstStyle/>
        <a:p>
          <a:endParaRPr lang="en-US" b="0"/>
        </a:p>
      </dgm:t>
    </dgm:pt>
    <dgm:pt modelId="{9D1FA077-D82D-4D6A-9BEC-03187A3198CA}">
      <dgm:prSet custT="1"/>
      <dgm:spPr/>
      <dgm:t>
        <a:bodyPr/>
        <a:lstStyle/>
        <a:p>
          <a:r>
            <a:rPr lang="en-US" sz="2000" b="0" i="0" dirty="0">
              <a:latin typeface="Arial Narrow" panose="020B0604020202020204" pitchFamily="34" charset="0"/>
              <a:cs typeface="Arial Narrow" panose="020B0604020202020204" pitchFamily="34" charset="0"/>
            </a:rPr>
            <a:t>Assess remission: PLT counts, LD, MAHA, HGB</a:t>
          </a:r>
        </a:p>
      </dgm:t>
    </dgm:pt>
    <dgm:pt modelId="{CD03DE6A-3C82-466C-897C-BEE15E8C0E5D}" type="parTrans" cxnId="{A95685F8-6134-4C8B-BB58-99844A9CB26B}">
      <dgm:prSet/>
      <dgm:spPr/>
      <dgm:t>
        <a:bodyPr/>
        <a:lstStyle/>
        <a:p>
          <a:endParaRPr lang="en-US" b="0"/>
        </a:p>
      </dgm:t>
    </dgm:pt>
    <dgm:pt modelId="{35D04A79-F60D-4ACD-887C-AF9313C81B32}" type="sibTrans" cxnId="{A95685F8-6134-4C8B-BB58-99844A9CB26B}">
      <dgm:prSet/>
      <dgm:spPr/>
      <dgm:t>
        <a:bodyPr/>
        <a:lstStyle/>
        <a:p>
          <a:endParaRPr lang="en-US" b="0"/>
        </a:p>
      </dgm:t>
    </dgm:pt>
    <dgm:pt modelId="{DB617916-192F-4BC4-AA3D-5A7F90887275}">
      <dgm:prSet custT="1"/>
      <dgm:spPr/>
      <dgm:t>
        <a:bodyPr/>
        <a:lstStyle/>
        <a:p>
          <a:r>
            <a:rPr lang="en-US" sz="2000" b="0" i="0">
              <a:latin typeface="Arial Narrow" panose="020B0604020202020204" pitchFamily="34" charset="0"/>
              <a:cs typeface="Arial Narrow" panose="020B0604020202020204" pitchFamily="34" charset="0"/>
            </a:rPr>
            <a:t>Continue PLEX 3 days post-remission</a:t>
          </a:r>
        </a:p>
      </dgm:t>
    </dgm:pt>
    <dgm:pt modelId="{F6F703BC-49C2-4420-A167-93906A94BB60}" type="parTrans" cxnId="{9C1A8CBF-6F4C-44CA-AEFC-F73ADE58A5E7}">
      <dgm:prSet/>
      <dgm:spPr/>
      <dgm:t>
        <a:bodyPr/>
        <a:lstStyle/>
        <a:p>
          <a:endParaRPr lang="en-US" b="0"/>
        </a:p>
      </dgm:t>
    </dgm:pt>
    <dgm:pt modelId="{4F893B68-D0D2-4EE5-893D-2DFC24A9EBF5}" type="sibTrans" cxnId="{9C1A8CBF-6F4C-44CA-AEFC-F73ADE58A5E7}">
      <dgm:prSet/>
      <dgm:spPr/>
      <dgm:t>
        <a:bodyPr/>
        <a:lstStyle/>
        <a:p>
          <a:endParaRPr lang="en-US" b="0"/>
        </a:p>
      </dgm:t>
    </dgm:pt>
    <dgm:pt modelId="{9ED4A19E-3BE2-42F8-AFCF-FFAD6487039E}">
      <dgm:prSet custT="1"/>
      <dgm:spPr/>
      <dgm:t>
        <a:bodyPr/>
        <a:lstStyle/>
        <a:p>
          <a:r>
            <a:rPr lang="en-US" sz="2000" b="0" i="0" dirty="0">
              <a:latin typeface="Arial Narrow" panose="020B0604020202020204" pitchFamily="34" charset="0"/>
              <a:cs typeface="Arial Narrow" panose="020B0604020202020204" pitchFamily="34" charset="0"/>
            </a:rPr>
            <a:t>PLEX + Rituxan</a:t>
          </a:r>
          <a:r>
            <a:rPr lang="en-US" sz="2000" b="0" i="0" baseline="30000" dirty="0">
              <a:latin typeface="Arial Narrow" panose="020B0604020202020204" pitchFamily="34" charset="0"/>
              <a:cs typeface="Arial Narrow" panose="020B0604020202020204" pitchFamily="34" charset="0"/>
            </a:rPr>
            <a:t>®</a:t>
          </a:r>
          <a:r>
            <a:rPr lang="en-US" sz="2000" b="0" i="0" dirty="0">
              <a:latin typeface="Arial Narrow" panose="020B0604020202020204" pitchFamily="34" charset="0"/>
              <a:cs typeface="Arial Narrow" panose="020B0604020202020204" pitchFamily="34" charset="0"/>
            </a:rPr>
            <a:t> 80–90% effective</a:t>
          </a:r>
        </a:p>
      </dgm:t>
    </dgm:pt>
    <dgm:pt modelId="{6544ADD1-951F-4A12-A70B-129814A74E5B}" type="parTrans" cxnId="{8CFAA62B-E0CC-472C-916F-1FB91213DBF5}">
      <dgm:prSet/>
      <dgm:spPr/>
      <dgm:t>
        <a:bodyPr/>
        <a:lstStyle/>
        <a:p>
          <a:endParaRPr lang="en-US" b="0"/>
        </a:p>
      </dgm:t>
    </dgm:pt>
    <dgm:pt modelId="{8AF0A8DF-25CB-471C-AA52-A380236FADF1}" type="sibTrans" cxnId="{8CFAA62B-E0CC-472C-916F-1FB91213DBF5}">
      <dgm:prSet/>
      <dgm:spPr/>
      <dgm:t>
        <a:bodyPr/>
        <a:lstStyle/>
        <a:p>
          <a:endParaRPr lang="en-US" b="0"/>
        </a:p>
      </dgm:t>
    </dgm:pt>
    <dgm:pt modelId="{92CBBF57-6BA8-497C-ADA4-92F3138F69FB}">
      <dgm:prSet custT="1"/>
      <dgm:spPr/>
      <dgm:t>
        <a:bodyPr/>
        <a:lstStyle/>
        <a:p>
          <a:r>
            <a:rPr lang="en-US" sz="2000" b="0" i="0" dirty="0">
              <a:latin typeface="Arial Narrow" panose="020B0604020202020204" pitchFamily="34" charset="0"/>
              <a:cs typeface="Arial Narrow" panose="020B0604020202020204" pitchFamily="34" charset="0"/>
            </a:rPr>
            <a:t>Remeasure ADAMTS13 when in remission</a:t>
          </a:r>
        </a:p>
      </dgm:t>
    </dgm:pt>
    <dgm:pt modelId="{1AFF89EA-2B32-44D9-9BC2-D751B749D805}" type="parTrans" cxnId="{88F0B696-60F1-4C71-9918-78CF4625354B}">
      <dgm:prSet/>
      <dgm:spPr/>
      <dgm:t>
        <a:bodyPr/>
        <a:lstStyle/>
        <a:p>
          <a:endParaRPr lang="en-US" b="0"/>
        </a:p>
      </dgm:t>
    </dgm:pt>
    <dgm:pt modelId="{85FE5312-3954-451E-AFB8-BA356DB4A371}" type="sibTrans" cxnId="{88F0B696-60F1-4C71-9918-78CF4625354B}">
      <dgm:prSet/>
      <dgm:spPr/>
      <dgm:t>
        <a:bodyPr/>
        <a:lstStyle/>
        <a:p>
          <a:endParaRPr lang="en-US" b="0"/>
        </a:p>
      </dgm:t>
    </dgm:pt>
    <dgm:pt modelId="{889E2412-61A1-9A4D-A21C-25ADC49B6B50}" type="pres">
      <dgm:prSet presAssocID="{B673DDD8-FCFE-4F62-8B8D-F3E798D7E72C}" presName="diagram" presStyleCnt="0">
        <dgm:presLayoutVars>
          <dgm:dir/>
          <dgm:resizeHandles val="exact"/>
        </dgm:presLayoutVars>
      </dgm:prSet>
      <dgm:spPr/>
    </dgm:pt>
    <dgm:pt modelId="{4717AF3F-7C8F-E244-BCD6-E8D53AB50BF5}" type="pres">
      <dgm:prSet presAssocID="{4B186FC7-A977-47D1-97CF-AA186321E57C}" presName="node" presStyleLbl="node1" presStyleIdx="0" presStyleCnt="9">
        <dgm:presLayoutVars>
          <dgm:bulletEnabled val="1"/>
        </dgm:presLayoutVars>
      </dgm:prSet>
      <dgm:spPr/>
    </dgm:pt>
    <dgm:pt modelId="{389C51FF-CDE7-B148-9FF4-45CC3C931E00}" type="pres">
      <dgm:prSet presAssocID="{0201FAA4-BFF2-4D8D-B3A8-ED401D440DA8}" presName="sibTrans" presStyleCnt="0"/>
      <dgm:spPr/>
    </dgm:pt>
    <dgm:pt modelId="{82457A66-BACD-FC46-988B-2D0AD55E927E}" type="pres">
      <dgm:prSet presAssocID="{9AB458A5-FEEC-4A44-96E4-7C72F3E3CBBD}" presName="node" presStyleLbl="node1" presStyleIdx="1" presStyleCnt="9">
        <dgm:presLayoutVars>
          <dgm:bulletEnabled val="1"/>
        </dgm:presLayoutVars>
      </dgm:prSet>
      <dgm:spPr/>
    </dgm:pt>
    <dgm:pt modelId="{529BA8DD-0C9B-F84C-B787-FA433DF30351}" type="pres">
      <dgm:prSet presAssocID="{99BC6974-CF4C-4E5C-B810-11C5B2A875AA}" presName="sibTrans" presStyleCnt="0"/>
      <dgm:spPr/>
    </dgm:pt>
    <dgm:pt modelId="{D137C2A2-D546-7941-96A6-B7BF3128647B}" type="pres">
      <dgm:prSet presAssocID="{162C8496-5325-4DD9-A132-EADDE95DBF33}" presName="node" presStyleLbl="node1" presStyleIdx="2" presStyleCnt="9">
        <dgm:presLayoutVars>
          <dgm:bulletEnabled val="1"/>
        </dgm:presLayoutVars>
      </dgm:prSet>
      <dgm:spPr/>
    </dgm:pt>
    <dgm:pt modelId="{282AEA3C-0529-534D-BC2D-4E3F692A18B6}" type="pres">
      <dgm:prSet presAssocID="{C00DA514-065E-4CF7-881C-D8FE5145B439}" presName="sibTrans" presStyleCnt="0"/>
      <dgm:spPr/>
    </dgm:pt>
    <dgm:pt modelId="{97D4DEF7-558A-A143-9328-56E285086D70}" type="pres">
      <dgm:prSet presAssocID="{483C79CF-3A6B-4EFE-AFDA-1191100149E4}" presName="node" presStyleLbl="node1" presStyleIdx="3" presStyleCnt="9">
        <dgm:presLayoutVars>
          <dgm:bulletEnabled val="1"/>
        </dgm:presLayoutVars>
      </dgm:prSet>
      <dgm:spPr/>
    </dgm:pt>
    <dgm:pt modelId="{5733299A-A171-D24D-AE5A-A0E7465BE3B9}" type="pres">
      <dgm:prSet presAssocID="{EFC6249E-7C95-41AE-B731-C291A85C3E10}" presName="sibTrans" presStyleCnt="0"/>
      <dgm:spPr/>
    </dgm:pt>
    <dgm:pt modelId="{C9DA23B4-66AF-CA47-A53C-82E89E7EC7D2}" type="pres">
      <dgm:prSet presAssocID="{C4818915-DB69-4951-80C3-3440272CC883}" presName="node" presStyleLbl="node1" presStyleIdx="4" presStyleCnt="9">
        <dgm:presLayoutVars>
          <dgm:bulletEnabled val="1"/>
        </dgm:presLayoutVars>
      </dgm:prSet>
      <dgm:spPr/>
    </dgm:pt>
    <dgm:pt modelId="{645EF066-FEC5-3B46-86A4-3A9F3417C8FD}" type="pres">
      <dgm:prSet presAssocID="{96394D27-8DFE-48A7-90F5-BCFFA24454F3}" presName="sibTrans" presStyleCnt="0"/>
      <dgm:spPr/>
    </dgm:pt>
    <dgm:pt modelId="{CFE91F68-DBC1-804F-9541-9EBF88EBF2CE}" type="pres">
      <dgm:prSet presAssocID="{9D1FA077-D82D-4D6A-9BEC-03187A3198CA}" presName="node" presStyleLbl="node1" presStyleIdx="5" presStyleCnt="9">
        <dgm:presLayoutVars>
          <dgm:bulletEnabled val="1"/>
        </dgm:presLayoutVars>
      </dgm:prSet>
      <dgm:spPr/>
    </dgm:pt>
    <dgm:pt modelId="{19C29F71-2816-2F41-887A-189FFF4206CA}" type="pres">
      <dgm:prSet presAssocID="{35D04A79-F60D-4ACD-887C-AF9313C81B32}" presName="sibTrans" presStyleCnt="0"/>
      <dgm:spPr/>
    </dgm:pt>
    <dgm:pt modelId="{385124B0-B7DA-2248-914D-32C5926FCDEB}" type="pres">
      <dgm:prSet presAssocID="{DB617916-192F-4BC4-AA3D-5A7F90887275}" presName="node" presStyleLbl="node1" presStyleIdx="6" presStyleCnt="9">
        <dgm:presLayoutVars>
          <dgm:bulletEnabled val="1"/>
        </dgm:presLayoutVars>
      </dgm:prSet>
      <dgm:spPr/>
    </dgm:pt>
    <dgm:pt modelId="{5BEAB848-49FA-554E-88B3-83993333C10B}" type="pres">
      <dgm:prSet presAssocID="{4F893B68-D0D2-4EE5-893D-2DFC24A9EBF5}" presName="sibTrans" presStyleCnt="0"/>
      <dgm:spPr/>
    </dgm:pt>
    <dgm:pt modelId="{2654659A-76A1-F74F-854B-D0586C8CEEFE}" type="pres">
      <dgm:prSet presAssocID="{9ED4A19E-3BE2-42F8-AFCF-FFAD6487039E}" presName="node" presStyleLbl="node1" presStyleIdx="7" presStyleCnt="9">
        <dgm:presLayoutVars>
          <dgm:bulletEnabled val="1"/>
        </dgm:presLayoutVars>
      </dgm:prSet>
      <dgm:spPr/>
    </dgm:pt>
    <dgm:pt modelId="{EC368055-2D5F-2A46-BAC9-5C9CEAAEF05F}" type="pres">
      <dgm:prSet presAssocID="{8AF0A8DF-25CB-471C-AA52-A380236FADF1}" presName="sibTrans" presStyleCnt="0"/>
      <dgm:spPr/>
    </dgm:pt>
    <dgm:pt modelId="{B9861634-CA90-D546-B8EB-7279644DB4C8}" type="pres">
      <dgm:prSet presAssocID="{92CBBF57-6BA8-497C-ADA4-92F3138F69FB}" presName="node" presStyleLbl="node1" presStyleIdx="8" presStyleCnt="9">
        <dgm:presLayoutVars>
          <dgm:bulletEnabled val="1"/>
        </dgm:presLayoutVars>
      </dgm:prSet>
      <dgm:spPr/>
    </dgm:pt>
  </dgm:ptLst>
  <dgm:cxnLst>
    <dgm:cxn modelId="{A91A401D-FA43-A548-A058-26E60751E398}" type="presOf" srcId="{DB617916-192F-4BC4-AA3D-5A7F90887275}" destId="{385124B0-B7DA-2248-914D-32C5926FCDEB}" srcOrd="0" destOrd="0" presId="urn:microsoft.com/office/officeart/2005/8/layout/default"/>
    <dgm:cxn modelId="{DF740D2A-A0AB-904C-B284-90953E77DBE3}" type="presOf" srcId="{9AB458A5-FEEC-4A44-96E4-7C72F3E3CBBD}" destId="{82457A66-BACD-FC46-988B-2D0AD55E927E}" srcOrd="0" destOrd="0" presId="urn:microsoft.com/office/officeart/2005/8/layout/default"/>
    <dgm:cxn modelId="{8CFAA62B-E0CC-472C-916F-1FB91213DBF5}" srcId="{B673DDD8-FCFE-4F62-8B8D-F3E798D7E72C}" destId="{9ED4A19E-3BE2-42F8-AFCF-FFAD6487039E}" srcOrd="7" destOrd="0" parTransId="{6544ADD1-951F-4A12-A70B-129814A74E5B}" sibTransId="{8AF0A8DF-25CB-471C-AA52-A380236FADF1}"/>
    <dgm:cxn modelId="{2386042D-BB39-254A-8E61-209B468BFC21}" type="presOf" srcId="{B673DDD8-FCFE-4F62-8B8D-F3E798D7E72C}" destId="{889E2412-61A1-9A4D-A21C-25ADC49B6B50}" srcOrd="0" destOrd="0" presId="urn:microsoft.com/office/officeart/2005/8/layout/default"/>
    <dgm:cxn modelId="{CE59B934-6422-4AFF-BE1A-E424CF377D9E}" srcId="{B673DDD8-FCFE-4F62-8B8D-F3E798D7E72C}" destId="{483C79CF-3A6B-4EFE-AFDA-1191100149E4}" srcOrd="3" destOrd="0" parTransId="{75949927-7A20-4059-9810-7229D4691473}" sibTransId="{EFC6249E-7C95-41AE-B731-C291A85C3E10}"/>
    <dgm:cxn modelId="{B141994D-568A-AA40-AB15-B3C86715E5EA}" type="presOf" srcId="{483C79CF-3A6B-4EFE-AFDA-1191100149E4}" destId="{97D4DEF7-558A-A143-9328-56E285086D70}" srcOrd="0" destOrd="0" presId="urn:microsoft.com/office/officeart/2005/8/layout/default"/>
    <dgm:cxn modelId="{03265354-B405-43DC-BA5C-59727249F0EE}" srcId="{B673DDD8-FCFE-4F62-8B8D-F3E798D7E72C}" destId="{C4818915-DB69-4951-80C3-3440272CC883}" srcOrd="4" destOrd="0" parTransId="{FF4BE622-AEFC-4243-BA9E-7A973808D051}" sibTransId="{96394D27-8DFE-48A7-90F5-BCFFA24454F3}"/>
    <dgm:cxn modelId="{EB2DA85A-7986-BB43-ABB3-7D2704CB7A92}" type="presOf" srcId="{9D1FA077-D82D-4D6A-9BEC-03187A3198CA}" destId="{CFE91F68-DBC1-804F-9541-9EBF88EBF2CE}" srcOrd="0" destOrd="0" presId="urn:microsoft.com/office/officeart/2005/8/layout/default"/>
    <dgm:cxn modelId="{978A698A-BD12-EC43-81C0-FAB02CBCC71B}" type="presOf" srcId="{92CBBF57-6BA8-497C-ADA4-92F3138F69FB}" destId="{B9861634-CA90-D546-B8EB-7279644DB4C8}" srcOrd="0" destOrd="0" presId="urn:microsoft.com/office/officeart/2005/8/layout/default"/>
    <dgm:cxn modelId="{A6E1F98D-CDB9-44DB-B96C-0A09B2B84D3A}" srcId="{B673DDD8-FCFE-4F62-8B8D-F3E798D7E72C}" destId="{4B186FC7-A977-47D1-97CF-AA186321E57C}" srcOrd="0" destOrd="0" parTransId="{B6A66575-D0C6-4206-A778-6AA7AA024A29}" sibTransId="{0201FAA4-BFF2-4D8D-B3A8-ED401D440DA8}"/>
    <dgm:cxn modelId="{88F0B696-60F1-4C71-9918-78CF4625354B}" srcId="{B673DDD8-FCFE-4F62-8B8D-F3E798D7E72C}" destId="{92CBBF57-6BA8-497C-ADA4-92F3138F69FB}" srcOrd="8" destOrd="0" parTransId="{1AFF89EA-2B32-44D9-9BC2-D751B749D805}" sibTransId="{85FE5312-3954-451E-AFB8-BA356DB4A371}"/>
    <dgm:cxn modelId="{68519BB0-7206-E14C-A6EF-F815174B7C31}" type="presOf" srcId="{C4818915-DB69-4951-80C3-3440272CC883}" destId="{C9DA23B4-66AF-CA47-A53C-82E89E7EC7D2}" srcOrd="0" destOrd="0" presId="urn:microsoft.com/office/officeart/2005/8/layout/default"/>
    <dgm:cxn modelId="{9C1A8CBF-6F4C-44CA-AEFC-F73ADE58A5E7}" srcId="{B673DDD8-FCFE-4F62-8B8D-F3E798D7E72C}" destId="{DB617916-192F-4BC4-AA3D-5A7F90887275}" srcOrd="6" destOrd="0" parTransId="{F6F703BC-49C2-4420-A167-93906A94BB60}" sibTransId="{4F893B68-D0D2-4EE5-893D-2DFC24A9EBF5}"/>
    <dgm:cxn modelId="{E97EAACA-EFC5-074B-A6DF-B3DD05C95EA2}" type="presOf" srcId="{9ED4A19E-3BE2-42F8-AFCF-FFAD6487039E}" destId="{2654659A-76A1-F74F-854B-D0586C8CEEFE}" srcOrd="0" destOrd="0" presId="urn:microsoft.com/office/officeart/2005/8/layout/default"/>
    <dgm:cxn modelId="{8AF36DD4-B48B-4D4F-A01F-73DE3ACA45CC}" srcId="{B673DDD8-FCFE-4F62-8B8D-F3E798D7E72C}" destId="{162C8496-5325-4DD9-A132-EADDE95DBF33}" srcOrd="2" destOrd="0" parTransId="{201CD742-AA59-427B-B576-7C493AC307AE}" sibTransId="{C00DA514-065E-4CF7-881C-D8FE5145B439}"/>
    <dgm:cxn modelId="{363F3AEA-C58D-426A-BD00-072911826DB8}" srcId="{B673DDD8-FCFE-4F62-8B8D-F3E798D7E72C}" destId="{9AB458A5-FEEC-4A44-96E4-7C72F3E3CBBD}" srcOrd="1" destOrd="0" parTransId="{F34913D3-6CA3-41DA-834B-DAFE493C31E8}" sibTransId="{99BC6974-CF4C-4E5C-B810-11C5B2A875AA}"/>
    <dgm:cxn modelId="{6D8190F2-99CD-DD4E-A860-B955837C7503}" type="presOf" srcId="{4B186FC7-A977-47D1-97CF-AA186321E57C}" destId="{4717AF3F-7C8F-E244-BCD6-E8D53AB50BF5}" srcOrd="0" destOrd="0" presId="urn:microsoft.com/office/officeart/2005/8/layout/default"/>
    <dgm:cxn modelId="{310041F5-E532-2040-B137-7B3B7525A547}" type="presOf" srcId="{162C8496-5325-4DD9-A132-EADDE95DBF33}" destId="{D137C2A2-D546-7941-96A6-B7BF3128647B}" srcOrd="0" destOrd="0" presId="urn:microsoft.com/office/officeart/2005/8/layout/default"/>
    <dgm:cxn modelId="{A95685F8-6134-4C8B-BB58-99844A9CB26B}" srcId="{B673DDD8-FCFE-4F62-8B8D-F3E798D7E72C}" destId="{9D1FA077-D82D-4D6A-9BEC-03187A3198CA}" srcOrd="5" destOrd="0" parTransId="{CD03DE6A-3C82-466C-897C-BEE15E8C0E5D}" sibTransId="{35D04A79-F60D-4ACD-887C-AF9313C81B32}"/>
    <dgm:cxn modelId="{3AD0A482-858E-234D-8FEF-5AA7A5591647}" type="presParOf" srcId="{889E2412-61A1-9A4D-A21C-25ADC49B6B50}" destId="{4717AF3F-7C8F-E244-BCD6-E8D53AB50BF5}" srcOrd="0" destOrd="0" presId="urn:microsoft.com/office/officeart/2005/8/layout/default"/>
    <dgm:cxn modelId="{07B26BEA-4ADD-F749-99DC-744876D3E29A}" type="presParOf" srcId="{889E2412-61A1-9A4D-A21C-25ADC49B6B50}" destId="{389C51FF-CDE7-B148-9FF4-45CC3C931E00}" srcOrd="1" destOrd="0" presId="urn:microsoft.com/office/officeart/2005/8/layout/default"/>
    <dgm:cxn modelId="{897D3690-2BB4-2744-AB94-055E2350D102}" type="presParOf" srcId="{889E2412-61A1-9A4D-A21C-25ADC49B6B50}" destId="{82457A66-BACD-FC46-988B-2D0AD55E927E}" srcOrd="2" destOrd="0" presId="urn:microsoft.com/office/officeart/2005/8/layout/default"/>
    <dgm:cxn modelId="{3FF789CC-5748-E74D-874B-DB111D1BC257}" type="presParOf" srcId="{889E2412-61A1-9A4D-A21C-25ADC49B6B50}" destId="{529BA8DD-0C9B-F84C-B787-FA433DF30351}" srcOrd="3" destOrd="0" presId="urn:microsoft.com/office/officeart/2005/8/layout/default"/>
    <dgm:cxn modelId="{A3864D90-137E-1740-921C-FC510768A225}" type="presParOf" srcId="{889E2412-61A1-9A4D-A21C-25ADC49B6B50}" destId="{D137C2A2-D546-7941-96A6-B7BF3128647B}" srcOrd="4" destOrd="0" presId="urn:microsoft.com/office/officeart/2005/8/layout/default"/>
    <dgm:cxn modelId="{AAAEBFB7-E72F-6D49-87BC-CA178550CBF4}" type="presParOf" srcId="{889E2412-61A1-9A4D-A21C-25ADC49B6B50}" destId="{282AEA3C-0529-534D-BC2D-4E3F692A18B6}" srcOrd="5" destOrd="0" presId="urn:microsoft.com/office/officeart/2005/8/layout/default"/>
    <dgm:cxn modelId="{96D09959-8294-C146-9C76-2386D4BFA87D}" type="presParOf" srcId="{889E2412-61A1-9A4D-A21C-25ADC49B6B50}" destId="{97D4DEF7-558A-A143-9328-56E285086D70}" srcOrd="6" destOrd="0" presId="urn:microsoft.com/office/officeart/2005/8/layout/default"/>
    <dgm:cxn modelId="{63439C1E-7E3D-D246-994B-AB42AB22C618}" type="presParOf" srcId="{889E2412-61A1-9A4D-A21C-25ADC49B6B50}" destId="{5733299A-A171-D24D-AE5A-A0E7465BE3B9}" srcOrd="7" destOrd="0" presId="urn:microsoft.com/office/officeart/2005/8/layout/default"/>
    <dgm:cxn modelId="{DAAA9F07-A185-6846-B6E2-85C0FCFFEE55}" type="presParOf" srcId="{889E2412-61A1-9A4D-A21C-25ADC49B6B50}" destId="{C9DA23B4-66AF-CA47-A53C-82E89E7EC7D2}" srcOrd="8" destOrd="0" presId="urn:microsoft.com/office/officeart/2005/8/layout/default"/>
    <dgm:cxn modelId="{B6E19479-8D3C-0349-9A9A-BB57295B68C0}" type="presParOf" srcId="{889E2412-61A1-9A4D-A21C-25ADC49B6B50}" destId="{645EF066-FEC5-3B46-86A4-3A9F3417C8FD}" srcOrd="9" destOrd="0" presId="urn:microsoft.com/office/officeart/2005/8/layout/default"/>
    <dgm:cxn modelId="{B7C33E38-617A-FC42-BC77-3383184487BB}" type="presParOf" srcId="{889E2412-61A1-9A4D-A21C-25ADC49B6B50}" destId="{CFE91F68-DBC1-804F-9541-9EBF88EBF2CE}" srcOrd="10" destOrd="0" presId="urn:microsoft.com/office/officeart/2005/8/layout/default"/>
    <dgm:cxn modelId="{C0C0D4E4-68AE-5846-9A57-F084B1BD601E}" type="presParOf" srcId="{889E2412-61A1-9A4D-A21C-25ADC49B6B50}" destId="{19C29F71-2816-2F41-887A-189FFF4206CA}" srcOrd="11" destOrd="0" presId="urn:microsoft.com/office/officeart/2005/8/layout/default"/>
    <dgm:cxn modelId="{D6F7A43B-51A9-524D-9E3B-544ED25AD7C6}" type="presParOf" srcId="{889E2412-61A1-9A4D-A21C-25ADC49B6B50}" destId="{385124B0-B7DA-2248-914D-32C5926FCDEB}" srcOrd="12" destOrd="0" presId="urn:microsoft.com/office/officeart/2005/8/layout/default"/>
    <dgm:cxn modelId="{4619CFC8-A584-BB46-A382-44BFBBFD419F}" type="presParOf" srcId="{889E2412-61A1-9A4D-A21C-25ADC49B6B50}" destId="{5BEAB848-49FA-554E-88B3-83993333C10B}" srcOrd="13" destOrd="0" presId="urn:microsoft.com/office/officeart/2005/8/layout/default"/>
    <dgm:cxn modelId="{955F05CC-8B64-D348-B552-88838E29D8D7}" type="presParOf" srcId="{889E2412-61A1-9A4D-A21C-25ADC49B6B50}" destId="{2654659A-76A1-F74F-854B-D0586C8CEEFE}" srcOrd="14" destOrd="0" presId="urn:microsoft.com/office/officeart/2005/8/layout/default"/>
    <dgm:cxn modelId="{D8776AAD-2739-B542-A760-7551A1BEA1D2}" type="presParOf" srcId="{889E2412-61A1-9A4D-A21C-25ADC49B6B50}" destId="{EC368055-2D5F-2A46-BAC9-5C9CEAAEF05F}" srcOrd="15" destOrd="0" presId="urn:microsoft.com/office/officeart/2005/8/layout/default"/>
    <dgm:cxn modelId="{49B44118-B4BB-834C-8E7F-7A70E3028CDA}" type="presParOf" srcId="{889E2412-61A1-9A4D-A21C-25ADC49B6B50}" destId="{B9861634-CA90-D546-B8EB-7279644DB4C8}"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AFDBC-24B4-40CD-80FF-6AFBA9B07710}">
      <dsp:nvSpPr>
        <dsp:cNvPr id="0" name=""/>
        <dsp:cNvSpPr/>
      </dsp:nvSpPr>
      <dsp:spPr>
        <a:xfrm>
          <a:off x="-120108" y="7677"/>
          <a:ext cx="8458200" cy="59084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250FE1-5BDB-4A97-A10E-6AEA57C99EBA}">
      <dsp:nvSpPr>
        <dsp:cNvPr id="0" name=""/>
        <dsp:cNvSpPr/>
      </dsp:nvSpPr>
      <dsp:spPr>
        <a:xfrm>
          <a:off x="58620" y="140616"/>
          <a:ext cx="324962" cy="3249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60AFB3-EE27-4064-81E7-25F2D494C63E}">
      <dsp:nvSpPr>
        <dsp:cNvPr id="0" name=""/>
        <dsp:cNvSpPr/>
      </dsp:nvSpPr>
      <dsp:spPr>
        <a:xfrm>
          <a:off x="562312" y="7677"/>
          <a:ext cx="7774444" cy="590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531" tIns="62531" rIns="62531" bIns="62531" numCol="1" spcCol="1270" anchor="ctr" anchorCtr="0">
          <a:noAutofit/>
        </a:bodyPr>
        <a:lstStyle/>
        <a:p>
          <a:pPr marL="0" lvl="0" indent="0" algn="l" defTabSz="889000">
            <a:lnSpc>
              <a:spcPct val="100000"/>
            </a:lnSpc>
            <a:spcBef>
              <a:spcPct val="0"/>
            </a:spcBef>
            <a:spcAft>
              <a:spcPct val="35000"/>
            </a:spcAft>
            <a:buNone/>
          </a:pPr>
          <a:r>
            <a:rPr lang="en-US" sz="2000" kern="1200" dirty="0"/>
            <a:t>Atypical hemolytic-uremic syndrome [</a:t>
          </a:r>
          <a:r>
            <a:rPr lang="en-US" sz="2000" kern="1200" dirty="0" err="1"/>
            <a:t>aHUS</a:t>
          </a:r>
          <a:r>
            <a:rPr lang="en-US" sz="2000" kern="1200" dirty="0"/>
            <a:t>]</a:t>
          </a:r>
        </a:p>
      </dsp:txBody>
      <dsp:txXfrm>
        <a:off x="562312" y="7677"/>
        <a:ext cx="7774444" cy="590840"/>
      </dsp:txXfrm>
    </dsp:sp>
    <dsp:sp modelId="{B7CC991F-9423-45EA-9934-F02C12750EB8}">
      <dsp:nvSpPr>
        <dsp:cNvPr id="0" name=""/>
        <dsp:cNvSpPr/>
      </dsp:nvSpPr>
      <dsp:spPr>
        <a:xfrm>
          <a:off x="-120108" y="746228"/>
          <a:ext cx="8458200" cy="59084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BF3620-F4C3-4AC2-BE7D-06AF39558248}">
      <dsp:nvSpPr>
        <dsp:cNvPr id="0" name=""/>
        <dsp:cNvSpPr/>
      </dsp:nvSpPr>
      <dsp:spPr>
        <a:xfrm>
          <a:off x="58620" y="879167"/>
          <a:ext cx="324962" cy="3249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3E5D45-E3D5-40AA-8B4C-56FC96474757}">
      <dsp:nvSpPr>
        <dsp:cNvPr id="0" name=""/>
        <dsp:cNvSpPr/>
      </dsp:nvSpPr>
      <dsp:spPr>
        <a:xfrm>
          <a:off x="320760" y="746228"/>
          <a:ext cx="8257548" cy="590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531" tIns="62531" rIns="62531" bIns="62531" numCol="1" spcCol="1270" anchor="ctr" anchorCtr="0">
          <a:noAutofit/>
        </a:bodyPr>
        <a:lstStyle/>
        <a:p>
          <a:pPr marL="0" lvl="0" indent="0" algn="l" defTabSz="889000">
            <a:lnSpc>
              <a:spcPct val="100000"/>
            </a:lnSpc>
            <a:spcBef>
              <a:spcPct val="0"/>
            </a:spcBef>
            <a:spcAft>
              <a:spcPct val="35000"/>
            </a:spcAft>
            <a:buNone/>
          </a:pPr>
          <a:r>
            <a:rPr lang="en-US" sz="2000" kern="1200" dirty="0"/>
            <a:t>Shiga toxin E. coli-triggered hemolytic-uremic syndrome [STEC-HUS]</a:t>
          </a:r>
        </a:p>
      </dsp:txBody>
      <dsp:txXfrm>
        <a:off x="320760" y="746228"/>
        <a:ext cx="8257548" cy="590840"/>
      </dsp:txXfrm>
    </dsp:sp>
    <dsp:sp modelId="{7800869B-C17A-4BD6-A34E-A42689B10918}">
      <dsp:nvSpPr>
        <dsp:cNvPr id="0" name=""/>
        <dsp:cNvSpPr/>
      </dsp:nvSpPr>
      <dsp:spPr>
        <a:xfrm>
          <a:off x="-120108" y="1484779"/>
          <a:ext cx="8458200" cy="59084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146568-03AB-4F07-B420-64BC6CFD687B}">
      <dsp:nvSpPr>
        <dsp:cNvPr id="0" name=""/>
        <dsp:cNvSpPr/>
      </dsp:nvSpPr>
      <dsp:spPr>
        <a:xfrm>
          <a:off x="58620" y="1617718"/>
          <a:ext cx="324962" cy="3249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E6E259-6E7D-454C-8B23-80214D6CE642}">
      <dsp:nvSpPr>
        <dsp:cNvPr id="0" name=""/>
        <dsp:cNvSpPr/>
      </dsp:nvSpPr>
      <dsp:spPr>
        <a:xfrm>
          <a:off x="562312" y="1484779"/>
          <a:ext cx="7774444" cy="590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531" tIns="62531" rIns="62531" bIns="62531" numCol="1" spcCol="1270" anchor="ctr" anchorCtr="0">
          <a:noAutofit/>
        </a:bodyPr>
        <a:lstStyle/>
        <a:p>
          <a:pPr marL="0" lvl="0" indent="0" algn="l" defTabSz="889000">
            <a:lnSpc>
              <a:spcPct val="100000"/>
            </a:lnSpc>
            <a:spcBef>
              <a:spcPct val="0"/>
            </a:spcBef>
            <a:spcAft>
              <a:spcPct val="35000"/>
            </a:spcAft>
            <a:buNone/>
          </a:pPr>
          <a:r>
            <a:rPr lang="en-US" sz="2000" kern="1200" dirty="0"/>
            <a:t>Hemolysis, elevated liver enzymes, low platelets [HELLP]</a:t>
          </a:r>
        </a:p>
      </dsp:txBody>
      <dsp:txXfrm>
        <a:off x="562312" y="1484779"/>
        <a:ext cx="7774444" cy="590840"/>
      </dsp:txXfrm>
    </dsp:sp>
    <dsp:sp modelId="{EAFA40F9-5B92-4185-B2E1-DA5A698ABDB8}">
      <dsp:nvSpPr>
        <dsp:cNvPr id="0" name=""/>
        <dsp:cNvSpPr/>
      </dsp:nvSpPr>
      <dsp:spPr>
        <a:xfrm>
          <a:off x="-120108" y="2223330"/>
          <a:ext cx="8458200" cy="59084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5F9FE1-0D79-4D63-8F06-E0B6B67D885B}">
      <dsp:nvSpPr>
        <dsp:cNvPr id="0" name=""/>
        <dsp:cNvSpPr/>
      </dsp:nvSpPr>
      <dsp:spPr>
        <a:xfrm>
          <a:off x="58620" y="2356269"/>
          <a:ext cx="324962" cy="3249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B82094-491F-4347-8DB5-9FAC44AE2369}">
      <dsp:nvSpPr>
        <dsp:cNvPr id="0" name=""/>
        <dsp:cNvSpPr/>
      </dsp:nvSpPr>
      <dsp:spPr>
        <a:xfrm>
          <a:off x="562312" y="2223330"/>
          <a:ext cx="7774444" cy="590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531" tIns="62531" rIns="62531" bIns="62531" numCol="1" spcCol="1270" anchor="ctr" anchorCtr="0">
          <a:noAutofit/>
        </a:bodyPr>
        <a:lstStyle/>
        <a:p>
          <a:pPr marL="0" lvl="0" indent="0" algn="l" defTabSz="889000">
            <a:lnSpc>
              <a:spcPct val="100000"/>
            </a:lnSpc>
            <a:spcBef>
              <a:spcPct val="0"/>
            </a:spcBef>
            <a:spcAft>
              <a:spcPct val="35000"/>
            </a:spcAft>
            <a:buNone/>
          </a:pPr>
          <a:r>
            <a:rPr lang="en-US" sz="2000" kern="1200" dirty="0"/>
            <a:t>Disseminated intravascular coagulation [DIC]</a:t>
          </a:r>
        </a:p>
      </dsp:txBody>
      <dsp:txXfrm>
        <a:off x="562312" y="2223330"/>
        <a:ext cx="7774444" cy="590840"/>
      </dsp:txXfrm>
    </dsp:sp>
    <dsp:sp modelId="{E5B89DA9-D8CF-DE4C-B8CC-41870DE2E093}">
      <dsp:nvSpPr>
        <dsp:cNvPr id="0" name=""/>
        <dsp:cNvSpPr/>
      </dsp:nvSpPr>
      <dsp:spPr>
        <a:xfrm>
          <a:off x="-120108" y="2961880"/>
          <a:ext cx="8458200" cy="59084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A45ED4-491E-9E42-A1BA-30D825293353}">
      <dsp:nvSpPr>
        <dsp:cNvPr id="0" name=""/>
        <dsp:cNvSpPr/>
      </dsp:nvSpPr>
      <dsp:spPr>
        <a:xfrm>
          <a:off x="58620" y="3094820"/>
          <a:ext cx="324962" cy="32496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17D3D7-0F50-5045-ABD4-2E4D2E7141A3}">
      <dsp:nvSpPr>
        <dsp:cNvPr id="0" name=""/>
        <dsp:cNvSpPr/>
      </dsp:nvSpPr>
      <dsp:spPr>
        <a:xfrm>
          <a:off x="562312" y="2961880"/>
          <a:ext cx="7774444" cy="590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531" tIns="62531" rIns="62531" bIns="62531" numCol="1" spcCol="1270" anchor="ctr" anchorCtr="0">
          <a:noAutofit/>
        </a:bodyPr>
        <a:lstStyle/>
        <a:p>
          <a:pPr marL="0" lvl="0" indent="0" algn="l" defTabSz="889000">
            <a:lnSpc>
              <a:spcPct val="100000"/>
            </a:lnSpc>
            <a:spcBef>
              <a:spcPct val="0"/>
            </a:spcBef>
            <a:spcAft>
              <a:spcPct val="35000"/>
            </a:spcAft>
            <a:buNone/>
          </a:pPr>
          <a:r>
            <a:rPr lang="en-US" sz="2000" kern="1200" dirty="0"/>
            <a:t>Familial recurrent thrombotic thrombocytopenic purpura [</a:t>
          </a:r>
          <a:r>
            <a:rPr lang="en-US" sz="2000" kern="1200" dirty="0" err="1"/>
            <a:t>rTTP</a:t>
          </a:r>
          <a:r>
            <a:rPr lang="en-US" sz="2000" kern="1200" dirty="0"/>
            <a:t>]</a:t>
          </a:r>
        </a:p>
      </dsp:txBody>
      <dsp:txXfrm>
        <a:off x="562312" y="2961880"/>
        <a:ext cx="7774444" cy="590840"/>
      </dsp:txXfrm>
    </dsp:sp>
    <dsp:sp modelId="{4833D6FB-D9BD-3D4C-833C-5CD2997AE735}">
      <dsp:nvSpPr>
        <dsp:cNvPr id="0" name=""/>
        <dsp:cNvSpPr/>
      </dsp:nvSpPr>
      <dsp:spPr>
        <a:xfrm>
          <a:off x="-120108" y="3700431"/>
          <a:ext cx="8458200" cy="59084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3D256B-30A7-A542-8B5D-EA8E3D385123}">
      <dsp:nvSpPr>
        <dsp:cNvPr id="0" name=""/>
        <dsp:cNvSpPr/>
      </dsp:nvSpPr>
      <dsp:spPr>
        <a:xfrm>
          <a:off x="58620" y="3833370"/>
          <a:ext cx="324962" cy="32496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8940CA-5959-904D-AF00-0B96183869D2}">
      <dsp:nvSpPr>
        <dsp:cNvPr id="0" name=""/>
        <dsp:cNvSpPr/>
      </dsp:nvSpPr>
      <dsp:spPr>
        <a:xfrm>
          <a:off x="562312" y="3700431"/>
          <a:ext cx="7774444" cy="590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531" tIns="62531" rIns="62531" bIns="62531" numCol="1" spcCol="1270" anchor="ctr" anchorCtr="0">
          <a:noAutofit/>
        </a:bodyPr>
        <a:lstStyle/>
        <a:p>
          <a:pPr marL="0" lvl="0" indent="0" algn="l" defTabSz="889000">
            <a:lnSpc>
              <a:spcPct val="100000"/>
            </a:lnSpc>
            <a:spcBef>
              <a:spcPct val="0"/>
            </a:spcBef>
            <a:spcAft>
              <a:spcPct val="35000"/>
            </a:spcAft>
            <a:buNone/>
          </a:pPr>
          <a:r>
            <a:rPr lang="en-US" sz="2000" kern="1200" dirty="0"/>
            <a:t>Acquired autoimmune thrombotic thrombocytopenic purpura [</a:t>
          </a:r>
          <a:r>
            <a:rPr lang="en-US" sz="2000" kern="1200" dirty="0" err="1"/>
            <a:t>iTTP</a:t>
          </a:r>
          <a:r>
            <a:rPr lang="en-US" sz="2000" kern="1200" dirty="0"/>
            <a:t>]</a:t>
          </a:r>
        </a:p>
      </dsp:txBody>
      <dsp:txXfrm>
        <a:off x="562312" y="3700431"/>
        <a:ext cx="7774444" cy="590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7AF3F-7C8F-E244-BCD6-E8D53AB50BF5}">
      <dsp:nvSpPr>
        <dsp:cNvPr id="0" name=""/>
        <dsp:cNvSpPr/>
      </dsp:nvSpPr>
      <dsp:spPr>
        <a:xfrm>
          <a:off x="595252" y="1352"/>
          <a:ext cx="2033029" cy="12198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Arial Narrow" panose="020B0604020202020204" pitchFamily="34" charset="0"/>
              <a:cs typeface="Arial Narrow" panose="020B0604020202020204" pitchFamily="34" charset="0"/>
            </a:rPr>
            <a:t>D/C triggers: ticlopidine, clopidogrel, quinine</a:t>
          </a:r>
        </a:p>
      </dsp:txBody>
      <dsp:txXfrm>
        <a:off x="595252" y="1352"/>
        <a:ext cx="2033029" cy="1219817"/>
      </dsp:txXfrm>
    </dsp:sp>
    <dsp:sp modelId="{82457A66-BACD-FC46-988B-2D0AD55E927E}">
      <dsp:nvSpPr>
        <dsp:cNvPr id="0" name=""/>
        <dsp:cNvSpPr/>
      </dsp:nvSpPr>
      <dsp:spPr>
        <a:xfrm>
          <a:off x="2831585" y="1352"/>
          <a:ext cx="2033029" cy="12198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Arial Narrow" panose="020B0604020202020204" pitchFamily="34" charset="0"/>
              <a:cs typeface="Arial Narrow" panose="020B0604020202020204" pitchFamily="34" charset="0"/>
            </a:rPr>
            <a:t>Emergency: Plasma at 30 mL/kg/day until PLEX is started</a:t>
          </a:r>
        </a:p>
      </dsp:txBody>
      <dsp:txXfrm>
        <a:off x="2831585" y="1352"/>
        <a:ext cx="2033029" cy="1219817"/>
      </dsp:txXfrm>
    </dsp:sp>
    <dsp:sp modelId="{D137C2A2-D546-7941-96A6-B7BF3128647B}">
      <dsp:nvSpPr>
        <dsp:cNvPr id="0" name=""/>
        <dsp:cNvSpPr/>
      </dsp:nvSpPr>
      <dsp:spPr>
        <a:xfrm>
          <a:off x="5067917" y="1352"/>
          <a:ext cx="2033029" cy="12198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dirty="0">
              <a:latin typeface="Arial Narrow" panose="020B0604020202020204" pitchFamily="34" charset="0"/>
              <a:cs typeface="Arial Narrow" panose="020B0604020202020204" pitchFamily="34" charset="0"/>
            </a:rPr>
            <a:t>High-dose glucocorticoids or rituximab  [Rituxan</a:t>
          </a:r>
          <a:r>
            <a:rPr lang="en-US" sz="1900" b="0" i="0" kern="1200" baseline="30000" dirty="0">
              <a:latin typeface="Arial Narrow" panose="020B0604020202020204" pitchFamily="34" charset="0"/>
              <a:cs typeface="Arial Narrow" panose="020B0604020202020204" pitchFamily="34" charset="0"/>
            </a:rPr>
            <a:t>®</a:t>
          </a:r>
          <a:r>
            <a:rPr lang="en-US" sz="1900" b="0" i="0" kern="1200" dirty="0">
              <a:latin typeface="Arial Narrow" panose="020B0604020202020204" pitchFamily="34" charset="0"/>
              <a:cs typeface="Arial Narrow" panose="020B0604020202020204" pitchFamily="34" charset="0"/>
            </a:rPr>
            <a:t>] anti-CD20</a:t>
          </a:r>
        </a:p>
      </dsp:txBody>
      <dsp:txXfrm>
        <a:off x="5067917" y="1352"/>
        <a:ext cx="2033029" cy="1219817"/>
      </dsp:txXfrm>
    </dsp:sp>
    <dsp:sp modelId="{97D4DEF7-558A-A143-9328-56E285086D70}">
      <dsp:nvSpPr>
        <dsp:cNvPr id="0" name=""/>
        <dsp:cNvSpPr/>
      </dsp:nvSpPr>
      <dsp:spPr>
        <a:xfrm>
          <a:off x="595252" y="1424472"/>
          <a:ext cx="2033029" cy="12198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Arial Narrow" panose="020B0604020202020204" pitchFamily="34" charset="0"/>
              <a:cs typeface="Arial Narrow" panose="020B0604020202020204" pitchFamily="34" charset="0"/>
            </a:rPr>
            <a:t>PLEX daily, BID if refractory, Rituxan</a:t>
          </a:r>
          <a:r>
            <a:rPr lang="en-US" sz="2000" b="0" i="0" kern="1200" baseline="30000" dirty="0">
              <a:latin typeface="Arial Narrow" panose="020B0604020202020204" pitchFamily="34" charset="0"/>
              <a:cs typeface="Arial Narrow" panose="020B0604020202020204" pitchFamily="34" charset="0"/>
            </a:rPr>
            <a:t>®</a:t>
          </a:r>
          <a:r>
            <a:rPr lang="en-US" sz="2000" b="0" i="0" kern="1200" dirty="0">
              <a:latin typeface="Arial Narrow" panose="020B0604020202020204" pitchFamily="34" charset="0"/>
              <a:cs typeface="Arial Narrow" panose="020B0604020202020204" pitchFamily="34" charset="0"/>
            </a:rPr>
            <a:t> post-PLEX</a:t>
          </a:r>
        </a:p>
      </dsp:txBody>
      <dsp:txXfrm>
        <a:off x="595252" y="1424472"/>
        <a:ext cx="2033029" cy="1219817"/>
      </dsp:txXfrm>
    </dsp:sp>
    <dsp:sp modelId="{C9DA23B4-66AF-CA47-A53C-82E89E7EC7D2}">
      <dsp:nvSpPr>
        <dsp:cNvPr id="0" name=""/>
        <dsp:cNvSpPr/>
      </dsp:nvSpPr>
      <dsp:spPr>
        <a:xfrm>
          <a:off x="2831585" y="1424472"/>
          <a:ext cx="2033029" cy="12198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Arial Narrow" panose="020B0604020202020204" pitchFamily="34" charset="0"/>
              <a:cs typeface="Arial Narrow" panose="020B0604020202020204" pitchFamily="34" charset="0"/>
            </a:rPr>
            <a:t>Follow efficacy daily w/ PLT counts &amp; LD</a:t>
          </a:r>
        </a:p>
      </dsp:txBody>
      <dsp:txXfrm>
        <a:off x="2831585" y="1424472"/>
        <a:ext cx="2033029" cy="1219817"/>
      </dsp:txXfrm>
    </dsp:sp>
    <dsp:sp modelId="{CFE91F68-DBC1-804F-9541-9EBF88EBF2CE}">
      <dsp:nvSpPr>
        <dsp:cNvPr id="0" name=""/>
        <dsp:cNvSpPr/>
      </dsp:nvSpPr>
      <dsp:spPr>
        <a:xfrm>
          <a:off x="5067917" y="1424472"/>
          <a:ext cx="2033029" cy="12198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Arial Narrow" panose="020B0604020202020204" pitchFamily="34" charset="0"/>
              <a:cs typeface="Arial Narrow" panose="020B0604020202020204" pitchFamily="34" charset="0"/>
            </a:rPr>
            <a:t>Assess remission: PLT counts, LD, MAHA, HGB</a:t>
          </a:r>
        </a:p>
      </dsp:txBody>
      <dsp:txXfrm>
        <a:off x="5067917" y="1424472"/>
        <a:ext cx="2033029" cy="1219817"/>
      </dsp:txXfrm>
    </dsp:sp>
    <dsp:sp modelId="{385124B0-B7DA-2248-914D-32C5926FCDEB}">
      <dsp:nvSpPr>
        <dsp:cNvPr id="0" name=""/>
        <dsp:cNvSpPr/>
      </dsp:nvSpPr>
      <dsp:spPr>
        <a:xfrm>
          <a:off x="595252" y="2847593"/>
          <a:ext cx="2033029" cy="12198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latin typeface="Arial Narrow" panose="020B0604020202020204" pitchFamily="34" charset="0"/>
              <a:cs typeface="Arial Narrow" panose="020B0604020202020204" pitchFamily="34" charset="0"/>
            </a:rPr>
            <a:t>Continue PLEX 3 days post-remission</a:t>
          </a:r>
        </a:p>
      </dsp:txBody>
      <dsp:txXfrm>
        <a:off x="595252" y="2847593"/>
        <a:ext cx="2033029" cy="1219817"/>
      </dsp:txXfrm>
    </dsp:sp>
    <dsp:sp modelId="{2654659A-76A1-F74F-854B-D0586C8CEEFE}">
      <dsp:nvSpPr>
        <dsp:cNvPr id="0" name=""/>
        <dsp:cNvSpPr/>
      </dsp:nvSpPr>
      <dsp:spPr>
        <a:xfrm>
          <a:off x="2831585" y="2847593"/>
          <a:ext cx="2033029" cy="12198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Arial Narrow" panose="020B0604020202020204" pitchFamily="34" charset="0"/>
              <a:cs typeface="Arial Narrow" panose="020B0604020202020204" pitchFamily="34" charset="0"/>
            </a:rPr>
            <a:t>PLEX + Rituxan</a:t>
          </a:r>
          <a:r>
            <a:rPr lang="en-US" sz="2000" b="0" i="0" kern="1200" baseline="30000" dirty="0">
              <a:latin typeface="Arial Narrow" panose="020B0604020202020204" pitchFamily="34" charset="0"/>
              <a:cs typeface="Arial Narrow" panose="020B0604020202020204" pitchFamily="34" charset="0"/>
            </a:rPr>
            <a:t>®</a:t>
          </a:r>
          <a:r>
            <a:rPr lang="en-US" sz="2000" b="0" i="0" kern="1200" dirty="0">
              <a:latin typeface="Arial Narrow" panose="020B0604020202020204" pitchFamily="34" charset="0"/>
              <a:cs typeface="Arial Narrow" panose="020B0604020202020204" pitchFamily="34" charset="0"/>
            </a:rPr>
            <a:t> 80–90% effective</a:t>
          </a:r>
        </a:p>
      </dsp:txBody>
      <dsp:txXfrm>
        <a:off x="2831585" y="2847593"/>
        <a:ext cx="2033029" cy="1219817"/>
      </dsp:txXfrm>
    </dsp:sp>
    <dsp:sp modelId="{B9861634-CA90-D546-B8EB-7279644DB4C8}">
      <dsp:nvSpPr>
        <dsp:cNvPr id="0" name=""/>
        <dsp:cNvSpPr/>
      </dsp:nvSpPr>
      <dsp:spPr>
        <a:xfrm>
          <a:off x="5067917" y="2847593"/>
          <a:ext cx="2033029" cy="12198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Arial Narrow" panose="020B0604020202020204" pitchFamily="34" charset="0"/>
              <a:cs typeface="Arial Narrow" panose="020B0604020202020204" pitchFamily="34" charset="0"/>
            </a:rPr>
            <a:t>Remeasure ADAMTS13 when in remission</a:t>
          </a:r>
        </a:p>
      </dsp:txBody>
      <dsp:txXfrm>
        <a:off x="5067917" y="2847593"/>
        <a:ext cx="2033029" cy="121981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CAA342-C27B-4C45-387C-940E86830CE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r>
              <a:rPr lang="en-US" dirty="0"/>
              <a:t>VWF: Friend or Foe</a:t>
            </a:r>
          </a:p>
        </p:txBody>
      </p:sp>
      <p:sp>
        <p:nvSpPr>
          <p:cNvPr id="3" name="Date Placeholder 2">
            <a:extLst>
              <a:ext uri="{FF2B5EF4-FFF2-40B4-BE49-F238E27FC236}">
                <a16:creationId xmlns:a16="http://schemas.microsoft.com/office/drawing/2014/main" id="{24E83DFA-A309-6662-8ACD-A27C8FD457AD}"/>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r>
              <a:rPr lang="en-US" dirty="0"/>
              <a:t>4-28-2023</a:t>
            </a:r>
          </a:p>
        </p:txBody>
      </p:sp>
      <p:sp>
        <p:nvSpPr>
          <p:cNvPr id="4" name="Footer Placeholder 3">
            <a:extLst>
              <a:ext uri="{FF2B5EF4-FFF2-40B4-BE49-F238E27FC236}">
                <a16:creationId xmlns:a16="http://schemas.microsoft.com/office/drawing/2014/main" id="{2363ED4D-6DA4-9B1E-E2D1-05E6A83DEE4B}"/>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r>
              <a:rPr lang="en-US" dirty="0" err="1"/>
              <a:t>George@fritsmafactor.com</a:t>
            </a:r>
            <a:endParaRPr lang="en-US" dirty="0"/>
          </a:p>
        </p:txBody>
      </p:sp>
      <p:sp>
        <p:nvSpPr>
          <p:cNvPr id="5" name="Slide Number Placeholder 4">
            <a:extLst>
              <a:ext uri="{FF2B5EF4-FFF2-40B4-BE49-F238E27FC236}">
                <a16:creationId xmlns:a16="http://schemas.microsoft.com/office/drawing/2014/main" id="{5AB5AEFC-DB64-93C0-8409-0FB770598C6E}"/>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6694033-1BDA-4E4B-866C-98919D238F53}" type="slidenum">
              <a:rPr lang="en-US" smtClean="0"/>
              <a:t>‹#›</a:t>
            </a:fld>
            <a:endParaRPr lang="en-US"/>
          </a:p>
        </p:txBody>
      </p:sp>
    </p:spTree>
    <p:extLst>
      <p:ext uri="{BB962C8B-B14F-4D97-AF65-F5344CB8AC3E}">
        <p14:creationId xmlns:p14="http://schemas.microsoft.com/office/powerpoint/2010/main" val="2281856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DBC20A4-F5F8-5848-9EF1-BB786110E377}" type="datetimeFigureOut">
              <a:rPr lang="en-US" smtClean="0"/>
              <a:t>4/21/2023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93B22D9-BE16-4044-B726-38E65DE827AC}" type="slidenum">
              <a:rPr lang="en-US" smtClean="0"/>
              <a:t>‹#›</a:t>
            </a:fld>
            <a:endParaRPr lang="en-US"/>
          </a:p>
        </p:txBody>
      </p:sp>
    </p:spTree>
    <p:extLst>
      <p:ext uri="{BB962C8B-B14F-4D97-AF65-F5344CB8AC3E}">
        <p14:creationId xmlns:p14="http://schemas.microsoft.com/office/powerpoint/2010/main" val="1236922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and welcome to “Von Willebrand Factor, Friend or Foe,” a title I’ve taken from a 2021 presentation by  Dr. Long Zheng, the Russell J. </a:t>
            </a:r>
            <a:r>
              <a:rPr lang="en-US" dirty="0" err="1"/>
              <a:t>Eilers</a:t>
            </a:r>
            <a:r>
              <a:rPr lang="en-US" dirty="0"/>
              <a:t>, MD Endowed Professor and Chair of Department of Pathology &amp; Laboratory Medicine at the University of Kansas Medical Center that is available on the BioMedica Diagnostics Website. I’m George Fritsma, proprietor of </a:t>
            </a:r>
            <a:r>
              <a:rPr lang="en-US" sz="1200" dirty="0">
                <a:solidFill>
                  <a:schemeClr val="tx1"/>
                </a:solidFill>
                <a:latin typeface="Arial Narrow"/>
                <a:cs typeface="Arial Narrow"/>
              </a:rPr>
              <a:t>The Fritsma Factor, Your Interactive Hemostasis Resource, sponsored by Precision BioLogic, Inc, Dartmouth, Nova Scotia.</a:t>
            </a:r>
          </a:p>
          <a:p>
            <a:endParaRPr lang="en-US" dirty="0"/>
          </a:p>
        </p:txBody>
      </p:sp>
      <p:sp>
        <p:nvSpPr>
          <p:cNvPr id="4" name="Slide Number Placeholder 3"/>
          <p:cNvSpPr>
            <a:spLocks noGrp="1"/>
          </p:cNvSpPr>
          <p:nvPr>
            <p:ph type="sldNum" sz="quarter" idx="10"/>
          </p:nvPr>
        </p:nvSpPr>
        <p:spPr/>
        <p:txBody>
          <a:bodyPr/>
          <a:lstStyle/>
          <a:p>
            <a:fld id="{49E9A854-5F7D-4243-8CBA-260B88B849D4}" type="slidenum">
              <a:rPr lang="en-US" smtClean="0"/>
              <a:t>1</a:t>
            </a:fld>
            <a:endParaRPr lang="en-US" dirty="0"/>
          </a:p>
        </p:txBody>
      </p:sp>
    </p:spTree>
    <p:extLst>
      <p:ext uri="{BB962C8B-B14F-4D97-AF65-F5344CB8AC3E}">
        <p14:creationId xmlns:p14="http://schemas.microsoft.com/office/powerpoint/2010/main" val="34752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4020202020204" pitchFamily="34" charset="0"/>
                <a:cs typeface="Arial Narrow" panose="020B0604020202020204" pitchFamily="34" charset="0"/>
              </a:rPr>
              <a:t>In high shear-stress arterioles ULVWF strands are released to the plasma or remain attached to ECs via P-selectin and other adhesion molecules. Whether in plasma or bound, they bind platelets via glycoprotein [GP] Ib</a:t>
            </a:r>
            <a:r>
              <a:rPr lang="en-US" sz="1200" dirty="0">
                <a:latin typeface="Symbol" pitchFamily="2" charset="2"/>
                <a:cs typeface="Arial Narrow" panose="020B0604020202020204" pitchFamily="34" charset="0"/>
              </a:rPr>
              <a:t>, </a:t>
            </a:r>
            <a:r>
              <a:rPr lang="en-US" sz="1200" dirty="0">
                <a:latin typeface="Arial Narrow" panose="020B0604020202020204" pitchFamily="34" charset="0"/>
                <a:cs typeface="Arial Narrow" panose="020B0604020202020204" pitchFamily="34" charset="0"/>
              </a:rPr>
              <a:t> a subunit of GP Ib/IX/V, with little platelet energy expended.</a:t>
            </a:r>
          </a:p>
        </p:txBody>
      </p:sp>
      <p:sp>
        <p:nvSpPr>
          <p:cNvPr id="4" name="Slide Number Placeholder 3"/>
          <p:cNvSpPr>
            <a:spLocks noGrp="1"/>
          </p:cNvSpPr>
          <p:nvPr>
            <p:ph type="sldNum" sz="quarter" idx="5"/>
          </p:nvPr>
        </p:nvSpPr>
        <p:spPr/>
        <p:txBody>
          <a:bodyPr/>
          <a:lstStyle/>
          <a:p>
            <a:fld id="{993B22D9-BE16-4044-B726-38E65DE827AC}" type="slidenum">
              <a:rPr lang="en-US" smtClean="0"/>
              <a:t>10</a:t>
            </a:fld>
            <a:endParaRPr lang="en-US"/>
          </a:p>
        </p:txBody>
      </p:sp>
    </p:spTree>
    <p:extLst>
      <p:ext uri="{BB962C8B-B14F-4D97-AF65-F5344CB8AC3E}">
        <p14:creationId xmlns:p14="http://schemas.microsoft.com/office/powerpoint/2010/main" val="1890026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serving as the FVIII carrier, VWF binds the GP1b portion of GP Ib/IX/V to promote platelet adhesion to subendothelial collagen.</a:t>
            </a:r>
          </a:p>
        </p:txBody>
      </p:sp>
      <p:sp>
        <p:nvSpPr>
          <p:cNvPr id="4" name="Slide Number Placeholder 3"/>
          <p:cNvSpPr>
            <a:spLocks noGrp="1"/>
          </p:cNvSpPr>
          <p:nvPr>
            <p:ph type="sldNum" sz="quarter" idx="5"/>
          </p:nvPr>
        </p:nvSpPr>
        <p:spPr/>
        <p:txBody>
          <a:bodyPr/>
          <a:lstStyle/>
          <a:p>
            <a:fld id="{993B22D9-BE16-4044-B726-38E65DE827AC}" type="slidenum">
              <a:rPr lang="en-US" smtClean="0"/>
              <a:t>11</a:t>
            </a:fld>
            <a:endParaRPr lang="en-US"/>
          </a:p>
        </p:txBody>
      </p:sp>
    </p:spTree>
    <p:extLst>
      <p:ext uri="{BB962C8B-B14F-4D97-AF65-F5344CB8AC3E}">
        <p14:creationId xmlns:p14="http://schemas.microsoft.com/office/powerpoint/2010/main" val="1540586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4020202020204" pitchFamily="34" charset="0"/>
                <a:cs typeface="Arial Narrow" panose="020B0604020202020204" pitchFamily="34" charset="0"/>
              </a:rPr>
              <a:t>To reiterate, ULVWF is released from ECs and diffuses into the circulation [A and B] or adheres to the EC [C]. ULVWF also binds connective tissue exposed at sites of vascular injury [D]. Under high shear stress, platelets adhere to VWF in solution [B] or on surfaces [C and D] through their GPIb receptor. ULVWF also binds to previously adhering platelets [E]. ADAMTS13 cleaves a Tyr–Met bond in the A2 domain of the ULVWF subunit. This reaction is slow for VWF in solution [A] but occurs rapidly owing to conformational changes induced by tensile force on the ULVWF multimer.</a:t>
            </a:r>
          </a:p>
          <a:p>
            <a:endParaRPr lang="en-US" dirty="0"/>
          </a:p>
        </p:txBody>
      </p:sp>
      <p:sp>
        <p:nvSpPr>
          <p:cNvPr id="4" name="Slide Number Placeholder 3"/>
          <p:cNvSpPr>
            <a:spLocks noGrp="1"/>
          </p:cNvSpPr>
          <p:nvPr>
            <p:ph type="sldNum" sz="quarter" idx="5"/>
          </p:nvPr>
        </p:nvSpPr>
        <p:spPr/>
        <p:txBody>
          <a:bodyPr/>
          <a:lstStyle/>
          <a:p>
            <a:fld id="{993B22D9-BE16-4044-B726-38E65DE827AC}" type="slidenum">
              <a:rPr lang="en-US" smtClean="0"/>
              <a:t>12</a:t>
            </a:fld>
            <a:endParaRPr lang="en-US"/>
          </a:p>
        </p:txBody>
      </p:sp>
    </p:spTree>
    <p:extLst>
      <p:ext uri="{BB962C8B-B14F-4D97-AF65-F5344CB8AC3E}">
        <p14:creationId xmlns:p14="http://schemas.microsoft.com/office/powerpoint/2010/main" val="3226294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Platelets bind and stack up on collagen to occlude vessels. HDLPs may help shorten string length and moderate occlusion.</a:t>
            </a:r>
          </a:p>
        </p:txBody>
      </p:sp>
      <p:sp>
        <p:nvSpPr>
          <p:cNvPr id="4" name="Slide Number Placeholder 3"/>
          <p:cNvSpPr>
            <a:spLocks noGrp="1"/>
          </p:cNvSpPr>
          <p:nvPr>
            <p:ph type="sldNum" sz="quarter" idx="5"/>
          </p:nvPr>
        </p:nvSpPr>
        <p:spPr/>
        <p:txBody>
          <a:bodyPr/>
          <a:lstStyle/>
          <a:p>
            <a:fld id="{993B22D9-BE16-4044-B726-38E65DE827AC}" type="slidenum">
              <a:rPr lang="en-US" smtClean="0"/>
              <a:t>13</a:t>
            </a:fld>
            <a:endParaRPr lang="en-US"/>
          </a:p>
        </p:txBody>
      </p:sp>
    </p:spTree>
    <p:extLst>
      <p:ext uri="{BB962C8B-B14F-4D97-AF65-F5344CB8AC3E}">
        <p14:creationId xmlns:p14="http://schemas.microsoft.com/office/powerpoint/2010/main" val="2865587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is this ADAMTS13? The initialism stand for </a:t>
            </a:r>
            <a:r>
              <a:rPr lang="en-US" b="1" dirty="0">
                <a:solidFill>
                  <a:schemeClr val="tx1"/>
                </a:solidFill>
              </a:rPr>
              <a:t>“A</a:t>
            </a:r>
            <a:r>
              <a:rPr lang="en-US" dirty="0">
                <a:solidFill>
                  <a:schemeClr val="tx1"/>
                </a:solidFill>
              </a:rPr>
              <a:t> </a:t>
            </a:r>
            <a:r>
              <a:rPr lang="en-US" b="1" dirty="0">
                <a:solidFill>
                  <a:schemeClr val="tx1"/>
                </a:solidFill>
              </a:rPr>
              <a:t>d</a:t>
            </a:r>
            <a:r>
              <a:rPr lang="en-US" dirty="0">
                <a:solidFill>
                  <a:schemeClr val="tx1"/>
                </a:solidFill>
              </a:rPr>
              <a:t>isintegrin </a:t>
            </a:r>
            <a:r>
              <a:rPr lang="en-US" b="1" dirty="0">
                <a:solidFill>
                  <a:schemeClr val="tx1"/>
                </a:solidFill>
              </a:rPr>
              <a:t>a</a:t>
            </a:r>
            <a:r>
              <a:rPr lang="en-US" dirty="0">
                <a:solidFill>
                  <a:schemeClr val="tx1"/>
                </a:solidFill>
              </a:rPr>
              <a:t>nd </a:t>
            </a:r>
            <a:r>
              <a:rPr lang="en-US" b="1" dirty="0">
                <a:solidFill>
                  <a:schemeClr val="tx1"/>
                </a:solidFill>
              </a:rPr>
              <a:t>m</a:t>
            </a:r>
            <a:r>
              <a:rPr lang="en-US" dirty="0">
                <a:solidFill>
                  <a:schemeClr val="tx1"/>
                </a:solidFill>
              </a:rPr>
              <a:t>etalloprotease with </a:t>
            </a:r>
            <a:r>
              <a:rPr lang="en-US" b="1" dirty="0">
                <a:solidFill>
                  <a:schemeClr val="tx1"/>
                </a:solidFill>
              </a:rPr>
              <a:t>t</a:t>
            </a:r>
            <a:r>
              <a:rPr lang="en-US" dirty="0">
                <a:solidFill>
                  <a:schemeClr val="tx1"/>
                </a:solidFill>
              </a:rPr>
              <a:t>hrombo</a:t>
            </a:r>
            <a:r>
              <a:rPr lang="en-US" b="1" dirty="0">
                <a:solidFill>
                  <a:schemeClr val="tx1"/>
                </a:solidFill>
              </a:rPr>
              <a:t>s</a:t>
            </a:r>
            <a:r>
              <a:rPr lang="en-US" dirty="0">
                <a:solidFill>
                  <a:schemeClr val="tx1"/>
                </a:solidFill>
              </a:rPr>
              <a:t>pondin-1 repeats member 13” Indicating a VWF-cleaving protein that is one of a family of 18 ADAMTSs. The ADAMTS13 molecule is an assembly of several unique domains, including on the amino end, </a:t>
            </a:r>
            <a:r>
              <a:rPr lang="en-US" dirty="0"/>
              <a:t>CUB = “</a:t>
            </a:r>
            <a:r>
              <a:rPr lang="en-US" b="1" dirty="0"/>
              <a:t>c</a:t>
            </a:r>
            <a:r>
              <a:rPr lang="en-US" dirty="0"/>
              <a:t>omplement components C1r/C1s, embryonic sea </a:t>
            </a:r>
            <a:r>
              <a:rPr lang="en-US" b="1" dirty="0"/>
              <a:t>u</a:t>
            </a:r>
            <a:r>
              <a:rPr lang="en-US" dirty="0"/>
              <a:t>rchin protein endothelial growth factor, and </a:t>
            </a:r>
            <a:r>
              <a:rPr lang="en-US" b="1" dirty="0"/>
              <a:t>b</a:t>
            </a:r>
            <a:r>
              <a:rPr lang="en-US" dirty="0"/>
              <a:t>one morphogenic protein”. We will soon forget the names of the various domains.</a:t>
            </a: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993B22D9-BE16-4044-B726-38E65DE827AC}" type="slidenum">
              <a:rPr lang="en-US" smtClean="0"/>
              <a:t>14</a:t>
            </a:fld>
            <a:endParaRPr lang="en-US"/>
          </a:p>
        </p:txBody>
      </p:sp>
    </p:spTree>
    <p:extLst>
      <p:ext uri="{BB962C8B-B14F-4D97-AF65-F5344CB8AC3E}">
        <p14:creationId xmlns:p14="http://schemas.microsoft.com/office/powerpoint/2010/main" val="984824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ADAMTS 13 is synthesized from chromosome 9 from the liver, is 190,000 Daltons. ULVWF A2 domain stress exposes Tyr 1605–Met 1606., whereupon  ADAMTS13 attaches in “zipper” fashion and digests ULVWF </a:t>
            </a:r>
          </a:p>
          <a:p>
            <a:pPr lvl="1"/>
            <a:r>
              <a:rPr lang="en-US" sz="2300" dirty="0">
                <a:solidFill>
                  <a:schemeClr val="tx1"/>
                </a:solidFill>
              </a:rPr>
              <a:t>As an aside, ULVWF A2 mutations enhance digestion, causing VWD subtype 2A</a:t>
            </a:r>
          </a:p>
        </p:txBody>
      </p:sp>
      <p:sp>
        <p:nvSpPr>
          <p:cNvPr id="4" name="Slide Number Placeholder 3"/>
          <p:cNvSpPr>
            <a:spLocks noGrp="1"/>
          </p:cNvSpPr>
          <p:nvPr>
            <p:ph type="sldNum" sz="quarter" idx="5"/>
          </p:nvPr>
        </p:nvSpPr>
        <p:spPr/>
        <p:txBody>
          <a:bodyPr/>
          <a:lstStyle/>
          <a:p>
            <a:fld id="{993B22D9-BE16-4044-B726-38E65DE827AC}" type="slidenum">
              <a:rPr lang="en-US" smtClean="0"/>
              <a:t>15</a:t>
            </a:fld>
            <a:endParaRPr lang="en-US"/>
          </a:p>
        </p:txBody>
      </p:sp>
    </p:spTree>
    <p:extLst>
      <p:ext uri="{BB962C8B-B14F-4D97-AF65-F5344CB8AC3E}">
        <p14:creationId xmlns:p14="http://schemas.microsoft.com/office/powerpoint/2010/main" val="349663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used the time-honored electrophoretic VWF multimer analysis to diagnose the VWD subtypes 2a and 2b. In the low-resolution gel, TTP plasma displays excess ULVWF multimers when compared to normal plasma. The ULVWF multimers migrate slowly compared to the normal range of ADAMTS13 digested multimers.</a:t>
            </a:r>
          </a:p>
        </p:txBody>
      </p:sp>
      <p:sp>
        <p:nvSpPr>
          <p:cNvPr id="4" name="Slide Number Placeholder 3"/>
          <p:cNvSpPr>
            <a:spLocks noGrp="1"/>
          </p:cNvSpPr>
          <p:nvPr>
            <p:ph type="sldNum" sz="quarter" idx="5"/>
          </p:nvPr>
        </p:nvSpPr>
        <p:spPr/>
        <p:txBody>
          <a:bodyPr/>
          <a:lstStyle/>
          <a:p>
            <a:fld id="{993B22D9-BE16-4044-B726-38E65DE827AC}" type="slidenum">
              <a:rPr lang="en-US" smtClean="0"/>
              <a:t>16</a:t>
            </a:fld>
            <a:endParaRPr lang="en-US"/>
          </a:p>
        </p:txBody>
      </p:sp>
    </p:spTree>
    <p:extLst>
      <p:ext uri="{BB962C8B-B14F-4D97-AF65-F5344CB8AC3E}">
        <p14:creationId xmlns:p14="http://schemas.microsoft.com/office/powerpoint/2010/main" val="2457771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a:solidFill>
                  <a:schemeClr val="tx1"/>
                </a:solidFill>
              </a:rPr>
              <a:t>In TTP, the ADAMTS13 level is &lt;10%. Platelets do not bind ADAMTS13-digested plasma VWF [mechanism under study].</a:t>
            </a:r>
          </a:p>
          <a:p>
            <a:pPr>
              <a:lnSpc>
                <a:spcPct val="90000"/>
              </a:lnSpc>
            </a:pPr>
            <a:endParaRPr lang="en-US" dirty="0">
              <a:solidFill>
                <a:schemeClr val="tx1"/>
              </a:solidFill>
            </a:endParaRPr>
          </a:p>
          <a:p>
            <a:pPr>
              <a:lnSpc>
                <a:spcPct val="90000"/>
              </a:lnSpc>
            </a:pPr>
            <a:r>
              <a:rPr lang="en-US" dirty="0">
                <a:solidFill>
                  <a:schemeClr val="tx1"/>
                </a:solidFill>
              </a:rPr>
              <a:t>In familial recurrent “</a:t>
            </a:r>
            <a:r>
              <a:rPr lang="en-US" dirty="0" err="1">
                <a:solidFill>
                  <a:schemeClr val="tx1"/>
                </a:solidFill>
              </a:rPr>
              <a:t>rTTP</a:t>
            </a:r>
            <a:r>
              <a:rPr lang="en-US" dirty="0">
                <a:solidFill>
                  <a:schemeClr val="tx1"/>
                </a:solidFill>
              </a:rPr>
              <a:t>”—10% of cases:  ADAMTS13 congenital abnormality or deficiency, there is &lt;5% activity detected in assay. ULVWF consistent in plasma, childhood symptoms, remission is temporary</a:t>
            </a:r>
          </a:p>
          <a:p>
            <a:pPr>
              <a:lnSpc>
                <a:spcPct val="90000"/>
              </a:lnSpc>
            </a:pPr>
            <a:r>
              <a:rPr lang="en-US" dirty="0">
                <a:solidFill>
                  <a:schemeClr val="tx1"/>
                </a:solidFill>
              </a:rPr>
              <a:t>Autoimmune [idiopathic] “</a:t>
            </a:r>
            <a:r>
              <a:rPr lang="en-US" dirty="0" err="1">
                <a:solidFill>
                  <a:schemeClr val="tx1"/>
                </a:solidFill>
              </a:rPr>
              <a:t>iTTP</a:t>
            </a:r>
            <a:r>
              <a:rPr lang="en-US" dirty="0">
                <a:solidFill>
                  <a:schemeClr val="tx1"/>
                </a:solidFill>
              </a:rPr>
              <a:t>”—90%: episodic deficiency of ADAMTS13 and rise of ULVWF, remission usually sustained</a:t>
            </a:r>
          </a:p>
          <a:p>
            <a:pPr>
              <a:lnSpc>
                <a:spcPct val="90000"/>
              </a:lnSpc>
            </a:pPr>
            <a:r>
              <a:rPr lang="en-US" dirty="0">
                <a:solidFill>
                  <a:schemeClr val="tx1"/>
                </a:solidFill>
              </a:rPr>
              <a:t>Accumulated ULVWF/PLT complex occludes vessels, consumes and activates PLTs and splits RBCs, accounting for thrombocytopenia and MAHA</a:t>
            </a:r>
          </a:p>
        </p:txBody>
      </p:sp>
      <p:sp>
        <p:nvSpPr>
          <p:cNvPr id="4" name="Slide Number Placeholder 3"/>
          <p:cNvSpPr>
            <a:spLocks noGrp="1"/>
          </p:cNvSpPr>
          <p:nvPr>
            <p:ph type="sldNum" sz="quarter" idx="5"/>
          </p:nvPr>
        </p:nvSpPr>
        <p:spPr/>
        <p:txBody>
          <a:bodyPr/>
          <a:lstStyle/>
          <a:p>
            <a:fld id="{993B22D9-BE16-4044-B726-38E65DE827AC}" type="slidenum">
              <a:rPr lang="en-US" smtClean="0"/>
              <a:t>17</a:t>
            </a:fld>
            <a:endParaRPr lang="en-US"/>
          </a:p>
        </p:txBody>
      </p:sp>
    </p:spTree>
    <p:extLst>
      <p:ext uri="{BB962C8B-B14F-4D97-AF65-F5344CB8AC3E}">
        <p14:creationId xmlns:p14="http://schemas.microsoft.com/office/powerpoint/2010/main" val="1874040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least 15 mutations have been described in congenital TTP. In autoimmune TTP. Polyclonal autoantibodies may bind any location along the molecule wherever there are cysteine-rich sequences. Acquired TTP may </a:t>
            </a:r>
            <a:r>
              <a:rPr lang="en-US" dirty="0" err="1"/>
              <a:t>havea</a:t>
            </a:r>
            <a:r>
              <a:rPr lang="en-US" dirty="0"/>
              <a:t> familial distribution.</a:t>
            </a:r>
          </a:p>
        </p:txBody>
      </p:sp>
      <p:sp>
        <p:nvSpPr>
          <p:cNvPr id="4" name="Slide Number Placeholder 3"/>
          <p:cNvSpPr>
            <a:spLocks noGrp="1"/>
          </p:cNvSpPr>
          <p:nvPr>
            <p:ph type="sldNum" sz="quarter" idx="5"/>
          </p:nvPr>
        </p:nvSpPr>
        <p:spPr/>
        <p:txBody>
          <a:bodyPr/>
          <a:lstStyle/>
          <a:p>
            <a:fld id="{49E9A854-5F7D-4243-8CBA-260B88B849D4}" type="slidenum">
              <a:rPr lang="en-US" smtClean="0"/>
              <a:t>18</a:t>
            </a:fld>
            <a:endParaRPr lang="en-US"/>
          </a:p>
        </p:txBody>
      </p:sp>
    </p:spTree>
    <p:extLst>
      <p:ext uri="{BB962C8B-B14F-4D97-AF65-F5344CB8AC3E}">
        <p14:creationId xmlns:p14="http://schemas.microsoft.com/office/powerpoint/2010/main" val="1315224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considering their differential diagnosis, the provider includes these six possibilities.</a:t>
            </a:r>
          </a:p>
        </p:txBody>
      </p:sp>
      <p:sp>
        <p:nvSpPr>
          <p:cNvPr id="4" name="Slide Number Placeholder 3"/>
          <p:cNvSpPr>
            <a:spLocks noGrp="1"/>
          </p:cNvSpPr>
          <p:nvPr>
            <p:ph type="sldNum" sz="quarter" idx="5"/>
          </p:nvPr>
        </p:nvSpPr>
        <p:spPr/>
        <p:txBody>
          <a:bodyPr/>
          <a:lstStyle/>
          <a:p>
            <a:fld id="{49E9A854-5F7D-4243-8CBA-260B88B849D4}" type="slidenum">
              <a:rPr lang="en-US" smtClean="0"/>
              <a:t>19</a:t>
            </a:fld>
            <a:endParaRPr lang="en-US"/>
          </a:p>
        </p:txBody>
      </p:sp>
    </p:spTree>
    <p:extLst>
      <p:ext uri="{BB962C8B-B14F-4D97-AF65-F5344CB8AC3E}">
        <p14:creationId xmlns:p14="http://schemas.microsoft.com/office/powerpoint/2010/main" val="167957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a talk about von Willebrand disease. Instead, we will examine the involvement of VWF in the thrombotic microangiopathies and will sort out the alphabet soup of  </a:t>
            </a:r>
            <a:r>
              <a:rPr lang="en-US" sz="1200" dirty="0">
                <a:solidFill>
                  <a:schemeClr val="tx1"/>
                </a:solidFill>
              </a:rPr>
              <a:t>TMA, TTP, </a:t>
            </a:r>
            <a:r>
              <a:rPr lang="en-US" sz="1200" dirty="0" err="1">
                <a:solidFill>
                  <a:schemeClr val="tx1"/>
                </a:solidFill>
              </a:rPr>
              <a:t>aHUS</a:t>
            </a:r>
            <a:r>
              <a:rPr lang="en-US" sz="1200" dirty="0">
                <a:solidFill>
                  <a:schemeClr val="tx1"/>
                </a:solidFill>
              </a:rPr>
              <a:t>, STEC-HUS, MAHA, PLEX, TIC, ADAMTS13.</a:t>
            </a:r>
            <a:endParaRPr lang="en-US" dirty="0"/>
          </a:p>
        </p:txBody>
      </p:sp>
      <p:sp>
        <p:nvSpPr>
          <p:cNvPr id="4" name="Slide Number Placeholder 3"/>
          <p:cNvSpPr>
            <a:spLocks noGrp="1"/>
          </p:cNvSpPr>
          <p:nvPr>
            <p:ph type="sldNum" sz="quarter" idx="5"/>
          </p:nvPr>
        </p:nvSpPr>
        <p:spPr/>
        <p:txBody>
          <a:bodyPr/>
          <a:lstStyle/>
          <a:p>
            <a:fld id="{49E9A854-5F7D-4243-8CBA-260B88B849D4}" type="slidenum">
              <a:rPr lang="en-US" smtClean="0"/>
              <a:t>2</a:t>
            </a:fld>
            <a:endParaRPr lang="en-US" dirty="0"/>
          </a:p>
        </p:txBody>
      </p:sp>
    </p:spTree>
    <p:extLst>
      <p:ext uri="{BB962C8B-B14F-4D97-AF65-F5344CB8AC3E}">
        <p14:creationId xmlns:p14="http://schemas.microsoft.com/office/powerpoint/2010/main" val="4273972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provider applies the PLASMIC score to differentiate TTP from HUS and HELLP.</a:t>
            </a:r>
          </a:p>
        </p:txBody>
      </p:sp>
      <p:sp>
        <p:nvSpPr>
          <p:cNvPr id="4" name="Slide Number Placeholder 3"/>
          <p:cNvSpPr>
            <a:spLocks noGrp="1"/>
          </p:cNvSpPr>
          <p:nvPr>
            <p:ph type="sldNum" sz="quarter" idx="5"/>
          </p:nvPr>
        </p:nvSpPr>
        <p:spPr/>
        <p:txBody>
          <a:bodyPr/>
          <a:lstStyle/>
          <a:p>
            <a:fld id="{993B22D9-BE16-4044-B726-38E65DE827AC}" type="slidenum">
              <a:rPr lang="en-US" smtClean="0"/>
              <a:t>20</a:t>
            </a:fld>
            <a:endParaRPr lang="en-US"/>
          </a:p>
        </p:txBody>
      </p:sp>
    </p:spTree>
    <p:extLst>
      <p:ext uri="{BB962C8B-B14F-4D97-AF65-F5344CB8AC3E}">
        <p14:creationId xmlns:p14="http://schemas.microsoft.com/office/powerpoint/2010/main" val="2126746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a:solidFill>
                  <a:schemeClr val="tx1"/>
                </a:solidFill>
              </a:rPr>
              <a:t>The FRET [Fluorescence resonance energy transfer] provides a synthetic VWF peptide: 71 aa from the A2 domain.</a:t>
            </a:r>
          </a:p>
          <a:p>
            <a:endParaRPr lang="en-US" dirty="0"/>
          </a:p>
        </p:txBody>
      </p:sp>
      <p:sp>
        <p:nvSpPr>
          <p:cNvPr id="4" name="Slide Number Placeholder 3"/>
          <p:cNvSpPr>
            <a:spLocks noGrp="1"/>
          </p:cNvSpPr>
          <p:nvPr>
            <p:ph type="sldNum" sz="quarter" idx="5"/>
          </p:nvPr>
        </p:nvSpPr>
        <p:spPr/>
        <p:txBody>
          <a:bodyPr/>
          <a:lstStyle/>
          <a:p>
            <a:fld id="{993B22D9-BE16-4044-B726-38E65DE827AC}" type="slidenum">
              <a:rPr lang="en-US" smtClean="0"/>
              <a:t>21</a:t>
            </a:fld>
            <a:endParaRPr lang="en-US"/>
          </a:p>
        </p:txBody>
      </p:sp>
    </p:spTree>
    <p:extLst>
      <p:ext uri="{BB962C8B-B14F-4D97-AF65-F5344CB8AC3E}">
        <p14:creationId xmlns:p14="http://schemas.microsoft.com/office/powerpoint/2010/main" val="3571056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Font typeface="+mj-lt"/>
              <a:buNone/>
            </a:pPr>
            <a:r>
              <a:rPr lang="en-US" sz="1200" dirty="0"/>
              <a:t>The first fluorophore CFP excites at wavelength 440nm, emits at 490nm [cyan]. The second fluorophore YFP excites at 490nm, emits at 527nm [yellow] and emission is a function of distance between the fluorophores. There is a non-radioactive photon exchange between fluorophores when adjacent ADAMTS13 [Protein X] binds target VWF71 [Protein Y] and emission intensity is linear with ADAMTS13 activity.</a:t>
            </a:r>
          </a:p>
          <a:p>
            <a:endParaRPr lang="en-US" dirty="0"/>
          </a:p>
        </p:txBody>
      </p:sp>
      <p:sp>
        <p:nvSpPr>
          <p:cNvPr id="4" name="Slide Number Placeholder 3"/>
          <p:cNvSpPr>
            <a:spLocks noGrp="1"/>
          </p:cNvSpPr>
          <p:nvPr>
            <p:ph type="sldNum" sz="quarter" idx="5"/>
          </p:nvPr>
        </p:nvSpPr>
        <p:spPr/>
        <p:txBody>
          <a:bodyPr/>
          <a:lstStyle/>
          <a:p>
            <a:fld id="{49E9A854-5F7D-4243-8CBA-260B88B849D4}" type="slidenum">
              <a:rPr lang="en-US" smtClean="0"/>
              <a:t>22</a:t>
            </a:fld>
            <a:endParaRPr lang="en-US"/>
          </a:p>
        </p:txBody>
      </p:sp>
    </p:spTree>
    <p:extLst>
      <p:ext uri="{BB962C8B-B14F-4D97-AF65-F5344CB8AC3E}">
        <p14:creationId xmlns:p14="http://schemas.microsoft.com/office/powerpoint/2010/main" val="2322531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2400" dirty="0">
                <a:solidFill>
                  <a:schemeClr val="tx1"/>
                </a:solidFill>
              </a:rPr>
              <a:t>There are at least seven solid-phase polyclonal or monoclonal EIA kits available plus, </a:t>
            </a:r>
            <a:r>
              <a:rPr lang="en-US" sz="2400" dirty="0" err="1">
                <a:solidFill>
                  <a:schemeClr val="tx1"/>
                </a:solidFill>
              </a:rPr>
              <a:t>QCd</a:t>
            </a:r>
            <a:r>
              <a:rPr lang="en-US" sz="2400" dirty="0">
                <a:solidFill>
                  <a:schemeClr val="tx1"/>
                </a:solidFill>
              </a:rPr>
              <a:t> using the WHO international ADAMTS13 standard Two 2015 surveys</a:t>
            </a:r>
          </a:p>
          <a:p>
            <a:pPr lvl="1">
              <a:lnSpc>
                <a:spcPct val="90000"/>
              </a:lnSpc>
              <a:buFont typeface="+mj-lt"/>
              <a:buAutoNum type="arabicPeriod"/>
            </a:pPr>
            <a:r>
              <a:rPr lang="en-US" sz="2000" dirty="0">
                <a:solidFill>
                  <a:schemeClr val="tx1"/>
                </a:solidFill>
              </a:rPr>
              <a:t>Mean ADAMTS13 activity 0.91 U/mL, CV 12.4%</a:t>
            </a:r>
          </a:p>
          <a:p>
            <a:pPr lvl="1">
              <a:lnSpc>
                <a:spcPct val="90000"/>
              </a:lnSpc>
              <a:buFont typeface="+mj-lt"/>
              <a:buAutoNum type="arabicPeriod"/>
            </a:pPr>
            <a:r>
              <a:rPr lang="en-US" sz="2000" dirty="0">
                <a:solidFill>
                  <a:schemeClr val="tx1"/>
                </a:solidFill>
              </a:rPr>
              <a:t>Mean ADAMTS13 antigen 0.92 U/mL, CV 16.3%</a:t>
            </a:r>
          </a:p>
          <a:p>
            <a:pPr>
              <a:lnSpc>
                <a:spcPct val="90000"/>
              </a:lnSpc>
            </a:pPr>
            <a:r>
              <a:rPr lang="en-US" sz="2400" dirty="0">
                <a:solidFill>
                  <a:schemeClr val="tx1"/>
                </a:solidFill>
              </a:rPr>
              <a:t>Large CVs reflect antigen epitope recognition and avidity differences</a:t>
            </a:r>
          </a:p>
          <a:p>
            <a:endParaRPr lang="en-US" dirty="0"/>
          </a:p>
        </p:txBody>
      </p:sp>
      <p:sp>
        <p:nvSpPr>
          <p:cNvPr id="4" name="Slide Number Placeholder 3"/>
          <p:cNvSpPr>
            <a:spLocks noGrp="1"/>
          </p:cNvSpPr>
          <p:nvPr>
            <p:ph type="sldNum" sz="quarter" idx="5"/>
          </p:nvPr>
        </p:nvSpPr>
        <p:spPr/>
        <p:txBody>
          <a:bodyPr/>
          <a:lstStyle/>
          <a:p>
            <a:fld id="{993B22D9-BE16-4044-B726-38E65DE827AC}" type="slidenum">
              <a:rPr lang="en-US" smtClean="0"/>
              <a:t>23</a:t>
            </a:fld>
            <a:endParaRPr lang="en-US"/>
          </a:p>
        </p:txBody>
      </p:sp>
    </p:spTree>
    <p:extLst>
      <p:ext uri="{BB962C8B-B14F-4D97-AF65-F5344CB8AC3E}">
        <p14:creationId xmlns:p14="http://schemas.microsoft.com/office/powerpoint/2010/main" val="3869150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autoantibody ADAMTS solid phase immunoassay uses an ADAMTS13 target treated with non-antibody blockers. The plasma is identified by an enzyme that catalyzes the chromophore whose color intensity is proportional to antibody </a:t>
            </a:r>
            <a:r>
              <a:rPr lang="en-US" dirty="0" err="1"/>
              <a:t>activitly</a:t>
            </a:r>
            <a:r>
              <a:rPr lang="en-US" dirty="0"/>
              <a:t>.</a:t>
            </a:r>
          </a:p>
        </p:txBody>
      </p:sp>
      <p:sp>
        <p:nvSpPr>
          <p:cNvPr id="4" name="Slide Number Placeholder 3"/>
          <p:cNvSpPr>
            <a:spLocks noGrp="1"/>
          </p:cNvSpPr>
          <p:nvPr>
            <p:ph type="sldNum" sz="quarter" idx="5"/>
          </p:nvPr>
        </p:nvSpPr>
        <p:spPr/>
        <p:txBody>
          <a:bodyPr/>
          <a:lstStyle/>
          <a:p>
            <a:fld id="{993B22D9-BE16-4044-B726-38E65DE827AC}" type="slidenum">
              <a:rPr lang="en-US" smtClean="0"/>
              <a:t>24</a:t>
            </a:fld>
            <a:endParaRPr lang="en-US"/>
          </a:p>
        </p:txBody>
      </p:sp>
    </p:spTree>
    <p:extLst>
      <p:ext uri="{BB962C8B-B14F-4D97-AF65-F5344CB8AC3E}">
        <p14:creationId xmlns:p14="http://schemas.microsoft.com/office/powerpoint/2010/main" val="2061435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993B22D9-BE16-4044-B726-38E65DE827AC}" type="slidenum">
              <a:rPr lang="en-US" smtClean="0"/>
              <a:t>25</a:t>
            </a:fld>
            <a:endParaRPr lang="en-US"/>
          </a:p>
        </p:txBody>
      </p:sp>
    </p:spTree>
    <p:extLst>
      <p:ext uri="{BB962C8B-B14F-4D97-AF65-F5344CB8AC3E}">
        <p14:creationId xmlns:p14="http://schemas.microsoft.com/office/powerpoint/2010/main" val="2433294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993B22D9-BE16-4044-B726-38E65DE827AC}" type="slidenum">
              <a:rPr lang="en-US" smtClean="0"/>
              <a:t>26</a:t>
            </a:fld>
            <a:endParaRPr lang="en-US"/>
          </a:p>
        </p:txBody>
      </p:sp>
    </p:spTree>
    <p:extLst>
      <p:ext uri="{BB962C8B-B14F-4D97-AF65-F5344CB8AC3E}">
        <p14:creationId xmlns:p14="http://schemas.microsoft.com/office/powerpoint/2010/main" val="3184812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dirty="0">
                <a:latin typeface="Arial Narrow" panose="020B0604020202020204" pitchFamily="34" charset="0"/>
                <a:cs typeface="Arial Narrow" panose="020B0604020202020204" pitchFamily="34" charset="0"/>
              </a:rPr>
              <a:t>D/C triggers: ticlopidine, clopidogrel, quinine have been shown to trigger </a:t>
            </a:r>
            <a:r>
              <a:rPr lang="en-US" sz="1200" b="0" i="0" dirty="0" err="1">
                <a:latin typeface="Arial Narrow" panose="020B0604020202020204" pitchFamily="34" charset="0"/>
                <a:cs typeface="Arial Narrow" panose="020B0604020202020204" pitchFamily="34" charset="0"/>
              </a:rPr>
              <a:t>iTTP</a:t>
            </a:r>
            <a:r>
              <a:rPr lang="en-US" sz="1200" b="0" i="0" dirty="0">
                <a:latin typeface="Arial Narrow" panose="020B0604020202020204" pitchFamily="34" charset="0"/>
                <a:cs typeface="Arial Narrow" panose="020B0604020202020204" pitchFamily="34" charset="0"/>
              </a:rPr>
              <a:t>. The first step is to provide plasma at 30 mL/kg/day until PLEX is started, adding high-dose glucocorticoids or rituximab  [Rituxan</a:t>
            </a:r>
            <a:r>
              <a:rPr lang="en-US" sz="1200" b="0" i="0" baseline="30000" dirty="0">
                <a:latin typeface="Arial Narrow" panose="020B0604020202020204" pitchFamily="34" charset="0"/>
                <a:cs typeface="Arial Narrow" panose="020B0604020202020204" pitchFamily="34" charset="0"/>
              </a:rPr>
              <a:t>®</a:t>
            </a:r>
            <a:r>
              <a:rPr lang="en-US" sz="1200" b="0" i="0" dirty="0">
                <a:latin typeface="Arial Narrow" panose="020B0604020202020204" pitchFamily="34" charset="0"/>
                <a:cs typeface="Arial Narrow" panose="020B0604020202020204" pitchFamily="34" charset="0"/>
              </a:rPr>
              <a:t>] anti-CD20. PLEX daily or twice a day if refractory and continue Rituxan</a:t>
            </a:r>
            <a:r>
              <a:rPr lang="en-US" sz="1200" b="0" i="0" baseline="30000" dirty="0">
                <a:latin typeface="Arial Narrow" panose="020B0604020202020204" pitchFamily="34" charset="0"/>
                <a:cs typeface="Arial Narrow" panose="020B0604020202020204" pitchFamily="34" charset="0"/>
              </a:rPr>
              <a:t>®</a:t>
            </a:r>
            <a:r>
              <a:rPr lang="en-US" sz="1200" b="0" i="0" dirty="0">
                <a:latin typeface="Arial Narrow" panose="020B0604020202020204" pitchFamily="34" charset="0"/>
                <a:cs typeface="Arial Narrow" panose="020B0604020202020204" pitchFamily="34" charset="0"/>
              </a:rPr>
              <a:t> post-PLEX. Follow efficacy daily w/ PLT counts &amp; LD and assess remission using PLT counts, LD, MAHA, and HGB. Continue PLEX 3 days post-remission. PLEX + Rituxan</a:t>
            </a:r>
            <a:r>
              <a:rPr lang="en-US" sz="1200" b="0" i="0" baseline="30000" dirty="0">
                <a:latin typeface="Arial Narrow" panose="020B0604020202020204" pitchFamily="34" charset="0"/>
                <a:cs typeface="Arial Narrow" panose="020B0604020202020204" pitchFamily="34" charset="0"/>
              </a:rPr>
              <a:t>®</a:t>
            </a:r>
            <a:r>
              <a:rPr lang="en-US" sz="1200" b="0" i="0" dirty="0">
                <a:latin typeface="Arial Narrow" panose="020B0604020202020204" pitchFamily="34" charset="0"/>
                <a:cs typeface="Arial Narrow" panose="020B0604020202020204" pitchFamily="34" charset="0"/>
              </a:rPr>
              <a:t> is 80–90% effective, remeasure ADAMTS13 when in remission.</a:t>
            </a:r>
          </a:p>
          <a:p>
            <a:endParaRPr lang="en-US" dirty="0"/>
          </a:p>
        </p:txBody>
      </p:sp>
      <p:sp>
        <p:nvSpPr>
          <p:cNvPr id="4" name="Slide Number Placeholder 3"/>
          <p:cNvSpPr>
            <a:spLocks noGrp="1"/>
          </p:cNvSpPr>
          <p:nvPr>
            <p:ph type="sldNum" sz="quarter" idx="5"/>
          </p:nvPr>
        </p:nvSpPr>
        <p:spPr/>
        <p:txBody>
          <a:bodyPr/>
          <a:lstStyle/>
          <a:p>
            <a:fld id="{49E9A854-5F7D-4243-8CBA-260B88B849D4}" type="slidenum">
              <a:rPr lang="en-US" smtClean="0"/>
              <a:t>27</a:t>
            </a:fld>
            <a:endParaRPr lang="en-US"/>
          </a:p>
        </p:txBody>
      </p:sp>
    </p:spTree>
    <p:extLst>
      <p:ext uri="{BB962C8B-B14F-4D97-AF65-F5344CB8AC3E}">
        <p14:creationId xmlns:p14="http://schemas.microsoft.com/office/powerpoint/2010/main" val="3221536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Rituxan: Anti-CD20 immunotherapy suppresses B cells. Read slide.</a:t>
            </a:r>
          </a:p>
        </p:txBody>
      </p:sp>
      <p:sp>
        <p:nvSpPr>
          <p:cNvPr id="4" name="Slide Number Placeholder 3"/>
          <p:cNvSpPr>
            <a:spLocks noGrp="1"/>
          </p:cNvSpPr>
          <p:nvPr>
            <p:ph type="sldNum" sz="quarter" idx="5"/>
          </p:nvPr>
        </p:nvSpPr>
        <p:spPr/>
        <p:txBody>
          <a:bodyPr/>
          <a:lstStyle/>
          <a:p>
            <a:fld id="{49E9A854-5F7D-4243-8CBA-260B88B849D4}" type="slidenum">
              <a:rPr lang="en-US" smtClean="0"/>
              <a:t>28</a:t>
            </a:fld>
            <a:endParaRPr lang="en-US"/>
          </a:p>
        </p:txBody>
      </p:sp>
    </p:spTree>
    <p:extLst>
      <p:ext uri="{BB962C8B-B14F-4D97-AF65-F5344CB8AC3E}">
        <p14:creationId xmlns:p14="http://schemas.microsoft.com/office/powerpoint/2010/main" val="2601601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Cablivi</a:t>
            </a:r>
            <a:r>
              <a:rPr lang="en-US" dirty="0"/>
              <a:t> is the world’s first nanobody. It binds VWF’s A1 region and blocks platelet string formation to prevent microthrombi. What is a nanobody? Stand by for the answer.</a:t>
            </a:r>
          </a:p>
        </p:txBody>
      </p:sp>
      <p:sp>
        <p:nvSpPr>
          <p:cNvPr id="4" name="Slide Number Placeholder 3"/>
          <p:cNvSpPr>
            <a:spLocks noGrp="1"/>
          </p:cNvSpPr>
          <p:nvPr>
            <p:ph type="sldNum" sz="quarter" idx="5"/>
          </p:nvPr>
        </p:nvSpPr>
        <p:spPr/>
        <p:txBody>
          <a:bodyPr/>
          <a:lstStyle/>
          <a:p>
            <a:fld id="{993B22D9-BE16-4044-B726-38E65DE827AC}" type="slidenum">
              <a:rPr lang="en-US" smtClean="0"/>
              <a:t>29</a:t>
            </a:fld>
            <a:endParaRPr lang="en-US"/>
          </a:p>
        </p:txBody>
      </p:sp>
    </p:spTree>
    <p:extLst>
      <p:ext uri="{BB962C8B-B14F-4D97-AF65-F5344CB8AC3E}">
        <p14:creationId xmlns:p14="http://schemas.microsoft.com/office/powerpoint/2010/main" val="403918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 19 YOA African-American woman came to the ED experiencing rapid onset fever, headache, confusion and weakness. The ED nurse recorded petechiae on her extremities and arranged for laboratory assays.</a:t>
            </a:r>
          </a:p>
        </p:txBody>
      </p:sp>
      <p:sp>
        <p:nvSpPr>
          <p:cNvPr id="4" name="Slide Number Placeholder 3"/>
          <p:cNvSpPr>
            <a:spLocks noGrp="1"/>
          </p:cNvSpPr>
          <p:nvPr>
            <p:ph type="sldNum" sz="quarter" idx="5"/>
          </p:nvPr>
        </p:nvSpPr>
        <p:spPr/>
        <p:txBody>
          <a:bodyPr/>
          <a:lstStyle/>
          <a:p>
            <a:fld id="{993B22D9-BE16-4044-B726-38E65DE827AC}" type="slidenum">
              <a:rPr lang="en-US" smtClean="0"/>
              <a:t>3</a:t>
            </a:fld>
            <a:endParaRPr lang="en-US"/>
          </a:p>
        </p:txBody>
      </p:sp>
    </p:spTree>
    <p:extLst>
      <p:ext uri="{BB962C8B-B14F-4D97-AF65-F5344CB8AC3E}">
        <p14:creationId xmlns:p14="http://schemas.microsoft.com/office/powerpoint/2010/main" val="3899926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first, </a:t>
            </a:r>
            <a:r>
              <a:rPr lang="en-US" dirty="0" err="1"/>
              <a:t>Cablivi</a:t>
            </a:r>
            <a:r>
              <a:rPr lang="en-US" dirty="0"/>
              <a:t> shortens the time to platelet count recovery at 150,000 to 3 days, PLEX is D/</a:t>
            </a:r>
            <a:r>
              <a:rPr lang="en-US" dirty="0" err="1"/>
              <a:t>Ced</a:t>
            </a:r>
            <a:r>
              <a:rPr lang="en-US" dirty="0"/>
              <a:t> within 5.</a:t>
            </a:r>
          </a:p>
        </p:txBody>
      </p:sp>
      <p:sp>
        <p:nvSpPr>
          <p:cNvPr id="4" name="Slide Number Placeholder 3"/>
          <p:cNvSpPr>
            <a:spLocks noGrp="1"/>
          </p:cNvSpPr>
          <p:nvPr>
            <p:ph type="sldNum" sz="quarter" idx="5"/>
          </p:nvPr>
        </p:nvSpPr>
        <p:spPr/>
        <p:txBody>
          <a:bodyPr/>
          <a:lstStyle/>
          <a:p>
            <a:fld id="{993B22D9-BE16-4044-B726-38E65DE827AC}" type="slidenum">
              <a:rPr lang="en-US" smtClean="0"/>
              <a:t>30</a:t>
            </a:fld>
            <a:endParaRPr lang="en-US"/>
          </a:p>
        </p:txBody>
      </p:sp>
    </p:spTree>
    <p:extLst>
      <p:ext uri="{BB962C8B-B14F-4D97-AF65-F5344CB8AC3E}">
        <p14:creationId xmlns:p14="http://schemas.microsoft.com/office/powerpoint/2010/main" val="1969185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993B22D9-BE16-4044-B726-38E65DE827AC}" type="slidenum">
              <a:rPr lang="en-US" smtClean="0"/>
              <a:t>31</a:t>
            </a:fld>
            <a:endParaRPr lang="en-US"/>
          </a:p>
        </p:txBody>
      </p:sp>
    </p:spTree>
    <p:extLst>
      <p:ext uri="{BB962C8B-B14F-4D97-AF65-F5344CB8AC3E}">
        <p14:creationId xmlns:p14="http://schemas.microsoft.com/office/powerpoint/2010/main" val="10417412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percentage of patients who achieve normalization of LD, Cardiac troponin 1, and creatinine within ten days.</a:t>
            </a:r>
          </a:p>
        </p:txBody>
      </p:sp>
      <p:sp>
        <p:nvSpPr>
          <p:cNvPr id="4" name="Slide Number Placeholder 3"/>
          <p:cNvSpPr>
            <a:spLocks noGrp="1"/>
          </p:cNvSpPr>
          <p:nvPr>
            <p:ph type="sldNum" sz="quarter" idx="5"/>
          </p:nvPr>
        </p:nvSpPr>
        <p:spPr/>
        <p:txBody>
          <a:bodyPr/>
          <a:lstStyle/>
          <a:p>
            <a:fld id="{993B22D9-BE16-4044-B726-38E65DE827AC}" type="slidenum">
              <a:rPr lang="en-US" smtClean="0"/>
              <a:t>32</a:t>
            </a:fld>
            <a:endParaRPr lang="en-US"/>
          </a:p>
        </p:txBody>
      </p:sp>
    </p:spTree>
    <p:extLst>
      <p:ext uri="{BB962C8B-B14F-4D97-AF65-F5344CB8AC3E}">
        <p14:creationId xmlns:p14="http://schemas.microsoft.com/office/powerpoint/2010/main" val="39610760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Nanobodies are antibodies that are produced in </a:t>
            </a:r>
            <a:r>
              <a:rPr lang="en-US" dirty="0" err="1"/>
              <a:t>camalids</a:t>
            </a:r>
            <a:r>
              <a:rPr lang="en-US" dirty="0"/>
              <a:t> such as a Llama, Alpaca, or Vicuna.</a:t>
            </a:r>
          </a:p>
        </p:txBody>
      </p:sp>
      <p:sp>
        <p:nvSpPr>
          <p:cNvPr id="4" name="Slide Number Placeholder 3"/>
          <p:cNvSpPr>
            <a:spLocks noGrp="1"/>
          </p:cNvSpPr>
          <p:nvPr>
            <p:ph type="sldNum" sz="quarter" idx="5"/>
          </p:nvPr>
        </p:nvSpPr>
        <p:spPr/>
        <p:txBody>
          <a:bodyPr/>
          <a:lstStyle/>
          <a:p>
            <a:fld id="{993B22D9-BE16-4044-B726-38E65DE827AC}" type="slidenum">
              <a:rPr lang="en-US" smtClean="0"/>
              <a:t>33</a:t>
            </a:fld>
            <a:endParaRPr lang="en-US"/>
          </a:p>
        </p:txBody>
      </p:sp>
    </p:spTree>
    <p:extLst>
      <p:ext uri="{BB962C8B-B14F-4D97-AF65-F5344CB8AC3E}">
        <p14:creationId xmlns:p14="http://schemas.microsoft.com/office/powerpoint/2010/main" val="3955182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antibodies that </a:t>
            </a:r>
            <a:r>
              <a:rPr lang="en-US" sz="1200" dirty="0"/>
              <a:t>make heavy chains with no light chains, no VH1 region, direct connection to hinge region.</a:t>
            </a:r>
            <a:endParaRPr lang="en-US" dirty="0"/>
          </a:p>
        </p:txBody>
      </p:sp>
      <p:sp>
        <p:nvSpPr>
          <p:cNvPr id="4" name="Slide Number Placeholder 3"/>
          <p:cNvSpPr>
            <a:spLocks noGrp="1"/>
          </p:cNvSpPr>
          <p:nvPr>
            <p:ph type="sldNum" sz="quarter" idx="5"/>
          </p:nvPr>
        </p:nvSpPr>
        <p:spPr/>
        <p:txBody>
          <a:bodyPr/>
          <a:lstStyle/>
          <a:p>
            <a:fld id="{993B22D9-BE16-4044-B726-38E65DE827AC}" type="slidenum">
              <a:rPr lang="en-US" smtClean="0"/>
              <a:t>34</a:t>
            </a:fld>
            <a:endParaRPr lang="en-US"/>
          </a:p>
        </p:txBody>
      </p:sp>
    </p:spTree>
    <p:extLst>
      <p:ext uri="{BB962C8B-B14F-4D97-AF65-F5344CB8AC3E}">
        <p14:creationId xmlns:p14="http://schemas.microsoft.com/office/powerpoint/2010/main" val="32092026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features of nanobodies.</a:t>
            </a:r>
          </a:p>
        </p:txBody>
      </p:sp>
      <p:sp>
        <p:nvSpPr>
          <p:cNvPr id="4" name="Slide Number Placeholder 3"/>
          <p:cNvSpPr>
            <a:spLocks noGrp="1"/>
          </p:cNvSpPr>
          <p:nvPr>
            <p:ph type="sldNum" sz="quarter" idx="5"/>
          </p:nvPr>
        </p:nvSpPr>
        <p:spPr/>
        <p:txBody>
          <a:bodyPr/>
          <a:lstStyle/>
          <a:p>
            <a:fld id="{993B22D9-BE16-4044-B726-38E65DE827AC}" type="slidenum">
              <a:rPr lang="en-US" smtClean="0"/>
              <a:t>35</a:t>
            </a:fld>
            <a:endParaRPr lang="en-US"/>
          </a:p>
        </p:txBody>
      </p:sp>
    </p:spTree>
    <p:extLst>
      <p:ext uri="{BB962C8B-B14F-4D97-AF65-F5344CB8AC3E}">
        <p14:creationId xmlns:p14="http://schemas.microsoft.com/office/powerpoint/2010/main" val="4164630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Nanobodies are being developed for several applications. Therapeutic applications </a:t>
            </a:r>
            <a:r>
              <a:rPr lang="en-US" dirty="0" err="1"/>
              <a:t>inclue</a:t>
            </a:r>
            <a:r>
              <a:rPr lang="en-US" dirty="0"/>
              <a:t> [read from list], diagnostic applications include [read from list].</a:t>
            </a:r>
          </a:p>
        </p:txBody>
      </p:sp>
      <p:sp>
        <p:nvSpPr>
          <p:cNvPr id="4" name="Slide Number Placeholder 3"/>
          <p:cNvSpPr>
            <a:spLocks noGrp="1"/>
          </p:cNvSpPr>
          <p:nvPr>
            <p:ph type="sldNum" sz="quarter" idx="5"/>
          </p:nvPr>
        </p:nvSpPr>
        <p:spPr/>
        <p:txBody>
          <a:bodyPr/>
          <a:lstStyle/>
          <a:p>
            <a:fld id="{993B22D9-BE16-4044-B726-38E65DE827AC}" type="slidenum">
              <a:rPr lang="en-US" smtClean="0"/>
              <a:t>36</a:t>
            </a:fld>
            <a:endParaRPr lang="en-US"/>
          </a:p>
        </p:txBody>
      </p:sp>
    </p:spTree>
    <p:extLst>
      <p:ext uri="{BB962C8B-B14F-4D97-AF65-F5344CB8AC3E}">
        <p14:creationId xmlns:p14="http://schemas.microsoft.com/office/powerpoint/2010/main" val="890903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Caleb the camel won the commercial of the year 2013 advertising Geico insurance.</a:t>
            </a:r>
          </a:p>
        </p:txBody>
      </p:sp>
      <p:sp>
        <p:nvSpPr>
          <p:cNvPr id="4" name="Slide Number Placeholder 3"/>
          <p:cNvSpPr>
            <a:spLocks noGrp="1"/>
          </p:cNvSpPr>
          <p:nvPr>
            <p:ph type="sldNum" sz="quarter" idx="5"/>
          </p:nvPr>
        </p:nvSpPr>
        <p:spPr/>
        <p:txBody>
          <a:bodyPr/>
          <a:lstStyle/>
          <a:p>
            <a:fld id="{993B22D9-BE16-4044-B726-38E65DE827AC}" type="slidenum">
              <a:rPr lang="en-US" smtClean="0"/>
              <a:t>37</a:t>
            </a:fld>
            <a:endParaRPr lang="en-US"/>
          </a:p>
        </p:txBody>
      </p:sp>
    </p:spTree>
    <p:extLst>
      <p:ext uri="{BB962C8B-B14F-4D97-AF65-F5344CB8AC3E}">
        <p14:creationId xmlns:p14="http://schemas.microsoft.com/office/powerpoint/2010/main" val="18728266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phase 2 trial information. Phase 3 trials are now ongoing. The investigators have discontinued efforts to use rADAMTS13 in </a:t>
            </a:r>
            <a:r>
              <a:rPr lang="en-US" dirty="0" err="1"/>
              <a:t>iTTP</a:t>
            </a:r>
            <a:r>
              <a:rPr lang="en-US" dirty="0"/>
              <a:t>, but continue with familial recurrent TTP patients using either a prophylaxis or on demand approach.</a:t>
            </a:r>
          </a:p>
        </p:txBody>
      </p:sp>
      <p:sp>
        <p:nvSpPr>
          <p:cNvPr id="4" name="Slide Number Placeholder 3"/>
          <p:cNvSpPr>
            <a:spLocks noGrp="1"/>
          </p:cNvSpPr>
          <p:nvPr>
            <p:ph type="sldNum" sz="quarter" idx="5"/>
          </p:nvPr>
        </p:nvSpPr>
        <p:spPr/>
        <p:txBody>
          <a:bodyPr/>
          <a:lstStyle/>
          <a:p>
            <a:fld id="{993B22D9-BE16-4044-B726-38E65DE827AC}" type="slidenum">
              <a:rPr lang="en-US" smtClean="0"/>
              <a:t>38</a:t>
            </a:fld>
            <a:endParaRPr lang="en-US"/>
          </a:p>
        </p:txBody>
      </p:sp>
    </p:spTree>
    <p:extLst>
      <p:ext uri="{BB962C8B-B14F-4D97-AF65-F5344CB8AC3E}">
        <p14:creationId xmlns:p14="http://schemas.microsoft.com/office/powerpoint/2010/main" val="19752060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2018, Zheng and colleagues reported the use of rADAMTS13 on 106 severely injured blunt and penetrating trauma on 106 children, measuring their response by prothrombin time ratio, ADAMTS13 ratio, VWF antigen and activity, and human neutrophil peptide on the principle that </a:t>
            </a:r>
            <a:r>
              <a:rPr lang="en-US" dirty="0">
                <a:solidFill>
                  <a:schemeClr val="tx1"/>
                </a:solidFill>
              </a:rPr>
              <a:t>Endothelial activation occurs in trauma or sepsis and can induce an inflammatory procoagulant state associated with microvascular injury and thrombosis.</a:t>
            </a:r>
          </a:p>
          <a:p>
            <a:r>
              <a:rPr lang="en-US" dirty="0"/>
              <a:t>.</a:t>
            </a:r>
          </a:p>
        </p:txBody>
      </p:sp>
      <p:sp>
        <p:nvSpPr>
          <p:cNvPr id="4" name="Slide Number Placeholder 3"/>
          <p:cNvSpPr>
            <a:spLocks noGrp="1"/>
          </p:cNvSpPr>
          <p:nvPr>
            <p:ph type="sldNum" sz="quarter" idx="5"/>
          </p:nvPr>
        </p:nvSpPr>
        <p:spPr/>
        <p:txBody>
          <a:bodyPr/>
          <a:lstStyle/>
          <a:p>
            <a:fld id="{49E9A854-5F7D-4243-8CBA-260B88B849D4}" type="slidenum">
              <a:rPr lang="en-US" smtClean="0"/>
              <a:t>39</a:t>
            </a:fld>
            <a:endParaRPr lang="en-US"/>
          </a:p>
        </p:txBody>
      </p:sp>
    </p:spTree>
    <p:extLst>
      <p:ext uri="{BB962C8B-B14F-4D97-AF65-F5344CB8AC3E}">
        <p14:creationId xmlns:p14="http://schemas.microsoft.com/office/powerpoint/2010/main" val="1728684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schistocytes in her peripheral blood film were the product of microangiopathic hemolytic anemia, or MAHA, reflected in her HGB, HCT, and MCV deficiencies plus elevated lactate dehydrogenase, the product of damaged RBCs. Thrombocytopenia is pathognomic of TTP.</a:t>
            </a:r>
          </a:p>
        </p:txBody>
      </p:sp>
      <p:sp>
        <p:nvSpPr>
          <p:cNvPr id="4" name="Slide Number Placeholder 3"/>
          <p:cNvSpPr>
            <a:spLocks noGrp="1"/>
          </p:cNvSpPr>
          <p:nvPr>
            <p:ph type="sldNum" sz="quarter" idx="5"/>
          </p:nvPr>
        </p:nvSpPr>
        <p:spPr/>
        <p:txBody>
          <a:bodyPr/>
          <a:lstStyle/>
          <a:p>
            <a:fld id="{993B22D9-BE16-4044-B726-38E65DE827AC}" type="slidenum">
              <a:rPr lang="en-US" smtClean="0"/>
              <a:t>4</a:t>
            </a:fld>
            <a:endParaRPr lang="en-US"/>
          </a:p>
        </p:txBody>
      </p:sp>
    </p:spTree>
    <p:extLst>
      <p:ext uri="{BB962C8B-B14F-4D97-AF65-F5344CB8AC3E}">
        <p14:creationId xmlns:p14="http://schemas.microsoft.com/office/powerpoint/2010/main" val="24407466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measured ADAMTS13/</a:t>
            </a:r>
            <a:r>
              <a:rPr lang="en-US" dirty="0" err="1"/>
              <a:t>VWFag</a:t>
            </a:r>
            <a:r>
              <a:rPr lang="en-US" dirty="0"/>
              <a:t> ratio and illustrated its dose-related response. </a:t>
            </a:r>
          </a:p>
        </p:txBody>
      </p:sp>
      <p:sp>
        <p:nvSpPr>
          <p:cNvPr id="4" name="Slide Number Placeholder 3"/>
          <p:cNvSpPr>
            <a:spLocks noGrp="1"/>
          </p:cNvSpPr>
          <p:nvPr>
            <p:ph type="sldNum" sz="quarter" idx="5"/>
          </p:nvPr>
        </p:nvSpPr>
        <p:spPr/>
        <p:txBody>
          <a:bodyPr/>
          <a:lstStyle/>
          <a:p>
            <a:fld id="{993B22D9-BE16-4044-B726-38E65DE827AC}" type="slidenum">
              <a:rPr lang="en-US" smtClean="0"/>
              <a:t>40</a:t>
            </a:fld>
            <a:endParaRPr lang="en-US"/>
          </a:p>
        </p:txBody>
      </p:sp>
    </p:spTree>
    <p:extLst>
      <p:ext uri="{BB962C8B-B14F-4D97-AF65-F5344CB8AC3E}">
        <p14:creationId xmlns:p14="http://schemas.microsoft.com/office/powerpoint/2010/main" val="27250285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Zheng also measured ADAMTs13, VWF, and HNP in 33 adult traumatic brain injury patients and reported a rise in VWF ag and VWF ac, with a drop in ADAMTS13  over 5 days, with levels most profoundly affected in severe cases.</a:t>
            </a:r>
          </a:p>
        </p:txBody>
      </p:sp>
      <p:sp>
        <p:nvSpPr>
          <p:cNvPr id="4" name="Slide Number Placeholder 3"/>
          <p:cNvSpPr>
            <a:spLocks noGrp="1"/>
          </p:cNvSpPr>
          <p:nvPr>
            <p:ph type="sldNum" sz="quarter" idx="5"/>
          </p:nvPr>
        </p:nvSpPr>
        <p:spPr/>
        <p:txBody>
          <a:bodyPr/>
          <a:lstStyle/>
          <a:p>
            <a:fld id="{993B22D9-BE16-4044-B726-38E65DE827AC}" type="slidenum">
              <a:rPr lang="en-US" smtClean="0"/>
              <a:t>41</a:t>
            </a:fld>
            <a:endParaRPr lang="en-US"/>
          </a:p>
        </p:txBody>
      </p:sp>
    </p:spTree>
    <p:extLst>
      <p:ext uri="{BB962C8B-B14F-4D97-AF65-F5344CB8AC3E}">
        <p14:creationId xmlns:p14="http://schemas.microsoft.com/office/powerpoint/2010/main" val="40429834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Zheng’s ADAMTS13/</a:t>
            </a:r>
            <a:r>
              <a:rPr lang="en-US" dirty="0" err="1"/>
              <a:t>VWFac</a:t>
            </a:r>
            <a:r>
              <a:rPr lang="en-US" dirty="0"/>
              <a:t> ratios in TBI patients.</a:t>
            </a:r>
          </a:p>
        </p:txBody>
      </p:sp>
      <p:sp>
        <p:nvSpPr>
          <p:cNvPr id="4" name="Slide Number Placeholder 3"/>
          <p:cNvSpPr>
            <a:spLocks noGrp="1"/>
          </p:cNvSpPr>
          <p:nvPr>
            <p:ph type="sldNum" sz="quarter" idx="5"/>
          </p:nvPr>
        </p:nvSpPr>
        <p:spPr/>
        <p:txBody>
          <a:bodyPr/>
          <a:lstStyle/>
          <a:p>
            <a:fld id="{993B22D9-BE16-4044-B726-38E65DE827AC}" type="slidenum">
              <a:rPr lang="en-US" smtClean="0"/>
              <a:t>42</a:t>
            </a:fld>
            <a:endParaRPr lang="en-US"/>
          </a:p>
        </p:txBody>
      </p:sp>
    </p:spTree>
    <p:extLst>
      <p:ext uri="{BB962C8B-B14F-4D97-AF65-F5344CB8AC3E}">
        <p14:creationId xmlns:p14="http://schemas.microsoft.com/office/powerpoint/2010/main" val="26654346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a:t>
            </a:r>
            <a:r>
              <a:rPr lang="en-US" dirty="0" err="1"/>
              <a:t>Zheng;s</a:t>
            </a:r>
            <a:r>
              <a:rPr lang="en-US" dirty="0"/>
              <a:t> conclusion.</a:t>
            </a:r>
          </a:p>
        </p:txBody>
      </p:sp>
      <p:sp>
        <p:nvSpPr>
          <p:cNvPr id="4" name="Slide Number Placeholder 3"/>
          <p:cNvSpPr>
            <a:spLocks noGrp="1"/>
          </p:cNvSpPr>
          <p:nvPr>
            <p:ph type="sldNum" sz="quarter" idx="5"/>
          </p:nvPr>
        </p:nvSpPr>
        <p:spPr/>
        <p:txBody>
          <a:bodyPr/>
          <a:lstStyle/>
          <a:p>
            <a:fld id="{993B22D9-BE16-4044-B726-38E65DE827AC}" type="slidenum">
              <a:rPr lang="en-US" smtClean="0"/>
              <a:t>43</a:t>
            </a:fld>
            <a:endParaRPr lang="en-US"/>
          </a:p>
        </p:txBody>
      </p:sp>
    </p:spTree>
    <p:extLst>
      <p:ext uri="{BB962C8B-B14F-4D97-AF65-F5344CB8AC3E}">
        <p14:creationId xmlns:p14="http://schemas.microsoft.com/office/powerpoint/2010/main" val="19836367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2018 University of Cincinnati study documented the annual incidence of TMAs in childhood, indicating that STEC-HUS, S. pneumoniae HUS, and </a:t>
            </a:r>
            <a:r>
              <a:rPr lang="en-US" dirty="0" err="1"/>
              <a:t>aHUS</a:t>
            </a:r>
            <a:r>
              <a:rPr lang="en-US" dirty="0"/>
              <a:t> were by far the most presentations. STEC-HUS is Shiga toxin-producing </a:t>
            </a:r>
            <a:r>
              <a:rPr lang="en-US" i="1" dirty="0"/>
              <a:t>Escherichia coli-triggered HUS, which is usually </a:t>
            </a:r>
            <a:r>
              <a:rPr lang="en-US" i="1" dirty="0" err="1"/>
              <a:t>treateable</a:t>
            </a:r>
            <a:r>
              <a:rPr lang="en-US" i="1" dirty="0"/>
              <a:t>.</a:t>
            </a:r>
            <a:endParaRPr lang="en-US" dirty="0"/>
          </a:p>
        </p:txBody>
      </p:sp>
      <p:sp>
        <p:nvSpPr>
          <p:cNvPr id="4" name="Slide Number Placeholder 3"/>
          <p:cNvSpPr>
            <a:spLocks noGrp="1"/>
          </p:cNvSpPr>
          <p:nvPr>
            <p:ph type="sldNum" sz="quarter" idx="5"/>
          </p:nvPr>
        </p:nvSpPr>
        <p:spPr/>
        <p:txBody>
          <a:bodyPr/>
          <a:lstStyle/>
          <a:p>
            <a:fld id="{993B22D9-BE16-4044-B726-38E65DE827AC}" type="slidenum">
              <a:rPr lang="en-US" smtClean="0"/>
              <a:t>44</a:t>
            </a:fld>
            <a:endParaRPr lang="en-US"/>
          </a:p>
        </p:txBody>
      </p:sp>
    </p:spTree>
    <p:extLst>
      <p:ext uri="{BB962C8B-B14F-4D97-AF65-F5344CB8AC3E}">
        <p14:creationId xmlns:p14="http://schemas.microsoft.com/office/powerpoint/2010/main" val="20517794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table is used to sort out STEC-HUS from TTP. </a:t>
            </a:r>
            <a:r>
              <a:rPr lang="en-US" sz="1200" b="0" i="0" dirty="0">
                <a:latin typeface="Arial Narrow" panose="020B0604020202020204" pitchFamily="34" charset="0"/>
                <a:cs typeface="Arial Narrow" panose="020B0604020202020204" pitchFamily="34" charset="0"/>
              </a:rPr>
              <a:t>Clinical and laboratory observations cross boundaries, obscuring diagnosis, however the availability of fast-TAT ADAMTS13 levels or ADAMTS13/</a:t>
            </a:r>
            <a:r>
              <a:rPr lang="en-US" sz="1200" b="0" i="0" dirty="0" err="1">
                <a:latin typeface="Arial Narrow" panose="020B0604020202020204" pitchFamily="34" charset="0"/>
                <a:cs typeface="Arial Narrow" panose="020B0604020202020204" pitchFamily="34" charset="0"/>
              </a:rPr>
              <a:t>VWFag</a:t>
            </a:r>
            <a:r>
              <a:rPr lang="en-US" sz="1200" b="0" i="0" dirty="0">
                <a:latin typeface="Arial Narrow" panose="020B0604020202020204" pitchFamily="34" charset="0"/>
                <a:cs typeface="Arial Narrow" panose="020B0604020202020204" pitchFamily="34" charset="0"/>
              </a:rPr>
              <a:t> ratios will provide definitive laboratory support.</a:t>
            </a:r>
          </a:p>
        </p:txBody>
      </p:sp>
      <p:sp>
        <p:nvSpPr>
          <p:cNvPr id="4" name="Slide Number Placeholder 3"/>
          <p:cNvSpPr>
            <a:spLocks noGrp="1"/>
          </p:cNvSpPr>
          <p:nvPr>
            <p:ph type="sldNum" sz="quarter" idx="5"/>
          </p:nvPr>
        </p:nvSpPr>
        <p:spPr/>
        <p:txBody>
          <a:bodyPr/>
          <a:lstStyle/>
          <a:p>
            <a:fld id="{993B22D9-BE16-4044-B726-38E65DE827AC}" type="slidenum">
              <a:rPr lang="en-US" smtClean="0"/>
              <a:t>45</a:t>
            </a:fld>
            <a:endParaRPr lang="en-US"/>
          </a:p>
        </p:txBody>
      </p:sp>
    </p:spTree>
    <p:extLst>
      <p:ext uri="{BB962C8B-B14F-4D97-AF65-F5344CB8AC3E}">
        <p14:creationId xmlns:p14="http://schemas.microsoft.com/office/powerpoint/2010/main" val="25562293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3B22D9-BE16-4044-B726-38E65DE827AC}" type="slidenum">
              <a:rPr lang="en-US" smtClean="0"/>
              <a:t>46</a:t>
            </a:fld>
            <a:endParaRPr lang="en-US"/>
          </a:p>
        </p:txBody>
      </p:sp>
    </p:spTree>
    <p:extLst>
      <p:ext uri="{BB962C8B-B14F-4D97-AF65-F5344CB8AC3E}">
        <p14:creationId xmlns:p14="http://schemas.microsoft.com/office/powerpoint/2010/main" val="5962138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IgM or multiple IgG isotype antibodies catalyze C1 to form C4, which splits into C4a and C4b. C4b on a cell surface combines with C2, splitting off C2b, The C4b-C2a complex bind c3, splitting off C3a, C5b, and c5a. C3a and C5a are cytokines involved in anaphylaxis. </a:t>
            </a:r>
            <a:r>
              <a:rPr lang="en-US" sz="1200" dirty="0">
                <a:latin typeface="Arial Narrow" panose="020B0604020202020204" pitchFamily="34" charset="0"/>
                <a:cs typeface="Arial Narrow" panose="020B0604020202020204" pitchFamily="34" charset="0"/>
              </a:rPr>
              <a:t>C5a may increase inflammatory cytokines, downregulate ADAMTS-13, generates tissue factor and PAI1, decreases protein S and increases protein C resistance because of increased factor VIII activity, and, most importantly, activates thrombin.</a:t>
            </a:r>
          </a:p>
        </p:txBody>
      </p:sp>
      <p:sp>
        <p:nvSpPr>
          <p:cNvPr id="4" name="Slide Number Placeholder 3"/>
          <p:cNvSpPr>
            <a:spLocks noGrp="1"/>
          </p:cNvSpPr>
          <p:nvPr>
            <p:ph type="sldNum" sz="quarter" idx="5"/>
          </p:nvPr>
        </p:nvSpPr>
        <p:spPr/>
        <p:txBody>
          <a:bodyPr/>
          <a:lstStyle/>
          <a:p>
            <a:fld id="{49E9A854-5F7D-4243-8CBA-260B88B849D4}" type="slidenum">
              <a:rPr lang="en-US" smtClean="0"/>
              <a:t>47</a:t>
            </a:fld>
            <a:endParaRPr lang="en-US"/>
          </a:p>
        </p:txBody>
      </p:sp>
    </p:spTree>
    <p:extLst>
      <p:ext uri="{BB962C8B-B14F-4D97-AF65-F5344CB8AC3E}">
        <p14:creationId xmlns:p14="http://schemas.microsoft.com/office/powerpoint/2010/main" val="27798670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alternate complement pathway begins with Ce and also produces C5a.</a:t>
            </a:r>
          </a:p>
        </p:txBody>
      </p:sp>
      <p:sp>
        <p:nvSpPr>
          <p:cNvPr id="4" name="Slide Number Placeholder 3"/>
          <p:cNvSpPr>
            <a:spLocks noGrp="1"/>
          </p:cNvSpPr>
          <p:nvPr>
            <p:ph type="sldNum" sz="quarter" idx="5"/>
          </p:nvPr>
        </p:nvSpPr>
        <p:spPr/>
        <p:txBody>
          <a:bodyPr/>
          <a:lstStyle/>
          <a:p>
            <a:fld id="{993B22D9-BE16-4044-B726-38E65DE827AC}" type="slidenum">
              <a:rPr lang="en-US" smtClean="0"/>
              <a:t>48</a:t>
            </a:fld>
            <a:endParaRPr lang="en-US"/>
          </a:p>
        </p:txBody>
      </p:sp>
    </p:spTree>
    <p:extLst>
      <p:ext uri="{BB962C8B-B14F-4D97-AF65-F5344CB8AC3E}">
        <p14:creationId xmlns:p14="http://schemas.microsoft.com/office/powerpoint/2010/main" val="32790063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C5b joins with C6, 7, 8, and 9 together forming the cylindrical membrane attack complex that causes hemolysis.</a:t>
            </a:r>
          </a:p>
        </p:txBody>
      </p:sp>
      <p:sp>
        <p:nvSpPr>
          <p:cNvPr id="4" name="Slide Number Placeholder 3"/>
          <p:cNvSpPr>
            <a:spLocks noGrp="1"/>
          </p:cNvSpPr>
          <p:nvPr>
            <p:ph type="sldNum" sz="quarter" idx="5"/>
          </p:nvPr>
        </p:nvSpPr>
        <p:spPr/>
        <p:txBody>
          <a:bodyPr/>
          <a:lstStyle/>
          <a:p>
            <a:fld id="{993B22D9-BE16-4044-B726-38E65DE827AC}" type="slidenum">
              <a:rPr lang="en-US" smtClean="0"/>
              <a:t>49</a:t>
            </a:fld>
            <a:endParaRPr lang="en-US"/>
          </a:p>
        </p:txBody>
      </p:sp>
    </p:spTree>
    <p:extLst>
      <p:ext uri="{BB962C8B-B14F-4D97-AF65-F5344CB8AC3E}">
        <p14:creationId xmlns:p14="http://schemas.microsoft.com/office/powerpoint/2010/main" val="1709129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0"/>
              </a:spcBef>
            </a:pPr>
            <a:r>
              <a:rPr lang="en-US" dirty="0"/>
              <a:t>Her presumptive diagnosis is t</a:t>
            </a:r>
            <a:r>
              <a:rPr lang="en-US" sz="2400" dirty="0">
                <a:solidFill>
                  <a:schemeClr val="tx1"/>
                </a:solidFill>
              </a:rPr>
              <a:t>hrombotic thrombocytopenic purpura or TTP, first described by </a:t>
            </a:r>
            <a:r>
              <a:rPr lang="en-US" sz="2000" dirty="0" err="1">
                <a:solidFill>
                  <a:schemeClr val="tx1"/>
                </a:solidFill>
              </a:rPr>
              <a:t>Moschcowitz</a:t>
            </a:r>
            <a:r>
              <a:rPr lang="en-US" sz="2000" dirty="0">
                <a:solidFill>
                  <a:schemeClr val="tx1"/>
                </a:solidFill>
              </a:rPr>
              <a:t> in 1924, in a 16-YO ♀ with petechiae, thrombocytopenia, hemiparesis [</a:t>
            </a:r>
            <a:r>
              <a:rPr lang="en-US" sz="2000" dirty="0"/>
              <a:t>muscular weakness or partial paralysis restricted to one side of the body] </a:t>
            </a:r>
            <a:r>
              <a:rPr lang="en-US" sz="2000" dirty="0">
                <a:solidFill>
                  <a:schemeClr val="tx1"/>
                </a:solidFill>
              </a:rPr>
              <a:t>and pulmonary edema. TTP strikes women over men 70/30 ♀︎, typical of autoimmune disorders. </a:t>
            </a:r>
            <a:r>
              <a:rPr lang="en-US" sz="2000" dirty="0" err="1">
                <a:solidFill>
                  <a:schemeClr val="tx1"/>
                </a:solidFill>
              </a:rPr>
              <a:t>Moschowitz</a:t>
            </a:r>
            <a:r>
              <a:rPr lang="en-US" sz="2000" dirty="0">
                <a:solidFill>
                  <a:schemeClr val="tx1"/>
                </a:solidFill>
              </a:rPr>
              <a:t> described the “Classic pentad” of </a:t>
            </a:r>
            <a:r>
              <a:rPr lang="en-US" sz="2000" dirty="0">
                <a:solidFill>
                  <a:srgbClr val="C00000"/>
                </a:solidFill>
              </a:rPr>
              <a:t>marked thrombocytopenia, MAHA, neurologic changes, fever, renal insufficiency. TTP is n</a:t>
            </a:r>
            <a:r>
              <a:rPr lang="en-US" sz="2400" dirty="0">
                <a:solidFill>
                  <a:schemeClr val="tx1"/>
                </a:solidFill>
              </a:rPr>
              <a:t>ow defined by </a:t>
            </a:r>
            <a:r>
              <a:rPr lang="en-US" sz="2400" dirty="0">
                <a:solidFill>
                  <a:srgbClr val="C00000"/>
                </a:solidFill>
              </a:rPr>
              <a:t>MAHA with elevated lactate dehydrogenase [LD] and thrombocytopenia. TTP is </a:t>
            </a:r>
            <a:r>
              <a:rPr lang="en-US" sz="2400" dirty="0">
                <a:solidFill>
                  <a:schemeClr val="tx1"/>
                </a:solidFill>
              </a:rPr>
              <a:t>“Ultra”-rare; 2/million new cases/year and was once 90%  now 20% fatal.</a:t>
            </a:r>
          </a:p>
          <a:p>
            <a:endParaRPr lang="en-US" dirty="0"/>
          </a:p>
          <a:p>
            <a:r>
              <a:rPr lang="en-US" b="1" dirty="0"/>
              <a:t>[Prevalence</a:t>
            </a:r>
            <a:r>
              <a:rPr lang="en-US" dirty="0"/>
              <a:t> is a statistical concept referring to the number of cases of a disease that are present in a particular population at a given time, whereas </a:t>
            </a:r>
            <a:r>
              <a:rPr lang="en-US" b="1" dirty="0"/>
              <a:t>incidence</a:t>
            </a:r>
            <a:r>
              <a:rPr lang="en-US" dirty="0"/>
              <a:t> refers to the number of new cases that develop in a given period of time.]</a:t>
            </a:r>
          </a:p>
        </p:txBody>
      </p:sp>
      <p:sp>
        <p:nvSpPr>
          <p:cNvPr id="4" name="Slide Number Placeholder 3"/>
          <p:cNvSpPr>
            <a:spLocks noGrp="1"/>
          </p:cNvSpPr>
          <p:nvPr>
            <p:ph type="sldNum" sz="quarter" idx="5"/>
          </p:nvPr>
        </p:nvSpPr>
        <p:spPr/>
        <p:txBody>
          <a:bodyPr/>
          <a:lstStyle/>
          <a:p>
            <a:fld id="{49E9A854-5F7D-4243-8CBA-260B88B849D4}" type="slidenum">
              <a:rPr lang="en-US" smtClean="0"/>
              <a:t>5</a:t>
            </a:fld>
            <a:endParaRPr lang="en-US"/>
          </a:p>
        </p:txBody>
      </p:sp>
    </p:spTree>
    <p:extLst>
      <p:ext uri="{BB962C8B-B14F-4D97-AF65-F5344CB8AC3E}">
        <p14:creationId xmlns:p14="http://schemas.microsoft.com/office/powerpoint/2010/main" val="25125364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dysregulation in the alternate pathway a</a:t>
            </a:r>
            <a:r>
              <a:rPr lang="en-US" sz="1200" dirty="0">
                <a:latin typeface="Arial Narrow" panose="020B0604020202020204" pitchFamily="34" charset="0"/>
                <a:cs typeface="Arial Narrow" panose="020B0604020202020204" pitchFamily="34" charset="0"/>
              </a:rPr>
              <a:t>ctivation results from loss-of-function mutations in regulatory factors H, I, membrane cofactor protein [MCP] and thrombomodulin [THBD], gain-of-function mutations of C3 and factor B shown in green. Renal ECs are primary </a:t>
            </a:r>
            <a:r>
              <a:rPr lang="en-US" sz="1200" dirty="0" err="1">
                <a:latin typeface="Arial Narrow" panose="020B0604020202020204" pitchFamily="34" charset="0"/>
                <a:cs typeface="Arial Narrow" panose="020B0604020202020204" pitchFamily="34" charset="0"/>
              </a:rPr>
              <a:t>aHUS</a:t>
            </a:r>
            <a:r>
              <a:rPr lang="en-US" sz="1200" dirty="0">
                <a:latin typeface="Arial Narrow" panose="020B0604020202020204" pitchFamily="34" charset="0"/>
                <a:cs typeface="Arial Narrow" panose="020B0604020202020204" pitchFamily="34" charset="0"/>
              </a:rPr>
              <a:t> targets..</a:t>
            </a:r>
            <a:r>
              <a:rPr lang="en-US" dirty="0"/>
              <a:t> diacylglycerol kinase </a:t>
            </a:r>
            <a:r>
              <a:rPr lang="en-US" dirty="0" err="1"/>
              <a:t>ɛ</a:t>
            </a:r>
            <a:r>
              <a:rPr lang="en-US" dirty="0"/>
              <a:t> [DGKE] disrupts membrane phospholipids.</a:t>
            </a:r>
            <a:endParaRPr lang="en-US" sz="1200" dirty="0">
              <a:latin typeface="Arial Narrow" panose="020B0604020202020204" pitchFamily="34" charset="0"/>
              <a:cs typeface="Arial Narrow" panose="020B0604020202020204" pitchFamily="34" charset="0"/>
            </a:endParaRPr>
          </a:p>
        </p:txBody>
      </p:sp>
      <p:sp>
        <p:nvSpPr>
          <p:cNvPr id="4" name="Slide Number Placeholder 3"/>
          <p:cNvSpPr>
            <a:spLocks noGrp="1"/>
          </p:cNvSpPr>
          <p:nvPr>
            <p:ph type="sldNum" sz="quarter" idx="5"/>
          </p:nvPr>
        </p:nvSpPr>
        <p:spPr/>
        <p:txBody>
          <a:bodyPr/>
          <a:lstStyle/>
          <a:p>
            <a:fld id="{993B22D9-BE16-4044-B726-38E65DE827AC}" type="slidenum">
              <a:rPr lang="en-US" smtClean="0"/>
              <a:t>50</a:t>
            </a:fld>
            <a:endParaRPr lang="en-US"/>
          </a:p>
        </p:txBody>
      </p:sp>
    </p:spTree>
    <p:extLst>
      <p:ext uri="{BB962C8B-B14F-4D97-AF65-F5344CB8AC3E}">
        <p14:creationId xmlns:p14="http://schemas.microsoft.com/office/powerpoint/2010/main" val="27257120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In the Modified Ham test PNH-like cultured RBCs are incubated with </a:t>
            </a:r>
            <a:r>
              <a:rPr lang="en-US" dirty="0" err="1">
                <a:solidFill>
                  <a:schemeClr val="tx1"/>
                </a:solidFill>
              </a:rPr>
              <a:t>aHUS</a:t>
            </a:r>
            <a:r>
              <a:rPr lang="en-US" dirty="0">
                <a:solidFill>
                  <a:schemeClr val="tx1"/>
                </a:solidFill>
              </a:rPr>
              <a:t> serum, cells retain dye if complement MAC induces death.</a:t>
            </a:r>
          </a:p>
        </p:txBody>
      </p:sp>
      <p:sp>
        <p:nvSpPr>
          <p:cNvPr id="4" name="Slide Number Placeholder 3"/>
          <p:cNvSpPr>
            <a:spLocks noGrp="1"/>
          </p:cNvSpPr>
          <p:nvPr>
            <p:ph type="sldNum" sz="quarter" idx="5"/>
          </p:nvPr>
        </p:nvSpPr>
        <p:spPr/>
        <p:txBody>
          <a:bodyPr/>
          <a:lstStyle/>
          <a:p>
            <a:fld id="{993B22D9-BE16-4044-B726-38E65DE827AC}" type="slidenum">
              <a:rPr lang="en-US" smtClean="0"/>
              <a:t>51</a:t>
            </a:fld>
            <a:endParaRPr lang="en-US"/>
          </a:p>
        </p:txBody>
      </p:sp>
    </p:spTree>
    <p:extLst>
      <p:ext uri="{BB962C8B-B14F-4D97-AF65-F5344CB8AC3E}">
        <p14:creationId xmlns:p14="http://schemas.microsoft.com/office/powerpoint/2010/main" val="37875552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Read the slide</a:t>
            </a:r>
          </a:p>
          <a:p>
            <a:endParaRPr lang="en-US" dirty="0"/>
          </a:p>
        </p:txBody>
      </p:sp>
      <p:sp>
        <p:nvSpPr>
          <p:cNvPr id="4" name="Slide Number Placeholder 3"/>
          <p:cNvSpPr>
            <a:spLocks noGrp="1"/>
          </p:cNvSpPr>
          <p:nvPr>
            <p:ph type="sldNum" sz="quarter" idx="5"/>
          </p:nvPr>
        </p:nvSpPr>
        <p:spPr/>
        <p:txBody>
          <a:bodyPr/>
          <a:lstStyle/>
          <a:p>
            <a:fld id="{993B22D9-BE16-4044-B726-38E65DE827AC}" type="slidenum">
              <a:rPr lang="en-US" smtClean="0"/>
              <a:t>52</a:t>
            </a:fld>
            <a:endParaRPr lang="en-US"/>
          </a:p>
        </p:txBody>
      </p:sp>
    </p:spTree>
    <p:extLst>
      <p:ext uri="{BB962C8B-B14F-4D97-AF65-F5344CB8AC3E}">
        <p14:creationId xmlns:p14="http://schemas.microsoft.com/office/powerpoint/2010/main" val="2275977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Soliris (eculizumab) is an immunosuppressant used for Hemolytic Uremic Syndrome and Myasthenia Gravis costing about 6000 per dose.</a:t>
            </a:r>
          </a:p>
        </p:txBody>
      </p:sp>
      <p:sp>
        <p:nvSpPr>
          <p:cNvPr id="4" name="Slide Number Placeholder 3"/>
          <p:cNvSpPr>
            <a:spLocks noGrp="1"/>
          </p:cNvSpPr>
          <p:nvPr>
            <p:ph type="sldNum" sz="quarter" idx="5"/>
          </p:nvPr>
        </p:nvSpPr>
        <p:spPr/>
        <p:txBody>
          <a:bodyPr/>
          <a:lstStyle/>
          <a:p>
            <a:fld id="{993B22D9-BE16-4044-B726-38E65DE827AC}" type="slidenum">
              <a:rPr lang="en-US" smtClean="0"/>
              <a:t>53</a:t>
            </a:fld>
            <a:endParaRPr lang="en-US"/>
          </a:p>
        </p:txBody>
      </p:sp>
    </p:spTree>
    <p:extLst>
      <p:ext uri="{BB962C8B-B14F-4D97-AF65-F5344CB8AC3E}">
        <p14:creationId xmlns:p14="http://schemas.microsoft.com/office/powerpoint/2010/main" val="17023526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friend went for a routine prenatal checkup. Labs revealed HELLP syndrome, and her provider called her on her ride home to tell her to turn around and induce labor. Little Asa is now 7 and in good health. I gave Asa and his mom each a bag saying, “The lab saved my life.”</a:t>
            </a:r>
          </a:p>
        </p:txBody>
      </p:sp>
      <p:sp>
        <p:nvSpPr>
          <p:cNvPr id="4" name="Slide Number Placeholder 3"/>
          <p:cNvSpPr>
            <a:spLocks noGrp="1"/>
          </p:cNvSpPr>
          <p:nvPr>
            <p:ph type="sldNum" sz="quarter" idx="5"/>
          </p:nvPr>
        </p:nvSpPr>
        <p:spPr/>
        <p:txBody>
          <a:bodyPr/>
          <a:lstStyle/>
          <a:p>
            <a:fld id="{993B22D9-BE16-4044-B726-38E65DE827AC}" type="slidenum">
              <a:rPr lang="en-US" smtClean="0"/>
              <a:t>55</a:t>
            </a:fld>
            <a:endParaRPr lang="en-US"/>
          </a:p>
        </p:txBody>
      </p:sp>
    </p:spTree>
    <p:extLst>
      <p:ext uri="{BB962C8B-B14F-4D97-AF65-F5344CB8AC3E}">
        <p14:creationId xmlns:p14="http://schemas.microsoft.com/office/powerpoint/2010/main" val="7695053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review of the TMAs </a:t>
            </a:r>
            <a:r>
              <a:rPr lang="en-US"/>
              <a:t>Thanks for listening.</a:t>
            </a:r>
            <a:endParaRPr lang="en-US" dirty="0"/>
          </a:p>
        </p:txBody>
      </p:sp>
      <p:sp>
        <p:nvSpPr>
          <p:cNvPr id="4" name="Slide Number Placeholder 3"/>
          <p:cNvSpPr>
            <a:spLocks noGrp="1"/>
          </p:cNvSpPr>
          <p:nvPr>
            <p:ph type="sldNum" sz="quarter" idx="5"/>
          </p:nvPr>
        </p:nvSpPr>
        <p:spPr/>
        <p:txBody>
          <a:bodyPr/>
          <a:lstStyle/>
          <a:p>
            <a:fld id="{49E9A854-5F7D-4243-8CBA-260B88B849D4}" type="slidenum">
              <a:rPr lang="en-US" smtClean="0"/>
              <a:t>56</a:t>
            </a:fld>
            <a:endParaRPr lang="en-US" dirty="0"/>
          </a:p>
        </p:txBody>
      </p:sp>
    </p:spTree>
    <p:extLst>
      <p:ext uri="{BB962C8B-B14F-4D97-AF65-F5344CB8AC3E}">
        <p14:creationId xmlns:p14="http://schemas.microsoft.com/office/powerpoint/2010/main" val="1206275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culprit in the TMAs is VWF, produced from a chromosome 12 gene as a 2814 AA polypeptide with a short signal peptide, a propeptide, and a 2050 AA monomer.</a:t>
            </a:r>
          </a:p>
        </p:txBody>
      </p:sp>
      <p:sp>
        <p:nvSpPr>
          <p:cNvPr id="4" name="Slide Number Placeholder 3"/>
          <p:cNvSpPr>
            <a:spLocks noGrp="1"/>
          </p:cNvSpPr>
          <p:nvPr>
            <p:ph type="sldNum" sz="quarter" idx="5"/>
          </p:nvPr>
        </p:nvSpPr>
        <p:spPr/>
        <p:txBody>
          <a:bodyPr/>
          <a:lstStyle/>
          <a:p>
            <a:fld id="{993B22D9-BE16-4044-B726-38E65DE827AC}" type="slidenum">
              <a:rPr lang="en-US" smtClean="0"/>
              <a:t>6</a:t>
            </a:fld>
            <a:endParaRPr lang="en-US"/>
          </a:p>
        </p:txBody>
      </p:sp>
    </p:spTree>
    <p:extLst>
      <p:ext uri="{BB962C8B-B14F-4D97-AF65-F5344CB8AC3E}">
        <p14:creationId xmlns:p14="http://schemas.microsoft.com/office/powerpoint/2010/main" val="4163779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VWF polypeptide’s domains support platelet binding sites that are ligands for GP1b and GP IIb/IIIa. Several locations on the protein are the sides for various forms of VWD. Important is the ADAMTS13 cleavage site that we will discuss in the next series of slides.</a:t>
            </a:r>
          </a:p>
        </p:txBody>
      </p:sp>
      <p:sp>
        <p:nvSpPr>
          <p:cNvPr id="4" name="Slide Number Placeholder 3"/>
          <p:cNvSpPr>
            <a:spLocks noGrp="1"/>
          </p:cNvSpPr>
          <p:nvPr>
            <p:ph type="sldNum" sz="quarter" idx="5"/>
          </p:nvPr>
        </p:nvSpPr>
        <p:spPr/>
        <p:txBody>
          <a:bodyPr/>
          <a:lstStyle/>
          <a:p>
            <a:fld id="{49E9A854-5F7D-4243-8CBA-260B88B849D4}" type="slidenum">
              <a:rPr lang="en-US" smtClean="0"/>
              <a:t>7</a:t>
            </a:fld>
            <a:endParaRPr lang="en-US"/>
          </a:p>
        </p:txBody>
      </p:sp>
    </p:spTree>
    <p:extLst>
      <p:ext uri="{BB962C8B-B14F-4D97-AF65-F5344CB8AC3E}">
        <p14:creationId xmlns:p14="http://schemas.microsoft.com/office/powerpoint/2010/main" val="3978972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The 22-aa signal peptide is cleaved in the endothelial cell’s endoplasmic reticulum after translation. The 742-aa propeptide-containing monomers dimerize via disulfide linkage of </a:t>
            </a:r>
            <a:r>
              <a:rPr lang="en-US" dirty="0" err="1">
                <a:solidFill>
                  <a:schemeClr val="tx1"/>
                </a:solidFill>
              </a:rPr>
              <a:t>Cys</a:t>
            </a:r>
            <a:r>
              <a:rPr lang="en-US" dirty="0">
                <a:solidFill>
                  <a:schemeClr val="tx1"/>
                </a:solidFill>
              </a:rPr>
              <a:t> residues near the C-terminus in the Golgi apparatus. The </a:t>
            </a:r>
            <a:r>
              <a:rPr lang="en-US" dirty="0" err="1">
                <a:solidFill>
                  <a:schemeClr val="tx1"/>
                </a:solidFill>
              </a:rPr>
              <a:t>propeptides</a:t>
            </a:r>
            <a:r>
              <a:rPr lang="en-US" dirty="0">
                <a:solidFill>
                  <a:schemeClr val="tx1"/>
                </a:solidFill>
              </a:rPr>
              <a:t> catalyze D3 region disulfide bonds, creating long multimers composed of dimers arranged head-to head. The propeptide is then cleaved and the resultant ultra-large VWF [ULVWF] multimers are packaged in EC Weibel-Palade bodies. The cleaved plasma propeptide [</a:t>
            </a:r>
            <a:r>
              <a:rPr lang="en-US" dirty="0" err="1">
                <a:solidFill>
                  <a:schemeClr val="tx1"/>
                </a:solidFill>
              </a:rPr>
              <a:t>VWFpp</a:t>
            </a:r>
            <a:r>
              <a:rPr lang="en-US" dirty="0">
                <a:solidFill>
                  <a:schemeClr val="tx1"/>
                </a:solidFill>
              </a:rPr>
              <a:t>] are </a:t>
            </a:r>
            <a:r>
              <a:rPr lang="en-US" dirty="0" err="1">
                <a:solidFill>
                  <a:schemeClr val="tx1"/>
                </a:solidFill>
              </a:rPr>
              <a:t>measureable</a:t>
            </a:r>
            <a:r>
              <a:rPr lang="en-US" dirty="0">
                <a:solidFill>
                  <a:schemeClr val="tx1"/>
                </a:solidFill>
              </a:rPr>
              <a:t> as a </a:t>
            </a:r>
            <a:r>
              <a:rPr lang="en-US" dirty="0" err="1">
                <a:solidFill>
                  <a:schemeClr val="tx1"/>
                </a:solidFill>
              </a:rPr>
              <a:t>plasme</a:t>
            </a:r>
            <a:r>
              <a:rPr lang="en-US" dirty="0">
                <a:solidFill>
                  <a:schemeClr val="tx1"/>
                </a:solidFill>
              </a:rPr>
              <a:t> protein immunoassay.</a:t>
            </a:r>
            <a:endParaRPr lang="en-US" dirty="0"/>
          </a:p>
        </p:txBody>
      </p:sp>
      <p:sp>
        <p:nvSpPr>
          <p:cNvPr id="4" name="Slide Number Placeholder 3"/>
          <p:cNvSpPr>
            <a:spLocks noGrp="1"/>
          </p:cNvSpPr>
          <p:nvPr>
            <p:ph type="sldNum" sz="quarter" idx="5"/>
          </p:nvPr>
        </p:nvSpPr>
        <p:spPr/>
        <p:txBody>
          <a:bodyPr/>
          <a:lstStyle/>
          <a:p>
            <a:fld id="{993B22D9-BE16-4044-B726-38E65DE827AC}" type="slidenum">
              <a:rPr lang="en-US" smtClean="0"/>
              <a:t>8</a:t>
            </a:fld>
            <a:endParaRPr lang="en-US"/>
          </a:p>
        </p:txBody>
      </p:sp>
    </p:spTree>
    <p:extLst>
      <p:ext uri="{BB962C8B-B14F-4D97-AF65-F5344CB8AC3E}">
        <p14:creationId xmlns:p14="http://schemas.microsoft.com/office/powerpoint/2010/main" val="2762986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series of inflammatory cytokines induce the release of ULVWF to plasma, The ULVWF is the key TMA culprit, as it becomes uncleavable by ADAMTS. Oxidants also inactivate ADAMTE13.</a:t>
            </a:r>
          </a:p>
        </p:txBody>
      </p:sp>
      <p:sp>
        <p:nvSpPr>
          <p:cNvPr id="4" name="Slide Number Placeholder 3"/>
          <p:cNvSpPr>
            <a:spLocks noGrp="1"/>
          </p:cNvSpPr>
          <p:nvPr>
            <p:ph type="sldNum" sz="quarter" idx="5"/>
          </p:nvPr>
        </p:nvSpPr>
        <p:spPr/>
        <p:txBody>
          <a:bodyPr/>
          <a:lstStyle/>
          <a:p>
            <a:fld id="{993B22D9-BE16-4044-B726-38E65DE827AC}" type="slidenum">
              <a:rPr lang="en-US" smtClean="0"/>
              <a:t>9</a:t>
            </a:fld>
            <a:endParaRPr lang="en-US"/>
          </a:p>
        </p:txBody>
      </p:sp>
    </p:spTree>
    <p:extLst>
      <p:ext uri="{BB962C8B-B14F-4D97-AF65-F5344CB8AC3E}">
        <p14:creationId xmlns:p14="http://schemas.microsoft.com/office/powerpoint/2010/main" val="539189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82111"/>
            <a:ext cx="10363200" cy="1470025"/>
          </a:xfrm>
          <a:noFill/>
        </p:spPr>
        <p:txBody>
          <a:bodyPr/>
          <a:lstStyle>
            <a:lvl1pPr algn="l">
              <a:defRPr>
                <a:solidFill>
                  <a:schemeClr val="tx1">
                    <a:lumMod val="65000"/>
                    <a:lumOff val="35000"/>
                  </a:schemeClr>
                </a:solidFill>
              </a:defRPr>
            </a:lvl1pPr>
          </a:lstStyle>
          <a:p>
            <a:r>
              <a:rPr lang="en-US" dirty="0"/>
              <a:t>Click to edit Master title style</a:t>
            </a:r>
          </a:p>
        </p:txBody>
      </p:sp>
      <p:sp>
        <p:nvSpPr>
          <p:cNvPr id="3" name="Subtitle 2"/>
          <p:cNvSpPr>
            <a:spLocks noGrp="1"/>
          </p:cNvSpPr>
          <p:nvPr>
            <p:ph type="subTitle" idx="1"/>
          </p:nvPr>
        </p:nvSpPr>
        <p:spPr>
          <a:xfrm>
            <a:off x="914400" y="2377481"/>
            <a:ext cx="10363200" cy="1752600"/>
          </a:xfrm>
        </p:spPr>
        <p:txBody>
          <a:bodyPr anchor="b"/>
          <a:lstStyle>
            <a:lvl1pPr marL="0" indent="0" algn="l">
              <a:spcBef>
                <a:spcPts val="480"/>
              </a:spcBef>
              <a:buNone/>
              <a:defRPr lang="en-US" sz="2400" kern="1200" dirty="0" smtClean="0">
                <a:solidFill>
                  <a:schemeClr val="tx1">
                    <a:tint val="75000"/>
                  </a:schemeClr>
                </a:solidFill>
                <a:latin typeface="Arial Narrow" panose="020B0606020202030204" pitchFamily="34" charset="0"/>
                <a:ea typeface="+mn-ea"/>
                <a:cs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descr="ome">
            <a:extLst>
              <a:ext uri="{FF2B5EF4-FFF2-40B4-BE49-F238E27FC236}">
                <a16:creationId xmlns:a16="http://schemas.microsoft.com/office/drawing/2014/main" id="{2B71666F-8D2C-561D-3D27-5F141DB042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8200275" cy="1440000"/>
          </a:xfrm>
          <a:prstGeom prst="rect">
            <a:avLst/>
          </a:prstGeom>
          <a:noFill/>
          <a:ln>
            <a:noFill/>
          </a:ln>
        </p:spPr>
      </p:pic>
      <p:grpSp>
        <p:nvGrpSpPr>
          <p:cNvPr id="13" name="Group 12">
            <a:extLst>
              <a:ext uri="{FF2B5EF4-FFF2-40B4-BE49-F238E27FC236}">
                <a16:creationId xmlns:a16="http://schemas.microsoft.com/office/drawing/2014/main" id="{11B042DB-C54F-E598-BFFE-75C4EFF2B38D}"/>
              </a:ext>
            </a:extLst>
          </p:cNvPr>
          <p:cNvGrpSpPr/>
          <p:nvPr userDrawn="1"/>
        </p:nvGrpSpPr>
        <p:grpSpPr>
          <a:xfrm>
            <a:off x="4673600" y="6366448"/>
            <a:ext cx="2883093" cy="365125"/>
            <a:chOff x="4673600" y="6366448"/>
            <a:chExt cx="2883093" cy="365125"/>
          </a:xfrm>
        </p:grpSpPr>
        <p:sp>
          <p:nvSpPr>
            <p:cNvPr id="14" name="Slide Number Placeholder 5">
              <a:extLst>
                <a:ext uri="{FF2B5EF4-FFF2-40B4-BE49-F238E27FC236}">
                  <a16:creationId xmlns:a16="http://schemas.microsoft.com/office/drawing/2014/main" id="{9555642B-753E-9C56-2C15-DDBFD5609C6B}"/>
                </a:ext>
              </a:extLst>
            </p:cNvPr>
            <p:cNvSpPr txBox="1">
              <a:spLocks/>
            </p:cNvSpPr>
            <p:nvPr userDrawn="1"/>
          </p:nvSpPr>
          <p:spPr>
            <a:xfrm>
              <a:off x="4673600" y="6366448"/>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PROUDLY SUPPORTED BY  </a:t>
              </a:r>
            </a:p>
          </p:txBody>
        </p:sp>
        <p:pic>
          <p:nvPicPr>
            <p:cNvPr id="15" name="Picture 14" descr="A close up of a sign&#10;&#10;Description automatically generated with low confidence">
              <a:extLst>
                <a:ext uri="{FF2B5EF4-FFF2-40B4-BE49-F238E27FC236}">
                  <a16:creationId xmlns:a16="http://schemas.microsoft.com/office/drawing/2014/main" id="{C01FCA40-DF86-9CE1-52B4-1351439265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87832" y="6478466"/>
              <a:ext cx="1168861" cy="180000"/>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2057401"/>
            <a:ext cx="10972800" cy="4068763"/>
          </a:xfrm>
        </p:spPr>
        <p:txBody>
          <a:bodyPr/>
          <a:lstStyle>
            <a:lvl1pPr>
              <a:defRPr lang="en-US" sz="2800" kern="1200" dirty="0" smtClean="0">
                <a:solidFill>
                  <a:schemeClr val="tx1">
                    <a:lumMod val="65000"/>
                    <a:lumOff val="35000"/>
                  </a:schemeClr>
                </a:solidFill>
                <a:latin typeface="Arial Narrow" panose="020B0606020202030204" pitchFamily="34" charset="0"/>
                <a:ea typeface="+mn-ea"/>
                <a:cs typeface="Arial" pitchFamily="34" charset="0"/>
              </a:defRPr>
            </a:lvl1pPr>
            <a:lvl2pPr marL="914400" indent="-457200">
              <a:buFont typeface="Arial" panose="020B0604020202020204" pitchFamily="34" charset="0"/>
              <a:buChar char="•"/>
              <a:defRPr lang="en-US" sz="2400" kern="1200" dirty="0" smtClean="0">
                <a:solidFill>
                  <a:schemeClr val="tx1">
                    <a:lumMod val="65000"/>
                    <a:lumOff val="35000"/>
                  </a:schemeClr>
                </a:solidFill>
                <a:latin typeface="Arial Narrow" panose="020B0606020202030204" pitchFamily="34" charset="0"/>
                <a:ea typeface="+mn-ea"/>
                <a:cs typeface="Arial" pitchFamily="34" charset="0"/>
              </a:defRPr>
            </a:lvl2pPr>
            <a:lvl4pPr>
              <a:defRPr lang="en-US" sz="2000" kern="1200" dirty="0" smtClean="0">
                <a:solidFill>
                  <a:schemeClr val="tx1">
                    <a:lumMod val="50000"/>
                    <a:lumOff val="50000"/>
                  </a:schemeClr>
                </a:solidFill>
                <a:latin typeface="Arial Narrow" panose="020B0606020202030204" pitchFamily="34" charset="0"/>
                <a:ea typeface="+mn-ea"/>
                <a:cs typeface="Arial" pitchFamily="34" charset="0"/>
              </a:defRPr>
            </a:lvl4pPr>
            <a:lvl5pPr>
              <a:defRPr lang="en-US" sz="1800" kern="1200" dirty="0" smtClean="0">
                <a:solidFill>
                  <a:schemeClr val="tx1">
                    <a:lumMod val="50000"/>
                    <a:lumOff val="50000"/>
                  </a:schemeClr>
                </a:solidFill>
                <a:latin typeface="Arial Narrow" panose="020B0606020202030204" pitchFamily="34" charset="0"/>
                <a:ea typeface="+mn-ea"/>
                <a:cs typeface="Arial" pitchFamily="34" charset="0"/>
              </a:defRPr>
            </a:lvl5pPr>
          </a:lstStyle>
          <a:p>
            <a:pPr marL="342900" lvl="0" indent="-342900" algn="l" defTabSz="457200" rtl="0" eaLnBrk="1" latinLnBrk="0" hangingPunct="1">
              <a:spcBef>
                <a:spcPct val="20000"/>
              </a:spcBef>
              <a:buFont typeface="Arial"/>
              <a:buChar char="•"/>
            </a:pPr>
            <a:r>
              <a:rPr lang="en-US" dirty="0"/>
              <a:t>Click to edit Master text styles</a:t>
            </a:r>
          </a:p>
          <a:p>
            <a:pPr marL="742950" lvl="1" indent="-285750" algn="l" defTabSz="457200" rtl="0" eaLnBrk="1" latinLnBrk="0" hangingPunct="1">
              <a:spcBef>
                <a:spcPct val="20000"/>
              </a:spcBef>
              <a:buFont typeface="Wingdings" charset="2"/>
              <a:buChar char="Ø"/>
            </a:pPr>
            <a:r>
              <a:rPr lang="en-US" dirty="0"/>
              <a:t>Second level</a:t>
            </a:r>
          </a:p>
          <a:p>
            <a:pPr lvl="2"/>
            <a:r>
              <a:rPr lang="en-US" dirty="0"/>
              <a:t>Third level</a:t>
            </a:r>
          </a:p>
          <a:p>
            <a:pPr marL="1600200" lvl="3" indent="-228600" algn="l" defTabSz="457200" rtl="0" eaLnBrk="1" latinLnBrk="0" hangingPunct="1">
              <a:spcBef>
                <a:spcPct val="20000"/>
              </a:spcBef>
              <a:buFont typeface="Courier New"/>
              <a:buChar char="o"/>
            </a:pPr>
            <a:r>
              <a:rPr lang="en-US" dirty="0"/>
              <a:t>Fourth level</a:t>
            </a:r>
          </a:p>
          <a:p>
            <a:pPr marL="2057400" lvl="4" indent="-228600" algn="l" defTabSz="457200" rtl="0" eaLnBrk="1" latinLnBrk="0" hangingPunct="1">
              <a:spcBef>
                <a:spcPct val="20000"/>
              </a:spcBef>
              <a:buFont typeface="Arial"/>
              <a:buChar char="•"/>
            </a:pPr>
            <a:r>
              <a:rPr lang="en-US" dirty="0"/>
              <a:t>Fifth level</a:t>
            </a:r>
          </a:p>
        </p:txBody>
      </p:sp>
      <p:sp>
        <p:nvSpPr>
          <p:cNvPr id="6" name="Slide Number Placeholder 5"/>
          <p:cNvSpPr>
            <a:spLocks noGrp="1"/>
          </p:cNvSpPr>
          <p:nvPr>
            <p:ph type="sldNum" sz="quarter" idx="12"/>
          </p:nvPr>
        </p:nvSpPr>
        <p:spPr/>
        <p:txBody>
          <a:bodyPr/>
          <a:lstStyle/>
          <a:p>
            <a:fld id="{D5FCF9B7-FB9B-46B7-B364-EF10DB67BB39}" type="slidenum">
              <a:rPr lang="en-US" smtClean="0"/>
              <a:pPr/>
              <a:t>‹#›</a:t>
            </a:fld>
            <a:endParaRPr lang="en-US" dirty="0"/>
          </a:p>
        </p:txBody>
      </p:sp>
      <p:pic>
        <p:nvPicPr>
          <p:cNvPr id="8" name="Picture 7" descr="ome">
            <a:extLst>
              <a:ext uri="{FF2B5EF4-FFF2-40B4-BE49-F238E27FC236}">
                <a16:creationId xmlns:a16="http://schemas.microsoft.com/office/drawing/2014/main" id="{8157FE18-42B6-2DF8-15E2-01F46D5B0B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257800" cy="923290"/>
          </a:xfrm>
          <a:prstGeom prst="rect">
            <a:avLst/>
          </a:prstGeom>
          <a:noFill/>
          <a:ln>
            <a:noFill/>
          </a:ln>
        </p:spPr>
      </p:pic>
      <p:grpSp>
        <p:nvGrpSpPr>
          <p:cNvPr id="14" name="Group 13">
            <a:extLst>
              <a:ext uri="{FF2B5EF4-FFF2-40B4-BE49-F238E27FC236}">
                <a16:creationId xmlns:a16="http://schemas.microsoft.com/office/drawing/2014/main" id="{9A6486AD-627E-423D-6029-419399A6F17A}"/>
              </a:ext>
            </a:extLst>
          </p:cNvPr>
          <p:cNvGrpSpPr/>
          <p:nvPr userDrawn="1"/>
        </p:nvGrpSpPr>
        <p:grpSpPr>
          <a:xfrm>
            <a:off x="4673600" y="6366448"/>
            <a:ext cx="2883093" cy="365125"/>
            <a:chOff x="4673600" y="6366448"/>
            <a:chExt cx="2883093" cy="365125"/>
          </a:xfrm>
        </p:grpSpPr>
        <p:sp>
          <p:nvSpPr>
            <p:cNvPr id="11" name="Slide Number Placeholder 5">
              <a:extLst>
                <a:ext uri="{FF2B5EF4-FFF2-40B4-BE49-F238E27FC236}">
                  <a16:creationId xmlns:a16="http://schemas.microsoft.com/office/drawing/2014/main" id="{03799CCA-F47F-4882-C09E-F540475E545C}"/>
                </a:ext>
              </a:extLst>
            </p:cNvPr>
            <p:cNvSpPr txBox="1">
              <a:spLocks/>
            </p:cNvSpPr>
            <p:nvPr userDrawn="1"/>
          </p:nvSpPr>
          <p:spPr>
            <a:xfrm>
              <a:off x="4673600" y="6366448"/>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PROUDLY SUPPORTED BY  </a:t>
              </a:r>
            </a:p>
          </p:txBody>
        </p:sp>
        <p:pic>
          <p:nvPicPr>
            <p:cNvPr id="13" name="Picture 12" descr="A close up of a sign&#10;&#10;Description automatically generated with low confidence">
              <a:extLst>
                <a:ext uri="{FF2B5EF4-FFF2-40B4-BE49-F238E27FC236}">
                  <a16:creationId xmlns:a16="http://schemas.microsoft.com/office/drawing/2014/main" id="{3E0EC17C-4C5F-0832-716A-C50D023D38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87832" y="6478466"/>
              <a:ext cx="1168861" cy="180000"/>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rmAutofit/>
          </a:bodyPr>
          <a:lstStyle>
            <a:lvl1pPr algn="l">
              <a:defRPr lang="en-US" sz="4000" b="1" i="0" kern="1200" dirty="0" smtClean="0">
                <a:solidFill>
                  <a:schemeClr val="tx1">
                    <a:lumMod val="65000"/>
                    <a:lumOff val="35000"/>
                  </a:schemeClr>
                </a:solidFill>
                <a:latin typeface="Arial Narrow" panose="020B0606020202030204" pitchFamily="34" charset="0"/>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Narrow" panose="020B0606020202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9" name="Picture 8" descr="ome">
            <a:extLst>
              <a:ext uri="{FF2B5EF4-FFF2-40B4-BE49-F238E27FC236}">
                <a16:creationId xmlns:a16="http://schemas.microsoft.com/office/drawing/2014/main" id="{2480FC63-8B16-1254-D90C-C5750020ED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257800" cy="923290"/>
          </a:xfrm>
          <a:prstGeom prst="rect">
            <a:avLst/>
          </a:prstGeom>
          <a:noFill/>
          <a:ln>
            <a:noFill/>
          </a:ln>
        </p:spPr>
      </p:pic>
      <p:grpSp>
        <p:nvGrpSpPr>
          <p:cNvPr id="10" name="Group 9">
            <a:extLst>
              <a:ext uri="{FF2B5EF4-FFF2-40B4-BE49-F238E27FC236}">
                <a16:creationId xmlns:a16="http://schemas.microsoft.com/office/drawing/2014/main" id="{3B5DC601-A05F-F12D-2FB4-9D95528EA34F}"/>
              </a:ext>
            </a:extLst>
          </p:cNvPr>
          <p:cNvGrpSpPr/>
          <p:nvPr userDrawn="1"/>
        </p:nvGrpSpPr>
        <p:grpSpPr>
          <a:xfrm>
            <a:off x="4673600" y="6366448"/>
            <a:ext cx="2883093" cy="365125"/>
            <a:chOff x="4673600" y="6366448"/>
            <a:chExt cx="2883093" cy="365125"/>
          </a:xfrm>
        </p:grpSpPr>
        <p:sp>
          <p:nvSpPr>
            <p:cNvPr id="11" name="Slide Number Placeholder 5">
              <a:extLst>
                <a:ext uri="{FF2B5EF4-FFF2-40B4-BE49-F238E27FC236}">
                  <a16:creationId xmlns:a16="http://schemas.microsoft.com/office/drawing/2014/main" id="{368FEDED-DFF9-83C4-5720-CE7C8C1DCA87}"/>
                </a:ext>
              </a:extLst>
            </p:cNvPr>
            <p:cNvSpPr txBox="1">
              <a:spLocks/>
            </p:cNvSpPr>
            <p:nvPr userDrawn="1"/>
          </p:nvSpPr>
          <p:spPr>
            <a:xfrm>
              <a:off x="4673600" y="6366448"/>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PROUDLY SUPPORTED BY  </a:t>
              </a:r>
            </a:p>
          </p:txBody>
        </p:sp>
        <p:pic>
          <p:nvPicPr>
            <p:cNvPr id="12" name="Picture 11" descr="A close up of a sign&#10;&#10;Description automatically generated with low confidence">
              <a:extLst>
                <a:ext uri="{FF2B5EF4-FFF2-40B4-BE49-F238E27FC236}">
                  <a16:creationId xmlns:a16="http://schemas.microsoft.com/office/drawing/2014/main" id="{A1E29D0B-4A3D-1809-6800-EF6D380518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87832" y="6478466"/>
              <a:ext cx="1168861" cy="180000"/>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2057401"/>
            <a:ext cx="5384800" cy="4068763"/>
          </a:xfrm>
        </p:spPr>
        <p:txBody>
          <a:bodyPr/>
          <a:lstStyle>
            <a:lvl1pPr>
              <a:defRPr sz="2800"/>
            </a:lvl1pPr>
            <a:lvl2pPr>
              <a:defRPr lang="en-US" sz="2400" kern="1200" dirty="0" smtClean="0">
                <a:solidFill>
                  <a:schemeClr val="tx1">
                    <a:lumMod val="65000"/>
                    <a:lumOff val="35000"/>
                  </a:schemeClr>
                </a:solidFill>
                <a:latin typeface="Arial Narrow" panose="020B0606020202030204" pitchFamily="34" charset="0"/>
                <a:ea typeface="+mn-ea"/>
                <a:cs typeface="Arial" pitchFamily="34" charset="0"/>
              </a:defRPr>
            </a:lvl2pPr>
            <a:lvl3pPr>
              <a:defRPr lang="en-US" sz="2400" kern="1200" dirty="0" smtClean="0">
                <a:solidFill>
                  <a:schemeClr val="tx1">
                    <a:lumMod val="65000"/>
                    <a:lumOff val="35000"/>
                  </a:schemeClr>
                </a:solidFill>
                <a:latin typeface="Arial Narrow" panose="020B0606020202030204" pitchFamily="34" charset="0"/>
                <a:ea typeface="+mn-ea"/>
                <a:cs typeface="Arial" pitchFamily="34" charset="0"/>
              </a:defRPr>
            </a:lvl3pPr>
            <a:lvl4pPr>
              <a:defRPr lang="en-US" sz="2000" kern="1200" dirty="0" smtClean="0">
                <a:solidFill>
                  <a:schemeClr val="tx1">
                    <a:lumMod val="50000"/>
                    <a:lumOff val="50000"/>
                  </a:schemeClr>
                </a:solidFill>
                <a:latin typeface="Arial Narrow" panose="020B0606020202030204" pitchFamily="34" charset="0"/>
                <a:ea typeface="+mn-ea"/>
                <a:cs typeface="Arial" pitchFamily="34" charset="0"/>
              </a:defRPr>
            </a:lvl4pPr>
            <a:lvl5pPr>
              <a:defRPr lang="en-US" sz="1800" kern="1200" dirty="0" smtClean="0">
                <a:solidFill>
                  <a:schemeClr val="tx1">
                    <a:lumMod val="50000"/>
                    <a:lumOff val="50000"/>
                  </a:schemeClr>
                </a:solidFill>
                <a:latin typeface="Arial Narrow" panose="020B0606020202030204" pitchFamily="34" charset="0"/>
                <a:ea typeface="+mn-ea"/>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marL="742950" lvl="1" indent="-285750" algn="l" defTabSz="457200" rtl="0" eaLnBrk="1" latinLnBrk="0" hangingPunct="1">
              <a:spcBef>
                <a:spcPct val="20000"/>
              </a:spcBef>
              <a:buFont typeface="Wingdings" charset="2"/>
              <a:buChar char="Ø"/>
            </a:pPr>
            <a:r>
              <a:rPr lang="en-US" dirty="0"/>
              <a:t>Second level</a:t>
            </a:r>
          </a:p>
          <a:p>
            <a:pPr marL="1143000" lvl="2" indent="-228600" algn="l" defTabSz="457200" rtl="0" eaLnBrk="1" latinLnBrk="0" hangingPunct="1">
              <a:spcBef>
                <a:spcPct val="20000"/>
              </a:spcBef>
              <a:buFont typeface="Arial"/>
              <a:buChar char="•"/>
            </a:pPr>
            <a:r>
              <a:rPr lang="en-US" dirty="0"/>
              <a:t>Third level</a:t>
            </a:r>
          </a:p>
          <a:p>
            <a:pPr marL="1600200" lvl="3" indent="-228600" algn="l" defTabSz="457200" rtl="0" eaLnBrk="1" latinLnBrk="0" hangingPunct="1">
              <a:spcBef>
                <a:spcPct val="20000"/>
              </a:spcBef>
              <a:buFont typeface="Courier New"/>
              <a:buChar char="o"/>
            </a:pPr>
            <a:r>
              <a:rPr lang="en-US" dirty="0"/>
              <a:t>Fourth level</a:t>
            </a:r>
          </a:p>
          <a:p>
            <a:pPr marL="2057400" lvl="4" indent="-228600" algn="l" defTabSz="457200" rtl="0" eaLnBrk="1" latinLnBrk="0" hangingPunct="1">
              <a:spcBef>
                <a:spcPct val="20000"/>
              </a:spcBef>
              <a:buFont typeface="Arial"/>
              <a:buChar char="•"/>
            </a:pPr>
            <a:r>
              <a:rPr lang="en-US" dirty="0"/>
              <a:t>Fifth level</a:t>
            </a:r>
          </a:p>
        </p:txBody>
      </p:sp>
      <p:sp>
        <p:nvSpPr>
          <p:cNvPr id="4" name="Content Placeholder 3"/>
          <p:cNvSpPr>
            <a:spLocks noGrp="1"/>
          </p:cNvSpPr>
          <p:nvPr>
            <p:ph sz="half" idx="2"/>
          </p:nvPr>
        </p:nvSpPr>
        <p:spPr>
          <a:xfrm>
            <a:off x="6197600" y="2057401"/>
            <a:ext cx="5384800" cy="4068763"/>
          </a:xfrm>
        </p:spPr>
        <p:txBody>
          <a:bodyPr/>
          <a:lstStyle>
            <a:lvl1pPr>
              <a:defRPr sz="2800"/>
            </a:lvl1pPr>
            <a:lvl2pPr>
              <a:defRPr lang="en-US" sz="2400" kern="1200" dirty="0" smtClean="0">
                <a:solidFill>
                  <a:schemeClr val="tx1">
                    <a:lumMod val="65000"/>
                    <a:lumOff val="35000"/>
                  </a:schemeClr>
                </a:solidFill>
                <a:latin typeface="Arial Narrow" panose="020B0606020202030204" pitchFamily="34" charset="0"/>
                <a:ea typeface="+mn-ea"/>
                <a:cs typeface="Arial" pitchFamily="34" charset="0"/>
              </a:defRPr>
            </a:lvl2pPr>
            <a:lvl3pPr>
              <a:defRPr lang="en-US" sz="2400" kern="1200" dirty="0" smtClean="0">
                <a:solidFill>
                  <a:schemeClr val="tx1">
                    <a:lumMod val="65000"/>
                    <a:lumOff val="35000"/>
                  </a:schemeClr>
                </a:solidFill>
                <a:latin typeface="Arial Narrow" panose="020B0606020202030204" pitchFamily="34" charset="0"/>
                <a:ea typeface="+mn-ea"/>
                <a:cs typeface="Arial" pitchFamily="34" charset="0"/>
              </a:defRPr>
            </a:lvl3pPr>
            <a:lvl4pPr>
              <a:defRPr lang="en-US" sz="2000" kern="1200" dirty="0" smtClean="0">
                <a:solidFill>
                  <a:schemeClr val="tx1">
                    <a:lumMod val="50000"/>
                    <a:lumOff val="50000"/>
                  </a:schemeClr>
                </a:solidFill>
                <a:latin typeface="Arial Narrow" panose="020B0606020202030204" pitchFamily="34" charset="0"/>
                <a:ea typeface="+mn-ea"/>
                <a:cs typeface="Arial" pitchFamily="34" charset="0"/>
              </a:defRPr>
            </a:lvl4pPr>
            <a:lvl5pPr>
              <a:defRPr lang="en-US" sz="1800" kern="1200" dirty="0" smtClean="0">
                <a:solidFill>
                  <a:schemeClr val="tx1">
                    <a:lumMod val="50000"/>
                    <a:lumOff val="50000"/>
                  </a:schemeClr>
                </a:solidFill>
                <a:latin typeface="Arial Narrow" panose="020B0606020202030204" pitchFamily="34" charset="0"/>
                <a:ea typeface="+mn-ea"/>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marL="742950" lvl="1" indent="-285750" algn="l" defTabSz="457200" rtl="0" eaLnBrk="1" latinLnBrk="0" hangingPunct="1">
              <a:spcBef>
                <a:spcPct val="20000"/>
              </a:spcBef>
              <a:buFont typeface="Wingdings" charset="2"/>
              <a:buChar char="Ø"/>
            </a:pPr>
            <a:r>
              <a:rPr lang="en-US" dirty="0"/>
              <a:t>Second level</a:t>
            </a:r>
          </a:p>
          <a:p>
            <a:pPr marL="1143000" lvl="2" indent="-228600" algn="l" defTabSz="457200" rtl="0" eaLnBrk="1" latinLnBrk="0" hangingPunct="1">
              <a:spcBef>
                <a:spcPct val="20000"/>
              </a:spcBef>
              <a:buFont typeface="Arial"/>
              <a:buChar char="•"/>
            </a:pPr>
            <a:r>
              <a:rPr lang="en-US" dirty="0"/>
              <a:t>Third level</a:t>
            </a:r>
          </a:p>
          <a:p>
            <a:pPr marL="1600200" lvl="3" indent="-228600" algn="l" defTabSz="457200" rtl="0" eaLnBrk="1" latinLnBrk="0" hangingPunct="1">
              <a:spcBef>
                <a:spcPct val="20000"/>
              </a:spcBef>
              <a:buFont typeface="Courier New"/>
              <a:buChar char="o"/>
            </a:pPr>
            <a:r>
              <a:rPr lang="en-US" dirty="0"/>
              <a:t>Fourth level</a:t>
            </a:r>
          </a:p>
          <a:p>
            <a:pPr marL="2057400" lvl="4" indent="-228600" algn="l" defTabSz="457200" rtl="0" eaLnBrk="1" latinLnBrk="0" hangingPunct="1">
              <a:spcBef>
                <a:spcPct val="20000"/>
              </a:spcBef>
              <a:buFont typeface="Arial"/>
              <a:buChar char="•"/>
            </a:pPr>
            <a:r>
              <a:rPr lang="en-US" dirty="0"/>
              <a:t>Fifth level</a:t>
            </a:r>
          </a:p>
        </p:txBody>
      </p:sp>
      <p:sp>
        <p:nvSpPr>
          <p:cNvPr id="7" name="Slide Number Placeholder 6"/>
          <p:cNvSpPr>
            <a:spLocks noGrp="1"/>
          </p:cNvSpPr>
          <p:nvPr>
            <p:ph type="sldNum" sz="quarter" idx="12"/>
          </p:nvPr>
        </p:nvSpPr>
        <p:spPr/>
        <p:txBody>
          <a:bodyPr/>
          <a:lstStyle/>
          <a:p>
            <a:fld id="{D5FCF9B7-FB9B-46B7-B364-EF10DB67BB39}" type="slidenum">
              <a:rPr lang="en-US" smtClean="0"/>
              <a:pPr/>
              <a:t>‹#›</a:t>
            </a:fld>
            <a:endParaRPr lang="en-US"/>
          </a:p>
        </p:txBody>
      </p:sp>
      <p:pic>
        <p:nvPicPr>
          <p:cNvPr id="6" name="Picture 5" descr="ome">
            <a:extLst>
              <a:ext uri="{FF2B5EF4-FFF2-40B4-BE49-F238E27FC236}">
                <a16:creationId xmlns:a16="http://schemas.microsoft.com/office/drawing/2014/main" id="{41D9F8F8-9DAE-ECE3-9840-B765427163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257800" cy="923290"/>
          </a:xfrm>
          <a:prstGeom prst="rect">
            <a:avLst/>
          </a:prstGeom>
          <a:noFill/>
          <a:ln>
            <a:noFill/>
          </a:ln>
        </p:spPr>
      </p:pic>
      <p:grpSp>
        <p:nvGrpSpPr>
          <p:cNvPr id="8" name="Group 7">
            <a:extLst>
              <a:ext uri="{FF2B5EF4-FFF2-40B4-BE49-F238E27FC236}">
                <a16:creationId xmlns:a16="http://schemas.microsoft.com/office/drawing/2014/main" id="{695088AE-DA79-6DA6-1B47-1E0EB3A8EE1C}"/>
              </a:ext>
            </a:extLst>
          </p:cNvPr>
          <p:cNvGrpSpPr/>
          <p:nvPr userDrawn="1"/>
        </p:nvGrpSpPr>
        <p:grpSpPr>
          <a:xfrm>
            <a:off x="4673600" y="6366448"/>
            <a:ext cx="2883093" cy="365125"/>
            <a:chOff x="4673600" y="6366448"/>
            <a:chExt cx="2883093" cy="365125"/>
          </a:xfrm>
        </p:grpSpPr>
        <p:sp>
          <p:nvSpPr>
            <p:cNvPr id="11" name="Slide Number Placeholder 5">
              <a:extLst>
                <a:ext uri="{FF2B5EF4-FFF2-40B4-BE49-F238E27FC236}">
                  <a16:creationId xmlns:a16="http://schemas.microsoft.com/office/drawing/2014/main" id="{79B03B7C-7AE7-DA58-CDB0-8A5526D81130}"/>
                </a:ext>
              </a:extLst>
            </p:cNvPr>
            <p:cNvSpPr txBox="1">
              <a:spLocks/>
            </p:cNvSpPr>
            <p:nvPr userDrawn="1"/>
          </p:nvSpPr>
          <p:spPr>
            <a:xfrm>
              <a:off x="4673600" y="6366448"/>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PROUDLY SUPPORTED BY  </a:t>
              </a:r>
            </a:p>
          </p:txBody>
        </p:sp>
        <p:pic>
          <p:nvPicPr>
            <p:cNvPr id="12" name="Picture 11" descr="A close up of a sign&#10;&#10;Description automatically generated with low confidence">
              <a:extLst>
                <a:ext uri="{FF2B5EF4-FFF2-40B4-BE49-F238E27FC236}">
                  <a16:creationId xmlns:a16="http://schemas.microsoft.com/office/drawing/2014/main" id="{D9B4522B-0E05-4EB5-6990-B97ED3D1E2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87832" y="6478466"/>
              <a:ext cx="1168861" cy="180000"/>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anose="020B0606020202030204" pitchFamily="34" charset="0"/>
              </a:defRPr>
            </a:lvl1pPr>
          </a:lstStyle>
          <a:p>
            <a:r>
              <a:rPr lang="en-US" dirty="0"/>
              <a:t>Click to edit Master title style</a:t>
            </a:r>
          </a:p>
        </p:txBody>
      </p:sp>
      <p:sp>
        <p:nvSpPr>
          <p:cNvPr id="3" name="Text Placeholder 2"/>
          <p:cNvSpPr>
            <a:spLocks noGrp="1"/>
          </p:cNvSpPr>
          <p:nvPr>
            <p:ph type="body" idx="1"/>
          </p:nvPr>
        </p:nvSpPr>
        <p:spPr>
          <a:xfrm>
            <a:off x="613833" y="2057400"/>
            <a:ext cx="5386917" cy="868362"/>
          </a:xfrm>
        </p:spPr>
        <p:txBody>
          <a:bodyPr anchor="b">
            <a:normAutofit/>
          </a:bodyPr>
          <a:lstStyle>
            <a:lvl1pPr marL="0" indent="0" algn="l" defTabSz="914400" rtl="0" eaLnBrk="1" latinLnBrk="0" hangingPunct="1">
              <a:spcBef>
                <a:spcPct val="0"/>
              </a:spcBef>
              <a:buNone/>
              <a:defRPr lang="en-US" sz="2000" b="1" i="0" kern="1200" dirty="0" smtClean="0">
                <a:solidFill>
                  <a:schemeClr val="tx1">
                    <a:lumMod val="65000"/>
                    <a:lumOff val="35000"/>
                  </a:schemeClr>
                </a:solidFill>
                <a:latin typeface="Arial Narrow" panose="020B060602020203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941638"/>
            <a:ext cx="5386917" cy="3154362"/>
          </a:xfrm>
        </p:spPr>
        <p:txBody>
          <a:bodyPr/>
          <a:lstStyle>
            <a:lvl1pPr>
              <a:defRPr lang="en-US" sz="2400" kern="1200" dirty="0" smtClean="0">
                <a:solidFill>
                  <a:schemeClr val="tx1">
                    <a:lumMod val="65000"/>
                    <a:lumOff val="35000"/>
                  </a:schemeClr>
                </a:solidFill>
                <a:latin typeface="Arial Narrow" panose="020B0606020202030204" pitchFamily="34" charset="0"/>
                <a:ea typeface="+mn-ea"/>
                <a:cs typeface="Arial" pitchFamily="34" charset="0"/>
              </a:defRPr>
            </a:lvl1pPr>
            <a:lvl2pPr>
              <a:defRPr lang="en-US" sz="2000" kern="1200" dirty="0" smtClean="0">
                <a:solidFill>
                  <a:schemeClr val="tx1">
                    <a:lumMod val="65000"/>
                    <a:lumOff val="35000"/>
                  </a:schemeClr>
                </a:solidFill>
                <a:latin typeface="Arial Narrow" panose="020B0606020202030204" pitchFamily="34" charset="0"/>
                <a:ea typeface="+mn-ea"/>
                <a:cs typeface="Arial" pitchFamily="34" charset="0"/>
              </a:defRPr>
            </a:lvl2pPr>
            <a:lvl3pPr>
              <a:defRPr sz="2000">
                <a:latin typeface="Arial Narrow" panose="020B0606020202030204" pitchFamily="34" charset="0"/>
              </a:defRPr>
            </a:lvl3pPr>
            <a:lvl4pPr>
              <a:defRPr lang="en-US" sz="1800" kern="1200" dirty="0" smtClean="0">
                <a:solidFill>
                  <a:schemeClr val="tx1">
                    <a:lumMod val="50000"/>
                    <a:lumOff val="50000"/>
                  </a:schemeClr>
                </a:solidFill>
                <a:latin typeface="Arial Narrow" panose="020B0606020202030204" pitchFamily="34" charset="0"/>
                <a:ea typeface="+mn-ea"/>
                <a:cs typeface="Arial" pitchFamily="34" charset="0"/>
              </a:defRPr>
            </a:lvl4pPr>
            <a:lvl5pPr>
              <a:defRPr lang="en-US" sz="1600" kern="1200" dirty="0" smtClean="0">
                <a:solidFill>
                  <a:schemeClr val="tx1">
                    <a:lumMod val="50000"/>
                    <a:lumOff val="50000"/>
                  </a:schemeClr>
                </a:solidFill>
                <a:latin typeface="Arial Narrow" panose="020B0606020202030204" pitchFamily="34" charset="0"/>
                <a:ea typeface="+mn-ea"/>
                <a:cs typeface="Arial" pitchFamily="34" charset="0"/>
              </a:defRPr>
            </a:lvl5pPr>
            <a:lvl6pPr>
              <a:defRPr sz="1600"/>
            </a:lvl6pPr>
            <a:lvl7pPr>
              <a:defRPr sz="1600"/>
            </a:lvl7pPr>
            <a:lvl8pPr>
              <a:defRPr sz="1600"/>
            </a:lvl8pPr>
            <a:lvl9pPr>
              <a:defRPr sz="1600"/>
            </a:lvl9pPr>
          </a:lstStyle>
          <a:p>
            <a:pPr marL="342900" lvl="0" indent="-342900" algn="l" defTabSz="914400" rtl="0" eaLnBrk="1" latinLnBrk="0" hangingPunct="1">
              <a:spcBef>
                <a:spcPct val="20000"/>
              </a:spcBef>
              <a:buFont typeface="Arial" pitchFamily="34" charset="0"/>
              <a:buChar char="•"/>
            </a:pPr>
            <a:r>
              <a:rPr lang="en-US" dirty="0"/>
              <a:t>Click to edit Master text styles</a:t>
            </a:r>
          </a:p>
          <a:p>
            <a:pPr marL="742950" lvl="1" indent="-285750" algn="l" defTabSz="457200" rtl="0" eaLnBrk="1" latinLnBrk="0" hangingPunct="1">
              <a:spcBef>
                <a:spcPct val="20000"/>
              </a:spcBef>
              <a:buFont typeface="Wingdings" charset="2"/>
              <a:buChar char="Ø"/>
            </a:pPr>
            <a:r>
              <a:rPr lang="en-US" dirty="0"/>
              <a:t>Second level</a:t>
            </a:r>
          </a:p>
          <a:p>
            <a:pPr lvl="2"/>
            <a:r>
              <a:rPr lang="en-US" dirty="0"/>
              <a:t>Third level</a:t>
            </a:r>
          </a:p>
          <a:p>
            <a:pPr marL="1600200" lvl="3" indent="-228600" algn="l" defTabSz="457200" rtl="0" eaLnBrk="1" latinLnBrk="0" hangingPunct="1">
              <a:spcBef>
                <a:spcPct val="20000"/>
              </a:spcBef>
              <a:buFont typeface="Courier New"/>
              <a:buChar char="o"/>
            </a:pPr>
            <a:r>
              <a:rPr lang="en-US" dirty="0"/>
              <a:t>Fourth level</a:t>
            </a:r>
          </a:p>
          <a:p>
            <a:pPr marL="2057400" lvl="4" indent="-228600" algn="l" defTabSz="457200" rtl="0" eaLnBrk="1" latinLnBrk="0" hangingPunct="1">
              <a:spcBef>
                <a:spcPct val="20000"/>
              </a:spcBef>
              <a:buFont typeface="Arial"/>
              <a:buChar char="•"/>
            </a:pPr>
            <a:r>
              <a:rPr lang="en-US" dirty="0"/>
              <a:t>Fifth level</a:t>
            </a:r>
          </a:p>
        </p:txBody>
      </p:sp>
      <p:sp>
        <p:nvSpPr>
          <p:cNvPr id="5" name="Text Placeholder 4"/>
          <p:cNvSpPr>
            <a:spLocks noGrp="1"/>
          </p:cNvSpPr>
          <p:nvPr>
            <p:ph type="body" sz="quarter" idx="3"/>
          </p:nvPr>
        </p:nvSpPr>
        <p:spPr>
          <a:xfrm>
            <a:off x="6197601" y="2057400"/>
            <a:ext cx="5389033" cy="868362"/>
          </a:xfrm>
        </p:spPr>
        <p:txBody>
          <a:bodyPr anchor="b">
            <a:normAutofit/>
          </a:bodyPr>
          <a:lstStyle>
            <a:lvl1pPr marL="0" indent="0">
              <a:buNone/>
              <a:defRPr lang="en-US" sz="2000" b="1" i="0" kern="1200" dirty="0" smtClean="0">
                <a:solidFill>
                  <a:schemeClr val="tx1">
                    <a:lumMod val="65000"/>
                    <a:lumOff val="35000"/>
                  </a:schemeClr>
                </a:solidFill>
                <a:latin typeface="Arial Narrow" panose="020B060602020203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0"/>
              </a:spcBef>
              <a:buFont typeface="Arial" pitchFamily="34" charset="0"/>
              <a:buNone/>
            </a:pPr>
            <a:r>
              <a:rPr lang="en-US" dirty="0"/>
              <a:t>Click to edit Master text styles</a:t>
            </a:r>
          </a:p>
        </p:txBody>
      </p:sp>
      <p:sp>
        <p:nvSpPr>
          <p:cNvPr id="6" name="Content Placeholder 5"/>
          <p:cNvSpPr>
            <a:spLocks noGrp="1"/>
          </p:cNvSpPr>
          <p:nvPr>
            <p:ph sz="quarter" idx="4"/>
          </p:nvPr>
        </p:nvSpPr>
        <p:spPr>
          <a:xfrm>
            <a:off x="6193368" y="2941638"/>
            <a:ext cx="5389033" cy="3154362"/>
          </a:xfrm>
        </p:spPr>
        <p:txBody>
          <a:bodyPr/>
          <a:lstStyle>
            <a:lvl1pPr>
              <a:defRPr sz="2400">
                <a:latin typeface="Arial Narrow" panose="020B0606020202030204" pitchFamily="34" charset="0"/>
              </a:defRPr>
            </a:lvl1pPr>
            <a:lvl2pPr>
              <a:defRPr lang="en-US" sz="2000" kern="1200" dirty="0" smtClean="0">
                <a:solidFill>
                  <a:schemeClr val="tx1">
                    <a:lumMod val="65000"/>
                    <a:lumOff val="35000"/>
                  </a:schemeClr>
                </a:solidFill>
                <a:latin typeface="Arial Narrow" panose="020B0606020202030204" pitchFamily="34" charset="0"/>
                <a:ea typeface="+mn-ea"/>
                <a:cs typeface="Arial" pitchFamily="34" charset="0"/>
              </a:defRPr>
            </a:lvl2pPr>
            <a:lvl3pPr>
              <a:defRPr lang="en-US" sz="2000" kern="1200" dirty="0" smtClean="0">
                <a:solidFill>
                  <a:schemeClr val="tx1">
                    <a:lumMod val="65000"/>
                    <a:lumOff val="35000"/>
                  </a:schemeClr>
                </a:solidFill>
                <a:latin typeface="Arial Narrow" panose="020B0606020202030204" pitchFamily="34" charset="0"/>
                <a:ea typeface="+mn-ea"/>
                <a:cs typeface="Arial" pitchFamily="34" charset="0"/>
              </a:defRPr>
            </a:lvl3pPr>
            <a:lvl4pPr>
              <a:defRPr lang="en-US" sz="1800" kern="1200" dirty="0" smtClean="0">
                <a:solidFill>
                  <a:schemeClr val="tx1">
                    <a:lumMod val="50000"/>
                    <a:lumOff val="50000"/>
                  </a:schemeClr>
                </a:solidFill>
                <a:latin typeface="Arial Narrow" panose="020B0606020202030204" pitchFamily="34" charset="0"/>
                <a:ea typeface="+mn-ea"/>
                <a:cs typeface="Arial" pitchFamily="34" charset="0"/>
              </a:defRPr>
            </a:lvl4pPr>
            <a:lvl5pPr>
              <a:defRPr lang="en-US" sz="1600" kern="1200" dirty="0" smtClean="0">
                <a:solidFill>
                  <a:schemeClr val="tx1">
                    <a:lumMod val="50000"/>
                    <a:lumOff val="50000"/>
                  </a:schemeClr>
                </a:solidFill>
                <a:latin typeface="Arial Narrow" panose="020B0606020202030204" pitchFamily="34" charset="0"/>
                <a:ea typeface="+mn-ea"/>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marL="742950" lvl="1" indent="-285750" algn="l" defTabSz="457200" rtl="0" eaLnBrk="1" latinLnBrk="0" hangingPunct="1">
              <a:spcBef>
                <a:spcPct val="20000"/>
              </a:spcBef>
              <a:buFont typeface="Wingdings" charset="2"/>
              <a:buChar char="Ø"/>
            </a:pPr>
            <a:r>
              <a:rPr lang="en-US" dirty="0"/>
              <a:t>Second level</a:t>
            </a:r>
          </a:p>
          <a:p>
            <a:pPr marL="1143000" lvl="2" indent="-228600" algn="l" defTabSz="914400" rtl="0" eaLnBrk="1" latinLnBrk="0" hangingPunct="1">
              <a:spcBef>
                <a:spcPct val="20000"/>
              </a:spcBef>
              <a:buFont typeface="Arial" pitchFamily="34" charset="0"/>
              <a:buChar char="•"/>
            </a:pPr>
            <a:r>
              <a:rPr lang="en-US" dirty="0"/>
              <a:t>Third level</a:t>
            </a:r>
          </a:p>
          <a:p>
            <a:pPr marL="1600200" lvl="3" indent="-228600" algn="l" defTabSz="457200" rtl="0" eaLnBrk="1" latinLnBrk="0" hangingPunct="1">
              <a:spcBef>
                <a:spcPct val="20000"/>
              </a:spcBef>
              <a:buFont typeface="Courier New"/>
              <a:buChar char="o"/>
            </a:pPr>
            <a:r>
              <a:rPr lang="en-US" dirty="0"/>
              <a:t>Fourth level</a:t>
            </a:r>
          </a:p>
          <a:p>
            <a:pPr marL="2057400" lvl="4" indent="-228600" algn="l" defTabSz="457200" rtl="0" eaLnBrk="1" latinLnBrk="0" hangingPunct="1">
              <a:spcBef>
                <a:spcPct val="20000"/>
              </a:spcBef>
              <a:buFont typeface="Arial"/>
              <a:buChar char="•"/>
            </a:pPr>
            <a:r>
              <a:rPr lang="en-US" dirty="0"/>
              <a:t>Fifth level</a:t>
            </a:r>
          </a:p>
        </p:txBody>
      </p:sp>
      <p:sp>
        <p:nvSpPr>
          <p:cNvPr id="9" name="Slide Number Placeholder 8"/>
          <p:cNvSpPr>
            <a:spLocks noGrp="1"/>
          </p:cNvSpPr>
          <p:nvPr>
            <p:ph type="sldNum" sz="quarter" idx="12"/>
          </p:nvPr>
        </p:nvSpPr>
        <p:spPr/>
        <p:txBody>
          <a:bodyPr/>
          <a:lstStyle>
            <a:lvl1pPr>
              <a:defRPr>
                <a:latin typeface="Arial Narrow" panose="020B0606020202030204" pitchFamily="34" charset="0"/>
              </a:defRPr>
            </a:lvl1pPr>
          </a:lstStyle>
          <a:p>
            <a:fld id="{D5FCF9B7-FB9B-46B7-B364-EF10DB67BB39}" type="slidenum">
              <a:rPr lang="en-US" smtClean="0"/>
              <a:pPr/>
              <a:t>‹#›</a:t>
            </a:fld>
            <a:endParaRPr lang="en-US"/>
          </a:p>
        </p:txBody>
      </p:sp>
      <p:pic>
        <p:nvPicPr>
          <p:cNvPr id="8" name="Picture 7" descr="ome">
            <a:extLst>
              <a:ext uri="{FF2B5EF4-FFF2-40B4-BE49-F238E27FC236}">
                <a16:creationId xmlns:a16="http://schemas.microsoft.com/office/drawing/2014/main" id="{B0FC7E32-5FD9-AA39-8B4B-548A264B37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257800" cy="923290"/>
          </a:xfrm>
          <a:prstGeom prst="rect">
            <a:avLst/>
          </a:prstGeom>
          <a:noFill/>
          <a:ln>
            <a:noFill/>
          </a:ln>
        </p:spPr>
      </p:pic>
      <p:grpSp>
        <p:nvGrpSpPr>
          <p:cNvPr id="10" name="Group 9">
            <a:extLst>
              <a:ext uri="{FF2B5EF4-FFF2-40B4-BE49-F238E27FC236}">
                <a16:creationId xmlns:a16="http://schemas.microsoft.com/office/drawing/2014/main" id="{89857871-A575-5469-24E4-16593ACE399D}"/>
              </a:ext>
            </a:extLst>
          </p:cNvPr>
          <p:cNvGrpSpPr/>
          <p:nvPr userDrawn="1"/>
        </p:nvGrpSpPr>
        <p:grpSpPr>
          <a:xfrm>
            <a:off x="4673600" y="6366448"/>
            <a:ext cx="2883093" cy="365125"/>
            <a:chOff x="4673600" y="6366448"/>
            <a:chExt cx="2883093" cy="365125"/>
          </a:xfrm>
        </p:grpSpPr>
        <p:sp>
          <p:nvSpPr>
            <p:cNvPr id="13" name="Slide Number Placeholder 5">
              <a:extLst>
                <a:ext uri="{FF2B5EF4-FFF2-40B4-BE49-F238E27FC236}">
                  <a16:creationId xmlns:a16="http://schemas.microsoft.com/office/drawing/2014/main" id="{76B31491-81D6-F051-B3D9-13CC793653E5}"/>
                </a:ext>
              </a:extLst>
            </p:cNvPr>
            <p:cNvSpPr txBox="1">
              <a:spLocks/>
            </p:cNvSpPr>
            <p:nvPr userDrawn="1"/>
          </p:nvSpPr>
          <p:spPr>
            <a:xfrm>
              <a:off x="4673600" y="6366448"/>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PROUDLY SUPPORTED BY  </a:t>
              </a:r>
            </a:p>
          </p:txBody>
        </p:sp>
        <p:pic>
          <p:nvPicPr>
            <p:cNvPr id="14" name="Picture 13" descr="A close up of a sign&#10;&#10;Description automatically generated with low confidence">
              <a:extLst>
                <a:ext uri="{FF2B5EF4-FFF2-40B4-BE49-F238E27FC236}">
                  <a16:creationId xmlns:a16="http://schemas.microsoft.com/office/drawing/2014/main" id="{90CC150F-1FBF-6A05-1002-58E57835EF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87832" y="6478466"/>
              <a:ext cx="1168861" cy="180000"/>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D5FCF9B7-FB9B-46B7-B364-EF10DB67BB39}" type="slidenum">
              <a:rPr lang="en-US" smtClean="0"/>
              <a:pPr/>
              <a:t>‹#›</a:t>
            </a:fld>
            <a:endParaRPr lang="en-US"/>
          </a:p>
        </p:txBody>
      </p:sp>
      <p:pic>
        <p:nvPicPr>
          <p:cNvPr id="4" name="Picture 3" descr="ome">
            <a:extLst>
              <a:ext uri="{FF2B5EF4-FFF2-40B4-BE49-F238E27FC236}">
                <a16:creationId xmlns:a16="http://schemas.microsoft.com/office/drawing/2014/main" id="{C3B06386-E96F-2C1F-3753-B83766B87F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257800" cy="923290"/>
          </a:xfrm>
          <a:prstGeom prst="rect">
            <a:avLst/>
          </a:prstGeom>
          <a:noFill/>
          <a:ln>
            <a:noFill/>
          </a:ln>
        </p:spPr>
      </p:pic>
      <p:grpSp>
        <p:nvGrpSpPr>
          <p:cNvPr id="6" name="Group 5">
            <a:extLst>
              <a:ext uri="{FF2B5EF4-FFF2-40B4-BE49-F238E27FC236}">
                <a16:creationId xmlns:a16="http://schemas.microsoft.com/office/drawing/2014/main" id="{936FF729-520B-A830-5DF4-FEABC2BCD428}"/>
              </a:ext>
            </a:extLst>
          </p:cNvPr>
          <p:cNvGrpSpPr/>
          <p:nvPr userDrawn="1"/>
        </p:nvGrpSpPr>
        <p:grpSpPr>
          <a:xfrm>
            <a:off x="4673600" y="6366448"/>
            <a:ext cx="2883093" cy="365125"/>
            <a:chOff x="4673600" y="6366448"/>
            <a:chExt cx="2883093" cy="365125"/>
          </a:xfrm>
        </p:grpSpPr>
        <p:sp>
          <p:nvSpPr>
            <p:cNvPr id="9" name="Slide Number Placeholder 5">
              <a:extLst>
                <a:ext uri="{FF2B5EF4-FFF2-40B4-BE49-F238E27FC236}">
                  <a16:creationId xmlns:a16="http://schemas.microsoft.com/office/drawing/2014/main" id="{237CD512-5BC1-E72E-B5C7-8DBDD741F119}"/>
                </a:ext>
              </a:extLst>
            </p:cNvPr>
            <p:cNvSpPr txBox="1">
              <a:spLocks/>
            </p:cNvSpPr>
            <p:nvPr userDrawn="1"/>
          </p:nvSpPr>
          <p:spPr>
            <a:xfrm>
              <a:off x="4673600" y="6366448"/>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PROUDLY SUPPORTED BY  </a:t>
              </a:r>
            </a:p>
          </p:txBody>
        </p:sp>
        <p:pic>
          <p:nvPicPr>
            <p:cNvPr id="10" name="Picture 9" descr="A close up of a sign&#10;&#10;Description automatically generated with low confidence">
              <a:extLst>
                <a:ext uri="{FF2B5EF4-FFF2-40B4-BE49-F238E27FC236}">
                  <a16:creationId xmlns:a16="http://schemas.microsoft.com/office/drawing/2014/main" id="{A478D43F-4D99-0E97-01BA-E12D88A489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87832" y="6478466"/>
              <a:ext cx="1168861" cy="180000"/>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FCF9B7-FB9B-46B7-B364-EF10DB67BB39}" type="slidenum">
              <a:rPr lang="en-US" smtClean="0"/>
              <a:pPr/>
              <a:t>‹#›</a:t>
            </a:fld>
            <a:endParaRPr lang="en-US"/>
          </a:p>
        </p:txBody>
      </p:sp>
      <p:pic>
        <p:nvPicPr>
          <p:cNvPr id="3" name="Picture 2" descr="ome">
            <a:extLst>
              <a:ext uri="{FF2B5EF4-FFF2-40B4-BE49-F238E27FC236}">
                <a16:creationId xmlns:a16="http://schemas.microsoft.com/office/drawing/2014/main" id="{268F4FBA-275B-E0F1-432A-A6295A7C1D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257800" cy="923290"/>
          </a:xfrm>
          <a:prstGeom prst="rect">
            <a:avLst/>
          </a:prstGeom>
          <a:noFill/>
          <a:ln>
            <a:noFill/>
          </a:ln>
        </p:spPr>
      </p:pic>
      <p:grpSp>
        <p:nvGrpSpPr>
          <p:cNvPr id="7" name="Group 6">
            <a:extLst>
              <a:ext uri="{FF2B5EF4-FFF2-40B4-BE49-F238E27FC236}">
                <a16:creationId xmlns:a16="http://schemas.microsoft.com/office/drawing/2014/main" id="{9D0EE406-EDD3-E463-2C3D-4FDDBA486D25}"/>
              </a:ext>
            </a:extLst>
          </p:cNvPr>
          <p:cNvGrpSpPr/>
          <p:nvPr userDrawn="1"/>
        </p:nvGrpSpPr>
        <p:grpSpPr>
          <a:xfrm>
            <a:off x="4673600" y="6366448"/>
            <a:ext cx="2883093" cy="365125"/>
            <a:chOff x="4673600" y="6366448"/>
            <a:chExt cx="2883093" cy="365125"/>
          </a:xfrm>
        </p:grpSpPr>
        <p:sp>
          <p:nvSpPr>
            <p:cNvPr id="8" name="Slide Number Placeholder 5">
              <a:extLst>
                <a:ext uri="{FF2B5EF4-FFF2-40B4-BE49-F238E27FC236}">
                  <a16:creationId xmlns:a16="http://schemas.microsoft.com/office/drawing/2014/main" id="{32443111-57F6-FC57-7520-BDF4C5CD7542}"/>
                </a:ext>
              </a:extLst>
            </p:cNvPr>
            <p:cNvSpPr txBox="1">
              <a:spLocks/>
            </p:cNvSpPr>
            <p:nvPr userDrawn="1"/>
          </p:nvSpPr>
          <p:spPr>
            <a:xfrm>
              <a:off x="4673600" y="6366448"/>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PROUDLY SUPPORTED BY  </a:t>
              </a:r>
            </a:p>
          </p:txBody>
        </p:sp>
        <p:pic>
          <p:nvPicPr>
            <p:cNvPr id="9" name="Picture 8" descr="A close up of a sign&#10;&#10;Description automatically generated with low confidence">
              <a:extLst>
                <a:ext uri="{FF2B5EF4-FFF2-40B4-BE49-F238E27FC236}">
                  <a16:creationId xmlns:a16="http://schemas.microsoft.com/office/drawing/2014/main" id="{BE5451BF-CD41-FBEC-5C8D-B666181724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87832" y="6478466"/>
              <a:ext cx="1168861" cy="180000"/>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62000"/>
            <a:ext cx="4011084" cy="1162050"/>
          </a:xfrm>
        </p:spPr>
        <p:txBody>
          <a:bodyPr anchor="b"/>
          <a:lstStyle>
            <a:lvl1pPr algn="l">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766733" y="762001"/>
            <a:ext cx="6815667" cy="5364163"/>
          </a:xfrm>
        </p:spPr>
        <p:txBody>
          <a:bodyPr/>
          <a:lstStyle>
            <a:lvl1pPr>
              <a:defRPr lang="en-US" sz="2800" b="0" i="0" kern="1200" dirty="0" smtClean="0">
                <a:solidFill>
                  <a:schemeClr val="tx1"/>
                </a:solidFill>
                <a:latin typeface="Arial Narrow" panose="020B0604020202020204" pitchFamily="34" charset="0"/>
                <a:ea typeface="+mn-ea"/>
                <a:cs typeface="Arial Narrow" panose="020B0604020202020204" pitchFamily="34" charset="0"/>
              </a:defRPr>
            </a:lvl1pPr>
            <a:lvl2pPr>
              <a:defRPr lang="en-US" sz="2400" b="0" i="0" kern="1200" dirty="0" smtClean="0">
                <a:solidFill>
                  <a:schemeClr val="tx1"/>
                </a:solidFill>
                <a:latin typeface="Arial Narrow" panose="020B0604020202020204" pitchFamily="34" charset="0"/>
                <a:ea typeface="+mn-ea"/>
                <a:cs typeface="Arial Narrow" panose="020B0604020202020204" pitchFamily="34" charset="0"/>
              </a:defRPr>
            </a:lvl2pPr>
            <a:lvl3pPr>
              <a:defRPr lang="en-US" sz="2400" b="0" i="0" kern="1200" dirty="0" smtClean="0">
                <a:solidFill>
                  <a:schemeClr val="tx1"/>
                </a:solidFill>
                <a:latin typeface="Arial Narrow" panose="020B0604020202020204" pitchFamily="34" charset="0"/>
                <a:ea typeface="+mn-ea"/>
                <a:cs typeface="Arial Narrow" panose="020B0604020202020204" pitchFamily="34" charset="0"/>
              </a:defRPr>
            </a:lvl3pPr>
            <a:lvl4pPr>
              <a:defRPr lang="en-US" sz="2000" b="0" i="0" kern="1200" dirty="0" smtClean="0">
                <a:solidFill>
                  <a:schemeClr val="tx1"/>
                </a:solidFill>
                <a:latin typeface="Arial Narrow" panose="020B0604020202020204" pitchFamily="34" charset="0"/>
                <a:ea typeface="+mn-ea"/>
                <a:cs typeface="Arial Narrow" panose="020B0604020202020204" pitchFamily="34" charset="0"/>
              </a:defRPr>
            </a:lvl4pPr>
            <a:lvl5pPr>
              <a:defRPr lang="en-US" sz="1800" b="0" i="0" kern="1200" dirty="0" smtClean="0">
                <a:solidFill>
                  <a:schemeClr val="tx1"/>
                </a:solidFill>
                <a:latin typeface="Arial Narrow" panose="020B0604020202020204" pitchFamily="34" charset="0"/>
                <a:ea typeface="+mn-ea"/>
                <a:cs typeface="Arial Narrow" panose="020B0604020202020204" pitchFamily="34" charset="0"/>
              </a:defRPr>
            </a:lvl5pPr>
            <a:lvl6pPr>
              <a:defRPr sz="2000"/>
            </a:lvl6pPr>
            <a:lvl7pPr>
              <a:defRPr sz="2000"/>
            </a:lvl7pPr>
            <a:lvl8pPr>
              <a:defRPr sz="2000"/>
            </a:lvl8pPr>
            <a:lvl9pPr>
              <a:defRPr sz="2000"/>
            </a:lvl9pPr>
          </a:lstStyle>
          <a:p>
            <a:pPr marL="342900" lvl="0" indent="-342900" algn="l" defTabSz="457200" rtl="0" eaLnBrk="1" latinLnBrk="0" hangingPunct="1">
              <a:spcBef>
                <a:spcPct val="20000"/>
              </a:spcBef>
              <a:buFont typeface="Arial"/>
              <a:buChar char="•"/>
            </a:pPr>
            <a:r>
              <a:rPr lang="en-US"/>
              <a:t>Click to edit Master text styles</a:t>
            </a:r>
          </a:p>
          <a:p>
            <a:pPr marL="342900" lvl="1" indent="-342900" algn="l" defTabSz="457200" rtl="0" eaLnBrk="1" latinLnBrk="0" hangingPunct="1">
              <a:spcBef>
                <a:spcPct val="20000"/>
              </a:spcBef>
              <a:buFont typeface="Arial"/>
              <a:buChar char="•"/>
            </a:pPr>
            <a:r>
              <a:rPr lang="en-US"/>
              <a:t>Second level</a:t>
            </a:r>
          </a:p>
          <a:p>
            <a:pPr marL="342900" lvl="2" indent="-342900" algn="l" defTabSz="457200" rtl="0" eaLnBrk="1" latinLnBrk="0" hangingPunct="1">
              <a:spcBef>
                <a:spcPct val="20000"/>
              </a:spcBef>
              <a:buFont typeface="Arial"/>
              <a:buChar char="•"/>
            </a:pPr>
            <a:r>
              <a:rPr lang="en-US"/>
              <a:t>Third level</a:t>
            </a:r>
          </a:p>
          <a:p>
            <a:pPr marL="342900" lvl="3" indent="-342900" algn="l" defTabSz="457200" rtl="0" eaLnBrk="1" latinLnBrk="0" hangingPunct="1">
              <a:spcBef>
                <a:spcPct val="20000"/>
              </a:spcBef>
              <a:buFont typeface="Arial"/>
              <a:buChar char="•"/>
            </a:pPr>
            <a:r>
              <a:rPr lang="en-US"/>
              <a:t>Fourth level</a:t>
            </a:r>
          </a:p>
          <a:p>
            <a:pPr marL="342900" lvl="4" indent="-342900" algn="l" defTabSz="457200" rtl="0" eaLnBrk="1" latinLnBrk="0" hangingPunct="1">
              <a:spcBef>
                <a:spcPct val="20000"/>
              </a:spcBef>
              <a:buFont typeface="Arial"/>
              <a:buChar char="•"/>
            </a:pPr>
            <a:r>
              <a:rPr lang="en-US"/>
              <a:t>Fifth level</a:t>
            </a:r>
            <a:endParaRPr lang="en-US" dirty="0"/>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b="0" i="0">
                <a:solidFill>
                  <a:schemeClr val="tx1"/>
                </a:solidFill>
                <a:latin typeface="Arial Narrow" panose="020B0604020202020204" pitchFamily="34" charset="0"/>
                <a:cs typeface="Arial Narrow"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0" i="0">
                <a:solidFill>
                  <a:schemeClr val="tx1"/>
                </a:solidFill>
                <a:latin typeface="Arial Narrow" panose="020B0604020202020204" pitchFamily="34" charset="0"/>
                <a:cs typeface="Arial Narrow"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b="0" i="0">
                <a:solidFill>
                  <a:schemeClr val="tx1"/>
                </a:solidFill>
                <a:latin typeface="Arial Narrow" panose="020B0604020202020204" pitchFamily="34" charset="0"/>
                <a:cs typeface="Arial Narrow" panose="020B0604020202020204" pitchFamily="34" charset="0"/>
              </a:defRPr>
            </a:lvl1pPr>
          </a:lstStyle>
          <a:p>
            <a:fld id="{D5FCF9B7-FB9B-46B7-B364-EF10DB67BB39}" type="slidenum">
              <a:rPr lang="en-US" smtClean="0"/>
              <a:pPr/>
              <a:t>‹#›</a:t>
            </a:fld>
            <a:endParaRPr lang="en-US"/>
          </a:p>
        </p:txBody>
      </p:sp>
      <p:pic>
        <p:nvPicPr>
          <p:cNvPr id="10" name="Picture 9" descr="ome"/>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52400"/>
            <a:ext cx="4481611" cy="593720"/>
          </a:xfrm>
          <a:prstGeom prst="rect">
            <a:avLst/>
          </a:prstGeom>
          <a:noFill/>
          <a:ln>
            <a:noFill/>
          </a:ln>
        </p:spPr>
      </p:pic>
    </p:spTree>
    <p:extLst>
      <p:ext uri="{BB962C8B-B14F-4D97-AF65-F5344CB8AC3E}">
        <p14:creationId xmlns:p14="http://schemas.microsoft.com/office/powerpoint/2010/main" val="3100913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2133601"/>
            <a:ext cx="10972800" cy="3992563"/>
          </a:xfrm>
          <a:prstGeom prst="rect">
            <a:avLst/>
          </a:prstGeom>
        </p:spPr>
        <p:txBody>
          <a:bodyPr vert="horz" lIns="91440" tIns="45720" rIns="91440" bIns="45720" rtlCol="0">
            <a:normAutofit/>
          </a:bodyPr>
          <a:lstStyle/>
          <a:p>
            <a:pPr marL="342900" lvl="0" indent="-342900" algn="l" defTabSz="457200" rtl="0" eaLnBrk="1" latinLnBrk="0" hangingPunct="1">
              <a:spcBef>
                <a:spcPct val="20000"/>
              </a:spcBef>
              <a:buFont typeface="Arial"/>
              <a:buChar char="•"/>
            </a:pPr>
            <a:r>
              <a:rPr lang="en-CA" dirty="0"/>
              <a:t>Click to edit Master text styles</a:t>
            </a:r>
          </a:p>
          <a:p>
            <a:pPr marL="742950" lvl="1" indent="-285750" algn="l" defTabSz="457200" rtl="0" eaLnBrk="1" latinLnBrk="0" hangingPunct="1">
              <a:spcBef>
                <a:spcPct val="20000"/>
              </a:spcBef>
              <a:buFont typeface="Wingdings" charset="2"/>
              <a:buChar char="Ø"/>
            </a:pPr>
            <a:r>
              <a:rPr lang="en-CA" dirty="0"/>
              <a:t>Second level</a:t>
            </a:r>
          </a:p>
          <a:p>
            <a:pPr marL="1143000" lvl="2" indent="-228600" algn="l" defTabSz="457200" rtl="0" eaLnBrk="1" latinLnBrk="0" hangingPunct="1">
              <a:spcBef>
                <a:spcPct val="20000"/>
              </a:spcBef>
              <a:buFont typeface="Arial"/>
              <a:buChar char="•"/>
            </a:pPr>
            <a:r>
              <a:rPr lang="en-CA" dirty="0"/>
              <a:t>Third level</a:t>
            </a:r>
          </a:p>
          <a:p>
            <a:pPr marL="1600200" lvl="3" indent="-228600" algn="l" defTabSz="457200" rtl="0" eaLnBrk="1" latinLnBrk="0" hangingPunct="1">
              <a:spcBef>
                <a:spcPct val="20000"/>
              </a:spcBef>
              <a:buFont typeface="Courier New"/>
              <a:buChar char="o"/>
            </a:pPr>
            <a:r>
              <a:rPr lang="en-CA" dirty="0"/>
              <a:t>Fourth level</a:t>
            </a:r>
          </a:p>
          <a:p>
            <a:pPr marL="2057400" lvl="4" indent="-228600" algn="l" defTabSz="457200" rtl="0" eaLnBrk="1" latinLnBrk="0" hangingPunct="1">
              <a:spcBef>
                <a:spcPct val="20000"/>
              </a:spcBef>
              <a:buFont typeface="Arial"/>
              <a:buChar char="•"/>
            </a:pPr>
            <a:r>
              <a:rPr lang="en-CA" dirty="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latin typeface="Arial Narrow" panose="020B0606020202030204" pitchFamily="34" charset="0"/>
              </a:defRPr>
            </a:lvl1pPr>
          </a:lstStyle>
          <a:p>
            <a:fld id="{D5FCF9B7-FB9B-46B7-B364-EF10DB67BB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ctr" defTabSz="914400" rtl="0" eaLnBrk="1" latinLnBrk="0" hangingPunct="1">
        <a:spcBef>
          <a:spcPct val="0"/>
        </a:spcBef>
        <a:buNone/>
        <a:defRPr lang="en-US" sz="4800" b="1" i="0" kern="1200" dirty="0" smtClean="0">
          <a:solidFill>
            <a:schemeClr val="tx1">
              <a:lumMod val="65000"/>
              <a:lumOff val="35000"/>
            </a:schemeClr>
          </a:solidFill>
          <a:latin typeface="Arial Narrow"/>
          <a:ea typeface="+mj-ea"/>
          <a:cs typeface="Arial Narrow"/>
        </a:defRPr>
      </a:lvl1pPr>
    </p:titleStyle>
    <p:bodyStyle>
      <a:lvl1pPr marL="342900" indent="-342900" algn="l" defTabSz="914400" rtl="0" eaLnBrk="1" latinLnBrk="0" hangingPunct="1">
        <a:spcBef>
          <a:spcPct val="20000"/>
        </a:spcBef>
        <a:buFont typeface="Arial" pitchFamily="34" charset="0"/>
        <a:buChar char="•"/>
        <a:defRPr lang="en-CA" sz="3200" kern="1200" dirty="0" smtClean="0">
          <a:solidFill>
            <a:schemeClr val="tx1">
              <a:lumMod val="65000"/>
              <a:lumOff val="35000"/>
            </a:schemeClr>
          </a:solidFill>
          <a:latin typeface="Arial Narrow"/>
          <a:ea typeface="+mn-ea"/>
          <a:cs typeface="Arial Narrow"/>
        </a:defRPr>
      </a:lvl1pPr>
      <a:lvl2pPr marL="914400" indent="-457200" algn="l" defTabSz="914400" rtl="0" eaLnBrk="1" latinLnBrk="0" hangingPunct="1">
        <a:spcBef>
          <a:spcPct val="20000"/>
        </a:spcBef>
        <a:buFont typeface="Arial" panose="020B0604020202020204" pitchFamily="34" charset="0"/>
        <a:buChar char="•"/>
        <a:defRPr lang="en-CA" sz="2800" kern="1200" dirty="0" smtClean="0">
          <a:solidFill>
            <a:schemeClr val="tx1">
              <a:lumMod val="65000"/>
              <a:lumOff val="35000"/>
            </a:schemeClr>
          </a:solidFill>
          <a:latin typeface="Arial Narrow"/>
          <a:ea typeface="+mn-ea"/>
          <a:cs typeface="Arial Narrow"/>
        </a:defRPr>
      </a:lvl2pPr>
      <a:lvl3pPr marL="1143000" indent="-228600" algn="l" defTabSz="914400" rtl="0" eaLnBrk="1" latinLnBrk="0" hangingPunct="1">
        <a:spcBef>
          <a:spcPct val="20000"/>
        </a:spcBef>
        <a:buFont typeface="Arial" pitchFamily="34" charset="0"/>
        <a:buChar char="•"/>
        <a:defRPr lang="en-CA" sz="2800" kern="1200" dirty="0" smtClean="0">
          <a:solidFill>
            <a:schemeClr val="tx1">
              <a:lumMod val="65000"/>
              <a:lumOff val="35000"/>
            </a:schemeClr>
          </a:solidFill>
          <a:latin typeface="Arial Narrow"/>
          <a:ea typeface="+mn-ea"/>
          <a:cs typeface="Arial Narrow"/>
        </a:defRPr>
      </a:lvl3pPr>
      <a:lvl4pPr marL="1600200" indent="-228600" algn="l" defTabSz="914400" rtl="0" eaLnBrk="1" latinLnBrk="0" hangingPunct="1">
        <a:spcBef>
          <a:spcPct val="20000"/>
        </a:spcBef>
        <a:buFont typeface="Arial" pitchFamily="34" charset="0"/>
        <a:buChar char="–"/>
        <a:defRPr lang="en-CA" sz="2400" kern="1200" dirty="0" smtClean="0">
          <a:solidFill>
            <a:schemeClr val="tx1">
              <a:lumMod val="50000"/>
              <a:lumOff val="50000"/>
            </a:schemeClr>
          </a:solidFill>
          <a:latin typeface="Arial Narrow"/>
          <a:ea typeface="+mn-ea"/>
          <a:cs typeface="Arial Narrow"/>
        </a:defRPr>
      </a:lvl4pPr>
      <a:lvl5pPr marL="2057400" indent="-228600" algn="l" defTabSz="914400" rtl="0" eaLnBrk="1" latinLnBrk="0" hangingPunct="1">
        <a:spcBef>
          <a:spcPct val="20000"/>
        </a:spcBef>
        <a:buFont typeface="Arial" pitchFamily="34" charset="0"/>
        <a:buChar char="»"/>
        <a:defRPr lang="en-US" sz="2000" kern="1200" dirty="0">
          <a:solidFill>
            <a:schemeClr val="tx1">
              <a:lumMod val="50000"/>
              <a:lumOff val="50000"/>
            </a:schemeClr>
          </a:solidFill>
          <a:latin typeface="Arial Narrow"/>
          <a:ea typeface="+mn-ea"/>
          <a:cs typeface="Arial Narrow"/>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5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1000" y="2133601"/>
            <a:ext cx="11125200" cy="1828800"/>
          </a:xfrm>
        </p:spPr>
        <p:txBody>
          <a:bodyPr>
            <a:noAutofit/>
          </a:bodyPr>
          <a:lstStyle/>
          <a:p>
            <a:pPr algn="ctr"/>
            <a:r>
              <a:rPr lang="en-US" sz="4400" dirty="0">
                <a:solidFill>
                  <a:schemeClr val="tx1"/>
                </a:solidFill>
              </a:rPr>
              <a:t>Von Willebrand Factor: Friend or Foe</a:t>
            </a:r>
            <a:br>
              <a:rPr lang="en-US" sz="4400" dirty="0">
                <a:solidFill>
                  <a:schemeClr val="tx1"/>
                </a:solidFill>
              </a:rPr>
            </a:br>
            <a:r>
              <a:rPr lang="en-US" sz="3200" dirty="0">
                <a:solidFill>
                  <a:schemeClr val="tx1"/>
                </a:solidFill>
              </a:rPr>
              <a:t>TMA, TTP, </a:t>
            </a:r>
            <a:r>
              <a:rPr lang="en-US" sz="3200" dirty="0" err="1">
                <a:solidFill>
                  <a:schemeClr val="tx1"/>
                </a:solidFill>
              </a:rPr>
              <a:t>aHUS</a:t>
            </a:r>
            <a:r>
              <a:rPr lang="en-US" sz="3200" dirty="0">
                <a:solidFill>
                  <a:schemeClr val="tx1"/>
                </a:solidFill>
              </a:rPr>
              <a:t>, STEC-HUS, MAHA, PLEX, TIC, ADAMTS13, VWF</a:t>
            </a:r>
            <a:br>
              <a:rPr lang="en-US" sz="3200" dirty="0">
                <a:solidFill>
                  <a:schemeClr val="tx1"/>
                </a:solidFill>
              </a:rPr>
            </a:br>
            <a:r>
              <a:rPr lang="en-US" sz="3600" dirty="0">
                <a:solidFill>
                  <a:schemeClr val="tx1"/>
                </a:solidFill>
              </a:rPr>
              <a:t>What Does it All Mean? </a:t>
            </a:r>
            <a:endParaRPr lang="en-US" sz="2800" dirty="0">
              <a:solidFill>
                <a:schemeClr val="tx1"/>
              </a:solidFill>
            </a:endParaRPr>
          </a:p>
        </p:txBody>
      </p:sp>
      <p:sp>
        <p:nvSpPr>
          <p:cNvPr id="7" name="Subtitle 6"/>
          <p:cNvSpPr>
            <a:spLocks noGrp="1"/>
          </p:cNvSpPr>
          <p:nvPr>
            <p:ph type="subTitle" idx="1"/>
          </p:nvPr>
        </p:nvSpPr>
        <p:spPr>
          <a:xfrm>
            <a:off x="2057400" y="4114800"/>
            <a:ext cx="7924800" cy="1828800"/>
          </a:xfrm>
        </p:spPr>
        <p:txBody>
          <a:bodyPr>
            <a:normAutofit lnSpcReduction="10000"/>
          </a:bodyPr>
          <a:lstStyle/>
          <a:p>
            <a:pPr algn="ctr">
              <a:lnSpc>
                <a:spcPct val="110000"/>
              </a:lnSpc>
            </a:pPr>
            <a:r>
              <a:rPr lang="en-US" sz="4400" dirty="0">
                <a:solidFill>
                  <a:schemeClr val="tx1"/>
                </a:solidFill>
                <a:latin typeface="Arial Narrow"/>
                <a:cs typeface="Arial Narrow"/>
              </a:rPr>
              <a:t>George A. Fritsma MS, MLS</a:t>
            </a:r>
          </a:p>
          <a:p>
            <a:pPr algn="ctr">
              <a:lnSpc>
                <a:spcPct val="110000"/>
              </a:lnSpc>
            </a:pPr>
            <a:r>
              <a:rPr lang="en-US" sz="2800" dirty="0">
                <a:solidFill>
                  <a:schemeClr val="tx1"/>
                </a:solidFill>
                <a:latin typeface="Arial Narrow"/>
                <a:cs typeface="Arial Narrow"/>
              </a:rPr>
              <a:t>The Fritsma Factor, Your Interactive Hemostasis Resource</a:t>
            </a:r>
          </a:p>
          <a:p>
            <a:pPr algn="ctr">
              <a:lnSpc>
                <a:spcPct val="110000"/>
              </a:lnSpc>
            </a:pPr>
            <a:r>
              <a:rPr lang="en-US" sz="2800" dirty="0" err="1">
                <a:solidFill>
                  <a:schemeClr val="tx1"/>
                </a:solidFill>
                <a:latin typeface="Arial Narrow"/>
                <a:cs typeface="Arial Narrow"/>
              </a:rPr>
              <a:t>george@fritsmafactor.com</a:t>
            </a:r>
            <a:r>
              <a:rPr lang="en-US" sz="2800" dirty="0">
                <a:solidFill>
                  <a:schemeClr val="tx1"/>
                </a:solidFill>
                <a:latin typeface="Arial Narrow"/>
                <a:cs typeface="Arial Narrow"/>
              </a:rPr>
              <a:t>--</a:t>
            </a:r>
            <a:r>
              <a:rPr lang="en-US" sz="2800" dirty="0" err="1">
                <a:solidFill>
                  <a:schemeClr val="tx1"/>
                </a:solidFill>
                <a:latin typeface="Arial Narrow"/>
                <a:cs typeface="Arial Narrow"/>
              </a:rPr>
              <a:t>fritsmafactor.com</a:t>
            </a:r>
            <a:endParaRPr lang="en-US" sz="2800" dirty="0">
              <a:solidFill>
                <a:schemeClr val="tx1"/>
              </a:solidFill>
              <a:latin typeface="Arial Narrow"/>
              <a:cs typeface="Arial Narrow"/>
            </a:endParaRPr>
          </a:p>
        </p:txBody>
      </p:sp>
    </p:spTree>
  </p:cSld>
  <p:clrMapOvr>
    <a:masterClrMapping/>
  </p:clrMapOvr>
  <mc:AlternateContent xmlns:mc="http://schemas.openxmlformats.org/markup-compatibility/2006" xmlns:p14="http://schemas.microsoft.com/office/powerpoint/2010/main">
    <mc:Choice Requires="p14">
      <p:transition spd="slow" p14:dur="2000" advTm="5714"/>
    </mc:Choice>
    <mc:Fallback xmlns="">
      <p:transition spd="slow" advTm="571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9A2D5-79A5-7643-87CA-471884EA2875}"/>
              </a:ext>
            </a:extLst>
          </p:cNvPr>
          <p:cNvSpPr>
            <a:spLocks noGrp="1"/>
          </p:cNvSpPr>
          <p:nvPr>
            <p:ph type="title"/>
          </p:nvPr>
        </p:nvSpPr>
        <p:spPr/>
        <p:txBody>
          <a:bodyPr>
            <a:normAutofit/>
          </a:bodyPr>
          <a:lstStyle/>
          <a:p>
            <a:r>
              <a:rPr lang="en-US" dirty="0">
                <a:solidFill>
                  <a:schemeClr val="tx1"/>
                </a:solidFill>
              </a:rPr>
              <a:t>ULVWF Secreted from Endothelium</a:t>
            </a:r>
          </a:p>
        </p:txBody>
      </p:sp>
      <p:sp>
        <p:nvSpPr>
          <p:cNvPr id="4" name="AutoShape 3">
            <a:extLst>
              <a:ext uri="{FF2B5EF4-FFF2-40B4-BE49-F238E27FC236}">
                <a16:creationId xmlns:a16="http://schemas.microsoft.com/office/drawing/2014/main" id="{3857913F-B764-E442-9B61-B2872ADF7349}"/>
              </a:ext>
            </a:extLst>
          </p:cNvPr>
          <p:cNvSpPr>
            <a:spLocks noChangeArrowheads="1"/>
          </p:cNvSpPr>
          <p:nvPr/>
        </p:nvSpPr>
        <p:spPr bwMode="auto">
          <a:xfrm>
            <a:off x="2722563" y="4078505"/>
            <a:ext cx="1228725" cy="504393"/>
          </a:xfrm>
          <a:prstGeom prst="octagon">
            <a:avLst>
              <a:gd name="adj" fmla="val 49995"/>
            </a:avLst>
          </a:prstGeom>
          <a:solidFill>
            <a:schemeClr val="accent1"/>
          </a:solidFill>
          <a:ln w="12700">
            <a:solidFill>
              <a:schemeClr val="tx1"/>
            </a:solidFill>
            <a:miter lim="800000"/>
            <a:headEnd/>
            <a:tailEnd/>
          </a:ln>
        </p:spPr>
        <p:txBody>
          <a:bodyPr lIns="36512" tIns="19050" rIns="36512" bIns="19050" anchor="ctr" anchorCtr="1">
            <a:spAutoFit/>
          </a:bodyPr>
          <a:lstStyle/>
          <a:p>
            <a:pPr defTabSz="146050" eaLnBrk="0" hangingPunct="0"/>
            <a:r>
              <a:rPr lang="en-US" sz="1400">
                <a:solidFill>
                  <a:srgbClr val="000000"/>
                </a:solidFill>
                <a:latin typeface="Arial Narrow" pitchFamily="34" charset="0"/>
              </a:rPr>
              <a:t>SMC</a:t>
            </a:r>
          </a:p>
        </p:txBody>
      </p:sp>
      <p:sp>
        <p:nvSpPr>
          <p:cNvPr id="5" name="AutoShape 4">
            <a:extLst>
              <a:ext uri="{FF2B5EF4-FFF2-40B4-BE49-F238E27FC236}">
                <a16:creationId xmlns:a16="http://schemas.microsoft.com/office/drawing/2014/main" id="{09B15B91-95E6-4045-92EE-627A50389DBE}"/>
              </a:ext>
            </a:extLst>
          </p:cNvPr>
          <p:cNvSpPr>
            <a:spLocks noChangeArrowheads="1"/>
          </p:cNvSpPr>
          <p:nvPr/>
        </p:nvSpPr>
        <p:spPr bwMode="auto">
          <a:xfrm>
            <a:off x="5200651" y="4021355"/>
            <a:ext cx="1228725" cy="504393"/>
          </a:xfrm>
          <a:prstGeom prst="octagon">
            <a:avLst>
              <a:gd name="adj" fmla="val 49995"/>
            </a:avLst>
          </a:prstGeom>
          <a:solidFill>
            <a:schemeClr val="accent1"/>
          </a:solidFill>
          <a:ln w="12700">
            <a:solidFill>
              <a:schemeClr val="tx1"/>
            </a:solidFill>
            <a:miter lim="800000"/>
            <a:headEnd/>
            <a:tailEnd/>
          </a:ln>
        </p:spPr>
        <p:txBody>
          <a:bodyPr lIns="36512" tIns="19050" rIns="36512" bIns="19050" anchor="ctr" anchorCtr="1">
            <a:spAutoFit/>
          </a:bodyPr>
          <a:lstStyle/>
          <a:p>
            <a:pPr defTabSz="146050" eaLnBrk="0" hangingPunct="0"/>
            <a:r>
              <a:rPr lang="en-US" sz="1400">
                <a:solidFill>
                  <a:srgbClr val="000000"/>
                </a:solidFill>
                <a:latin typeface="Arial Narrow" pitchFamily="34" charset="0"/>
              </a:rPr>
              <a:t>SMC</a:t>
            </a:r>
          </a:p>
        </p:txBody>
      </p:sp>
      <p:sp>
        <p:nvSpPr>
          <p:cNvPr id="6" name="AutoShape 5">
            <a:extLst>
              <a:ext uri="{FF2B5EF4-FFF2-40B4-BE49-F238E27FC236}">
                <a16:creationId xmlns:a16="http://schemas.microsoft.com/office/drawing/2014/main" id="{A852E13F-2D9B-A14E-8D3D-CE13F97B9605}"/>
              </a:ext>
            </a:extLst>
          </p:cNvPr>
          <p:cNvSpPr>
            <a:spLocks noChangeArrowheads="1"/>
          </p:cNvSpPr>
          <p:nvPr/>
        </p:nvSpPr>
        <p:spPr bwMode="auto">
          <a:xfrm>
            <a:off x="7662863" y="4040405"/>
            <a:ext cx="1228725" cy="504393"/>
          </a:xfrm>
          <a:prstGeom prst="octagon">
            <a:avLst>
              <a:gd name="adj" fmla="val 49995"/>
            </a:avLst>
          </a:prstGeom>
          <a:solidFill>
            <a:schemeClr val="accent1"/>
          </a:solidFill>
          <a:ln w="12700">
            <a:solidFill>
              <a:schemeClr val="tx1"/>
            </a:solidFill>
            <a:miter lim="800000"/>
            <a:headEnd/>
            <a:tailEnd/>
          </a:ln>
        </p:spPr>
        <p:txBody>
          <a:bodyPr lIns="36512" tIns="19050" rIns="36512" bIns="19050" anchor="ctr" anchorCtr="1">
            <a:spAutoFit/>
          </a:bodyPr>
          <a:lstStyle/>
          <a:p>
            <a:pPr defTabSz="146050" eaLnBrk="0" hangingPunct="0"/>
            <a:r>
              <a:rPr lang="en-US" sz="1400">
                <a:solidFill>
                  <a:srgbClr val="000000"/>
                </a:solidFill>
                <a:latin typeface="Arial Narrow" pitchFamily="34" charset="0"/>
              </a:rPr>
              <a:t>SMC</a:t>
            </a:r>
          </a:p>
        </p:txBody>
      </p:sp>
      <p:sp>
        <p:nvSpPr>
          <p:cNvPr id="7" name="AutoShape 6">
            <a:extLst>
              <a:ext uri="{FF2B5EF4-FFF2-40B4-BE49-F238E27FC236}">
                <a16:creationId xmlns:a16="http://schemas.microsoft.com/office/drawing/2014/main" id="{E7B25A08-4393-8F47-B45F-861FCF430389}"/>
              </a:ext>
            </a:extLst>
          </p:cNvPr>
          <p:cNvSpPr>
            <a:spLocks noChangeArrowheads="1"/>
          </p:cNvSpPr>
          <p:nvPr/>
        </p:nvSpPr>
        <p:spPr bwMode="auto">
          <a:xfrm rot="10800000" flipH="1" flipV="1">
            <a:off x="6583363" y="4059579"/>
            <a:ext cx="976313" cy="54859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844 w 21600"/>
              <a:gd name="T13" fmla="*/ 5844 h 21600"/>
              <a:gd name="T14" fmla="*/ 15756 w 21600"/>
              <a:gd name="T15" fmla="*/ 15756 h 21600"/>
            </a:gdLst>
            <a:ahLst/>
            <a:cxnLst>
              <a:cxn ang="T8">
                <a:pos x="T0" y="T1"/>
              </a:cxn>
              <a:cxn ang="T9">
                <a:pos x="T2" y="T3"/>
              </a:cxn>
              <a:cxn ang="T10">
                <a:pos x="T4" y="T5"/>
              </a:cxn>
              <a:cxn ang="T11">
                <a:pos x="T6" y="T7"/>
              </a:cxn>
            </a:cxnLst>
            <a:rect l="T12" t="T13" r="T14" b="T15"/>
            <a:pathLst>
              <a:path w="21600" h="21600">
                <a:moveTo>
                  <a:pt x="0" y="0"/>
                </a:moveTo>
                <a:lnTo>
                  <a:pt x="8087" y="21600"/>
                </a:lnTo>
                <a:lnTo>
                  <a:pt x="13513" y="21600"/>
                </a:lnTo>
                <a:lnTo>
                  <a:pt x="21600" y="0"/>
                </a:lnTo>
                <a:close/>
              </a:path>
            </a:pathLst>
          </a:custGeom>
          <a:solidFill>
            <a:schemeClr val="accent1"/>
          </a:solidFill>
          <a:ln w="12700">
            <a:solidFill>
              <a:schemeClr val="tx1"/>
            </a:solidFill>
            <a:miter lim="800000"/>
            <a:headEnd/>
            <a:tailEnd/>
          </a:ln>
        </p:spPr>
        <p:txBody>
          <a:bodyPr lIns="36512" tIns="19050" rIns="36512" bIns="19050" anchor="ctr" anchorCtr="1">
            <a:spAutoFit/>
          </a:bodyPr>
          <a:lstStyle/>
          <a:p>
            <a:pPr defTabSz="146050" eaLnBrk="0" hangingPunct="0"/>
            <a:r>
              <a:rPr lang="en-US" sz="1400">
                <a:solidFill>
                  <a:srgbClr val="000000"/>
                </a:solidFill>
                <a:latin typeface="Arial Narrow" pitchFamily="34" charset="0"/>
              </a:rPr>
              <a:t>FB</a:t>
            </a:r>
          </a:p>
        </p:txBody>
      </p:sp>
      <p:sp>
        <p:nvSpPr>
          <p:cNvPr id="8" name="AutoShape 7">
            <a:extLst>
              <a:ext uri="{FF2B5EF4-FFF2-40B4-BE49-F238E27FC236}">
                <a16:creationId xmlns:a16="http://schemas.microsoft.com/office/drawing/2014/main" id="{DD23FEE5-A055-0D42-9434-726F6C15AD32}"/>
              </a:ext>
            </a:extLst>
          </p:cNvPr>
          <p:cNvSpPr>
            <a:spLocks noChangeArrowheads="1"/>
          </p:cNvSpPr>
          <p:nvPr/>
        </p:nvSpPr>
        <p:spPr bwMode="auto">
          <a:xfrm rot="10800000" flipH="1" flipV="1">
            <a:off x="4140200" y="4040529"/>
            <a:ext cx="971550" cy="54859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844 w 21600"/>
              <a:gd name="T13" fmla="*/ 5844 h 21600"/>
              <a:gd name="T14" fmla="*/ 15756 w 21600"/>
              <a:gd name="T15" fmla="*/ 15756 h 21600"/>
            </a:gdLst>
            <a:ahLst/>
            <a:cxnLst>
              <a:cxn ang="T8">
                <a:pos x="T0" y="T1"/>
              </a:cxn>
              <a:cxn ang="T9">
                <a:pos x="T2" y="T3"/>
              </a:cxn>
              <a:cxn ang="T10">
                <a:pos x="T4" y="T5"/>
              </a:cxn>
              <a:cxn ang="T11">
                <a:pos x="T6" y="T7"/>
              </a:cxn>
            </a:cxnLst>
            <a:rect l="T12" t="T13" r="T14" b="T15"/>
            <a:pathLst>
              <a:path w="21600" h="21600">
                <a:moveTo>
                  <a:pt x="0" y="0"/>
                </a:moveTo>
                <a:lnTo>
                  <a:pt x="8087" y="21600"/>
                </a:lnTo>
                <a:lnTo>
                  <a:pt x="13513" y="21600"/>
                </a:lnTo>
                <a:lnTo>
                  <a:pt x="21600" y="0"/>
                </a:lnTo>
                <a:close/>
              </a:path>
            </a:pathLst>
          </a:custGeom>
          <a:solidFill>
            <a:schemeClr val="accent1"/>
          </a:solidFill>
          <a:ln w="12700">
            <a:solidFill>
              <a:schemeClr val="tx1"/>
            </a:solidFill>
            <a:miter lim="800000"/>
            <a:headEnd/>
            <a:tailEnd/>
          </a:ln>
        </p:spPr>
        <p:txBody>
          <a:bodyPr lIns="36512" tIns="19050" rIns="36512" bIns="19050" anchor="ctr" anchorCtr="1">
            <a:spAutoFit/>
          </a:bodyPr>
          <a:lstStyle/>
          <a:p>
            <a:pPr defTabSz="146050" eaLnBrk="0" hangingPunct="0"/>
            <a:r>
              <a:rPr lang="en-US" sz="1400">
                <a:solidFill>
                  <a:srgbClr val="000000"/>
                </a:solidFill>
                <a:latin typeface="Arial Narrow" pitchFamily="34" charset="0"/>
              </a:rPr>
              <a:t>FB</a:t>
            </a:r>
          </a:p>
        </p:txBody>
      </p:sp>
      <p:sp>
        <p:nvSpPr>
          <p:cNvPr id="9" name="Freeform 12">
            <a:extLst>
              <a:ext uri="{FF2B5EF4-FFF2-40B4-BE49-F238E27FC236}">
                <a16:creationId xmlns:a16="http://schemas.microsoft.com/office/drawing/2014/main" id="{52459B93-24F4-A743-8FEA-1946E682FCD4}"/>
              </a:ext>
            </a:extLst>
          </p:cNvPr>
          <p:cNvSpPr>
            <a:spLocks/>
          </p:cNvSpPr>
          <p:nvPr/>
        </p:nvSpPr>
        <p:spPr bwMode="auto">
          <a:xfrm>
            <a:off x="3521075" y="3998914"/>
            <a:ext cx="4940300" cy="534987"/>
          </a:xfrm>
          <a:custGeom>
            <a:avLst/>
            <a:gdLst>
              <a:gd name="T0" fmla="*/ 0 w 3112"/>
              <a:gd name="T1" fmla="*/ 2147483647 h 337"/>
              <a:gd name="T2" fmla="*/ 2147483647 w 3112"/>
              <a:gd name="T3" fmla="*/ 2147483647 h 337"/>
              <a:gd name="T4" fmla="*/ 2147483647 w 3112"/>
              <a:gd name="T5" fmla="*/ 2147483647 h 337"/>
              <a:gd name="T6" fmla="*/ 2147483647 w 3112"/>
              <a:gd name="T7" fmla="*/ 0 h 337"/>
              <a:gd name="T8" fmla="*/ 2147483647 w 3112"/>
              <a:gd name="T9" fmla="*/ 2147483647 h 337"/>
              <a:gd name="T10" fmla="*/ 0 60000 65536"/>
              <a:gd name="T11" fmla="*/ 0 60000 65536"/>
              <a:gd name="T12" fmla="*/ 0 60000 65536"/>
              <a:gd name="T13" fmla="*/ 0 60000 65536"/>
              <a:gd name="T14" fmla="*/ 0 60000 65536"/>
              <a:gd name="T15" fmla="*/ 0 w 3112"/>
              <a:gd name="T16" fmla="*/ 0 h 337"/>
              <a:gd name="T17" fmla="*/ 3112 w 3112"/>
              <a:gd name="T18" fmla="*/ 337 h 337"/>
            </a:gdLst>
            <a:ahLst/>
            <a:cxnLst>
              <a:cxn ang="T10">
                <a:pos x="T0" y="T1"/>
              </a:cxn>
              <a:cxn ang="T11">
                <a:pos x="T2" y="T3"/>
              </a:cxn>
              <a:cxn ang="T12">
                <a:pos x="T4" y="T5"/>
              </a:cxn>
              <a:cxn ang="T13">
                <a:pos x="T6" y="T7"/>
              </a:cxn>
              <a:cxn ang="T14">
                <a:pos x="T8" y="T9"/>
              </a:cxn>
            </a:cxnLst>
            <a:rect l="T15" t="T16" r="T17" b="T18"/>
            <a:pathLst>
              <a:path w="3112" h="337">
                <a:moveTo>
                  <a:pt x="0" y="278"/>
                </a:moveTo>
                <a:lnTo>
                  <a:pt x="789" y="19"/>
                </a:lnTo>
                <a:lnTo>
                  <a:pt x="1480" y="298"/>
                </a:lnTo>
                <a:lnTo>
                  <a:pt x="2384" y="0"/>
                </a:lnTo>
                <a:lnTo>
                  <a:pt x="3111" y="336"/>
                </a:lnTo>
              </a:path>
            </a:pathLst>
          </a:custGeom>
          <a:noFill/>
          <a:ln w="19050" cap="rnd">
            <a:solidFill>
              <a:schemeClr val="tx2"/>
            </a:solidFill>
            <a:round/>
            <a:headEnd/>
            <a:tailEnd/>
          </a:ln>
        </p:spPr>
        <p:txBody>
          <a:bodyPr/>
          <a:lstStyle/>
          <a:p>
            <a:pPr eaLnBrk="0" hangingPunct="0"/>
            <a:endParaRPr lang="en-US"/>
          </a:p>
        </p:txBody>
      </p:sp>
      <p:sp>
        <p:nvSpPr>
          <p:cNvPr id="10" name="Freeform 15">
            <a:extLst>
              <a:ext uri="{FF2B5EF4-FFF2-40B4-BE49-F238E27FC236}">
                <a16:creationId xmlns:a16="http://schemas.microsoft.com/office/drawing/2014/main" id="{F460A76A-1A7B-BB41-8D68-33F001826120}"/>
              </a:ext>
            </a:extLst>
          </p:cNvPr>
          <p:cNvSpPr>
            <a:spLocks/>
          </p:cNvSpPr>
          <p:nvPr/>
        </p:nvSpPr>
        <p:spPr bwMode="auto">
          <a:xfrm>
            <a:off x="3005138" y="4037014"/>
            <a:ext cx="5178425" cy="534987"/>
          </a:xfrm>
          <a:custGeom>
            <a:avLst/>
            <a:gdLst>
              <a:gd name="T0" fmla="*/ 0 w 3262"/>
              <a:gd name="T1" fmla="*/ 2147483647 h 337"/>
              <a:gd name="T2" fmla="*/ 2147483647 w 3262"/>
              <a:gd name="T3" fmla="*/ 2147483647 h 337"/>
              <a:gd name="T4" fmla="*/ 2147483647 w 3262"/>
              <a:gd name="T5" fmla="*/ 0 h 337"/>
              <a:gd name="T6" fmla="*/ 2147483647 w 3262"/>
              <a:gd name="T7" fmla="*/ 2147483647 h 337"/>
              <a:gd name="T8" fmla="*/ 2147483647 w 3262"/>
              <a:gd name="T9" fmla="*/ 2147483647 h 337"/>
              <a:gd name="T10" fmla="*/ 2147483647 w 3262"/>
              <a:gd name="T11" fmla="*/ 2147483647 h 337"/>
              <a:gd name="T12" fmla="*/ 0 60000 65536"/>
              <a:gd name="T13" fmla="*/ 0 60000 65536"/>
              <a:gd name="T14" fmla="*/ 0 60000 65536"/>
              <a:gd name="T15" fmla="*/ 0 60000 65536"/>
              <a:gd name="T16" fmla="*/ 0 60000 65536"/>
              <a:gd name="T17" fmla="*/ 0 60000 65536"/>
              <a:gd name="T18" fmla="*/ 0 w 3262"/>
              <a:gd name="T19" fmla="*/ 0 h 337"/>
              <a:gd name="T20" fmla="*/ 3262 w 3262"/>
              <a:gd name="T21" fmla="*/ 337 h 337"/>
            </a:gdLst>
            <a:ahLst/>
            <a:cxnLst>
              <a:cxn ang="T12">
                <a:pos x="T0" y="T1"/>
              </a:cxn>
              <a:cxn ang="T13">
                <a:pos x="T2" y="T3"/>
              </a:cxn>
              <a:cxn ang="T14">
                <a:pos x="T4" y="T5"/>
              </a:cxn>
              <a:cxn ang="T15">
                <a:pos x="T6" y="T7"/>
              </a:cxn>
              <a:cxn ang="T16">
                <a:pos x="T8" y="T9"/>
              </a:cxn>
              <a:cxn ang="T17">
                <a:pos x="T10" y="T11"/>
              </a:cxn>
            </a:cxnLst>
            <a:rect l="T18" t="T19" r="T20" b="T21"/>
            <a:pathLst>
              <a:path w="3262" h="337">
                <a:moveTo>
                  <a:pt x="0" y="10"/>
                </a:moveTo>
                <a:lnTo>
                  <a:pt x="806" y="298"/>
                </a:lnTo>
                <a:lnTo>
                  <a:pt x="1781" y="0"/>
                </a:lnTo>
                <a:lnTo>
                  <a:pt x="2650" y="336"/>
                </a:lnTo>
                <a:lnTo>
                  <a:pt x="3261" y="29"/>
                </a:lnTo>
                <a:lnTo>
                  <a:pt x="3252" y="29"/>
                </a:lnTo>
              </a:path>
            </a:pathLst>
          </a:custGeom>
          <a:noFill/>
          <a:ln w="19050" cap="rnd">
            <a:solidFill>
              <a:schemeClr val="tx2"/>
            </a:solidFill>
            <a:round/>
            <a:headEnd/>
            <a:tailEnd/>
          </a:ln>
        </p:spPr>
        <p:txBody>
          <a:bodyPr/>
          <a:lstStyle/>
          <a:p>
            <a:pPr eaLnBrk="0" hangingPunct="0"/>
            <a:endParaRPr lang="en-US"/>
          </a:p>
        </p:txBody>
      </p:sp>
      <p:sp>
        <p:nvSpPr>
          <p:cNvPr id="11" name="Freeform 16">
            <a:extLst>
              <a:ext uri="{FF2B5EF4-FFF2-40B4-BE49-F238E27FC236}">
                <a16:creationId xmlns:a16="http://schemas.microsoft.com/office/drawing/2014/main" id="{38488CAA-355C-B64B-997F-30888D10EADF}"/>
              </a:ext>
            </a:extLst>
          </p:cNvPr>
          <p:cNvSpPr>
            <a:spLocks/>
          </p:cNvSpPr>
          <p:nvPr/>
        </p:nvSpPr>
        <p:spPr bwMode="auto">
          <a:xfrm>
            <a:off x="3046412" y="4113214"/>
            <a:ext cx="4940300" cy="534987"/>
          </a:xfrm>
          <a:custGeom>
            <a:avLst/>
            <a:gdLst>
              <a:gd name="T0" fmla="*/ 0 w 3112"/>
              <a:gd name="T1" fmla="*/ 2147483647 h 337"/>
              <a:gd name="T2" fmla="*/ 2147483647 w 3112"/>
              <a:gd name="T3" fmla="*/ 2147483647 h 337"/>
              <a:gd name="T4" fmla="*/ 2147483647 w 3112"/>
              <a:gd name="T5" fmla="*/ 2147483647 h 337"/>
              <a:gd name="T6" fmla="*/ 2147483647 w 3112"/>
              <a:gd name="T7" fmla="*/ 0 h 337"/>
              <a:gd name="T8" fmla="*/ 2147483647 w 3112"/>
              <a:gd name="T9" fmla="*/ 2147483647 h 337"/>
              <a:gd name="T10" fmla="*/ 0 60000 65536"/>
              <a:gd name="T11" fmla="*/ 0 60000 65536"/>
              <a:gd name="T12" fmla="*/ 0 60000 65536"/>
              <a:gd name="T13" fmla="*/ 0 60000 65536"/>
              <a:gd name="T14" fmla="*/ 0 60000 65536"/>
              <a:gd name="T15" fmla="*/ 0 w 3112"/>
              <a:gd name="T16" fmla="*/ 0 h 337"/>
              <a:gd name="T17" fmla="*/ 3112 w 3112"/>
              <a:gd name="T18" fmla="*/ 337 h 337"/>
            </a:gdLst>
            <a:ahLst/>
            <a:cxnLst>
              <a:cxn ang="T10">
                <a:pos x="T0" y="T1"/>
              </a:cxn>
              <a:cxn ang="T11">
                <a:pos x="T2" y="T3"/>
              </a:cxn>
              <a:cxn ang="T12">
                <a:pos x="T4" y="T5"/>
              </a:cxn>
              <a:cxn ang="T13">
                <a:pos x="T6" y="T7"/>
              </a:cxn>
              <a:cxn ang="T14">
                <a:pos x="T8" y="T9"/>
              </a:cxn>
            </a:cxnLst>
            <a:rect l="T15" t="T16" r="T17" b="T18"/>
            <a:pathLst>
              <a:path w="3112" h="337">
                <a:moveTo>
                  <a:pt x="0" y="278"/>
                </a:moveTo>
                <a:lnTo>
                  <a:pt x="789" y="19"/>
                </a:lnTo>
                <a:lnTo>
                  <a:pt x="1480" y="298"/>
                </a:lnTo>
                <a:lnTo>
                  <a:pt x="2384" y="0"/>
                </a:lnTo>
                <a:lnTo>
                  <a:pt x="3111" y="336"/>
                </a:lnTo>
              </a:path>
            </a:pathLst>
          </a:custGeom>
          <a:noFill/>
          <a:ln w="19050" cap="rnd">
            <a:solidFill>
              <a:schemeClr val="tx2"/>
            </a:solidFill>
            <a:round/>
            <a:headEnd/>
            <a:tailEnd/>
          </a:ln>
        </p:spPr>
        <p:txBody>
          <a:bodyPr/>
          <a:lstStyle/>
          <a:p>
            <a:pPr eaLnBrk="0" hangingPunct="0"/>
            <a:endParaRPr lang="en-US"/>
          </a:p>
        </p:txBody>
      </p:sp>
      <p:sp>
        <p:nvSpPr>
          <p:cNvPr id="13" name="Oval 23">
            <a:extLst>
              <a:ext uri="{FF2B5EF4-FFF2-40B4-BE49-F238E27FC236}">
                <a16:creationId xmlns:a16="http://schemas.microsoft.com/office/drawing/2014/main" id="{5515931D-44D8-BC44-A427-E4B163B84023}"/>
              </a:ext>
            </a:extLst>
          </p:cNvPr>
          <p:cNvSpPr>
            <a:spLocks noChangeArrowheads="1"/>
          </p:cNvSpPr>
          <p:nvPr/>
        </p:nvSpPr>
        <p:spPr bwMode="auto">
          <a:xfrm rot="-1293301">
            <a:off x="3213505" y="3179946"/>
            <a:ext cx="515937" cy="240739"/>
          </a:xfrm>
          <a:prstGeom prst="ellipse">
            <a:avLst/>
          </a:prstGeom>
          <a:solidFill>
            <a:srgbClr val="7B00E4"/>
          </a:solidFill>
          <a:ln w="12700">
            <a:solidFill>
              <a:schemeClr val="tx1"/>
            </a:solidFill>
            <a:round/>
            <a:headEnd/>
            <a:tailEnd/>
          </a:ln>
        </p:spPr>
        <p:txBody>
          <a:bodyPr lIns="46038" tIns="23812" rIns="46038" bIns="23812" anchor="ctr" anchorCtr="1">
            <a:spAutoFit/>
          </a:bodyPr>
          <a:lstStyle/>
          <a:p>
            <a:pPr defTabSz="228600" eaLnBrk="0" hangingPunct="0"/>
            <a:r>
              <a:rPr lang="en-US" sz="800">
                <a:solidFill>
                  <a:schemeClr val="bg1"/>
                </a:solidFill>
                <a:latin typeface="Arial Narrow" pitchFamily="34" charset="0"/>
              </a:rPr>
              <a:t>PLT</a:t>
            </a:r>
          </a:p>
        </p:txBody>
      </p:sp>
      <p:sp>
        <p:nvSpPr>
          <p:cNvPr id="14" name="Oval 25">
            <a:extLst>
              <a:ext uri="{FF2B5EF4-FFF2-40B4-BE49-F238E27FC236}">
                <a16:creationId xmlns:a16="http://schemas.microsoft.com/office/drawing/2014/main" id="{1A53CDC4-FBE2-4544-AABD-A1D82BFE185C}"/>
              </a:ext>
            </a:extLst>
          </p:cNvPr>
          <p:cNvSpPr>
            <a:spLocks noChangeArrowheads="1"/>
          </p:cNvSpPr>
          <p:nvPr/>
        </p:nvSpPr>
        <p:spPr bwMode="auto">
          <a:xfrm>
            <a:off x="2771776" y="2223701"/>
            <a:ext cx="515937" cy="240739"/>
          </a:xfrm>
          <a:prstGeom prst="ellipse">
            <a:avLst/>
          </a:prstGeom>
          <a:solidFill>
            <a:srgbClr val="7B00E4"/>
          </a:solidFill>
          <a:ln w="12700">
            <a:solidFill>
              <a:schemeClr val="tx1"/>
            </a:solidFill>
            <a:round/>
            <a:headEnd/>
            <a:tailEnd/>
          </a:ln>
        </p:spPr>
        <p:txBody>
          <a:bodyPr lIns="46038" tIns="23812" rIns="46038" bIns="23812" anchor="ctr" anchorCtr="1">
            <a:spAutoFit/>
          </a:bodyPr>
          <a:lstStyle/>
          <a:p>
            <a:pPr defTabSz="228600" eaLnBrk="0" hangingPunct="0"/>
            <a:r>
              <a:rPr lang="en-US" sz="800">
                <a:solidFill>
                  <a:schemeClr val="bg1"/>
                </a:solidFill>
                <a:latin typeface="Arial Narrow" pitchFamily="34" charset="0"/>
              </a:rPr>
              <a:t>PLT</a:t>
            </a:r>
          </a:p>
        </p:txBody>
      </p:sp>
      <p:sp>
        <p:nvSpPr>
          <p:cNvPr id="17" name="AutoShape 28">
            <a:extLst>
              <a:ext uri="{FF2B5EF4-FFF2-40B4-BE49-F238E27FC236}">
                <a16:creationId xmlns:a16="http://schemas.microsoft.com/office/drawing/2014/main" id="{D3199EED-6C8D-4748-A2CF-588363DEE5BC}"/>
              </a:ext>
            </a:extLst>
          </p:cNvPr>
          <p:cNvSpPr>
            <a:spLocks noChangeArrowheads="1"/>
          </p:cNvSpPr>
          <p:nvPr/>
        </p:nvSpPr>
        <p:spPr bwMode="auto">
          <a:xfrm>
            <a:off x="2647950" y="2844800"/>
            <a:ext cx="1085850" cy="203200"/>
          </a:xfrm>
          <a:prstGeom prst="rightArrow">
            <a:avLst>
              <a:gd name="adj1" fmla="val 50000"/>
              <a:gd name="adj2" fmla="val 267212"/>
            </a:avLst>
          </a:prstGeom>
          <a:noFill/>
          <a:ln w="25400">
            <a:solidFill>
              <a:schemeClr val="tx1"/>
            </a:solidFill>
            <a:miter lim="800000"/>
            <a:headEnd/>
            <a:tailEnd/>
          </a:ln>
        </p:spPr>
        <p:txBody>
          <a:bodyPr wrap="none" anchor="ctr"/>
          <a:lstStyle/>
          <a:p>
            <a:pPr eaLnBrk="0" hangingPunct="0"/>
            <a:endParaRPr lang="en-US"/>
          </a:p>
        </p:txBody>
      </p:sp>
      <p:sp>
        <p:nvSpPr>
          <p:cNvPr id="18" name="Line 38">
            <a:extLst>
              <a:ext uri="{FF2B5EF4-FFF2-40B4-BE49-F238E27FC236}">
                <a16:creationId xmlns:a16="http://schemas.microsoft.com/office/drawing/2014/main" id="{75196148-C912-F64A-A4E5-C0AED670DBC8}"/>
              </a:ext>
            </a:extLst>
          </p:cNvPr>
          <p:cNvSpPr>
            <a:spLocks noChangeShapeType="1"/>
          </p:cNvSpPr>
          <p:nvPr/>
        </p:nvSpPr>
        <p:spPr bwMode="auto">
          <a:xfrm>
            <a:off x="2771775" y="3808413"/>
            <a:ext cx="5568950" cy="0"/>
          </a:xfrm>
          <a:prstGeom prst="line">
            <a:avLst/>
          </a:prstGeom>
          <a:noFill/>
          <a:ln w="127000">
            <a:solidFill>
              <a:srgbClr val="037C03"/>
            </a:solidFill>
            <a:round/>
            <a:headEnd/>
            <a:tailEnd/>
          </a:ln>
        </p:spPr>
        <p:txBody>
          <a:bodyPr wrap="none" anchor="ctr"/>
          <a:lstStyle/>
          <a:p>
            <a:endParaRPr lang="en-US"/>
          </a:p>
        </p:txBody>
      </p:sp>
      <p:grpSp>
        <p:nvGrpSpPr>
          <p:cNvPr id="37" name="Group 36">
            <a:extLst>
              <a:ext uri="{FF2B5EF4-FFF2-40B4-BE49-F238E27FC236}">
                <a16:creationId xmlns:a16="http://schemas.microsoft.com/office/drawing/2014/main" id="{E047426F-1423-8446-BD4B-B4415E5683A0}"/>
              </a:ext>
            </a:extLst>
          </p:cNvPr>
          <p:cNvGrpSpPr/>
          <p:nvPr/>
        </p:nvGrpSpPr>
        <p:grpSpPr>
          <a:xfrm>
            <a:off x="3579552" y="3534923"/>
            <a:ext cx="3806826" cy="146490"/>
            <a:chOff x="1066800" y="3534923"/>
            <a:chExt cx="3806826" cy="146490"/>
          </a:xfrm>
        </p:grpSpPr>
        <p:sp>
          <p:nvSpPr>
            <p:cNvPr id="31" name="AutoShape 46">
              <a:extLst>
                <a:ext uri="{FF2B5EF4-FFF2-40B4-BE49-F238E27FC236}">
                  <a16:creationId xmlns:a16="http://schemas.microsoft.com/office/drawing/2014/main" id="{A935EB6B-BF1F-0745-8F0E-C521DE34D0F3}"/>
                </a:ext>
              </a:extLst>
            </p:cNvPr>
            <p:cNvSpPr>
              <a:spLocks noChangeArrowheads="1"/>
            </p:cNvSpPr>
            <p:nvPr/>
          </p:nvSpPr>
          <p:spPr bwMode="auto">
            <a:xfrm>
              <a:off x="3922713" y="3534923"/>
              <a:ext cx="950913" cy="146490"/>
            </a:xfrm>
            <a:prstGeom prst="parallelogram">
              <a:avLst>
                <a:gd name="adj" fmla="val 205099"/>
              </a:avLst>
            </a:prstGeom>
            <a:noFill/>
            <a:ln w="12700">
              <a:solidFill>
                <a:schemeClr val="tx1"/>
              </a:solidFill>
              <a:miter lim="800000"/>
              <a:headEnd/>
              <a:tailEnd/>
            </a:ln>
          </p:spPr>
          <p:txBody>
            <a:bodyPr wrap="none" lIns="90488" tIns="44450" rIns="90488" bIns="44450" anchor="ctr"/>
            <a:lstStyle/>
            <a:p>
              <a:pPr algn="ctr" eaLnBrk="0" hangingPunct="0"/>
              <a:r>
                <a:rPr lang="en-US" sz="1200">
                  <a:latin typeface="Arial Narrow" pitchFamily="34" charset="0"/>
                </a:rPr>
                <a:t>EC</a:t>
              </a:r>
            </a:p>
          </p:txBody>
        </p:sp>
        <p:sp>
          <p:nvSpPr>
            <p:cNvPr id="26" name="AutoShape 49">
              <a:extLst>
                <a:ext uri="{FF2B5EF4-FFF2-40B4-BE49-F238E27FC236}">
                  <a16:creationId xmlns:a16="http://schemas.microsoft.com/office/drawing/2014/main" id="{5081E7A2-D925-6E48-9832-5607C12010D8}"/>
                </a:ext>
              </a:extLst>
            </p:cNvPr>
            <p:cNvSpPr>
              <a:spLocks noChangeArrowheads="1"/>
            </p:cNvSpPr>
            <p:nvPr/>
          </p:nvSpPr>
          <p:spPr bwMode="auto">
            <a:xfrm>
              <a:off x="3194050" y="3534923"/>
              <a:ext cx="950913" cy="146490"/>
            </a:xfrm>
            <a:prstGeom prst="parallelogram">
              <a:avLst>
                <a:gd name="adj" fmla="val 205099"/>
              </a:avLst>
            </a:prstGeom>
            <a:noFill/>
            <a:ln w="12700">
              <a:solidFill>
                <a:schemeClr val="tx1"/>
              </a:solidFill>
              <a:miter lim="800000"/>
              <a:headEnd/>
              <a:tailEnd/>
            </a:ln>
          </p:spPr>
          <p:txBody>
            <a:bodyPr wrap="none" lIns="90488" tIns="44450" rIns="90488" bIns="44450" anchor="ctr"/>
            <a:lstStyle/>
            <a:p>
              <a:pPr algn="ctr" eaLnBrk="0" hangingPunct="0"/>
              <a:r>
                <a:rPr lang="en-US" sz="1200">
                  <a:latin typeface="Arial Narrow" pitchFamily="34" charset="0"/>
                </a:rPr>
                <a:t>EC</a:t>
              </a:r>
            </a:p>
          </p:txBody>
        </p:sp>
        <p:sp>
          <p:nvSpPr>
            <p:cNvPr id="27" name="AutoShape 50">
              <a:extLst>
                <a:ext uri="{FF2B5EF4-FFF2-40B4-BE49-F238E27FC236}">
                  <a16:creationId xmlns:a16="http://schemas.microsoft.com/office/drawing/2014/main" id="{28D65C81-A20B-0949-979D-63D346E88619}"/>
                </a:ext>
              </a:extLst>
            </p:cNvPr>
            <p:cNvSpPr>
              <a:spLocks noChangeArrowheads="1"/>
            </p:cNvSpPr>
            <p:nvPr/>
          </p:nvSpPr>
          <p:spPr bwMode="auto">
            <a:xfrm>
              <a:off x="2482850" y="3534923"/>
              <a:ext cx="952500" cy="146490"/>
            </a:xfrm>
            <a:prstGeom prst="parallelogram">
              <a:avLst>
                <a:gd name="adj" fmla="val 205441"/>
              </a:avLst>
            </a:prstGeom>
            <a:noFill/>
            <a:ln w="12700">
              <a:solidFill>
                <a:schemeClr val="tx1"/>
              </a:solidFill>
              <a:miter lim="800000"/>
              <a:headEnd/>
              <a:tailEnd/>
            </a:ln>
          </p:spPr>
          <p:txBody>
            <a:bodyPr wrap="none" lIns="90488" tIns="44450" rIns="90488" bIns="44450" anchor="ctr"/>
            <a:lstStyle/>
            <a:p>
              <a:pPr algn="ctr" eaLnBrk="0" hangingPunct="0"/>
              <a:r>
                <a:rPr lang="en-US" sz="1200">
                  <a:latin typeface="Arial Narrow" pitchFamily="34" charset="0"/>
                </a:rPr>
                <a:t>EC</a:t>
              </a:r>
            </a:p>
          </p:txBody>
        </p:sp>
        <p:sp>
          <p:nvSpPr>
            <p:cNvPr id="24" name="AutoShape 52">
              <a:extLst>
                <a:ext uri="{FF2B5EF4-FFF2-40B4-BE49-F238E27FC236}">
                  <a16:creationId xmlns:a16="http://schemas.microsoft.com/office/drawing/2014/main" id="{54BF83BC-BF4F-6F4C-83E1-B2F539D15665}"/>
                </a:ext>
              </a:extLst>
            </p:cNvPr>
            <p:cNvSpPr>
              <a:spLocks noChangeArrowheads="1"/>
            </p:cNvSpPr>
            <p:nvPr/>
          </p:nvSpPr>
          <p:spPr bwMode="auto">
            <a:xfrm>
              <a:off x="1774825" y="3534923"/>
              <a:ext cx="952500" cy="146490"/>
            </a:xfrm>
            <a:prstGeom prst="parallelogram">
              <a:avLst>
                <a:gd name="adj" fmla="val 205441"/>
              </a:avLst>
            </a:prstGeom>
            <a:noFill/>
            <a:ln w="12700">
              <a:solidFill>
                <a:schemeClr val="tx1"/>
              </a:solidFill>
              <a:miter lim="800000"/>
              <a:headEnd/>
              <a:tailEnd/>
            </a:ln>
          </p:spPr>
          <p:txBody>
            <a:bodyPr wrap="none" lIns="90488" tIns="44450" rIns="90488" bIns="44450" anchor="ctr"/>
            <a:lstStyle/>
            <a:p>
              <a:pPr algn="ctr" eaLnBrk="0" hangingPunct="0"/>
              <a:r>
                <a:rPr lang="en-US" sz="1200">
                  <a:latin typeface="Arial Narrow" pitchFamily="34" charset="0"/>
                </a:rPr>
                <a:t>EC</a:t>
              </a:r>
            </a:p>
          </p:txBody>
        </p:sp>
        <p:sp>
          <p:nvSpPr>
            <p:cNvPr id="25" name="AutoShape 53">
              <a:extLst>
                <a:ext uri="{FF2B5EF4-FFF2-40B4-BE49-F238E27FC236}">
                  <a16:creationId xmlns:a16="http://schemas.microsoft.com/office/drawing/2014/main" id="{4E299A5E-7A6C-1341-A15B-F18B92AD8E80}"/>
                </a:ext>
              </a:extLst>
            </p:cNvPr>
            <p:cNvSpPr>
              <a:spLocks noChangeArrowheads="1"/>
            </p:cNvSpPr>
            <p:nvPr/>
          </p:nvSpPr>
          <p:spPr bwMode="auto">
            <a:xfrm>
              <a:off x="1066800" y="3534923"/>
              <a:ext cx="952500" cy="146490"/>
            </a:xfrm>
            <a:prstGeom prst="parallelogram">
              <a:avLst>
                <a:gd name="adj" fmla="val 205441"/>
              </a:avLst>
            </a:prstGeom>
            <a:noFill/>
            <a:ln w="12700">
              <a:solidFill>
                <a:schemeClr val="tx1"/>
              </a:solidFill>
              <a:miter lim="800000"/>
              <a:headEnd/>
              <a:tailEnd/>
            </a:ln>
          </p:spPr>
          <p:txBody>
            <a:bodyPr wrap="none" lIns="90488" tIns="44450" rIns="90488" bIns="44450" anchor="ctr"/>
            <a:lstStyle/>
            <a:p>
              <a:pPr algn="ctr" eaLnBrk="0" hangingPunct="0"/>
              <a:r>
                <a:rPr lang="en-US" sz="1200">
                  <a:latin typeface="Arial Narrow" pitchFamily="34" charset="0"/>
                </a:rPr>
                <a:t>EC</a:t>
              </a:r>
            </a:p>
          </p:txBody>
        </p:sp>
      </p:grpSp>
      <p:sp>
        <p:nvSpPr>
          <p:cNvPr id="36" name="Oval 23">
            <a:extLst>
              <a:ext uri="{FF2B5EF4-FFF2-40B4-BE49-F238E27FC236}">
                <a16:creationId xmlns:a16="http://schemas.microsoft.com/office/drawing/2014/main" id="{F3CE09A9-EBE0-7A4C-AAF4-69720463733C}"/>
              </a:ext>
            </a:extLst>
          </p:cNvPr>
          <p:cNvSpPr>
            <a:spLocks noChangeArrowheads="1"/>
          </p:cNvSpPr>
          <p:nvPr/>
        </p:nvSpPr>
        <p:spPr bwMode="auto">
          <a:xfrm rot="-1293301">
            <a:off x="3693318" y="2147817"/>
            <a:ext cx="515938" cy="240739"/>
          </a:xfrm>
          <a:prstGeom prst="ellipse">
            <a:avLst/>
          </a:prstGeom>
          <a:solidFill>
            <a:srgbClr val="7B00E4"/>
          </a:solidFill>
          <a:ln w="12700">
            <a:solidFill>
              <a:schemeClr val="tx1"/>
            </a:solidFill>
            <a:round/>
            <a:headEnd/>
            <a:tailEnd/>
          </a:ln>
        </p:spPr>
        <p:txBody>
          <a:bodyPr wrap="square" lIns="46038" tIns="23812" rIns="46038" bIns="23812" anchor="ctr" anchorCtr="1">
            <a:spAutoFit/>
          </a:bodyPr>
          <a:lstStyle/>
          <a:p>
            <a:pPr defTabSz="228600" eaLnBrk="0" hangingPunct="0"/>
            <a:r>
              <a:rPr lang="en-US" sz="800">
                <a:solidFill>
                  <a:schemeClr val="bg1"/>
                </a:solidFill>
                <a:latin typeface="Arial Narrow" pitchFamily="34" charset="0"/>
              </a:rPr>
              <a:t>PLT</a:t>
            </a:r>
          </a:p>
        </p:txBody>
      </p:sp>
      <p:sp>
        <p:nvSpPr>
          <p:cNvPr id="38" name="Arc 37">
            <a:extLst>
              <a:ext uri="{FF2B5EF4-FFF2-40B4-BE49-F238E27FC236}">
                <a16:creationId xmlns:a16="http://schemas.microsoft.com/office/drawing/2014/main" id="{04665724-5E50-464C-BE33-BC09500A70AD}"/>
              </a:ext>
            </a:extLst>
          </p:cNvPr>
          <p:cNvSpPr/>
          <p:nvPr/>
        </p:nvSpPr>
        <p:spPr>
          <a:xfrm rot="16200000">
            <a:off x="3987910" y="3036997"/>
            <a:ext cx="1357095" cy="950913"/>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F677E8C8-E58D-9848-97CE-083D01DCFB06}"/>
              </a:ext>
            </a:extLst>
          </p:cNvPr>
          <p:cNvSpPr/>
          <p:nvPr/>
        </p:nvSpPr>
        <p:spPr>
          <a:xfrm rot="16200000">
            <a:off x="5331902" y="3046191"/>
            <a:ext cx="1357095" cy="950913"/>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a:extLst>
              <a:ext uri="{FF2B5EF4-FFF2-40B4-BE49-F238E27FC236}">
                <a16:creationId xmlns:a16="http://schemas.microsoft.com/office/drawing/2014/main" id="{4E0DE3F5-1215-D84B-9CF6-28A727E5D9B3}"/>
              </a:ext>
            </a:extLst>
          </p:cNvPr>
          <p:cNvSpPr/>
          <p:nvPr/>
        </p:nvSpPr>
        <p:spPr>
          <a:xfrm rot="16200000">
            <a:off x="6762495" y="3046191"/>
            <a:ext cx="1357095" cy="950913"/>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Rounded Rectangular Callout 40">
            <a:extLst>
              <a:ext uri="{FF2B5EF4-FFF2-40B4-BE49-F238E27FC236}">
                <a16:creationId xmlns:a16="http://schemas.microsoft.com/office/drawing/2014/main" id="{3E39C1BA-5F59-6F41-87D9-128D5FC802C3}"/>
              </a:ext>
            </a:extLst>
          </p:cNvPr>
          <p:cNvSpPr/>
          <p:nvPr/>
        </p:nvSpPr>
        <p:spPr>
          <a:xfrm>
            <a:off x="8509212" y="3048001"/>
            <a:ext cx="3073188" cy="683353"/>
          </a:xfrm>
          <a:prstGeom prst="wedgeRoundRectCallout">
            <a:avLst>
              <a:gd name="adj1" fmla="val -96032"/>
              <a:gd name="adj2" fmla="val -35274"/>
              <a:gd name="adj3" fmla="val 1666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Narrow"/>
                <a:cs typeface="Arial Narrow"/>
              </a:rPr>
              <a:t>ULVWF bound to endothelial cells via P-selectin </a:t>
            </a:r>
          </a:p>
        </p:txBody>
      </p:sp>
      <p:sp>
        <p:nvSpPr>
          <p:cNvPr id="42" name="TextBox 41">
            <a:extLst>
              <a:ext uri="{FF2B5EF4-FFF2-40B4-BE49-F238E27FC236}">
                <a16:creationId xmlns:a16="http://schemas.microsoft.com/office/drawing/2014/main" id="{4EE40729-A079-8E43-BA27-D4B810D9F6E5}"/>
              </a:ext>
            </a:extLst>
          </p:cNvPr>
          <p:cNvSpPr txBox="1"/>
          <p:nvPr/>
        </p:nvSpPr>
        <p:spPr>
          <a:xfrm>
            <a:off x="609600" y="4876800"/>
            <a:ext cx="11277600" cy="1200329"/>
          </a:xfrm>
          <a:prstGeom prst="rect">
            <a:avLst/>
          </a:prstGeom>
          <a:noFill/>
        </p:spPr>
        <p:txBody>
          <a:bodyPr wrap="square" rtlCol="0">
            <a:spAutoFit/>
          </a:bodyPr>
          <a:lstStyle/>
          <a:p>
            <a:r>
              <a:rPr lang="en-US" sz="2400" dirty="0">
                <a:latin typeface="Arial Narrow" panose="020B0604020202020204" pitchFamily="34" charset="0"/>
                <a:cs typeface="Arial Narrow" panose="020B0604020202020204" pitchFamily="34" charset="0"/>
              </a:rPr>
              <a:t>In high shear-stress arterioles ULVWF strands are released to the plasma or remain attached to ECs via P-selectin and other adhesion molecules. Whether in plasma or bound, they bind platelets via glycoprotein [GP] </a:t>
            </a:r>
            <a:r>
              <a:rPr lang="en-US" sz="2400" dirty="0" err="1">
                <a:latin typeface="Arial Narrow" panose="020B0604020202020204" pitchFamily="34" charset="0"/>
                <a:cs typeface="Arial Narrow" panose="020B0604020202020204" pitchFamily="34" charset="0"/>
              </a:rPr>
              <a:t>Ib</a:t>
            </a:r>
            <a:r>
              <a:rPr lang="en-US" sz="2400" dirty="0">
                <a:latin typeface="Symbol" pitchFamily="2" charset="2"/>
                <a:cs typeface="Arial Narrow" panose="020B0604020202020204" pitchFamily="34" charset="0"/>
              </a:rPr>
              <a:t>, </a:t>
            </a:r>
            <a:r>
              <a:rPr lang="en-US" sz="2400" dirty="0">
                <a:latin typeface="Arial Narrow" panose="020B0604020202020204" pitchFamily="34" charset="0"/>
                <a:cs typeface="Arial Narrow" panose="020B0604020202020204" pitchFamily="34" charset="0"/>
              </a:rPr>
              <a:t> a subunit of GP </a:t>
            </a:r>
            <a:r>
              <a:rPr lang="en-US" sz="2400" dirty="0" err="1">
                <a:latin typeface="Arial Narrow" panose="020B0604020202020204" pitchFamily="34" charset="0"/>
                <a:cs typeface="Arial Narrow" panose="020B0604020202020204" pitchFamily="34" charset="0"/>
              </a:rPr>
              <a:t>Ib</a:t>
            </a:r>
            <a:r>
              <a:rPr lang="en-US" sz="2400" dirty="0">
                <a:latin typeface="Arial Narrow" panose="020B0604020202020204" pitchFamily="34" charset="0"/>
                <a:cs typeface="Arial Narrow" panose="020B0604020202020204" pitchFamily="34" charset="0"/>
              </a:rPr>
              <a:t>/IX/V, with little platelet energy expended.</a:t>
            </a:r>
          </a:p>
        </p:txBody>
      </p:sp>
      <p:sp>
        <p:nvSpPr>
          <p:cNvPr id="43" name="Arc 42">
            <a:extLst>
              <a:ext uri="{FF2B5EF4-FFF2-40B4-BE49-F238E27FC236}">
                <a16:creationId xmlns:a16="http://schemas.microsoft.com/office/drawing/2014/main" id="{BABBB785-400C-2B4E-9215-FC6965409919}"/>
              </a:ext>
            </a:extLst>
          </p:cNvPr>
          <p:cNvSpPr/>
          <p:nvPr/>
        </p:nvSpPr>
        <p:spPr>
          <a:xfrm rot="18473561">
            <a:off x="4112771" y="2734870"/>
            <a:ext cx="1357095" cy="950913"/>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a:extLst>
              <a:ext uri="{FF2B5EF4-FFF2-40B4-BE49-F238E27FC236}">
                <a16:creationId xmlns:a16="http://schemas.microsoft.com/office/drawing/2014/main" id="{6EECE8C0-761C-C44F-AD68-FC0C6935A3EC}"/>
              </a:ext>
            </a:extLst>
          </p:cNvPr>
          <p:cNvSpPr/>
          <p:nvPr/>
        </p:nvSpPr>
        <p:spPr>
          <a:xfrm rot="18527515">
            <a:off x="6841223" y="2793863"/>
            <a:ext cx="1357095" cy="950913"/>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44">
            <a:extLst>
              <a:ext uri="{FF2B5EF4-FFF2-40B4-BE49-F238E27FC236}">
                <a16:creationId xmlns:a16="http://schemas.microsoft.com/office/drawing/2014/main" id="{176C247C-CB1E-9140-AD28-96CCE468C46B}"/>
              </a:ext>
            </a:extLst>
          </p:cNvPr>
          <p:cNvSpPr/>
          <p:nvPr/>
        </p:nvSpPr>
        <p:spPr>
          <a:xfrm rot="18565717">
            <a:off x="6629760" y="2205533"/>
            <a:ext cx="1357095" cy="950913"/>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Arc 45">
            <a:extLst>
              <a:ext uri="{FF2B5EF4-FFF2-40B4-BE49-F238E27FC236}">
                <a16:creationId xmlns:a16="http://schemas.microsoft.com/office/drawing/2014/main" id="{452467F2-39FF-8F4E-8AB4-32304301839F}"/>
              </a:ext>
            </a:extLst>
          </p:cNvPr>
          <p:cNvSpPr/>
          <p:nvPr/>
        </p:nvSpPr>
        <p:spPr>
          <a:xfrm rot="18565717">
            <a:off x="8001360" y="2146538"/>
            <a:ext cx="1357095" cy="950913"/>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Arc 46">
            <a:extLst>
              <a:ext uri="{FF2B5EF4-FFF2-40B4-BE49-F238E27FC236}">
                <a16:creationId xmlns:a16="http://schemas.microsoft.com/office/drawing/2014/main" id="{1F6C1BA7-F724-8149-9CEE-577A1DA29ABF}"/>
              </a:ext>
            </a:extLst>
          </p:cNvPr>
          <p:cNvSpPr/>
          <p:nvPr/>
        </p:nvSpPr>
        <p:spPr>
          <a:xfrm rot="18565717">
            <a:off x="5626870" y="2161287"/>
            <a:ext cx="1357095" cy="950913"/>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Rounded Rectangular Callout 47">
            <a:extLst>
              <a:ext uri="{FF2B5EF4-FFF2-40B4-BE49-F238E27FC236}">
                <a16:creationId xmlns:a16="http://schemas.microsoft.com/office/drawing/2014/main" id="{CC290BAE-57E4-2342-B6A3-66BD9026C315}"/>
              </a:ext>
            </a:extLst>
          </p:cNvPr>
          <p:cNvSpPr/>
          <p:nvPr/>
        </p:nvSpPr>
        <p:spPr>
          <a:xfrm>
            <a:off x="9192092" y="2326441"/>
            <a:ext cx="1935816" cy="499406"/>
          </a:xfrm>
          <a:prstGeom prst="wedgeRoundRectCallout">
            <a:avLst>
              <a:gd name="adj1" fmla="val -86904"/>
              <a:gd name="adj2" fmla="val -71288"/>
              <a:gd name="adj3" fmla="val 1666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Narrow"/>
                <a:cs typeface="Arial Narrow"/>
              </a:rPr>
              <a:t>ULVWF in plasma </a:t>
            </a:r>
          </a:p>
        </p:txBody>
      </p:sp>
      <p:sp>
        <p:nvSpPr>
          <p:cNvPr id="3" name="Slide Number Placeholder 2">
            <a:extLst>
              <a:ext uri="{FF2B5EF4-FFF2-40B4-BE49-F238E27FC236}">
                <a16:creationId xmlns:a16="http://schemas.microsoft.com/office/drawing/2014/main" id="{441E9D85-6FD1-6DC8-62C8-BE4EFD039AA0}"/>
              </a:ext>
            </a:extLst>
          </p:cNvPr>
          <p:cNvSpPr>
            <a:spLocks noGrp="1"/>
          </p:cNvSpPr>
          <p:nvPr>
            <p:ph type="sldNum" sz="quarter" idx="12"/>
          </p:nvPr>
        </p:nvSpPr>
        <p:spPr/>
        <p:txBody>
          <a:bodyPr/>
          <a:lstStyle/>
          <a:p>
            <a:fld id="{D5FCF9B7-FB9B-46B7-B364-EF10DB67BB39}" type="slidenum">
              <a:rPr lang="en-US" smtClean="0"/>
              <a:pPr/>
              <a:t>10</a:t>
            </a:fld>
            <a:endParaRPr lang="en-US"/>
          </a:p>
        </p:txBody>
      </p:sp>
    </p:spTree>
    <p:extLst>
      <p:ext uri="{BB962C8B-B14F-4D97-AF65-F5344CB8AC3E}">
        <p14:creationId xmlns:p14="http://schemas.microsoft.com/office/powerpoint/2010/main" val="3920997985"/>
      </p:ext>
    </p:extLst>
  </p:cSld>
  <p:clrMapOvr>
    <a:masterClrMapping/>
  </p:clrMapOvr>
  <mc:AlternateContent xmlns:mc="http://schemas.openxmlformats.org/markup-compatibility/2006" xmlns:p14="http://schemas.microsoft.com/office/powerpoint/2010/main">
    <mc:Choice Requires="p14">
      <p:transition spd="slow" p14:dur="2000" advTm="524"/>
    </mc:Choice>
    <mc:Fallback xmlns="">
      <p:transition spd="slow" advTm="52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59194C-78C1-C144-9228-EBD588838415}"/>
              </a:ext>
            </a:extLst>
          </p:cNvPr>
          <p:cNvSpPr>
            <a:spLocks noGrp="1"/>
          </p:cNvSpPr>
          <p:nvPr>
            <p:ph type="title"/>
          </p:nvPr>
        </p:nvSpPr>
        <p:spPr>
          <a:xfrm>
            <a:off x="3249648" y="838200"/>
            <a:ext cx="5692703" cy="857984"/>
          </a:xfrm>
        </p:spPr>
        <p:txBody>
          <a:bodyPr>
            <a:normAutofit fontScale="90000"/>
          </a:bodyPr>
          <a:lstStyle/>
          <a:p>
            <a:r>
              <a:rPr lang="en-US" dirty="0">
                <a:solidFill>
                  <a:schemeClr val="tx1"/>
                </a:solidFill>
              </a:rPr>
              <a:t>VWF-Platelet Interaction</a:t>
            </a:r>
          </a:p>
        </p:txBody>
      </p:sp>
      <p:sp>
        <p:nvSpPr>
          <p:cNvPr id="6" name="AutoShape 2">
            <a:extLst>
              <a:ext uri="{FF2B5EF4-FFF2-40B4-BE49-F238E27FC236}">
                <a16:creationId xmlns:a16="http://schemas.microsoft.com/office/drawing/2014/main" id="{2A6F5BD7-862A-A448-B8E1-6AE0B190250F}"/>
              </a:ext>
            </a:extLst>
          </p:cNvPr>
          <p:cNvSpPr>
            <a:spLocks noChangeArrowheads="1"/>
          </p:cNvSpPr>
          <p:nvPr>
            <p:custDataLst>
              <p:tags r:id="rId1"/>
            </p:custDataLst>
          </p:nvPr>
        </p:nvSpPr>
        <p:spPr bwMode="auto">
          <a:xfrm rot="5400000" flipV="1">
            <a:off x="7563964" y="4926778"/>
            <a:ext cx="473149" cy="64609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00AE00"/>
          </a:solidFill>
          <a:ln w="6350">
            <a:solidFill>
              <a:schemeClr val="tx1"/>
            </a:solidFill>
            <a:miter lim="800000"/>
            <a:headEnd/>
            <a:tailEnd/>
          </a:ln>
        </p:spPr>
        <p:txBody>
          <a:bodyPr vert="eaVert" wrap="none" lIns="90488" tIns="44450" rIns="90488" bIns="44450" anchor="ctr"/>
          <a:lstStyle/>
          <a:p>
            <a:pPr algn="ctr" eaLnBrk="0" hangingPunct="0"/>
            <a:r>
              <a:rPr lang="en-US" sz="1600">
                <a:latin typeface="Arial Narrow"/>
                <a:cs typeface="Arial Narrow"/>
              </a:rPr>
              <a:t>VIII</a:t>
            </a:r>
          </a:p>
        </p:txBody>
      </p:sp>
      <p:sp>
        <p:nvSpPr>
          <p:cNvPr id="7" name="AutoShape 3">
            <a:extLst>
              <a:ext uri="{FF2B5EF4-FFF2-40B4-BE49-F238E27FC236}">
                <a16:creationId xmlns:a16="http://schemas.microsoft.com/office/drawing/2014/main" id="{AD80355A-252C-9E44-9961-77AB02EC2501}"/>
              </a:ext>
            </a:extLst>
          </p:cNvPr>
          <p:cNvSpPr>
            <a:spLocks noChangeArrowheads="1"/>
          </p:cNvSpPr>
          <p:nvPr/>
        </p:nvSpPr>
        <p:spPr bwMode="auto">
          <a:xfrm>
            <a:off x="3053130" y="5768902"/>
            <a:ext cx="1228725" cy="504825"/>
          </a:xfrm>
          <a:prstGeom prst="octagon">
            <a:avLst>
              <a:gd name="adj" fmla="val 49995"/>
            </a:avLst>
          </a:prstGeom>
          <a:solidFill>
            <a:schemeClr val="accent1"/>
          </a:solidFill>
          <a:ln w="12700">
            <a:solidFill>
              <a:schemeClr val="tx1"/>
            </a:solidFill>
            <a:miter lim="800000"/>
            <a:headEnd/>
            <a:tailEnd/>
          </a:ln>
        </p:spPr>
        <p:txBody>
          <a:bodyPr lIns="36512" tIns="19050" rIns="36512" bIns="19050" anchor="ctr" anchorCtr="1">
            <a:spAutoFit/>
          </a:bodyPr>
          <a:lstStyle/>
          <a:p>
            <a:pPr defTabSz="146050" eaLnBrk="0" hangingPunct="0"/>
            <a:r>
              <a:rPr lang="en-US" sz="1400">
                <a:solidFill>
                  <a:schemeClr val="bg1"/>
                </a:solidFill>
                <a:latin typeface="Arial Narrow"/>
                <a:cs typeface="Arial Narrow"/>
              </a:rPr>
              <a:t>SMC</a:t>
            </a:r>
          </a:p>
        </p:txBody>
      </p:sp>
      <p:sp>
        <p:nvSpPr>
          <p:cNvPr id="8" name="AutoShape 4">
            <a:extLst>
              <a:ext uri="{FF2B5EF4-FFF2-40B4-BE49-F238E27FC236}">
                <a16:creationId xmlns:a16="http://schemas.microsoft.com/office/drawing/2014/main" id="{EDB28981-A33E-634E-B846-65EDA079D623}"/>
              </a:ext>
            </a:extLst>
          </p:cNvPr>
          <p:cNvSpPr>
            <a:spLocks noChangeArrowheads="1"/>
          </p:cNvSpPr>
          <p:nvPr/>
        </p:nvSpPr>
        <p:spPr bwMode="auto">
          <a:xfrm>
            <a:off x="5531218" y="5711752"/>
            <a:ext cx="1228725" cy="504825"/>
          </a:xfrm>
          <a:prstGeom prst="octagon">
            <a:avLst>
              <a:gd name="adj" fmla="val 49995"/>
            </a:avLst>
          </a:prstGeom>
          <a:solidFill>
            <a:schemeClr val="accent1"/>
          </a:solidFill>
          <a:ln w="12700">
            <a:solidFill>
              <a:schemeClr val="tx1"/>
            </a:solidFill>
            <a:miter lim="800000"/>
            <a:headEnd/>
            <a:tailEnd/>
          </a:ln>
        </p:spPr>
        <p:txBody>
          <a:bodyPr lIns="36512" tIns="19050" rIns="36512" bIns="19050" anchor="ctr" anchorCtr="1">
            <a:spAutoFit/>
          </a:bodyPr>
          <a:lstStyle/>
          <a:p>
            <a:pPr defTabSz="146050" eaLnBrk="0" hangingPunct="0"/>
            <a:r>
              <a:rPr lang="en-US" sz="1400">
                <a:solidFill>
                  <a:schemeClr val="bg1"/>
                </a:solidFill>
                <a:latin typeface="Arial Narrow"/>
                <a:cs typeface="Arial Narrow"/>
              </a:rPr>
              <a:t>SMC</a:t>
            </a:r>
          </a:p>
        </p:txBody>
      </p:sp>
      <p:sp>
        <p:nvSpPr>
          <p:cNvPr id="9" name="AutoShape 5">
            <a:extLst>
              <a:ext uri="{FF2B5EF4-FFF2-40B4-BE49-F238E27FC236}">
                <a16:creationId xmlns:a16="http://schemas.microsoft.com/office/drawing/2014/main" id="{5157D14C-3D80-1847-A6A5-0F949A089DE4}"/>
              </a:ext>
            </a:extLst>
          </p:cNvPr>
          <p:cNvSpPr>
            <a:spLocks noChangeArrowheads="1"/>
          </p:cNvSpPr>
          <p:nvPr/>
        </p:nvSpPr>
        <p:spPr bwMode="auto">
          <a:xfrm>
            <a:off x="7993430" y="5730802"/>
            <a:ext cx="1228725" cy="504825"/>
          </a:xfrm>
          <a:prstGeom prst="octagon">
            <a:avLst>
              <a:gd name="adj" fmla="val 49995"/>
            </a:avLst>
          </a:prstGeom>
          <a:solidFill>
            <a:schemeClr val="accent1"/>
          </a:solidFill>
          <a:ln w="12700">
            <a:solidFill>
              <a:schemeClr val="tx1"/>
            </a:solidFill>
            <a:miter lim="800000"/>
            <a:headEnd/>
            <a:tailEnd/>
          </a:ln>
        </p:spPr>
        <p:txBody>
          <a:bodyPr lIns="36512" tIns="19050" rIns="36512" bIns="19050" anchor="ctr" anchorCtr="1">
            <a:spAutoFit/>
          </a:bodyPr>
          <a:lstStyle/>
          <a:p>
            <a:pPr defTabSz="146050" eaLnBrk="0" hangingPunct="0"/>
            <a:r>
              <a:rPr lang="en-US" sz="1400">
                <a:solidFill>
                  <a:schemeClr val="bg1"/>
                </a:solidFill>
                <a:latin typeface="Arial Narrow"/>
                <a:cs typeface="Arial Narrow"/>
              </a:rPr>
              <a:t>SMC</a:t>
            </a:r>
          </a:p>
        </p:txBody>
      </p:sp>
      <p:sp>
        <p:nvSpPr>
          <p:cNvPr id="10" name="AutoShape 6">
            <a:extLst>
              <a:ext uri="{FF2B5EF4-FFF2-40B4-BE49-F238E27FC236}">
                <a16:creationId xmlns:a16="http://schemas.microsoft.com/office/drawing/2014/main" id="{1C312204-9A93-684F-A00E-BF91069AAFBE}"/>
              </a:ext>
            </a:extLst>
          </p:cNvPr>
          <p:cNvSpPr>
            <a:spLocks noChangeArrowheads="1"/>
          </p:cNvSpPr>
          <p:nvPr/>
        </p:nvSpPr>
        <p:spPr bwMode="auto">
          <a:xfrm rot="10800000" flipH="1" flipV="1">
            <a:off x="6913930" y="5735565"/>
            <a:ext cx="976313" cy="5492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844 w 21600"/>
              <a:gd name="T13" fmla="*/ 5844 h 21600"/>
              <a:gd name="T14" fmla="*/ 15756 w 21600"/>
              <a:gd name="T15" fmla="*/ 15756 h 21600"/>
            </a:gdLst>
            <a:ahLst/>
            <a:cxnLst>
              <a:cxn ang="T8">
                <a:pos x="T0" y="T1"/>
              </a:cxn>
              <a:cxn ang="T9">
                <a:pos x="T2" y="T3"/>
              </a:cxn>
              <a:cxn ang="T10">
                <a:pos x="T4" y="T5"/>
              </a:cxn>
              <a:cxn ang="T11">
                <a:pos x="T6" y="T7"/>
              </a:cxn>
            </a:cxnLst>
            <a:rect l="T12" t="T13" r="T14" b="T15"/>
            <a:pathLst>
              <a:path w="21600" h="21600">
                <a:moveTo>
                  <a:pt x="0" y="0"/>
                </a:moveTo>
                <a:lnTo>
                  <a:pt x="8087" y="21600"/>
                </a:lnTo>
                <a:lnTo>
                  <a:pt x="13513" y="21600"/>
                </a:lnTo>
                <a:lnTo>
                  <a:pt x="21600" y="0"/>
                </a:lnTo>
                <a:close/>
              </a:path>
            </a:pathLst>
          </a:custGeom>
          <a:solidFill>
            <a:schemeClr val="accent1"/>
          </a:solidFill>
          <a:ln w="12700">
            <a:solidFill>
              <a:schemeClr val="tx1"/>
            </a:solidFill>
            <a:miter lim="800000"/>
            <a:headEnd/>
            <a:tailEnd/>
          </a:ln>
        </p:spPr>
        <p:txBody>
          <a:bodyPr lIns="36512" tIns="19050" rIns="36512" bIns="19050" anchor="ctr" anchorCtr="1">
            <a:spAutoFit/>
          </a:bodyPr>
          <a:lstStyle/>
          <a:p>
            <a:pPr defTabSz="146050" eaLnBrk="0" hangingPunct="0"/>
            <a:r>
              <a:rPr lang="en-US" sz="1400">
                <a:solidFill>
                  <a:schemeClr val="bg1"/>
                </a:solidFill>
                <a:latin typeface="Arial Narrow"/>
                <a:cs typeface="Arial Narrow"/>
              </a:rPr>
              <a:t>FB</a:t>
            </a:r>
          </a:p>
        </p:txBody>
      </p:sp>
      <p:sp>
        <p:nvSpPr>
          <p:cNvPr id="11" name="AutoShape 7">
            <a:extLst>
              <a:ext uri="{FF2B5EF4-FFF2-40B4-BE49-F238E27FC236}">
                <a16:creationId xmlns:a16="http://schemas.microsoft.com/office/drawing/2014/main" id="{984D0F0B-2DA7-B441-9C02-4495A32ABA8E}"/>
              </a:ext>
            </a:extLst>
          </p:cNvPr>
          <p:cNvSpPr>
            <a:spLocks noChangeArrowheads="1"/>
          </p:cNvSpPr>
          <p:nvPr/>
        </p:nvSpPr>
        <p:spPr bwMode="auto">
          <a:xfrm rot="10800000" flipH="1" flipV="1">
            <a:off x="4470767" y="5716515"/>
            <a:ext cx="971550" cy="5492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844 w 21600"/>
              <a:gd name="T13" fmla="*/ 5844 h 21600"/>
              <a:gd name="T14" fmla="*/ 15756 w 21600"/>
              <a:gd name="T15" fmla="*/ 15756 h 21600"/>
            </a:gdLst>
            <a:ahLst/>
            <a:cxnLst>
              <a:cxn ang="T8">
                <a:pos x="T0" y="T1"/>
              </a:cxn>
              <a:cxn ang="T9">
                <a:pos x="T2" y="T3"/>
              </a:cxn>
              <a:cxn ang="T10">
                <a:pos x="T4" y="T5"/>
              </a:cxn>
              <a:cxn ang="T11">
                <a:pos x="T6" y="T7"/>
              </a:cxn>
            </a:cxnLst>
            <a:rect l="T12" t="T13" r="T14" b="T15"/>
            <a:pathLst>
              <a:path w="21600" h="21600">
                <a:moveTo>
                  <a:pt x="0" y="0"/>
                </a:moveTo>
                <a:lnTo>
                  <a:pt x="8087" y="21600"/>
                </a:lnTo>
                <a:lnTo>
                  <a:pt x="13513" y="21600"/>
                </a:lnTo>
                <a:lnTo>
                  <a:pt x="21600" y="0"/>
                </a:lnTo>
                <a:close/>
              </a:path>
            </a:pathLst>
          </a:custGeom>
          <a:solidFill>
            <a:schemeClr val="accent1"/>
          </a:solidFill>
          <a:ln w="12700">
            <a:solidFill>
              <a:schemeClr val="tx1"/>
            </a:solidFill>
            <a:miter lim="800000"/>
            <a:headEnd/>
            <a:tailEnd/>
          </a:ln>
        </p:spPr>
        <p:txBody>
          <a:bodyPr lIns="36512" tIns="19050" rIns="36512" bIns="19050" anchor="ctr" anchorCtr="1">
            <a:spAutoFit/>
          </a:bodyPr>
          <a:lstStyle/>
          <a:p>
            <a:pPr defTabSz="146050" eaLnBrk="0" hangingPunct="0"/>
            <a:r>
              <a:rPr lang="en-US" sz="1400">
                <a:solidFill>
                  <a:schemeClr val="bg1"/>
                </a:solidFill>
                <a:latin typeface="Arial Narrow"/>
                <a:cs typeface="Arial Narrow"/>
              </a:rPr>
              <a:t>FB</a:t>
            </a:r>
          </a:p>
        </p:txBody>
      </p:sp>
      <p:sp>
        <p:nvSpPr>
          <p:cNvPr id="12" name="Freeform 8">
            <a:extLst>
              <a:ext uri="{FF2B5EF4-FFF2-40B4-BE49-F238E27FC236}">
                <a16:creationId xmlns:a16="http://schemas.microsoft.com/office/drawing/2014/main" id="{2D0DE701-69EB-CF42-AFAD-F8AD92024454}"/>
              </a:ext>
            </a:extLst>
          </p:cNvPr>
          <p:cNvSpPr>
            <a:spLocks/>
          </p:cNvSpPr>
          <p:nvPr/>
        </p:nvSpPr>
        <p:spPr bwMode="auto">
          <a:xfrm>
            <a:off x="3851642" y="5675240"/>
            <a:ext cx="4940300" cy="534987"/>
          </a:xfrm>
          <a:custGeom>
            <a:avLst/>
            <a:gdLst>
              <a:gd name="T0" fmla="*/ 0 w 3112"/>
              <a:gd name="T1" fmla="*/ 2147483647 h 337"/>
              <a:gd name="T2" fmla="*/ 2147483647 w 3112"/>
              <a:gd name="T3" fmla="*/ 2147483647 h 337"/>
              <a:gd name="T4" fmla="*/ 2147483647 w 3112"/>
              <a:gd name="T5" fmla="*/ 2147483647 h 337"/>
              <a:gd name="T6" fmla="*/ 2147483647 w 3112"/>
              <a:gd name="T7" fmla="*/ 0 h 337"/>
              <a:gd name="T8" fmla="*/ 2147483647 w 3112"/>
              <a:gd name="T9" fmla="*/ 2147483647 h 337"/>
              <a:gd name="T10" fmla="*/ 0 60000 65536"/>
              <a:gd name="T11" fmla="*/ 0 60000 65536"/>
              <a:gd name="T12" fmla="*/ 0 60000 65536"/>
              <a:gd name="T13" fmla="*/ 0 60000 65536"/>
              <a:gd name="T14" fmla="*/ 0 60000 65536"/>
              <a:gd name="T15" fmla="*/ 0 w 3112"/>
              <a:gd name="T16" fmla="*/ 0 h 337"/>
              <a:gd name="T17" fmla="*/ 3112 w 3112"/>
              <a:gd name="T18" fmla="*/ 337 h 337"/>
            </a:gdLst>
            <a:ahLst/>
            <a:cxnLst>
              <a:cxn ang="T10">
                <a:pos x="T0" y="T1"/>
              </a:cxn>
              <a:cxn ang="T11">
                <a:pos x="T2" y="T3"/>
              </a:cxn>
              <a:cxn ang="T12">
                <a:pos x="T4" y="T5"/>
              </a:cxn>
              <a:cxn ang="T13">
                <a:pos x="T6" y="T7"/>
              </a:cxn>
              <a:cxn ang="T14">
                <a:pos x="T8" y="T9"/>
              </a:cxn>
            </a:cxnLst>
            <a:rect l="T15" t="T16" r="T17" b="T18"/>
            <a:pathLst>
              <a:path w="3112" h="337">
                <a:moveTo>
                  <a:pt x="0" y="278"/>
                </a:moveTo>
                <a:lnTo>
                  <a:pt x="789" y="19"/>
                </a:lnTo>
                <a:lnTo>
                  <a:pt x="1480" y="298"/>
                </a:lnTo>
                <a:lnTo>
                  <a:pt x="2384" y="0"/>
                </a:lnTo>
                <a:lnTo>
                  <a:pt x="3111" y="336"/>
                </a:lnTo>
              </a:path>
            </a:pathLst>
          </a:custGeom>
          <a:noFill/>
          <a:ln w="19050" cap="rnd">
            <a:solidFill>
              <a:schemeClr val="tx2"/>
            </a:solidFill>
            <a:round/>
            <a:headEnd/>
            <a:tailEnd/>
          </a:ln>
        </p:spPr>
        <p:txBody>
          <a:bodyPr/>
          <a:lstStyle/>
          <a:p>
            <a:pPr eaLnBrk="0" hangingPunct="0"/>
            <a:endParaRPr lang="en-US">
              <a:latin typeface="Arial Narrow"/>
              <a:cs typeface="Arial Narrow"/>
            </a:endParaRPr>
          </a:p>
        </p:txBody>
      </p:sp>
      <p:sp>
        <p:nvSpPr>
          <p:cNvPr id="13" name="Freeform 9">
            <a:extLst>
              <a:ext uri="{FF2B5EF4-FFF2-40B4-BE49-F238E27FC236}">
                <a16:creationId xmlns:a16="http://schemas.microsoft.com/office/drawing/2014/main" id="{8E0A3393-1CCA-B14B-A399-9DA84ED57FBE}"/>
              </a:ext>
            </a:extLst>
          </p:cNvPr>
          <p:cNvSpPr>
            <a:spLocks/>
          </p:cNvSpPr>
          <p:nvPr/>
        </p:nvSpPr>
        <p:spPr bwMode="auto">
          <a:xfrm>
            <a:off x="3335705" y="5713340"/>
            <a:ext cx="5178425" cy="534987"/>
          </a:xfrm>
          <a:custGeom>
            <a:avLst/>
            <a:gdLst>
              <a:gd name="T0" fmla="*/ 0 w 3262"/>
              <a:gd name="T1" fmla="*/ 2147483647 h 337"/>
              <a:gd name="T2" fmla="*/ 2147483647 w 3262"/>
              <a:gd name="T3" fmla="*/ 2147483647 h 337"/>
              <a:gd name="T4" fmla="*/ 2147483647 w 3262"/>
              <a:gd name="T5" fmla="*/ 0 h 337"/>
              <a:gd name="T6" fmla="*/ 2147483647 w 3262"/>
              <a:gd name="T7" fmla="*/ 2147483647 h 337"/>
              <a:gd name="T8" fmla="*/ 2147483647 w 3262"/>
              <a:gd name="T9" fmla="*/ 2147483647 h 337"/>
              <a:gd name="T10" fmla="*/ 2147483647 w 3262"/>
              <a:gd name="T11" fmla="*/ 2147483647 h 337"/>
              <a:gd name="T12" fmla="*/ 0 60000 65536"/>
              <a:gd name="T13" fmla="*/ 0 60000 65536"/>
              <a:gd name="T14" fmla="*/ 0 60000 65536"/>
              <a:gd name="T15" fmla="*/ 0 60000 65536"/>
              <a:gd name="T16" fmla="*/ 0 60000 65536"/>
              <a:gd name="T17" fmla="*/ 0 60000 65536"/>
              <a:gd name="T18" fmla="*/ 0 w 3262"/>
              <a:gd name="T19" fmla="*/ 0 h 337"/>
              <a:gd name="T20" fmla="*/ 3262 w 3262"/>
              <a:gd name="T21" fmla="*/ 337 h 337"/>
            </a:gdLst>
            <a:ahLst/>
            <a:cxnLst>
              <a:cxn ang="T12">
                <a:pos x="T0" y="T1"/>
              </a:cxn>
              <a:cxn ang="T13">
                <a:pos x="T2" y="T3"/>
              </a:cxn>
              <a:cxn ang="T14">
                <a:pos x="T4" y="T5"/>
              </a:cxn>
              <a:cxn ang="T15">
                <a:pos x="T6" y="T7"/>
              </a:cxn>
              <a:cxn ang="T16">
                <a:pos x="T8" y="T9"/>
              </a:cxn>
              <a:cxn ang="T17">
                <a:pos x="T10" y="T11"/>
              </a:cxn>
            </a:cxnLst>
            <a:rect l="T18" t="T19" r="T20" b="T21"/>
            <a:pathLst>
              <a:path w="3262" h="337">
                <a:moveTo>
                  <a:pt x="0" y="10"/>
                </a:moveTo>
                <a:lnTo>
                  <a:pt x="806" y="298"/>
                </a:lnTo>
                <a:lnTo>
                  <a:pt x="1781" y="0"/>
                </a:lnTo>
                <a:lnTo>
                  <a:pt x="2650" y="336"/>
                </a:lnTo>
                <a:lnTo>
                  <a:pt x="3261" y="29"/>
                </a:lnTo>
                <a:lnTo>
                  <a:pt x="3252" y="29"/>
                </a:lnTo>
              </a:path>
            </a:pathLst>
          </a:custGeom>
          <a:noFill/>
          <a:ln w="19050" cap="rnd">
            <a:solidFill>
              <a:schemeClr val="tx2"/>
            </a:solidFill>
            <a:round/>
            <a:headEnd/>
            <a:tailEnd/>
          </a:ln>
        </p:spPr>
        <p:txBody>
          <a:bodyPr/>
          <a:lstStyle/>
          <a:p>
            <a:pPr eaLnBrk="0" hangingPunct="0"/>
            <a:endParaRPr lang="en-US">
              <a:latin typeface="Arial Narrow"/>
              <a:cs typeface="Arial Narrow"/>
            </a:endParaRPr>
          </a:p>
        </p:txBody>
      </p:sp>
      <p:sp>
        <p:nvSpPr>
          <p:cNvPr id="14" name="Freeform 10">
            <a:extLst>
              <a:ext uri="{FF2B5EF4-FFF2-40B4-BE49-F238E27FC236}">
                <a16:creationId xmlns:a16="http://schemas.microsoft.com/office/drawing/2014/main" id="{9C729EF4-443D-1743-8520-A6A79744456A}"/>
              </a:ext>
            </a:extLst>
          </p:cNvPr>
          <p:cNvSpPr>
            <a:spLocks/>
          </p:cNvSpPr>
          <p:nvPr/>
        </p:nvSpPr>
        <p:spPr bwMode="auto">
          <a:xfrm>
            <a:off x="3376979" y="5789540"/>
            <a:ext cx="4940300" cy="534987"/>
          </a:xfrm>
          <a:custGeom>
            <a:avLst/>
            <a:gdLst>
              <a:gd name="T0" fmla="*/ 0 w 3112"/>
              <a:gd name="T1" fmla="*/ 2147483647 h 337"/>
              <a:gd name="T2" fmla="*/ 2147483647 w 3112"/>
              <a:gd name="T3" fmla="*/ 2147483647 h 337"/>
              <a:gd name="T4" fmla="*/ 2147483647 w 3112"/>
              <a:gd name="T5" fmla="*/ 2147483647 h 337"/>
              <a:gd name="T6" fmla="*/ 2147483647 w 3112"/>
              <a:gd name="T7" fmla="*/ 0 h 337"/>
              <a:gd name="T8" fmla="*/ 2147483647 w 3112"/>
              <a:gd name="T9" fmla="*/ 2147483647 h 337"/>
              <a:gd name="T10" fmla="*/ 0 60000 65536"/>
              <a:gd name="T11" fmla="*/ 0 60000 65536"/>
              <a:gd name="T12" fmla="*/ 0 60000 65536"/>
              <a:gd name="T13" fmla="*/ 0 60000 65536"/>
              <a:gd name="T14" fmla="*/ 0 60000 65536"/>
              <a:gd name="T15" fmla="*/ 0 w 3112"/>
              <a:gd name="T16" fmla="*/ 0 h 337"/>
              <a:gd name="T17" fmla="*/ 3112 w 3112"/>
              <a:gd name="T18" fmla="*/ 337 h 337"/>
            </a:gdLst>
            <a:ahLst/>
            <a:cxnLst>
              <a:cxn ang="T10">
                <a:pos x="T0" y="T1"/>
              </a:cxn>
              <a:cxn ang="T11">
                <a:pos x="T2" y="T3"/>
              </a:cxn>
              <a:cxn ang="T12">
                <a:pos x="T4" y="T5"/>
              </a:cxn>
              <a:cxn ang="T13">
                <a:pos x="T6" y="T7"/>
              </a:cxn>
              <a:cxn ang="T14">
                <a:pos x="T8" y="T9"/>
              </a:cxn>
            </a:cxnLst>
            <a:rect l="T15" t="T16" r="T17" b="T18"/>
            <a:pathLst>
              <a:path w="3112" h="337">
                <a:moveTo>
                  <a:pt x="0" y="278"/>
                </a:moveTo>
                <a:lnTo>
                  <a:pt x="789" y="19"/>
                </a:lnTo>
                <a:lnTo>
                  <a:pt x="1480" y="298"/>
                </a:lnTo>
                <a:lnTo>
                  <a:pt x="2384" y="0"/>
                </a:lnTo>
                <a:lnTo>
                  <a:pt x="3111" y="336"/>
                </a:lnTo>
              </a:path>
            </a:pathLst>
          </a:custGeom>
          <a:noFill/>
          <a:ln w="19050" cap="rnd">
            <a:solidFill>
              <a:schemeClr val="tx2"/>
            </a:solidFill>
            <a:round/>
            <a:headEnd/>
            <a:tailEnd/>
          </a:ln>
        </p:spPr>
        <p:txBody>
          <a:bodyPr/>
          <a:lstStyle/>
          <a:p>
            <a:pPr eaLnBrk="0" hangingPunct="0"/>
            <a:endParaRPr lang="en-US">
              <a:latin typeface="Arial Narrow"/>
              <a:cs typeface="Arial Narrow"/>
            </a:endParaRPr>
          </a:p>
        </p:txBody>
      </p:sp>
      <p:sp>
        <p:nvSpPr>
          <p:cNvPr id="15" name="Line 11">
            <a:extLst>
              <a:ext uri="{FF2B5EF4-FFF2-40B4-BE49-F238E27FC236}">
                <a16:creationId xmlns:a16="http://schemas.microsoft.com/office/drawing/2014/main" id="{9EE04AAC-2364-5A4E-90FD-ACA2CAE92E6B}"/>
              </a:ext>
            </a:extLst>
          </p:cNvPr>
          <p:cNvSpPr>
            <a:spLocks noChangeShapeType="1"/>
          </p:cNvSpPr>
          <p:nvPr/>
        </p:nvSpPr>
        <p:spPr bwMode="auto">
          <a:xfrm>
            <a:off x="3302368" y="5627614"/>
            <a:ext cx="1050925" cy="0"/>
          </a:xfrm>
          <a:prstGeom prst="line">
            <a:avLst/>
          </a:prstGeom>
          <a:noFill/>
          <a:ln w="127000">
            <a:solidFill>
              <a:srgbClr val="037C03"/>
            </a:solidFill>
            <a:round/>
            <a:headEnd/>
            <a:tailEnd/>
          </a:ln>
        </p:spPr>
        <p:txBody>
          <a:bodyPr wrap="none" anchor="ctr"/>
          <a:lstStyle/>
          <a:p>
            <a:endParaRPr lang="en-US">
              <a:latin typeface="Arial Narrow"/>
              <a:cs typeface="Arial Narrow"/>
            </a:endParaRPr>
          </a:p>
        </p:txBody>
      </p:sp>
      <p:sp>
        <p:nvSpPr>
          <p:cNvPr id="16" name="Freeform 12">
            <a:extLst>
              <a:ext uri="{FF2B5EF4-FFF2-40B4-BE49-F238E27FC236}">
                <a16:creationId xmlns:a16="http://schemas.microsoft.com/office/drawing/2014/main" id="{FF40EFC7-00E7-E643-9AE7-BD3146DEF4D8}"/>
              </a:ext>
            </a:extLst>
          </p:cNvPr>
          <p:cNvSpPr>
            <a:spLocks/>
          </p:cNvSpPr>
          <p:nvPr/>
        </p:nvSpPr>
        <p:spPr bwMode="auto">
          <a:xfrm>
            <a:off x="3335705" y="5570465"/>
            <a:ext cx="5178425" cy="534987"/>
          </a:xfrm>
          <a:custGeom>
            <a:avLst/>
            <a:gdLst>
              <a:gd name="T0" fmla="*/ 0 w 3262"/>
              <a:gd name="T1" fmla="*/ 2147483647 h 337"/>
              <a:gd name="T2" fmla="*/ 2147483647 w 3262"/>
              <a:gd name="T3" fmla="*/ 2147483647 h 337"/>
              <a:gd name="T4" fmla="*/ 2147483647 w 3262"/>
              <a:gd name="T5" fmla="*/ 2147483647 h 337"/>
              <a:gd name="T6" fmla="*/ 2147483647 w 3262"/>
              <a:gd name="T7" fmla="*/ 0 h 337"/>
              <a:gd name="T8" fmla="*/ 2147483647 w 3262"/>
              <a:gd name="T9" fmla="*/ 2147483647 h 337"/>
              <a:gd name="T10" fmla="*/ 2147483647 w 3262"/>
              <a:gd name="T11" fmla="*/ 2147483647 h 337"/>
              <a:gd name="T12" fmla="*/ 0 60000 65536"/>
              <a:gd name="T13" fmla="*/ 0 60000 65536"/>
              <a:gd name="T14" fmla="*/ 0 60000 65536"/>
              <a:gd name="T15" fmla="*/ 0 60000 65536"/>
              <a:gd name="T16" fmla="*/ 0 60000 65536"/>
              <a:gd name="T17" fmla="*/ 0 60000 65536"/>
              <a:gd name="T18" fmla="*/ 0 w 3262"/>
              <a:gd name="T19" fmla="*/ 0 h 337"/>
              <a:gd name="T20" fmla="*/ 3262 w 3262"/>
              <a:gd name="T21" fmla="*/ 337 h 337"/>
            </a:gdLst>
            <a:ahLst/>
            <a:cxnLst>
              <a:cxn ang="T12">
                <a:pos x="T0" y="T1"/>
              </a:cxn>
              <a:cxn ang="T13">
                <a:pos x="T2" y="T3"/>
              </a:cxn>
              <a:cxn ang="T14">
                <a:pos x="T4" y="T5"/>
              </a:cxn>
              <a:cxn ang="T15">
                <a:pos x="T6" y="T7"/>
              </a:cxn>
              <a:cxn ang="T16">
                <a:pos x="T8" y="T9"/>
              </a:cxn>
              <a:cxn ang="T17">
                <a:pos x="T10" y="T11"/>
              </a:cxn>
            </a:cxnLst>
            <a:rect l="T18" t="T19" r="T20" b="T21"/>
            <a:pathLst>
              <a:path w="3262" h="337">
                <a:moveTo>
                  <a:pt x="0" y="326"/>
                </a:moveTo>
                <a:lnTo>
                  <a:pt x="806" y="38"/>
                </a:lnTo>
                <a:lnTo>
                  <a:pt x="1781" y="336"/>
                </a:lnTo>
                <a:lnTo>
                  <a:pt x="2650" y="0"/>
                </a:lnTo>
                <a:lnTo>
                  <a:pt x="3261" y="307"/>
                </a:lnTo>
                <a:lnTo>
                  <a:pt x="3252" y="307"/>
                </a:lnTo>
              </a:path>
            </a:pathLst>
          </a:custGeom>
          <a:noFill/>
          <a:ln w="19050" cap="rnd">
            <a:solidFill>
              <a:schemeClr val="tx2"/>
            </a:solidFill>
            <a:round/>
            <a:headEnd/>
            <a:tailEnd/>
          </a:ln>
        </p:spPr>
        <p:txBody>
          <a:bodyPr/>
          <a:lstStyle/>
          <a:p>
            <a:pPr eaLnBrk="0" hangingPunct="0"/>
            <a:endParaRPr lang="en-US">
              <a:latin typeface="Arial Narrow"/>
              <a:cs typeface="Arial Narrow"/>
            </a:endParaRPr>
          </a:p>
        </p:txBody>
      </p:sp>
      <p:sp>
        <p:nvSpPr>
          <p:cNvPr id="17" name="Freeform 13">
            <a:extLst>
              <a:ext uri="{FF2B5EF4-FFF2-40B4-BE49-F238E27FC236}">
                <a16:creationId xmlns:a16="http://schemas.microsoft.com/office/drawing/2014/main" id="{24BF896F-E925-6549-BF80-08B4E4A82FDA}"/>
              </a:ext>
            </a:extLst>
          </p:cNvPr>
          <p:cNvSpPr>
            <a:spLocks/>
          </p:cNvSpPr>
          <p:nvPr/>
        </p:nvSpPr>
        <p:spPr bwMode="auto">
          <a:xfrm>
            <a:off x="3362692" y="5930826"/>
            <a:ext cx="4940300" cy="534988"/>
          </a:xfrm>
          <a:custGeom>
            <a:avLst/>
            <a:gdLst>
              <a:gd name="T0" fmla="*/ 2147483647 w 3112"/>
              <a:gd name="T1" fmla="*/ 2147483647 h 337"/>
              <a:gd name="T2" fmla="*/ 2147483647 w 3112"/>
              <a:gd name="T3" fmla="*/ 2147483647 h 337"/>
              <a:gd name="T4" fmla="*/ 2147483647 w 3112"/>
              <a:gd name="T5" fmla="*/ 2147483647 h 337"/>
              <a:gd name="T6" fmla="*/ 2147483647 w 3112"/>
              <a:gd name="T7" fmla="*/ 2147483647 h 337"/>
              <a:gd name="T8" fmla="*/ 0 w 3112"/>
              <a:gd name="T9" fmla="*/ 0 h 337"/>
              <a:gd name="T10" fmla="*/ 0 60000 65536"/>
              <a:gd name="T11" fmla="*/ 0 60000 65536"/>
              <a:gd name="T12" fmla="*/ 0 60000 65536"/>
              <a:gd name="T13" fmla="*/ 0 60000 65536"/>
              <a:gd name="T14" fmla="*/ 0 60000 65536"/>
              <a:gd name="T15" fmla="*/ 0 w 3112"/>
              <a:gd name="T16" fmla="*/ 0 h 337"/>
              <a:gd name="T17" fmla="*/ 3112 w 3112"/>
              <a:gd name="T18" fmla="*/ 337 h 337"/>
            </a:gdLst>
            <a:ahLst/>
            <a:cxnLst>
              <a:cxn ang="T10">
                <a:pos x="T0" y="T1"/>
              </a:cxn>
              <a:cxn ang="T11">
                <a:pos x="T2" y="T3"/>
              </a:cxn>
              <a:cxn ang="T12">
                <a:pos x="T4" y="T5"/>
              </a:cxn>
              <a:cxn ang="T13">
                <a:pos x="T6" y="T7"/>
              </a:cxn>
              <a:cxn ang="T14">
                <a:pos x="T8" y="T9"/>
              </a:cxn>
            </a:cxnLst>
            <a:rect l="T15" t="T16" r="T17" b="T18"/>
            <a:pathLst>
              <a:path w="3112" h="337">
                <a:moveTo>
                  <a:pt x="3111" y="58"/>
                </a:moveTo>
                <a:lnTo>
                  <a:pt x="2322" y="317"/>
                </a:lnTo>
                <a:lnTo>
                  <a:pt x="1631" y="38"/>
                </a:lnTo>
                <a:lnTo>
                  <a:pt x="727" y="336"/>
                </a:lnTo>
                <a:lnTo>
                  <a:pt x="0" y="0"/>
                </a:lnTo>
              </a:path>
            </a:pathLst>
          </a:custGeom>
          <a:noFill/>
          <a:ln w="19050" cap="rnd">
            <a:solidFill>
              <a:schemeClr val="tx2"/>
            </a:solidFill>
            <a:round/>
            <a:headEnd/>
            <a:tailEnd/>
          </a:ln>
        </p:spPr>
        <p:txBody>
          <a:bodyPr/>
          <a:lstStyle/>
          <a:p>
            <a:pPr eaLnBrk="0" hangingPunct="0"/>
            <a:endParaRPr lang="en-US">
              <a:latin typeface="Arial Narrow"/>
              <a:cs typeface="Arial Narrow"/>
            </a:endParaRPr>
          </a:p>
        </p:txBody>
      </p:sp>
      <p:sp>
        <p:nvSpPr>
          <p:cNvPr id="18" name="Line 14">
            <a:extLst>
              <a:ext uri="{FF2B5EF4-FFF2-40B4-BE49-F238E27FC236}">
                <a16:creationId xmlns:a16="http://schemas.microsoft.com/office/drawing/2014/main" id="{99C7BAF8-EB15-3349-A732-B9250552DF24}"/>
              </a:ext>
            </a:extLst>
          </p:cNvPr>
          <p:cNvSpPr>
            <a:spLocks noChangeShapeType="1"/>
          </p:cNvSpPr>
          <p:nvPr/>
        </p:nvSpPr>
        <p:spPr bwMode="auto">
          <a:xfrm>
            <a:off x="6486892" y="5619677"/>
            <a:ext cx="2449512" cy="3175"/>
          </a:xfrm>
          <a:prstGeom prst="line">
            <a:avLst/>
          </a:prstGeom>
          <a:noFill/>
          <a:ln w="127000">
            <a:solidFill>
              <a:srgbClr val="037C03"/>
            </a:solidFill>
            <a:round/>
            <a:headEnd/>
            <a:tailEnd/>
          </a:ln>
        </p:spPr>
        <p:txBody>
          <a:bodyPr wrap="none" anchor="ctr"/>
          <a:lstStyle/>
          <a:p>
            <a:endParaRPr lang="en-US">
              <a:latin typeface="Arial Narrow"/>
              <a:cs typeface="Arial Narrow"/>
            </a:endParaRPr>
          </a:p>
        </p:txBody>
      </p:sp>
      <p:sp>
        <p:nvSpPr>
          <p:cNvPr id="19" name="Oval 15">
            <a:extLst>
              <a:ext uri="{FF2B5EF4-FFF2-40B4-BE49-F238E27FC236}">
                <a16:creationId xmlns:a16="http://schemas.microsoft.com/office/drawing/2014/main" id="{FDE76C9F-EB13-E448-9B8B-8A29B4ABC192}"/>
              </a:ext>
            </a:extLst>
          </p:cNvPr>
          <p:cNvSpPr>
            <a:spLocks noChangeArrowheads="1"/>
          </p:cNvSpPr>
          <p:nvPr/>
        </p:nvSpPr>
        <p:spPr bwMode="auto">
          <a:xfrm>
            <a:off x="3237280" y="2503414"/>
            <a:ext cx="4926013" cy="2057400"/>
          </a:xfrm>
          <a:prstGeom prst="ellipse">
            <a:avLst/>
          </a:prstGeom>
          <a:solidFill>
            <a:srgbClr val="F0DCF0"/>
          </a:solidFill>
          <a:ln w="12700">
            <a:solidFill>
              <a:schemeClr val="tx1"/>
            </a:solidFill>
            <a:round/>
            <a:headEnd/>
            <a:tailEnd/>
          </a:ln>
        </p:spPr>
        <p:txBody>
          <a:bodyPr lIns="750888" tIns="388938" rIns="750888" bIns="388938" anchor="ctr" anchorCtr="1">
            <a:spAutoFit/>
          </a:bodyPr>
          <a:lstStyle/>
          <a:p>
            <a:pPr defTabSz="52017613" eaLnBrk="0" hangingPunct="0"/>
            <a:r>
              <a:rPr lang="en-US" sz="4400">
                <a:latin typeface="Arial Narrow"/>
                <a:cs typeface="Arial Narrow"/>
              </a:rPr>
              <a:t>PLT</a:t>
            </a:r>
          </a:p>
        </p:txBody>
      </p:sp>
      <p:sp>
        <p:nvSpPr>
          <p:cNvPr id="21" name="Line 20">
            <a:extLst>
              <a:ext uri="{FF2B5EF4-FFF2-40B4-BE49-F238E27FC236}">
                <a16:creationId xmlns:a16="http://schemas.microsoft.com/office/drawing/2014/main" id="{E8FD35F3-0F73-2746-B230-B795A9CD28BC}"/>
              </a:ext>
            </a:extLst>
          </p:cNvPr>
          <p:cNvSpPr>
            <a:spLocks noChangeShapeType="1"/>
          </p:cNvSpPr>
          <p:nvPr/>
        </p:nvSpPr>
        <p:spPr bwMode="auto">
          <a:xfrm flipV="1">
            <a:off x="7248892" y="5210101"/>
            <a:ext cx="228600" cy="0"/>
          </a:xfrm>
          <a:prstGeom prst="line">
            <a:avLst/>
          </a:prstGeom>
          <a:noFill/>
          <a:ln w="76200">
            <a:solidFill>
              <a:schemeClr val="tx1"/>
            </a:solidFill>
            <a:round/>
            <a:headEnd/>
            <a:tailEnd/>
          </a:ln>
        </p:spPr>
        <p:txBody>
          <a:bodyPr wrap="none" anchor="ctr"/>
          <a:lstStyle/>
          <a:p>
            <a:endParaRPr lang="en-US">
              <a:latin typeface="Arial Narrow"/>
              <a:cs typeface="Arial Narrow"/>
            </a:endParaRPr>
          </a:p>
        </p:txBody>
      </p:sp>
      <p:grpSp>
        <p:nvGrpSpPr>
          <p:cNvPr id="22" name="Group 21">
            <a:extLst>
              <a:ext uri="{FF2B5EF4-FFF2-40B4-BE49-F238E27FC236}">
                <a16:creationId xmlns:a16="http://schemas.microsoft.com/office/drawing/2014/main" id="{0E327D68-1C1C-AA43-BA61-AC13B52C6FF4}"/>
              </a:ext>
            </a:extLst>
          </p:cNvPr>
          <p:cNvGrpSpPr>
            <a:grpSpLocks/>
          </p:cNvGrpSpPr>
          <p:nvPr/>
        </p:nvGrpSpPr>
        <p:grpSpPr bwMode="auto">
          <a:xfrm>
            <a:off x="4300904" y="5013251"/>
            <a:ext cx="2947988" cy="458788"/>
            <a:chOff x="1787" y="2400"/>
            <a:chExt cx="1414" cy="481"/>
          </a:xfrm>
        </p:grpSpPr>
        <p:sp>
          <p:nvSpPr>
            <p:cNvPr id="23" name="AutoShape 22">
              <a:extLst>
                <a:ext uri="{FF2B5EF4-FFF2-40B4-BE49-F238E27FC236}">
                  <a16:creationId xmlns:a16="http://schemas.microsoft.com/office/drawing/2014/main" id="{8C7F7BF8-D47D-4144-9785-DE14435D1696}"/>
                </a:ext>
              </a:extLst>
            </p:cNvPr>
            <p:cNvSpPr>
              <a:spLocks noChangeArrowheads="1"/>
            </p:cNvSpPr>
            <p:nvPr/>
          </p:nvSpPr>
          <p:spPr bwMode="auto">
            <a:xfrm>
              <a:off x="1787" y="2400"/>
              <a:ext cx="1414" cy="481"/>
            </a:xfrm>
            <a:prstGeom prst="roundRect">
              <a:avLst>
                <a:gd name="adj" fmla="val 12495"/>
              </a:avLst>
            </a:prstGeom>
            <a:solidFill>
              <a:schemeClr val="accent1"/>
            </a:solidFill>
            <a:ln w="6350">
              <a:solidFill>
                <a:schemeClr val="tx1"/>
              </a:solidFill>
              <a:round/>
              <a:headEnd/>
              <a:tailEnd/>
            </a:ln>
          </p:spPr>
          <p:txBody>
            <a:bodyPr wrap="none" anchor="ctr"/>
            <a:lstStyle/>
            <a:p>
              <a:pPr algn="ctr" eaLnBrk="0" hangingPunct="0"/>
              <a:r>
                <a:rPr lang="en-US">
                  <a:solidFill>
                    <a:schemeClr val="bg1"/>
                  </a:solidFill>
                  <a:latin typeface="Arial Narrow"/>
                  <a:cs typeface="Arial Narrow"/>
                </a:rPr>
                <a:t>VWF</a:t>
              </a:r>
            </a:p>
          </p:txBody>
        </p:sp>
        <p:sp>
          <p:nvSpPr>
            <p:cNvPr id="24" name="Line 23">
              <a:extLst>
                <a:ext uri="{FF2B5EF4-FFF2-40B4-BE49-F238E27FC236}">
                  <a16:creationId xmlns:a16="http://schemas.microsoft.com/office/drawing/2014/main" id="{2A8922C6-ECEA-824A-84E3-80A0DB721383}"/>
                </a:ext>
              </a:extLst>
            </p:cNvPr>
            <p:cNvSpPr>
              <a:spLocks noChangeShapeType="1"/>
            </p:cNvSpPr>
            <p:nvPr/>
          </p:nvSpPr>
          <p:spPr bwMode="auto">
            <a:xfrm>
              <a:off x="1968" y="2422"/>
              <a:ext cx="0" cy="432"/>
            </a:xfrm>
            <a:prstGeom prst="line">
              <a:avLst/>
            </a:prstGeom>
            <a:noFill/>
            <a:ln w="12700">
              <a:solidFill>
                <a:srgbClr val="0033CC"/>
              </a:solidFill>
              <a:round/>
              <a:headEnd/>
              <a:tailEnd/>
            </a:ln>
          </p:spPr>
          <p:txBody>
            <a:bodyPr/>
            <a:lstStyle/>
            <a:p>
              <a:endParaRPr lang="en-US">
                <a:solidFill>
                  <a:schemeClr val="bg1"/>
                </a:solidFill>
                <a:latin typeface="Arial Narrow"/>
                <a:cs typeface="Arial Narrow"/>
              </a:endParaRPr>
            </a:p>
          </p:txBody>
        </p:sp>
        <p:sp>
          <p:nvSpPr>
            <p:cNvPr id="25" name="Line 24">
              <a:extLst>
                <a:ext uri="{FF2B5EF4-FFF2-40B4-BE49-F238E27FC236}">
                  <a16:creationId xmlns:a16="http://schemas.microsoft.com/office/drawing/2014/main" id="{FA3767DF-9C42-4842-B42C-18A1BA944249}"/>
                </a:ext>
              </a:extLst>
            </p:cNvPr>
            <p:cNvSpPr>
              <a:spLocks noChangeShapeType="1"/>
            </p:cNvSpPr>
            <p:nvPr/>
          </p:nvSpPr>
          <p:spPr bwMode="auto">
            <a:xfrm>
              <a:off x="2144" y="2422"/>
              <a:ext cx="0" cy="432"/>
            </a:xfrm>
            <a:prstGeom prst="line">
              <a:avLst/>
            </a:prstGeom>
            <a:noFill/>
            <a:ln w="12700">
              <a:solidFill>
                <a:srgbClr val="0033CC"/>
              </a:solidFill>
              <a:round/>
              <a:headEnd/>
              <a:tailEnd/>
            </a:ln>
          </p:spPr>
          <p:txBody>
            <a:bodyPr/>
            <a:lstStyle/>
            <a:p>
              <a:endParaRPr lang="en-US">
                <a:solidFill>
                  <a:schemeClr val="bg1"/>
                </a:solidFill>
                <a:latin typeface="Arial Narrow"/>
                <a:cs typeface="Arial Narrow"/>
              </a:endParaRPr>
            </a:p>
          </p:txBody>
        </p:sp>
        <p:sp>
          <p:nvSpPr>
            <p:cNvPr id="26" name="Line 25">
              <a:extLst>
                <a:ext uri="{FF2B5EF4-FFF2-40B4-BE49-F238E27FC236}">
                  <a16:creationId xmlns:a16="http://schemas.microsoft.com/office/drawing/2014/main" id="{1D6F2854-F70D-444D-8E8D-D7691BF9C417}"/>
                </a:ext>
              </a:extLst>
            </p:cNvPr>
            <p:cNvSpPr>
              <a:spLocks noChangeShapeType="1"/>
            </p:cNvSpPr>
            <p:nvPr/>
          </p:nvSpPr>
          <p:spPr bwMode="auto">
            <a:xfrm>
              <a:off x="2320" y="2422"/>
              <a:ext cx="0" cy="432"/>
            </a:xfrm>
            <a:prstGeom prst="line">
              <a:avLst/>
            </a:prstGeom>
            <a:noFill/>
            <a:ln w="12700">
              <a:solidFill>
                <a:srgbClr val="0033CC"/>
              </a:solidFill>
              <a:round/>
              <a:headEnd/>
              <a:tailEnd/>
            </a:ln>
          </p:spPr>
          <p:txBody>
            <a:bodyPr/>
            <a:lstStyle/>
            <a:p>
              <a:endParaRPr lang="en-US">
                <a:solidFill>
                  <a:schemeClr val="bg1"/>
                </a:solidFill>
                <a:latin typeface="Arial Narrow"/>
                <a:cs typeface="Arial Narrow"/>
              </a:endParaRPr>
            </a:p>
          </p:txBody>
        </p:sp>
        <p:sp>
          <p:nvSpPr>
            <p:cNvPr id="27" name="Line 26">
              <a:extLst>
                <a:ext uri="{FF2B5EF4-FFF2-40B4-BE49-F238E27FC236}">
                  <a16:creationId xmlns:a16="http://schemas.microsoft.com/office/drawing/2014/main" id="{BC7144D4-56F1-404C-91B3-9CD134E150E8}"/>
                </a:ext>
              </a:extLst>
            </p:cNvPr>
            <p:cNvSpPr>
              <a:spLocks noChangeShapeType="1"/>
            </p:cNvSpPr>
            <p:nvPr/>
          </p:nvSpPr>
          <p:spPr bwMode="auto">
            <a:xfrm>
              <a:off x="2496" y="2422"/>
              <a:ext cx="0" cy="432"/>
            </a:xfrm>
            <a:prstGeom prst="line">
              <a:avLst/>
            </a:prstGeom>
            <a:noFill/>
            <a:ln w="12700">
              <a:solidFill>
                <a:srgbClr val="0033CC"/>
              </a:solidFill>
              <a:round/>
              <a:headEnd/>
              <a:tailEnd/>
            </a:ln>
          </p:spPr>
          <p:txBody>
            <a:bodyPr/>
            <a:lstStyle/>
            <a:p>
              <a:endParaRPr lang="en-US">
                <a:solidFill>
                  <a:schemeClr val="bg1"/>
                </a:solidFill>
                <a:latin typeface="Arial Narrow"/>
                <a:cs typeface="Arial Narrow"/>
              </a:endParaRPr>
            </a:p>
          </p:txBody>
        </p:sp>
        <p:sp>
          <p:nvSpPr>
            <p:cNvPr id="28" name="Line 27">
              <a:extLst>
                <a:ext uri="{FF2B5EF4-FFF2-40B4-BE49-F238E27FC236}">
                  <a16:creationId xmlns:a16="http://schemas.microsoft.com/office/drawing/2014/main" id="{66DD8A4D-A214-5A4C-87FC-0B03AFCFB2CD}"/>
                </a:ext>
              </a:extLst>
            </p:cNvPr>
            <p:cNvSpPr>
              <a:spLocks noChangeShapeType="1"/>
            </p:cNvSpPr>
            <p:nvPr/>
          </p:nvSpPr>
          <p:spPr bwMode="auto">
            <a:xfrm>
              <a:off x="2672" y="2421"/>
              <a:ext cx="0" cy="432"/>
            </a:xfrm>
            <a:prstGeom prst="line">
              <a:avLst/>
            </a:prstGeom>
            <a:noFill/>
            <a:ln w="12700">
              <a:solidFill>
                <a:srgbClr val="0033CC"/>
              </a:solidFill>
              <a:round/>
              <a:headEnd/>
              <a:tailEnd/>
            </a:ln>
          </p:spPr>
          <p:txBody>
            <a:bodyPr/>
            <a:lstStyle/>
            <a:p>
              <a:endParaRPr lang="en-US">
                <a:solidFill>
                  <a:schemeClr val="bg1"/>
                </a:solidFill>
                <a:latin typeface="Arial Narrow"/>
                <a:cs typeface="Arial Narrow"/>
              </a:endParaRPr>
            </a:p>
          </p:txBody>
        </p:sp>
        <p:sp>
          <p:nvSpPr>
            <p:cNvPr id="29" name="Line 28">
              <a:extLst>
                <a:ext uri="{FF2B5EF4-FFF2-40B4-BE49-F238E27FC236}">
                  <a16:creationId xmlns:a16="http://schemas.microsoft.com/office/drawing/2014/main" id="{2B87777D-7F00-5F4C-A8F6-75B7FB730CC9}"/>
                </a:ext>
              </a:extLst>
            </p:cNvPr>
            <p:cNvSpPr>
              <a:spLocks noChangeShapeType="1"/>
            </p:cNvSpPr>
            <p:nvPr/>
          </p:nvSpPr>
          <p:spPr bwMode="auto">
            <a:xfrm>
              <a:off x="2848" y="2422"/>
              <a:ext cx="0" cy="432"/>
            </a:xfrm>
            <a:prstGeom prst="line">
              <a:avLst/>
            </a:prstGeom>
            <a:noFill/>
            <a:ln w="12700">
              <a:solidFill>
                <a:srgbClr val="0033CC"/>
              </a:solidFill>
              <a:round/>
              <a:headEnd/>
              <a:tailEnd/>
            </a:ln>
          </p:spPr>
          <p:txBody>
            <a:bodyPr/>
            <a:lstStyle/>
            <a:p>
              <a:endParaRPr lang="en-US">
                <a:solidFill>
                  <a:schemeClr val="bg1"/>
                </a:solidFill>
                <a:latin typeface="Arial Narrow"/>
                <a:cs typeface="Arial Narrow"/>
              </a:endParaRPr>
            </a:p>
          </p:txBody>
        </p:sp>
        <p:sp>
          <p:nvSpPr>
            <p:cNvPr id="30" name="Line 29">
              <a:extLst>
                <a:ext uri="{FF2B5EF4-FFF2-40B4-BE49-F238E27FC236}">
                  <a16:creationId xmlns:a16="http://schemas.microsoft.com/office/drawing/2014/main" id="{D76F7F72-1DA0-BE4D-9595-B99DACFDCC8C}"/>
                </a:ext>
              </a:extLst>
            </p:cNvPr>
            <p:cNvSpPr>
              <a:spLocks noChangeShapeType="1"/>
            </p:cNvSpPr>
            <p:nvPr/>
          </p:nvSpPr>
          <p:spPr bwMode="auto">
            <a:xfrm>
              <a:off x="3024" y="2422"/>
              <a:ext cx="0" cy="432"/>
            </a:xfrm>
            <a:prstGeom prst="line">
              <a:avLst/>
            </a:prstGeom>
            <a:noFill/>
            <a:ln w="12700">
              <a:solidFill>
                <a:srgbClr val="0033CC"/>
              </a:solidFill>
              <a:round/>
              <a:headEnd/>
              <a:tailEnd/>
            </a:ln>
          </p:spPr>
          <p:txBody>
            <a:bodyPr/>
            <a:lstStyle/>
            <a:p>
              <a:endParaRPr lang="en-US">
                <a:solidFill>
                  <a:schemeClr val="bg1"/>
                </a:solidFill>
                <a:latin typeface="Arial Narrow"/>
                <a:cs typeface="Arial Narrow"/>
              </a:endParaRPr>
            </a:p>
          </p:txBody>
        </p:sp>
      </p:grpSp>
      <p:sp>
        <p:nvSpPr>
          <p:cNvPr id="31" name="AutoShape 30">
            <a:extLst>
              <a:ext uri="{FF2B5EF4-FFF2-40B4-BE49-F238E27FC236}">
                <a16:creationId xmlns:a16="http://schemas.microsoft.com/office/drawing/2014/main" id="{D95E830C-9B25-9A42-AB95-E92478FD944C}"/>
              </a:ext>
            </a:extLst>
          </p:cNvPr>
          <p:cNvSpPr>
            <a:spLocks noChangeArrowheads="1"/>
          </p:cNvSpPr>
          <p:nvPr/>
        </p:nvSpPr>
        <p:spPr bwMode="auto">
          <a:xfrm flipH="1">
            <a:off x="4108818" y="5167239"/>
            <a:ext cx="168275" cy="74612"/>
          </a:xfrm>
          <a:prstGeom prst="homePlate">
            <a:avLst>
              <a:gd name="adj" fmla="val 75178"/>
            </a:avLst>
          </a:prstGeom>
          <a:solidFill>
            <a:schemeClr val="accent1"/>
          </a:solidFill>
          <a:ln w="12700">
            <a:solidFill>
              <a:schemeClr val="tx1"/>
            </a:solidFill>
            <a:miter lim="800000"/>
            <a:headEnd/>
            <a:tailEnd/>
          </a:ln>
        </p:spPr>
        <p:txBody>
          <a:bodyPr wrap="none" anchor="ctr"/>
          <a:lstStyle/>
          <a:p>
            <a:pPr eaLnBrk="0" hangingPunct="0"/>
            <a:endParaRPr lang="en-US">
              <a:latin typeface="Arial Narrow"/>
              <a:cs typeface="Arial Narrow"/>
            </a:endParaRPr>
          </a:p>
        </p:txBody>
      </p:sp>
      <p:sp>
        <p:nvSpPr>
          <p:cNvPr id="32" name="AutoShape 31">
            <a:extLst>
              <a:ext uri="{FF2B5EF4-FFF2-40B4-BE49-F238E27FC236}">
                <a16:creationId xmlns:a16="http://schemas.microsoft.com/office/drawing/2014/main" id="{F6CEFE9E-B797-1C40-9AC7-DD95A14B8E7C}"/>
              </a:ext>
            </a:extLst>
          </p:cNvPr>
          <p:cNvSpPr>
            <a:spLocks noChangeArrowheads="1"/>
          </p:cNvSpPr>
          <p:nvPr/>
        </p:nvSpPr>
        <p:spPr bwMode="auto">
          <a:xfrm rot="-5400000">
            <a:off x="5651073" y="4740995"/>
            <a:ext cx="255588" cy="260350"/>
          </a:xfrm>
          <a:prstGeom prst="homePlate">
            <a:avLst>
              <a:gd name="adj" fmla="val 33333"/>
            </a:avLst>
          </a:prstGeom>
          <a:solidFill>
            <a:schemeClr val="accent1"/>
          </a:solidFill>
          <a:ln w="12700">
            <a:solidFill>
              <a:schemeClr val="tx1"/>
            </a:solidFill>
            <a:miter lim="800000"/>
            <a:headEnd/>
            <a:tailEnd/>
          </a:ln>
        </p:spPr>
        <p:txBody>
          <a:bodyPr wrap="none" anchor="ctr"/>
          <a:lstStyle/>
          <a:p>
            <a:pPr eaLnBrk="0" hangingPunct="0"/>
            <a:endParaRPr lang="en-US">
              <a:latin typeface="Arial Narrow"/>
              <a:cs typeface="Arial Narrow"/>
            </a:endParaRPr>
          </a:p>
        </p:txBody>
      </p:sp>
      <p:sp>
        <p:nvSpPr>
          <p:cNvPr id="33" name="AutoShape 32">
            <a:extLst>
              <a:ext uri="{FF2B5EF4-FFF2-40B4-BE49-F238E27FC236}">
                <a16:creationId xmlns:a16="http://schemas.microsoft.com/office/drawing/2014/main" id="{DA765255-C72B-6742-82FE-2893DAF55AC6}"/>
              </a:ext>
            </a:extLst>
          </p:cNvPr>
          <p:cNvSpPr>
            <a:spLocks noChangeArrowheads="1"/>
          </p:cNvSpPr>
          <p:nvPr/>
        </p:nvSpPr>
        <p:spPr bwMode="auto">
          <a:xfrm rot="16200000" flipH="1">
            <a:off x="5741561" y="5485533"/>
            <a:ext cx="217488" cy="200025"/>
          </a:xfrm>
          <a:prstGeom prst="homePlate">
            <a:avLst>
              <a:gd name="adj" fmla="val 36243"/>
            </a:avLst>
          </a:prstGeom>
          <a:solidFill>
            <a:schemeClr val="accent1"/>
          </a:solidFill>
          <a:ln w="12700">
            <a:solidFill>
              <a:schemeClr val="tx1"/>
            </a:solidFill>
            <a:miter lim="800000"/>
            <a:headEnd/>
            <a:tailEnd/>
          </a:ln>
        </p:spPr>
        <p:txBody>
          <a:bodyPr wrap="none" anchor="ctr"/>
          <a:lstStyle/>
          <a:p>
            <a:pPr eaLnBrk="0" hangingPunct="0"/>
            <a:endParaRPr lang="en-US">
              <a:latin typeface="Arial Narrow"/>
              <a:cs typeface="Arial Narrow"/>
            </a:endParaRPr>
          </a:p>
        </p:txBody>
      </p:sp>
      <p:sp>
        <p:nvSpPr>
          <p:cNvPr id="34" name="Rectangle 33">
            <a:extLst>
              <a:ext uri="{FF2B5EF4-FFF2-40B4-BE49-F238E27FC236}">
                <a16:creationId xmlns:a16="http://schemas.microsoft.com/office/drawing/2014/main" id="{DC90EEB0-6373-CE42-B3F2-462C7397D4D8}"/>
              </a:ext>
            </a:extLst>
          </p:cNvPr>
          <p:cNvSpPr>
            <a:spLocks noChangeArrowheads="1"/>
          </p:cNvSpPr>
          <p:nvPr/>
        </p:nvSpPr>
        <p:spPr bwMode="auto">
          <a:xfrm>
            <a:off x="6563093" y="5454576"/>
            <a:ext cx="2376487" cy="305212"/>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1400">
                <a:solidFill>
                  <a:schemeClr val="bg1"/>
                </a:solidFill>
                <a:latin typeface="Arial Narrow"/>
                <a:cs typeface="Arial Narrow"/>
              </a:rPr>
              <a:t>Internal Elastic Lamina</a:t>
            </a:r>
          </a:p>
        </p:txBody>
      </p:sp>
      <p:grpSp>
        <p:nvGrpSpPr>
          <p:cNvPr id="35" name="Group 34">
            <a:extLst>
              <a:ext uri="{FF2B5EF4-FFF2-40B4-BE49-F238E27FC236}">
                <a16:creationId xmlns:a16="http://schemas.microsoft.com/office/drawing/2014/main" id="{026063E4-7CA9-4541-89FE-03E8A4C03DEF}"/>
              </a:ext>
            </a:extLst>
          </p:cNvPr>
          <p:cNvGrpSpPr>
            <a:grpSpLocks/>
          </p:cNvGrpSpPr>
          <p:nvPr/>
        </p:nvGrpSpPr>
        <p:grpSpPr bwMode="auto">
          <a:xfrm>
            <a:off x="5623292" y="4581451"/>
            <a:ext cx="304800" cy="228600"/>
            <a:chOff x="48" y="192"/>
            <a:chExt cx="384" cy="480"/>
          </a:xfrm>
        </p:grpSpPr>
        <p:sp>
          <p:nvSpPr>
            <p:cNvPr id="36" name="Line 35">
              <a:extLst>
                <a:ext uri="{FF2B5EF4-FFF2-40B4-BE49-F238E27FC236}">
                  <a16:creationId xmlns:a16="http://schemas.microsoft.com/office/drawing/2014/main" id="{C78020EA-FCA1-F944-BCD1-3B80249A9286}"/>
                </a:ext>
              </a:extLst>
            </p:cNvPr>
            <p:cNvSpPr>
              <a:spLocks noChangeShapeType="1"/>
            </p:cNvSpPr>
            <p:nvPr/>
          </p:nvSpPr>
          <p:spPr bwMode="auto">
            <a:xfrm>
              <a:off x="48" y="192"/>
              <a:ext cx="384" cy="0"/>
            </a:xfrm>
            <a:prstGeom prst="line">
              <a:avLst/>
            </a:prstGeom>
            <a:noFill/>
            <a:ln w="12700">
              <a:solidFill>
                <a:schemeClr val="tx1"/>
              </a:solidFill>
              <a:round/>
              <a:headEnd/>
              <a:tailEnd/>
            </a:ln>
          </p:spPr>
          <p:txBody>
            <a:bodyPr wrap="none" anchor="ctr"/>
            <a:lstStyle/>
            <a:p>
              <a:endParaRPr lang="en-US">
                <a:latin typeface="Arial Narrow"/>
                <a:cs typeface="Arial Narrow"/>
              </a:endParaRPr>
            </a:p>
          </p:txBody>
        </p:sp>
        <p:sp>
          <p:nvSpPr>
            <p:cNvPr id="37" name="Line 36">
              <a:extLst>
                <a:ext uri="{FF2B5EF4-FFF2-40B4-BE49-F238E27FC236}">
                  <a16:creationId xmlns:a16="http://schemas.microsoft.com/office/drawing/2014/main" id="{88F75F1C-1776-4748-A9AD-E950639DCFC6}"/>
                </a:ext>
              </a:extLst>
            </p:cNvPr>
            <p:cNvSpPr>
              <a:spLocks noChangeShapeType="1"/>
            </p:cNvSpPr>
            <p:nvPr/>
          </p:nvSpPr>
          <p:spPr bwMode="auto">
            <a:xfrm rot="-5400000">
              <a:off x="192" y="432"/>
              <a:ext cx="480" cy="0"/>
            </a:xfrm>
            <a:prstGeom prst="line">
              <a:avLst/>
            </a:prstGeom>
            <a:noFill/>
            <a:ln w="12700">
              <a:solidFill>
                <a:schemeClr val="tx1"/>
              </a:solidFill>
              <a:round/>
              <a:headEnd/>
              <a:tailEnd/>
            </a:ln>
          </p:spPr>
          <p:txBody>
            <a:bodyPr wrap="none" anchor="ctr"/>
            <a:lstStyle/>
            <a:p>
              <a:endParaRPr lang="en-US">
                <a:latin typeface="Arial Narrow"/>
                <a:cs typeface="Arial Narrow"/>
              </a:endParaRPr>
            </a:p>
          </p:txBody>
        </p:sp>
        <p:sp>
          <p:nvSpPr>
            <p:cNvPr id="38" name="Line 37">
              <a:extLst>
                <a:ext uri="{FF2B5EF4-FFF2-40B4-BE49-F238E27FC236}">
                  <a16:creationId xmlns:a16="http://schemas.microsoft.com/office/drawing/2014/main" id="{526B5A67-A868-7949-9F23-B493ECE35D45}"/>
                </a:ext>
              </a:extLst>
            </p:cNvPr>
            <p:cNvSpPr>
              <a:spLocks noChangeShapeType="1"/>
            </p:cNvSpPr>
            <p:nvPr/>
          </p:nvSpPr>
          <p:spPr bwMode="auto">
            <a:xfrm rot="-5400000">
              <a:off x="-192" y="432"/>
              <a:ext cx="480" cy="0"/>
            </a:xfrm>
            <a:prstGeom prst="line">
              <a:avLst/>
            </a:prstGeom>
            <a:noFill/>
            <a:ln w="12700">
              <a:solidFill>
                <a:schemeClr val="tx1"/>
              </a:solidFill>
              <a:round/>
              <a:headEnd/>
              <a:tailEnd/>
            </a:ln>
          </p:spPr>
          <p:txBody>
            <a:bodyPr wrap="none" anchor="ctr"/>
            <a:lstStyle/>
            <a:p>
              <a:endParaRPr lang="en-US">
                <a:latin typeface="Arial Narrow"/>
                <a:cs typeface="Arial Narrow"/>
              </a:endParaRPr>
            </a:p>
          </p:txBody>
        </p:sp>
        <p:sp>
          <p:nvSpPr>
            <p:cNvPr id="39" name="Line 38">
              <a:extLst>
                <a:ext uri="{FF2B5EF4-FFF2-40B4-BE49-F238E27FC236}">
                  <a16:creationId xmlns:a16="http://schemas.microsoft.com/office/drawing/2014/main" id="{19DCE6A2-C51E-E043-A9E6-833ACA95BF88}"/>
                </a:ext>
              </a:extLst>
            </p:cNvPr>
            <p:cNvSpPr>
              <a:spLocks noChangeShapeType="1"/>
            </p:cNvSpPr>
            <p:nvPr/>
          </p:nvSpPr>
          <p:spPr bwMode="auto">
            <a:xfrm flipH="1">
              <a:off x="48" y="480"/>
              <a:ext cx="192" cy="192"/>
            </a:xfrm>
            <a:prstGeom prst="line">
              <a:avLst/>
            </a:prstGeom>
            <a:noFill/>
            <a:ln w="12700">
              <a:solidFill>
                <a:schemeClr val="tx1"/>
              </a:solidFill>
              <a:round/>
              <a:headEnd/>
              <a:tailEnd/>
            </a:ln>
          </p:spPr>
          <p:txBody>
            <a:bodyPr wrap="none" anchor="ctr"/>
            <a:lstStyle/>
            <a:p>
              <a:endParaRPr lang="en-US">
                <a:latin typeface="Arial Narrow"/>
                <a:cs typeface="Arial Narrow"/>
              </a:endParaRPr>
            </a:p>
          </p:txBody>
        </p:sp>
        <p:sp>
          <p:nvSpPr>
            <p:cNvPr id="40" name="Line 39">
              <a:extLst>
                <a:ext uri="{FF2B5EF4-FFF2-40B4-BE49-F238E27FC236}">
                  <a16:creationId xmlns:a16="http://schemas.microsoft.com/office/drawing/2014/main" id="{84C8B2AC-6BEE-3146-8DF3-431FB00C6A53}"/>
                </a:ext>
              </a:extLst>
            </p:cNvPr>
            <p:cNvSpPr>
              <a:spLocks noChangeShapeType="1"/>
            </p:cNvSpPr>
            <p:nvPr/>
          </p:nvSpPr>
          <p:spPr bwMode="auto">
            <a:xfrm>
              <a:off x="240" y="480"/>
              <a:ext cx="192" cy="192"/>
            </a:xfrm>
            <a:prstGeom prst="line">
              <a:avLst/>
            </a:prstGeom>
            <a:noFill/>
            <a:ln w="12700">
              <a:solidFill>
                <a:schemeClr val="tx1"/>
              </a:solidFill>
              <a:round/>
              <a:headEnd/>
              <a:tailEnd/>
            </a:ln>
          </p:spPr>
          <p:txBody>
            <a:bodyPr wrap="none" anchor="ctr"/>
            <a:lstStyle/>
            <a:p>
              <a:endParaRPr lang="en-US">
                <a:latin typeface="Arial Narrow"/>
                <a:cs typeface="Arial Narrow"/>
              </a:endParaRPr>
            </a:p>
          </p:txBody>
        </p:sp>
      </p:grpSp>
      <p:sp>
        <p:nvSpPr>
          <p:cNvPr id="41" name="Line 41">
            <a:extLst>
              <a:ext uri="{FF2B5EF4-FFF2-40B4-BE49-F238E27FC236}">
                <a16:creationId xmlns:a16="http://schemas.microsoft.com/office/drawing/2014/main" id="{19E560BD-5468-324F-87A5-3D65E23CC2B3}"/>
              </a:ext>
            </a:extLst>
          </p:cNvPr>
          <p:cNvSpPr>
            <a:spLocks noChangeShapeType="1"/>
          </p:cNvSpPr>
          <p:nvPr/>
        </p:nvSpPr>
        <p:spPr bwMode="auto">
          <a:xfrm flipV="1">
            <a:off x="7248892" y="5286301"/>
            <a:ext cx="228600" cy="0"/>
          </a:xfrm>
          <a:prstGeom prst="line">
            <a:avLst/>
          </a:prstGeom>
          <a:noFill/>
          <a:ln w="76200">
            <a:solidFill>
              <a:schemeClr val="tx1"/>
            </a:solidFill>
            <a:round/>
            <a:headEnd/>
            <a:tailEnd/>
          </a:ln>
        </p:spPr>
        <p:txBody>
          <a:bodyPr wrap="none" anchor="ctr"/>
          <a:lstStyle/>
          <a:p>
            <a:endParaRPr lang="en-US">
              <a:latin typeface="Arial Narrow"/>
              <a:cs typeface="Arial Narrow"/>
            </a:endParaRPr>
          </a:p>
        </p:txBody>
      </p:sp>
      <p:sp>
        <p:nvSpPr>
          <p:cNvPr id="42" name="Text Box 42">
            <a:extLst>
              <a:ext uri="{FF2B5EF4-FFF2-40B4-BE49-F238E27FC236}">
                <a16:creationId xmlns:a16="http://schemas.microsoft.com/office/drawing/2014/main" id="{13DCADC1-6EB1-1743-8E7A-C805EC26AF38}"/>
              </a:ext>
            </a:extLst>
          </p:cNvPr>
          <p:cNvSpPr txBox="1">
            <a:spLocks noChangeArrowheads="1"/>
          </p:cNvSpPr>
          <p:nvPr/>
        </p:nvSpPr>
        <p:spPr bwMode="auto">
          <a:xfrm>
            <a:off x="9037362" y="4591519"/>
            <a:ext cx="2643733" cy="1015663"/>
          </a:xfrm>
          <a:prstGeom prst="rect">
            <a:avLst/>
          </a:prstGeom>
          <a:noFill/>
          <a:ln w="12700">
            <a:noFill/>
            <a:miter lim="800000"/>
            <a:headEnd/>
            <a:tailEnd/>
          </a:ln>
        </p:spPr>
        <p:txBody>
          <a:bodyPr wrap="square">
            <a:spAutoFit/>
          </a:bodyPr>
          <a:lstStyle/>
          <a:p>
            <a:pPr eaLnBrk="0" hangingPunct="0">
              <a:spcBef>
                <a:spcPct val="50000"/>
              </a:spcBef>
            </a:pPr>
            <a:r>
              <a:rPr lang="en-US" sz="2000" dirty="0">
                <a:latin typeface="Arial Narrow"/>
                <a:cs typeface="Arial Narrow"/>
              </a:rPr>
              <a:t>SMC: Smooth muscle cell</a:t>
            </a:r>
            <a:br>
              <a:rPr lang="en-US" sz="2000" dirty="0">
                <a:latin typeface="Arial Narrow"/>
                <a:cs typeface="Arial Narrow"/>
              </a:rPr>
            </a:br>
            <a:r>
              <a:rPr lang="en-US" sz="2000" dirty="0">
                <a:latin typeface="Arial Narrow"/>
                <a:cs typeface="Arial Narrow"/>
              </a:rPr>
              <a:t>FB: Fibroblast</a:t>
            </a:r>
            <a:br>
              <a:rPr lang="en-US" sz="2000" dirty="0">
                <a:latin typeface="Arial Narrow"/>
                <a:cs typeface="Arial Narrow"/>
              </a:rPr>
            </a:br>
            <a:r>
              <a:rPr lang="en-US" sz="2000" dirty="0">
                <a:latin typeface="Arial Narrow"/>
                <a:cs typeface="Arial Narrow"/>
              </a:rPr>
              <a:t>Lines: Collagen</a:t>
            </a:r>
          </a:p>
        </p:txBody>
      </p:sp>
      <p:grpSp>
        <p:nvGrpSpPr>
          <p:cNvPr id="43" name="Group 43">
            <a:extLst>
              <a:ext uri="{FF2B5EF4-FFF2-40B4-BE49-F238E27FC236}">
                <a16:creationId xmlns:a16="http://schemas.microsoft.com/office/drawing/2014/main" id="{5F903BFC-D396-7846-A077-AFE1C932DDEB}"/>
              </a:ext>
            </a:extLst>
          </p:cNvPr>
          <p:cNvGrpSpPr>
            <a:grpSpLocks/>
          </p:cNvGrpSpPr>
          <p:nvPr/>
        </p:nvGrpSpPr>
        <p:grpSpPr bwMode="auto">
          <a:xfrm rot="341422" flipV="1">
            <a:off x="6182092" y="2306564"/>
            <a:ext cx="304800" cy="228600"/>
            <a:chOff x="48" y="192"/>
            <a:chExt cx="384" cy="480"/>
          </a:xfrm>
        </p:grpSpPr>
        <p:sp>
          <p:nvSpPr>
            <p:cNvPr id="44" name="Line 44">
              <a:extLst>
                <a:ext uri="{FF2B5EF4-FFF2-40B4-BE49-F238E27FC236}">
                  <a16:creationId xmlns:a16="http://schemas.microsoft.com/office/drawing/2014/main" id="{E33F410F-8E4C-504F-AF77-C42739E0E67C}"/>
                </a:ext>
              </a:extLst>
            </p:cNvPr>
            <p:cNvSpPr>
              <a:spLocks noChangeShapeType="1"/>
            </p:cNvSpPr>
            <p:nvPr/>
          </p:nvSpPr>
          <p:spPr bwMode="auto">
            <a:xfrm>
              <a:off x="48" y="192"/>
              <a:ext cx="384" cy="0"/>
            </a:xfrm>
            <a:prstGeom prst="line">
              <a:avLst/>
            </a:prstGeom>
            <a:noFill/>
            <a:ln w="12700">
              <a:solidFill>
                <a:schemeClr val="tx1"/>
              </a:solidFill>
              <a:round/>
              <a:headEnd/>
              <a:tailEnd/>
            </a:ln>
          </p:spPr>
          <p:txBody>
            <a:bodyPr wrap="none" anchor="ctr"/>
            <a:lstStyle/>
            <a:p>
              <a:endParaRPr lang="en-US">
                <a:latin typeface="Arial Narrow"/>
                <a:cs typeface="Arial Narrow"/>
              </a:endParaRPr>
            </a:p>
          </p:txBody>
        </p:sp>
        <p:sp>
          <p:nvSpPr>
            <p:cNvPr id="45" name="Line 45">
              <a:extLst>
                <a:ext uri="{FF2B5EF4-FFF2-40B4-BE49-F238E27FC236}">
                  <a16:creationId xmlns:a16="http://schemas.microsoft.com/office/drawing/2014/main" id="{68BAF46D-C1E0-8D49-827F-80FBA6F300B2}"/>
                </a:ext>
              </a:extLst>
            </p:cNvPr>
            <p:cNvSpPr>
              <a:spLocks noChangeShapeType="1"/>
            </p:cNvSpPr>
            <p:nvPr/>
          </p:nvSpPr>
          <p:spPr bwMode="auto">
            <a:xfrm rot="-5400000">
              <a:off x="192" y="432"/>
              <a:ext cx="480" cy="0"/>
            </a:xfrm>
            <a:prstGeom prst="line">
              <a:avLst/>
            </a:prstGeom>
            <a:noFill/>
            <a:ln w="12700">
              <a:solidFill>
                <a:schemeClr val="tx1"/>
              </a:solidFill>
              <a:round/>
              <a:headEnd/>
              <a:tailEnd/>
            </a:ln>
          </p:spPr>
          <p:txBody>
            <a:bodyPr wrap="none" anchor="ctr"/>
            <a:lstStyle/>
            <a:p>
              <a:endParaRPr lang="en-US">
                <a:latin typeface="Arial Narrow"/>
                <a:cs typeface="Arial Narrow"/>
              </a:endParaRPr>
            </a:p>
          </p:txBody>
        </p:sp>
        <p:sp>
          <p:nvSpPr>
            <p:cNvPr id="46" name="Line 46">
              <a:extLst>
                <a:ext uri="{FF2B5EF4-FFF2-40B4-BE49-F238E27FC236}">
                  <a16:creationId xmlns:a16="http://schemas.microsoft.com/office/drawing/2014/main" id="{CBAA48EE-B4A4-1243-975A-3B4E22CAB496}"/>
                </a:ext>
              </a:extLst>
            </p:cNvPr>
            <p:cNvSpPr>
              <a:spLocks noChangeShapeType="1"/>
            </p:cNvSpPr>
            <p:nvPr/>
          </p:nvSpPr>
          <p:spPr bwMode="auto">
            <a:xfrm rot="-5400000">
              <a:off x="-192" y="432"/>
              <a:ext cx="480" cy="0"/>
            </a:xfrm>
            <a:prstGeom prst="line">
              <a:avLst/>
            </a:prstGeom>
            <a:noFill/>
            <a:ln w="12700">
              <a:solidFill>
                <a:schemeClr val="tx1"/>
              </a:solidFill>
              <a:round/>
              <a:headEnd/>
              <a:tailEnd/>
            </a:ln>
          </p:spPr>
          <p:txBody>
            <a:bodyPr wrap="none" anchor="ctr"/>
            <a:lstStyle/>
            <a:p>
              <a:endParaRPr lang="en-US">
                <a:latin typeface="Arial Narrow"/>
                <a:cs typeface="Arial Narrow"/>
              </a:endParaRPr>
            </a:p>
          </p:txBody>
        </p:sp>
        <p:sp>
          <p:nvSpPr>
            <p:cNvPr id="47" name="Line 47">
              <a:extLst>
                <a:ext uri="{FF2B5EF4-FFF2-40B4-BE49-F238E27FC236}">
                  <a16:creationId xmlns:a16="http://schemas.microsoft.com/office/drawing/2014/main" id="{422B2D79-5E4E-F349-AE7C-9F8BE32BE626}"/>
                </a:ext>
              </a:extLst>
            </p:cNvPr>
            <p:cNvSpPr>
              <a:spLocks noChangeShapeType="1"/>
            </p:cNvSpPr>
            <p:nvPr/>
          </p:nvSpPr>
          <p:spPr bwMode="auto">
            <a:xfrm flipH="1">
              <a:off x="48" y="480"/>
              <a:ext cx="192" cy="192"/>
            </a:xfrm>
            <a:prstGeom prst="line">
              <a:avLst/>
            </a:prstGeom>
            <a:noFill/>
            <a:ln w="12700">
              <a:solidFill>
                <a:schemeClr val="tx1"/>
              </a:solidFill>
              <a:round/>
              <a:headEnd/>
              <a:tailEnd/>
            </a:ln>
          </p:spPr>
          <p:txBody>
            <a:bodyPr wrap="none" anchor="ctr"/>
            <a:lstStyle/>
            <a:p>
              <a:endParaRPr lang="en-US">
                <a:latin typeface="Arial Narrow"/>
                <a:cs typeface="Arial Narrow"/>
              </a:endParaRPr>
            </a:p>
          </p:txBody>
        </p:sp>
        <p:sp>
          <p:nvSpPr>
            <p:cNvPr id="48" name="Line 48">
              <a:extLst>
                <a:ext uri="{FF2B5EF4-FFF2-40B4-BE49-F238E27FC236}">
                  <a16:creationId xmlns:a16="http://schemas.microsoft.com/office/drawing/2014/main" id="{C134F039-511E-CB4C-B3C7-319AE5754CF5}"/>
                </a:ext>
              </a:extLst>
            </p:cNvPr>
            <p:cNvSpPr>
              <a:spLocks noChangeShapeType="1"/>
            </p:cNvSpPr>
            <p:nvPr/>
          </p:nvSpPr>
          <p:spPr bwMode="auto">
            <a:xfrm>
              <a:off x="240" y="480"/>
              <a:ext cx="192" cy="192"/>
            </a:xfrm>
            <a:prstGeom prst="line">
              <a:avLst/>
            </a:prstGeom>
            <a:noFill/>
            <a:ln w="12700">
              <a:solidFill>
                <a:schemeClr val="tx1"/>
              </a:solidFill>
              <a:round/>
              <a:headEnd/>
              <a:tailEnd/>
            </a:ln>
          </p:spPr>
          <p:txBody>
            <a:bodyPr wrap="none" anchor="ctr"/>
            <a:lstStyle/>
            <a:p>
              <a:endParaRPr lang="en-US">
                <a:latin typeface="Arial Narrow"/>
                <a:cs typeface="Arial Narrow"/>
              </a:endParaRPr>
            </a:p>
          </p:txBody>
        </p:sp>
      </p:grpSp>
      <p:sp>
        <p:nvSpPr>
          <p:cNvPr id="49" name="AutoShape 50">
            <a:extLst>
              <a:ext uri="{FF2B5EF4-FFF2-40B4-BE49-F238E27FC236}">
                <a16:creationId xmlns:a16="http://schemas.microsoft.com/office/drawing/2014/main" id="{18318C2F-2251-604C-878D-11BDB210B9E6}"/>
              </a:ext>
            </a:extLst>
          </p:cNvPr>
          <p:cNvSpPr>
            <a:spLocks noChangeArrowheads="1"/>
          </p:cNvSpPr>
          <p:nvPr/>
        </p:nvSpPr>
        <p:spPr bwMode="auto">
          <a:xfrm rot="16200000" flipH="1">
            <a:off x="6173362" y="5483946"/>
            <a:ext cx="217487" cy="200025"/>
          </a:xfrm>
          <a:prstGeom prst="homePlate">
            <a:avLst>
              <a:gd name="adj" fmla="val 36243"/>
            </a:avLst>
          </a:prstGeom>
          <a:solidFill>
            <a:schemeClr val="accent1"/>
          </a:solidFill>
          <a:ln w="12700">
            <a:solidFill>
              <a:schemeClr val="tx1"/>
            </a:solidFill>
            <a:miter lim="800000"/>
            <a:headEnd/>
            <a:tailEnd/>
          </a:ln>
        </p:spPr>
        <p:txBody>
          <a:bodyPr wrap="none" anchor="ctr"/>
          <a:lstStyle/>
          <a:p>
            <a:pPr eaLnBrk="0" hangingPunct="0"/>
            <a:endParaRPr lang="en-US">
              <a:latin typeface="Arial Narrow"/>
              <a:cs typeface="Arial Narrow"/>
            </a:endParaRPr>
          </a:p>
        </p:txBody>
      </p:sp>
      <p:sp>
        <p:nvSpPr>
          <p:cNvPr id="50" name="AutoShape 51">
            <a:extLst>
              <a:ext uri="{FF2B5EF4-FFF2-40B4-BE49-F238E27FC236}">
                <a16:creationId xmlns:a16="http://schemas.microsoft.com/office/drawing/2014/main" id="{325BCB1F-78BE-5C49-9B4C-50A3CBAD3155}"/>
              </a:ext>
            </a:extLst>
          </p:cNvPr>
          <p:cNvSpPr>
            <a:spLocks noChangeArrowheads="1"/>
          </p:cNvSpPr>
          <p:nvPr/>
        </p:nvSpPr>
        <p:spPr bwMode="auto">
          <a:xfrm rot="16200000" flipH="1">
            <a:off x="4877962" y="5483946"/>
            <a:ext cx="217487" cy="200025"/>
          </a:xfrm>
          <a:prstGeom prst="homePlate">
            <a:avLst>
              <a:gd name="adj" fmla="val 36243"/>
            </a:avLst>
          </a:prstGeom>
          <a:solidFill>
            <a:schemeClr val="accent1"/>
          </a:solidFill>
          <a:ln w="12700">
            <a:solidFill>
              <a:schemeClr val="tx1"/>
            </a:solidFill>
            <a:miter lim="800000"/>
            <a:headEnd/>
            <a:tailEnd/>
          </a:ln>
        </p:spPr>
        <p:txBody>
          <a:bodyPr wrap="none" anchor="ctr"/>
          <a:lstStyle/>
          <a:p>
            <a:pPr eaLnBrk="0" hangingPunct="0"/>
            <a:endParaRPr lang="en-US">
              <a:latin typeface="Arial Narrow"/>
              <a:cs typeface="Arial Narrow"/>
            </a:endParaRPr>
          </a:p>
        </p:txBody>
      </p:sp>
      <p:sp>
        <p:nvSpPr>
          <p:cNvPr id="51" name="AutoShape 52">
            <a:extLst>
              <a:ext uri="{FF2B5EF4-FFF2-40B4-BE49-F238E27FC236}">
                <a16:creationId xmlns:a16="http://schemas.microsoft.com/office/drawing/2014/main" id="{78A5889F-192D-674D-B68D-9342A86126DA}"/>
              </a:ext>
            </a:extLst>
          </p:cNvPr>
          <p:cNvSpPr>
            <a:spLocks noChangeArrowheads="1"/>
          </p:cNvSpPr>
          <p:nvPr/>
        </p:nvSpPr>
        <p:spPr bwMode="auto">
          <a:xfrm rot="16200000" flipH="1">
            <a:off x="5309762" y="5483946"/>
            <a:ext cx="217487" cy="200025"/>
          </a:xfrm>
          <a:prstGeom prst="homePlate">
            <a:avLst>
              <a:gd name="adj" fmla="val 36243"/>
            </a:avLst>
          </a:prstGeom>
          <a:solidFill>
            <a:schemeClr val="accent1"/>
          </a:solidFill>
          <a:ln w="12700">
            <a:solidFill>
              <a:schemeClr val="tx1"/>
            </a:solidFill>
            <a:miter lim="800000"/>
            <a:headEnd/>
            <a:tailEnd/>
          </a:ln>
        </p:spPr>
        <p:txBody>
          <a:bodyPr wrap="none" anchor="ctr"/>
          <a:lstStyle/>
          <a:p>
            <a:pPr eaLnBrk="0" hangingPunct="0"/>
            <a:endParaRPr lang="en-US">
              <a:latin typeface="Arial Narrow"/>
              <a:cs typeface="Arial Narrow"/>
            </a:endParaRPr>
          </a:p>
        </p:txBody>
      </p:sp>
      <p:sp>
        <p:nvSpPr>
          <p:cNvPr id="52" name="Rounded Rectangular Callout 51">
            <a:extLst>
              <a:ext uri="{FF2B5EF4-FFF2-40B4-BE49-F238E27FC236}">
                <a16:creationId xmlns:a16="http://schemas.microsoft.com/office/drawing/2014/main" id="{12AC6D79-BCA6-564A-9273-AEA6C1C5C32A}"/>
              </a:ext>
            </a:extLst>
          </p:cNvPr>
          <p:cNvSpPr/>
          <p:nvPr/>
        </p:nvSpPr>
        <p:spPr>
          <a:xfrm>
            <a:off x="1754554" y="4256015"/>
            <a:ext cx="2209800" cy="838199"/>
          </a:xfrm>
          <a:prstGeom prst="wedgeRoundRectCallout">
            <a:avLst>
              <a:gd name="adj1" fmla="val 125182"/>
              <a:gd name="adj2" fmla="val 18852"/>
              <a:gd name="adj3" fmla="val 1666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Narrow"/>
                <a:cs typeface="Arial Narrow"/>
              </a:rPr>
              <a:t>VWF binds GPIb portion of GP Ib/IX/V</a:t>
            </a:r>
          </a:p>
        </p:txBody>
      </p:sp>
      <p:sp>
        <p:nvSpPr>
          <p:cNvPr id="53" name="Rounded Rectangular Callout 52">
            <a:extLst>
              <a:ext uri="{FF2B5EF4-FFF2-40B4-BE49-F238E27FC236}">
                <a16:creationId xmlns:a16="http://schemas.microsoft.com/office/drawing/2014/main" id="{D0BA0AAA-8346-AE4D-B87B-F6C1F92065B8}"/>
              </a:ext>
            </a:extLst>
          </p:cNvPr>
          <p:cNvSpPr/>
          <p:nvPr/>
        </p:nvSpPr>
        <p:spPr>
          <a:xfrm>
            <a:off x="2821354" y="1741414"/>
            <a:ext cx="2209800" cy="685800"/>
          </a:xfrm>
          <a:prstGeom prst="wedgeRoundRectCallout">
            <a:avLst>
              <a:gd name="adj1" fmla="val 103752"/>
              <a:gd name="adj2" fmla="val 31998"/>
              <a:gd name="adj3" fmla="val 1666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Narrow"/>
                <a:cs typeface="Arial Narrow"/>
              </a:rPr>
              <a:t>GP </a:t>
            </a:r>
            <a:r>
              <a:rPr lang="en-US" sz="2000" err="1">
                <a:solidFill>
                  <a:schemeClr val="tx1"/>
                </a:solidFill>
                <a:latin typeface="Arial Narrow"/>
                <a:cs typeface="Arial Narrow"/>
              </a:rPr>
              <a:t>Ia</a:t>
            </a:r>
            <a:r>
              <a:rPr lang="en-US" sz="2000">
                <a:solidFill>
                  <a:schemeClr val="tx1"/>
                </a:solidFill>
                <a:latin typeface="Arial Narrow"/>
                <a:cs typeface="Arial Narrow"/>
              </a:rPr>
              <a:t>/</a:t>
            </a:r>
            <a:r>
              <a:rPr lang="en-US" sz="2000" err="1">
                <a:solidFill>
                  <a:schemeClr val="tx1"/>
                </a:solidFill>
                <a:latin typeface="Arial Narrow"/>
                <a:cs typeface="Arial Narrow"/>
              </a:rPr>
              <a:t>IIa</a:t>
            </a:r>
            <a:endParaRPr lang="en-US" sz="2000">
              <a:solidFill>
                <a:schemeClr val="tx1"/>
              </a:solidFill>
              <a:latin typeface="Arial Narrow"/>
              <a:cs typeface="Arial Narrow"/>
            </a:endParaRPr>
          </a:p>
          <a:p>
            <a:pPr algn="ctr"/>
            <a:r>
              <a:rPr lang="en-US" sz="2000">
                <a:solidFill>
                  <a:schemeClr val="tx1"/>
                </a:solidFill>
                <a:latin typeface="Arial Narrow"/>
                <a:cs typeface="Arial Narrow"/>
              </a:rPr>
              <a:t>Collagen receptor</a:t>
            </a:r>
          </a:p>
        </p:txBody>
      </p:sp>
      <p:sp>
        <p:nvSpPr>
          <p:cNvPr id="54" name="Rounded Rectangular Callout 53">
            <a:extLst>
              <a:ext uri="{FF2B5EF4-FFF2-40B4-BE49-F238E27FC236}">
                <a16:creationId xmlns:a16="http://schemas.microsoft.com/office/drawing/2014/main" id="{EC05AD82-E393-5F44-9C5E-8034AFDCAFA4}"/>
              </a:ext>
            </a:extLst>
          </p:cNvPr>
          <p:cNvSpPr/>
          <p:nvPr/>
        </p:nvSpPr>
        <p:spPr>
          <a:xfrm>
            <a:off x="8458200" y="3429000"/>
            <a:ext cx="1930187" cy="423522"/>
          </a:xfrm>
          <a:prstGeom prst="wedgeRoundRectCallout">
            <a:avLst>
              <a:gd name="adj1" fmla="val -108732"/>
              <a:gd name="adj2" fmla="val 357459"/>
              <a:gd name="adj3" fmla="val 1666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Narrow"/>
                <a:cs typeface="Arial Narrow"/>
              </a:rPr>
              <a:t>FVIII binding site </a:t>
            </a:r>
          </a:p>
        </p:txBody>
      </p:sp>
      <p:sp>
        <p:nvSpPr>
          <p:cNvPr id="2" name="Slide Number Placeholder 1">
            <a:extLst>
              <a:ext uri="{FF2B5EF4-FFF2-40B4-BE49-F238E27FC236}">
                <a16:creationId xmlns:a16="http://schemas.microsoft.com/office/drawing/2014/main" id="{F22566C6-7B2F-FAB2-CB09-14EB1C8A466E}"/>
              </a:ext>
            </a:extLst>
          </p:cNvPr>
          <p:cNvSpPr>
            <a:spLocks noGrp="1"/>
          </p:cNvSpPr>
          <p:nvPr>
            <p:ph type="sldNum" sz="quarter" idx="12"/>
          </p:nvPr>
        </p:nvSpPr>
        <p:spPr/>
        <p:txBody>
          <a:bodyPr/>
          <a:lstStyle/>
          <a:p>
            <a:fld id="{D5FCF9B7-FB9B-46B7-B364-EF10DB67BB39}" type="slidenum">
              <a:rPr lang="en-US" smtClean="0"/>
              <a:pPr/>
              <a:t>11</a:t>
            </a:fld>
            <a:endParaRPr lang="en-US"/>
          </a:p>
        </p:txBody>
      </p:sp>
    </p:spTree>
    <p:extLst>
      <p:ext uri="{BB962C8B-B14F-4D97-AF65-F5344CB8AC3E}">
        <p14:creationId xmlns:p14="http://schemas.microsoft.com/office/powerpoint/2010/main" val="584874939"/>
      </p:ext>
    </p:extLst>
  </p:cSld>
  <p:clrMapOvr>
    <a:masterClrMapping/>
  </p:clrMapOvr>
  <mc:AlternateContent xmlns:mc="http://schemas.openxmlformats.org/markup-compatibility/2006" xmlns:p14="http://schemas.microsoft.com/office/powerpoint/2010/main">
    <mc:Choice Requires="p14">
      <p:transition spd="slow" p14:dur="2000" advTm="541"/>
    </mc:Choice>
    <mc:Fallback xmlns="">
      <p:transition spd="slow" advTm="54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80E38-7787-4B42-BB8D-1A263FAB503B}"/>
              </a:ext>
            </a:extLst>
          </p:cNvPr>
          <p:cNvSpPr>
            <a:spLocks noGrp="1"/>
          </p:cNvSpPr>
          <p:nvPr>
            <p:ph type="title"/>
          </p:nvPr>
        </p:nvSpPr>
        <p:spPr>
          <a:xfrm>
            <a:off x="1295400" y="1676400"/>
            <a:ext cx="2067232" cy="1387500"/>
          </a:xfrm>
        </p:spPr>
        <p:txBody>
          <a:bodyPr>
            <a:normAutofit fontScale="90000"/>
          </a:bodyPr>
          <a:lstStyle/>
          <a:p>
            <a:r>
              <a:rPr lang="en-US" dirty="0">
                <a:solidFill>
                  <a:schemeClr val="tx1"/>
                </a:solidFill>
              </a:rPr>
              <a:t>Platelet</a:t>
            </a:r>
            <a:br>
              <a:rPr lang="en-US" dirty="0">
                <a:solidFill>
                  <a:schemeClr val="tx1"/>
                </a:solidFill>
              </a:rPr>
            </a:br>
            <a:r>
              <a:rPr lang="en-US" dirty="0">
                <a:solidFill>
                  <a:schemeClr val="tx1"/>
                </a:solidFill>
              </a:rPr>
              <a:t>Strings</a:t>
            </a:r>
          </a:p>
        </p:txBody>
      </p:sp>
      <p:sp>
        <p:nvSpPr>
          <p:cNvPr id="4" name="Rectangle 3">
            <a:extLst>
              <a:ext uri="{FF2B5EF4-FFF2-40B4-BE49-F238E27FC236}">
                <a16:creationId xmlns:a16="http://schemas.microsoft.com/office/drawing/2014/main" id="{72A94BF8-1BC9-2541-A84E-1021D3585499}"/>
              </a:ext>
            </a:extLst>
          </p:cNvPr>
          <p:cNvSpPr/>
          <p:nvPr/>
        </p:nvSpPr>
        <p:spPr>
          <a:xfrm>
            <a:off x="609600" y="4200942"/>
            <a:ext cx="10820400" cy="2123658"/>
          </a:xfrm>
          <a:prstGeom prst="rect">
            <a:avLst/>
          </a:prstGeom>
        </p:spPr>
        <p:txBody>
          <a:bodyPr wrap="square">
            <a:spAutoFit/>
          </a:bodyPr>
          <a:lstStyle/>
          <a:p>
            <a:r>
              <a:rPr lang="en-US" sz="2200" dirty="0">
                <a:latin typeface="Arial Narrow" panose="020B0604020202020204" pitchFamily="34" charset="0"/>
                <a:cs typeface="Arial Narrow" panose="020B0604020202020204" pitchFamily="34" charset="0"/>
              </a:rPr>
              <a:t>ULVWF is released from ECs and diffuses into the circulation [A and B] or adheres to the EC [C]. ULVWF also binds connective tissue exposed at sites of vascular injury [D]. Under high shear stress, platelets adhere to VWF in solution [B] or on surfaces [C and D] through their GPIb receptor. ULVWF also binds to previously adhering platelets [E]. ADAMTS13 cleaves a Tyr–Met bond in the A2 domain of the ULVWF subunit. This reaction is slow for VWF in solution [A] but occurs rapidly owing to conformational changes induced by tensile force on the ULVWF multimer.</a:t>
            </a:r>
          </a:p>
        </p:txBody>
      </p:sp>
      <p:pic>
        <p:nvPicPr>
          <p:cNvPr id="5" name="Picture 2" descr="Image result for adamts13">
            <a:extLst>
              <a:ext uri="{FF2B5EF4-FFF2-40B4-BE49-F238E27FC236}">
                <a16:creationId xmlns:a16="http://schemas.microsoft.com/office/drawing/2014/main" id="{88B610CB-4205-F845-89DF-80DD083E07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526396"/>
            <a:ext cx="6566728" cy="351220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65E2AFE6-FED1-EE63-F2D0-3F3F81D8B98A}"/>
              </a:ext>
            </a:extLst>
          </p:cNvPr>
          <p:cNvSpPr>
            <a:spLocks noGrp="1"/>
          </p:cNvSpPr>
          <p:nvPr>
            <p:ph type="sldNum" sz="quarter" idx="12"/>
          </p:nvPr>
        </p:nvSpPr>
        <p:spPr/>
        <p:txBody>
          <a:bodyPr/>
          <a:lstStyle/>
          <a:p>
            <a:fld id="{D5FCF9B7-FB9B-46B7-B364-EF10DB67BB39}" type="slidenum">
              <a:rPr lang="en-US" smtClean="0"/>
              <a:pPr/>
              <a:t>12</a:t>
            </a:fld>
            <a:endParaRPr lang="en-US"/>
          </a:p>
        </p:txBody>
      </p:sp>
    </p:spTree>
    <p:extLst>
      <p:ext uri="{BB962C8B-B14F-4D97-AF65-F5344CB8AC3E}">
        <p14:creationId xmlns:p14="http://schemas.microsoft.com/office/powerpoint/2010/main" val="3553287081"/>
      </p:ext>
    </p:extLst>
  </p:cSld>
  <p:clrMapOvr>
    <a:masterClrMapping/>
  </p:clrMapOvr>
  <mc:AlternateContent xmlns:mc="http://schemas.openxmlformats.org/markup-compatibility/2006" xmlns:p14="http://schemas.microsoft.com/office/powerpoint/2010/main">
    <mc:Choice Requires="p14">
      <p:transition spd="slow" p14:dur="2000" advTm="478"/>
    </mc:Choice>
    <mc:Fallback xmlns="">
      <p:transition spd="slow" advTm="47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9A2D5-79A5-7643-87CA-471884EA2875}"/>
              </a:ext>
            </a:extLst>
          </p:cNvPr>
          <p:cNvSpPr>
            <a:spLocks noGrp="1"/>
          </p:cNvSpPr>
          <p:nvPr>
            <p:ph type="title"/>
          </p:nvPr>
        </p:nvSpPr>
        <p:spPr>
          <a:xfrm>
            <a:off x="1952625" y="857629"/>
            <a:ext cx="8286750" cy="876823"/>
          </a:xfrm>
        </p:spPr>
        <p:txBody>
          <a:bodyPr>
            <a:noAutofit/>
          </a:bodyPr>
          <a:lstStyle/>
          <a:p>
            <a:r>
              <a:rPr lang="en-US" sz="3200" dirty="0">
                <a:solidFill>
                  <a:schemeClr val="tx1"/>
                </a:solidFill>
              </a:rPr>
              <a:t>ULVWF Bind Platelets in High Shear Stress Areas</a:t>
            </a:r>
          </a:p>
        </p:txBody>
      </p:sp>
      <p:sp>
        <p:nvSpPr>
          <p:cNvPr id="42" name="TextBox 41">
            <a:extLst>
              <a:ext uri="{FF2B5EF4-FFF2-40B4-BE49-F238E27FC236}">
                <a16:creationId xmlns:a16="http://schemas.microsoft.com/office/drawing/2014/main" id="{4EE40729-A079-8E43-BA27-D4B810D9F6E5}"/>
              </a:ext>
            </a:extLst>
          </p:cNvPr>
          <p:cNvSpPr txBox="1"/>
          <p:nvPr/>
        </p:nvSpPr>
        <p:spPr>
          <a:xfrm>
            <a:off x="381000" y="4876800"/>
            <a:ext cx="11582400" cy="1569660"/>
          </a:xfrm>
          <a:prstGeom prst="rect">
            <a:avLst/>
          </a:prstGeom>
          <a:noFill/>
        </p:spPr>
        <p:txBody>
          <a:bodyPr wrap="square" rtlCol="0">
            <a:spAutoFit/>
          </a:bodyPr>
          <a:lstStyle/>
          <a:p>
            <a:r>
              <a:rPr lang="en-US" sz="3200" dirty="0">
                <a:latin typeface="Arial Narrow" panose="020B0604020202020204" pitchFamily="34" charset="0"/>
                <a:cs typeface="Arial Narrow" panose="020B0604020202020204" pitchFamily="34" charset="0"/>
              </a:rPr>
              <a:t>Platelets bind ULVWF, forming beaded strings. The strings stack and associate with collagen through platelet collagen receptors and </a:t>
            </a:r>
            <a:r>
              <a:rPr lang="en-US" sz="3200" dirty="0">
                <a:solidFill>
                  <a:srgbClr val="C00000"/>
                </a:solidFill>
                <a:latin typeface="Arial Narrow" panose="020B0604020202020204" pitchFamily="34" charset="0"/>
                <a:cs typeface="Arial Narrow" panose="020B0604020202020204" pitchFamily="34" charset="0"/>
              </a:rPr>
              <a:t>may occlude the vessels</a:t>
            </a:r>
            <a:r>
              <a:rPr lang="en-US" sz="3200" dirty="0">
                <a:latin typeface="Arial Narrow" panose="020B0604020202020204" pitchFamily="34" charset="0"/>
                <a:cs typeface="Arial Narrow" panose="020B0604020202020204" pitchFamily="34" charset="0"/>
              </a:rPr>
              <a:t>. String length is attenuated by high density lipoproteins.</a:t>
            </a:r>
          </a:p>
        </p:txBody>
      </p:sp>
      <p:grpSp>
        <p:nvGrpSpPr>
          <p:cNvPr id="3" name="Group 2">
            <a:extLst>
              <a:ext uri="{FF2B5EF4-FFF2-40B4-BE49-F238E27FC236}">
                <a16:creationId xmlns:a16="http://schemas.microsoft.com/office/drawing/2014/main" id="{EA74FF70-FA49-35F0-E0FB-9FA39D765A3F}"/>
              </a:ext>
            </a:extLst>
          </p:cNvPr>
          <p:cNvGrpSpPr/>
          <p:nvPr/>
        </p:nvGrpSpPr>
        <p:grpSpPr>
          <a:xfrm>
            <a:off x="2133600" y="1843886"/>
            <a:ext cx="7609961" cy="2880514"/>
            <a:chOff x="2209800" y="1767687"/>
            <a:chExt cx="7609961" cy="2880514"/>
          </a:xfrm>
        </p:grpSpPr>
        <p:sp>
          <p:nvSpPr>
            <p:cNvPr id="4" name="AutoShape 3">
              <a:extLst>
                <a:ext uri="{FF2B5EF4-FFF2-40B4-BE49-F238E27FC236}">
                  <a16:creationId xmlns:a16="http://schemas.microsoft.com/office/drawing/2014/main" id="{3857913F-B764-E442-9B61-B2872ADF7349}"/>
                </a:ext>
              </a:extLst>
            </p:cNvPr>
            <p:cNvSpPr>
              <a:spLocks noChangeArrowheads="1"/>
            </p:cNvSpPr>
            <p:nvPr/>
          </p:nvSpPr>
          <p:spPr bwMode="auto">
            <a:xfrm>
              <a:off x="2722563" y="4078505"/>
              <a:ext cx="1228725" cy="504393"/>
            </a:xfrm>
            <a:prstGeom prst="octagon">
              <a:avLst>
                <a:gd name="adj" fmla="val 49995"/>
              </a:avLst>
            </a:prstGeom>
            <a:solidFill>
              <a:schemeClr val="accent1"/>
            </a:solidFill>
            <a:ln w="12700">
              <a:solidFill>
                <a:schemeClr val="tx1"/>
              </a:solidFill>
              <a:miter lim="800000"/>
              <a:headEnd/>
              <a:tailEnd/>
            </a:ln>
          </p:spPr>
          <p:txBody>
            <a:bodyPr lIns="36512" tIns="19050" rIns="36512" bIns="19050" anchor="ctr" anchorCtr="1">
              <a:spAutoFit/>
            </a:bodyPr>
            <a:lstStyle/>
            <a:p>
              <a:pPr defTabSz="146050" eaLnBrk="0" hangingPunct="0"/>
              <a:r>
                <a:rPr lang="en-US" sz="1400">
                  <a:solidFill>
                    <a:srgbClr val="000000"/>
                  </a:solidFill>
                  <a:latin typeface="Arial Narrow" pitchFamily="34" charset="0"/>
                </a:rPr>
                <a:t>SMC</a:t>
              </a:r>
            </a:p>
          </p:txBody>
        </p:sp>
        <p:sp>
          <p:nvSpPr>
            <p:cNvPr id="5" name="AutoShape 4">
              <a:extLst>
                <a:ext uri="{FF2B5EF4-FFF2-40B4-BE49-F238E27FC236}">
                  <a16:creationId xmlns:a16="http://schemas.microsoft.com/office/drawing/2014/main" id="{09B15B91-95E6-4045-92EE-627A50389DBE}"/>
                </a:ext>
              </a:extLst>
            </p:cNvPr>
            <p:cNvSpPr>
              <a:spLocks noChangeArrowheads="1"/>
            </p:cNvSpPr>
            <p:nvPr/>
          </p:nvSpPr>
          <p:spPr bwMode="auto">
            <a:xfrm>
              <a:off x="5200651" y="4021355"/>
              <a:ext cx="1228725" cy="504393"/>
            </a:xfrm>
            <a:prstGeom prst="octagon">
              <a:avLst>
                <a:gd name="adj" fmla="val 49995"/>
              </a:avLst>
            </a:prstGeom>
            <a:solidFill>
              <a:schemeClr val="accent1"/>
            </a:solidFill>
            <a:ln w="12700">
              <a:solidFill>
                <a:schemeClr val="tx1"/>
              </a:solidFill>
              <a:miter lim="800000"/>
              <a:headEnd/>
              <a:tailEnd/>
            </a:ln>
          </p:spPr>
          <p:txBody>
            <a:bodyPr lIns="36512" tIns="19050" rIns="36512" bIns="19050" anchor="ctr" anchorCtr="1">
              <a:spAutoFit/>
            </a:bodyPr>
            <a:lstStyle/>
            <a:p>
              <a:pPr defTabSz="146050" eaLnBrk="0" hangingPunct="0"/>
              <a:r>
                <a:rPr lang="en-US" sz="1400">
                  <a:solidFill>
                    <a:srgbClr val="000000"/>
                  </a:solidFill>
                  <a:latin typeface="Arial Narrow" pitchFamily="34" charset="0"/>
                </a:rPr>
                <a:t>SMC</a:t>
              </a:r>
            </a:p>
          </p:txBody>
        </p:sp>
        <p:sp>
          <p:nvSpPr>
            <p:cNvPr id="6" name="AutoShape 5">
              <a:extLst>
                <a:ext uri="{FF2B5EF4-FFF2-40B4-BE49-F238E27FC236}">
                  <a16:creationId xmlns:a16="http://schemas.microsoft.com/office/drawing/2014/main" id="{A852E13F-2D9B-A14E-8D3D-CE13F97B9605}"/>
                </a:ext>
              </a:extLst>
            </p:cNvPr>
            <p:cNvSpPr>
              <a:spLocks noChangeArrowheads="1"/>
            </p:cNvSpPr>
            <p:nvPr/>
          </p:nvSpPr>
          <p:spPr bwMode="auto">
            <a:xfrm>
              <a:off x="7662863" y="4040405"/>
              <a:ext cx="1228725" cy="504393"/>
            </a:xfrm>
            <a:prstGeom prst="octagon">
              <a:avLst>
                <a:gd name="adj" fmla="val 49995"/>
              </a:avLst>
            </a:prstGeom>
            <a:solidFill>
              <a:schemeClr val="accent1"/>
            </a:solidFill>
            <a:ln w="12700">
              <a:solidFill>
                <a:schemeClr val="tx1"/>
              </a:solidFill>
              <a:miter lim="800000"/>
              <a:headEnd/>
              <a:tailEnd/>
            </a:ln>
          </p:spPr>
          <p:txBody>
            <a:bodyPr lIns="36512" tIns="19050" rIns="36512" bIns="19050" anchor="ctr" anchorCtr="1">
              <a:spAutoFit/>
            </a:bodyPr>
            <a:lstStyle/>
            <a:p>
              <a:pPr defTabSz="146050" eaLnBrk="0" hangingPunct="0"/>
              <a:r>
                <a:rPr lang="en-US" sz="1400">
                  <a:solidFill>
                    <a:srgbClr val="000000"/>
                  </a:solidFill>
                  <a:latin typeface="Arial Narrow" pitchFamily="34" charset="0"/>
                </a:rPr>
                <a:t>SMC</a:t>
              </a:r>
            </a:p>
          </p:txBody>
        </p:sp>
        <p:sp>
          <p:nvSpPr>
            <p:cNvPr id="7" name="AutoShape 6">
              <a:extLst>
                <a:ext uri="{FF2B5EF4-FFF2-40B4-BE49-F238E27FC236}">
                  <a16:creationId xmlns:a16="http://schemas.microsoft.com/office/drawing/2014/main" id="{E7B25A08-4393-8F47-B45F-861FCF430389}"/>
                </a:ext>
              </a:extLst>
            </p:cNvPr>
            <p:cNvSpPr>
              <a:spLocks noChangeArrowheads="1"/>
            </p:cNvSpPr>
            <p:nvPr/>
          </p:nvSpPr>
          <p:spPr bwMode="auto">
            <a:xfrm rot="10800000" flipH="1" flipV="1">
              <a:off x="6583363" y="4059579"/>
              <a:ext cx="976313" cy="54859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844 w 21600"/>
                <a:gd name="T13" fmla="*/ 5844 h 21600"/>
                <a:gd name="T14" fmla="*/ 15756 w 21600"/>
                <a:gd name="T15" fmla="*/ 15756 h 21600"/>
              </a:gdLst>
              <a:ahLst/>
              <a:cxnLst>
                <a:cxn ang="T8">
                  <a:pos x="T0" y="T1"/>
                </a:cxn>
                <a:cxn ang="T9">
                  <a:pos x="T2" y="T3"/>
                </a:cxn>
                <a:cxn ang="T10">
                  <a:pos x="T4" y="T5"/>
                </a:cxn>
                <a:cxn ang="T11">
                  <a:pos x="T6" y="T7"/>
                </a:cxn>
              </a:cxnLst>
              <a:rect l="T12" t="T13" r="T14" b="T15"/>
              <a:pathLst>
                <a:path w="21600" h="21600">
                  <a:moveTo>
                    <a:pt x="0" y="0"/>
                  </a:moveTo>
                  <a:lnTo>
                    <a:pt x="8087" y="21600"/>
                  </a:lnTo>
                  <a:lnTo>
                    <a:pt x="13513" y="21600"/>
                  </a:lnTo>
                  <a:lnTo>
                    <a:pt x="21600" y="0"/>
                  </a:lnTo>
                  <a:close/>
                </a:path>
              </a:pathLst>
            </a:custGeom>
            <a:solidFill>
              <a:schemeClr val="accent1"/>
            </a:solidFill>
            <a:ln w="12700">
              <a:solidFill>
                <a:schemeClr val="tx1"/>
              </a:solidFill>
              <a:miter lim="800000"/>
              <a:headEnd/>
              <a:tailEnd/>
            </a:ln>
          </p:spPr>
          <p:txBody>
            <a:bodyPr lIns="36512" tIns="19050" rIns="36512" bIns="19050" anchor="ctr" anchorCtr="1">
              <a:spAutoFit/>
            </a:bodyPr>
            <a:lstStyle/>
            <a:p>
              <a:pPr defTabSz="146050" eaLnBrk="0" hangingPunct="0"/>
              <a:r>
                <a:rPr lang="en-US" sz="1400">
                  <a:solidFill>
                    <a:srgbClr val="000000"/>
                  </a:solidFill>
                  <a:latin typeface="Arial Narrow" pitchFamily="34" charset="0"/>
                </a:rPr>
                <a:t>FB</a:t>
              </a:r>
            </a:p>
          </p:txBody>
        </p:sp>
        <p:sp>
          <p:nvSpPr>
            <p:cNvPr id="8" name="AutoShape 7">
              <a:extLst>
                <a:ext uri="{FF2B5EF4-FFF2-40B4-BE49-F238E27FC236}">
                  <a16:creationId xmlns:a16="http://schemas.microsoft.com/office/drawing/2014/main" id="{DD23FEE5-A055-0D42-9434-726F6C15AD32}"/>
                </a:ext>
              </a:extLst>
            </p:cNvPr>
            <p:cNvSpPr>
              <a:spLocks noChangeArrowheads="1"/>
            </p:cNvSpPr>
            <p:nvPr/>
          </p:nvSpPr>
          <p:spPr bwMode="auto">
            <a:xfrm rot="10800000" flipH="1" flipV="1">
              <a:off x="4140200" y="4040529"/>
              <a:ext cx="971550" cy="54859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844 w 21600"/>
                <a:gd name="T13" fmla="*/ 5844 h 21600"/>
                <a:gd name="T14" fmla="*/ 15756 w 21600"/>
                <a:gd name="T15" fmla="*/ 15756 h 21600"/>
              </a:gdLst>
              <a:ahLst/>
              <a:cxnLst>
                <a:cxn ang="T8">
                  <a:pos x="T0" y="T1"/>
                </a:cxn>
                <a:cxn ang="T9">
                  <a:pos x="T2" y="T3"/>
                </a:cxn>
                <a:cxn ang="T10">
                  <a:pos x="T4" y="T5"/>
                </a:cxn>
                <a:cxn ang="T11">
                  <a:pos x="T6" y="T7"/>
                </a:cxn>
              </a:cxnLst>
              <a:rect l="T12" t="T13" r="T14" b="T15"/>
              <a:pathLst>
                <a:path w="21600" h="21600">
                  <a:moveTo>
                    <a:pt x="0" y="0"/>
                  </a:moveTo>
                  <a:lnTo>
                    <a:pt x="8087" y="21600"/>
                  </a:lnTo>
                  <a:lnTo>
                    <a:pt x="13513" y="21600"/>
                  </a:lnTo>
                  <a:lnTo>
                    <a:pt x="21600" y="0"/>
                  </a:lnTo>
                  <a:close/>
                </a:path>
              </a:pathLst>
            </a:custGeom>
            <a:solidFill>
              <a:schemeClr val="accent1"/>
            </a:solidFill>
            <a:ln w="12700">
              <a:solidFill>
                <a:schemeClr val="tx1"/>
              </a:solidFill>
              <a:miter lim="800000"/>
              <a:headEnd/>
              <a:tailEnd/>
            </a:ln>
          </p:spPr>
          <p:txBody>
            <a:bodyPr lIns="36512" tIns="19050" rIns="36512" bIns="19050" anchor="ctr" anchorCtr="1">
              <a:spAutoFit/>
            </a:bodyPr>
            <a:lstStyle/>
            <a:p>
              <a:pPr defTabSz="146050" eaLnBrk="0" hangingPunct="0"/>
              <a:r>
                <a:rPr lang="en-US" sz="1400">
                  <a:solidFill>
                    <a:srgbClr val="000000"/>
                  </a:solidFill>
                  <a:latin typeface="Arial Narrow" pitchFamily="34" charset="0"/>
                </a:rPr>
                <a:t>FB</a:t>
              </a:r>
            </a:p>
          </p:txBody>
        </p:sp>
        <p:sp>
          <p:nvSpPr>
            <p:cNvPr id="9" name="Freeform 12">
              <a:extLst>
                <a:ext uri="{FF2B5EF4-FFF2-40B4-BE49-F238E27FC236}">
                  <a16:creationId xmlns:a16="http://schemas.microsoft.com/office/drawing/2014/main" id="{52459B93-24F4-A743-8FEA-1946E682FCD4}"/>
                </a:ext>
              </a:extLst>
            </p:cNvPr>
            <p:cNvSpPr>
              <a:spLocks/>
            </p:cNvSpPr>
            <p:nvPr/>
          </p:nvSpPr>
          <p:spPr bwMode="auto">
            <a:xfrm>
              <a:off x="3521075" y="3998914"/>
              <a:ext cx="4940300" cy="534987"/>
            </a:xfrm>
            <a:custGeom>
              <a:avLst/>
              <a:gdLst>
                <a:gd name="T0" fmla="*/ 0 w 3112"/>
                <a:gd name="T1" fmla="*/ 2147483647 h 337"/>
                <a:gd name="T2" fmla="*/ 2147483647 w 3112"/>
                <a:gd name="T3" fmla="*/ 2147483647 h 337"/>
                <a:gd name="T4" fmla="*/ 2147483647 w 3112"/>
                <a:gd name="T5" fmla="*/ 2147483647 h 337"/>
                <a:gd name="T6" fmla="*/ 2147483647 w 3112"/>
                <a:gd name="T7" fmla="*/ 0 h 337"/>
                <a:gd name="T8" fmla="*/ 2147483647 w 3112"/>
                <a:gd name="T9" fmla="*/ 2147483647 h 337"/>
                <a:gd name="T10" fmla="*/ 0 60000 65536"/>
                <a:gd name="T11" fmla="*/ 0 60000 65536"/>
                <a:gd name="T12" fmla="*/ 0 60000 65536"/>
                <a:gd name="T13" fmla="*/ 0 60000 65536"/>
                <a:gd name="T14" fmla="*/ 0 60000 65536"/>
                <a:gd name="T15" fmla="*/ 0 w 3112"/>
                <a:gd name="T16" fmla="*/ 0 h 337"/>
                <a:gd name="T17" fmla="*/ 3112 w 3112"/>
                <a:gd name="T18" fmla="*/ 337 h 337"/>
              </a:gdLst>
              <a:ahLst/>
              <a:cxnLst>
                <a:cxn ang="T10">
                  <a:pos x="T0" y="T1"/>
                </a:cxn>
                <a:cxn ang="T11">
                  <a:pos x="T2" y="T3"/>
                </a:cxn>
                <a:cxn ang="T12">
                  <a:pos x="T4" y="T5"/>
                </a:cxn>
                <a:cxn ang="T13">
                  <a:pos x="T6" y="T7"/>
                </a:cxn>
                <a:cxn ang="T14">
                  <a:pos x="T8" y="T9"/>
                </a:cxn>
              </a:cxnLst>
              <a:rect l="T15" t="T16" r="T17" b="T18"/>
              <a:pathLst>
                <a:path w="3112" h="337">
                  <a:moveTo>
                    <a:pt x="0" y="278"/>
                  </a:moveTo>
                  <a:lnTo>
                    <a:pt x="789" y="19"/>
                  </a:lnTo>
                  <a:lnTo>
                    <a:pt x="1480" y="298"/>
                  </a:lnTo>
                  <a:lnTo>
                    <a:pt x="2384" y="0"/>
                  </a:lnTo>
                  <a:lnTo>
                    <a:pt x="3111" y="336"/>
                  </a:lnTo>
                </a:path>
              </a:pathLst>
            </a:custGeom>
            <a:noFill/>
            <a:ln w="19050" cap="rnd">
              <a:solidFill>
                <a:schemeClr val="tx2"/>
              </a:solidFill>
              <a:round/>
              <a:headEnd/>
              <a:tailEnd/>
            </a:ln>
          </p:spPr>
          <p:txBody>
            <a:bodyPr/>
            <a:lstStyle/>
            <a:p>
              <a:pPr eaLnBrk="0" hangingPunct="0"/>
              <a:endParaRPr lang="en-US"/>
            </a:p>
          </p:txBody>
        </p:sp>
        <p:sp>
          <p:nvSpPr>
            <p:cNvPr id="10" name="Freeform 15">
              <a:extLst>
                <a:ext uri="{FF2B5EF4-FFF2-40B4-BE49-F238E27FC236}">
                  <a16:creationId xmlns:a16="http://schemas.microsoft.com/office/drawing/2014/main" id="{F460A76A-1A7B-BB41-8D68-33F001826120}"/>
                </a:ext>
              </a:extLst>
            </p:cNvPr>
            <p:cNvSpPr>
              <a:spLocks/>
            </p:cNvSpPr>
            <p:nvPr/>
          </p:nvSpPr>
          <p:spPr bwMode="auto">
            <a:xfrm>
              <a:off x="3005138" y="4037014"/>
              <a:ext cx="5178425" cy="534987"/>
            </a:xfrm>
            <a:custGeom>
              <a:avLst/>
              <a:gdLst>
                <a:gd name="T0" fmla="*/ 0 w 3262"/>
                <a:gd name="T1" fmla="*/ 2147483647 h 337"/>
                <a:gd name="T2" fmla="*/ 2147483647 w 3262"/>
                <a:gd name="T3" fmla="*/ 2147483647 h 337"/>
                <a:gd name="T4" fmla="*/ 2147483647 w 3262"/>
                <a:gd name="T5" fmla="*/ 0 h 337"/>
                <a:gd name="T6" fmla="*/ 2147483647 w 3262"/>
                <a:gd name="T7" fmla="*/ 2147483647 h 337"/>
                <a:gd name="T8" fmla="*/ 2147483647 w 3262"/>
                <a:gd name="T9" fmla="*/ 2147483647 h 337"/>
                <a:gd name="T10" fmla="*/ 2147483647 w 3262"/>
                <a:gd name="T11" fmla="*/ 2147483647 h 337"/>
                <a:gd name="T12" fmla="*/ 0 60000 65536"/>
                <a:gd name="T13" fmla="*/ 0 60000 65536"/>
                <a:gd name="T14" fmla="*/ 0 60000 65536"/>
                <a:gd name="T15" fmla="*/ 0 60000 65536"/>
                <a:gd name="T16" fmla="*/ 0 60000 65536"/>
                <a:gd name="T17" fmla="*/ 0 60000 65536"/>
                <a:gd name="T18" fmla="*/ 0 w 3262"/>
                <a:gd name="T19" fmla="*/ 0 h 337"/>
                <a:gd name="T20" fmla="*/ 3262 w 3262"/>
                <a:gd name="T21" fmla="*/ 337 h 337"/>
              </a:gdLst>
              <a:ahLst/>
              <a:cxnLst>
                <a:cxn ang="T12">
                  <a:pos x="T0" y="T1"/>
                </a:cxn>
                <a:cxn ang="T13">
                  <a:pos x="T2" y="T3"/>
                </a:cxn>
                <a:cxn ang="T14">
                  <a:pos x="T4" y="T5"/>
                </a:cxn>
                <a:cxn ang="T15">
                  <a:pos x="T6" y="T7"/>
                </a:cxn>
                <a:cxn ang="T16">
                  <a:pos x="T8" y="T9"/>
                </a:cxn>
                <a:cxn ang="T17">
                  <a:pos x="T10" y="T11"/>
                </a:cxn>
              </a:cxnLst>
              <a:rect l="T18" t="T19" r="T20" b="T21"/>
              <a:pathLst>
                <a:path w="3262" h="337">
                  <a:moveTo>
                    <a:pt x="0" y="10"/>
                  </a:moveTo>
                  <a:lnTo>
                    <a:pt x="806" y="298"/>
                  </a:lnTo>
                  <a:lnTo>
                    <a:pt x="1781" y="0"/>
                  </a:lnTo>
                  <a:lnTo>
                    <a:pt x="2650" y="336"/>
                  </a:lnTo>
                  <a:lnTo>
                    <a:pt x="3261" y="29"/>
                  </a:lnTo>
                  <a:lnTo>
                    <a:pt x="3252" y="29"/>
                  </a:lnTo>
                </a:path>
              </a:pathLst>
            </a:custGeom>
            <a:noFill/>
            <a:ln w="19050" cap="rnd">
              <a:solidFill>
                <a:schemeClr val="tx2"/>
              </a:solidFill>
              <a:round/>
              <a:headEnd/>
              <a:tailEnd/>
            </a:ln>
          </p:spPr>
          <p:txBody>
            <a:bodyPr/>
            <a:lstStyle/>
            <a:p>
              <a:pPr eaLnBrk="0" hangingPunct="0"/>
              <a:endParaRPr lang="en-US"/>
            </a:p>
          </p:txBody>
        </p:sp>
        <p:sp>
          <p:nvSpPr>
            <p:cNvPr id="11" name="Freeform 16">
              <a:extLst>
                <a:ext uri="{FF2B5EF4-FFF2-40B4-BE49-F238E27FC236}">
                  <a16:creationId xmlns:a16="http://schemas.microsoft.com/office/drawing/2014/main" id="{38488CAA-355C-B64B-997F-30888D10EADF}"/>
                </a:ext>
              </a:extLst>
            </p:cNvPr>
            <p:cNvSpPr>
              <a:spLocks/>
            </p:cNvSpPr>
            <p:nvPr/>
          </p:nvSpPr>
          <p:spPr bwMode="auto">
            <a:xfrm>
              <a:off x="3046412" y="4113214"/>
              <a:ext cx="4940300" cy="534987"/>
            </a:xfrm>
            <a:custGeom>
              <a:avLst/>
              <a:gdLst>
                <a:gd name="T0" fmla="*/ 0 w 3112"/>
                <a:gd name="T1" fmla="*/ 2147483647 h 337"/>
                <a:gd name="T2" fmla="*/ 2147483647 w 3112"/>
                <a:gd name="T3" fmla="*/ 2147483647 h 337"/>
                <a:gd name="T4" fmla="*/ 2147483647 w 3112"/>
                <a:gd name="T5" fmla="*/ 2147483647 h 337"/>
                <a:gd name="T6" fmla="*/ 2147483647 w 3112"/>
                <a:gd name="T7" fmla="*/ 0 h 337"/>
                <a:gd name="T8" fmla="*/ 2147483647 w 3112"/>
                <a:gd name="T9" fmla="*/ 2147483647 h 337"/>
                <a:gd name="T10" fmla="*/ 0 60000 65536"/>
                <a:gd name="T11" fmla="*/ 0 60000 65536"/>
                <a:gd name="T12" fmla="*/ 0 60000 65536"/>
                <a:gd name="T13" fmla="*/ 0 60000 65536"/>
                <a:gd name="T14" fmla="*/ 0 60000 65536"/>
                <a:gd name="T15" fmla="*/ 0 w 3112"/>
                <a:gd name="T16" fmla="*/ 0 h 337"/>
                <a:gd name="T17" fmla="*/ 3112 w 3112"/>
                <a:gd name="T18" fmla="*/ 337 h 337"/>
              </a:gdLst>
              <a:ahLst/>
              <a:cxnLst>
                <a:cxn ang="T10">
                  <a:pos x="T0" y="T1"/>
                </a:cxn>
                <a:cxn ang="T11">
                  <a:pos x="T2" y="T3"/>
                </a:cxn>
                <a:cxn ang="T12">
                  <a:pos x="T4" y="T5"/>
                </a:cxn>
                <a:cxn ang="T13">
                  <a:pos x="T6" y="T7"/>
                </a:cxn>
                <a:cxn ang="T14">
                  <a:pos x="T8" y="T9"/>
                </a:cxn>
              </a:cxnLst>
              <a:rect l="T15" t="T16" r="T17" b="T18"/>
              <a:pathLst>
                <a:path w="3112" h="337">
                  <a:moveTo>
                    <a:pt x="0" y="278"/>
                  </a:moveTo>
                  <a:lnTo>
                    <a:pt x="789" y="19"/>
                  </a:lnTo>
                  <a:lnTo>
                    <a:pt x="1480" y="298"/>
                  </a:lnTo>
                  <a:lnTo>
                    <a:pt x="2384" y="0"/>
                  </a:lnTo>
                  <a:lnTo>
                    <a:pt x="3111" y="336"/>
                  </a:lnTo>
                </a:path>
              </a:pathLst>
            </a:custGeom>
            <a:noFill/>
            <a:ln w="19050" cap="rnd">
              <a:solidFill>
                <a:schemeClr val="tx2"/>
              </a:solidFill>
              <a:round/>
              <a:headEnd/>
              <a:tailEnd/>
            </a:ln>
          </p:spPr>
          <p:txBody>
            <a:bodyPr/>
            <a:lstStyle/>
            <a:p>
              <a:pPr eaLnBrk="0" hangingPunct="0"/>
              <a:endParaRPr lang="en-US"/>
            </a:p>
          </p:txBody>
        </p:sp>
        <p:sp>
          <p:nvSpPr>
            <p:cNvPr id="13" name="Oval 23">
              <a:extLst>
                <a:ext uri="{FF2B5EF4-FFF2-40B4-BE49-F238E27FC236}">
                  <a16:creationId xmlns:a16="http://schemas.microsoft.com/office/drawing/2014/main" id="{5515931D-44D8-BC44-A427-E4B163B84023}"/>
                </a:ext>
              </a:extLst>
            </p:cNvPr>
            <p:cNvSpPr>
              <a:spLocks noChangeArrowheads="1"/>
            </p:cNvSpPr>
            <p:nvPr/>
          </p:nvSpPr>
          <p:spPr bwMode="auto">
            <a:xfrm rot="-1293301">
              <a:off x="5861131" y="1939792"/>
              <a:ext cx="515937" cy="240739"/>
            </a:xfrm>
            <a:prstGeom prst="ellipse">
              <a:avLst/>
            </a:prstGeom>
            <a:solidFill>
              <a:srgbClr val="7B00E4"/>
            </a:solidFill>
            <a:ln w="12700">
              <a:solidFill>
                <a:schemeClr val="tx1"/>
              </a:solidFill>
              <a:round/>
              <a:headEnd/>
              <a:tailEnd/>
            </a:ln>
          </p:spPr>
          <p:txBody>
            <a:bodyPr lIns="46038" tIns="23812" rIns="46038" bIns="23812" anchor="ctr" anchorCtr="1">
              <a:spAutoFit/>
            </a:bodyPr>
            <a:lstStyle/>
            <a:p>
              <a:pPr defTabSz="228600" eaLnBrk="0" hangingPunct="0"/>
              <a:r>
                <a:rPr lang="en-US" sz="800">
                  <a:solidFill>
                    <a:schemeClr val="bg1"/>
                  </a:solidFill>
                  <a:latin typeface="Arial Narrow" pitchFamily="34" charset="0"/>
                </a:rPr>
                <a:t>PLT</a:t>
              </a:r>
            </a:p>
          </p:txBody>
        </p:sp>
        <p:sp>
          <p:nvSpPr>
            <p:cNvPr id="14" name="Oval 25">
              <a:extLst>
                <a:ext uri="{FF2B5EF4-FFF2-40B4-BE49-F238E27FC236}">
                  <a16:creationId xmlns:a16="http://schemas.microsoft.com/office/drawing/2014/main" id="{1A53CDC4-FBE2-4544-AABD-A1D82BFE185C}"/>
                </a:ext>
              </a:extLst>
            </p:cNvPr>
            <p:cNvSpPr>
              <a:spLocks noChangeArrowheads="1"/>
            </p:cNvSpPr>
            <p:nvPr/>
          </p:nvSpPr>
          <p:spPr bwMode="auto">
            <a:xfrm>
              <a:off x="6290578" y="1767687"/>
              <a:ext cx="515937" cy="240739"/>
            </a:xfrm>
            <a:prstGeom prst="ellipse">
              <a:avLst/>
            </a:prstGeom>
            <a:solidFill>
              <a:srgbClr val="7B00E4"/>
            </a:solidFill>
            <a:ln w="12700">
              <a:solidFill>
                <a:schemeClr val="tx1"/>
              </a:solidFill>
              <a:round/>
              <a:headEnd/>
              <a:tailEnd/>
            </a:ln>
          </p:spPr>
          <p:txBody>
            <a:bodyPr lIns="46038" tIns="23812" rIns="46038" bIns="23812" anchor="ctr" anchorCtr="1">
              <a:spAutoFit/>
            </a:bodyPr>
            <a:lstStyle/>
            <a:p>
              <a:pPr defTabSz="228600" eaLnBrk="0" hangingPunct="0"/>
              <a:r>
                <a:rPr lang="en-US" sz="800">
                  <a:solidFill>
                    <a:schemeClr val="bg1"/>
                  </a:solidFill>
                  <a:latin typeface="Arial Narrow" pitchFamily="34" charset="0"/>
                </a:rPr>
                <a:t>PLT</a:t>
              </a:r>
            </a:p>
          </p:txBody>
        </p:sp>
        <p:sp>
          <p:nvSpPr>
            <p:cNvPr id="17" name="AutoShape 28">
              <a:extLst>
                <a:ext uri="{FF2B5EF4-FFF2-40B4-BE49-F238E27FC236}">
                  <a16:creationId xmlns:a16="http://schemas.microsoft.com/office/drawing/2014/main" id="{D3199EED-6C8D-4748-A2CF-588363DEE5BC}"/>
                </a:ext>
              </a:extLst>
            </p:cNvPr>
            <p:cNvSpPr>
              <a:spLocks noChangeArrowheads="1"/>
            </p:cNvSpPr>
            <p:nvPr/>
          </p:nvSpPr>
          <p:spPr bwMode="auto">
            <a:xfrm>
              <a:off x="2209800" y="2844800"/>
              <a:ext cx="1085850" cy="203200"/>
            </a:xfrm>
            <a:prstGeom prst="rightArrow">
              <a:avLst>
                <a:gd name="adj1" fmla="val 50000"/>
                <a:gd name="adj2" fmla="val 267212"/>
              </a:avLst>
            </a:prstGeom>
            <a:noFill/>
            <a:ln w="25400">
              <a:solidFill>
                <a:schemeClr val="tx1"/>
              </a:solidFill>
              <a:miter lim="800000"/>
              <a:headEnd/>
              <a:tailEnd/>
            </a:ln>
          </p:spPr>
          <p:txBody>
            <a:bodyPr wrap="none" anchor="ctr"/>
            <a:lstStyle/>
            <a:p>
              <a:pPr eaLnBrk="0" hangingPunct="0"/>
              <a:endParaRPr lang="en-US"/>
            </a:p>
          </p:txBody>
        </p:sp>
        <p:sp>
          <p:nvSpPr>
            <p:cNvPr id="18" name="Line 38">
              <a:extLst>
                <a:ext uri="{FF2B5EF4-FFF2-40B4-BE49-F238E27FC236}">
                  <a16:creationId xmlns:a16="http://schemas.microsoft.com/office/drawing/2014/main" id="{75196148-C912-F64A-A4E5-C0AED670DBC8}"/>
                </a:ext>
              </a:extLst>
            </p:cNvPr>
            <p:cNvSpPr>
              <a:spLocks noChangeShapeType="1"/>
            </p:cNvSpPr>
            <p:nvPr/>
          </p:nvSpPr>
          <p:spPr bwMode="auto">
            <a:xfrm>
              <a:off x="2771775" y="3808413"/>
              <a:ext cx="5568950" cy="0"/>
            </a:xfrm>
            <a:prstGeom prst="line">
              <a:avLst/>
            </a:prstGeom>
            <a:noFill/>
            <a:ln w="127000">
              <a:solidFill>
                <a:srgbClr val="037C03"/>
              </a:solidFill>
              <a:round/>
              <a:headEnd/>
              <a:tailEnd/>
            </a:ln>
          </p:spPr>
          <p:txBody>
            <a:bodyPr wrap="none" anchor="ctr"/>
            <a:lstStyle/>
            <a:p>
              <a:endParaRPr lang="en-US"/>
            </a:p>
          </p:txBody>
        </p:sp>
        <p:grpSp>
          <p:nvGrpSpPr>
            <p:cNvPr id="37" name="Group 36">
              <a:extLst>
                <a:ext uri="{FF2B5EF4-FFF2-40B4-BE49-F238E27FC236}">
                  <a16:creationId xmlns:a16="http://schemas.microsoft.com/office/drawing/2014/main" id="{E047426F-1423-8446-BD4B-B4415E5683A0}"/>
                </a:ext>
              </a:extLst>
            </p:cNvPr>
            <p:cNvGrpSpPr/>
            <p:nvPr/>
          </p:nvGrpSpPr>
          <p:grpSpPr>
            <a:xfrm>
              <a:off x="3579552" y="3534923"/>
              <a:ext cx="3806826" cy="146490"/>
              <a:chOff x="1066800" y="3534923"/>
              <a:chExt cx="3806826" cy="146490"/>
            </a:xfrm>
          </p:grpSpPr>
          <p:sp>
            <p:nvSpPr>
              <p:cNvPr id="31" name="AutoShape 46">
                <a:extLst>
                  <a:ext uri="{FF2B5EF4-FFF2-40B4-BE49-F238E27FC236}">
                    <a16:creationId xmlns:a16="http://schemas.microsoft.com/office/drawing/2014/main" id="{A935EB6B-BF1F-0745-8F0E-C521DE34D0F3}"/>
                  </a:ext>
                </a:extLst>
              </p:cNvPr>
              <p:cNvSpPr>
                <a:spLocks noChangeArrowheads="1"/>
              </p:cNvSpPr>
              <p:nvPr/>
            </p:nvSpPr>
            <p:spPr bwMode="auto">
              <a:xfrm>
                <a:off x="3922713" y="3534923"/>
                <a:ext cx="950913" cy="146490"/>
              </a:xfrm>
              <a:prstGeom prst="parallelogram">
                <a:avLst>
                  <a:gd name="adj" fmla="val 205099"/>
                </a:avLst>
              </a:prstGeom>
              <a:noFill/>
              <a:ln w="12700">
                <a:solidFill>
                  <a:schemeClr val="tx1"/>
                </a:solidFill>
                <a:miter lim="800000"/>
                <a:headEnd/>
                <a:tailEnd/>
              </a:ln>
            </p:spPr>
            <p:txBody>
              <a:bodyPr wrap="none" lIns="90488" tIns="44450" rIns="90488" bIns="44450" anchor="ctr"/>
              <a:lstStyle/>
              <a:p>
                <a:pPr algn="ctr" eaLnBrk="0" hangingPunct="0"/>
                <a:r>
                  <a:rPr lang="en-US" sz="1200">
                    <a:latin typeface="Arial Narrow" pitchFamily="34" charset="0"/>
                  </a:rPr>
                  <a:t>EC</a:t>
                </a:r>
              </a:p>
            </p:txBody>
          </p:sp>
          <p:sp>
            <p:nvSpPr>
              <p:cNvPr id="26" name="AutoShape 49">
                <a:extLst>
                  <a:ext uri="{FF2B5EF4-FFF2-40B4-BE49-F238E27FC236}">
                    <a16:creationId xmlns:a16="http://schemas.microsoft.com/office/drawing/2014/main" id="{5081E7A2-D925-6E48-9832-5607C12010D8}"/>
                  </a:ext>
                </a:extLst>
              </p:cNvPr>
              <p:cNvSpPr>
                <a:spLocks noChangeArrowheads="1"/>
              </p:cNvSpPr>
              <p:nvPr/>
            </p:nvSpPr>
            <p:spPr bwMode="auto">
              <a:xfrm>
                <a:off x="3194050" y="3534923"/>
                <a:ext cx="950913" cy="146490"/>
              </a:xfrm>
              <a:prstGeom prst="parallelogram">
                <a:avLst>
                  <a:gd name="adj" fmla="val 205099"/>
                </a:avLst>
              </a:prstGeom>
              <a:noFill/>
              <a:ln w="12700">
                <a:solidFill>
                  <a:schemeClr val="tx1"/>
                </a:solidFill>
                <a:miter lim="800000"/>
                <a:headEnd/>
                <a:tailEnd/>
              </a:ln>
            </p:spPr>
            <p:txBody>
              <a:bodyPr wrap="none" lIns="90488" tIns="44450" rIns="90488" bIns="44450" anchor="ctr"/>
              <a:lstStyle/>
              <a:p>
                <a:pPr algn="ctr" eaLnBrk="0" hangingPunct="0"/>
                <a:r>
                  <a:rPr lang="en-US" sz="1200">
                    <a:latin typeface="Arial Narrow" pitchFamily="34" charset="0"/>
                  </a:rPr>
                  <a:t>EC</a:t>
                </a:r>
              </a:p>
            </p:txBody>
          </p:sp>
          <p:sp>
            <p:nvSpPr>
              <p:cNvPr id="27" name="AutoShape 50">
                <a:extLst>
                  <a:ext uri="{FF2B5EF4-FFF2-40B4-BE49-F238E27FC236}">
                    <a16:creationId xmlns:a16="http://schemas.microsoft.com/office/drawing/2014/main" id="{28D65C81-A20B-0949-979D-63D346E88619}"/>
                  </a:ext>
                </a:extLst>
              </p:cNvPr>
              <p:cNvSpPr>
                <a:spLocks noChangeArrowheads="1"/>
              </p:cNvSpPr>
              <p:nvPr/>
            </p:nvSpPr>
            <p:spPr bwMode="auto">
              <a:xfrm>
                <a:off x="2482850" y="3534923"/>
                <a:ext cx="952500" cy="146490"/>
              </a:xfrm>
              <a:prstGeom prst="parallelogram">
                <a:avLst>
                  <a:gd name="adj" fmla="val 205441"/>
                </a:avLst>
              </a:prstGeom>
              <a:noFill/>
              <a:ln w="12700">
                <a:solidFill>
                  <a:schemeClr val="tx1"/>
                </a:solidFill>
                <a:miter lim="800000"/>
                <a:headEnd/>
                <a:tailEnd/>
              </a:ln>
            </p:spPr>
            <p:txBody>
              <a:bodyPr wrap="none" lIns="90488" tIns="44450" rIns="90488" bIns="44450" anchor="ctr"/>
              <a:lstStyle/>
              <a:p>
                <a:pPr algn="ctr" eaLnBrk="0" hangingPunct="0"/>
                <a:r>
                  <a:rPr lang="en-US" sz="1200">
                    <a:latin typeface="Arial Narrow" pitchFamily="34" charset="0"/>
                  </a:rPr>
                  <a:t>EC</a:t>
                </a:r>
              </a:p>
            </p:txBody>
          </p:sp>
          <p:sp>
            <p:nvSpPr>
              <p:cNvPr id="24" name="AutoShape 52">
                <a:extLst>
                  <a:ext uri="{FF2B5EF4-FFF2-40B4-BE49-F238E27FC236}">
                    <a16:creationId xmlns:a16="http://schemas.microsoft.com/office/drawing/2014/main" id="{54BF83BC-BF4F-6F4C-83E1-B2F539D15665}"/>
                  </a:ext>
                </a:extLst>
              </p:cNvPr>
              <p:cNvSpPr>
                <a:spLocks noChangeArrowheads="1"/>
              </p:cNvSpPr>
              <p:nvPr/>
            </p:nvSpPr>
            <p:spPr bwMode="auto">
              <a:xfrm>
                <a:off x="1774825" y="3534923"/>
                <a:ext cx="952500" cy="146490"/>
              </a:xfrm>
              <a:prstGeom prst="parallelogram">
                <a:avLst>
                  <a:gd name="adj" fmla="val 205441"/>
                </a:avLst>
              </a:prstGeom>
              <a:noFill/>
              <a:ln w="12700">
                <a:solidFill>
                  <a:schemeClr val="tx1"/>
                </a:solidFill>
                <a:miter lim="800000"/>
                <a:headEnd/>
                <a:tailEnd/>
              </a:ln>
            </p:spPr>
            <p:txBody>
              <a:bodyPr wrap="none" lIns="90488" tIns="44450" rIns="90488" bIns="44450" anchor="ctr"/>
              <a:lstStyle/>
              <a:p>
                <a:pPr algn="ctr" eaLnBrk="0" hangingPunct="0"/>
                <a:r>
                  <a:rPr lang="en-US" sz="1200">
                    <a:latin typeface="Arial Narrow" pitchFamily="34" charset="0"/>
                  </a:rPr>
                  <a:t>EC</a:t>
                </a:r>
              </a:p>
            </p:txBody>
          </p:sp>
          <p:sp>
            <p:nvSpPr>
              <p:cNvPr id="25" name="AutoShape 53">
                <a:extLst>
                  <a:ext uri="{FF2B5EF4-FFF2-40B4-BE49-F238E27FC236}">
                    <a16:creationId xmlns:a16="http://schemas.microsoft.com/office/drawing/2014/main" id="{4E299A5E-7A6C-1341-A15B-F18B92AD8E80}"/>
                  </a:ext>
                </a:extLst>
              </p:cNvPr>
              <p:cNvSpPr>
                <a:spLocks noChangeArrowheads="1"/>
              </p:cNvSpPr>
              <p:nvPr/>
            </p:nvSpPr>
            <p:spPr bwMode="auto">
              <a:xfrm>
                <a:off x="1066800" y="3534923"/>
                <a:ext cx="952500" cy="146490"/>
              </a:xfrm>
              <a:prstGeom prst="parallelogram">
                <a:avLst>
                  <a:gd name="adj" fmla="val 205441"/>
                </a:avLst>
              </a:prstGeom>
              <a:noFill/>
              <a:ln w="12700">
                <a:solidFill>
                  <a:schemeClr val="tx1"/>
                </a:solidFill>
                <a:miter lim="800000"/>
                <a:headEnd/>
                <a:tailEnd/>
              </a:ln>
            </p:spPr>
            <p:txBody>
              <a:bodyPr wrap="none" lIns="90488" tIns="44450" rIns="90488" bIns="44450" anchor="ctr"/>
              <a:lstStyle/>
              <a:p>
                <a:pPr algn="ctr" eaLnBrk="0" hangingPunct="0"/>
                <a:r>
                  <a:rPr lang="en-US" sz="1200">
                    <a:latin typeface="Arial Narrow" pitchFamily="34" charset="0"/>
                  </a:rPr>
                  <a:t>EC</a:t>
                </a:r>
              </a:p>
            </p:txBody>
          </p:sp>
        </p:grpSp>
        <p:sp>
          <p:nvSpPr>
            <p:cNvPr id="35" name="Oval 24">
              <a:extLst>
                <a:ext uri="{FF2B5EF4-FFF2-40B4-BE49-F238E27FC236}">
                  <a16:creationId xmlns:a16="http://schemas.microsoft.com/office/drawing/2014/main" id="{A0D5A90A-94EA-2D4D-B789-63686245C0E3}"/>
                </a:ext>
              </a:extLst>
            </p:cNvPr>
            <p:cNvSpPr>
              <a:spLocks noChangeArrowheads="1"/>
            </p:cNvSpPr>
            <p:nvPr/>
          </p:nvSpPr>
          <p:spPr bwMode="auto">
            <a:xfrm>
              <a:off x="5611608" y="2215179"/>
              <a:ext cx="515938" cy="240739"/>
            </a:xfrm>
            <a:prstGeom prst="ellipse">
              <a:avLst/>
            </a:prstGeom>
            <a:solidFill>
              <a:srgbClr val="7B00E4"/>
            </a:solidFill>
            <a:ln w="12700">
              <a:solidFill>
                <a:schemeClr val="tx1"/>
              </a:solidFill>
              <a:round/>
              <a:headEnd/>
              <a:tailEnd/>
            </a:ln>
          </p:spPr>
          <p:txBody>
            <a:bodyPr lIns="46038" tIns="23812" rIns="46038" bIns="23812" anchor="ctr" anchorCtr="1">
              <a:spAutoFit/>
            </a:bodyPr>
            <a:lstStyle/>
            <a:p>
              <a:pPr defTabSz="228600" eaLnBrk="0" hangingPunct="0"/>
              <a:r>
                <a:rPr lang="en-US" sz="800">
                  <a:solidFill>
                    <a:schemeClr val="bg1"/>
                  </a:solidFill>
                  <a:latin typeface="Arial Narrow" pitchFamily="34" charset="0"/>
                </a:rPr>
                <a:t>PLT</a:t>
              </a:r>
            </a:p>
          </p:txBody>
        </p:sp>
        <p:sp>
          <p:nvSpPr>
            <p:cNvPr id="36" name="Oval 23">
              <a:extLst>
                <a:ext uri="{FF2B5EF4-FFF2-40B4-BE49-F238E27FC236}">
                  <a16:creationId xmlns:a16="http://schemas.microsoft.com/office/drawing/2014/main" id="{F3CE09A9-EBE0-7A4C-AAF4-69720463733C}"/>
                </a:ext>
              </a:extLst>
            </p:cNvPr>
            <p:cNvSpPr>
              <a:spLocks noChangeArrowheads="1"/>
            </p:cNvSpPr>
            <p:nvPr/>
          </p:nvSpPr>
          <p:spPr bwMode="auto">
            <a:xfrm rot="-1293301">
              <a:off x="4715920" y="2267896"/>
              <a:ext cx="515938" cy="240739"/>
            </a:xfrm>
            <a:prstGeom prst="ellipse">
              <a:avLst/>
            </a:prstGeom>
            <a:solidFill>
              <a:srgbClr val="7B00E4"/>
            </a:solidFill>
            <a:ln w="12700">
              <a:solidFill>
                <a:schemeClr val="tx1"/>
              </a:solidFill>
              <a:round/>
              <a:headEnd/>
              <a:tailEnd/>
            </a:ln>
          </p:spPr>
          <p:txBody>
            <a:bodyPr wrap="square" lIns="46038" tIns="23812" rIns="46038" bIns="23812" anchor="ctr" anchorCtr="1">
              <a:spAutoFit/>
            </a:bodyPr>
            <a:lstStyle/>
            <a:p>
              <a:pPr defTabSz="228600" eaLnBrk="0" hangingPunct="0"/>
              <a:r>
                <a:rPr lang="en-US" sz="800">
                  <a:solidFill>
                    <a:schemeClr val="bg1"/>
                  </a:solidFill>
                  <a:latin typeface="Arial Narrow" pitchFamily="34" charset="0"/>
                </a:rPr>
                <a:t>PLT</a:t>
              </a:r>
            </a:p>
          </p:txBody>
        </p:sp>
        <p:sp>
          <p:nvSpPr>
            <p:cNvPr id="38" name="Arc 37">
              <a:extLst>
                <a:ext uri="{FF2B5EF4-FFF2-40B4-BE49-F238E27FC236}">
                  <a16:creationId xmlns:a16="http://schemas.microsoft.com/office/drawing/2014/main" id="{04665724-5E50-464C-BE33-BC09500A70AD}"/>
                </a:ext>
              </a:extLst>
            </p:cNvPr>
            <p:cNvSpPr/>
            <p:nvPr/>
          </p:nvSpPr>
          <p:spPr>
            <a:xfrm rot="16200000">
              <a:off x="3987910" y="3036997"/>
              <a:ext cx="1357095" cy="950913"/>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a:extLst>
                <a:ext uri="{FF2B5EF4-FFF2-40B4-BE49-F238E27FC236}">
                  <a16:creationId xmlns:a16="http://schemas.microsoft.com/office/drawing/2014/main" id="{BABBB785-400C-2B4E-9215-FC6965409919}"/>
                </a:ext>
              </a:extLst>
            </p:cNvPr>
            <p:cNvSpPr/>
            <p:nvPr/>
          </p:nvSpPr>
          <p:spPr>
            <a:xfrm rot="18473561">
              <a:off x="4112771" y="2734870"/>
              <a:ext cx="1357095" cy="950913"/>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Arc 46">
              <a:extLst>
                <a:ext uri="{FF2B5EF4-FFF2-40B4-BE49-F238E27FC236}">
                  <a16:creationId xmlns:a16="http://schemas.microsoft.com/office/drawing/2014/main" id="{1F6C1BA7-F724-8149-9CEE-577A1DA29ABF}"/>
                </a:ext>
              </a:extLst>
            </p:cNvPr>
            <p:cNvSpPr/>
            <p:nvPr/>
          </p:nvSpPr>
          <p:spPr>
            <a:xfrm rot="18565717">
              <a:off x="5626870" y="2161287"/>
              <a:ext cx="1357095" cy="950913"/>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Oval 23">
              <a:extLst>
                <a:ext uri="{FF2B5EF4-FFF2-40B4-BE49-F238E27FC236}">
                  <a16:creationId xmlns:a16="http://schemas.microsoft.com/office/drawing/2014/main" id="{22A38D0C-B583-DD42-9F10-AA082621B3C0}"/>
                </a:ext>
              </a:extLst>
            </p:cNvPr>
            <p:cNvSpPr>
              <a:spLocks noChangeArrowheads="1"/>
            </p:cNvSpPr>
            <p:nvPr/>
          </p:nvSpPr>
          <p:spPr bwMode="auto">
            <a:xfrm rot="-1293301">
              <a:off x="4339051" y="2464046"/>
              <a:ext cx="515938" cy="240739"/>
            </a:xfrm>
            <a:prstGeom prst="ellipse">
              <a:avLst/>
            </a:prstGeom>
            <a:solidFill>
              <a:srgbClr val="7B00E4"/>
            </a:solidFill>
            <a:ln w="12700">
              <a:solidFill>
                <a:schemeClr val="tx1"/>
              </a:solidFill>
              <a:round/>
              <a:headEnd/>
              <a:tailEnd/>
            </a:ln>
          </p:spPr>
          <p:txBody>
            <a:bodyPr wrap="square" lIns="46038" tIns="23812" rIns="46038" bIns="23812" anchor="ctr" anchorCtr="1">
              <a:spAutoFit/>
            </a:bodyPr>
            <a:lstStyle/>
            <a:p>
              <a:pPr defTabSz="228600" eaLnBrk="0" hangingPunct="0"/>
              <a:r>
                <a:rPr lang="en-US" sz="800">
                  <a:solidFill>
                    <a:schemeClr val="bg1"/>
                  </a:solidFill>
                  <a:latin typeface="Arial Narrow" pitchFamily="34" charset="0"/>
                </a:rPr>
                <a:t>PLT</a:t>
              </a:r>
            </a:p>
          </p:txBody>
        </p:sp>
        <p:sp>
          <p:nvSpPr>
            <p:cNvPr id="50" name="Oval 23">
              <a:extLst>
                <a:ext uri="{FF2B5EF4-FFF2-40B4-BE49-F238E27FC236}">
                  <a16:creationId xmlns:a16="http://schemas.microsoft.com/office/drawing/2014/main" id="{D0AD06B3-97D4-E24A-971E-375338D2984C}"/>
                </a:ext>
              </a:extLst>
            </p:cNvPr>
            <p:cNvSpPr>
              <a:spLocks noChangeArrowheads="1"/>
            </p:cNvSpPr>
            <p:nvPr/>
          </p:nvSpPr>
          <p:spPr bwMode="auto">
            <a:xfrm rot="-1293301">
              <a:off x="4086584" y="2700313"/>
              <a:ext cx="515938" cy="240739"/>
            </a:xfrm>
            <a:prstGeom prst="ellipse">
              <a:avLst/>
            </a:prstGeom>
            <a:solidFill>
              <a:srgbClr val="7B00E4"/>
            </a:solidFill>
            <a:ln w="12700">
              <a:solidFill>
                <a:schemeClr val="tx1"/>
              </a:solidFill>
              <a:round/>
              <a:headEnd/>
              <a:tailEnd/>
            </a:ln>
          </p:spPr>
          <p:txBody>
            <a:bodyPr wrap="square" lIns="46038" tIns="23812" rIns="46038" bIns="23812" anchor="ctr" anchorCtr="1">
              <a:spAutoFit/>
            </a:bodyPr>
            <a:lstStyle/>
            <a:p>
              <a:pPr defTabSz="228600" eaLnBrk="0" hangingPunct="0"/>
              <a:r>
                <a:rPr lang="en-US" sz="800">
                  <a:solidFill>
                    <a:schemeClr val="bg1"/>
                  </a:solidFill>
                  <a:latin typeface="Arial Narrow" pitchFamily="34" charset="0"/>
                </a:rPr>
                <a:t>PLT</a:t>
              </a:r>
            </a:p>
          </p:txBody>
        </p:sp>
        <p:sp>
          <p:nvSpPr>
            <p:cNvPr id="51" name="Oval 23">
              <a:extLst>
                <a:ext uri="{FF2B5EF4-FFF2-40B4-BE49-F238E27FC236}">
                  <a16:creationId xmlns:a16="http://schemas.microsoft.com/office/drawing/2014/main" id="{2BD31B69-CBA2-8F4F-8084-0657CEAC1394}"/>
                </a:ext>
              </a:extLst>
            </p:cNvPr>
            <p:cNvSpPr>
              <a:spLocks noChangeArrowheads="1"/>
            </p:cNvSpPr>
            <p:nvPr/>
          </p:nvSpPr>
          <p:spPr bwMode="auto">
            <a:xfrm rot="-1293301">
              <a:off x="4674383" y="2644703"/>
              <a:ext cx="515938" cy="240739"/>
            </a:xfrm>
            <a:prstGeom prst="ellipse">
              <a:avLst/>
            </a:prstGeom>
            <a:solidFill>
              <a:srgbClr val="7B00E4"/>
            </a:solidFill>
            <a:ln w="12700">
              <a:solidFill>
                <a:schemeClr val="tx1"/>
              </a:solidFill>
              <a:round/>
              <a:headEnd/>
              <a:tailEnd/>
            </a:ln>
          </p:spPr>
          <p:txBody>
            <a:bodyPr wrap="square" lIns="46038" tIns="23812" rIns="46038" bIns="23812" anchor="ctr" anchorCtr="1">
              <a:spAutoFit/>
            </a:bodyPr>
            <a:lstStyle/>
            <a:p>
              <a:pPr defTabSz="228600" eaLnBrk="0" hangingPunct="0"/>
              <a:r>
                <a:rPr lang="en-US" sz="800">
                  <a:solidFill>
                    <a:schemeClr val="bg1"/>
                  </a:solidFill>
                  <a:latin typeface="Arial Narrow" pitchFamily="34" charset="0"/>
                </a:rPr>
                <a:t>PLT</a:t>
              </a:r>
            </a:p>
          </p:txBody>
        </p:sp>
        <p:sp>
          <p:nvSpPr>
            <p:cNvPr id="52" name="Oval 23">
              <a:extLst>
                <a:ext uri="{FF2B5EF4-FFF2-40B4-BE49-F238E27FC236}">
                  <a16:creationId xmlns:a16="http://schemas.microsoft.com/office/drawing/2014/main" id="{8F6E56DE-167D-6441-B679-7281F565A36C}"/>
                </a:ext>
              </a:extLst>
            </p:cNvPr>
            <p:cNvSpPr>
              <a:spLocks noChangeArrowheads="1"/>
            </p:cNvSpPr>
            <p:nvPr/>
          </p:nvSpPr>
          <p:spPr bwMode="auto">
            <a:xfrm rot="-1293301">
              <a:off x="7350717" y="1969289"/>
              <a:ext cx="515937" cy="240739"/>
            </a:xfrm>
            <a:prstGeom prst="ellipse">
              <a:avLst/>
            </a:prstGeom>
            <a:solidFill>
              <a:srgbClr val="7B00E4"/>
            </a:solidFill>
            <a:ln w="12700">
              <a:solidFill>
                <a:schemeClr val="tx1"/>
              </a:solidFill>
              <a:round/>
              <a:headEnd/>
              <a:tailEnd/>
            </a:ln>
          </p:spPr>
          <p:txBody>
            <a:bodyPr lIns="46038" tIns="23812" rIns="46038" bIns="23812" anchor="ctr" anchorCtr="1">
              <a:spAutoFit/>
            </a:bodyPr>
            <a:lstStyle/>
            <a:p>
              <a:pPr defTabSz="228600" eaLnBrk="0" hangingPunct="0"/>
              <a:r>
                <a:rPr lang="en-US" sz="800">
                  <a:solidFill>
                    <a:schemeClr val="bg1"/>
                  </a:solidFill>
                  <a:latin typeface="Arial Narrow" pitchFamily="34" charset="0"/>
                </a:rPr>
                <a:t>PLT</a:t>
              </a:r>
            </a:p>
          </p:txBody>
        </p:sp>
        <p:sp>
          <p:nvSpPr>
            <p:cNvPr id="53" name="Oval 25">
              <a:extLst>
                <a:ext uri="{FF2B5EF4-FFF2-40B4-BE49-F238E27FC236}">
                  <a16:creationId xmlns:a16="http://schemas.microsoft.com/office/drawing/2014/main" id="{E9B00112-2786-824E-8788-7D43A948A4CE}"/>
                </a:ext>
              </a:extLst>
            </p:cNvPr>
            <p:cNvSpPr>
              <a:spLocks noChangeArrowheads="1"/>
            </p:cNvSpPr>
            <p:nvPr/>
          </p:nvSpPr>
          <p:spPr bwMode="auto">
            <a:xfrm>
              <a:off x="7780164" y="1797184"/>
              <a:ext cx="515937" cy="240739"/>
            </a:xfrm>
            <a:prstGeom prst="ellipse">
              <a:avLst/>
            </a:prstGeom>
            <a:solidFill>
              <a:srgbClr val="7B00E4"/>
            </a:solidFill>
            <a:ln w="12700">
              <a:solidFill>
                <a:schemeClr val="tx1"/>
              </a:solidFill>
              <a:round/>
              <a:headEnd/>
              <a:tailEnd/>
            </a:ln>
          </p:spPr>
          <p:txBody>
            <a:bodyPr lIns="46038" tIns="23812" rIns="46038" bIns="23812" anchor="ctr" anchorCtr="1">
              <a:spAutoFit/>
            </a:bodyPr>
            <a:lstStyle/>
            <a:p>
              <a:pPr defTabSz="228600" eaLnBrk="0" hangingPunct="0"/>
              <a:r>
                <a:rPr lang="en-US" sz="800">
                  <a:solidFill>
                    <a:schemeClr val="bg1"/>
                  </a:solidFill>
                  <a:latin typeface="Arial Narrow" pitchFamily="34" charset="0"/>
                </a:rPr>
                <a:t>PLT</a:t>
              </a:r>
            </a:p>
          </p:txBody>
        </p:sp>
        <p:sp>
          <p:nvSpPr>
            <p:cNvPr id="54" name="Oval 24">
              <a:extLst>
                <a:ext uri="{FF2B5EF4-FFF2-40B4-BE49-F238E27FC236}">
                  <a16:creationId xmlns:a16="http://schemas.microsoft.com/office/drawing/2014/main" id="{4AA72E69-8036-DF49-84BB-812CDFC8E5A1}"/>
                </a:ext>
              </a:extLst>
            </p:cNvPr>
            <p:cNvSpPr>
              <a:spLocks noChangeArrowheads="1"/>
            </p:cNvSpPr>
            <p:nvPr/>
          </p:nvSpPr>
          <p:spPr bwMode="auto">
            <a:xfrm>
              <a:off x="7101194" y="2244676"/>
              <a:ext cx="515938" cy="240739"/>
            </a:xfrm>
            <a:prstGeom prst="ellipse">
              <a:avLst/>
            </a:prstGeom>
            <a:solidFill>
              <a:srgbClr val="7B00E4"/>
            </a:solidFill>
            <a:ln w="12700">
              <a:solidFill>
                <a:schemeClr val="tx1"/>
              </a:solidFill>
              <a:round/>
              <a:headEnd/>
              <a:tailEnd/>
            </a:ln>
          </p:spPr>
          <p:txBody>
            <a:bodyPr lIns="46038" tIns="23812" rIns="46038" bIns="23812" anchor="ctr" anchorCtr="1">
              <a:spAutoFit/>
            </a:bodyPr>
            <a:lstStyle/>
            <a:p>
              <a:pPr defTabSz="228600" eaLnBrk="0" hangingPunct="0"/>
              <a:r>
                <a:rPr lang="en-US" sz="800">
                  <a:solidFill>
                    <a:schemeClr val="bg1"/>
                  </a:solidFill>
                  <a:latin typeface="Arial Narrow" pitchFamily="34" charset="0"/>
                </a:rPr>
                <a:t>PLT</a:t>
              </a:r>
            </a:p>
          </p:txBody>
        </p:sp>
        <p:sp>
          <p:nvSpPr>
            <p:cNvPr id="55" name="Oval 23">
              <a:extLst>
                <a:ext uri="{FF2B5EF4-FFF2-40B4-BE49-F238E27FC236}">
                  <a16:creationId xmlns:a16="http://schemas.microsoft.com/office/drawing/2014/main" id="{7B86CA46-FF37-5C4F-8997-028D089709B5}"/>
                </a:ext>
              </a:extLst>
            </p:cNvPr>
            <p:cNvSpPr>
              <a:spLocks noChangeArrowheads="1"/>
            </p:cNvSpPr>
            <p:nvPr/>
          </p:nvSpPr>
          <p:spPr bwMode="auto">
            <a:xfrm rot="-1293301">
              <a:off x="6205506" y="2297393"/>
              <a:ext cx="515938" cy="240739"/>
            </a:xfrm>
            <a:prstGeom prst="ellipse">
              <a:avLst/>
            </a:prstGeom>
            <a:solidFill>
              <a:srgbClr val="7B00E4"/>
            </a:solidFill>
            <a:ln w="12700">
              <a:solidFill>
                <a:schemeClr val="tx1"/>
              </a:solidFill>
              <a:round/>
              <a:headEnd/>
              <a:tailEnd/>
            </a:ln>
          </p:spPr>
          <p:txBody>
            <a:bodyPr wrap="square" lIns="46038" tIns="23812" rIns="46038" bIns="23812" anchor="ctr" anchorCtr="1">
              <a:spAutoFit/>
            </a:bodyPr>
            <a:lstStyle/>
            <a:p>
              <a:pPr defTabSz="228600" eaLnBrk="0" hangingPunct="0"/>
              <a:r>
                <a:rPr lang="en-US" sz="800">
                  <a:solidFill>
                    <a:schemeClr val="bg1"/>
                  </a:solidFill>
                  <a:latin typeface="Arial Narrow" pitchFamily="34" charset="0"/>
                </a:rPr>
                <a:t>PLT</a:t>
              </a:r>
            </a:p>
          </p:txBody>
        </p:sp>
        <p:sp>
          <p:nvSpPr>
            <p:cNvPr id="56" name="Arc 55">
              <a:extLst>
                <a:ext uri="{FF2B5EF4-FFF2-40B4-BE49-F238E27FC236}">
                  <a16:creationId xmlns:a16="http://schemas.microsoft.com/office/drawing/2014/main" id="{FB39490C-CE0A-2643-AD06-0D586341447E}"/>
                </a:ext>
              </a:extLst>
            </p:cNvPr>
            <p:cNvSpPr/>
            <p:nvPr/>
          </p:nvSpPr>
          <p:spPr>
            <a:xfrm rot="16200000">
              <a:off x="5477496" y="3066494"/>
              <a:ext cx="1357095" cy="950913"/>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Arc 56">
              <a:extLst>
                <a:ext uri="{FF2B5EF4-FFF2-40B4-BE49-F238E27FC236}">
                  <a16:creationId xmlns:a16="http://schemas.microsoft.com/office/drawing/2014/main" id="{978DBB6C-23EB-4349-922B-8B963F837DFA}"/>
                </a:ext>
              </a:extLst>
            </p:cNvPr>
            <p:cNvSpPr/>
            <p:nvPr/>
          </p:nvSpPr>
          <p:spPr>
            <a:xfrm rot="18565717">
              <a:off x="7116456" y="2190784"/>
              <a:ext cx="1357095" cy="950913"/>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Oval 23">
              <a:extLst>
                <a:ext uri="{FF2B5EF4-FFF2-40B4-BE49-F238E27FC236}">
                  <a16:creationId xmlns:a16="http://schemas.microsoft.com/office/drawing/2014/main" id="{CAD3ABF2-A642-D348-842B-C868D27D0650}"/>
                </a:ext>
              </a:extLst>
            </p:cNvPr>
            <p:cNvSpPr>
              <a:spLocks noChangeArrowheads="1"/>
            </p:cNvSpPr>
            <p:nvPr/>
          </p:nvSpPr>
          <p:spPr bwMode="auto">
            <a:xfrm rot="-1293301">
              <a:off x="5828637" y="2493543"/>
              <a:ext cx="515938" cy="240739"/>
            </a:xfrm>
            <a:prstGeom prst="ellipse">
              <a:avLst/>
            </a:prstGeom>
            <a:solidFill>
              <a:srgbClr val="7B00E4"/>
            </a:solidFill>
            <a:ln w="12700">
              <a:solidFill>
                <a:schemeClr val="tx1"/>
              </a:solidFill>
              <a:round/>
              <a:headEnd/>
              <a:tailEnd/>
            </a:ln>
          </p:spPr>
          <p:txBody>
            <a:bodyPr wrap="square" lIns="46038" tIns="23812" rIns="46038" bIns="23812" anchor="ctr" anchorCtr="1">
              <a:spAutoFit/>
            </a:bodyPr>
            <a:lstStyle/>
            <a:p>
              <a:pPr defTabSz="228600" eaLnBrk="0" hangingPunct="0"/>
              <a:r>
                <a:rPr lang="en-US" sz="800">
                  <a:solidFill>
                    <a:schemeClr val="bg1"/>
                  </a:solidFill>
                  <a:latin typeface="Arial Narrow" pitchFamily="34" charset="0"/>
                </a:rPr>
                <a:t>PLT</a:t>
              </a:r>
            </a:p>
          </p:txBody>
        </p:sp>
        <p:sp>
          <p:nvSpPr>
            <p:cNvPr id="59" name="Oval 23">
              <a:extLst>
                <a:ext uri="{FF2B5EF4-FFF2-40B4-BE49-F238E27FC236}">
                  <a16:creationId xmlns:a16="http://schemas.microsoft.com/office/drawing/2014/main" id="{1CBD41CC-0109-C349-B0C3-3D2DC681BE51}"/>
                </a:ext>
              </a:extLst>
            </p:cNvPr>
            <p:cNvSpPr>
              <a:spLocks noChangeArrowheads="1"/>
            </p:cNvSpPr>
            <p:nvPr/>
          </p:nvSpPr>
          <p:spPr bwMode="auto">
            <a:xfrm rot="-1293301">
              <a:off x="5576170" y="2729810"/>
              <a:ext cx="515938" cy="240739"/>
            </a:xfrm>
            <a:prstGeom prst="ellipse">
              <a:avLst/>
            </a:prstGeom>
            <a:solidFill>
              <a:srgbClr val="7B00E4"/>
            </a:solidFill>
            <a:ln w="12700">
              <a:solidFill>
                <a:schemeClr val="tx1"/>
              </a:solidFill>
              <a:round/>
              <a:headEnd/>
              <a:tailEnd/>
            </a:ln>
          </p:spPr>
          <p:txBody>
            <a:bodyPr wrap="square" lIns="46038" tIns="23812" rIns="46038" bIns="23812" anchor="ctr" anchorCtr="1">
              <a:spAutoFit/>
            </a:bodyPr>
            <a:lstStyle/>
            <a:p>
              <a:pPr defTabSz="228600" eaLnBrk="0" hangingPunct="0"/>
              <a:r>
                <a:rPr lang="en-US" sz="800">
                  <a:solidFill>
                    <a:schemeClr val="bg1"/>
                  </a:solidFill>
                  <a:latin typeface="Arial Narrow" pitchFamily="34" charset="0"/>
                </a:rPr>
                <a:t>PLT</a:t>
              </a:r>
            </a:p>
          </p:txBody>
        </p:sp>
        <p:sp>
          <p:nvSpPr>
            <p:cNvPr id="60" name="Oval 23">
              <a:extLst>
                <a:ext uri="{FF2B5EF4-FFF2-40B4-BE49-F238E27FC236}">
                  <a16:creationId xmlns:a16="http://schemas.microsoft.com/office/drawing/2014/main" id="{F6CBB01F-7549-5542-ACD1-F2CE48E6EA08}"/>
                </a:ext>
              </a:extLst>
            </p:cNvPr>
            <p:cNvSpPr>
              <a:spLocks noChangeArrowheads="1"/>
            </p:cNvSpPr>
            <p:nvPr/>
          </p:nvSpPr>
          <p:spPr bwMode="auto">
            <a:xfrm rot="-1293301">
              <a:off x="6163969" y="2674200"/>
              <a:ext cx="515938" cy="240739"/>
            </a:xfrm>
            <a:prstGeom prst="ellipse">
              <a:avLst/>
            </a:prstGeom>
            <a:solidFill>
              <a:srgbClr val="7B00E4"/>
            </a:solidFill>
            <a:ln w="12700">
              <a:solidFill>
                <a:schemeClr val="tx1"/>
              </a:solidFill>
              <a:round/>
              <a:headEnd/>
              <a:tailEnd/>
            </a:ln>
          </p:spPr>
          <p:txBody>
            <a:bodyPr wrap="square" lIns="46038" tIns="23812" rIns="46038" bIns="23812" anchor="ctr" anchorCtr="1">
              <a:spAutoFit/>
            </a:bodyPr>
            <a:lstStyle/>
            <a:p>
              <a:pPr defTabSz="228600" eaLnBrk="0" hangingPunct="0"/>
              <a:r>
                <a:rPr lang="en-US" sz="800">
                  <a:solidFill>
                    <a:schemeClr val="bg1"/>
                  </a:solidFill>
                  <a:latin typeface="Arial Narrow" pitchFamily="34" charset="0"/>
                </a:rPr>
                <a:t>PLT</a:t>
              </a:r>
            </a:p>
          </p:txBody>
        </p:sp>
        <p:grpSp>
          <p:nvGrpSpPr>
            <p:cNvPr id="12" name="Group 11">
              <a:extLst>
                <a:ext uri="{FF2B5EF4-FFF2-40B4-BE49-F238E27FC236}">
                  <a16:creationId xmlns:a16="http://schemas.microsoft.com/office/drawing/2014/main" id="{F67CE58C-FB4C-624B-808F-0582A38C3E06}"/>
                </a:ext>
              </a:extLst>
            </p:cNvPr>
            <p:cNvGrpSpPr/>
            <p:nvPr/>
          </p:nvGrpSpPr>
          <p:grpSpPr>
            <a:xfrm>
              <a:off x="8612992" y="2212633"/>
              <a:ext cx="1194906" cy="688231"/>
              <a:chOff x="6948793" y="1782433"/>
              <a:chExt cx="1194906" cy="688231"/>
            </a:xfrm>
          </p:grpSpPr>
          <p:sp>
            <p:nvSpPr>
              <p:cNvPr id="61" name="Oval 23">
                <a:extLst>
                  <a:ext uri="{FF2B5EF4-FFF2-40B4-BE49-F238E27FC236}">
                    <a16:creationId xmlns:a16="http://schemas.microsoft.com/office/drawing/2014/main" id="{4D7A05FC-72F8-DB44-BED9-E93850FD2018}"/>
                  </a:ext>
                </a:extLst>
              </p:cNvPr>
              <p:cNvSpPr>
                <a:spLocks noChangeArrowheads="1"/>
              </p:cNvSpPr>
              <p:nvPr/>
            </p:nvSpPr>
            <p:spPr bwMode="auto">
              <a:xfrm rot="20306699">
                <a:off x="7198315" y="1954538"/>
                <a:ext cx="515937" cy="240739"/>
              </a:xfrm>
              <a:prstGeom prst="ellipse">
                <a:avLst/>
              </a:prstGeom>
              <a:solidFill>
                <a:srgbClr val="7B00E4"/>
              </a:solidFill>
              <a:ln w="12700">
                <a:solidFill>
                  <a:schemeClr val="tx1"/>
                </a:solidFill>
                <a:round/>
                <a:headEnd/>
                <a:tailEnd/>
              </a:ln>
            </p:spPr>
            <p:txBody>
              <a:bodyPr lIns="46038" tIns="23812" rIns="46038" bIns="23812" anchor="ctr" anchorCtr="1">
                <a:spAutoFit/>
              </a:bodyPr>
              <a:lstStyle/>
              <a:p>
                <a:pPr defTabSz="228600" eaLnBrk="0" hangingPunct="0"/>
                <a:r>
                  <a:rPr lang="en-US" sz="800">
                    <a:solidFill>
                      <a:schemeClr val="bg1"/>
                    </a:solidFill>
                    <a:latin typeface="Arial Narrow" pitchFamily="34" charset="0"/>
                  </a:rPr>
                  <a:t>PLT</a:t>
                </a:r>
              </a:p>
            </p:txBody>
          </p:sp>
          <p:sp>
            <p:nvSpPr>
              <p:cNvPr id="62" name="Oval 25">
                <a:extLst>
                  <a:ext uri="{FF2B5EF4-FFF2-40B4-BE49-F238E27FC236}">
                    <a16:creationId xmlns:a16="http://schemas.microsoft.com/office/drawing/2014/main" id="{14401975-F064-484D-8180-AF750D82A1EB}"/>
                  </a:ext>
                </a:extLst>
              </p:cNvPr>
              <p:cNvSpPr>
                <a:spLocks noChangeArrowheads="1"/>
              </p:cNvSpPr>
              <p:nvPr/>
            </p:nvSpPr>
            <p:spPr bwMode="auto">
              <a:xfrm>
                <a:off x="7627762" y="1782433"/>
                <a:ext cx="515937" cy="240739"/>
              </a:xfrm>
              <a:prstGeom prst="ellipse">
                <a:avLst/>
              </a:prstGeom>
              <a:solidFill>
                <a:srgbClr val="7B00E4"/>
              </a:solidFill>
              <a:ln w="12700">
                <a:solidFill>
                  <a:schemeClr val="tx1"/>
                </a:solidFill>
                <a:round/>
                <a:headEnd/>
                <a:tailEnd/>
              </a:ln>
            </p:spPr>
            <p:txBody>
              <a:bodyPr lIns="46038" tIns="23812" rIns="46038" bIns="23812" anchor="ctr" anchorCtr="1">
                <a:spAutoFit/>
              </a:bodyPr>
              <a:lstStyle/>
              <a:p>
                <a:pPr defTabSz="228600" eaLnBrk="0" hangingPunct="0"/>
                <a:r>
                  <a:rPr lang="en-US" sz="800">
                    <a:solidFill>
                      <a:schemeClr val="bg1"/>
                    </a:solidFill>
                    <a:latin typeface="Arial Narrow" pitchFamily="34" charset="0"/>
                  </a:rPr>
                  <a:t>PLT</a:t>
                </a:r>
              </a:p>
            </p:txBody>
          </p:sp>
          <p:sp>
            <p:nvSpPr>
              <p:cNvPr id="63" name="Oval 24">
                <a:extLst>
                  <a:ext uri="{FF2B5EF4-FFF2-40B4-BE49-F238E27FC236}">
                    <a16:creationId xmlns:a16="http://schemas.microsoft.com/office/drawing/2014/main" id="{2FF21A3D-66AB-1B40-AEE9-D1768EEEEAFB}"/>
                  </a:ext>
                </a:extLst>
              </p:cNvPr>
              <p:cNvSpPr>
                <a:spLocks noChangeArrowheads="1"/>
              </p:cNvSpPr>
              <p:nvPr/>
            </p:nvSpPr>
            <p:spPr bwMode="auto">
              <a:xfrm>
                <a:off x="6948793" y="2229925"/>
                <a:ext cx="515938" cy="240739"/>
              </a:xfrm>
              <a:prstGeom prst="ellipse">
                <a:avLst/>
              </a:prstGeom>
              <a:solidFill>
                <a:srgbClr val="7B00E4"/>
              </a:solidFill>
              <a:ln w="12700">
                <a:solidFill>
                  <a:schemeClr val="tx1"/>
                </a:solidFill>
                <a:round/>
                <a:headEnd/>
                <a:tailEnd/>
              </a:ln>
            </p:spPr>
            <p:txBody>
              <a:bodyPr lIns="46038" tIns="23812" rIns="46038" bIns="23812" anchor="ctr" anchorCtr="1">
                <a:spAutoFit/>
              </a:bodyPr>
              <a:lstStyle/>
              <a:p>
                <a:pPr defTabSz="228600" eaLnBrk="0" hangingPunct="0"/>
                <a:r>
                  <a:rPr lang="en-US" sz="800">
                    <a:solidFill>
                      <a:schemeClr val="bg1"/>
                    </a:solidFill>
                    <a:latin typeface="Arial Narrow" pitchFamily="34" charset="0"/>
                  </a:rPr>
                  <a:t>PLT</a:t>
                </a:r>
              </a:p>
            </p:txBody>
          </p:sp>
        </p:grpSp>
        <p:sp>
          <p:nvSpPr>
            <p:cNvPr id="64" name="Oval 23">
              <a:extLst>
                <a:ext uri="{FF2B5EF4-FFF2-40B4-BE49-F238E27FC236}">
                  <a16:creationId xmlns:a16="http://schemas.microsoft.com/office/drawing/2014/main" id="{B71BB509-4A39-B64F-946D-EFBAF5827273}"/>
                </a:ext>
              </a:extLst>
            </p:cNvPr>
            <p:cNvSpPr>
              <a:spLocks noChangeArrowheads="1"/>
            </p:cNvSpPr>
            <p:nvPr/>
          </p:nvSpPr>
          <p:spPr bwMode="auto">
            <a:xfrm rot="-1293301">
              <a:off x="7577105" y="2282643"/>
              <a:ext cx="515938" cy="240739"/>
            </a:xfrm>
            <a:prstGeom prst="ellipse">
              <a:avLst/>
            </a:prstGeom>
            <a:solidFill>
              <a:srgbClr val="7B00E4"/>
            </a:solidFill>
            <a:ln w="12700">
              <a:solidFill>
                <a:schemeClr val="tx1"/>
              </a:solidFill>
              <a:round/>
              <a:headEnd/>
              <a:tailEnd/>
            </a:ln>
          </p:spPr>
          <p:txBody>
            <a:bodyPr wrap="square" lIns="46038" tIns="23812" rIns="46038" bIns="23812" anchor="ctr" anchorCtr="1">
              <a:spAutoFit/>
            </a:bodyPr>
            <a:lstStyle/>
            <a:p>
              <a:pPr defTabSz="228600" eaLnBrk="0" hangingPunct="0"/>
              <a:r>
                <a:rPr lang="en-US" sz="800">
                  <a:solidFill>
                    <a:schemeClr val="bg1"/>
                  </a:solidFill>
                  <a:latin typeface="Arial Narrow" pitchFamily="34" charset="0"/>
                </a:rPr>
                <a:t>PLT</a:t>
              </a:r>
            </a:p>
          </p:txBody>
        </p:sp>
        <p:sp>
          <p:nvSpPr>
            <p:cNvPr id="65" name="Arc 64">
              <a:extLst>
                <a:ext uri="{FF2B5EF4-FFF2-40B4-BE49-F238E27FC236}">
                  <a16:creationId xmlns:a16="http://schemas.microsoft.com/office/drawing/2014/main" id="{199E73C9-89A5-3D45-B3C8-9B0F6116F1CA}"/>
                </a:ext>
              </a:extLst>
            </p:cNvPr>
            <p:cNvSpPr/>
            <p:nvPr/>
          </p:nvSpPr>
          <p:spPr>
            <a:xfrm rot="16200000">
              <a:off x="6849095" y="3051744"/>
              <a:ext cx="1357095" cy="950913"/>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Arc 65">
              <a:extLst>
                <a:ext uri="{FF2B5EF4-FFF2-40B4-BE49-F238E27FC236}">
                  <a16:creationId xmlns:a16="http://schemas.microsoft.com/office/drawing/2014/main" id="{16743372-A3DC-8B42-B9E1-777193DB94A8}"/>
                </a:ext>
              </a:extLst>
            </p:cNvPr>
            <p:cNvSpPr/>
            <p:nvPr/>
          </p:nvSpPr>
          <p:spPr>
            <a:xfrm rot="18565717">
              <a:off x="8665757" y="2593085"/>
              <a:ext cx="1357095" cy="950913"/>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Oval 23">
              <a:extLst>
                <a:ext uri="{FF2B5EF4-FFF2-40B4-BE49-F238E27FC236}">
                  <a16:creationId xmlns:a16="http://schemas.microsoft.com/office/drawing/2014/main" id="{C2659837-B662-2C40-9C2A-0AE2789753ED}"/>
                </a:ext>
              </a:extLst>
            </p:cNvPr>
            <p:cNvSpPr>
              <a:spLocks noChangeArrowheads="1"/>
            </p:cNvSpPr>
            <p:nvPr/>
          </p:nvSpPr>
          <p:spPr bwMode="auto">
            <a:xfrm rot="-1293301">
              <a:off x="7200236" y="2478793"/>
              <a:ext cx="515938" cy="240739"/>
            </a:xfrm>
            <a:prstGeom prst="ellipse">
              <a:avLst/>
            </a:prstGeom>
            <a:solidFill>
              <a:srgbClr val="7B00E4"/>
            </a:solidFill>
            <a:ln w="12700">
              <a:solidFill>
                <a:schemeClr val="tx1"/>
              </a:solidFill>
              <a:round/>
              <a:headEnd/>
              <a:tailEnd/>
            </a:ln>
          </p:spPr>
          <p:txBody>
            <a:bodyPr wrap="square" lIns="46038" tIns="23812" rIns="46038" bIns="23812" anchor="ctr" anchorCtr="1">
              <a:spAutoFit/>
            </a:bodyPr>
            <a:lstStyle/>
            <a:p>
              <a:pPr defTabSz="228600" eaLnBrk="0" hangingPunct="0"/>
              <a:r>
                <a:rPr lang="en-US" sz="800">
                  <a:solidFill>
                    <a:schemeClr val="bg1"/>
                  </a:solidFill>
                  <a:latin typeface="Arial Narrow" pitchFamily="34" charset="0"/>
                </a:rPr>
                <a:t>PLT</a:t>
              </a:r>
            </a:p>
          </p:txBody>
        </p:sp>
        <p:sp>
          <p:nvSpPr>
            <p:cNvPr id="68" name="Oval 23">
              <a:extLst>
                <a:ext uri="{FF2B5EF4-FFF2-40B4-BE49-F238E27FC236}">
                  <a16:creationId xmlns:a16="http://schemas.microsoft.com/office/drawing/2014/main" id="{D5F5FAEC-525C-624A-8921-6167A5076E48}"/>
                </a:ext>
              </a:extLst>
            </p:cNvPr>
            <p:cNvSpPr>
              <a:spLocks noChangeArrowheads="1"/>
            </p:cNvSpPr>
            <p:nvPr/>
          </p:nvSpPr>
          <p:spPr bwMode="auto">
            <a:xfrm rot="-1293301">
              <a:off x="6947769" y="2715060"/>
              <a:ext cx="515938" cy="240739"/>
            </a:xfrm>
            <a:prstGeom prst="ellipse">
              <a:avLst/>
            </a:prstGeom>
            <a:solidFill>
              <a:srgbClr val="7B00E4"/>
            </a:solidFill>
            <a:ln w="12700">
              <a:solidFill>
                <a:schemeClr val="tx1"/>
              </a:solidFill>
              <a:round/>
              <a:headEnd/>
              <a:tailEnd/>
            </a:ln>
          </p:spPr>
          <p:txBody>
            <a:bodyPr wrap="square" lIns="46038" tIns="23812" rIns="46038" bIns="23812" anchor="ctr" anchorCtr="1">
              <a:spAutoFit/>
            </a:bodyPr>
            <a:lstStyle/>
            <a:p>
              <a:pPr defTabSz="228600" eaLnBrk="0" hangingPunct="0"/>
              <a:r>
                <a:rPr lang="en-US" sz="800">
                  <a:solidFill>
                    <a:schemeClr val="bg1"/>
                  </a:solidFill>
                  <a:latin typeface="Arial Narrow" pitchFamily="34" charset="0"/>
                </a:rPr>
                <a:t>PLT</a:t>
              </a:r>
            </a:p>
          </p:txBody>
        </p:sp>
        <p:sp>
          <p:nvSpPr>
            <p:cNvPr id="69" name="Oval 23">
              <a:extLst>
                <a:ext uri="{FF2B5EF4-FFF2-40B4-BE49-F238E27FC236}">
                  <a16:creationId xmlns:a16="http://schemas.microsoft.com/office/drawing/2014/main" id="{4EA7FCD2-0EE6-EF49-95A1-7A82A993CBDA}"/>
                </a:ext>
              </a:extLst>
            </p:cNvPr>
            <p:cNvSpPr>
              <a:spLocks noChangeArrowheads="1"/>
            </p:cNvSpPr>
            <p:nvPr/>
          </p:nvSpPr>
          <p:spPr bwMode="auto">
            <a:xfrm rot="-1293301">
              <a:off x="7535568" y="2659450"/>
              <a:ext cx="515938" cy="240739"/>
            </a:xfrm>
            <a:prstGeom prst="ellipse">
              <a:avLst/>
            </a:prstGeom>
            <a:solidFill>
              <a:srgbClr val="7B00E4"/>
            </a:solidFill>
            <a:ln w="12700">
              <a:solidFill>
                <a:schemeClr val="tx1"/>
              </a:solidFill>
              <a:round/>
              <a:headEnd/>
              <a:tailEnd/>
            </a:ln>
          </p:spPr>
          <p:txBody>
            <a:bodyPr wrap="square" lIns="46038" tIns="23812" rIns="46038" bIns="23812" anchor="ctr" anchorCtr="1">
              <a:spAutoFit/>
            </a:bodyPr>
            <a:lstStyle/>
            <a:p>
              <a:pPr defTabSz="228600" eaLnBrk="0" hangingPunct="0"/>
              <a:r>
                <a:rPr lang="en-US" sz="800">
                  <a:solidFill>
                    <a:schemeClr val="bg1"/>
                  </a:solidFill>
                  <a:latin typeface="Arial Narrow" pitchFamily="34" charset="0"/>
                </a:rPr>
                <a:t>PLT</a:t>
              </a:r>
            </a:p>
          </p:txBody>
        </p:sp>
      </p:grpSp>
      <p:sp>
        <p:nvSpPr>
          <p:cNvPr id="15" name="Slide Number Placeholder 14">
            <a:extLst>
              <a:ext uri="{FF2B5EF4-FFF2-40B4-BE49-F238E27FC236}">
                <a16:creationId xmlns:a16="http://schemas.microsoft.com/office/drawing/2014/main" id="{62BC5677-6AD4-D4F6-9ADC-B940A539FC88}"/>
              </a:ext>
            </a:extLst>
          </p:cNvPr>
          <p:cNvSpPr>
            <a:spLocks noGrp="1"/>
          </p:cNvSpPr>
          <p:nvPr>
            <p:ph type="sldNum" sz="quarter" idx="12"/>
          </p:nvPr>
        </p:nvSpPr>
        <p:spPr/>
        <p:txBody>
          <a:bodyPr/>
          <a:lstStyle/>
          <a:p>
            <a:fld id="{D5FCF9B7-FB9B-46B7-B364-EF10DB67BB39}" type="slidenum">
              <a:rPr lang="en-US" smtClean="0"/>
              <a:pPr/>
              <a:t>13</a:t>
            </a:fld>
            <a:endParaRPr lang="en-US"/>
          </a:p>
        </p:txBody>
      </p:sp>
    </p:spTree>
    <p:extLst>
      <p:ext uri="{BB962C8B-B14F-4D97-AF65-F5344CB8AC3E}">
        <p14:creationId xmlns:p14="http://schemas.microsoft.com/office/powerpoint/2010/main" val="3117164380"/>
      </p:ext>
    </p:extLst>
  </p:cSld>
  <p:clrMapOvr>
    <a:masterClrMapping/>
  </p:clrMapOvr>
  <mc:AlternateContent xmlns:mc="http://schemas.openxmlformats.org/markup-compatibility/2006" xmlns:p14="http://schemas.microsoft.com/office/powerpoint/2010/main">
    <mc:Choice Requires="p14">
      <p:transition spd="slow" p14:dur="2000" advTm="462"/>
    </mc:Choice>
    <mc:Fallback xmlns="">
      <p:transition spd="slow" advTm="46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7D43F552-5A51-CF40-9B6A-40820C156F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1207" y="2698842"/>
            <a:ext cx="8776485" cy="1873159"/>
          </a:xfrm>
          <a:prstGeom prst="rect">
            <a:avLst/>
          </a:prstGeom>
        </p:spPr>
      </p:pic>
      <p:sp>
        <p:nvSpPr>
          <p:cNvPr id="4" name="Title 3">
            <a:extLst>
              <a:ext uri="{FF2B5EF4-FFF2-40B4-BE49-F238E27FC236}">
                <a16:creationId xmlns:a16="http://schemas.microsoft.com/office/drawing/2014/main" id="{EDB175EF-7A7A-EE43-AA91-4645E5E30A5C}"/>
              </a:ext>
            </a:extLst>
          </p:cNvPr>
          <p:cNvSpPr>
            <a:spLocks noGrp="1"/>
          </p:cNvSpPr>
          <p:nvPr>
            <p:ph type="title"/>
          </p:nvPr>
        </p:nvSpPr>
        <p:spPr>
          <a:xfrm>
            <a:off x="1600200" y="986757"/>
            <a:ext cx="8991600" cy="703523"/>
          </a:xfrm>
        </p:spPr>
        <p:txBody>
          <a:bodyPr>
            <a:normAutofit fontScale="90000"/>
          </a:bodyPr>
          <a:lstStyle/>
          <a:p>
            <a:r>
              <a:rPr lang="en-US" dirty="0">
                <a:solidFill>
                  <a:schemeClr val="tx1"/>
                </a:solidFill>
              </a:rPr>
              <a:t>What Prevents Occlusion? ADAMTS13</a:t>
            </a:r>
          </a:p>
        </p:txBody>
      </p:sp>
      <p:sp>
        <p:nvSpPr>
          <p:cNvPr id="5" name="Content Placeholder 4">
            <a:extLst>
              <a:ext uri="{FF2B5EF4-FFF2-40B4-BE49-F238E27FC236}">
                <a16:creationId xmlns:a16="http://schemas.microsoft.com/office/drawing/2014/main" id="{C73DDF4B-8B87-4244-AB90-8C93F0D0D4B7}"/>
              </a:ext>
            </a:extLst>
          </p:cNvPr>
          <p:cNvSpPr>
            <a:spLocks noGrp="1"/>
          </p:cNvSpPr>
          <p:nvPr>
            <p:ph idx="1"/>
          </p:nvPr>
        </p:nvSpPr>
        <p:spPr>
          <a:xfrm>
            <a:off x="1981200" y="1828800"/>
            <a:ext cx="8229600" cy="990600"/>
          </a:xfrm>
        </p:spPr>
        <p:txBody>
          <a:bodyPr/>
          <a:lstStyle/>
          <a:p>
            <a:pPr marL="0" indent="0">
              <a:buNone/>
            </a:pPr>
            <a:r>
              <a:rPr lang="en-US" b="1" dirty="0">
                <a:solidFill>
                  <a:schemeClr val="tx1"/>
                </a:solidFill>
              </a:rPr>
              <a:t>“A</a:t>
            </a:r>
            <a:r>
              <a:rPr lang="en-US" dirty="0">
                <a:solidFill>
                  <a:schemeClr val="tx1"/>
                </a:solidFill>
              </a:rPr>
              <a:t> </a:t>
            </a:r>
            <a:r>
              <a:rPr lang="en-US" b="1" dirty="0" err="1">
                <a:solidFill>
                  <a:schemeClr val="tx1"/>
                </a:solidFill>
              </a:rPr>
              <a:t>d</a:t>
            </a:r>
            <a:r>
              <a:rPr lang="en-US" dirty="0" err="1">
                <a:solidFill>
                  <a:schemeClr val="tx1"/>
                </a:solidFill>
              </a:rPr>
              <a:t>isintegrin</a:t>
            </a:r>
            <a:r>
              <a:rPr lang="en-US" dirty="0">
                <a:solidFill>
                  <a:schemeClr val="tx1"/>
                </a:solidFill>
              </a:rPr>
              <a:t> </a:t>
            </a:r>
            <a:r>
              <a:rPr lang="en-US" b="1" dirty="0">
                <a:solidFill>
                  <a:schemeClr val="tx1"/>
                </a:solidFill>
              </a:rPr>
              <a:t>a</a:t>
            </a:r>
            <a:r>
              <a:rPr lang="en-US" dirty="0">
                <a:solidFill>
                  <a:schemeClr val="tx1"/>
                </a:solidFill>
              </a:rPr>
              <a:t>nd </a:t>
            </a:r>
            <a:r>
              <a:rPr lang="en-US" b="1" dirty="0">
                <a:solidFill>
                  <a:schemeClr val="tx1"/>
                </a:solidFill>
              </a:rPr>
              <a:t>m</a:t>
            </a:r>
            <a:r>
              <a:rPr lang="en-US" dirty="0">
                <a:solidFill>
                  <a:schemeClr val="tx1"/>
                </a:solidFill>
              </a:rPr>
              <a:t>etalloprotease with </a:t>
            </a:r>
            <a:r>
              <a:rPr lang="en-US" b="1" dirty="0">
                <a:solidFill>
                  <a:schemeClr val="tx1"/>
                </a:solidFill>
              </a:rPr>
              <a:t>t</a:t>
            </a:r>
            <a:r>
              <a:rPr lang="en-US" dirty="0">
                <a:solidFill>
                  <a:schemeClr val="tx1"/>
                </a:solidFill>
              </a:rPr>
              <a:t>hrombo</a:t>
            </a:r>
            <a:r>
              <a:rPr lang="en-US" b="1" dirty="0">
                <a:solidFill>
                  <a:schemeClr val="tx1"/>
                </a:solidFill>
              </a:rPr>
              <a:t>s</a:t>
            </a:r>
            <a:r>
              <a:rPr lang="en-US" dirty="0">
                <a:solidFill>
                  <a:schemeClr val="tx1"/>
                </a:solidFill>
              </a:rPr>
              <a:t>pondin-1 repeats member 13.” One of a family of 18 ADAMTSs</a:t>
            </a:r>
          </a:p>
        </p:txBody>
      </p:sp>
      <p:sp>
        <p:nvSpPr>
          <p:cNvPr id="9" name="Rounded Rectangular Callout 8">
            <a:extLst>
              <a:ext uri="{FF2B5EF4-FFF2-40B4-BE49-F238E27FC236}">
                <a16:creationId xmlns:a16="http://schemas.microsoft.com/office/drawing/2014/main" id="{555945E7-A657-474E-8E04-DB46EE7D9360}"/>
              </a:ext>
            </a:extLst>
          </p:cNvPr>
          <p:cNvSpPr/>
          <p:nvPr/>
        </p:nvSpPr>
        <p:spPr>
          <a:xfrm>
            <a:off x="8077201" y="4419601"/>
            <a:ext cx="1954717" cy="609333"/>
          </a:xfrm>
          <a:prstGeom prst="wedgeRoundRectCallout">
            <a:avLst>
              <a:gd name="adj1" fmla="val -37634"/>
              <a:gd name="adj2" fmla="val -152177"/>
              <a:gd name="adj3" fmla="val 1666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Narrow"/>
                <a:cs typeface="Arial Narrow"/>
              </a:rPr>
              <a:t>Thrombospondins</a:t>
            </a:r>
          </a:p>
        </p:txBody>
      </p:sp>
      <p:sp>
        <p:nvSpPr>
          <p:cNvPr id="10" name="Content Placeholder 4">
            <a:extLst>
              <a:ext uri="{FF2B5EF4-FFF2-40B4-BE49-F238E27FC236}">
                <a16:creationId xmlns:a16="http://schemas.microsoft.com/office/drawing/2014/main" id="{C56CFCAF-3190-F542-AACD-47392653ACB9}"/>
              </a:ext>
            </a:extLst>
          </p:cNvPr>
          <p:cNvSpPr txBox="1">
            <a:spLocks/>
          </p:cNvSpPr>
          <p:nvPr/>
        </p:nvSpPr>
        <p:spPr>
          <a:xfrm>
            <a:off x="1907458" y="5257800"/>
            <a:ext cx="8229600" cy="990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lang="en-US" sz="2800" b="0" i="0" kern="1200" dirty="0" smtClean="0">
                <a:solidFill>
                  <a:schemeClr val="tx1"/>
                </a:solidFill>
                <a:latin typeface="Arial Narrow" panose="020B0604020202020204" pitchFamily="34" charset="0"/>
                <a:ea typeface="+mn-ea"/>
                <a:cs typeface="Arial Narrow" panose="020B0604020202020204" pitchFamily="34" charset="0"/>
              </a:defRPr>
            </a:lvl1pPr>
            <a:lvl2pPr marL="742950" indent="-285750" algn="l" defTabSz="914400" rtl="0" eaLnBrk="1" latinLnBrk="0" hangingPunct="1">
              <a:spcBef>
                <a:spcPct val="20000"/>
              </a:spcBef>
              <a:buFont typeface="Arial" pitchFamily="34" charset="0"/>
              <a:buChar char="–"/>
              <a:defRPr lang="en-US" sz="2400" b="0" i="0" kern="1200" dirty="0" smtClean="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spcBef>
                <a:spcPct val="20000"/>
              </a:spcBef>
              <a:buFont typeface="Arial" pitchFamily="34" charset="0"/>
              <a:buChar char="•"/>
              <a:defRPr lang="en-CA" sz="2800" b="0"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spcBef>
                <a:spcPct val="20000"/>
              </a:spcBef>
              <a:buFont typeface="Arial" pitchFamily="34" charset="0"/>
              <a:buChar char="–"/>
              <a:defRPr lang="en-US" sz="2000" b="0" i="0" kern="1200" dirty="0" smtClean="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spcBef>
                <a:spcPct val="20000"/>
              </a:spcBef>
              <a:buFont typeface="Arial" pitchFamily="34" charset="0"/>
              <a:buChar char="»"/>
              <a:defRPr lang="en-US" sz="1800" b="0" i="0" kern="1200" dirty="0" smtClean="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CUB = “</a:t>
            </a:r>
            <a:r>
              <a:rPr lang="en-US" b="1" dirty="0"/>
              <a:t>c</a:t>
            </a:r>
            <a:r>
              <a:rPr lang="en-US" dirty="0"/>
              <a:t>omplement components C1r/C1s, embryonic sea </a:t>
            </a:r>
            <a:r>
              <a:rPr lang="en-US" b="1" dirty="0"/>
              <a:t>u</a:t>
            </a:r>
            <a:r>
              <a:rPr lang="en-US" dirty="0"/>
              <a:t>rchin protein endothelial growth factor, and </a:t>
            </a:r>
            <a:r>
              <a:rPr lang="en-US" b="1" dirty="0"/>
              <a:t>b</a:t>
            </a:r>
            <a:r>
              <a:rPr lang="en-US" dirty="0"/>
              <a:t>one morphogenic protein”</a:t>
            </a:r>
          </a:p>
        </p:txBody>
      </p:sp>
      <p:sp>
        <p:nvSpPr>
          <p:cNvPr id="11" name="Rounded Rectangular Callout 10">
            <a:extLst>
              <a:ext uri="{FF2B5EF4-FFF2-40B4-BE49-F238E27FC236}">
                <a16:creationId xmlns:a16="http://schemas.microsoft.com/office/drawing/2014/main" id="{099B4179-09CF-5E42-B1F1-04E8915B420C}"/>
              </a:ext>
            </a:extLst>
          </p:cNvPr>
          <p:cNvSpPr/>
          <p:nvPr/>
        </p:nvSpPr>
        <p:spPr>
          <a:xfrm>
            <a:off x="9220201" y="2605817"/>
            <a:ext cx="1165679" cy="609333"/>
          </a:xfrm>
          <a:prstGeom prst="wedgeRoundRectCallout">
            <a:avLst>
              <a:gd name="adj1" fmla="val 3864"/>
              <a:gd name="adj2" fmla="val 87444"/>
              <a:gd name="adj3" fmla="val 1666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Narrow"/>
                <a:cs typeface="Arial Narrow"/>
              </a:rPr>
              <a:t>CUB</a:t>
            </a:r>
          </a:p>
        </p:txBody>
      </p:sp>
      <p:sp>
        <p:nvSpPr>
          <p:cNvPr id="12" name="Rounded Rectangular Callout 11">
            <a:extLst>
              <a:ext uri="{FF2B5EF4-FFF2-40B4-BE49-F238E27FC236}">
                <a16:creationId xmlns:a16="http://schemas.microsoft.com/office/drawing/2014/main" id="{2E157D4D-B74D-3440-BBD5-523707B802C8}"/>
              </a:ext>
            </a:extLst>
          </p:cNvPr>
          <p:cNvSpPr/>
          <p:nvPr/>
        </p:nvSpPr>
        <p:spPr>
          <a:xfrm>
            <a:off x="2561304" y="4360875"/>
            <a:ext cx="1954717" cy="609333"/>
          </a:xfrm>
          <a:prstGeom prst="wedgeRoundRectCallout">
            <a:avLst>
              <a:gd name="adj1" fmla="val -37634"/>
              <a:gd name="adj2" fmla="val -152177"/>
              <a:gd name="adj3" fmla="val 1666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Narrow"/>
                <a:cs typeface="Arial Narrow"/>
              </a:rPr>
              <a:t>Active MP domain</a:t>
            </a:r>
          </a:p>
        </p:txBody>
      </p:sp>
      <p:sp>
        <p:nvSpPr>
          <p:cNvPr id="2" name="Slide Number Placeholder 1">
            <a:extLst>
              <a:ext uri="{FF2B5EF4-FFF2-40B4-BE49-F238E27FC236}">
                <a16:creationId xmlns:a16="http://schemas.microsoft.com/office/drawing/2014/main" id="{115023AD-46D6-40CC-EF0C-31F0EC4BDC2E}"/>
              </a:ext>
            </a:extLst>
          </p:cNvPr>
          <p:cNvSpPr>
            <a:spLocks noGrp="1"/>
          </p:cNvSpPr>
          <p:nvPr>
            <p:ph type="sldNum" sz="quarter" idx="12"/>
          </p:nvPr>
        </p:nvSpPr>
        <p:spPr/>
        <p:txBody>
          <a:bodyPr/>
          <a:lstStyle/>
          <a:p>
            <a:fld id="{D5FCF9B7-FB9B-46B7-B364-EF10DB67BB39}" type="slidenum">
              <a:rPr lang="en-US" smtClean="0"/>
              <a:pPr/>
              <a:t>14</a:t>
            </a:fld>
            <a:endParaRPr lang="en-US" dirty="0"/>
          </a:p>
        </p:txBody>
      </p:sp>
    </p:spTree>
    <p:extLst>
      <p:ext uri="{BB962C8B-B14F-4D97-AF65-F5344CB8AC3E}">
        <p14:creationId xmlns:p14="http://schemas.microsoft.com/office/powerpoint/2010/main" val="331951914"/>
      </p:ext>
    </p:extLst>
  </p:cSld>
  <p:clrMapOvr>
    <a:masterClrMapping/>
  </p:clrMapOvr>
  <mc:AlternateContent xmlns:mc="http://schemas.openxmlformats.org/markup-compatibility/2006" xmlns:p14="http://schemas.microsoft.com/office/powerpoint/2010/main">
    <mc:Choice Requires="p14">
      <p:transition spd="slow" p14:dur="2000" advTm="546"/>
    </mc:Choice>
    <mc:Fallback xmlns="">
      <p:transition spd="slow" advTm="54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28692-F901-D54C-A08D-6EBE6A3AB583}"/>
              </a:ext>
            </a:extLst>
          </p:cNvPr>
          <p:cNvSpPr>
            <a:spLocks noGrp="1"/>
          </p:cNvSpPr>
          <p:nvPr>
            <p:ph type="title"/>
          </p:nvPr>
        </p:nvSpPr>
        <p:spPr>
          <a:xfrm>
            <a:off x="4533900" y="612179"/>
            <a:ext cx="3124200" cy="838200"/>
          </a:xfrm>
        </p:spPr>
        <p:txBody>
          <a:bodyPr>
            <a:normAutofit/>
          </a:bodyPr>
          <a:lstStyle/>
          <a:p>
            <a:r>
              <a:rPr lang="en-US" sz="3600" dirty="0">
                <a:solidFill>
                  <a:schemeClr val="tx1"/>
                </a:solidFill>
              </a:rPr>
              <a:t>ADAMTS13</a:t>
            </a:r>
          </a:p>
        </p:txBody>
      </p:sp>
      <p:sp>
        <p:nvSpPr>
          <p:cNvPr id="3" name="Content Placeholder 2">
            <a:extLst>
              <a:ext uri="{FF2B5EF4-FFF2-40B4-BE49-F238E27FC236}">
                <a16:creationId xmlns:a16="http://schemas.microsoft.com/office/drawing/2014/main" id="{B89CAF25-E33D-9A4F-8DA9-05ABB7F52321}"/>
              </a:ext>
            </a:extLst>
          </p:cNvPr>
          <p:cNvSpPr>
            <a:spLocks noGrp="1"/>
          </p:cNvSpPr>
          <p:nvPr>
            <p:ph idx="1"/>
          </p:nvPr>
        </p:nvSpPr>
        <p:spPr>
          <a:xfrm>
            <a:off x="1385119" y="1393887"/>
            <a:ext cx="9421761" cy="1863007"/>
          </a:xfrm>
        </p:spPr>
        <p:txBody>
          <a:bodyPr>
            <a:normAutofit lnSpcReduction="10000"/>
          </a:bodyPr>
          <a:lstStyle/>
          <a:p>
            <a:r>
              <a:rPr lang="en-US" dirty="0">
                <a:solidFill>
                  <a:schemeClr val="tx1"/>
                </a:solidFill>
              </a:rPr>
              <a:t>Synthesized from chromosome 9q34 in liver, 190,000 Daltons</a:t>
            </a:r>
          </a:p>
          <a:p>
            <a:r>
              <a:rPr lang="en-US" dirty="0">
                <a:solidFill>
                  <a:schemeClr val="tx1"/>
                </a:solidFill>
              </a:rPr>
              <a:t>ULVWF A2 domain stress exposes Tyr 1605–Met 1606.</a:t>
            </a:r>
          </a:p>
          <a:p>
            <a:r>
              <a:rPr lang="en-US" dirty="0">
                <a:solidFill>
                  <a:schemeClr val="tx1"/>
                </a:solidFill>
              </a:rPr>
              <a:t>ADAMTS13 attaches in “zipper” fashion and digests ULVWF </a:t>
            </a:r>
          </a:p>
          <a:p>
            <a:pPr lvl="1"/>
            <a:r>
              <a:rPr lang="en-US" sz="2300" dirty="0">
                <a:solidFill>
                  <a:schemeClr val="tx1"/>
                </a:solidFill>
              </a:rPr>
              <a:t>BTW, ULVWF A2 mutations enhance digestion, causing VWD subtype 2A</a:t>
            </a:r>
          </a:p>
        </p:txBody>
      </p:sp>
      <p:pic>
        <p:nvPicPr>
          <p:cNvPr id="6" name="Picture 5" descr="A close up of a map&#10;&#10;Description automatically generated">
            <a:extLst>
              <a:ext uri="{FF2B5EF4-FFF2-40B4-BE49-F238E27FC236}">
                <a16:creationId xmlns:a16="http://schemas.microsoft.com/office/drawing/2014/main" id="{FC6C7155-25EB-7046-897C-33C11875D5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200401"/>
            <a:ext cx="6893824" cy="3131432"/>
          </a:xfrm>
          <a:prstGeom prst="rect">
            <a:avLst/>
          </a:prstGeom>
        </p:spPr>
      </p:pic>
      <p:sp>
        <p:nvSpPr>
          <p:cNvPr id="4" name="Slide Number Placeholder 3">
            <a:extLst>
              <a:ext uri="{FF2B5EF4-FFF2-40B4-BE49-F238E27FC236}">
                <a16:creationId xmlns:a16="http://schemas.microsoft.com/office/drawing/2014/main" id="{B8B80EAB-3E29-FDEA-D621-4C6257182FBC}"/>
              </a:ext>
            </a:extLst>
          </p:cNvPr>
          <p:cNvSpPr>
            <a:spLocks noGrp="1"/>
          </p:cNvSpPr>
          <p:nvPr>
            <p:ph type="sldNum" sz="quarter" idx="12"/>
          </p:nvPr>
        </p:nvSpPr>
        <p:spPr/>
        <p:txBody>
          <a:bodyPr/>
          <a:lstStyle/>
          <a:p>
            <a:fld id="{D5FCF9B7-FB9B-46B7-B364-EF10DB67BB39}" type="slidenum">
              <a:rPr lang="en-US" smtClean="0"/>
              <a:pPr/>
              <a:t>15</a:t>
            </a:fld>
            <a:endParaRPr lang="en-US" dirty="0"/>
          </a:p>
        </p:txBody>
      </p:sp>
    </p:spTree>
    <p:extLst>
      <p:ext uri="{BB962C8B-B14F-4D97-AF65-F5344CB8AC3E}">
        <p14:creationId xmlns:p14="http://schemas.microsoft.com/office/powerpoint/2010/main" val="296820881"/>
      </p:ext>
    </p:extLst>
  </p:cSld>
  <p:clrMapOvr>
    <a:masterClrMapping/>
  </p:clrMapOvr>
  <mc:AlternateContent xmlns:mc="http://schemas.openxmlformats.org/markup-compatibility/2006" xmlns:p14="http://schemas.microsoft.com/office/powerpoint/2010/main">
    <mc:Choice Requires="p14">
      <p:transition spd="slow" p14:dur="2000" advTm="468"/>
    </mc:Choice>
    <mc:Fallback xmlns="">
      <p:transition spd="slow" advTm="46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5D7AD-5361-7B43-8322-8D29BA84F0D9}"/>
              </a:ext>
            </a:extLst>
          </p:cNvPr>
          <p:cNvSpPr>
            <a:spLocks noGrp="1"/>
          </p:cNvSpPr>
          <p:nvPr>
            <p:ph type="title"/>
          </p:nvPr>
        </p:nvSpPr>
        <p:spPr>
          <a:xfrm>
            <a:off x="3276600" y="457200"/>
            <a:ext cx="5638800" cy="838200"/>
          </a:xfrm>
        </p:spPr>
        <p:txBody>
          <a:bodyPr>
            <a:normAutofit/>
          </a:bodyPr>
          <a:lstStyle/>
          <a:p>
            <a:r>
              <a:rPr lang="en-US" sz="3600" dirty="0">
                <a:solidFill>
                  <a:schemeClr val="tx1"/>
                </a:solidFill>
              </a:rPr>
              <a:t>TTP: Reduced ADAMTS13</a:t>
            </a:r>
          </a:p>
        </p:txBody>
      </p:sp>
      <p:pic>
        <p:nvPicPr>
          <p:cNvPr id="5" name="Picture 4">
            <a:extLst>
              <a:ext uri="{FF2B5EF4-FFF2-40B4-BE49-F238E27FC236}">
                <a16:creationId xmlns:a16="http://schemas.microsoft.com/office/drawing/2014/main" id="{CE04B898-A938-9344-8224-F92674A7ECAA}"/>
              </a:ext>
            </a:extLst>
          </p:cNvPr>
          <p:cNvPicPr>
            <a:picLocks noChangeAspect="1"/>
          </p:cNvPicPr>
          <p:nvPr/>
        </p:nvPicPr>
        <p:blipFill>
          <a:blip r:embed="rId3"/>
          <a:stretch>
            <a:fillRect/>
          </a:stretch>
        </p:blipFill>
        <p:spPr>
          <a:xfrm>
            <a:off x="3403600" y="1143000"/>
            <a:ext cx="7188200" cy="5334000"/>
          </a:xfrm>
          <a:prstGeom prst="rect">
            <a:avLst/>
          </a:prstGeom>
        </p:spPr>
      </p:pic>
      <p:cxnSp>
        <p:nvCxnSpPr>
          <p:cNvPr id="6" name="Straight Arrow Connector 5">
            <a:extLst>
              <a:ext uri="{FF2B5EF4-FFF2-40B4-BE49-F238E27FC236}">
                <a16:creationId xmlns:a16="http://schemas.microsoft.com/office/drawing/2014/main" id="{FAAA4ABA-9DF2-4944-BDC9-BF3AA0AEDA25}"/>
              </a:ext>
            </a:extLst>
          </p:cNvPr>
          <p:cNvCxnSpPr/>
          <p:nvPr/>
        </p:nvCxnSpPr>
        <p:spPr>
          <a:xfrm flipV="1">
            <a:off x="4648200" y="5486400"/>
            <a:ext cx="0" cy="762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7" name="Right Arrow 6">
            <a:extLst>
              <a:ext uri="{FF2B5EF4-FFF2-40B4-BE49-F238E27FC236}">
                <a16:creationId xmlns:a16="http://schemas.microsoft.com/office/drawing/2014/main" id="{F38795F4-9062-0D49-B40F-1D18390A6ACB}"/>
              </a:ext>
            </a:extLst>
          </p:cNvPr>
          <p:cNvSpPr/>
          <p:nvPr/>
        </p:nvSpPr>
        <p:spPr>
          <a:xfrm>
            <a:off x="1890253" y="4113161"/>
            <a:ext cx="1650317" cy="838200"/>
          </a:xfrm>
          <a:prstGeom prst="rightArrow">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solidFill>
                  <a:srgbClr val="000000"/>
                </a:solidFill>
                <a:latin typeface="Arial Narrow"/>
                <a:cs typeface="Arial Narrow"/>
              </a:rPr>
              <a:t>Intermediate</a:t>
            </a:r>
          </a:p>
        </p:txBody>
      </p:sp>
      <p:sp>
        <p:nvSpPr>
          <p:cNvPr id="8" name="Right Arrow 7">
            <a:extLst>
              <a:ext uri="{FF2B5EF4-FFF2-40B4-BE49-F238E27FC236}">
                <a16:creationId xmlns:a16="http://schemas.microsoft.com/office/drawing/2014/main" id="{B5504F26-1A3A-5845-A92E-A0F997E18882}"/>
              </a:ext>
            </a:extLst>
          </p:cNvPr>
          <p:cNvSpPr/>
          <p:nvPr/>
        </p:nvSpPr>
        <p:spPr>
          <a:xfrm>
            <a:off x="1890253" y="4949722"/>
            <a:ext cx="1650317" cy="838200"/>
          </a:xfrm>
          <a:prstGeom prst="rightArrow">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solidFill>
                  <a:srgbClr val="000000"/>
                </a:solidFill>
                <a:latin typeface="Arial Narrow"/>
                <a:cs typeface="Arial Narrow"/>
              </a:rPr>
              <a:t>Large</a:t>
            </a:r>
          </a:p>
        </p:txBody>
      </p:sp>
      <p:sp>
        <p:nvSpPr>
          <p:cNvPr id="9" name="Right Arrow 8">
            <a:extLst>
              <a:ext uri="{FF2B5EF4-FFF2-40B4-BE49-F238E27FC236}">
                <a16:creationId xmlns:a16="http://schemas.microsoft.com/office/drawing/2014/main" id="{65EBA99A-D770-134A-867D-60C64441DBCA}"/>
              </a:ext>
            </a:extLst>
          </p:cNvPr>
          <p:cNvSpPr/>
          <p:nvPr/>
        </p:nvSpPr>
        <p:spPr>
          <a:xfrm>
            <a:off x="1890253" y="3276600"/>
            <a:ext cx="1650317" cy="838200"/>
          </a:xfrm>
          <a:prstGeom prst="rightArrow">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solidFill>
                  <a:srgbClr val="000000"/>
                </a:solidFill>
                <a:latin typeface="Arial Narrow"/>
                <a:cs typeface="Arial Narrow"/>
              </a:rPr>
              <a:t>Small</a:t>
            </a:r>
          </a:p>
        </p:txBody>
      </p:sp>
      <p:cxnSp>
        <p:nvCxnSpPr>
          <p:cNvPr id="10" name="Straight Arrow Connector 9">
            <a:extLst>
              <a:ext uri="{FF2B5EF4-FFF2-40B4-BE49-F238E27FC236}">
                <a16:creationId xmlns:a16="http://schemas.microsoft.com/office/drawing/2014/main" id="{A82F6061-2FC6-0546-8FF8-4CB116E9A2E5}"/>
              </a:ext>
            </a:extLst>
          </p:cNvPr>
          <p:cNvCxnSpPr/>
          <p:nvPr/>
        </p:nvCxnSpPr>
        <p:spPr>
          <a:xfrm>
            <a:off x="10515600" y="2209800"/>
            <a:ext cx="0" cy="762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B35E9769-BAB0-724C-A8A6-C7F54D158701}"/>
              </a:ext>
            </a:extLst>
          </p:cNvPr>
          <p:cNvSpPr txBox="1"/>
          <p:nvPr/>
        </p:nvSpPr>
        <p:spPr>
          <a:xfrm>
            <a:off x="1676401" y="2032338"/>
            <a:ext cx="1802717" cy="1015663"/>
          </a:xfrm>
          <a:prstGeom prst="rect">
            <a:avLst/>
          </a:prstGeom>
          <a:noFill/>
        </p:spPr>
        <p:txBody>
          <a:bodyPr wrap="square" rtlCol="0">
            <a:spAutoFit/>
          </a:bodyPr>
          <a:lstStyle/>
          <a:p>
            <a:pPr algn="ctr"/>
            <a:r>
              <a:rPr lang="en-US" sz="2000" dirty="0">
                <a:latin typeface="Arial Narrow" panose="020B0604020202020204" pitchFamily="34" charset="0"/>
                <a:cs typeface="Arial Narrow" panose="020B0604020202020204" pitchFamily="34" charset="0"/>
              </a:rPr>
              <a:t>Plasma ULVWF reflected in VWF multimer analysis</a:t>
            </a:r>
          </a:p>
        </p:txBody>
      </p:sp>
      <p:sp>
        <p:nvSpPr>
          <p:cNvPr id="16" name="Right Arrow 15">
            <a:extLst>
              <a:ext uri="{FF2B5EF4-FFF2-40B4-BE49-F238E27FC236}">
                <a16:creationId xmlns:a16="http://schemas.microsoft.com/office/drawing/2014/main" id="{A0E628BA-E8B5-3946-9BB2-3FD8ABEFAF85}"/>
              </a:ext>
            </a:extLst>
          </p:cNvPr>
          <p:cNvSpPr/>
          <p:nvPr/>
        </p:nvSpPr>
        <p:spPr>
          <a:xfrm>
            <a:off x="1890253" y="5786284"/>
            <a:ext cx="1650317" cy="838200"/>
          </a:xfrm>
          <a:prstGeom prst="rightArrow">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solidFill>
                  <a:srgbClr val="000000"/>
                </a:solidFill>
                <a:latin typeface="Arial Narrow"/>
                <a:cs typeface="Arial Narrow"/>
              </a:rPr>
              <a:t>Ultra-large</a:t>
            </a:r>
          </a:p>
        </p:txBody>
      </p:sp>
      <p:sp>
        <p:nvSpPr>
          <p:cNvPr id="3" name="Slide Number Placeholder 2">
            <a:extLst>
              <a:ext uri="{FF2B5EF4-FFF2-40B4-BE49-F238E27FC236}">
                <a16:creationId xmlns:a16="http://schemas.microsoft.com/office/drawing/2014/main" id="{47E9569E-CF20-D0A1-7E5D-9D70D1936CB1}"/>
              </a:ext>
            </a:extLst>
          </p:cNvPr>
          <p:cNvSpPr>
            <a:spLocks noGrp="1"/>
          </p:cNvSpPr>
          <p:nvPr>
            <p:ph type="sldNum" sz="quarter" idx="12"/>
          </p:nvPr>
        </p:nvSpPr>
        <p:spPr/>
        <p:txBody>
          <a:bodyPr/>
          <a:lstStyle/>
          <a:p>
            <a:fld id="{D5FCF9B7-FB9B-46B7-B364-EF10DB67BB39}" type="slidenum">
              <a:rPr lang="en-US" smtClean="0"/>
              <a:pPr/>
              <a:t>16</a:t>
            </a:fld>
            <a:endParaRPr lang="en-US" dirty="0"/>
          </a:p>
        </p:txBody>
      </p:sp>
      <p:pic>
        <p:nvPicPr>
          <p:cNvPr id="19" name="Picture 18">
            <a:extLst>
              <a:ext uri="{FF2B5EF4-FFF2-40B4-BE49-F238E27FC236}">
                <a16:creationId xmlns:a16="http://schemas.microsoft.com/office/drawing/2014/main" id="{4424A19B-627C-B42F-D342-677217C00C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6426" y="1175761"/>
            <a:ext cx="1846118" cy="5147829"/>
          </a:xfrm>
          <a:prstGeom prst="rect">
            <a:avLst/>
          </a:prstGeom>
        </p:spPr>
      </p:pic>
      <p:sp>
        <p:nvSpPr>
          <p:cNvPr id="20" name="Rectangle 19">
            <a:extLst>
              <a:ext uri="{FF2B5EF4-FFF2-40B4-BE49-F238E27FC236}">
                <a16:creationId xmlns:a16="http://schemas.microsoft.com/office/drawing/2014/main" id="{A9B58591-2A8C-6B75-2A27-2C82A9779199}"/>
              </a:ext>
            </a:extLst>
          </p:cNvPr>
          <p:cNvSpPr/>
          <p:nvPr/>
        </p:nvSpPr>
        <p:spPr>
          <a:xfrm>
            <a:off x="6934200" y="4800600"/>
            <a:ext cx="1741948" cy="140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extLst>
              <a:ext uri="{FF2B5EF4-FFF2-40B4-BE49-F238E27FC236}">
                <a16:creationId xmlns:a16="http://schemas.microsoft.com/office/drawing/2014/main" id="{2A0F634D-B4A0-D4BE-DA6E-064733890C14}"/>
              </a:ext>
            </a:extLst>
          </p:cNvPr>
          <p:cNvSpPr/>
          <p:nvPr/>
        </p:nvSpPr>
        <p:spPr>
          <a:xfrm>
            <a:off x="7459779" y="2776899"/>
            <a:ext cx="1650317" cy="838200"/>
          </a:xfrm>
          <a:prstGeom prst="rightArrow">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0000"/>
                </a:solidFill>
                <a:latin typeface="Arial Narrow"/>
                <a:cs typeface="Arial Narrow"/>
              </a:rPr>
              <a:t>Normal</a:t>
            </a:r>
          </a:p>
        </p:txBody>
      </p:sp>
      <p:sp>
        <p:nvSpPr>
          <p:cNvPr id="23" name="Right Arrow 22">
            <a:extLst>
              <a:ext uri="{FF2B5EF4-FFF2-40B4-BE49-F238E27FC236}">
                <a16:creationId xmlns:a16="http://schemas.microsoft.com/office/drawing/2014/main" id="{ED6C2C67-1E30-60AB-D0BF-D01321F138E6}"/>
              </a:ext>
            </a:extLst>
          </p:cNvPr>
          <p:cNvSpPr/>
          <p:nvPr/>
        </p:nvSpPr>
        <p:spPr>
          <a:xfrm>
            <a:off x="7958544" y="5356793"/>
            <a:ext cx="1650317" cy="838200"/>
          </a:xfrm>
          <a:prstGeom prst="rightArrow">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solidFill>
                  <a:srgbClr val="000000"/>
                </a:solidFill>
                <a:latin typeface="Arial Narrow"/>
                <a:cs typeface="Arial Narrow"/>
              </a:rPr>
              <a:t>Ultra-large</a:t>
            </a:r>
          </a:p>
        </p:txBody>
      </p:sp>
    </p:spTree>
    <p:extLst>
      <p:ext uri="{BB962C8B-B14F-4D97-AF65-F5344CB8AC3E}">
        <p14:creationId xmlns:p14="http://schemas.microsoft.com/office/powerpoint/2010/main" val="528844709"/>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2E439-2051-6C4C-91D4-15EFC45217AB}"/>
              </a:ext>
            </a:extLst>
          </p:cNvPr>
          <p:cNvSpPr>
            <a:spLocks noGrp="1"/>
          </p:cNvSpPr>
          <p:nvPr>
            <p:ph type="title"/>
          </p:nvPr>
        </p:nvSpPr>
        <p:spPr>
          <a:xfrm>
            <a:off x="2600535" y="922282"/>
            <a:ext cx="6600497" cy="861850"/>
          </a:xfrm>
          <a:prstGeom prst="rect">
            <a:avLst/>
          </a:prstGeom>
        </p:spPr>
        <p:txBody>
          <a:bodyPr anchor="ctr">
            <a:normAutofit fontScale="90000"/>
          </a:bodyPr>
          <a:lstStyle/>
          <a:p>
            <a:r>
              <a:rPr lang="en-US" sz="5400" dirty="0">
                <a:solidFill>
                  <a:schemeClr val="tx1"/>
                </a:solidFill>
              </a:rPr>
              <a:t>TTP: ADAMTS13 &lt;10%</a:t>
            </a:r>
          </a:p>
        </p:txBody>
      </p:sp>
      <p:sp>
        <p:nvSpPr>
          <p:cNvPr id="3" name="Content Placeholder 2">
            <a:extLst>
              <a:ext uri="{FF2B5EF4-FFF2-40B4-BE49-F238E27FC236}">
                <a16:creationId xmlns:a16="http://schemas.microsoft.com/office/drawing/2014/main" id="{CF919F86-E9C2-EC44-A5BD-6CA8BC62B4E7}"/>
              </a:ext>
            </a:extLst>
          </p:cNvPr>
          <p:cNvSpPr>
            <a:spLocks noGrp="1"/>
          </p:cNvSpPr>
          <p:nvPr>
            <p:ph sz="half" idx="1"/>
          </p:nvPr>
        </p:nvSpPr>
        <p:spPr>
          <a:xfrm>
            <a:off x="228600" y="2057399"/>
            <a:ext cx="8706507" cy="4191001"/>
          </a:xfrm>
          <a:prstGeom prst="rect">
            <a:avLst/>
          </a:prstGeom>
        </p:spPr>
        <p:txBody>
          <a:bodyPr>
            <a:normAutofit lnSpcReduction="10000"/>
          </a:bodyPr>
          <a:lstStyle/>
          <a:p>
            <a:pPr>
              <a:lnSpc>
                <a:spcPct val="90000"/>
              </a:lnSpc>
            </a:pPr>
            <a:r>
              <a:rPr lang="en-US" dirty="0">
                <a:solidFill>
                  <a:schemeClr val="tx1"/>
                </a:solidFill>
              </a:rPr>
              <a:t>Platelets do not bind ADAMTS13-digested plasma VWF [mechanism under study]</a:t>
            </a:r>
          </a:p>
          <a:p>
            <a:pPr>
              <a:lnSpc>
                <a:spcPct val="90000"/>
              </a:lnSpc>
            </a:pPr>
            <a:r>
              <a:rPr lang="en-US" dirty="0">
                <a:solidFill>
                  <a:schemeClr val="tx1"/>
                </a:solidFill>
              </a:rPr>
              <a:t>Familial recurrent “</a:t>
            </a:r>
            <a:r>
              <a:rPr lang="en-US" dirty="0" err="1">
                <a:solidFill>
                  <a:schemeClr val="tx1"/>
                </a:solidFill>
              </a:rPr>
              <a:t>rTTP</a:t>
            </a:r>
            <a:r>
              <a:rPr lang="en-US" dirty="0">
                <a:solidFill>
                  <a:schemeClr val="tx1"/>
                </a:solidFill>
              </a:rPr>
              <a:t>”—10% of cases: congenital ADAMTS13 abnormality or deficiency, &lt;5% activity detected in assay. ULVWF consistent in plasma, childhood symptoms, remission is temporary</a:t>
            </a:r>
          </a:p>
          <a:p>
            <a:pPr>
              <a:lnSpc>
                <a:spcPct val="90000"/>
              </a:lnSpc>
            </a:pPr>
            <a:r>
              <a:rPr lang="en-US" dirty="0">
                <a:solidFill>
                  <a:schemeClr val="tx1"/>
                </a:solidFill>
              </a:rPr>
              <a:t>Autoimmune “</a:t>
            </a:r>
            <a:r>
              <a:rPr lang="en-US" dirty="0" err="1">
                <a:solidFill>
                  <a:schemeClr val="tx1"/>
                </a:solidFill>
              </a:rPr>
              <a:t>iTTP</a:t>
            </a:r>
            <a:r>
              <a:rPr lang="en-US" dirty="0">
                <a:solidFill>
                  <a:schemeClr val="tx1"/>
                </a:solidFill>
              </a:rPr>
              <a:t>”—90%: episodic deficiency of ADAMTS13 and rise of ULVWF, remission usually sustained</a:t>
            </a:r>
          </a:p>
          <a:p>
            <a:pPr>
              <a:lnSpc>
                <a:spcPct val="90000"/>
              </a:lnSpc>
            </a:pPr>
            <a:r>
              <a:rPr lang="en-US" dirty="0">
                <a:solidFill>
                  <a:schemeClr val="tx1"/>
                </a:solidFill>
              </a:rPr>
              <a:t>Accumulated ULVWF/PLT complex occludes vessels, consumes and activates PLTs and splits RBCs, accounting for thrombocytopenia and MAHA</a:t>
            </a:r>
          </a:p>
        </p:txBody>
      </p:sp>
      <p:pic>
        <p:nvPicPr>
          <p:cNvPr id="6" name="Picture 5">
            <a:extLst>
              <a:ext uri="{FF2B5EF4-FFF2-40B4-BE49-F238E27FC236}">
                <a16:creationId xmlns:a16="http://schemas.microsoft.com/office/drawing/2014/main" id="{35D80156-740F-D944-A92F-538FE995F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8553450" y="2457217"/>
            <a:ext cx="2971800" cy="1867369"/>
          </a:xfrm>
          <a:prstGeom prst="rect">
            <a:avLst/>
          </a:prstGeom>
          <a:noFill/>
        </p:spPr>
      </p:pic>
      <p:pic>
        <p:nvPicPr>
          <p:cNvPr id="2050" name="Picture 2" descr="Image result for Marcel Bessis schizocyte">
            <a:extLst>
              <a:ext uri="{FF2B5EF4-FFF2-40B4-BE49-F238E27FC236}">
                <a16:creationId xmlns:a16="http://schemas.microsoft.com/office/drawing/2014/main" id="{49E57A5B-8566-D248-83BC-FACE30B891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5665" y="4997671"/>
            <a:ext cx="2171700" cy="146371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A64894A-8829-BB40-E23F-A8BC710FCA7A}"/>
              </a:ext>
            </a:extLst>
          </p:cNvPr>
          <p:cNvSpPr>
            <a:spLocks noGrp="1"/>
          </p:cNvSpPr>
          <p:nvPr>
            <p:ph type="sldNum" sz="quarter" idx="12"/>
          </p:nvPr>
        </p:nvSpPr>
        <p:spPr/>
        <p:txBody>
          <a:bodyPr/>
          <a:lstStyle/>
          <a:p>
            <a:fld id="{D5FCF9B7-FB9B-46B7-B364-EF10DB67BB39}" type="slidenum">
              <a:rPr lang="en-US" smtClean="0"/>
              <a:pPr/>
              <a:t>17</a:t>
            </a:fld>
            <a:endParaRPr lang="en-US"/>
          </a:p>
        </p:txBody>
      </p:sp>
    </p:spTree>
    <p:extLst>
      <p:ext uri="{BB962C8B-B14F-4D97-AF65-F5344CB8AC3E}">
        <p14:creationId xmlns:p14="http://schemas.microsoft.com/office/powerpoint/2010/main" val="2556858994"/>
      </p:ext>
    </p:extLst>
  </p:cSld>
  <p:clrMapOvr>
    <a:masterClrMapping/>
  </p:clrMapOvr>
  <mc:AlternateContent xmlns:mc="http://schemas.openxmlformats.org/markup-compatibility/2006" xmlns:p14="http://schemas.microsoft.com/office/powerpoint/2010/main">
    <mc:Choice Requires="p14">
      <p:transition spd="slow" p14:dur="2000" advTm="453"/>
    </mc:Choice>
    <mc:Fallback xmlns="">
      <p:transition spd="slow" advTm="45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6A43-7EA2-9944-83BD-3F2A298A9768}"/>
              </a:ext>
            </a:extLst>
          </p:cNvPr>
          <p:cNvSpPr>
            <a:spLocks noGrp="1"/>
          </p:cNvSpPr>
          <p:nvPr>
            <p:ph type="title"/>
          </p:nvPr>
        </p:nvSpPr>
        <p:spPr>
          <a:xfrm>
            <a:off x="1158500" y="929937"/>
            <a:ext cx="9875000" cy="838200"/>
          </a:xfrm>
        </p:spPr>
        <p:txBody>
          <a:bodyPr>
            <a:normAutofit/>
          </a:bodyPr>
          <a:lstStyle/>
          <a:p>
            <a:r>
              <a:rPr lang="en-US" dirty="0">
                <a:solidFill>
                  <a:schemeClr val="tx1"/>
                </a:solidFill>
              </a:rPr>
              <a:t>Congenital Vs. Acquired [Immune] TTP</a:t>
            </a:r>
          </a:p>
        </p:txBody>
      </p:sp>
      <p:pic>
        <p:nvPicPr>
          <p:cNvPr id="7" name="Picture 6" descr="A close up of a logo&#10;&#10;Description automatically generated">
            <a:extLst>
              <a:ext uri="{FF2B5EF4-FFF2-40B4-BE49-F238E27FC236}">
                <a16:creationId xmlns:a16="http://schemas.microsoft.com/office/drawing/2014/main" id="{1080263E-1974-C44A-8423-52B236736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976" y="2071991"/>
            <a:ext cx="7066624" cy="3871609"/>
          </a:xfrm>
          <a:prstGeom prst="rect">
            <a:avLst/>
          </a:prstGeom>
        </p:spPr>
      </p:pic>
      <p:sp>
        <p:nvSpPr>
          <p:cNvPr id="9" name="Right Arrow 8">
            <a:extLst>
              <a:ext uri="{FF2B5EF4-FFF2-40B4-BE49-F238E27FC236}">
                <a16:creationId xmlns:a16="http://schemas.microsoft.com/office/drawing/2014/main" id="{BFBB3538-07AC-AF41-8D77-A1F440C11362}"/>
              </a:ext>
            </a:extLst>
          </p:cNvPr>
          <p:cNvSpPr/>
          <p:nvPr/>
        </p:nvSpPr>
        <p:spPr>
          <a:xfrm>
            <a:off x="1158500" y="2667000"/>
            <a:ext cx="2199217" cy="838200"/>
          </a:xfrm>
          <a:prstGeom prst="rightArrow">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rgbClr val="000000"/>
                </a:solidFill>
                <a:latin typeface="Arial Narrow"/>
                <a:cs typeface="Arial Narrow"/>
              </a:rPr>
              <a:t>rTTP</a:t>
            </a:r>
            <a:r>
              <a:rPr lang="en-US" sz="2000" dirty="0">
                <a:solidFill>
                  <a:srgbClr val="000000"/>
                </a:solidFill>
                <a:latin typeface="Arial Narrow"/>
                <a:cs typeface="Arial Narrow"/>
              </a:rPr>
              <a:t> 15 Mutations</a:t>
            </a:r>
          </a:p>
        </p:txBody>
      </p:sp>
      <p:sp>
        <p:nvSpPr>
          <p:cNvPr id="10" name="Right Arrow 9">
            <a:extLst>
              <a:ext uri="{FF2B5EF4-FFF2-40B4-BE49-F238E27FC236}">
                <a16:creationId xmlns:a16="http://schemas.microsoft.com/office/drawing/2014/main" id="{F58150D2-3C71-364C-A851-EB91BCDBF3AC}"/>
              </a:ext>
            </a:extLst>
          </p:cNvPr>
          <p:cNvSpPr/>
          <p:nvPr/>
        </p:nvSpPr>
        <p:spPr>
          <a:xfrm>
            <a:off x="660574" y="3707773"/>
            <a:ext cx="2788402" cy="1295400"/>
          </a:xfrm>
          <a:prstGeom prst="rightArrow">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rgbClr val="000000"/>
                </a:solidFill>
                <a:latin typeface="Arial Narrow"/>
                <a:cs typeface="Arial Narrow"/>
              </a:rPr>
              <a:t>iTTP</a:t>
            </a:r>
            <a:r>
              <a:rPr lang="en-US" sz="2000" dirty="0">
                <a:solidFill>
                  <a:srgbClr val="000000"/>
                </a:solidFill>
                <a:latin typeface="Arial Narrow"/>
                <a:cs typeface="Arial Narrow"/>
              </a:rPr>
              <a:t>: Polyclonal autoantibody targets</a:t>
            </a:r>
          </a:p>
        </p:txBody>
      </p:sp>
      <p:sp>
        <p:nvSpPr>
          <p:cNvPr id="8" name="TextBox 7">
            <a:extLst>
              <a:ext uri="{FF2B5EF4-FFF2-40B4-BE49-F238E27FC236}">
                <a16:creationId xmlns:a16="http://schemas.microsoft.com/office/drawing/2014/main" id="{B47F6674-3316-7D48-819E-ACD10A635183}"/>
              </a:ext>
            </a:extLst>
          </p:cNvPr>
          <p:cNvSpPr txBox="1"/>
          <p:nvPr/>
        </p:nvSpPr>
        <p:spPr>
          <a:xfrm>
            <a:off x="6019800" y="1905000"/>
            <a:ext cx="1828800" cy="523220"/>
          </a:xfrm>
          <a:prstGeom prst="rect">
            <a:avLst/>
          </a:prstGeom>
          <a:solidFill>
            <a:schemeClr val="bg1"/>
          </a:solidFill>
        </p:spPr>
        <p:txBody>
          <a:bodyPr wrap="square" rtlCol="0">
            <a:spAutoFit/>
          </a:bodyPr>
          <a:lstStyle/>
          <a:p>
            <a:r>
              <a:rPr lang="en-US" sz="2800">
                <a:latin typeface="Arial Narrow" panose="020B0604020202020204" pitchFamily="34" charset="0"/>
                <a:cs typeface="Arial Narrow" panose="020B0604020202020204" pitchFamily="34" charset="0"/>
              </a:rPr>
              <a:t>ADAMTS13</a:t>
            </a:r>
          </a:p>
        </p:txBody>
      </p:sp>
      <p:sp>
        <p:nvSpPr>
          <p:cNvPr id="11" name="TextBox 10">
            <a:extLst>
              <a:ext uri="{FF2B5EF4-FFF2-40B4-BE49-F238E27FC236}">
                <a16:creationId xmlns:a16="http://schemas.microsoft.com/office/drawing/2014/main" id="{7C03FAC3-A28C-1D46-8C05-69F8EC1D402A}"/>
              </a:ext>
            </a:extLst>
          </p:cNvPr>
          <p:cNvSpPr txBox="1"/>
          <p:nvPr/>
        </p:nvSpPr>
        <p:spPr>
          <a:xfrm>
            <a:off x="1596300" y="6013703"/>
            <a:ext cx="8846999" cy="400110"/>
          </a:xfrm>
          <a:prstGeom prst="rect">
            <a:avLst/>
          </a:prstGeom>
          <a:solidFill>
            <a:schemeClr val="bg1"/>
          </a:solidFill>
        </p:spPr>
        <p:txBody>
          <a:bodyPr wrap="square" rtlCol="0">
            <a:spAutoFit/>
          </a:bodyPr>
          <a:lstStyle/>
          <a:p>
            <a:pPr algn="ctr"/>
            <a:r>
              <a:rPr lang="en-US" sz="2000" dirty="0">
                <a:latin typeface="Arial Narrow" panose="020B0604020202020204" pitchFamily="34" charset="0"/>
                <a:cs typeface="Arial Narrow" panose="020B0604020202020204" pitchFamily="34" charset="0"/>
              </a:rPr>
              <a:t>IgG 4 autoantibodies, possible familial distribution, all bind the cysteine-rich spacer residues</a:t>
            </a:r>
          </a:p>
        </p:txBody>
      </p:sp>
      <p:sp>
        <p:nvSpPr>
          <p:cNvPr id="12" name="Rounded Rectangular Callout 11">
            <a:extLst>
              <a:ext uri="{FF2B5EF4-FFF2-40B4-BE49-F238E27FC236}">
                <a16:creationId xmlns:a16="http://schemas.microsoft.com/office/drawing/2014/main" id="{568E32CC-7296-C044-B5C0-6E9634FAB697}"/>
              </a:ext>
            </a:extLst>
          </p:cNvPr>
          <p:cNvSpPr/>
          <p:nvPr/>
        </p:nvSpPr>
        <p:spPr>
          <a:xfrm>
            <a:off x="8542200" y="5343435"/>
            <a:ext cx="1954717" cy="609333"/>
          </a:xfrm>
          <a:prstGeom prst="wedgeRoundRectCallout">
            <a:avLst>
              <a:gd name="adj1" fmla="val -51906"/>
              <a:gd name="adj2" fmla="val -309873"/>
              <a:gd name="adj3" fmla="val 1666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Narrow"/>
                <a:cs typeface="Arial Narrow"/>
              </a:rPr>
              <a:t>Thrombospondins</a:t>
            </a:r>
          </a:p>
        </p:txBody>
      </p:sp>
      <p:sp>
        <p:nvSpPr>
          <p:cNvPr id="3" name="Slide Number Placeholder 2">
            <a:extLst>
              <a:ext uri="{FF2B5EF4-FFF2-40B4-BE49-F238E27FC236}">
                <a16:creationId xmlns:a16="http://schemas.microsoft.com/office/drawing/2014/main" id="{C84FDEE9-4314-751B-F3A8-25D09BC5CB15}"/>
              </a:ext>
            </a:extLst>
          </p:cNvPr>
          <p:cNvSpPr>
            <a:spLocks noGrp="1"/>
          </p:cNvSpPr>
          <p:nvPr>
            <p:ph type="sldNum" sz="quarter" idx="12"/>
          </p:nvPr>
        </p:nvSpPr>
        <p:spPr/>
        <p:txBody>
          <a:bodyPr/>
          <a:lstStyle/>
          <a:p>
            <a:fld id="{D5FCF9B7-FB9B-46B7-B364-EF10DB67BB39}" type="slidenum">
              <a:rPr lang="en-US" smtClean="0"/>
              <a:pPr/>
              <a:t>18</a:t>
            </a:fld>
            <a:endParaRPr lang="en-US"/>
          </a:p>
        </p:txBody>
      </p:sp>
    </p:spTree>
    <p:extLst>
      <p:ext uri="{BB962C8B-B14F-4D97-AF65-F5344CB8AC3E}">
        <p14:creationId xmlns:p14="http://schemas.microsoft.com/office/powerpoint/2010/main" val="3390683616"/>
      </p:ext>
    </p:extLst>
  </p:cSld>
  <p:clrMapOvr>
    <a:masterClrMapping/>
  </p:clrMapOvr>
  <mc:AlternateContent xmlns:mc="http://schemas.openxmlformats.org/markup-compatibility/2006" xmlns:p14="http://schemas.microsoft.com/office/powerpoint/2010/main">
    <mc:Choice Requires="p14">
      <p:transition spd="slow" p14:dur="2000" advTm="448"/>
    </mc:Choice>
    <mc:Fallback xmlns="">
      <p:transition spd="slow" advTm="44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536940-41CF-2C43-9B8E-1DA7CEF79D93}"/>
              </a:ext>
            </a:extLst>
          </p:cNvPr>
          <p:cNvSpPr>
            <a:spLocks noGrp="1"/>
          </p:cNvSpPr>
          <p:nvPr>
            <p:ph type="title"/>
          </p:nvPr>
        </p:nvSpPr>
        <p:spPr>
          <a:xfrm>
            <a:off x="1981200" y="762000"/>
            <a:ext cx="8229600" cy="1143000"/>
          </a:xfrm>
          <a:prstGeom prst="rect">
            <a:avLst/>
          </a:prstGeom>
        </p:spPr>
        <p:txBody>
          <a:bodyPr anchor="ctr">
            <a:normAutofit/>
          </a:bodyPr>
          <a:lstStyle/>
          <a:p>
            <a:pPr>
              <a:lnSpc>
                <a:spcPct val="90000"/>
              </a:lnSpc>
            </a:pPr>
            <a:r>
              <a:rPr lang="en-US" sz="3700" dirty="0">
                <a:solidFill>
                  <a:schemeClr val="tx1"/>
                </a:solidFill>
              </a:rPr>
              <a:t>19-YOA </a:t>
            </a:r>
            <a:r>
              <a:rPr lang="en-US" sz="3600" dirty="0">
                <a:solidFill>
                  <a:schemeClr val="tx1"/>
                </a:solidFill>
              </a:rPr>
              <a:t>♀</a:t>
            </a:r>
            <a:r>
              <a:rPr lang="en-US" sz="3700" dirty="0">
                <a:solidFill>
                  <a:schemeClr val="tx1"/>
                </a:solidFill>
              </a:rPr>
              <a:t>, Presumptive TTP</a:t>
            </a:r>
            <a:br>
              <a:rPr lang="en-US" sz="3700" dirty="0">
                <a:solidFill>
                  <a:schemeClr val="tx1"/>
                </a:solidFill>
              </a:rPr>
            </a:br>
            <a:r>
              <a:rPr lang="en-US" sz="3700" dirty="0">
                <a:solidFill>
                  <a:schemeClr val="tx1"/>
                </a:solidFill>
              </a:rPr>
              <a:t>Differential Diagnosis: Various TMAs</a:t>
            </a:r>
          </a:p>
        </p:txBody>
      </p:sp>
      <p:graphicFrame>
        <p:nvGraphicFramePr>
          <p:cNvPr id="9" name="Content Placeholder 6">
            <a:extLst>
              <a:ext uri="{FF2B5EF4-FFF2-40B4-BE49-F238E27FC236}">
                <a16:creationId xmlns:a16="http://schemas.microsoft.com/office/drawing/2014/main" id="{9D7F067F-F557-4CF6-B09F-E1C05C53B54A}"/>
              </a:ext>
            </a:extLst>
          </p:cNvPr>
          <p:cNvGraphicFramePr>
            <a:graphicFrameLocks noGrp="1"/>
          </p:cNvGraphicFramePr>
          <p:nvPr>
            <p:ph idx="1"/>
            <p:extLst>
              <p:ext uri="{D42A27DB-BD31-4B8C-83A1-F6EECF244321}">
                <p14:modId xmlns:p14="http://schemas.microsoft.com/office/powerpoint/2010/main" val="2236319149"/>
              </p:ext>
            </p:extLst>
          </p:nvPr>
        </p:nvGraphicFramePr>
        <p:xfrm>
          <a:off x="1981200" y="2057400"/>
          <a:ext cx="8458200" cy="4298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2B42D9B6-5A40-472C-9138-E9232FF1001C}"/>
              </a:ext>
            </a:extLst>
          </p:cNvPr>
          <p:cNvSpPr>
            <a:spLocks noGrp="1"/>
          </p:cNvSpPr>
          <p:nvPr>
            <p:ph type="sldNum" sz="quarter" idx="12"/>
          </p:nvPr>
        </p:nvSpPr>
        <p:spPr/>
        <p:txBody>
          <a:bodyPr/>
          <a:lstStyle/>
          <a:p>
            <a:fld id="{D5FCF9B7-FB9B-46B7-B364-EF10DB67BB39}" type="slidenum">
              <a:rPr lang="en-US" smtClean="0"/>
              <a:pPr/>
              <a:t>19</a:t>
            </a:fld>
            <a:endParaRPr lang="en-US" dirty="0"/>
          </a:p>
        </p:txBody>
      </p:sp>
    </p:spTree>
    <p:extLst>
      <p:ext uri="{BB962C8B-B14F-4D97-AF65-F5344CB8AC3E}">
        <p14:creationId xmlns:p14="http://schemas.microsoft.com/office/powerpoint/2010/main" val="835355902"/>
      </p:ext>
    </p:extLst>
  </p:cSld>
  <p:clrMapOvr>
    <a:masterClrMapping/>
  </p:clrMapOvr>
  <mc:AlternateContent xmlns:mc="http://schemas.openxmlformats.org/markup-compatibility/2006" xmlns:p14="http://schemas.microsoft.com/office/powerpoint/2010/main">
    <mc:Choice Requires="p14">
      <p:transition spd="slow" p14:dur="2000" advTm="381"/>
    </mc:Choice>
    <mc:Fallback xmlns="">
      <p:transition spd="slow" advTm="38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hoe phone get smart">
            <a:extLst>
              <a:ext uri="{FF2B5EF4-FFF2-40B4-BE49-F238E27FC236}">
                <a16:creationId xmlns:a16="http://schemas.microsoft.com/office/drawing/2014/main" id="{DE32FA41-32D7-C440-9D3E-3018260286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17749" y="3302002"/>
            <a:ext cx="3593251" cy="2685955"/>
          </a:xfrm>
          <a:prstGeom prst="rect">
            <a:avLst/>
          </a:prstGeom>
          <a:solidFill>
            <a:srgbClr val="FFFFFF"/>
          </a:solidFill>
        </p:spPr>
      </p:pic>
      <p:sp>
        <p:nvSpPr>
          <p:cNvPr id="2" name="Title 1">
            <a:extLst>
              <a:ext uri="{FF2B5EF4-FFF2-40B4-BE49-F238E27FC236}">
                <a16:creationId xmlns:a16="http://schemas.microsoft.com/office/drawing/2014/main" id="{8FAA49DC-946E-924A-82BC-53A0A8E50CBC}"/>
              </a:ext>
            </a:extLst>
          </p:cNvPr>
          <p:cNvSpPr>
            <a:spLocks noGrp="1"/>
          </p:cNvSpPr>
          <p:nvPr>
            <p:ph type="title"/>
          </p:nvPr>
        </p:nvSpPr>
        <p:spPr>
          <a:xfrm>
            <a:off x="1524000" y="796388"/>
            <a:ext cx="9144000" cy="958850"/>
          </a:xfrm>
          <a:prstGeom prst="rect">
            <a:avLst/>
          </a:prstGeom>
        </p:spPr>
        <p:txBody>
          <a:bodyPr anchor="ctr">
            <a:normAutofit fontScale="90000"/>
          </a:bodyPr>
          <a:lstStyle/>
          <a:p>
            <a:r>
              <a:rPr lang="en-US" dirty="0">
                <a:solidFill>
                  <a:schemeClr val="tx1"/>
                </a:solidFill>
              </a:rPr>
              <a:t>Thrombotic Microangiopathies [TMAs]</a:t>
            </a:r>
          </a:p>
        </p:txBody>
      </p:sp>
      <p:sp>
        <p:nvSpPr>
          <p:cNvPr id="3" name="Content Placeholder 2">
            <a:extLst>
              <a:ext uri="{FF2B5EF4-FFF2-40B4-BE49-F238E27FC236}">
                <a16:creationId xmlns:a16="http://schemas.microsoft.com/office/drawing/2014/main" id="{3DF6202D-456F-8440-965A-691BB886A66C}"/>
              </a:ext>
            </a:extLst>
          </p:cNvPr>
          <p:cNvSpPr>
            <a:spLocks noGrp="1"/>
          </p:cNvSpPr>
          <p:nvPr>
            <p:ph sz="half" idx="1"/>
          </p:nvPr>
        </p:nvSpPr>
        <p:spPr>
          <a:xfrm>
            <a:off x="533399" y="1828801"/>
            <a:ext cx="7828843" cy="4232811"/>
          </a:xfrm>
          <a:prstGeom prst="rect">
            <a:avLst/>
          </a:prstGeom>
        </p:spPr>
        <p:txBody>
          <a:bodyPr>
            <a:normAutofit lnSpcReduction="10000"/>
          </a:bodyPr>
          <a:lstStyle/>
          <a:p>
            <a:pPr>
              <a:lnSpc>
                <a:spcPct val="110000"/>
              </a:lnSpc>
              <a:spcBef>
                <a:spcPts val="0"/>
              </a:spcBef>
            </a:pPr>
            <a:r>
              <a:rPr lang="en-US" dirty="0">
                <a:solidFill>
                  <a:schemeClr val="tx1"/>
                </a:solidFill>
              </a:rPr>
              <a:t>Thrombotic thrombocytopenic purpura [TTP]</a:t>
            </a:r>
          </a:p>
          <a:p>
            <a:pPr lvl="1">
              <a:lnSpc>
                <a:spcPct val="110000"/>
              </a:lnSpc>
              <a:spcBef>
                <a:spcPts val="0"/>
              </a:spcBef>
            </a:pPr>
            <a:r>
              <a:rPr lang="en-US" dirty="0">
                <a:solidFill>
                  <a:schemeClr val="tx1"/>
                </a:solidFill>
              </a:rPr>
              <a:t>Rx </a:t>
            </a:r>
            <a:r>
              <a:rPr lang="en-US" dirty="0" err="1">
                <a:solidFill>
                  <a:schemeClr val="tx1"/>
                </a:solidFill>
              </a:rPr>
              <a:t>Cablivi</a:t>
            </a:r>
            <a:r>
              <a:rPr lang="en-US" baseline="30000" dirty="0">
                <a:solidFill>
                  <a:schemeClr val="tx1"/>
                </a:solidFill>
              </a:rPr>
              <a:t>®</a:t>
            </a:r>
          </a:p>
          <a:p>
            <a:pPr>
              <a:lnSpc>
                <a:spcPct val="110000"/>
              </a:lnSpc>
              <a:spcBef>
                <a:spcPts val="0"/>
              </a:spcBef>
            </a:pPr>
            <a:r>
              <a:rPr lang="en-US" dirty="0">
                <a:solidFill>
                  <a:schemeClr val="tx1"/>
                </a:solidFill>
              </a:rPr>
              <a:t>Shiga-toxin producing </a:t>
            </a:r>
            <a:r>
              <a:rPr lang="en-US" i="1" dirty="0">
                <a:solidFill>
                  <a:schemeClr val="tx1"/>
                </a:solidFill>
              </a:rPr>
              <a:t>E. coli</a:t>
            </a:r>
            <a:br>
              <a:rPr lang="en-US" i="1" dirty="0">
                <a:solidFill>
                  <a:schemeClr val="tx1"/>
                </a:solidFill>
              </a:rPr>
            </a:br>
            <a:r>
              <a:rPr lang="en-US" dirty="0">
                <a:solidFill>
                  <a:schemeClr val="tx1"/>
                </a:solidFill>
              </a:rPr>
              <a:t>hemolytic-uremic syndrome [STEC-HUS]</a:t>
            </a:r>
          </a:p>
          <a:p>
            <a:pPr>
              <a:lnSpc>
                <a:spcPct val="110000"/>
              </a:lnSpc>
              <a:spcBef>
                <a:spcPts val="0"/>
              </a:spcBef>
            </a:pPr>
            <a:r>
              <a:rPr lang="en-US" dirty="0">
                <a:solidFill>
                  <a:schemeClr val="tx1"/>
                </a:solidFill>
              </a:rPr>
              <a:t>Childhood traumatic brain injury</a:t>
            </a:r>
          </a:p>
          <a:p>
            <a:pPr lvl="1">
              <a:lnSpc>
                <a:spcPct val="110000"/>
              </a:lnSpc>
              <a:spcBef>
                <a:spcPts val="0"/>
              </a:spcBef>
            </a:pPr>
            <a:r>
              <a:rPr lang="en-US" dirty="0">
                <a:solidFill>
                  <a:schemeClr val="tx1"/>
                </a:solidFill>
              </a:rPr>
              <a:t>Rx: ADAMTS13</a:t>
            </a:r>
          </a:p>
          <a:p>
            <a:pPr>
              <a:lnSpc>
                <a:spcPct val="110000"/>
              </a:lnSpc>
              <a:spcBef>
                <a:spcPts val="0"/>
              </a:spcBef>
            </a:pPr>
            <a:r>
              <a:rPr lang="en-US" dirty="0">
                <a:solidFill>
                  <a:schemeClr val="tx1"/>
                </a:solidFill>
              </a:rPr>
              <a:t>Atypical hemolytic-uremic syndrome [</a:t>
            </a:r>
            <a:r>
              <a:rPr lang="en-US" dirty="0" err="1">
                <a:solidFill>
                  <a:schemeClr val="tx1"/>
                </a:solidFill>
              </a:rPr>
              <a:t>aHUS</a:t>
            </a:r>
            <a:r>
              <a:rPr lang="en-US" dirty="0">
                <a:solidFill>
                  <a:schemeClr val="tx1"/>
                </a:solidFill>
              </a:rPr>
              <a:t>]</a:t>
            </a:r>
          </a:p>
          <a:p>
            <a:pPr lvl="1">
              <a:lnSpc>
                <a:spcPct val="110000"/>
              </a:lnSpc>
              <a:spcBef>
                <a:spcPts val="0"/>
              </a:spcBef>
            </a:pPr>
            <a:r>
              <a:rPr lang="en-US" dirty="0">
                <a:solidFill>
                  <a:schemeClr val="tx1"/>
                </a:solidFill>
              </a:rPr>
              <a:t>Rx Soliris</a:t>
            </a:r>
            <a:r>
              <a:rPr lang="en-US" baseline="30000" dirty="0">
                <a:solidFill>
                  <a:schemeClr val="tx1"/>
                </a:solidFill>
              </a:rPr>
              <a:t>®</a:t>
            </a:r>
          </a:p>
          <a:p>
            <a:pPr>
              <a:lnSpc>
                <a:spcPct val="110000"/>
              </a:lnSpc>
              <a:spcBef>
                <a:spcPts val="0"/>
              </a:spcBef>
            </a:pPr>
            <a:r>
              <a:rPr lang="en-US" dirty="0">
                <a:solidFill>
                  <a:schemeClr val="tx1"/>
                </a:solidFill>
              </a:rPr>
              <a:t>HELLP Syndrome</a:t>
            </a:r>
          </a:p>
          <a:p>
            <a:pPr lvl="1">
              <a:lnSpc>
                <a:spcPct val="110000"/>
              </a:lnSpc>
              <a:spcBef>
                <a:spcPts val="0"/>
              </a:spcBef>
            </a:pPr>
            <a:r>
              <a:rPr lang="en-US" dirty="0">
                <a:solidFill>
                  <a:schemeClr val="tx1"/>
                </a:solidFill>
              </a:rPr>
              <a:t>Rx Soliris</a:t>
            </a:r>
            <a:r>
              <a:rPr lang="en-US" baseline="30000" dirty="0">
                <a:solidFill>
                  <a:schemeClr val="tx1"/>
                </a:solidFill>
              </a:rPr>
              <a:t>®</a:t>
            </a:r>
            <a:r>
              <a:rPr lang="en-US" dirty="0">
                <a:solidFill>
                  <a:schemeClr val="tx1"/>
                </a:solidFill>
              </a:rPr>
              <a:t>?</a:t>
            </a:r>
          </a:p>
        </p:txBody>
      </p:sp>
      <p:sp>
        <p:nvSpPr>
          <p:cNvPr id="5" name="Rectangle 4">
            <a:extLst>
              <a:ext uri="{FF2B5EF4-FFF2-40B4-BE49-F238E27FC236}">
                <a16:creationId xmlns:a16="http://schemas.microsoft.com/office/drawing/2014/main" id="{A71FCD96-F2A8-1642-9F34-ED10014B969A}"/>
              </a:ext>
            </a:extLst>
          </p:cNvPr>
          <p:cNvSpPr/>
          <p:nvPr/>
        </p:nvSpPr>
        <p:spPr>
          <a:xfrm>
            <a:off x="8362243" y="1905000"/>
            <a:ext cx="3378662" cy="1323439"/>
          </a:xfrm>
          <a:prstGeom prst="rect">
            <a:avLst/>
          </a:prstGeom>
          <a:noFill/>
        </p:spPr>
        <p:txBody>
          <a:bodyPr wrap="square" lIns="91440" tIns="45720" rIns="91440" bIns="45720">
            <a:spAutoFit/>
          </a:bodyPr>
          <a:lstStyle/>
          <a:p>
            <a:pPr algn="ctr"/>
            <a:r>
              <a:rPr lang="en-US" sz="4000" b="1" dirty="0">
                <a:ln w="22225">
                  <a:solidFill>
                    <a:schemeClr val="accent2"/>
                  </a:solidFill>
                  <a:prstDash val="solid"/>
                </a:ln>
                <a:solidFill>
                  <a:schemeClr val="accent2">
                    <a:lumMod val="40000"/>
                    <a:lumOff val="60000"/>
                  </a:schemeClr>
                </a:solidFill>
              </a:rPr>
              <a:t>Please silence</a:t>
            </a:r>
            <a:br>
              <a:rPr lang="en-US" sz="4000" b="1" dirty="0">
                <a:ln w="22225">
                  <a:solidFill>
                    <a:schemeClr val="accent2"/>
                  </a:solidFill>
                  <a:prstDash val="solid"/>
                </a:ln>
                <a:solidFill>
                  <a:schemeClr val="accent2">
                    <a:lumMod val="40000"/>
                    <a:lumOff val="60000"/>
                  </a:schemeClr>
                </a:solidFill>
              </a:rPr>
            </a:br>
            <a:r>
              <a:rPr lang="en-US" sz="4000" b="1" dirty="0">
                <a:ln w="22225">
                  <a:solidFill>
                    <a:schemeClr val="accent2"/>
                  </a:solidFill>
                  <a:prstDash val="solid"/>
                </a:ln>
                <a:solidFill>
                  <a:schemeClr val="accent2">
                    <a:lumMod val="40000"/>
                    <a:lumOff val="60000"/>
                  </a:schemeClr>
                </a:solidFill>
              </a:rPr>
              <a:t>your phone</a:t>
            </a:r>
          </a:p>
        </p:txBody>
      </p:sp>
      <p:sp>
        <p:nvSpPr>
          <p:cNvPr id="4" name="Slide Number Placeholder 3">
            <a:extLst>
              <a:ext uri="{FF2B5EF4-FFF2-40B4-BE49-F238E27FC236}">
                <a16:creationId xmlns:a16="http://schemas.microsoft.com/office/drawing/2014/main" id="{920589FB-AD51-579E-E7E6-1BA261D314F8}"/>
              </a:ext>
            </a:extLst>
          </p:cNvPr>
          <p:cNvSpPr>
            <a:spLocks noGrp="1"/>
          </p:cNvSpPr>
          <p:nvPr>
            <p:ph type="sldNum" sz="quarter" idx="12"/>
          </p:nvPr>
        </p:nvSpPr>
        <p:spPr/>
        <p:txBody>
          <a:bodyPr/>
          <a:lstStyle/>
          <a:p>
            <a:fld id="{D5FCF9B7-FB9B-46B7-B364-EF10DB67BB39}" type="slidenum">
              <a:rPr lang="en-US" smtClean="0"/>
              <a:pPr/>
              <a:t>2</a:t>
            </a:fld>
            <a:endParaRPr lang="en-US"/>
          </a:p>
        </p:txBody>
      </p:sp>
    </p:spTree>
    <p:extLst>
      <p:ext uri="{BB962C8B-B14F-4D97-AF65-F5344CB8AC3E}">
        <p14:creationId xmlns:p14="http://schemas.microsoft.com/office/powerpoint/2010/main" val="1939621296"/>
      </p:ext>
    </p:extLst>
  </p:cSld>
  <p:clrMapOvr>
    <a:masterClrMapping/>
  </p:clrMapOvr>
  <mc:AlternateContent xmlns:mc="http://schemas.openxmlformats.org/markup-compatibility/2006" xmlns:p14="http://schemas.microsoft.com/office/powerpoint/2010/main">
    <mc:Choice Requires="p14">
      <p:transition spd="slow" p14:dur="2000" advTm="8220"/>
    </mc:Choice>
    <mc:Fallback xmlns="">
      <p:transition spd="slow" advTm="822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C3F68-F06B-E04C-92F3-F44C942A6777}"/>
              </a:ext>
            </a:extLst>
          </p:cNvPr>
          <p:cNvSpPr>
            <a:spLocks noGrp="1"/>
          </p:cNvSpPr>
          <p:nvPr>
            <p:ph type="title"/>
          </p:nvPr>
        </p:nvSpPr>
        <p:spPr>
          <a:xfrm>
            <a:off x="4724400" y="136526"/>
            <a:ext cx="5943600" cy="1219201"/>
          </a:xfrm>
        </p:spPr>
        <p:txBody>
          <a:bodyPr>
            <a:normAutofit fontScale="90000"/>
          </a:bodyPr>
          <a:lstStyle/>
          <a:p>
            <a:r>
              <a:rPr lang="en-US" sz="4000" dirty="0">
                <a:solidFill>
                  <a:schemeClr val="tx1"/>
                </a:solidFill>
              </a:rPr>
              <a:t>19-YOA ♀, Presumptive TTP</a:t>
            </a:r>
            <a:br>
              <a:rPr lang="en-US" sz="4000" dirty="0">
                <a:solidFill>
                  <a:schemeClr val="tx1"/>
                </a:solidFill>
              </a:rPr>
            </a:br>
            <a:r>
              <a:rPr lang="en-US" sz="4000" dirty="0">
                <a:solidFill>
                  <a:schemeClr val="tx1"/>
                </a:solidFill>
              </a:rPr>
              <a:t>“PLASMIC” Score</a:t>
            </a:r>
          </a:p>
        </p:txBody>
      </p:sp>
      <p:graphicFrame>
        <p:nvGraphicFramePr>
          <p:cNvPr id="5" name="Table 4">
            <a:extLst>
              <a:ext uri="{FF2B5EF4-FFF2-40B4-BE49-F238E27FC236}">
                <a16:creationId xmlns:a16="http://schemas.microsoft.com/office/drawing/2014/main" id="{E5C56F12-B60D-D74B-A009-0E6D09861301}"/>
              </a:ext>
            </a:extLst>
          </p:cNvPr>
          <p:cNvGraphicFramePr>
            <a:graphicFrameLocks noGrp="1"/>
          </p:cNvGraphicFramePr>
          <p:nvPr/>
        </p:nvGraphicFramePr>
        <p:xfrm>
          <a:off x="1905002" y="1341871"/>
          <a:ext cx="8305799" cy="4541520"/>
        </p:xfrm>
        <a:graphic>
          <a:graphicData uri="http://schemas.openxmlformats.org/drawingml/2006/table">
            <a:tbl>
              <a:tblPr firstRow="1" bandRow="1">
                <a:tableStyleId>{5C22544A-7EE6-4342-B048-85BDC9FD1C3A}</a:tableStyleId>
              </a:tblPr>
              <a:tblGrid>
                <a:gridCol w="5303194">
                  <a:extLst>
                    <a:ext uri="{9D8B030D-6E8A-4147-A177-3AD203B41FA5}">
                      <a16:colId xmlns:a16="http://schemas.microsoft.com/office/drawing/2014/main" val="3624842174"/>
                    </a:ext>
                  </a:extLst>
                </a:gridCol>
                <a:gridCol w="1849299">
                  <a:extLst>
                    <a:ext uri="{9D8B030D-6E8A-4147-A177-3AD203B41FA5}">
                      <a16:colId xmlns:a16="http://schemas.microsoft.com/office/drawing/2014/main" val="2992773355"/>
                    </a:ext>
                  </a:extLst>
                </a:gridCol>
                <a:gridCol w="1153306">
                  <a:extLst>
                    <a:ext uri="{9D8B030D-6E8A-4147-A177-3AD203B41FA5}">
                      <a16:colId xmlns:a16="http://schemas.microsoft.com/office/drawing/2014/main" val="2581110223"/>
                    </a:ext>
                  </a:extLst>
                </a:gridCol>
              </a:tblGrid>
              <a:tr h="370840">
                <a:tc>
                  <a:txBody>
                    <a:bodyPr/>
                    <a:lstStyle/>
                    <a:p>
                      <a:pPr algn="ctr"/>
                      <a:r>
                        <a:rPr lang="en-US" sz="2400" b="0" i="0" dirty="0">
                          <a:latin typeface="Arial Narrow" panose="020B0604020202020204" pitchFamily="34" charset="0"/>
                          <a:cs typeface="Arial Narrow" panose="020B0604020202020204" pitchFamily="34" charset="0"/>
                        </a:rPr>
                        <a:t>Criteria</a:t>
                      </a:r>
                    </a:p>
                  </a:txBody>
                  <a:tcPr/>
                </a:tc>
                <a:tc>
                  <a:txBody>
                    <a:bodyPr/>
                    <a:lstStyle/>
                    <a:p>
                      <a:r>
                        <a:rPr lang="en-US" sz="2400" b="0" i="0">
                          <a:latin typeface="Arial Narrow" panose="020B0604020202020204" pitchFamily="34" charset="0"/>
                          <a:cs typeface="Arial Narrow" panose="020B0604020202020204" pitchFamily="34" charset="0"/>
                        </a:rPr>
                        <a:t>Patient</a:t>
                      </a:r>
                    </a:p>
                  </a:txBody>
                  <a:tcPr/>
                </a:tc>
                <a:tc>
                  <a:txBody>
                    <a:bodyPr/>
                    <a:lstStyle/>
                    <a:p>
                      <a:r>
                        <a:rPr lang="en-US" sz="2400" b="0" i="0">
                          <a:latin typeface="Arial Narrow" panose="020B0604020202020204" pitchFamily="34" charset="0"/>
                          <a:cs typeface="Arial Narrow" panose="020B0604020202020204" pitchFamily="34" charset="0"/>
                        </a:rPr>
                        <a:t>Points</a:t>
                      </a:r>
                    </a:p>
                  </a:txBody>
                  <a:tcPr/>
                </a:tc>
                <a:extLst>
                  <a:ext uri="{0D108BD9-81ED-4DB2-BD59-A6C34878D82A}">
                    <a16:rowId xmlns:a16="http://schemas.microsoft.com/office/drawing/2014/main" val="719253461"/>
                  </a:ext>
                </a:extLst>
              </a:tr>
              <a:tr h="370840">
                <a:tc>
                  <a:txBody>
                    <a:bodyPr/>
                    <a:lstStyle/>
                    <a:p>
                      <a:r>
                        <a:rPr lang="en-US" sz="2800" b="1" i="0" dirty="0">
                          <a:solidFill>
                            <a:srgbClr val="FF0000"/>
                          </a:solidFill>
                          <a:latin typeface="Arial Narrow" panose="020B0604020202020204" pitchFamily="34" charset="0"/>
                          <a:cs typeface="Arial Narrow" panose="020B0604020202020204" pitchFamily="34" charset="0"/>
                        </a:rPr>
                        <a:t>P</a:t>
                      </a:r>
                      <a:r>
                        <a:rPr lang="en-US" sz="2400" b="0" i="0" dirty="0">
                          <a:latin typeface="Arial Narrow" panose="020B0604020202020204" pitchFamily="34" charset="0"/>
                          <a:cs typeface="Arial Narrow" panose="020B0604020202020204" pitchFamily="34" charset="0"/>
                        </a:rPr>
                        <a:t>latelet count &lt;30,000/</a:t>
                      </a:r>
                      <a:r>
                        <a:rPr lang="en-US" sz="2400" b="0" i="0" dirty="0" err="1">
                          <a:latin typeface="Arial Narrow" panose="020B0604020202020204" pitchFamily="34" charset="0"/>
                          <a:cs typeface="Arial Narrow" panose="020B0604020202020204" pitchFamily="34" charset="0"/>
                        </a:rPr>
                        <a:t>uL</a:t>
                      </a:r>
                      <a:endParaRPr lang="en-US" sz="2400" b="0" i="0" dirty="0">
                        <a:latin typeface="Arial Narrow" panose="020B0604020202020204" pitchFamily="34" charset="0"/>
                        <a:cs typeface="Arial Narrow" panose="020B0604020202020204" pitchFamily="34" charset="0"/>
                      </a:endParaRPr>
                    </a:p>
                  </a:txBody>
                  <a:tcPr anchor="ctr"/>
                </a:tc>
                <a:tc>
                  <a:txBody>
                    <a:bodyPr/>
                    <a:lstStyle/>
                    <a:p>
                      <a:pPr algn="ctr"/>
                      <a:r>
                        <a:rPr lang="en-US" sz="2400" b="0" i="0">
                          <a:latin typeface="Arial Narrow" panose="020B0604020202020204" pitchFamily="34" charset="0"/>
                          <a:cs typeface="Arial Narrow" panose="020B0604020202020204" pitchFamily="34" charset="0"/>
                        </a:rPr>
                        <a:t>15,000.uL</a:t>
                      </a:r>
                    </a:p>
                  </a:txBody>
                  <a:tcPr/>
                </a:tc>
                <a:tc>
                  <a:txBody>
                    <a:bodyPr/>
                    <a:lstStyle/>
                    <a:p>
                      <a:pPr algn="ctr"/>
                      <a:r>
                        <a:rPr lang="en-US" sz="2400" b="0" i="0">
                          <a:latin typeface="Arial Narrow" panose="020B0604020202020204" pitchFamily="34" charset="0"/>
                          <a:cs typeface="Arial Narrow" panose="020B0604020202020204" pitchFamily="34" charset="0"/>
                        </a:rPr>
                        <a:t>1</a:t>
                      </a:r>
                    </a:p>
                  </a:txBody>
                  <a:tcPr/>
                </a:tc>
                <a:extLst>
                  <a:ext uri="{0D108BD9-81ED-4DB2-BD59-A6C34878D82A}">
                    <a16:rowId xmlns:a16="http://schemas.microsoft.com/office/drawing/2014/main" val="3860032718"/>
                  </a:ext>
                </a:extLst>
              </a:tr>
              <a:tr h="370840">
                <a:tc>
                  <a:txBody>
                    <a:bodyPr/>
                    <a:lstStyle/>
                    <a:p>
                      <a:r>
                        <a:rPr lang="en-US" sz="2400" b="0" i="0" dirty="0">
                          <a:latin typeface="Arial Narrow" panose="020B0604020202020204" pitchFamily="34" charset="0"/>
                          <a:cs typeface="Arial Narrow" panose="020B0604020202020204" pitchFamily="34" charset="0"/>
                        </a:rPr>
                        <a:t>Hemo</a:t>
                      </a:r>
                      <a:r>
                        <a:rPr lang="en-US" sz="2800" b="1" i="0" dirty="0">
                          <a:solidFill>
                            <a:srgbClr val="FF0000"/>
                          </a:solidFill>
                          <a:latin typeface="Arial Narrow" panose="020B0604020202020204" pitchFamily="34" charset="0"/>
                          <a:cs typeface="Arial Narrow" panose="020B0604020202020204" pitchFamily="34" charset="0"/>
                        </a:rPr>
                        <a:t>l</a:t>
                      </a:r>
                      <a:r>
                        <a:rPr lang="en-US" sz="2400" b="0" i="0" dirty="0">
                          <a:latin typeface="Arial Narrow" panose="020B0604020202020204" pitchFamily="34" charset="0"/>
                          <a:cs typeface="Arial Narrow" panose="020B0604020202020204" pitchFamily="34" charset="0"/>
                        </a:rPr>
                        <a:t>ysis [MAHA, LD]</a:t>
                      </a:r>
                    </a:p>
                  </a:txBody>
                  <a:tcPr anchor="ctr"/>
                </a:tc>
                <a:tc>
                  <a:txBody>
                    <a:bodyPr/>
                    <a:lstStyle/>
                    <a:p>
                      <a:pPr algn="ctr"/>
                      <a:r>
                        <a:rPr lang="en-US" sz="2400" b="0" i="0">
                          <a:latin typeface="Arial Narrow" panose="020B0604020202020204" pitchFamily="34" charset="0"/>
                          <a:cs typeface="Arial Narrow" panose="020B0604020202020204" pitchFamily="34" charset="0"/>
                        </a:rPr>
                        <a:t>LD 420 U/L</a:t>
                      </a:r>
                    </a:p>
                  </a:txBody>
                  <a:tcPr/>
                </a:tc>
                <a:tc>
                  <a:txBody>
                    <a:bodyPr/>
                    <a:lstStyle/>
                    <a:p>
                      <a:pPr algn="ctr"/>
                      <a:r>
                        <a:rPr lang="en-US" sz="2400" b="0" i="0">
                          <a:latin typeface="Arial Narrow" panose="020B0604020202020204" pitchFamily="34" charset="0"/>
                          <a:cs typeface="Arial Narrow" panose="020B0604020202020204" pitchFamily="34" charset="0"/>
                        </a:rPr>
                        <a:t>1</a:t>
                      </a:r>
                    </a:p>
                  </a:txBody>
                  <a:tcPr/>
                </a:tc>
                <a:extLst>
                  <a:ext uri="{0D108BD9-81ED-4DB2-BD59-A6C34878D82A}">
                    <a16:rowId xmlns:a16="http://schemas.microsoft.com/office/drawing/2014/main" val="3585343156"/>
                  </a:ext>
                </a:extLst>
              </a:tr>
              <a:tr h="370840">
                <a:tc>
                  <a:txBody>
                    <a:bodyPr/>
                    <a:lstStyle/>
                    <a:p>
                      <a:r>
                        <a:rPr lang="en-US" sz="2400" b="0" i="0">
                          <a:latin typeface="Arial Narrow" panose="020B0604020202020204" pitchFamily="34" charset="0"/>
                          <a:cs typeface="Arial Narrow" panose="020B0604020202020204" pitchFamily="34" charset="0"/>
                        </a:rPr>
                        <a:t>No </a:t>
                      </a:r>
                      <a:r>
                        <a:rPr lang="en-US" sz="2800" b="1" i="0">
                          <a:solidFill>
                            <a:srgbClr val="FF0000"/>
                          </a:solidFill>
                          <a:latin typeface="Arial Narrow" panose="020B0604020202020204" pitchFamily="34" charset="0"/>
                          <a:cs typeface="Arial Narrow" panose="020B0604020202020204" pitchFamily="34" charset="0"/>
                        </a:rPr>
                        <a:t>a</a:t>
                      </a:r>
                      <a:r>
                        <a:rPr lang="en-US" sz="2400" b="0" i="0">
                          <a:latin typeface="Arial Narrow" panose="020B0604020202020204" pitchFamily="34" charset="0"/>
                          <a:cs typeface="Arial Narrow" panose="020B0604020202020204" pitchFamily="34" charset="0"/>
                        </a:rPr>
                        <a:t>ctive cancer in previous year</a:t>
                      </a:r>
                    </a:p>
                  </a:txBody>
                  <a:tcPr anchor="ctr"/>
                </a:tc>
                <a:tc>
                  <a:txBody>
                    <a:bodyPr/>
                    <a:lstStyle/>
                    <a:p>
                      <a:pPr algn="ctr"/>
                      <a:r>
                        <a:rPr lang="en-US" sz="2400" b="0" i="0">
                          <a:latin typeface="Arial Narrow" panose="020B0604020202020204" pitchFamily="34" charset="0"/>
                          <a:cs typeface="Arial Narrow" panose="020B0604020202020204" pitchFamily="34" charset="0"/>
                        </a:rPr>
                        <a:t>✅</a:t>
                      </a:r>
                    </a:p>
                  </a:txBody>
                  <a:tcPr/>
                </a:tc>
                <a:tc>
                  <a:txBody>
                    <a:bodyPr/>
                    <a:lstStyle/>
                    <a:p>
                      <a:pPr algn="ctr"/>
                      <a:r>
                        <a:rPr lang="en-US" sz="2400" b="0" i="0">
                          <a:latin typeface="Arial Narrow" panose="020B0604020202020204" pitchFamily="34" charset="0"/>
                          <a:cs typeface="Arial Narrow" panose="020B0604020202020204" pitchFamily="34" charset="0"/>
                        </a:rPr>
                        <a:t>1</a:t>
                      </a:r>
                    </a:p>
                  </a:txBody>
                  <a:tcPr/>
                </a:tc>
                <a:extLst>
                  <a:ext uri="{0D108BD9-81ED-4DB2-BD59-A6C34878D82A}">
                    <a16:rowId xmlns:a16="http://schemas.microsoft.com/office/drawing/2014/main" val="1571291712"/>
                  </a:ext>
                </a:extLst>
              </a:tr>
              <a:tr h="0">
                <a:tc>
                  <a:txBody>
                    <a:bodyPr/>
                    <a:lstStyle/>
                    <a:p>
                      <a:r>
                        <a:rPr lang="en-US" sz="2400" b="0" i="0">
                          <a:latin typeface="Arial Narrow" panose="020B0604020202020204" pitchFamily="34" charset="0"/>
                          <a:cs typeface="Arial Narrow" panose="020B0604020202020204" pitchFamily="34" charset="0"/>
                        </a:rPr>
                        <a:t>No </a:t>
                      </a:r>
                      <a:r>
                        <a:rPr lang="en-US" sz="2800" b="1" i="0">
                          <a:solidFill>
                            <a:srgbClr val="FF0000"/>
                          </a:solidFill>
                          <a:latin typeface="Arial Narrow" panose="020B0604020202020204" pitchFamily="34" charset="0"/>
                          <a:cs typeface="Arial Narrow" panose="020B0604020202020204" pitchFamily="34" charset="0"/>
                        </a:rPr>
                        <a:t>s</a:t>
                      </a:r>
                      <a:r>
                        <a:rPr lang="en-US" sz="2400" b="0" i="0">
                          <a:latin typeface="Arial Narrow" panose="020B0604020202020204" pitchFamily="34" charset="0"/>
                          <a:cs typeface="Arial Narrow" panose="020B0604020202020204" pitchFamily="34" charset="0"/>
                        </a:rPr>
                        <a:t>olid organ or stem cell transplant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a:latin typeface="Arial Narrow" panose="020B0604020202020204" pitchFamily="34" charset="0"/>
                          <a:cs typeface="Arial Narrow" panose="020B0604020202020204" pitchFamily="34" charset="0"/>
                        </a:rPr>
                        <a:t>✅</a:t>
                      </a:r>
                    </a:p>
                  </a:txBody>
                  <a:tcPr/>
                </a:tc>
                <a:tc>
                  <a:txBody>
                    <a:bodyPr/>
                    <a:lstStyle/>
                    <a:p>
                      <a:pPr algn="ctr"/>
                      <a:r>
                        <a:rPr lang="en-US" sz="2400" b="0" i="0">
                          <a:latin typeface="Arial Narrow" panose="020B0604020202020204" pitchFamily="34" charset="0"/>
                          <a:cs typeface="Arial Narrow" panose="020B0604020202020204" pitchFamily="34" charset="0"/>
                        </a:rPr>
                        <a:t>1</a:t>
                      </a:r>
                    </a:p>
                  </a:txBody>
                  <a:tcPr/>
                </a:tc>
                <a:extLst>
                  <a:ext uri="{0D108BD9-81ED-4DB2-BD59-A6C34878D82A}">
                    <a16:rowId xmlns:a16="http://schemas.microsoft.com/office/drawing/2014/main" val="1421110870"/>
                  </a:ext>
                </a:extLst>
              </a:tr>
              <a:tr h="370840">
                <a:tc>
                  <a:txBody>
                    <a:bodyPr/>
                    <a:lstStyle/>
                    <a:p>
                      <a:r>
                        <a:rPr lang="en-US" sz="2800" b="1" i="0">
                          <a:solidFill>
                            <a:srgbClr val="FF0000"/>
                          </a:solidFill>
                          <a:latin typeface="Arial Narrow" panose="020B0604020202020204" pitchFamily="34" charset="0"/>
                          <a:cs typeface="Arial Narrow" panose="020B0604020202020204" pitchFamily="34" charset="0"/>
                        </a:rPr>
                        <a:t>M</a:t>
                      </a:r>
                      <a:r>
                        <a:rPr lang="en-US" sz="2400" b="0" i="0">
                          <a:latin typeface="Arial Narrow" panose="020B0604020202020204" pitchFamily="34" charset="0"/>
                          <a:cs typeface="Arial Narrow" panose="020B0604020202020204" pitchFamily="34" charset="0"/>
                        </a:rPr>
                        <a:t>CV &lt;90 fL</a:t>
                      </a:r>
                    </a:p>
                  </a:txBody>
                  <a:tcPr anchor="ctr"/>
                </a:tc>
                <a:tc>
                  <a:txBody>
                    <a:bodyPr/>
                    <a:lstStyle/>
                    <a:p>
                      <a:pPr algn="ctr"/>
                      <a:r>
                        <a:rPr lang="en-US" sz="2400" b="0" i="0">
                          <a:latin typeface="Arial Narrow" panose="020B0604020202020204" pitchFamily="34" charset="0"/>
                          <a:cs typeface="Arial Narrow" panose="020B0604020202020204" pitchFamily="34" charset="0"/>
                        </a:rPr>
                        <a:t>78 fL</a:t>
                      </a:r>
                    </a:p>
                  </a:txBody>
                  <a:tcPr/>
                </a:tc>
                <a:tc>
                  <a:txBody>
                    <a:bodyPr/>
                    <a:lstStyle/>
                    <a:p>
                      <a:pPr algn="ctr"/>
                      <a:r>
                        <a:rPr lang="en-US" sz="2400" b="0" i="0">
                          <a:latin typeface="Arial Narrow" panose="020B0604020202020204" pitchFamily="34" charset="0"/>
                          <a:cs typeface="Arial Narrow" panose="020B0604020202020204" pitchFamily="34" charset="0"/>
                        </a:rPr>
                        <a:t>1</a:t>
                      </a:r>
                    </a:p>
                  </a:txBody>
                  <a:tcPr/>
                </a:tc>
                <a:extLst>
                  <a:ext uri="{0D108BD9-81ED-4DB2-BD59-A6C34878D82A}">
                    <a16:rowId xmlns:a16="http://schemas.microsoft.com/office/drawing/2014/main" val="1099508612"/>
                  </a:ext>
                </a:extLst>
              </a:tr>
              <a:tr h="370840">
                <a:tc>
                  <a:txBody>
                    <a:bodyPr/>
                    <a:lstStyle/>
                    <a:p>
                      <a:r>
                        <a:rPr lang="en-US" sz="2800" b="1" i="0">
                          <a:solidFill>
                            <a:srgbClr val="FF0000"/>
                          </a:solidFill>
                          <a:latin typeface="Arial Narrow" panose="020B0604020202020204" pitchFamily="34" charset="0"/>
                          <a:cs typeface="Arial Narrow" panose="020B0604020202020204" pitchFamily="34" charset="0"/>
                        </a:rPr>
                        <a:t>I</a:t>
                      </a:r>
                      <a:r>
                        <a:rPr lang="en-US" sz="2400" b="0" i="0">
                          <a:solidFill>
                            <a:schemeClr val="tx1"/>
                          </a:solidFill>
                          <a:latin typeface="Arial Narrow" panose="020B0604020202020204" pitchFamily="34" charset="0"/>
                          <a:cs typeface="Arial Narrow" panose="020B0604020202020204" pitchFamily="34" charset="0"/>
                        </a:rPr>
                        <a:t>NR</a:t>
                      </a:r>
                      <a:r>
                        <a:rPr lang="en-US" sz="2400" b="0" i="0">
                          <a:latin typeface="Arial Narrow" panose="020B0604020202020204" pitchFamily="34" charset="0"/>
                          <a:cs typeface="Arial Narrow" panose="020B0604020202020204" pitchFamily="34" charset="0"/>
                        </a:rPr>
                        <a:t> &lt;1.5</a:t>
                      </a:r>
                    </a:p>
                  </a:txBody>
                  <a:tcPr anchor="ctr"/>
                </a:tc>
                <a:tc>
                  <a:txBody>
                    <a:bodyPr/>
                    <a:lstStyle/>
                    <a:p>
                      <a:pPr algn="ctr"/>
                      <a:r>
                        <a:rPr lang="en-US" sz="2400" b="0" i="0">
                          <a:latin typeface="Arial Narrow" panose="020B0604020202020204" pitchFamily="34" charset="0"/>
                          <a:cs typeface="Arial Narrow" panose="020B0604020202020204" pitchFamily="34" charset="0"/>
                        </a:rPr>
                        <a:t>1.2</a:t>
                      </a:r>
                    </a:p>
                  </a:txBody>
                  <a:tcPr/>
                </a:tc>
                <a:tc>
                  <a:txBody>
                    <a:bodyPr/>
                    <a:lstStyle/>
                    <a:p>
                      <a:pPr algn="ctr"/>
                      <a:r>
                        <a:rPr lang="en-US" sz="2400" b="0" i="0">
                          <a:latin typeface="Arial Narrow" panose="020B0604020202020204" pitchFamily="34" charset="0"/>
                          <a:cs typeface="Arial Narrow" panose="020B0604020202020204" pitchFamily="34" charset="0"/>
                        </a:rPr>
                        <a:t>1</a:t>
                      </a:r>
                    </a:p>
                  </a:txBody>
                  <a:tcPr/>
                </a:tc>
                <a:extLst>
                  <a:ext uri="{0D108BD9-81ED-4DB2-BD59-A6C34878D82A}">
                    <a16:rowId xmlns:a16="http://schemas.microsoft.com/office/drawing/2014/main" val="1463063334"/>
                  </a:ext>
                </a:extLst>
              </a:tr>
              <a:tr h="370840">
                <a:tc>
                  <a:txBody>
                    <a:bodyPr/>
                    <a:lstStyle/>
                    <a:p>
                      <a:r>
                        <a:rPr lang="en-US" sz="2800" b="1" i="0">
                          <a:solidFill>
                            <a:srgbClr val="FF0000"/>
                          </a:solidFill>
                          <a:latin typeface="Arial Narrow" panose="020B0604020202020204" pitchFamily="34" charset="0"/>
                          <a:cs typeface="Arial Narrow" panose="020B0604020202020204" pitchFamily="34" charset="0"/>
                        </a:rPr>
                        <a:t>C</a:t>
                      </a:r>
                      <a:r>
                        <a:rPr lang="en-US" sz="2400" b="0" i="0">
                          <a:latin typeface="Arial Narrow" panose="020B0604020202020204" pitchFamily="34" charset="0"/>
                          <a:cs typeface="Arial Narrow" panose="020B0604020202020204" pitchFamily="34" charset="0"/>
                        </a:rPr>
                        <a:t>reatinine &lt;2.0 mg/dL</a:t>
                      </a:r>
                    </a:p>
                  </a:txBody>
                  <a:tcPr anchor="ctr"/>
                </a:tc>
                <a:tc>
                  <a:txBody>
                    <a:bodyPr/>
                    <a:lstStyle/>
                    <a:p>
                      <a:pPr algn="ctr"/>
                      <a:r>
                        <a:rPr lang="en-US" sz="2400" b="0" i="0">
                          <a:latin typeface="Arial Narrow" panose="020B0604020202020204" pitchFamily="34" charset="0"/>
                          <a:cs typeface="Arial Narrow" panose="020B0604020202020204" pitchFamily="34" charset="0"/>
                        </a:rPr>
                        <a:t>1.1 mg/dL</a:t>
                      </a:r>
                    </a:p>
                  </a:txBody>
                  <a:tcPr/>
                </a:tc>
                <a:tc>
                  <a:txBody>
                    <a:bodyPr/>
                    <a:lstStyle/>
                    <a:p>
                      <a:pPr algn="ctr"/>
                      <a:r>
                        <a:rPr lang="en-US" sz="2400" b="0" i="0">
                          <a:latin typeface="Arial Narrow" panose="020B0604020202020204" pitchFamily="34" charset="0"/>
                          <a:cs typeface="Arial Narrow" panose="020B0604020202020204" pitchFamily="34" charset="0"/>
                        </a:rPr>
                        <a:t>1</a:t>
                      </a:r>
                    </a:p>
                  </a:txBody>
                  <a:tcPr/>
                </a:tc>
                <a:extLst>
                  <a:ext uri="{0D108BD9-81ED-4DB2-BD59-A6C34878D82A}">
                    <a16:rowId xmlns:a16="http://schemas.microsoft.com/office/drawing/2014/main" val="692948385"/>
                  </a:ext>
                </a:extLst>
              </a:tr>
              <a:tr h="370840">
                <a:tc gridSpan="3">
                  <a:txBody>
                    <a:bodyPr/>
                    <a:lstStyle/>
                    <a:p>
                      <a:r>
                        <a:rPr lang="en-US" sz="2400" b="0" i="0" dirty="0">
                          <a:latin typeface="Arial Narrow" panose="020B0604020202020204" pitchFamily="34" charset="0"/>
                          <a:cs typeface="Arial Narrow" panose="020B0604020202020204" pitchFamily="34" charset="0"/>
                        </a:rPr>
                        <a:t>Maximum 7 points, 6–7 indicates TTP, &lt;6 suggests HUS or HELLP</a:t>
                      </a:r>
                    </a:p>
                  </a:txBody>
                  <a:tcPr anchor="ctr"/>
                </a:tc>
                <a:tc hMerge="1">
                  <a:txBody>
                    <a:bodyPr/>
                    <a:lstStyle/>
                    <a:p>
                      <a:endParaRPr lang="en-US"/>
                    </a:p>
                  </a:txBody>
                  <a:tcPr/>
                </a:tc>
                <a:tc hMerge="1">
                  <a:txBody>
                    <a:bodyPr/>
                    <a:lstStyle/>
                    <a:p>
                      <a:pPr algn="ctr"/>
                      <a:endParaRPr lang="en-US" dirty="0"/>
                    </a:p>
                  </a:txBody>
                  <a:tcPr/>
                </a:tc>
                <a:extLst>
                  <a:ext uri="{0D108BD9-81ED-4DB2-BD59-A6C34878D82A}">
                    <a16:rowId xmlns:a16="http://schemas.microsoft.com/office/drawing/2014/main" val="353377005"/>
                  </a:ext>
                </a:extLst>
              </a:tr>
            </a:tbl>
          </a:graphicData>
        </a:graphic>
      </p:graphicFrame>
      <p:sp>
        <p:nvSpPr>
          <p:cNvPr id="6" name="TextBox 5">
            <a:extLst>
              <a:ext uri="{FF2B5EF4-FFF2-40B4-BE49-F238E27FC236}">
                <a16:creationId xmlns:a16="http://schemas.microsoft.com/office/drawing/2014/main" id="{B1756C86-1DD0-D343-B09A-C503B97134A9}"/>
              </a:ext>
            </a:extLst>
          </p:cNvPr>
          <p:cNvSpPr txBox="1"/>
          <p:nvPr/>
        </p:nvSpPr>
        <p:spPr>
          <a:xfrm>
            <a:off x="152400" y="5921514"/>
            <a:ext cx="11734800" cy="707886"/>
          </a:xfrm>
          <a:prstGeom prst="rect">
            <a:avLst/>
          </a:prstGeom>
          <a:noFill/>
        </p:spPr>
        <p:txBody>
          <a:bodyPr wrap="square" rtlCol="0">
            <a:spAutoFit/>
          </a:bodyPr>
          <a:lstStyle/>
          <a:p>
            <a:r>
              <a:rPr lang="en-US" sz="2000" dirty="0">
                <a:latin typeface="Arial Narrow" panose="020B0604020202020204" pitchFamily="34" charset="0"/>
                <a:cs typeface="Arial Narrow" panose="020B0604020202020204" pitchFamily="34" charset="0"/>
              </a:rPr>
              <a:t>Li A, </a:t>
            </a:r>
            <a:r>
              <a:rPr lang="en-US" sz="2000" dirty="0" err="1">
                <a:latin typeface="Arial Narrow" panose="020B0604020202020204" pitchFamily="34" charset="0"/>
                <a:cs typeface="Arial Narrow" panose="020B0604020202020204" pitchFamily="34" charset="0"/>
              </a:rPr>
              <a:t>Khalighi</a:t>
            </a:r>
            <a:r>
              <a:rPr lang="en-US" sz="2000" dirty="0">
                <a:latin typeface="Arial Narrow" panose="020B0604020202020204" pitchFamily="34" charset="0"/>
                <a:cs typeface="Arial Narrow" panose="020B0604020202020204" pitchFamily="34" charset="0"/>
              </a:rPr>
              <a:t> PR, Wu Q, et al. External validation of the PLASMIC score: a clinical prediction tool for TTP diagnosis and treatment. J Thromb Haemost. 2018;16:169–9.</a:t>
            </a:r>
          </a:p>
        </p:txBody>
      </p:sp>
      <p:sp>
        <p:nvSpPr>
          <p:cNvPr id="3" name="Slide Number Placeholder 2">
            <a:extLst>
              <a:ext uri="{FF2B5EF4-FFF2-40B4-BE49-F238E27FC236}">
                <a16:creationId xmlns:a16="http://schemas.microsoft.com/office/drawing/2014/main" id="{1EE0FE3A-0E54-858E-9222-0DBC6899DBD0}"/>
              </a:ext>
            </a:extLst>
          </p:cNvPr>
          <p:cNvSpPr>
            <a:spLocks noGrp="1"/>
          </p:cNvSpPr>
          <p:nvPr>
            <p:ph type="sldNum" sz="quarter" idx="12"/>
          </p:nvPr>
        </p:nvSpPr>
        <p:spPr/>
        <p:txBody>
          <a:bodyPr/>
          <a:lstStyle/>
          <a:p>
            <a:fld id="{D5FCF9B7-FB9B-46B7-B364-EF10DB67BB39}" type="slidenum">
              <a:rPr lang="en-US" smtClean="0"/>
              <a:pPr/>
              <a:t>20</a:t>
            </a:fld>
            <a:endParaRPr lang="en-US" dirty="0"/>
          </a:p>
        </p:txBody>
      </p:sp>
    </p:spTree>
    <p:extLst>
      <p:ext uri="{BB962C8B-B14F-4D97-AF65-F5344CB8AC3E}">
        <p14:creationId xmlns:p14="http://schemas.microsoft.com/office/powerpoint/2010/main" val="2369299247"/>
      </p:ext>
    </p:extLst>
  </p:cSld>
  <p:clrMapOvr>
    <a:masterClrMapping/>
  </p:clrMapOvr>
  <mc:AlternateContent xmlns:mc="http://schemas.openxmlformats.org/markup-compatibility/2006" xmlns:p14="http://schemas.microsoft.com/office/powerpoint/2010/main">
    <mc:Choice Requires="p14">
      <p:transition spd="slow" p14:dur="2000" advTm="357"/>
    </mc:Choice>
    <mc:Fallback xmlns="">
      <p:transition spd="slow" advTm="35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4BBA-6E37-0342-8CE1-453D43BFC389}"/>
              </a:ext>
            </a:extLst>
          </p:cNvPr>
          <p:cNvSpPr>
            <a:spLocks noGrp="1"/>
          </p:cNvSpPr>
          <p:nvPr>
            <p:ph type="title"/>
          </p:nvPr>
        </p:nvSpPr>
        <p:spPr>
          <a:xfrm>
            <a:off x="685800" y="914400"/>
            <a:ext cx="10820400" cy="900222"/>
          </a:xfrm>
          <a:prstGeom prst="rect">
            <a:avLst/>
          </a:prstGeom>
        </p:spPr>
        <p:txBody>
          <a:bodyPr anchor="ctr">
            <a:normAutofit/>
          </a:bodyPr>
          <a:lstStyle/>
          <a:p>
            <a:r>
              <a:rPr lang="en-US" dirty="0">
                <a:solidFill>
                  <a:schemeClr val="tx1"/>
                </a:solidFill>
              </a:rPr>
              <a:t>ADAMTS13 Activity Assay FRET-rVWF71</a:t>
            </a:r>
          </a:p>
        </p:txBody>
      </p:sp>
      <p:sp>
        <p:nvSpPr>
          <p:cNvPr id="3" name="Content Placeholder 2">
            <a:extLst>
              <a:ext uri="{FF2B5EF4-FFF2-40B4-BE49-F238E27FC236}">
                <a16:creationId xmlns:a16="http://schemas.microsoft.com/office/drawing/2014/main" id="{69D42087-DB7C-C748-A01B-7AE2A7A3D0EF}"/>
              </a:ext>
            </a:extLst>
          </p:cNvPr>
          <p:cNvSpPr>
            <a:spLocks noGrp="1"/>
          </p:cNvSpPr>
          <p:nvPr>
            <p:ph sz="half" idx="1"/>
          </p:nvPr>
        </p:nvSpPr>
        <p:spPr>
          <a:xfrm>
            <a:off x="381000" y="1967022"/>
            <a:ext cx="6084753" cy="3443178"/>
          </a:xfrm>
          <a:prstGeom prst="rect">
            <a:avLst/>
          </a:prstGeom>
        </p:spPr>
        <p:txBody>
          <a:bodyPr>
            <a:normAutofit lnSpcReduction="10000"/>
          </a:bodyPr>
          <a:lstStyle/>
          <a:p>
            <a:pPr>
              <a:lnSpc>
                <a:spcPct val="90000"/>
              </a:lnSpc>
            </a:pPr>
            <a:r>
              <a:rPr lang="en-US" dirty="0">
                <a:solidFill>
                  <a:schemeClr val="tx1"/>
                </a:solidFill>
              </a:rPr>
              <a:t>Fluorescence resonance energy transfer</a:t>
            </a:r>
          </a:p>
          <a:p>
            <a:pPr>
              <a:lnSpc>
                <a:spcPct val="90000"/>
              </a:lnSpc>
            </a:pPr>
            <a:r>
              <a:rPr lang="en-US" dirty="0">
                <a:solidFill>
                  <a:schemeClr val="tx1"/>
                </a:solidFill>
              </a:rPr>
              <a:t>Synthetic VWF peptide: 71 aa from the A2 domain</a:t>
            </a:r>
          </a:p>
          <a:p>
            <a:pPr>
              <a:lnSpc>
                <a:spcPct val="90000"/>
              </a:lnSpc>
            </a:pPr>
            <a:r>
              <a:rPr lang="en-US" dirty="0">
                <a:solidFill>
                  <a:schemeClr val="tx1"/>
                </a:solidFill>
              </a:rPr>
              <a:t>Serum, heparinized or citrated plasma, not EDTA</a:t>
            </a:r>
          </a:p>
          <a:p>
            <a:pPr>
              <a:lnSpc>
                <a:spcPct val="90000"/>
              </a:lnSpc>
            </a:pPr>
            <a:r>
              <a:rPr lang="en-US" dirty="0">
                <a:solidFill>
                  <a:schemeClr val="tx1"/>
                </a:solidFill>
              </a:rPr>
              <a:t>No bilirubin, HGB, or plasma VWF multimer interference</a:t>
            </a:r>
          </a:p>
          <a:p>
            <a:pPr>
              <a:lnSpc>
                <a:spcPct val="90000"/>
              </a:lnSpc>
            </a:pPr>
            <a:r>
              <a:rPr lang="en-US" dirty="0">
                <a:solidFill>
                  <a:schemeClr val="tx1"/>
                </a:solidFill>
              </a:rPr>
              <a:t>Does not measure shear force effects</a:t>
            </a:r>
          </a:p>
        </p:txBody>
      </p:sp>
      <p:sp>
        <p:nvSpPr>
          <p:cNvPr id="5" name="TextBox 4">
            <a:extLst>
              <a:ext uri="{FF2B5EF4-FFF2-40B4-BE49-F238E27FC236}">
                <a16:creationId xmlns:a16="http://schemas.microsoft.com/office/drawing/2014/main" id="{643A2C39-29C3-1B4A-B400-D64D632D42E5}"/>
              </a:ext>
            </a:extLst>
          </p:cNvPr>
          <p:cNvSpPr txBox="1"/>
          <p:nvPr/>
        </p:nvSpPr>
        <p:spPr>
          <a:xfrm>
            <a:off x="381000" y="5410200"/>
            <a:ext cx="11430000" cy="769441"/>
          </a:xfrm>
          <a:prstGeom prst="rect">
            <a:avLst/>
          </a:prstGeom>
          <a:noFill/>
        </p:spPr>
        <p:txBody>
          <a:bodyPr wrap="square" rtlCol="0">
            <a:spAutoFit/>
          </a:bodyPr>
          <a:lstStyle/>
          <a:p>
            <a:r>
              <a:rPr lang="en-US" sz="2200" dirty="0">
                <a:latin typeface="Arial Narrow" panose="020B0604020202020204" pitchFamily="34" charset="0"/>
                <a:cs typeface="Arial Narrow" panose="020B0604020202020204" pitchFamily="34" charset="0"/>
              </a:rPr>
              <a:t>Jones GA, Bradshaw DS. Resonance energy transfer: From fundamental theory to recent applications. Frontiers in Physics. 2019;7:100. doi:10.3389/fphy.2019.00100.</a:t>
            </a:r>
          </a:p>
        </p:txBody>
      </p:sp>
      <p:pic>
        <p:nvPicPr>
          <p:cNvPr id="6" name="Picture 5" descr="A close up of a map&#10;&#10;Description automatically generated">
            <a:extLst>
              <a:ext uri="{FF2B5EF4-FFF2-40B4-BE49-F238E27FC236}">
                <a16:creationId xmlns:a16="http://schemas.microsoft.com/office/drawing/2014/main" id="{928BEE74-A2D6-CB41-B701-E32A0DE440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5753" y="1951256"/>
            <a:ext cx="5040447" cy="3154145"/>
          </a:xfrm>
          <a:prstGeom prst="rect">
            <a:avLst/>
          </a:prstGeom>
        </p:spPr>
      </p:pic>
      <p:sp>
        <p:nvSpPr>
          <p:cNvPr id="4" name="Slide Number Placeholder 3">
            <a:extLst>
              <a:ext uri="{FF2B5EF4-FFF2-40B4-BE49-F238E27FC236}">
                <a16:creationId xmlns:a16="http://schemas.microsoft.com/office/drawing/2014/main" id="{5F8A12E2-4126-5720-3CE2-C2EAA1D0EFF6}"/>
              </a:ext>
            </a:extLst>
          </p:cNvPr>
          <p:cNvSpPr>
            <a:spLocks noGrp="1"/>
          </p:cNvSpPr>
          <p:nvPr>
            <p:ph type="sldNum" sz="quarter" idx="12"/>
          </p:nvPr>
        </p:nvSpPr>
        <p:spPr/>
        <p:txBody>
          <a:bodyPr/>
          <a:lstStyle/>
          <a:p>
            <a:fld id="{D5FCF9B7-FB9B-46B7-B364-EF10DB67BB39}" type="slidenum">
              <a:rPr lang="en-US" smtClean="0"/>
              <a:pPr/>
              <a:t>21</a:t>
            </a:fld>
            <a:endParaRPr lang="en-US"/>
          </a:p>
        </p:txBody>
      </p:sp>
    </p:spTree>
    <p:extLst>
      <p:ext uri="{BB962C8B-B14F-4D97-AF65-F5344CB8AC3E}">
        <p14:creationId xmlns:p14="http://schemas.microsoft.com/office/powerpoint/2010/main" val="1539816583"/>
      </p:ext>
    </p:extLst>
  </p:cSld>
  <p:clrMapOvr>
    <a:masterClrMapping/>
  </p:clrMapOvr>
  <mc:AlternateContent xmlns:mc="http://schemas.openxmlformats.org/markup-compatibility/2006" xmlns:p14="http://schemas.microsoft.com/office/powerpoint/2010/main">
    <mc:Choice Requires="p14">
      <p:transition spd="slow" p14:dur="2000" advTm="425"/>
    </mc:Choice>
    <mc:Fallback xmlns="">
      <p:transition spd="slow" advTm="42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6F226-39C9-3C44-B2AB-50A55C082308}"/>
              </a:ext>
            </a:extLst>
          </p:cNvPr>
          <p:cNvSpPr>
            <a:spLocks noGrp="1"/>
          </p:cNvSpPr>
          <p:nvPr>
            <p:ph type="title"/>
          </p:nvPr>
        </p:nvSpPr>
        <p:spPr>
          <a:xfrm>
            <a:off x="2019300" y="838200"/>
            <a:ext cx="8153400" cy="614074"/>
          </a:xfrm>
          <a:prstGeom prst="rect">
            <a:avLst/>
          </a:prstGeom>
        </p:spPr>
        <p:txBody>
          <a:bodyPr anchor="b">
            <a:noAutofit/>
          </a:bodyPr>
          <a:lstStyle/>
          <a:p>
            <a:pPr algn="ctr"/>
            <a:r>
              <a:rPr lang="en-US" sz="3600" dirty="0"/>
              <a:t>Fluorescence Resonance Energy Transfer</a:t>
            </a:r>
          </a:p>
        </p:txBody>
      </p:sp>
      <p:pic>
        <p:nvPicPr>
          <p:cNvPr id="7" name="Picture 6" descr="A close up of a map&#10;&#10;Description automatically generated">
            <a:extLst>
              <a:ext uri="{FF2B5EF4-FFF2-40B4-BE49-F238E27FC236}">
                <a16:creationId xmlns:a16="http://schemas.microsoft.com/office/drawing/2014/main" id="{DAB6F56D-A5E6-7944-8491-27986328E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6972" y="1524001"/>
            <a:ext cx="6404028" cy="3962400"/>
          </a:xfrm>
          <a:prstGeom prst="rect">
            <a:avLst/>
          </a:prstGeom>
          <a:noFill/>
        </p:spPr>
      </p:pic>
      <p:sp>
        <p:nvSpPr>
          <p:cNvPr id="12" name="Text Placeholder 3">
            <a:extLst>
              <a:ext uri="{FF2B5EF4-FFF2-40B4-BE49-F238E27FC236}">
                <a16:creationId xmlns:a16="http://schemas.microsoft.com/office/drawing/2014/main" id="{DADDBE6E-CDA7-4F0D-8E94-8B7EA7065E76}"/>
              </a:ext>
            </a:extLst>
          </p:cNvPr>
          <p:cNvSpPr>
            <a:spLocks noGrp="1"/>
          </p:cNvSpPr>
          <p:nvPr>
            <p:ph type="body" sz="half" idx="2"/>
          </p:nvPr>
        </p:nvSpPr>
        <p:spPr>
          <a:xfrm>
            <a:off x="228600" y="1676400"/>
            <a:ext cx="5029200" cy="3962400"/>
          </a:xfrm>
        </p:spPr>
        <p:txBody>
          <a:bodyPr>
            <a:normAutofit fontScale="92500" lnSpcReduction="10000"/>
          </a:bodyPr>
          <a:lstStyle/>
          <a:p>
            <a:pPr marL="457200" indent="-457200">
              <a:spcBef>
                <a:spcPts val="0"/>
              </a:spcBef>
              <a:buFont typeface="+mj-lt"/>
              <a:buAutoNum type="arabicPeriod"/>
            </a:pPr>
            <a:r>
              <a:rPr lang="en-US" sz="2400" dirty="0"/>
              <a:t>Fluorophore CFP excites at wavelength 440nm, emits at 490nm [cyan]</a:t>
            </a:r>
          </a:p>
          <a:p>
            <a:pPr marL="457200" indent="-457200">
              <a:spcBef>
                <a:spcPts val="0"/>
              </a:spcBef>
              <a:buFont typeface="+mj-lt"/>
              <a:buAutoNum type="arabicPeriod"/>
            </a:pPr>
            <a:r>
              <a:rPr lang="en-US" sz="2400" dirty="0"/>
              <a:t>Fluorophore YFP excites at 490nm, emits at 527nm [yellow]</a:t>
            </a:r>
          </a:p>
          <a:p>
            <a:pPr marL="457200" indent="-457200">
              <a:spcBef>
                <a:spcPts val="0"/>
              </a:spcBef>
              <a:buFont typeface="+mj-lt"/>
              <a:buAutoNum type="arabicPeriod"/>
            </a:pPr>
            <a:r>
              <a:rPr lang="en-US" sz="2400" dirty="0"/>
              <a:t>Emission is a function of distance between the fluorophores</a:t>
            </a:r>
          </a:p>
          <a:p>
            <a:pPr marL="457200" indent="-457200">
              <a:spcBef>
                <a:spcPts val="0"/>
              </a:spcBef>
              <a:buFont typeface="+mj-lt"/>
              <a:buAutoNum type="arabicPeriod"/>
            </a:pPr>
            <a:r>
              <a:rPr lang="en-US" sz="2400" dirty="0"/>
              <a:t>Photon [non-radioactive] exchange between fluorophores when adjacent</a:t>
            </a:r>
          </a:p>
          <a:p>
            <a:pPr marL="457200" indent="-457200">
              <a:spcBef>
                <a:spcPts val="0"/>
              </a:spcBef>
              <a:buFont typeface="+mj-lt"/>
              <a:buAutoNum type="arabicPeriod"/>
            </a:pPr>
            <a:r>
              <a:rPr lang="en-US" sz="2400" dirty="0"/>
              <a:t>ADAMTS13 [Protein X] binds target VWF71 [Protein Y]</a:t>
            </a:r>
          </a:p>
          <a:p>
            <a:pPr marL="457200" indent="-457200">
              <a:spcBef>
                <a:spcPts val="0"/>
              </a:spcBef>
              <a:buFont typeface="+mj-lt"/>
              <a:buAutoNum type="arabicPeriod"/>
            </a:pPr>
            <a:r>
              <a:rPr lang="en-US" sz="2400" dirty="0"/>
              <a:t>Emission intensity is linear with ADAMTS13 activity</a:t>
            </a:r>
          </a:p>
          <a:p>
            <a:pPr marL="457200" indent="-457200">
              <a:buFont typeface="+mj-lt"/>
              <a:buAutoNum type="arabicPeriod"/>
            </a:pPr>
            <a:endParaRPr lang="en-US" sz="2400" dirty="0"/>
          </a:p>
        </p:txBody>
      </p:sp>
      <p:sp>
        <p:nvSpPr>
          <p:cNvPr id="3" name="Slide Number Placeholder 2">
            <a:extLst>
              <a:ext uri="{FF2B5EF4-FFF2-40B4-BE49-F238E27FC236}">
                <a16:creationId xmlns:a16="http://schemas.microsoft.com/office/drawing/2014/main" id="{3E90CA6F-9CAC-E05A-1353-5D88F1636483}"/>
              </a:ext>
            </a:extLst>
          </p:cNvPr>
          <p:cNvSpPr>
            <a:spLocks noGrp="1"/>
          </p:cNvSpPr>
          <p:nvPr>
            <p:ph type="sldNum" sz="quarter" idx="12"/>
          </p:nvPr>
        </p:nvSpPr>
        <p:spPr/>
        <p:txBody>
          <a:bodyPr/>
          <a:lstStyle/>
          <a:p>
            <a:fld id="{D5FCF9B7-FB9B-46B7-B364-EF10DB67BB39}" type="slidenum">
              <a:rPr lang="en-US" smtClean="0"/>
              <a:pPr/>
              <a:t>22</a:t>
            </a:fld>
            <a:endParaRPr lang="en-US"/>
          </a:p>
        </p:txBody>
      </p:sp>
    </p:spTree>
    <p:extLst>
      <p:ext uri="{BB962C8B-B14F-4D97-AF65-F5344CB8AC3E}">
        <p14:creationId xmlns:p14="http://schemas.microsoft.com/office/powerpoint/2010/main" val="3226107121"/>
      </p:ext>
    </p:extLst>
  </p:cSld>
  <p:clrMapOvr>
    <a:masterClrMapping/>
  </p:clrMapOvr>
  <mc:AlternateContent xmlns:mc="http://schemas.openxmlformats.org/markup-compatibility/2006" xmlns:p14="http://schemas.microsoft.com/office/powerpoint/2010/main">
    <mc:Choice Requires="p14">
      <p:transition spd="slow" p14:dur="2000" advTm="444"/>
    </mc:Choice>
    <mc:Fallback xmlns="">
      <p:transition spd="slow" advTm="44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63F439-A396-F94D-A820-E5BB59FD132D}"/>
              </a:ext>
            </a:extLst>
          </p:cNvPr>
          <p:cNvSpPr>
            <a:spLocks noGrp="1"/>
          </p:cNvSpPr>
          <p:nvPr>
            <p:ph type="title"/>
          </p:nvPr>
        </p:nvSpPr>
        <p:spPr>
          <a:xfrm>
            <a:off x="1295400" y="1004889"/>
            <a:ext cx="9601200" cy="701675"/>
          </a:xfrm>
          <a:prstGeom prst="rect">
            <a:avLst/>
          </a:prstGeom>
        </p:spPr>
        <p:txBody>
          <a:bodyPr anchor="ctr">
            <a:normAutofit fontScale="90000"/>
          </a:bodyPr>
          <a:lstStyle/>
          <a:p>
            <a:r>
              <a:rPr lang="en-US" dirty="0">
                <a:solidFill>
                  <a:schemeClr val="tx1"/>
                </a:solidFill>
              </a:rPr>
              <a:t>ADAMTS13 Antigen Enzyme Immunoassays</a:t>
            </a:r>
          </a:p>
        </p:txBody>
      </p:sp>
      <p:pic>
        <p:nvPicPr>
          <p:cNvPr id="2" name="Picture 2">
            <a:extLst>
              <a:ext uri="{FF2B5EF4-FFF2-40B4-BE49-F238E27FC236}">
                <a16:creationId xmlns:a16="http://schemas.microsoft.com/office/drawing/2014/main" id="{AF9CEA76-19B8-0847-AB8F-CE5D153E2D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38200" y="1706564"/>
            <a:ext cx="2852385" cy="2231991"/>
          </a:xfrm>
          <a:prstGeom prst="rect">
            <a:avLst/>
          </a:prstGeom>
          <a:solidFill>
            <a:srgbClr val="FFFFFF"/>
          </a:solidFill>
        </p:spPr>
      </p:pic>
      <p:sp>
        <p:nvSpPr>
          <p:cNvPr id="7" name="Content Placeholder 6">
            <a:extLst>
              <a:ext uri="{FF2B5EF4-FFF2-40B4-BE49-F238E27FC236}">
                <a16:creationId xmlns:a16="http://schemas.microsoft.com/office/drawing/2014/main" id="{8877123C-36DF-9843-9245-F31102385038}"/>
              </a:ext>
            </a:extLst>
          </p:cNvPr>
          <p:cNvSpPr>
            <a:spLocks noGrp="1"/>
          </p:cNvSpPr>
          <p:nvPr>
            <p:ph sz="half" idx="2"/>
          </p:nvPr>
        </p:nvSpPr>
        <p:spPr>
          <a:xfrm>
            <a:off x="3703723" y="2933473"/>
            <a:ext cx="8196615" cy="1946566"/>
          </a:xfrm>
          <a:prstGeom prst="rect">
            <a:avLst/>
          </a:prstGeom>
        </p:spPr>
        <p:txBody>
          <a:bodyPr>
            <a:normAutofit/>
          </a:bodyPr>
          <a:lstStyle/>
          <a:p>
            <a:pPr>
              <a:lnSpc>
                <a:spcPct val="90000"/>
              </a:lnSpc>
            </a:pPr>
            <a:r>
              <a:rPr lang="en-US" sz="2400" dirty="0">
                <a:solidFill>
                  <a:schemeClr val="tx1"/>
                </a:solidFill>
              </a:rPr>
              <a:t>~Seven solid-phase polyclonal or monoclonal EIAs available</a:t>
            </a:r>
          </a:p>
          <a:p>
            <a:pPr>
              <a:lnSpc>
                <a:spcPct val="90000"/>
              </a:lnSpc>
            </a:pPr>
            <a:r>
              <a:rPr lang="en-US" sz="2400" dirty="0">
                <a:solidFill>
                  <a:schemeClr val="tx1"/>
                </a:solidFill>
              </a:rPr>
              <a:t>WHO international ADAMTS13 standard 12/252, two 2015 surveys</a:t>
            </a:r>
          </a:p>
          <a:p>
            <a:pPr lvl="1">
              <a:lnSpc>
                <a:spcPct val="90000"/>
              </a:lnSpc>
              <a:buFont typeface="+mj-lt"/>
              <a:buAutoNum type="arabicPeriod"/>
            </a:pPr>
            <a:r>
              <a:rPr lang="en-US" sz="2000" dirty="0">
                <a:solidFill>
                  <a:schemeClr val="tx1"/>
                </a:solidFill>
              </a:rPr>
              <a:t>Mean ADAMTS13 activity 0.91 U/mL, CV 12.4%</a:t>
            </a:r>
          </a:p>
          <a:p>
            <a:pPr lvl="1">
              <a:lnSpc>
                <a:spcPct val="90000"/>
              </a:lnSpc>
              <a:buFont typeface="+mj-lt"/>
              <a:buAutoNum type="arabicPeriod"/>
            </a:pPr>
            <a:r>
              <a:rPr lang="en-US" sz="2000" dirty="0">
                <a:solidFill>
                  <a:schemeClr val="tx1"/>
                </a:solidFill>
              </a:rPr>
              <a:t>Mean ADAMTS13 antigen 0.92 U/mL, CV 16.3%</a:t>
            </a:r>
          </a:p>
          <a:p>
            <a:pPr>
              <a:lnSpc>
                <a:spcPct val="90000"/>
              </a:lnSpc>
            </a:pPr>
            <a:r>
              <a:rPr lang="en-US" sz="2400" dirty="0">
                <a:solidFill>
                  <a:schemeClr val="tx1"/>
                </a:solidFill>
              </a:rPr>
              <a:t>Large CVs reflect antigen epitope recognition and avidity differences</a:t>
            </a:r>
          </a:p>
        </p:txBody>
      </p:sp>
      <p:pic>
        <p:nvPicPr>
          <p:cNvPr id="1028" name="Picture 4">
            <a:extLst>
              <a:ext uri="{FF2B5EF4-FFF2-40B4-BE49-F238E27FC236}">
                <a16:creationId xmlns:a16="http://schemas.microsoft.com/office/drawing/2014/main" id="{ACED8222-7FE6-F745-975E-38B2D2245F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094" y="4208317"/>
            <a:ext cx="2938212" cy="194656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73FB921-E3DD-2581-53FA-C4A6C952E3F7}"/>
              </a:ext>
            </a:extLst>
          </p:cNvPr>
          <p:cNvSpPr>
            <a:spLocks noGrp="1"/>
          </p:cNvSpPr>
          <p:nvPr>
            <p:ph type="sldNum" sz="quarter" idx="12"/>
          </p:nvPr>
        </p:nvSpPr>
        <p:spPr/>
        <p:txBody>
          <a:bodyPr/>
          <a:lstStyle/>
          <a:p>
            <a:fld id="{D5FCF9B7-FB9B-46B7-B364-EF10DB67BB39}" type="slidenum">
              <a:rPr lang="en-US" smtClean="0"/>
              <a:pPr/>
              <a:t>23</a:t>
            </a:fld>
            <a:endParaRPr lang="en-US"/>
          </a:p>
        </p:txBody>
      </p:sp>
    </p:spTree>
    <p:extLst>
      <p:ext uri="{BB962C8B-B14F-4D97-AF65-F5344CB8AC3E}">
        <p14:creationId xmlns:p14="http://schemas.microsoft.com/office/powerpoint/2010/main" val="3114840947"/>
      </p:ext>
    </p:extLst>
  </p:cSld>
  <p:clrMapOvr>
    <a:masterClrMapping/>
  </p:clrMapOvr>
  <mc:AlternateContent xmlns:mc="http://schemas.openxmlformats.org/markup-compatibility/2006" xmlns:p14="http://schemas.microsoft.com/office/powerpoint/2010/main">
    <mc:Choice Requires="p14">
      <p:transition spd="slow" p14:dur="2000" advTm="448"/>
    </mc:Choice>
    <mc:Fallback xmlns="">
      <p:transition spd="slow" advTm="44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49BE0-7552-2D40-8D0B-4A43FBEEDB4A}"/>
              </a:ext>
            </a:extLst>
          </p:cNvPr>
          <p:cNvSpPr>
            <a:spLocks noGrp="1"/>
          </p:cNvSpPr>
          <p:nvPr>
            <p:ph type="title"/>
          </p:nvPr>
        </p:nvSpPr>
        <p:spPr>
          <a:xfrm>
            <a:off x="1866900" y="924309"/>
            <a:ext cx="8458200" cy="828290"/>
          </a:xfrm>
        </p:spPr>
        <p:txBody>
          <a:bodyPr>
            <a:normAutofit fontScale="90000"/>
          </a:bodyPr>
          <a:lstStyle/>
          <a:p>
            <a:r>
              <a:rPr lang="en-US" dirty="0">
                <a:solidFill>
                  <a:schemeClr val="tx1"/>
                </a:solidFill>
              </a:rPr>
              <a:t>Auto-anti-ADAMTS13 Immunoassay</a:t>
            </a:r>
          </a:p>
        </p:txBody>
      </p:sp>
      <p:sp>
        <p:nvSpPr>
          <p:cNvPr id="3" name="Content Placeholder 2">
            <a:extLst>
              <a:ext uri="{FF2B5EF4-FFF2-40B4-BE49-F238E27FC236}">
                <a16:creationId xmlns:a16="http://schemas.microsoft.com/office/drawing/2014/main" id="{E8E1F492-9629-E246-9F4C-A2F6054533AC}"/>
              </a:ext>
            </a:extLst>
          </p:cNvPr>
          <p:cNvSpPr>
            <a:spLocks noGrp="1"/>
          </p:cNvSpPr>
          <p:nvPr>
            <p:ph idx="1"/>
          </p:nvPr>
        </p:nvSpPr>
        <p:spPr>
          <a:xfrm>
            <a:off x="1981200" y="1828800"/>
            <a:ext cx="8229600" cy="2438400"/>
          </a:xfrm>
        </p:spPr>
        <p:txBody>
          <a:bodyPr>
            <a:normAutofit/>
          </a:bodyPr>
          <a:lstStyle/>
          <a:p>
            <a:r>
              <a:rPr lang="en-US" sz="3200" dirty="0">
                <a:solidFill>
                  <a:schemeClr val="tx1"/>
                </a:solidFill>
              </a:rPr>
              <a:t>Heat-inactivated patient plasma</a:t>
            </a:r>
          </a:p>
          <a:p>
            <a:r>
              <a:rPr lang="en-US" sz="3200" dirty="0">
                <a:solidFill>
                  <a:schemeClr val="tx1"/>
                </a:solidFill>
              </a:rPr>
              <a:t>Non-antibody ADAMTS13 inhibitors</a:t>
            </a:r>
          </a:p>
          <a:p>
            <a:pPr lvl="1"/>
            <a:r>
              <a:rPr lang="en-US" sz="2800" dirty="0">
                <a:solidFill>
                  <a:schemeClr val="tx1"/>
                </a:solidFill>
              </a:rPr>
              <a:t>HGB, IL-6, thrombospondin 1, all block the A2 domain</a:t>
            </a:r>
          </a:p>
          <a:p>
            <a:pPr lvl="1"/>
            <a:r>
              <a:rPr lang="en-US" sz="2800" dirty="0">
                <a:solidFill>
                  <a:schemeClr val="tx1"/>
                </a:solidFill>
              </a:rPr>
              <a:t>Not detected in the auto-anti-ADAMTS13 assay</a:t>
            </a:r>
          </a:p>
        </p:txBody>
      </p:sp>
      <p:pic>
        <p:nvPicPr>
          <p:cNvPr id="7" name="Picture 6" descr="A picture containing clock, object&#10;&#10;Description automatically generated">
            <a:extLst>
              <a:ext uri="{FF2B5EF4-FFF2-40B4-BE49-F238E27FC236}">
                <a16:creationId xmlns:a16="http://schemas.microsoft.com/office/drawing/2014/main" id="{95C14899-4DAF-434C-ADB0-EA19E8CC3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3656" y="4333766"/>
            <a:ext cx="7529945" cy="1914635"/>
          </a:xfrm>
          <a:prstGeom prst="rect">
            <a:avLst/>
          </a:prstGeom>
        </p:spPr>
      </p:pic>
      <p:sp>
        <p:nvSpPr>
          <p:cNvPr id="8" name="Right Arrow 7">
            <a:extLst>
              <a:ext uri="{FF2B5EF4-FFF2-40B4-BE49-F238E27FC236}">
                <a16:creationId xmlns:a16="http://schemas.microsoft.com/office/drawing/2014/main" id="{5243E9F3-A07A-A24B-A18E-EEDEF5D88F16}"/>
              </a:ext>
            </a:extLst>
          </p:cNvPr>
          <p:cNvSpPr/>
          <p:nvPr/>
        </p:nvSpPr>
        <p:spPr>
          <a:xfrm rot="16200000">
            <a:off x="1803742" y="5461341"/>
            <a:ext cx="1650317" cy="838200"/>
          </a:xfrm>
          <a:prstGeom prst="rightArrow">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solidFill>
                  <a:srgbClr val="000000"/>
                </a:solidFill>
                <a:latin typeface="Arial Narrow"/>
                <a:cs typeface="Arial Narrow"/>
              </a:rPr>
              <a:t>ADAMTS13</a:t>
            </a:r>
          </a:p>
        </p:txBody>
      </p:sp>
      <p:sp>
        <p:nvSpPr>
          <p:cNvPr id="9" name="Right Arrow 8">
            <a:extLst>
              <a:ext uri="{FF2B5EF4-FFF2-40B4-BE49-F238E27FC236}">
                <a16:creationId xmlns:a16="http://schemas.microsoft.com/office/drawing/2014/main" id="{025F3853-9058-7D41-BD31-7785B6372820}"/>
              </a:ext>
            </a:extLst>
          </p:cNvPr>
          <p:cNvSpPr/>
          <p:nvPr/>
        </p:nvSpPr>
        <p:spPr>
          <a:xfrm>
            <a:off x="3435334" y="5095491"/>
            <a:ext cx="1305033" cy="838200"/>
          </a:xfrm>
          <a:prstGeom prst="rightArrow">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solidFill>
                  <a:srgbClr val="000000"/>
                </a:solidFill>
                <a:latin typeface="Arial Narrow"/>
                <a:cs typeface="Arial Narrow"/>
              </a:rPr>
              <a:t>Plasma</a:t>
            </a:r>
          </a:p>
        </p:txBody>
      </p:sp>
      <p:sp>
        <p:nvSpPr>
          <p:cNvPr id="10" name="Right Arrow 9">
            <a:extLst>
              <a:ext uri="{FF2B5EF4-FFF2-40B4-BE49-F238E27FC236}">
                <a16:creationId xmlns:a16="http://schemas.microsoft.com/office/drawing/2014/main" id="{39C9AADE-E795-A447-8D35-4FA5B1D1EB1E}"/>
              </a:ext>
            </a:extLst>
          </p:cNvPr>
          <p:cNvSpPr/>
          <p:nvPr/>
        </p:nvSpPr>
        <p:spPr>
          <a:xfrm>
            <a:off x="5514111" y="5500254"/>
            <a:ext cx="1914633" cy="838200"/>
          </a:xfrm>
          <a:prstGeom prst="rightArrow">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solidFill>
                  <a:srgbClr val="000000"/>
                </a:solidFill>
                <a:latin typeface="Arial Narrow"/>
                <a:cs typeface="Arial Narrow"/>
              </a:rPr>
              <a:t>Chromophore</a:t>
            </a:r>
          </a:p>
        </p:txBody>
      </p:sp>
      <p:sp>
        <p:nvSpPr>
          <p:cNvPr id="4" name="Right Arrow 3">
            <a:extLst>
              <a:ext uri="{FF2B5EF4-FFF2-40B4-BE49-F238E27FC236}">
                <a16:creationId xmlns:a16="http://schemas.microsoft.com/office/drawing/2014/main" id="{C0CB577A-96FE-2CCD-117C-6EA82A3B6B71}"/>
              </a:ext>
            </a:extLst>
          </p:cNvPr>
          <p:cNvSpPr/>
          <p:nvPr/>
        </p:nvSpPr>
        <p:spPr>
          <a:xfrm>
            <a:off x="685800" y="3959419"/>
            <a:ext cx="1588459" cy="838200"/>
          </a:xfrm>
          <a:prstGeom prst="rightArrow">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0000"/>
                </a:solidFill>
                <a:latin typeface="Arial Narrow"/>
                <a:cs typeface="Arial Narrow"/>
              </a:rPr>
              <a:t>Solid Phase</a:t>
            </a:r>
          </a:p>
        </p:txBody>
      </p:sp>
      <p:sp>
        <p:nvSpPr>
          <p:cNvPr id="5" name="Slide Number Placeholder 4">
            <a:extLst>
              <a:ext uri="{FF2B5EF4-FFF2-40B4-BE49-F238E27FC236}">
                <a16:creationId xmlns:a16="http://schemas.microsoft.com/office/drawing/2014/main" id="{21207264-E26F-E086-A6F4-E364FF352D7E}"/>
              </a:ext>
            </a:extLst>
          </p:cNvPr>
          <p:cNvSpPr>
            <a:spLocks noGrp="1"/>
          </p:cNvSpPr>
          <p:nvPr>
            <p:ph type="sldNum" sz="quarter" idx="12"/>
          </p:nvPr>
        </p:nvSpPr>
        <p:spPr/>
        <p:txBody>
          <a:bodyPr/>
          <a:lstStyle/>
          <a:p>
            <a:fld id="{D5FCF9B7-FB9B-46B7-B364-EF10DB67BB39}" type="slidenum">
              <a:rPr lang="en-US" smtClean="0"/>
              <a:pPr/>
              <a:t>24</a:t>
            </a:fld>
            <a:endParaRPr lang="en-US" dirty="0"/>
          </a:p>
        </p:txBody>
      </p:sp>
    </p:spTree>
    <p:extLst>
      <p:ext uri="{BB962C8B-B14F-4D97-AF65-F5344CB8AC3E}">
        <p14:creationId xmlns:p14="http://schemas.microsoft.com/office/powerpoint/2010/main" val="2144508584"/>
      </p:ext>
    </p:extLst>
  </p:cSld>
  <p:clrMapOvr>
    <a:masterClrMapping/>
  </p:clrMapOvr>
  <mc:AlternateContent xmlns:mc="http://schemas.openxmlformats.org/markup-compatibility/2006" xmlns:p14="http://schemas.microsoft.com/office/powerpoint/2010/main">
    <mc:Choice Requires="p14">
      <p:transition spd="slow" p14:dur="2000" advTm="525"/>
    </mc:Choice>
    <mc:Fallback xmlns="">
      <p:transition spd="slow" advTm="52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9381-B0E6-154C-B06E-29647CB3830A}"/>
              </a:ext>
            </a:extLst>
          </p:cNvPr>
          <p:cNvSpPr>
            <a:spLocks noGrp="1"/>
          </p:cNvSpPr>
          <p:nvPr>
            <p:ph type="title"/>
          </p:nvPr>
        </p:nvSpPr>
        <p:spPr>
          <a:xfrm>
            <a:off x="2895600" y="1295400"/>
            <a:ext cx="6400800" cy="685800"/>
          </a:xfrm>
        </p:spPr>
        <p:txBody>
          <a:bodyPr>
            <a:normAutofit fontScale="90000"/>
          </a:bodyPr>
          <a:lstStyle/>
          <a:p>
            <a:r>
              <a:rPr lang="en-US" dirty="0">
                <a:solidFill>
                  <a:schemeClr val="tx1"/>
                </a:solidFill>
              </a:rPr>
              <a:t>19-YOA ♀ TMA Diagnosis</a:t>
            </a:r>
          </a:p>
        </p:txBody>
      </p:sp>
      <p:sp>
        <p:nvSpPr>
          <p:cNvPr id="3" name="Content Placeholder 2">
            <a:extLst>
              <a:ext uri="{FF2B5EF4-FFF2-40B4-BE49-F238E27FC236}">
                <a16:creationId xmlns:a16="http://schemas.microsoft.com/office/drawing/2014/main" id="{0478E55C-F628-B74D-8B51-B0E229573CB9}"/>
              </a:ext>
            </a:extLst>
          </p:cNvPr>
          <p:cNvSpPr>
            <a:spLocks noGrp="1"/>
          </p:cNvSpPr>
          <p:nvPr>
            <p:ph idx="1"/>
          </p:nvPr>
        </p:nvSpPr>
        <p:spPr>
          <a:xfrm>
            <a:off x="1981200" y="2057402"/>
            <a:ext cx="8229600" cy="2133599"/>
          </a:xfrm>
        </p:spPr>
        <p:txBody>
          <a:bodyPr/>
          <a:lstStyle/>
          <a:p>
            <a:r>
              <a:rPr lang="en-US" dirty="0">
                <a:solidFill>
                  <a:schemeClr val="tx1"/>
                </a:solidFill>
              </a:rPr>
              <a:t>ADAMTS13 activity by FRET: &lt;5%</a:t>
            </a:r>
          </a:p>
          <a:p>
            <a:r>
              <a:rPr lang="en-US" dirty="0">
                <a:solidFill>
                  <a:schemeClr val="tx1"/>
                </a:solidFill>
              </a:rPr>
              <a:t>ADAMTS13 concentration by antigen assay: &lt;5%</a:t>
            </a:r>
          </a:p>
          <a:p>
            <a:r>
              <a:rPr lang="en-US" dirty="0">
                <a:solidFill>
                  <a:schemeClr val="tx1"/>
                </a:solidFill>
              </a:rPr>
              <a:t>Auto-anti-ADAMTS13 immunoassay: 1:64</a:t>
            </a:r>
          </a:p>
          <a:p>
            <a:r>
              <a:rPr lang="en-US" dirty="0">
                <a:solidFill>
                  <a:schemeClr val="tx1"/>
                </a:solidFill>
              </a:rPr>
              <a:t>Diagnosis: </a:t>
            </a:r>
            <a:r>
              <a:rPr lang="en-US" dirty="0" err="1">
                <a:solidFill>
                  <a:schemeClr val="tx1"/>
                </a:solidFill>
              </a:rPr>
              <a:t>iTTP</a:t>
            </a:r>
            <a:endParaRPr lang="en-US" dirty="0">
              <a:solidFill>
                <a:schemeClr val="tx1"/>
              </a:solidFill>
            </a:endParaRPr>
          </a:p>
        </p:txBody>
      </p:sp>
      <p:pic>
        <p:nvPicPr>
          <p:cNvPr id="2050" name="Picture 2" descr="Hair Loss in Black Women: Tips from an Expert | Johns Hopkins Medicine">
            <a:extLst>
              <a:ext uri="{FF2B5EF4-FFF2-40B4-BE49-F238E27FC236}">
                <a16:creationId xmlns:a16="http://schemas.microsoft.com/office/drawing/2014/main" id="{BE2636A0-8B09-F146-93C8-A726A220A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733800"/>
            <a:ext cx="3820505" cy="26225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25B0284-5C01-81A4-A035-B55083496FBB}"/>
              </a:ext>
            </a:extLst>
          </p:cNvPr>
          <p:cNvSpPr>
            <a:spLocks noGrp="1"/>
          </p:cNvSpPr>
          <p:nvPr>
            <p:ph type="sldNum" sz="quarter" idx="12"/>
          </p:nvPr>
        </p:nvSpPr>
        <p:spPr/>
        <p:txBody>
          <a:bodyPr/>
          <a:lstStyle/>
          <a:p>
            <a:fld id="{D5FCF9B7-FB9B-46B7-B364-EF10DB67BB39}" type="slidenum">
              <a:rPr lang="en-US" smtClean="0"/>
              <a:pPr/>
              <a:t>25</a:t>
            </a:fld>
            <a:endParaRPr lang="en-US" dirty="0"/>
          </a:p>
        </p:txBody>
      </p:sp>
    </p:spTree>
    <p:extLst>
      <p:ext uri="{BB962C8B-B14F-4D97-AF65-F5344CB8AC3E}">
        <p14:creationId xmlns:p14="http://schemas.microsoft.com/office/powerpoint/2010/main" val="1760420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C1B76-0856-A84D-B0FE-FCB1BF2279AD}"/>
              </a:ext>
            </a:extLst>
          </p:cNvPr>
          <p:cNvSpPr>
            <a:spLocks noGrp="1"/>
          </p:cNvSpPr>
          <p:nvPr>
            <p:ph type="title"/>
          </p:nvPr>
        </p:nvSpPr>
        <p:spPr>
          <a:xfrm>
            <a:off x="3429000" y="914400"/>
            <a:ext cx="5334000" cy="914400"/>
          </a:xfrm>
        </p:spPr>
        <p:txBody>
          <a:bodyPr/>
          <a:lstStyle/>
          <a:p>
            <a:r>
              <a:rPr lang="en-US" dirty="0">
                <a:solidFill>
                  <a:schemeClr val="tx1"/>
                </a:solidFill>
              </a:rPr>
              <a:t>Familial TTP Therapy</a:t>
            </a:r>
          </a:p>
        </p:txBody>
      </p:sp>
      <p:sp>
        <p:nvSpPr>
          <p:cNvPr id="3" name="Content Placeholder 2">
            <a:extLst>
              <a:ext uri="{FF2B5EF4-FFF2-40B4-BE49-F238E27FC236}">
                <a16:creationId xmlns:a16="http://schemas.microsoft.com/office/drawing/2014/main" id="{807F50C5-E01E-0840-809F-356C171304B1}"/>
              </a:ext>
            </a:extLst>
          </p:cNvPr>
          <p:cNvSpPr>
            <a:spLocks noGrp="1"/>
          </p:cNvSpPr>
          <p:nvPr>
            <p:ph idx="1"/>
          </p:nvPr>
        </p:nvSpPr>
        <p:spPr>
          <a:xfrm>
            <a:off x="1143000" y="2057400"/>
            <a:ext cx="10134600" cy="2133600"/>
          </a:xfrm>
        </p:spPr>
        <p:txBody>
          <a:bodyPr>
            <a:normAutofit/>
          </a:bodyPr>
          <a:lstStyle/>
          <a:p>
            <a:r>
              <a:rPr lang="en-US" dirty="0">
                <a:solidFill>
                  <a:schemeClr val="tx1"/>
                </a:solidFill>
              </a:rPr>
              <a:t>1970s: fresh-frozen plasma [FFP] and cryosupernatant restored normal VWF multimers and reversed symptoms</a:t>
            </a:r>
          </a:p>
          <a:p>
            <a:r>
              <a:rPr lang="en-US" dirty="0">
                <a:solidFill>
                  <a:schemeClr val="tx1"/>
                </a:solidFill>
              </a:rPr>
              <a:t>Relapse in three weeks, repeated infusions</a:t>
            </a:r>
          </a:p>
          <a:p>
            <a:r>
              <a:rPr lang="en-US" dirty="0">
                <a:solidFill>
                  <a:schemeClr val="tx1"/>
                </a:solidFill>
              </a:rPr>
              <a:t>1990s: plasma exchange [PLEX]</a:t>
            </a:r>
          </a:p>
        </p:txBody>
      </p:sp>
      <p:sp>
        <p:nvSpPr>
          <p:cNvPr id="5" name="TextBox 4">
            <a:extLst>
              <a:ext uri="{FF2B5EF4-FFF2-40B4-BE49-F238E27FC236}">
                <a16:creationId xmlns:a16="http://schemas.microsoft.com/office/drawing/2014/main" id="{C7E4B9A6-E4B5-CB4F-A27A-82D376897164}"/>
              </a:ext>
            </a:extLst>
          </p:cNvPr>
          <p:cNvSpPr txBox="1"/>
          <p:nvPr/>
        </p:nvSpPr>
        <p:spPr>
          <a:xfrm>
            <a:off x="609600" y="4735416"/>
            <a:ext cx="10941269" cy="1785104"/>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Narrow" panose="020B0604020202020204" pitchFamily="34" charset="0"/>
                <a:cs typeface="Arial Narrow" panose="020B0604020202020204" pitchFamily="34" charset="0"/>
              </a:rPr>
              <a:t>Byrnes JJ, Khurana M. Treatment of thrombotic thrombocytopenic purpura with plasma. N Engl J Med. 1977;297:1386–89.</a:t>
            </a:r>
          </a:p>
          <a:p>
            <a:pPr marL="342900" indent="-342900">
              <a:buFont typeface="Arial" panose="020B0604020202020204" pitchFamily="34" charset="0"/>
              <a:buChar char="•"/>
            </a:pPr>
            <a:r>
              <a:rPr lang="en-US" sz="2200" dirty="0">
                <a:latin typeface="Arial Narrow" panose="020B0604020202020204" pitchFamily="34" charset="0"/>
                <a:cs typeface="Arial Narrow" panose="020B0604020202020204" pitchFamily="34" charset="0"/>
              </a:rPr>
              <a:t>Moake JL, </a:t>
            </a:r>
            <a:r>
              <a:rPr lang="en-US" sz="2200" dirty="0" err="1">
                <a:latin typeface="Arial Narrow" panose="020B0604020202020204" pitchFamily="34" charset="0"/>
                <a:cs typeface="Arial Narrow" panose="020B0604020202020204" pitchFamily="34" charset="0"/>
              </a:rPr>
              <a:t>Brnes</a:t>
            </a:r>
            <a:r>
              <a:rPr lang="en-US" sz="2200" dirty="0">
                <a:latin typeface="Arial Narrow" panose="020B0604020202020204" pitchFamily="34" charset="0"/>
                <a:cs typeface="Arial Narrow" panose="020B0604020202020204" pitchFamily="34" charset="0"/>
              </a:rPr>
              <a:t> JJ, Troll JH, et al. Effects of fresh-frozen plasma and its cryosupernatant fraction on von Willebrand factor multimeric forms in chronic relapsing thrombotic thrombocytopenic purpura. Blood. 1985;65:1232–6.</a:t>
            </a:r>
          </a:p>
        </p:txBody>
      </p:sp>
      <p:pic>
        <p:nvPicPr>
          <p:cNvPr id="1026" name="Picture 2" descr="Related image">
            <a:extLst>
              <a:ext uri="{FF2B5EF4-FFF2-40B4-BE49-F238E27FC236}">
                <a16:creationId xmlns:a16="http://schemas.microsoft.com/office/drawing/2014/main" id="{8F114F9A-C21C-9C4F-AF9F-3630C3072E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2200" y="2749432"/>
            <a:ext cx="2921000" cy="194246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AA0EA4E-8A85-B681-941C-6309DF0301E7}"/>
              </a:ext>
            </a:extLst>
          </p:cNvPr>
          <p:cNvSpPr>
            <a:spLocks noGrp="1"/>
          </p:cNvSpPr>
          <p:nvPr>
            <p:ph type="sldNum" sz="quarter" idx="12"/>
          </p:nvPr>
        </p:nvSpPr>
        <p:spPr/>
        <p:txBody>
          <a:bodyPr/>
          <a:lstStyle/>
          <a:p>
            <a:fld id="{D5FCF9B7-FB9B-46B7-B364-EF10DB67BB39}" type="slidenum">
              <a:rPr lang="en-US" smtClean="0"/>
              <a:pPr/>
              <a:t>26</a:t>
            </a:fld>
            <a:endParaRPr lang="en-US" dirty="0"/>
          </a:p>
        </p:txBody>
      </p:sp>
    </p:spTree>
    <p:extLst>
      <p:ext uri="{BB962C8B-B14F-4D97-AF65-F5344CB8AC3E}">
        <p14:creationId xmlns:p14="http://schemas.microsoft.com/office/powerpoint/2010/main" val="504160674"/>
      </p:ext>
    </p:extLst>
  </p:cSld>
  <p:clrMapOvr>
    <a:masterClrMapping/>
  </p:clrMapOvr>
  <mc:AlternateContent xmlns:mc="http://schemas.openxmlformats.org/markup-compatibility/2006" xmlns:p14="http://schemas.microsoft.com/office/powerpoint/2010/main">
    <mc:Choice Requires="p14">
      <p:transition spd="slow" p14:dur="2000" advTm="477"/>
    </mc:Choice>
    <mc:Fallback xmlns="">
      <p:transition spd="slow" advTm="477"/>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8E837-7221-0B4F-A1A2-5113570AD9B9}"/>
              </a:ext>
            </a:extLst>
          </p:cNvPr>
          <p:cNvSpPr>
            <a:spLocks noGrp="1"/>
          </p:cNvSpPr>
          <p:nvPr>
            <p:ph type="title"/>
          </p:nvPr>
        </p:nvSpPr>
        <p:spPr>
          <a:xfrm>
            <a:off x="1981200" y="762000"/>
            <a:ext cx="8229600" cy="1143000"/>
          </a:xfrm>
          <a:prstGeom prst="rect">
            <a:avLst/>
          </a:prstGeom>
        </p:spPr>
        <p:txBody>
          <a:bodyPr anchor="ctr">
            <a:normAutofit/>
          </a:bodyPr>
          <a:lstStyle/>
          <a:p>
            <a:r>
              <a:rPr lang="en-US" dirty="0">
                <a:solidFill>
                  <a:schemeClr val="tx1"/>
                </a:solidFill>
              </a:rPr>
              <a:t>Standard </a:t>
            </a:r>
            <a:r>
              <a:rPr lang="en-US" dirty="0" err="1">
                <a:solidFill>
                  <a:schemeClr val="tx1"/>
                </a:solidFill>
              </a:rPr>
              <a:t>iTTP</a:t>
            </a:r>
            <a:r>
              <a:rPr lang="en-US" dirty="0">
                <a:solidFill>
                  <a:schemeClr val="tx1"/>
                </a:solidFill>
              </a:rPr>
              <a:t> Therapy: PLEX</a:t>
            </a:r>
          </a:p>
        </p:txBody>
      </p:sp>
      <p:graphicFrame>
        <p:nvGraphicFramePr>
          <p:cNvPr id="6" name="Content Placeholder 2">
            <a:extLst>
              <a:ext uri="{FF2B5EF4-FFF2-40B4-BE49-F238E27FC236}">
                <a16:creationId xmlns:a16="http://schemas.microsoft.com/office/drawing/2014/main" id="{285C1D32-A64F-4E38-971F-3C87EAADF60B}"/>
              </a:ext>
            </a:extLst>
          </p:cNvPr>
          <p:cNvGraphicFramePr>
            <a:graphicFrameLocks noGrp="1"/>
          </p:cNvGraphicFramePr>
          <p:nvPr>
            <p:ph idx="1"/>
            <p:extLst>
              <p:ext uri="{D42A27DB-BD31-4B8C-83A1-F6EECF244321}">
                <p14:modId xmlns:p14="http://schemas.microsoft.com/office/powerpoint/2010/main" val="4280869583"/>
              </p:ext>
            </p:extLst>
          </p:nvPr>
        </p:nvGraphicFramePr>
        <p:xfrm>
          <a:off x="2209800" y="2057401"/>
          <a:ext cx="7696200" cy="4068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BADC47BD-197E-2931-20D8-0C6F4EE16C97}"/>
              </a:ext>
            </a:extLst>
          </p:cNvPr>
          <p:cNvSpPr>
            <a:spLocks noGrp="1"/>
          </p:cNvSpPr>
          <p:nvPr>
            <p:ph type="sldNum" sz="quarter" idx="12"/>
          </p:nvPr>
        </p:nvSpPr>
        <p:spPr/>
        <p:txBody>
          <a:bodyPr/>
          <a:lstStyle/>
          <a:p>
            <a:fld id="{D5FCF9B7-FB9B-46B7-B364-EF10DB67BB39}" type="slidenum">
              <a:rPr lang="en-US" smtClean="0"/>
              <a:pPr/>
              <a:t>27</a:t>
            </a:fld>
            <a:endParaRPr lang="en-US" dirty="0"/>
          </a:p>
        </p:txBody>
      </p:sp>
    </p:spTree>
    <p:extLst>
      <p:ext uri="{BB962C8B-B14F-4D97-AF65-F5344CB8AC3E}">
        <p14:creationId xmlns:p14="http://schemas.microsoft.com/office/powerpoint/2010/main" val="1283860630"/>
      </p:ext>
    </p:extLst>
  </p:cSld>
  <p:clrMapOvr>
    <a:masterClrMapping/>
  </p:clrMapOvr>
  <mc:AlternateContent xmlns:mc="http://schemas.openxmlformats.org/markup-compatibility/2006" xmlns:p14="http://schemas.microsoft.com/office/powerpoint/2010/main">
    <mc:Choice Requires="p14">
      <p:transition spd="slow" p14:dur="2000" advTm="393"/>
    </mc:Choice>
    <mc:Fallback xmlns="">
      <p:transition spd="slow" advTm="393"/>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AC64531-7004-8242-8CB2-95B539AF8B53}"/>
              </a:ext>
            </a:extLst>
          </p:cNvPr>
          <p:cNvSpPr>
            <a:spLocks noGrp="1"/>
          </p:cNvSpPr>
          <p:nvPr>
            <p:ph idx="1"/>
          </p:nvPr>
        </p:nvSpPr>
        <p:spPr>
          <a:xfrm>
            <a:off x="4894316" y="2106290"/>
            <a:ext cx="6764283" cy="4000500"/>
          </a:xfrm>
        </p:spPr>
        <p:txBody>
          <a:bodyPr>
            <a:normAutofit/>
          </a:bodyPr>
          <a:lstStyle/>
          <a:p>
            <a:r>
              <a:rPr lang="en-US" dirty="0"/>
              <a:t>TTP care with PLEX alone associates with a median 8.2-year reduction in life expectancy and a total cost of $389K direct care and $259K indirect cost including loss of productivity and early mortality.</a:t>
            </a:r>
          </a:p>
          <a:p>
            <a:r>
              <a:rPr lang="en-US" dirty="0"/>
              <a:t>Rituxan</a:t>
            </a:r>
            <a:r>
              <a:rPr lang="en-US" baseline="30000" dirty="0"/>
              <a:t>®</a:t>
            </a:r>
            <a:r>
              <a:rPr lang="en-US" dirty="0"/>
              <a:t> [anti-CD20] raises the total cost by $13K but provides a 2.6-year improvement in life expectancy.</a:t>
            </a:r>
          </a:p>
        </p:txBody>
      </p:sp>
      <p:pic>
        <p:nvPicPr>
          <p:cNvPr id="2050" name="Picture 2" descr="Image result for rituxan chemo">
            <a:extLst>
              <a:ext uri="{FF2B5EF4-FFF2-40B4-BE49-F238E27FC236}">
                <a16:creationId xmlns:a16="http://schemas.microsoft.com/office/drawing/2014/main" id="{C3715457-79B6-F643-8E5A-6B47842DB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06290"/>
            <a:ext cx="4000500" cy="40005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B20B98DD-F488-1C4A-996C-20AA6B2ABB60}"/>
              </a:ext>
            </a:extLst>
          </p:cNvPr>
          <p:cNvSpPr>
            <a:spLocks noGrp="1"/>
          </p:cNvSpPr>
          <p:nvPr>
            <p:ph type="title"/>
          </p:nvPr>
        </p:nvSpPr>
        <p:spPr>
          <a:xfrm>
            <a:off x="4229100" y="751210"/>
            <a:ext cx="3733800" cy="1162050"/>
          </a:xfrm>
        </p:spPr>
        <p:txBody>
          <a:bodyPr>
            <a:normAutofit fontScale="90000"/>
          </a:bodyPr>
          <a:lstStyle/>
          <a:p>
            <a:pPr algn="ctr"/>
            <a:r>
              <a:rPr lang="en-US" sz="6000" dirty="0"/>
              <a:t>Rituxan</a:t>
            </a:r>
            <a:r>
              <a:rPr lang="en-US" sz="7200" baseline="30000" dirty="0"/>
              <a:t>®</a:t>
            </a:r>
            <a:endParaRPr lang="en-US" sz="6000" dirty="0"/>
          </a:p>
        </p:txBody>
      </p:sp>
      <p:sp>
        <p:nvSpPr>
          <p:cNvPr id="2" name="Slide Number Placeholder 1">
            <a:extLst>
              <a:ext uri="{FF2B5EF4-FFF2-40B4-BE49-F238E27FC236}">
                <a16:creationId xmlns:a16="http://schemas.microsoft.com/office/drawing/2014/main" id="{6580990A-ADB7-5F52-D8A9-9F03B5205A09}"/>
              </a:ext>
            </a:extLst>
          </p:cNvPr>
          <p:cNvSpPr>
            <a:spLocks noGrp="1"/>
          </p:cNvSpPr>
          <p:nvPr>
            <p:ph type="sldNum" sz="quarter" idx="12"/>
          </p:nvPr>
        </p:nvSpPr>
        <p:spPr/>
        <p:txBody>
          <a:bodyPr/>
          <a:lstStyle/>
          <a:p>
            <a:fld id="{D5FCF9B7-FB9B-46B7-B364-EF10DB67BB39}" type="slidenum">
              <a:rPr lang="en-US" smtClean="0"/>
              <a:pPr/>
              <a:t>28</a:t>
            </a:fld>
            <a:endParaRPr lang="en-US"/>
          </a:p>
        </p:txBody>
      </p:sp>
    </p:spTree>
    <p:extLst>
      <p:ext uri="{BB962C8B-B14F-4D97-AF65-F5344CB8AC3E}">
        <p14:creationId xmlns:p14="http://schemas.microsoft.com/office/powerpoint/2010/main" val="2459990062"/>
      </p:ext>
    </p:extLst>
  </p:cSld>
  <p:clrMapOvr>
    <a:masterClrMapping/>
  </p:clrMapOvr>
  <mc:AlternateContent xmlns:mc="http://schemas.openxmlformats.org/markup-compatibility/2006" xmlns:p14="http://schemas.microsoft.com/office/powerpoint/2010/main">
    <mc:Choice Requires="p14">
      <p:transition spd="slow" p14:dur="2000" advTm="465"/>
    </mc:Choice>
    <mc:Fallback xmlns="">
      <p:transition spd="slow" advTm="46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89F3A-400C-F048-9BFA-904DE0EE8C09}"/>
              </a:ext>
            </a:extLst>
          </p:cNvPr>
          <p:cNvSpPr>
            <a:spLocks noGrp="1"/>
          </p:cNvSpPr>
          <p:nvPr>
            <p:ph type="title"/>
          </p:nvPr>
        </p:nvSpPr>
        <p:spPr/>
        <p:txBody>
          <a:bodyPr/>
          <a:lstStyle/>
          <a:p>
            <a:r>
              <a:rPr lang="en-US" dirty="0" err="1">
                <a:solidFill>
                  <a:schemeClr val="tx1"/>
                </a:solidFill>
              </a:rPr>
              <a:t>Caplacizumab</a:t>
            </a:r>
            <a:r>
              <a:rPr lang="en-US" dirty="0">
                <a:solidFill>
                  <a:schemeClr val="tx1"/>
                </a:solidFill>
              </a:rPr>
              <a:t> [</a:t>
            </a:r>
            <a:r>
              <a:rPr lang="en-US" dirty="0" err="1">
                <a:solidFill>
                  <a:schemeClr val="tx1"/>
                </a:solidFill>
              </a:rPr>
              <a:t>Cablivi</a:t>
            </a:r>
            <a:r>
              <a:rPr lang="en-US" baseline="30000" dirty="0">
                <a:solidFill>
                  <a:schemeClr val="tx1"/>
                </a:solidFill>
              </a:rPr>
              <a:t>®</a:t>
            </a:r>
            <a:r>
              <a:rPr lang="en-US" dirty="0">
                <a:solidFill>
                  <a:schemeClr val="tx1"/>
                </a:solidFill>
              </a:rPr>
              <a:t>] for </a:t>
            </a:r>
            <a:r>
              <a:rPr lang="en-US" dirty="0" err="1">
                <a:solidFill>
                  <a:schemeClr val="tx1"/>
                </a:solidFill>
              </a:rPr>
              <a:t>iTTP</a:t>
            </a:r>
            <a:endParaRPr lang="en-US" dirty="0">
              <a:solidFill>
                <a:schemeClr val="tx1"/>
              </a:solidFill>
            </a:endParaRPr>
          </a:p>
        </p:txBody>
      </p:sp>
      <p:sp>
        <p:nvSpPr>
          <p:cNvPr id="3" name="Content Placeholder 2">
            <a:extLst>
              <a:ext uri="{FF2B5EF4-FFF2-40B4-BE49-F238E27FC236}">
                <a16:creationId xmlns:a16="http://schemas.microsoft.com/office/drawing/2014/main" id="{DB453152-12CA-844E-9B58-5693FB67A607}"/>
              </a:ext>
            </a:extLst>
          </p:cNvPr>
          <p:cNvSpPr>
            <a:spLocks noGrp="1"/>
          </p:cNvSpPr>
          <p:nvPr>
            <p:ph idx="1"/>
          </p:nvPr>
        </p:nvSpPr>
        <p:spPr>
          <a:xfrm>
            <a:off x="762000" y="2078310"/>
            <a:ext cx="5638800" cy="3310981"/>
          </a:xfrm>
        </p:spPr>
        <p:txBody>
          <a:bodyPr>
            <a:normAutofit lnSpcReduction="10000"/>
          </a:bodyPr>
          <a:lstStyle/>
          <a:p>
            <a:pPr>
              <a:lnSpc>
                <a:spcPct val="120000"/>
              </a:lnSpc>
            </a:pPr>
            <a:r>
              <a:rPr lang="en-US" dirty="0">
                <a:solidFill>
                  <a:schemeClr val="tx1"/>
                </a:solidFill>
              </a:rPr>
              <a:t>HERCULES trial, phase III</a:t>
            </a:r>
          </a:p>
          <a:p>
            <a:pPr>
              <a:lnSpc>
                <a:spcPct val="120000"/>
              </a:lnSpc>
            </a:pPr>
            <a:r>
              <a:rPr lang="en-US" dirty="0">
                <a:solidFill>
                  <a:schemeClr val="tx1"/>
                </a:solidFill>
              </a:rPr>
              <a:t>FDA-approved Jan 2019, Sanofi; world’s first nanobody Rx</a:t>
            </a:r>
          </a:p>
          <a:p>
            <a:pPr>
              <a:lnSpc>
                <a:spcPct val="120000"/>
              </a:lnSpc>
            </a:pPr>
            <a:r>
              <a:rPr lang="en-US" dirty="0">
                <a:solidFill>
                  <a:schemeClr val="tx1"/>
                </a:solidFill>
              </a:rPr>
              <a:t>Binds VWF A1 region, blocks PLT string formation</a:t>
            </a:r>
          </a:p>
          <a:p>
            <a:pPr>
              <a:lnSpc>
                <a:spcPct val="120000"/>
              </a:lnSpc>
            </a:pPr>
            <a:r>
              <a:rPr lang="en-US" dirty="0">
                <a:solidFill>
                  <a:schemeClr val="tx1"/>
                </a:solidFill>
              </a:rPr>
              <a:t>Prevents microthrombi</a:t>
            </a:r>
          </a:p>
        </p:txBody>
      </p:sp>
      <p:sp>
        <p:nvSpPr>
          <p:cNvPr id="5" name="TextBox 4">
            <a:extLst>
              <a:ext uri="{FF2B5EF4-FFF2-40B4-BE49-F238E27FC236}">
                <a16:creationId xmlns:a16="http://schemas.microsoft.com/office/drawing/2014/main" id="{D14B616A-3987-0B40-98A5-6FC0F5C8BC0F}"/>
              </a:ext>
            </a:extLst>
          </p:cNvPr>
          <p:cNvSpPr txBox="1"/>
          <p:nvPr/>
        </p:nvSpPr>
        <p:spPr>
          <a:xfrm>
            <a:off x="609600" y="5707560"/>
            <a:ext cx="11125200" cy="769441"/>
          </a:xfrm>
          <a:prstGeom prst="rect">
            <a:avLst/>
          </a:prstGeom>
          <a:noFill/>
        </p:spPr>
        <p:txBody>
          <a:bodyPr wrap="square" rtlCol="0">
            <a:spAutoFit/>
          </a:bodyPr>
          <a:lstStyle/>
          <a:p>
            <a:r>
              <a:rPr lang="en-US" sz="2200" dirty="0">
                <a:latin typeface="Arial Narrow" panose="020B0604020202020204" pitchFamily="34" charset="0"/>
                <a:cs typeface="Arial Narrow" panose="020B0604020202020204" pitchFamily="34" charset="0"/>
              </a:rPr>
              <a:t>Scully M, </a:t>
            </a:r>
            <a:r>
              <a:rPr lang="en-US" sz="2200" dirty="0" err="1">
                <a:latin typeface="Arial Narrow" panose="020B0604020202020204" pitchFamily="34" charset="0"/>
                <a:cs typeface="Arial Narrow" panose="020B0604020202020204" pitchFamily="34" charset="0"/>
              </a:rPr>
              <a:t>Cataland</a:t>
            </a:r>
            <a:r>
              <a:rPr lang="en-US" sz="2200" dirty="0">
                <a:latin typeface="Arial Narrow" panose="020B0604020202020204" pitchFamily="34" charset="0"/>
                <a:cs typeface="Arial Narrow" panose="020B0604020202020204" pitchFamily="34" charset="0"/>
              </a:rPr>
              <a:t> SR, </a:t>
            </a:r>
            <a:r>
              <a:rPr lang="en-US" sz="2200" dirty="0" err="1">
                <a:latin typeface="Arial Narrow" panose="020B0604020202020204" pitchFamily="34" charset="0"/>
                <a:cs typeface="Arial Narrow" panose="020B0604020202020204" pitchFamily="34" charset="0"/>
              </a:rPr>
              <a:t>Peyvandi</a:t>
            </a:r>
            <a:r>
              <a:rPr lang="en-US" sz="2200" dirty="0">
                <a:latin typeface="Arial Narrow" panose="020B0604020202020204" pitchFamily="34" charset="0"/>
                <a:cs typeface="Arial Narrow" panose="020B0604020202020204" pitchFamily="34" charset="0"/>
              </a:rPr>
              <a:t> F, et al. Caplacizumab treatment for acquired thrombotic thrombocytopenic purpura. N </a:t>
            </a:r>
            <a:r>
              <a:rPr lang="en-US" sz="2200" dirty="0" err="1">
                <a:latin typeface="Arial Narrow" panose="020B0604020202020204" pitchFamily="34" charset="0"/>
                <a:cs typeface="Arial Narrow" panose="020B0604020202020204" pitchFamily="34" charset="0"/>
              </a:rPr>
              <a:t>Engl</a:t>
            </a:r>
            <a:r>
              <a:rPr lang="en-US" sz="2200" dirty="0">
                <a:latin typeface="Arial Narrow" panose="020B0604020202020204" pitchFamily="34" charset="0"/>
                <a:cs typeface="Arial Narrow" panose="020B0604020202020204" pitchFamily="34" charset="0"/>
              </a:rPr>
              <a:t> J Med. 2019;380:335–46</a:t>
            </a:r>
          </a:p>
        </p:txBody>
      </p:sp>
      <p:pic>
        <p:nvPicPr>
          <p:cNvPr id="7" name="Picture 6">
            <a:extLst>
              <a:ext uri="{FF2B5EF4-FFF2-40B4-BE49-F238E27FC236}">
                <a16:creationId xmlns:a16="http://schemas.microsoft.com/office/drawing/2014/main" id="{1F109F84-DA0D-B049-B978-8089B8A07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790700"/>
            <a:ext cx="4533900" cy="3771900"/>
          </a:xfrm>
          <a:prstGeom prst="rect">
            <a:avLst/>
          </a:prstGeom>
        </p:spPr>
      </p:pic>
      <p:sp>
        <p:nvSpPr>
          <p:cNvPr id="8" name="Right Arrow 7">
            <a:extLst>
              <a:ext uri="{FF2B5EF4-FFF2-40B4-BE49-F238E27FC236}">
                <a16:creationId xmlns:a16="http://schemas.microsoft.com/office/drawing/2014/main" id="{0B63F045-0826-1A4E-94FE-BA98F1D80809}"/>
              </a:ext>
            </a:extLst>
          </p:cNvPr>
          <p:cNvSpPr/>
          <p:nvPr/>
        </p:nvSpPr>
        <p:spPr>
          <a:xfrm rot="16200000">
            <a:off x="6490043" y="4623141"/>
            <a:ext cx="1345517" cy="838200"/>
          </a:xfrm>
          <a:prstGeom prst="rightArrow">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0000"/>
                </a:solidFill>
                <a:latin typeface="Arial Narrow"/>
                <a:cs typeface="Arial Narrow"/>
              </a:rPr>
              <a:t>Nanobody</a:t>
            </a:r>
          </a:p>
        </p:txBody>
      </p:sp>
      <p:sp>
        <p:nvSpPr>
          <p:cNvPr id="4" name="Slide Number Placeholder 3">
            <a:extLst>
              <a:ext uri="{FF2B5EF4-FFF2-40B4-BE49-F238E27FC236}">
                <a16:creationId xmlns:a16="http://schemas.microsoft.com/office/drawing/2014/main" id="{0EACC611-E01A-ABE0-66FF-6E71667479B2}"/>
              </a:ext>
            </a:extLst>
          </p:cNvPr>
          <p:cNvSpPr>
            <a:spLocks noGrp="1"/>
          </p:cNvSpPr>
          <p:nvPr>
            <p:ph type="sldNum" sz="quarter" idx="12"/>
          </p:nvPr>
        </p:nvSpPr>
        <p:spPr/>
        <p:txBody>
          <a:bodyPr/>
          <a:lstStyle/>
          <a:p>
            <a:fld id="{D5FCF9B7-FB9B-46B7-B364-EF10DB67BB39}" type="slidenum">
              <a:rPr lang="en-US" smtClean="0"/>
              <a:pPr/>
              <a:t>29</a:t>
            </a:fld>
            <a:endParaRPr lang="en-US" dirty="0"/>
          </a:p>
        </p:txBody>
      </p:sp>
    </p:spTree>
    <p:extLst>
      <p:ext uri="{BB962C8B-B14F-4D97-AF65-F5344CB8AC3E}">
        <p14:creationId xmlns:p14="http://schemas.microsoft.com/office/powerpoint/2010/main" val="947026868"/>
      </p:ext>
    </p:extLst>
  </p:cSld>
  <p:clrMapOvr>
    <a:masterClrMapping/>
  </p:clrMapOvr>
  <mc:AlternateContent xmlns:mc="http://schemas.openxmlformats.org/markup-compatibility/2006" xmlns:p14="http://schemas.microsoft.com/office/powerpoint/2010/main">
    <mc:Choice Requires="p14">
      <p:transition spd="slow" p14:dur="2000" advTm="434"/>
    </mc:Choice>
    <mc:Fallback xmlns="">
      <p:transition spd="slow" advTm="43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42D5BC6-792B-5548-A81A-43CC8AADB083}"/>
              </a:ext>
            </a:extLst>
          </p:cNvPr>
          <p:cNvSpPr>
            <a:spLocks noGrp="1"/>
          </p:cNvSpPr>
          <p:nvPr>
            <p:ph type="title"/>
          </p:nvPr>
        </p:nvSpPr>
        <p:spPr>
          <a:xfrm>
            <a:off x="1981200" y="914400"/>
            <a:ext cx="8229600" cy="742080"/>
          </a:xfrm>
        </p:spPr>
        <p:txBody>
          <a:bodyPr anchor="ctr">
            <a:normAutofit fontScale="90000"/>
          </a:bodyPr>
          <a:lstStyle/>
          <a:p>
            <a:r>
              <a:rPr lang="en-US" dirty="0">
                <a:solidFill>
                  <a:schemeClr val="tx1"/>
                </a:solidFill>
              </a:rPr>
              <a:t>Nineteen-YOA Woman with TMA</a:t>
            </a:r>
          </a:p>
        </p:txBody>
      </p:sp>
      <p:sp>
        <p:nvSpPr>
          <p:cNvPr id="9" name="Content Placeholder 8">
            <a:extLst>
              <a:ext uri="{FF2B5EF4-FFF2-40B4-BE49-F238E27FC236}">
                <a16:creationId xmlns:a16="http://schemas.microsoft.com/office/drawing/2014/main" id="{042B8FBF-477F-B84F-BCA7-D67D0AC62437}"/>
              </a:ext>
            </a:extLst>
          </p:cNvPr>
          <p:cNvSpPr>
            <a:spLocks noGrp="1"/>
          </p:cNvSpPr>
          <p:nvPr>
            <p:ph sz="half" idx="1"/>
          </p:nvPr>
        </p:nvSpPr>
        <p:spPr>
          <a:xfrm>
            <a:off x="533400" y="2590799"/>
            <a:ext cx="6705600" cy="3531379"/>
          </a:xfrm>
        </p:spPr>
        <p:txBody>
          <a:bodyPr>
            <a:normAutofit/>
          </a:bodyPr>
          <a:lstStyle/>
          <a:p>
            <a:pPr marL="0" indent="0">
              <a:buNone/>
            </a:pPr>
            <a:r>
              <a:rPr lang="en-US" sz="3600" dirty="0">
                <a:solidFill>
                  <a:schemeClr val="tx1"/>
                </a:solidFill>
              </a:rPr>
              <a:t>A 19 YOA African-American woman came to the ED experiencing rapid onset fever, headache, confusion and weakness. The ED nurse recorded petechiae on her extremities and arranged for laboratory assays.</a:t>
            </a:r>
          </a:p>
        </p:txBody>
      </p:sp>
      <p:pic>
        <p:nvPicPr>
          <p:cNvPr id="1026" name="Picture 2" descr="LearnDerm: Petechiae">
            <a:extLst>
              <a:ext uri="{FF2B5EF4-FFF2-40B4-BE49-F238E27FC236}">
                <a16:creationId xmlns:a16="http://schemas.microsoft.com/office/drawing/2014/main" id="{B777AA5D-CFFD-C243-AC17-B5DC8619F5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20" r="15532"/>
          <a:stretch/>
        </p:blipFill>
        <p:spPr bwMode="auto">
          <a:xfrm>
            <a:off x="7467600" y="2590800"/>
            <a:ext cx="3505200" cy="3531379"/>
          </a:xfrm>
          <a:prstGeom prst="rect">
            <a:avLst/>
          </a:prstGeom>
          <a:solidFill>
            <a:srgbClr val="FFFFFF"/>
          </a:solidFill>
        </p:spPr>
      </p:pic>
      <p:sp>
        <p:nvSpPr>
          <p:cNvPr id="2" name="Slide Number Placeholder 1">
            <a:extLst>
              <a:ext uri="{FF2B5EF4-FFF2-40B4-BE49-F238E27FC236}">
                <a16:creationId xmlns:a16="http://schemas.microsoft.com/office/drawing/2014/main" id="{90018099-257D-64F4-1744-A545F0729B59}"/>
              </a:ext>
            </a:extLst>
          </p:cNvPr>
          <p:cNvSpPr>
            <a:spLocks noGrp="1"/>
          </p:cNvSpPr>
          <p:nvPr>
            <p:ph type="sldNum" sz="quarter" idx="12"/>
          </p:nvPr>
        </p:nvSpPr>
        <p:spPr/>
        <p:txBody>
          <a:bodyPr/>
          <a:lstStyle/>
          <a:p>
            <a:fld id="{D5FCF9B7-FB9B-46B7-B364-EF10DB67BB39}" type="slidenum">
              <a:rPr lang="en-US" smtClean="0"/>
              <a:pPr/>
              <a:t>3</a:t>
            </a:fld>
            <a:endParaRPr lang="en-US"/>
          </a:p>
        </p:txBody>
      </p:sp>
    </p:spTree>
    <p:extLst>
      <p:ext uri="{BB962C8B-B14F-4D97-AF65-F5344CB8AC3E}">
        <p14:creationId xmlns:p14="http://schemas.microsoft.com/office/powerpoint/2010/main" val="2640068267"/>
      </p:ext>
    </p:extLst>
  </p:cSld>
  <p:clrMapOvr>
    <a:masterClrMapping/>
  </p:clrMapOvr>
  <mc:AlternateContent xmlns:mc="http://schemas.openxmlformats.org/markup-compatibility/2006" xmlns:p14="http://schemas.microsoft.com/office/powerpoint/2010/main">
    <mc:Choice Requires="p14">
      <p:transition spd="slow" p14:dur="2000" advTm="1031"/>
    </mc:Choice>
    <mc:Fallback xmlns="">
      <p:transition spd="slow" advTm="103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EE516-8D95-5A49-8534-AA328E2B4DB6}"/>
              </a:ext>
            </a:extLst>
          </p:cNvPr>
          <p:cNvSpPr>
            <a:spLocks noGrp="1"/>
          </p:cNvSpPr>
          <p:nvPr>
            <p:ph type="title"/>
          </p:nvPr>
        </p:nvSpPr>
        <p:spPr>
          <a:xfrm>
            <a:off x="1676400" y="1107619"/>
            <a:ext cx="8839200" cy="658726"/>
          </a:xfrm>
          <a:prstGeom prst="rect">
            <a:avLst/>
          </a:prstGeom>
        </p:spPr>
        <p:txBody>
          <a:bodyPr anchor="ctr">
            <a:normAutofit/>
          </a:bodyPr>
          <a:lstStyle/>
          <a:p>
            <a:pPr>
              <a:lnSpc>
                <a:spcPct val="90000"/>
              </a:lnSpc>
            </a:pPr>
            <a:r>
              <a:rPr lang="en-US" sz="3200" dirty="0" err="1">
                <a:solidFill>
                  <a:schemeClr val="tx1"/>
                </a:solidFill>
              </a:rPr>
              <a:t>Cablivi</a:t>
            </a:r>
            <a:r>
              <a:rPr lang="en-US" sz="3200" dirty="0">
                <a:solidFill>
                  <a:schemeClr val="tx1"/>
                </a:solidFill>
              </a:rPr>
              <a:t>® Surrogate Endpoint: Time to PLT Response</a:t>
            </a:r>
          </a:p>
        </p:txBody>
      </p:sp>
      <p:pic>
        <p:nvPicPr>
          <p:cNvPr id="6" name="Picture 5" descr="A screenshot of a cell phone&#10;&#10;Description automatically generated">
            <a:extLst>
              <a:ext uri="{FF2B5EF4-FFF2-40B4-BE49-F238E27FC236}">
                <a16:creationId xmlns:a16="http://schemas.microsoft.com/office/drawing/2014/main" id="{8DA0296C-8805-374D-BB8B-1F8FB550A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2447" y="2057401"/>
            <a:ext cx="7787106" cy="4068763"/>
          </a:xfrm>
          <a:prstGeom prst="rect">
            <a:avLst/>
          </a:prstGeom>
          <a:noFill/>
        </p:spPr>
      </p:pic>
      <p:sp>
        <p:nvSpPr>
          <p:cNvPr id="7" name="TextBox 6">
            <a:extLst>
              <a:ext uri="{FF2B5EF4-FFF2-40B4-BE49-F238E27FC236}">
                <a16:creationId xmlns:a16="http://schemas.microsoft.com/office/drawing/2014/main" id="{6A4FF9C4-647A-0C4C-8F01-2A86ED6100ED}"/>
              </a:ext>
            </a:extLst>
          </p:cNvPr>
          <p:cNvSpPr txBox="1"/>
          <p:nvPr/>
        </p:nvSpPr>
        <p:spPr>
          <a:xfrm>
            <a:off x="1981200" y="6019800"/>
            <a:ext cx="8382000" cy="400110"/>
          </a:xfrm>
          <a:prstGeom prst="rect">
            <a:avLst/>
          </a:prstGeom>
          <a:noFill/>
        </p:spPr>
        <p:txBody>
          <a:bodyPr wrap="square" rtlCol="0">
            <a:spAutoFit/>
          </a:bodyPr>
          <a:lstStyle/>
          <a:p>
            <a:r>
              <a:rPr lang="en-US" sz="2000" dirty="0">
                <a:latin typeface="Arial Narrow" panose="020B0604020202020204" pitchFamily="34" charset="0"/>
                <a:cs typeface="Arial Narrow" panose="020B0604020202020204" pitchFamily="34" charset="0"/>
              </a:rPr>
              <a:t>Defined as initial platelet count ≥150,000/</a:t>
            </a:r>
            <a:r>
              <a:rPr lang="en-US" sz="2000" dirty="0" err="1">
                <a:latin typeface="Arial Narrow" panose="020B0604020202020204" pitchFamily="34" charset="0"/>
                <a:cs typeface="Arial Narrow" panose="020B0604020202020204" pitchFamily="34" charset="0"/>
              </a:rPr>
              <a:t>uL</a:t>
            </a:r>
            <a:r>
              <a:rPr lang="en-US" sz="2000" dirty="0">
                <a:latin typeface="Arial Narrow" panose="020B0604020202020204" pitchFamily="34" charset="0"/>
                <a:cs typeface="Arial Narrow" panose="020B0604020202020204" pitchFamily="34" charset="0"/>
              </a:rPr>
              <a:t>, subsequent daily PLEX D/C within 5 days</a:t>
            </a:r>
          </a:p>
        </p:txBody>
      </p:sp>
      <p:sp>
        <p:nvSpPr>
          <p:cNvPr id="3" name="Slide Number Placeholder 2">
            <a:extLst>
              <a:ext uri="{FF2B5EF4-FFF2-40B4-BE49-F238E27FC236}">
                <a16:creationId xmlns:a16="http://schemas.microsoft.com/office/drawing/2014/main" id="{3D64C394-7744-1E17-10E0-326381AF2A24}"/>
              </a:ext>
            </a:extLst>
          </p:cNvPr>
          <p:cNvSpPr>
            <a:spLocks noGrp="1"/>
          </p:cNvSpPr>
          <p:nvPr>
            <p:ph type="sldNum" sz="quarter" idx="12"/>
          </p:nvPr>
        </p:nvSpPr>
        <p:spPr/>
        <p:txBody>
          <a:bodyPr/>
          <a:lstStyle/>
          <a:p>
            <a:fld id="{D5FCF9B7-FB9B-46B7-B364-EF10DB67BB39}" type="slidenum">
              <a:rPr lang="en-US" smtClean="0"/>
              <a:pPr/>
              <a:t>30</a:t>
            </a:fld>
            <a:endParaRPr lang="en-US" dirty="0"/>
          </a:p>
        </p:txBody>
      </p:sp>
    </p:spTree>
    <p:extLst>
      <p:ext uri="{BB962C8B-B14F-4D97-AF65-F5344CB8AC3E}">
        <p14:creationId xmlns:p14="http://schemas.microsoft.com/office/powerpoint/2010/main" val="1777608517"/>
      </p:ext>
    </p:extLst>
  </p:cSld>
  <p:clrMapOvr>
    <a:masterClrMapping/>
  </p:clrMapOvr>
  <mc:AlternateContent xmlns:mc="http://schemas.openxmlformats.org/markup-compatibility/2006" xmlns:p14="http://schemas.microsoft.com/office/powerpoint/2010/main">
    <mc:Choice Requires="p14">
      <p:transition spd="slow" p14:dur="2000" advTm="430"/>
    </mc:Choice>
    <mc:Fallback xmlns="">
      <p:transition spd="slow" advTm="43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30243-3180-F84A-A25F-A389AEC2B2E5}"/>
              </a:ext>
            </a:extLst>
          </p:cNvPr>
          <p:cNvSpPr>
            <a:spLocks noGrp="1"/>
          </p:cNvSpPr>
          <p:nvPr>
            <p:ph type="title"/>
          </p:nvPr>
        </p:nvSpPr>
        <p:spPr>
          <a:xfrm>
            <a:off x="3086100" y="867409"/>
            <a:ext cx="6019800" cy="914400"/>
          </a:xfrm>
        </p:spPr>
        <p:txBody>
          <a:bodyPr/>
          <a:lstStyle/>
          <a:p>
            <a:r>
              <a:rPr lang="en-US" dirty="0">
                <a:solidFill>
                  <a:schemeClr val="tx1"/>
                </a:solidFill>
              </a:rPr>
              <a:t>HERCULES End Points</a:t>
            </a:r>
          </a:p>
        </p:txBody>
      </p:sp>
      <p:graphicFrame>
        <p:nvGraphicFramePr>
          <p:cNvPr id="5" name="Content Placeholder 4">
            <a:extLst>
              <a:ext uri="{FF2B5EF4-FFF2-40B4-BE49-F238E27FC236}">
                <a16:creationId xmlns:a16="http://schemas.microsoft.com/office/drawing/2014/main" id="{C3699D8C-32E9-5947-9007-99CE35506AC2}"/>
              </a:ext>
            </a:extLst>
          </p:cNvPr>
          <p:cNvGraphicFramePr>
            <a:graphicFrameLocks noGrp="1"/>
          </p:cNvGraphicFramePr>
          <p:nvPr>
            <p:ph idx="1"/>
          </p:nvPr>
        </p:nvGraphicFramePr>
        <p:xfrm>
          <a:off x="1600200" y="2057400"/>
          <a:ext cx="9028358" cy="3566160"/>
        </p:xfrm>
        <a:graphic>
          <a:graphicData uri="http://schemas.openxmlformats.org/drawingml/2006/table">
            <a:tbl>
              <a:tblPr firstRow="1" bandRow="1">
                <a:tableStyleId>{5C22544A-7EE6-4342-B048-85BDC9FD1C3A}</a:tableStyleId>
              </a:tblPr>
              <a:tblGrid>
                <a:gridCol w="5491480">
                  <a:extLst>
                    <a:ext uri="{9D8B030D-6E8A-4147-A177-3AD203B41FA5}">
                      <a16:colId xmlns:a16="http://schemas.microsoft.com/office/drawing/2014/main" val="1404117861"/>
                    </a:ext>
                  </a:extLst>
                </a:gridCol>
                <a:gridCol w="1607672">
                  <a:extLst>
                    <a:ext uri="{9D8B030D-6E8A-4147-A177-3AD203B41FA5}">
                      <a16:colId xmlns:a16="http://schemas.microsoft.com/office/drawing/2014/main" val="2632081497"/>
                    </a:ext>
                  </a:extLst>
                </a:gridCol>
                <a:gridCol w="1929206">
                  <a:extLst>
                    <a:ext uri="{9D8B030D-6E8A-4147-A177-3AD203B41FA5}">
                      <a16:colId xmlns:a16="http://schemas.microsoft.com/office/drawing/2014/main" val="2876874288"/>
                    </a:ext>
                  </a:extLst>
                </a:gridCol>
              </a:tblGrid>
              <a:tr h="370840">
                <a:tc>
                  <a:txBody>
                    <a:bodyPr/>
                    <a:lstStyle/>
                    <a:p>
                      <a:pPr algn="ctr"/>
                      <a:r>
                        <a:rPr lang="en-US" sz="2400" b="0" i="0" dirty="0">
                          <a:latin typeface="Arial Narrow" panose="020B0604020202020204" pitchFamily="34" charset="0"/>
                          <a:cs typeface="Arial Narrow" panose="020B0604020202020204" pitchFamily="34" charset="0"/>
                        </a:rPr>
                        <a:t>Subjects N [%]</a:t>
                      </a:r>
                    </a:p>
                  </a:txBody>
                  <a:tcPr/>
                </a:tc>
                <a:tc>
                  <a:txBody>
                    <a:bodyPr/>
                    <a:lstStyle/>
                    <a:p>
                      <a:pPr algn="ctr"/>
                      <a:r>
                        <a:rPr lang="en-US" sz="2400" b="0" i="0">
                          <a:latin typeface="Arial Narrow" panose="020B0604020202020204" pitchFamily="34" charset="0"/>
                          <a:cs typeface="Arial Narrow" panose="020B0604020202020204" pitchFamily="34" charset="0"/>
                        </a:rPr>
                        <a:t>Current Rx</a:t>
                      </a:r>
                    </a:p>
                    <a:p>
                      <a:pPr algn="ctr"/>
                      <a:r>
                        <a:rPr lang="en-US" sz="2400" b="0" i="0">
                          <a:latin typeface="Arial Narrow" panose="020B0604020202020204" pitchFamily="34" charset="0"/>
                          <a:cs typeface="Arial Narrow" panose="020B0604020202020204" pitchFamily="34" charset="0"/>
                        </a:rPr>
                        <a:t>N = 73</a:t>
                      </a:r>
                    </a:p>
                  </a:txBody>
                  <a:tcPr/>
                </a:tc>
                <a:tc>
                  <a:txBody>
                    <a:bodyPr/>
                    <a:lstStyle/>
                    <a:p>
                      <a:pPr algn="ctr"/>
                      <a:r>
                        <a:rPr lang="en-US" sz="2400" b="0" i="0" err="1">
                          <a:latin typeface="Arial Narrow" panose="020B0604020202020204" pitchFamily="34" charset="0"/>
                          <a:cs typeface="Arial Narrow" panose="020B0604020202020204" pitchFamily="34" charset="0"/>
                        </a:rPr>
                        <a:t>Cablivi</a:t>
                      </a:r>
                      <a:endParaRPr lang="en-US" sz="2400" b="0" i="0">
                        <a:latin typeface="Arial Narrow" panose="020B0604020202020204" pitchFamily="34" charset="0"/>
                        <a:cs typeface="Arial Narrow" panose="020B0604020202020204" pitchFamily="34" charset="0"/>
                      </a:endParaRPr>
                    </a:p>
                    <a:p>
                      <a:pPr algn="ctr"/>
                      <a:r>
                        <a:rPr lang="en-US" sz="2400" b="0" i="0">
                          <a:latin typeface="Arial Narrow" panose="020B0604020202020204" pitchFamily="34" charset="0"/>
                          <a:cs typeface="Arial Narrow" panose="020B0604020202020204" pitchFamily="34" charset="0"/>
                        </a:rPr>
                        <a:t>N=72</a:t>
                      </a:r>
                    </a:p>
                  </a:txBody>
                  <a:tcPr/>
                </a:tc>
                <a:extLst>
                  <a:ext uri="{0D108BD9-81ED-4DB2-BD59-A6C34878D82A}">
                    <a16:rowId xmlns:a16="http://schemas.microsoft.com/office/drawing/2014/main" val="396200928"/>
                  </a:ext>
                </a:extLst>
              </a:tr>
              <a:tr h="370840">
                <a:tc>
                  <a:txBody>
                    <a:bodyPr/>
                    <a:lstStyle/>
                    <a:p>
                      <a:r>
                        <a:rPr lang="en-US" sz="2400" b="0" i="0" dirty="0">
                          <a:latin typeface="Arial Narrow" panose="020B0604020202020204" pitchFamily="34" charset="0"/>
                          <a:cs typeface="Arial Narrow" panose="020B0604020202020204" pitchFamily="34" charset="0"/>
                        </a:rPr>
                        <a:t>iTTP-related death</a:t>
                      </a:r>
                    </a:p>
                  </a:txBody>
                  <a:tcPr/>
                </a:tc>
                <a:tc>
                  <a:txBody>
                    <a:bodyPr/>
                    <a:lstStyle/>
                    <a:p>
                      <a:pPr algn="ctr"/>
                      <a:r>
                        <a:rPr lang="en-US" sz="2400" b="0" i="0" dirty="0">
                          <a:latin typeface="Arial Narrow" panose="020B0604020202020204" pitchFamily="34" charset="0"/>
                          <a:cs typeface="Arial Narrow" panose="020B0604020202020204" pitchFamily="34" charset="0"/>
                        </a:rPr>
                        <a:t>3 [4.1%]</a:t>
                      </a:r>
                    </a:p>
                  </a:txBody>
                  <a:tcPr/>
                </a:tc>
                <a:tc>
                  <a:txBody>
                    <a:bodyPr/>
                    <a:lstStyle/>
                    <a:p>
                      <a:pPr algn="ctr"/>
                      <a:r>
                        <a:rPr lang="en-US" sz="2400" b="0" i="0">
                          <a:latin typeface="Arial Narrow" panose="020B0604020202020204" pitchFamily="34" charset="0"/>
                          <a:cs typeface="Arial Narrow" panose="020B0604020202020204" pitchFamily="34" charset="0"/>
                        </a:rPr>
                        <a:t>0</a:t>
                      </a:r>
                    </a:p>
                  </a:txBody>
                  <a:tcPr/>
                </a:tc>
                <a:extLst>
                  <a:ext uri="{0D108BD9-81ED-4DB2-BD59-A6C34878D82A}">
                    <a16:rowId xmlns:a16="http://schemas.microsoft.com/office/drawing/2014/main" val="1941399818"/>
                  </a:ext>
                </a:extLst>
              </a:tr>
              <a:tr h="370840">
                <a:tc>
                  <a:txBody>
                    <a:bodyPr/>
                    <a:lstStyle/>
                    <a:p>
                      <a:r>
                        <a:rPr lang="en-US" sz="2400" b="0" i="0" dirty="0" err="1">
                          <a:latin typeface="Arial Narrow" panose="020B0604020202020204" pitchFamily="34" charset="0"/>
                          <a:cs typeface="Arial Narrow" panose="020B0604020202020204" pitchFamily="34" charset="0"/>
                        </a:rPr>
                        <a:t>iTTP</a:t>
                      </a:r>
                      <a:r>
                        <a:rPr lang="en-US" sz="2400" b="0" i="0" dirty="0">
                          <a:latin typeface="Arial Narrow" panose="020B0604020202020204" pitchFamily="34" charset="0"/>
                          <a:cs typeface="Arial Narrow" panose="020B0604020202020204" pitchFamily="34" charset="0"/>
                        </a:rPr>
                        <a:t> exacerbation [during therapy]</a:t>
                      </a:r>
                    </a:p>
                  </a:txBody>
                  <a:tcPr/>
                </a:tc>
                <a:tc>
                  <a:txBody>
                    <a:bodyPr/>
                    <a:lstStyle/>
                    <a:p>
                      <a:pPr algn="ctr"/>
                      <a:r>
                        <a:rPr lang="en-US" sz="2400" b="0" i="0" dirty="0">
                          <a:latin typeface="Arial Narrow" panose="020B0604020202020204" pitchFamily="34" charset="0"/>
                          <a:cs typeface="Arial Narrow" panose="020B0604020202020204" pitchFamily="34" charset="0"/>
                        </a:rPr>
                        <a:t>28 [38.4%]</a:t>
                      </a:r>
                    </a:p>
                  </a:txBody>
                  <a:tcPr/>
                </a:tc>
                <a:tc>
                  <a:txBody>
                    <a:bodyPr/>
                    <a:lstStyle/>
                    <a:p>
                      <a:pPr algn="ctr"/>
                      <a:r>
                        <a:rPr lang="en-US" sz="2400" b="0" i="0" dirty="0">
                          <a:latin typeface="Arial Narrow" panose="020B0604020202020204" pitchFamily="34" charset="0"/>
                          <a:cs typeface="Arial Narrow" panose="020B0604020202020204" pitchFamily="34" charset="0"/>
                        </a:rPr>
                        <a:t>3 [4.2%]</a:t>
                      </a:r>
                    </a:p>
                  </a:txBody>
                  <a:tcPr/>
                </a:tc>
                <a:extLst>
                  <a:ext uri="{0D108BD9-81ED-4DB2-BD59-A6C34878D82A}">
                    <a16:rowId xmlns:a16="http://schemas.microsoft.com/office/drawing/2014/main" val="1920371586"/>
                  </a:ext>
                </a:extLst>
              </a:tr>
              <a:tr h="370840">
                <a:tc>
                  <a:txBody>
                    <a:bodyPr/>
                    <a:lstStyle/>
                    <a:p>
                      <a:r>
                        <a:rPr lang="en-US" sz="2400" b="0" i="0" dirty="0">
                          <a:latin typeface="Arial Narrow" panose="020B0604020202020204" pitchFamily="34" charset="0"/>
                          <a:cs typeface="Arial Narrow" panose="020B0604020202020204" pitchFamily="34" charset="0"/>
                        </a:rPr>
                        <a:t>iTTP recurrence long-term</a:t>
                      </a:r>
                    </a:p>
                  </a:txBody>
                  <a:tcPr/>
                </a:tc>
                <a:tc>
                  <a:txBody>
                    <a:bodyPr/>
                    <a:lstStyle/>
                    <a:p>
                      <a:pPr algn="ctr"/>
                      <a:r>
                        <a:rPr lang="en-US" sz="2400" b="0" i="0" dirty="0">
                          <a:latin typeface="Arial Narrow" panose="020B0604020202020204" pitchFamily="34" charset="0"/>
                          <a:cs typeface="Arial Narrow" panose="020B0604020202020204" pitchFamily="34" charset="0"/>
                        </a:rPr>
                        <a:t>28 [38.4%]</a:t>
                      </a:r>
                    </a:p>
                  </a:txBody>
                  <a:tcPr/>
                </a:tc>
                <a:tc>
                  <a:txBody>
                    <a:bodyPr/>
                    <a:lstStyle/>
                    <a:p>
                      <a:pPr algn="ctr"/>
                      <a:r>
                        <a:rPr lang="en-US" sz="2400" b="0" i="0" dirty="0">
                          <a:latin typeface="Arial Narrow" panose="020B0604020202020204" pitchFamily="34" charset="0"/>
                          <a:cs typeface="Arial Narrow" panose="020B0604020202020204" pitchFamily="34" charset="0"/>
                        </a:rPr>
                        <a:t>9 [12.7%]</a:t>
                      </a:r>
                    </a:p>
                  </a:txBody>
                  <a:tcPr/>
                </a:tc>
                <a:extLst>
                  <a:ext uri="{0D108BD9-81ED-4DB2-BD59-A6C34878D82A}">
                    <a16:rowId xmlns:a16="http://schemas.microsoft.com/office/drawing/2014/main" val="1814483715"/>
                  </a:ext>
                </a:extLst>
              </a:tr>
              <a:tr h="370840">
                <a:tc>
                  <a:txBody>
                    <a:bodyPr/>
                    <a:lstStyle/>
                    <a:p>
                      <a:r>
                        <a:rPr lang="en-US" sz="2400" b="0" i="0" dirty="0">
                          <a:latin typeface="Arial Narrow" panose="020B0604020202020204" pitchFamily="34" charset="0"/>
                          <a:cs typeface="Arial Narrow" panose="020B0604020202020204" pitchFamily="34" charset="0"/>
                        </a:rPr>
                        <a:t>Refractory iTTP—continued thrombocytopenia</a:t>
                      </a:r>
                    </a:p>
                  </a:txBody>
                  <a:tcPr/>
                </a:tc>
                <a:tc>
                  <a:txBody>
                    <a:bodyPr/>
                    <a:lstStyle/>
                    <a:p>
                      <a:pPr algn="ctr"/>
                      <a:r>
                        <a:rPr lang="en-US" sz="2400" b="0" i="0" dirty="0">
                          <a:latin typeface="Arial Narrow" panose="020B0604020202020204" pitchFamily="34" charset="0"/>
                          <a:cs typeface="Arial Narrow" panose="020B0604020202020204" pitchFamily="34" charset="0"/>
                        </a:rPr>
                        <a:t>5 [7%]</a:t>
                      </a:r>
                    </a:p>
                  </a:txBody>
                  <a:tcPr/>
                </a:tc>
                <a:tc>
                  <a:txBody>
                    <a:bodyPr/>
                    <a:lstStyle/>
                    <a:p>
                      <a:pPr algn="ctr"/>
                      <a:r>
                        <a:rPr lang="en-US" sz="2400" b="0" i="0">
                          <a:latin typeface="Arial Narrow" panose="020B0604020202020204" pitchFamily="34" charset="0"/>
                          <a:cs typeface="Arial Narrow" panose="020B0604020202020204" pitchFamily="34" charset="0"/>
                        </a:rPr>
                        <a:t>0</a:t>
                      </a:r>
                    </a:p>
                  </a:txBody>
                  <a:tcPr/>
                </a:tc>
                <a:extLst>
                  <a:ext uri="{0D108BD9-81ED-4DB2-BD59-A6C34878D82A}">
                    <a16:rowId xmlns:a16="http://schemas.microsoft.com/office/drawing/2014/main" val="3476213905"/>
                  </a:ext>
                </a:extLst>
              </a:tr>
              <a:tr h="370840">
                <a:tc>
                  <a:txBody>
                    <a:bodyPr/>
                    <a:lstStyle/>
                    <a:p>
                      <a:r>
                        <a:rPr lang="en-US" sz="2400" b="0" i="0" dirty="0">
                          <a:latin typeface="Arial Narrow" panose="020B0604020202020204" pitchFamily="34" charset="0"/>
                          <a:cs typeface="Arial Narrow" panose="020B0604020202020204" pitchFamily="34" charset="0"/>
                        </a:rPr>
                        <a:t>Major thromboembolic event [VTE or arterial]</a:t>
                      </a:r>
                    </a:p>
                  </a:txBody>
                  <a:tcPr/>
                </a:tc>
                <a:tc>
                  <a:txBody>
                    <a:bodyPr/>
                    <a:lstStyle/>
                    <a:p>
                      <a:pPr algn="ctr"/>
                      <a:r>
                        <a:rPr lang="en-US" sz="2400" b="0" i="0" dirty="0">
                          <a:latin typeface="Arial Narrow" panose="020B0604020202020204" pitchFamily="34" charset="0"/>
                          <a:cs typeface="Arial Narrow" panose="020B0604020202020204" pitchFamily="34" charset="0"/>
                        </a:rPr>
                        <a:t>6 [8.2%]</a:t>
                      </a:r>
                    </a:p>
                  </a:txBody>
                  <a:tcPr/>
                </a:tc>
                <a:tc>
                  <a:txBody>
                    <a:bodyPr/>
                    <a:lstStyle/>
                    <a:p>
                      <a:pPr algn="ctr"/>
                      <a:r>
                        <a:rPr lang="en-US" sz="2400" b="0" i="0" dirty="0">
                          <a:latin typeface="Arial Narrow" panose="020B0604020202020204" pitchFamily="34" charset="0"/>
                          <a:cs typeface="Arial Narrow" panose="020B0604020202020204" pitchFamily="34" charset="0"/>
                        </a:rPr>
                        <a:t>6 [8.5%]</a:t>
                      </a:r>
                    </a:p>
                  </a:txBody>
                  <a:tcPr/>
                </a:tc>
                <a:extLst>
                  <a:ext uri="{0D108BD9-81ED-4DB2-BD59-A6C34878D82A}">
                    <a16:rowId xmlns:a16="http://schemas.microsoft.com/office/drawing/2014/main" val="3155980003"/>
                  </a:ext>
                </a:extLst>
              </a:tr>
              <a:tr h="370840">
                <a:tc gridSpan="3">
                  <a:txBody>
                    <a:bodyPr/>
                    <a:lstStyle/>
                    <a:p>
                      <a:r>
                        <a:rPr lang="en-US" sz="2400" b="0" i="0" dirty="0">
                          <a:latin typeface="Arial Narrow" panose="020B0604020202020204" pitchFamily="34" charset="0"/>
                          <a:cs typeface="Arial Narrow" panose="020B0604020202020204" pitchFamily="34" charset="0"/>
                        </a:rPr>
                        <a:t>First four endpoints: P &gt; 0.05</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16862841"/>
                  </a:ext>
                </a:extLst>
              </a:tr>
            </a:tbl>
          </a:graphicData>
        </a:graphic>
      </p:graphicFrame>
      <p:sp>
        <p:nvSpPr>
          <p:cNvPr id="3" name="Slide Number Placeholder 2">
            <a:extLst>
              <a:ext uri="{FF2B5EF4-FFF2-40B4-BE49-F238E27FC236}">
                <a16:creationId xmlns:a16="http://schemas.microsoft.com/office/drawing/2014/main" id="{74E55F5D-50EC-6A14-CF4D-547FA9A7BCBB}"/>
              </a:ext>
            </a:extLst>
          </p:cNvPr>
          <p:cNvSpPr>
            <a:spLocks noGrp="1"/>
          </p:cNvSpPr>
          <p:nvPr>
            <p:ph type="sldNum" sz="quarter" idx="12"/>
          </p:nvPr>
        </p:nvSpPr>
        <p:spPr/>
        <p:txBody>
          <a:bodyPr/>
          <a:lstStyle/>
          <a:p>
            <a:fld id="{D5FCF9B7-FB9B-46B7-B364-EF10DB67BB39}" type="slidenum">
              <a:rPr lang="en-US" smtClean="0"/>
              <a:pPr/>
              <a:t>31</a:t>
            </a:fld>
            <a:endParaRPr lang="en-US" dirty="0"/>
          </a:p>
        </p:txBody>
      </p:sp>
    </p:spTree>
    <p:extLst>
      <p:ext uri="{BB962C8B-B14F-4D97-AF65-F5344CB8AC3E}">
        <p14:creationId xmlns:p14="http://schemas.microsoft.com/office/powerpoint/2010/main" val="423391855"/>
      </p:ext>
    </p:extLst>
  </p:cSld>
  <p:clrMapOvr>
    <a:masterClrMapping/>
  </p:clrMapOvr>
  <mc:AlternateContent xmlns:mc="http://schemas.openxmlformats.org/markup-compatibility/2006" xmlns:p14="http://schemas.microsoft.com/office/powerpoint/2010/main">
    <mc:Choice Requires="p14">
      <p:transition spd="slow" p14:dur="2000" advTm="405"/>
    </mc:Choice>
    <mc:Fallback xmlns="">
      <p:transition spd="slow" advTm="40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F6A5B-FAC3-274A-A7F4-43E986BD9A6B}"/>
              </a:ext>
            </a:extLst>
          </p:cNvPr>
          <p:cNvSpPr>
            <a:spLocks noGrp="1"/>
          </p:cNvSpPr>
          <p:nvPr>
            <p:ph type="title"/>
          </p:nvPr>
        </p:nvSpPr>
        <p:spPr>
          <a:xfrm>
            <a:off x="1981200" y="914400"/>
            <a:ext cx="8229600" cy="1371600"/>
          </a:xfrm>
        </p:spPr>
        <p:txBody>
          <a:bodyPr>
            <a:noAutofit/>
          </a:bodyPr>
          <a:lstStyle/>
          <a:p>
            <a:r>
              <a:rPr lang="en-US" sz="4000" dirty="0">
                <a:solidFill>
                  <a:schemeClr val="tx1"/>
                </a:solidFill>
              </a:rPr>
              <a:t>HERCULES Time to Normalization</a:t>
            </a:r>
            <a:br>
              <a:rPr lang="en-US" sz="4000" dirty="0">
                <a:solidFill>
                  <a:schemeClr val="tx1"/>
                </a:solidFill>
              </a:rPr>
            </a:br>
            <a:r>
              <a:rPr lang="en-US" sz="4000" dirty="0">
                <a:solidFill>
                  <a:schemeClr val="tx1"/>
                </a:solidFill>
              </a:rPr>
              <a:t>of Organ Damage Markers</a:t>
            </a:r>
          </a:p>
        </p:txBody>
      </p:sp>
      <p:pic>
        <p:nvPicPr>
          <p:cNvPr id="6" name="Picture 5" descr="A close up of a map&#10;&#10;Description automatically generated">
            <a:extLst>
              <a:ext uri="{FF2B5EF4-FFF2-40B4-BE49-F238E27FC236}">
                <a16:creationId xmlns:a16="http://schemas.microsoft.com/office/drawing/2014/main" id="{4B0A91B1-E9A3-4D45-9445-E5E6DF37A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1" y="2438400"/>
            <a:ext cx="8736033" cy="3841750"/>
          </a:xfrm>
          <a:prstGeom prst="rect">
            <a:avLst/>
          </a:prstGeom>
        </p:spPr>
      </p:pic>
      <p:sp>
        <p:nvSpPr>
          <p:cNvPr id="3" name="Slide Number Placeholder 2">
            <a:extLst>
              <a:ext uri="{FF2B5EF4-FFF2-40B4-BE49-F238E27FC236}">
                <a16:creationId xmlns:a16="http://schemas.microsoft.com/office/drawing/2014/main" id="{585A6C71-EB5B-B92F-836D-76FFE120A95B}"/>
              </a:ext>
            </a:extLst>
          </p:cNvPr>
          <p:cNvSpPr>
            <a:spLocks noGrp="1"/>
          </p:cNvSpPr>
          <p:nvPr>
            <p:ph type="sldNum" sz="quarter" idx="12"/>
          </p:nvPr>
        </p:nvSpPr>
        <p:spPr/>
        <p:txBody>
          <a:bodyPr/>
          <a:lstStyle/>
          <a:p>
            <a:fld id="{D5FCF9B7-FB9B-46B7-B364-EF10DB67BB39}" type="slidenum">
              <a:rPr lang="en-US" smtClean="0"/>
              <a:pPr/>
              <a:t>32</a:t>
            </a:fld>
            <a:endParaRPr lang="en-US" dirty="0"/>
          </a:p>
        </p:txBody>
      </p:sp>
    </p:spTree>
    <p:extLst>
      <p:ext uri="{BB962C8B-B14F-4D97-AF65-F5344CB8AC3E}">
        <p14:creationId xmlns:p14="http://schemas.microsoft.com/office/powerpoint/2010/main" val="2052527250"/>
      </p:ext>
    </p:extLst>
  </p:cSld>
  <p:clrMapOvr>
    <a:masterClrMapping/>
  </p:clrMapOvr>
  <mc:AlternateContent xmlns:mc="http://schemas.openxmlformats.org/markup-compatibility/2006" xmlns:p14="http://schemas.microsoft.com/office/powerpoint/2010/main">
    <mc:Choice Requires="p14">
      <p:transition spd="slow" p14:dur="2000" advTm="468"/>
    </mc:Choice>
    <mc:Fallback xmlns="">
      <p:transition spd="slow" advTm="468"/>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820688-CFDF-6C4D-B8F3-347DC121037E}"/>
              </a:ext>
            </a:extLst>
          </p:cNvPr>
          <p:cNvSpPr>
            <a:spLocks noGrp="1"/>
          </p:cNvSpPr>
          <p:nvPr>
            <p:ph type="title"/>
          </p:nvPr>
        </p:nvSpPr>
        <p:spPr>
          <a:xfrm>
            <a:off x="3543300" y="560554"/>
            <a:ext cx="5105400" cy="854075"/>
          </a:xfrm>
        </p:spPr>
        <p:txBody>
          <a:bodyPr/>
          <a:lstStyle/>
          <a:p>
            <a:r>
              <a:rPr lang="en-US" dirty="0" err="1">
                <a:solidFill>
                  <a:schemeClr val="tx1"/>
                </a:solidFill>
              </a:rPr>
              <a:t>Camalid</a:t>
            </a:r>
            <a:r>
              <a:rPr lang="en-US" dirty="0">
                <a:solidFill>
                  <a:schemeClr val="tx1"/>
                </a:solidFill>
              </a:rPr>
              <a:t> Nanobody</a:t>
            </a:r>
          </a:p>
        </p:txBody>
      </p:sp>
      <p:pic>
        <p:nvPicPr>
          <p:cNvPr id="7" name="Picture 6" descr="A group of sheep standing on top of a wooden fence&#10;&#10;Description automatically generated">
            <a:extLst>
              <a:ext uri="{FF2B5EF4-FFF2-40B4-BE49-F238E27FC236}">
                <a16:creationId xmlns:a16="http://schemas.microsoft.com/office/drawing/2014/main" id="{C755C4DB-15B3-E442-8E5A-C1E8D50F04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600200"/>
            <a:ext cx="3562350" cy="4749800"/>
          </a:xfrm>
          <a:prstGeom prst="rect">
            <a:avLst/>
          </a:prstGeom>
        </p:spPr>
      </p:pic>
      <p:pic>
        <p:nvPicPr>
          <p:cNvPr id="3" name="Picture 2" descr="A sheep standing on top of a lush green field&#10;&#10;Description automatically generated">
            <a:extLst>
              <a:ext uri="{FF2B5EF4-FFF2-40B4-BE49-F238E27FC236}">
                <a16:creationId xmlns:a16="http://schemas.microsoft.com/office/drawing/2014/main" id="{231538E3-3254-154B-B822-4FD7CBE43E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1775258"/>
            <a:ext cx="2927246" cy="1946307"/>
          </a:xfrm>
          <a:prstGeom prst="rect">
            <a:avLst/>
          </a:prstGeom>
        </p:spPr>
      </p:pic>
      <p:pic>
        <p:nvPicPr>
          <p:cNvPr id="8" name="Picture 7" descr="A large brown bear sitting on a rock&#10;&#10;Description automatically generated">
            <a:extLst>
              <a:ext uri="{FF2B5EF4-FFF2-40B4-BE49-F238E27FC236}">
                <a16:creationId xmlns:a16="http://schemas.microsoft.com/office/drawing/2014/main" id="{4634CED8-91D9-F946-89B1-AC16CFA76F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5521" y="3219916"/>
            <a:ext cx="2450702" cy="3136435"/>
          </a:xfrm>
          <a:prstGeom prst="rect">
            <a:avLst/>
          </a:prstGeom>
        </p:spPr>
      </p:pic>
      <p:sp>
        <p:nvSpPr>
          <p:cNvPr id="2" name="TextBox 1">
            <a:extLst>
              <a:ext uri="{FF2B5EF4-FFF2-40B4-BE49-F238E27FC236}">
                <a16:creationId xmlns:a16="http://schemas.microsoft.com/office/drawing/2014/main" id="{1F1AA87D-8EC3-464A-AD50-700644F5737E}"/>
              </a:ext>
            </a:extLst>
          </p:cNvPr>
          <p:cNvSpPr txBox="1"/>
          <p:nvPr/>
        </p:nvSpPr>
        <p:spPr>
          <a:xfrm>
            <a:off x="2771775" y="5221288"/>
            <a:ext cx="1371600" cy="523220"/>
          </a:xfrm>
          <a:prstGeom prst="rect">
            <a:avLst/>
          </a:prstGeom>
          <a:noFill/>
        </p:spPr>
        <p:txBody>
          <a:bodyPr wrap="square" rtlCol="0">
            <a:spAutoFit/>
          </a:bodyPr>
          <a:lstStyle/>
          <a:p>
            <a:pPr algn="ctr"/>
            <a:r>
              <a:rPr lang="en-US" sz="2800" dirty="0">
                <a:solidFill>
                  <a:schemeClr val="bg1"/>
                </a:solidFill>
                <a:latin typeface="Arial Narrow" panose="020B0604020202020204" pitchFamily="34" charset="0"/>
                <a:cs typeface="Arial Narrow" panose="020B0604020202020204" pitchFamily="34" charset="0"/>
              </a:rPr>
              <a:t>Llama</a:t>
            </a:r>
          </a:p>
        </p:txBody>
      </p:sp>
      <p:sp>
        <p:nvSpPr>
          <p:cNvPr id="9" name="TextBox 8">
            <a:extLst>
              <a:ext uri="{FF2B5EF4-FFF2-40B4-BE49-F238E27FC236}">
                <a16:creationId xmlns:a16="http://schemas.microsoft.com/office/drawing/2014/main" id="{FA31547A-AC98-CA4C-B5FE-323B8373AAAB}"/>
              </a:ext>
            </a:extLst>
          </p:cNvPr>
          <p:cNvSpPr txBox="1"/>
          <p:nvPr/>
        </p:nvSpPr>
        <p:spPr>
          <a:xfrm>
            <a:off x="7788223" y="2593181"/>
            <a:ext cx="1371600" cy="523220"/>
          </a:xfrm>
          <a:prstGeom prst="rect">
            <a:avLst/>
          </a:prstGeom>
          <a:noFill/>
        </p:spPr>
        <p:txBody>
          <a:bodyPr wrap="square" rtlCol="0">
            <a:spAutoFit/>
          </a:bodyPr>
          <a:lstStyle/>
          <a:p>
            <a:pPr algn="ctr"/>
            <a:r>
              <a:rPr lang="en-US" sz="2800" dirty="0">
                <a:solidFill>
                  <a:schemeClr val="bg1"/>
                </a:solidFill>
                <a:latin typeface="Arial Narrow" panose="020B0604020202020204" pitchFamily="34" charset="0"/>
                <a:cs typeface="Arial Narrow" panose="020B0604020202020204" pitchFamily="34" charset="0"/>
              </a:rPr>
              <a:t>Alpaca</a:t>
            </a:r>
          </a:p>
        </p:txBody>
      </p:sp>
      <p:sp>
        <p:nvSpPr>
          <p:cNvPr id="10" name="TextBox 9">
            <a:extLst>
              <a:ext uri="{FF2B5EF4-FFF2-40B4-BE49-F238E27FC236}">
                <a16:creationId xmlns:a16="http://schemas.microsoft.com/office/drawing/2014/main" id="{FA7628A6-C311-2A47-B7CD-2C87D5A3FB65}"/>
              </a:ext>
            </a:extLst>
          </p:cNvPr>
          <p:cNvSpPr txBox="1"/>
          <p:nvPr/>
        </p:nvSpPr>
        <p:spPr>
          <a:xfrm>
            <a:off x="8045072" y="3430626"/>
            <a:ext cx="1371600" cy="523220"/>
          </a:xfrm>
          <a:prstGeom prst="rect">
            <a:avLst/>
          </a:prstGeom>
          <a:noFill/>
        </p:spPr>
        <p:txBody>
          <a:bodyPr wrap="square" rtlCol="0">
            <a:spAutoFit/>
          </a:bodyPr>
          <a:lstStyle/>
          <a:p>
            <a:pPr algn="ctr"/>
            <a:r>
              <a:rPr lang="en-US" sz="2800" dirty="0">
                <a:solidFill>
                  <a:schemeClr val="bg1"/>
                </a:solidFill>
                <a:latin typeface="Arial Narrow" panose="020B0604020202020204" pitchFamily="34" charset="0"/>
                <a:cs typeface="Arial Narrow" panose="020B0604020202020204" pitchFamily="34" charset="0"/>
              </a:rPr>
              <a:t>Vicuna</a:t>
            </a:r>
          </a:p>
        </p:txBody>
      </p:sp>
      <p:sp>
        <p:nvSpPr>
          <p:cNvPr id="4" name="Slide Number Placeholder 3">
            <a:extLst>
              <a:ext uri="{FF2B5EF4-FFF2-40B4-BE49-F238E27FC236}">
                <a16:creationId xmlns:a16="http://schemas.microsoft.com/office/drawing/2014/main" id="{09330FE5-BF21-AC16-E51B-BF2F50A09643}"/>
              </a:ext>
            </a:extLst>
          </p:cNvPr>
          <p:cNvSpPr>
            <a:spLocks noGrp="1"/>
          </p:cNvSpPr>
          <p:nvPr>
            <p:ph type="sldNum" sz="quarter" idx="12"/>
          </p:nvPr>
        </p:nvSpPr>
        <p:spPr/>
        <p:txBody>
          <a:bodyPr/>
          <a:lstStyle/>
          <a:p>
            <a:fld id="{D5FCF9B7-FB9B-46B7-B364-EF10DB67BB39}" type="slidenum">
              <a:rPr lang="en-US" smtClean="0"/>
              <a:pPr/>
              <a:t>33</a:t>
            </a:fld>
            <a:endParaRPr lang="en-US"/>
          </a:p>
        </p:txBody>
      </p:sp>
    </p:spTree>
    <p:extLst>
      <p:ext uri="{BB962C8B-B14F-4D97-AF65-F5344CB8AC3E}">
        <p14:creationId xmlns:p14="http://schemas.microsoft.com/office/powerpoint/2010/main" val="633919316"/>
      </p:ext>
    </p:extLst>
  </p:cSld>
  <p:clrMapOvr>
    <a:masterClrMapping/>
  </p:clrMapOvr>
  <mc:AlternateContent xmlns:mc="http://schemas.openxmlformats.org/markup-compatibility/2006" xmlns:p14="http://schemas.microsoft.com/office/powerpoint/2010/main">
    <mc:Choice Requires="p14">
      <p:transition spd="slow" p14:dur="2000" advTm="382"/>
    </mc:Choice>
    <mc:Fallback xmlns="">
      <p:transition spd="slow" advTm="382"/>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uple of people that are standing in front of a statue&#10;&#10;Description automatically generated">
            <a:extLst>
              <a:ext uri="{FF2B5EF4-FFF2-40B4-BE49-F238E27FC236}">
                <a16:creationId xmlns:a16="http://schemas.microsoft.com/office/drawing/2014/main" id="{90465158-4C82-464F-8E9C-2CEB89EDB168}"/>
              </a:ext>
            </a:extLst>
          </p:cNvPr>
          <p:cNvPicPr>
            <a:picLocks noChangeAspect="1"/>
          </p:cNvPicPr>
          <p:nvPr/>
        </p:nvPicPr>
        <p:blipFill rotWithShape="1">
          <a:blip r:embed="rId3">
            <a:extLst>
              <a:ext uri="{28A0092B-C50C-407E-A947-70E740481C1C}">
                <a14:useLocalDpi xmlns:a14="http://schemas.microsoft.com/office/drawing/2010/main" val="0"/>
              </a:ext>
            </a:extLst>
          </a:blip>
          <a:srcRect r="-1" b="21296"/>
          <a:stretch/>
        </p:blipFill>
        <p:spPr>
          <a:xfrm>
            <a:off x="5715000" y="1599276"/>
            <a:ext cx="4648200" cy="4877724"/>
          </a:xfrm>
          <a:prstGeom prst="rect">
            <a:avLst/>
          </a:prstGeom>
          <a:noFill/>
        </p:spPr>
      </p:pic>
      <p:sp>
        <p:nvSpPr>
          <p:cNvPr id="11" name="Text Placeholder 3">
            <a:extLst>
              <a:ext uri="{FF2B5EF4-FFF2-40B4-BE49-F238E27FC236}">
                <a16:creationId xmlns:a16="http://schemas.microsoft.com/office/drawing/2014/main" id="{826F9C20-3FCF-411C-BA91-D9441180856F}"/>
              </a:ext>
            </a:extLst>
          </p:cNvPr>
          <p:cNvSpPr>
            <a:spLocks noGrp="1"/>
          </p:cNvSpPr>
          <p:nvPr>
            <p:ph type="body" sz="half" idx="2"/>
          </p:nvPr>
        </p:nvSpPr>
        <p:spPr>
          <a:xfrm>
            <a:off x="457200" y="990601"/>
            <a:ext cx="5105400" cy="1447799"/>
          </a:xfrm>
        </p:spPr>
        <p:txBody>
          <a:bodyPr>
            <a:normAutofit lnSpcReduction="10000"/>
          </a:bodyPr>
          <a:lstStyle/>
          <a:p>
            <a:r>
              <a:rPr lang="en-US" sz="2400" dirty="0"/>
              <a:t>Camelids: camels, llamas, alpacas, vicunas make heavy chains with no light chains, no VH1 region, direct connection to hinge region</a:t>
            </a:r>
          </a:p>
        </p:txBody>
      </p:sp>
      <p:sp>
        <p:nvSpPr>
          <p:cNvPr id="10" name="Title 1">
            <a:extLst>
              <a:ext uri="{FF2B5EF4-FFF2-40B4-BE49-F238E27FC236}">
                <a16:creationId xmlns:a16="http://schemas.microsoft.com/office/drawing/2014/main" id="{0F898879-93D6-3C43-B522-119455E0C56F}"/>
              </a:ext>
            </a:extLst>
          </p:cNvPr>
          <p:cNvSpPr>
            <a:spLocks noGrp="1"/>
          </p:cNvSpPr>
          <p:nvPr>
            <p:ph type="title"/>
          </p:nvPr>
        </p:nvSpPr>
        <p:spPr>
          <a:xfrm>
            <a:off x="5981699" y="170939"/>
            <a:ext cx="4343402" cy="693737"/>
          </a:xfrm>
        </p:spPr>
        <p:txBody>
          <a:bodyPr>
            <a:normAutofit fontScale="90000"/>
          </a:bodyPr>
          <a:lstStyle/>
          <a:p>
            <a:r>
              <a:rPr lang="en-US" sz="4000"/>
              <a:t>What is a Nanobody?</a:t>
            </a:r>
          </a:p>
        </p:txBody>
      </p:sp>
      <p:pic>
        <p:nvPicPr>
          <p:cNvPr id="12" name="Picture 11">
            <a:extLst>
              <a:ext uri="{FF2B5EF4-FFF2-40B4-BE49-F238E27FC236}">
                <a16:creationId xmlns:a16="http://schemas.microsoft.com/office/drawing/2014/main" id="{BA6AFDA3-5865-134D-A4B2-9DB8385DD1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895600"/>
            <a:ext cx="3482889" cy="3449613"/>
          </a:xfrm>
          <a:prstGeom prst="rect">
            <a:avLst/>
          </a:prstGeom>
        </p:spPr>
      </p:pic>
      <p:sp>
        <p:nvSpPr>
          <p:cNvPr id="7" name="Right Arrow 6">
            <a:extLst>
              <a:ext uri="{FF2B5EF4-FFF2-40B4-BE49-F238E27FC236}">
                <a16:creationId xmlns:a16="http://schemas.microsoft.com/office/drawing/2014/main" id="{E0B04303-8C65-3441-91BF-F28F2BC6C4F9}"/>
              </a:ext>
            </a:extLst>
          </p:cNvPr>
          <p:cNvSpPr/>
          <p:nvPr/>
        </p:nvSpPr>
        <p:spPr>
          <a:xfrm rot="2646639">
            <a:off x="1873434" y="3136430"/>
            <a:ext cx="888317" cy="690356"/>
          </a:xfrm>
          <a:prstGeom prst="rightArrow">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Narrow"/>
                <a:cs typeface="Arial Narrow"/>
              </a:rPr>
              <a:t>VH1</a:t>
            </a:r>
          </a:p>
        </p:txBody>
      </p:sp>
      <p:sp>
        <p:nvSpPr>
          <p:cNvPr id="2" name="Slide Number Placeholder 1">
            <a:extLst>
              <a:ext uri="{FF2B5EF4-FFF2-40B4-BE49-F238E27FC236}">
                <a16:creationId xmlns:a16="http://schemas.microsoft.com/office/drawing/2014/main" id="{46048EDD-CB28-5AEC-8385-AA2B8706DFB2}"/>
              </a:ext>
            </a:extLst>
          </p:cNvPr>
          <p:cNvSpPr>
            <a:spLocks noGrp="1"/>
          </p:cNvSpPr>
          <p:nvPr>
            <p:ph type="sldNum" sz="quarter" idx="12"/>
          </p:nvPr>
        </p:nvSpPr>
        <p:spPr/>
        <p:txBody>
          <a:bodyPr/>
          <a:lstStyle/>
          <a:p>
            <a:fld id="{D5FCF9B7-FB9B-46B7-B364-EF10DB67BB39}" type="slidenum">
              <a:rPr lang="en-US" smtClean="0"/>
              <a:pPr/>
              <a:t>34</a:t>
            </a:fld>
            <a:endParaRPr lang="en-US"/>
          </a:p>
        </p:txBody>
      </p:sp>
    </p:spTree>
    <p:extLst>
      <p:ext uri="{BB962C8B-B14F-4D97-AF65-F5344CB8AC3E}">
        <p14:creationId xmlns:p14="http://schemas.microsoft.com/office/powerpoint/2010/main" val="310021958"/>
      </p:ext>
    </p:extLst>
  </p:cSld>
  <p:clrMapOvr>
    <a:masterClrMapping/>
  </p:clrMapOvr>
  <mc:AlternateContent xmlns:mc="http://schemas.openxmlformats.org/markup-compatibility/2006" xmlns:p14="http://schemas.microsoft.com/office/powerpoint/2010/main">
    <mc:Choice Requires="p14">
      <p:transition spd="slow" p14:dur="2000" advTm="416"/>
    </mc:Choice>
    <mc:Fallback xmlns="">
      <p:transition spd="slow" advTm="416"/>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994BF-E27F-FA42-A249-A04E3B8FE907}"/>
              </a:ext>
            </a:extLst>
          </p:cNvPr>
          <p:cNvSpPr>
            <a:spLocks noGrp="1"/>
          </p:cNvSpPr>
          <p:nvPr>
            <p:ph type="title"/>
          </p:nvPr>
        </p:nvSpPr>
        <p:spPr>
          <a:xfrm>
            <a:off x="3467100" y="840828"/>
            <a:ext cx="5257799" cy="1143000"/>
          </a:xfrm>
          <a:prstGeom prst="rect">
            <a:avLst/>
          </a:prstGeom>
        </p:spPr>
        <p:txBody>
          <a:bodyPr anchor="ctr">
            <a:normAutofit/>
          </a:bodyPr>
          <a:lstStyle/>
          <a:p>
            <a:r>
              <a:rPr lang="en-US" dirty="0">
                <a:solidFill>
                  <a:schemeClr val="tx1"/>
                </a:solidFill>
              </a:rPr>
              <a:t>Nanobody Features</a:t>
            </a:r>
          </a:p>
        </p:txBody>
      </p:sp>
      <p:pic>
        <p:nvPicPr>
          <p:cNvPr id="6" name="Picture 5" descr="A screenshot of a cell phone&#10;&#10;Description automatically generated">
            <a:extLst>
              <a:ext uri="{FF2B5EF4-FFF2-40B4-BE49-F238E27FC236}">
                <a16:creationId xmlns:a16="http://schemas.microsoft.com/office/drawing/2014/main" id="{06E0ACD9-00EB-5B4A-B26D-981467956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724958"/>
            <a:ext cx="3352800" cy="4342675"/>
          </a:xfrm>
          <a:prstGeom prst="rect">
            <a:avLst/>
          </a:prstGeom>
          <a:noFill/>
        </p:spPr>
      </p:pic>
      <p:sp>
        <p:nvSpPr>
          <p:cNvPr id="3" name="Content Placeholder 2">
            <a:extLst>
              <a:ext uri="{FF2B5EF4-FFF2-40B4-BE49-F238E27FC236}">
                <a16:creationId xmlns:a16="http://schemas.microsoft.com/office/drawing/2014/main" id="{5BC14DCB-9084-A94B-9EC5-B71DE891D20B}"/>
              </a:ext>
            </a:extLst>
          </p:cNvPr>
          <p:cNvSpPr>
            <a:spLocks noGrp="1"/>
          </p:cNvSpPr>
          <p:nvPr>
            <p:ph sz="quarter" idx="4"/>
          </p:nvPr>
        </p:nvSpPr>
        <p:spPr>
          <a:xfrm>
            <a:off x="6019801" y="1981200"/>
            <a:ext cx="5257799" cy="3606646"/>
          </a:xfrm>
          <a:prstGeom prst="rect">
            <a:avLst/>
          </a:prstGeom>
        </p:spPr>
        <p:txBody>
          <a:bodyPr>
            <a:normAutofit/>
          </a:bodyPr>
          <a:lstStyle/>
          <a:p>
            <a:pPr>
              <a:lnSpc>
                <a:spcPct val="90000"/>
              </a:lnSpc>
            </a:pPr>
            <a:r>
              <a:rPr lang="en-US" dirty="0">
                <a:solidFill>
                  <a:schemeClr val="tx1"/>
                </a:solidFill>
              </a:rPr>
              <a:t>High affinity, specificity</a:t>
            </a:r>
          </a:p>
          <a:p>
            <a:pPr>
              <a:lnSpc>
                <a:spcPct val="90000"/>
              </a:lnSpc>
            </a:pPr>
            <a:r>
              <a:rPr lang="en-US" dirty="0">
                <a:solidFill>
                  <a:schemeClr val="tx1"/>
                </a:solidFill>
              </a:rPr>
              <a:t>Short half‐life, thermostable</a:t>
            </a:r>
          </a:p>
          <a:p>
            <a:pPr>
              <a:lnSpc>
                <a:spcPct val="90000"/>
              </a:lnSpc>
            </a:pPr>
            <a:r>
              <a:rPr lang="en-US" dirty="0">
                <a:solidFill>
                  <a:schemeClr val="tx1"/>
                </a:solidFill>
              </a:rPr>
              <a:t>Soluble, penetrate tissues</a:t>
            </a:r>
          </a:p>
          <a:p>
            <a:pPr>
              <a:lnSpc>
                <a:spcPct val="90000"/>
              </a:lnSpc>
            </a:pPr>
            <a:r>
              <a:rPr lang="en-US" dirty="0">
                <a:solidFill>
                  <a:schemeClr val="tx1"/>
                </a:solidFill>
              </a:rPr>
              <a:t>Small molecule are non-immunogenic, no heterophile ABs</a:t>
            </a:r>
          </a:p>
          <a:p>
            <a:pPr>
              <a:lnSpc>
                <a:spcPct val="90000"/>
              </a:lnSpc>
            </a:pPr>
            <a:r>
              <a:rPr lang="en-US" dirty="0">
                <a:solidFill>
                  <a:schemeClr val="tx1"/>
                </a:solidFill>
              </a:rPr>
              <a:t>Penetrate small molecular pockets</a:t>
            </a:r>
          </a:p>
          <a:p>
            <a:pPr>
              <a:lnSpc>
                <a:spcPct val="90000"/>
              </a:lnSpc>
            </a:pPr>
            <a:r>
              <a:rPr lang="en-US" dirty="0">
                <a:solidFill>
                  <a:schemeClr val="tx1"/>
                </a:solidFill>
              </a:rPr>
              <a:t>Cross the blood-brain barrier</a:t>
            </a:r>
          </a:p>
          <a:p>
            <a:pPr>
              <a:lnSpc>
                <a:spcPct val="90000"/>
              </a:lnSpc>
            </a:pPr>
            <a:r>
              <a:rPr lang="en-US" dirty="0">
                <a:solidFill>
                  <a:schemeClr val="tx1"/>
                </a:solidFill>
              </a:rPr>
              <a:t>But they don’t bind small molecules or carbohydrates</a:t>
            </a:r>
          </a:p>
          <a:p>
            <a:pPr>
              <a:lnSpc>
                <a:spcPct val="90000"/>
              </a:lnSpc>
            </a:pPr>
            <a:endParaRPr lang="en-US" dirty="0">
              <a:solidFill>
                <a:schemeClr val="tx1"/>
              </a:solidFill>
            </a:endParaRPr>
          </a:p>
          <a:p>
            <a:pPr>
              <a:lnSpc>
                <a:spcPct val="90000"/>
              </a:lnSpc>
            </a:pPr>
            <a:endParaRPr lang="en-US" dirty="0">
              <a:solidFill>
                <a:schemeClr val="tx1"/>
              </a:solidFill>
            </a:endParaRPr>
          </a:p>
        </p:txBody>
      </p:sp>
      <p:sp>
        <p:nvSpPr>
          <p:cNvPr id="4" name="Slide Number Placeholder 3">
            <a:extLst>
              <a:ext uri="{FF2B5EF4-FFF2-40B4-BE49-F238E27FC236}">
                <a16:creationId xmlns:a16="http://schemas.microsoft.com/office/drawing/2014/main" id="{FC49E93B-5B55-7CE3-09AD-EDF50E6F8181}"/>
              </a:ext>
            </a:extLst>
          </p:cNvPr>
          <p:cNvSpPr>
            <a:spLocks noGrp="1"/>
          </p:cNvSpPr>
          <p:nvPr>
            <p:ph type="sldNum" sz="quarter" idx="12"/>
          </p:nvPr>
        </p:nvSpPr>
        <p:spPr/>
        <p:txBody>
          <a:bodyPr/>
          <a:lstStyle/>
          <a:p>
            <a:fld id="{D5FCF9B7-FB9B-46B7-B364-EF10DB67BB39}" type="slidenum">
              <a:rPr lang="en-US" smtClean="0"/>
              <a:pPr/>
              <a:t>35</a:t>
            </a:fld>
            <a:endParaRPr lang="en-US"/>
          </a:p>
        </p:txBody>
      </p:sp>
    </p:spTree>
    <p:extLst>
      <p:ext uri="{BB962C8B-B14F-4D97-AF65-F5344CB8AC3E}">
        <p14:creationId xmlns:p14="http://schemas.microsoft.com/office/powerpoint/2010/main" val="2103893041"/>
      </p:ext>
    </p:extLst>
  </p:cSld>
  <p:clrMapOvr>
    <a:masterClrMapping/>
  </p:clrMapOvr>
  <mc:AlternateContent xmlns:mc="http://schemas.openxmlformats.org/markup-compatibility/2006" xmlns:p14="http://schemas.microsoft.com/office/powerpoint/2010/main">
    <mc:Choice Requires="p14">
      <p:transition spd="slow" p14:dur="2000" advTm="480"/>
    </mc:Choice>
    <mc:Fallback xmlns="">
      <p:transition spd="slow" advTm="48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994BF-E27F-FA42-A249-A04E3B8FE907}"/>
              </a:ext>
            </a:extLst>
          </p:cNvPr>
          <p:cNvSpPr>
            <a:spLocks noGrp="1"/>
          </p:cNvSpPr>
          <p:nvPr>
            <p:ph type="title"/>
          </p:nvPr>
        </p:nvSpPr>
        <p:spPr>
          <a:xfrm>
            <a:off x="1968500" y="856525"/>
            <a:ext cx="8153400" cy="730249"/>
          </a:xfrm>
        </p:spPr>
        <p:txBody>
          <a:bodyPr>
            <a:normAutofit fontScale="90000"/>
          </a:bodyPr>
          <a:lstStyle/>
          <a:p>
            <a:r>
              <a:rPr lang="en-US" dirty="0">
                <a:solidFill>
                  <a:schemeClr val="tx1"/>
                </a:solidFill>
              </a:rPr>
              <a:t>Experimental Nanobody Applications</a:t>
            </a:r>
          </a:p>
        </p:txBody>
      </p:sp>
      <p:sp>
        <p:nvSpPr>
          <p:cNvPr id="3" name="Content Placeholder 2">
            <a:extLst>
              <a:ext uri="{FF2B5EF4-FFF2-40B4-BE49-F238E27FC236}">
                <a16:creationId xmlns:a16="http://schemas.microsoft.com/office/drawing/2014/main" id="{5BC14DCB-9084-A94B-9EC5-B71DE891D20B}"/>
              </a:ext>
            </a:extLst>
          </p:cNvPr>
          <p:cNvSpPr>
            <a:spLocks noGrp="1"/>
          </p:cNvSpPr>
          <p:nvPr>
            <p:ph idx="1"/>
          </p:nvPr>
        </p:nvSpPr>
        <p:spPr>
          <a:xfrm>
            <a:off x="1981200" y="1752600"/>
            <a:ext cx="8458200" cy="4343400"/>
          </a:xfrm>
        </p:spPr>
        <p:txBody>
          <a:bodyPr>
            <a:normAutofit fontScale="85000" lnSpcReduction="20000"/>
          </a:bodyPr>
          <a:lstStyle/>
          <a:p>
            <a:r>
              <a:rPr lang="en-US" dirty="0">
                <a:solidFill>
                  <a:schemeClr val="tx1"/>
                </a:solidFill>
              </a:rPr>
              <a:t>Antiviral [HIV, HSV, RSV], camel flu, coronavirus by inhaler [C19!]</a:t>
            </a:r>
          </a:p>
          <a:p>
            <a:r>
              <a:rPr lang="en-US" dirty="0">
                <a:solidFill>
                  <a:schemeClr val="tx1"/>
                </a:solidFill>
              </a:rPr>
              <a:t>Anti-allergens</a:t>
            </a:r>
          </a:p>
          <a:p>
            <a:r>
              <a:rPr lang="en-US" dirty="0">
                <a:solidFill>
                  <a:schemeClr val="tx1"/>
                </a:solidFill>
              </a:rPr>
              <a:t>Antitumor Rx</a:t>
            </a:r>
          </a:p>
          <a:p>
            <a:r>
              <a:rPr lang="en-US" dirty="0">
                <a:solidFill>
                  <a:schemeClr val="tx1"/>
                </a:solidFill>
              </a:rPr>
              <a:t>Anti-angiogenesis</a:t>
            </a:r>
          </a:p>
          <a:p>
            <a:r>
              <a:rPr lang="en-US" dirty="0">
                <a:solidFill>
                  <a:schemeClr val="tx1"/>
                </a:solidFill>
              </a:rPr>
              <a:t>Anti-inflammatory</a:t>
            </a:r>
          </a:p>
          <a:p>
            <a:r>
              <a:rPr lang="en-US" dirty="0">
                <a:solidFill>
                  <a:schemeClr val="tx1"/>
                </a:solidFill>
              </a:rPr>
              <a:t>Neutralize venoms</a:t>
            </a:r>
          </a:p>
          <a:p>
            <a:r>
              <a:rPr lang="en-US" dirty="0">
                <a:solidFill>
                  <a:schemeClr val="tx1"/>
                </a:solidFill>
              </a:rPr>
              <a:t>IL-6‐R for rheumatoid</a:t>
            </a:r>
            <a:br>
              <a:rPr lang="en-US" dirty="0">
                <a:solidFill>
                  <a:schemeClr val="tx1"/>
                </a:solidFill>
              </a:rPr>
            </a:br>
            <a:r>
              <a:rPr lang="en-US" dirty="0">
                <a:solidFill>
                  <a:schemeClr val="tx1"/>
                </a:solidFill>
              </a:rPr>
              <a:t>arthritis Rx</a:t>
            </a:r>
          </a:p>
          <a:p>
            <a:r>
              <a:rPr lang="en-US" dirty="0">
                <a:solidFill>
                  <a:schemeClr val="tx1"/>
                </a:solidFill>
              </a:rPr>
              <a:t>Radiolabeled for Her2+</a:t>
            </a:r>
            <a:br>
              <a:rPr lang="en-US" dirty="0">
                <a:solidFill>
                  <a:schemeClr val="tx1"/>
                </a:solidFill>
              </a:rPr>
            </a:br>
            <a:r>
              <a:rPr lang="en-US" dirty="0">
                <a:solidFill>
                  <a:schemeClr val="tx1"/>
                </a:solidFill>
              </a:rPr>
              <a:t>tumor imaging</a:t>
            </a:r>
          </a:p>
          <a:p>
            <a:r>
              <a:rPr lang="en-US" dirty="0">
                <a:solidFill>
                  <a:schemeClr val="tx1"/>
                </a:solidFill>
              </a:rPr>
              <a:t>Diagnostic: viral, fungal, mycotoxins in food, trypanosomes</a:t>
            </a:r>
          </a:p>
          <a:p>
            <a:r>
              <a:rPr lang="en-US" dirty="0">
                <a:solidFill>
                  <a:schemeClr val="tx1"/>
                </a:solidFill>
              </a:rPr>
              <a:t>Stroke diagnosis and inactivation</a:t>
            </a:r>
          </a:p>
        </p:txBody>
      </p:sp>
      <p:pic>
        <p:nvPicPr>
          <p:cNvPr id="6" name="Picture 5" descr="A screenshot of a cell phone&#10;&#10;Description automatically generated">
            <a:extLst>
              <a:ext uri="{FF2B5EF4-FFF2-40B4-BE49-F238E27FC236}">
                <a16:creationId xmlns:a16="http://schemas.microsoft.com/office/drawing/2014/main" id="{BB3BFCED-3CC8-6F4C-B380-EDA84BA09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438400"/>
            <a:ext cx="4648200" cy="2707689"/>
          </a:xfrm>
          <a:prstGeom prst="rect">
            <a:avLst/>
          </a:prstGeom>
        </p:spPr>
      </p:pic>
      <p:sp>
        <p:nvSpPr>
          <p:cNvPr id="5" name="Rectangle 4">
            <a:extLst>
              <a:ext uri="{FF2B5EF4-FFF2-40B4-BE49-F238E27FC236}">
                <a16:creationId xmlns:a16="http://schemas.microsoft.com/office/drawing/2014/main" id="{4B9A981C-0B67-C040-8B27-1DEAF2318536}"/>
              </a:ext>
            </a:extLst>
          </p:cNvPr>
          <p:cNvSpPr/>
          <p:nvPr/>
        </p:nvSpPr>
        <p:spPr>
          <a:xfrm>
            <a:off x="990600" y="6019800"/>
            <a:ext cx="9829800" cy="400110"/>
          </a:xfrm>
          <a:prstGeom prst="rect">
            <a:avLst/>
          </a:prstGeom>
        </p:spPr>
        <p:txBody>
          <a:bodyPr wrap="square">
            <a:spAutoFit/>
          </a:bodyPr>
          <a:lstStyle/>
          <a:p>
            <a:r>
              <a:rPr lang="en-US" sz="2000" dirty="0" err="1">
                <a:latin typeface="Arial Narrow" panose="020B0604020202020204" pitchFamily="34" charset="0"/>
                <a:cs typeface="Arial Narrow" panose="020B0604020202020204" pitchFamily="34" charset="0"/>
              </a:rPr>
              <a:t>Sasisekharan</a:t>
            </a:r>
            <a:r>
              <a:rPr lang="en-US" sz="2000" dirty="0">
                <a:latin typeface="Arial Narrow" panose="020B0604020202020204" pitchFamily="34" charset="0"/>
                <a:cs typeface="Arial Narrow" panose="020B0604020202020204" pitchFamily="34" charset="0"/>
              </a:rPr>
              <a:t> R. Preparing for the future—nanobodies for Covid-19? N </a:t>
            </a:r>
            <a:r>
              <a:rPr lang="en-US" sz="2000" dirty="0" err="1">
                <a:latin typeface="Arial Narrow" panose="020B0604020202020204" pitchFamily="34" charset="0"/>
                <a:cs typeface="Arial Narrow" panose="020B0604020202020204" pitchFamily="34" charset="0"/>
              </a:rPr>
              <a:t>Engl</a:t>
            </a:r>
            <a:r>
              <a:rPr lang="en-US" sz="2000" dirty="0">
                <a:latin typeface="Arial Narrow" panose="020B0604020202020204" pitchFamily="34" charset="0"/>
                <a:cs typeface="Arial Narrow" panose="020B0604020202020204" pitchFamily="34" charset="0"/>
              </a:rPr>
              <a:t> J Med 2021; 384:1568–71</a:t>
            </a:r>
          </a:p>
        </p:txBody>
      </p:sp>
      <p:sp>
        <p:nvSpPr>
          <p:cNvPr id="4" name="Slide Number Placeholder 3">
            <a:extLst>
              <a:ext uri="{FF2B5EF4-FFF2-40B4-BE49-F238E27FC236}">
                <a16:creationId xmlns:a16="http://schemas.microsoft.com/office/drawing/2014/main" id="{EA715AE0-88F2-FF91-B077-3E00B386DFD1}"/>
              </a:ext>
            </a:extLst>
          </p:cNvPr>
          <p:cNvSpPr>
            <a:spLocks noGrp="1"/>
          </p:cNvSpPr>
          <p:nvPr>
            <p:ph type="sldNum" sz="quarter" idx="12"/>
          </p:nvPr>
        </p:nvSpPr>
        <p:spPr/>
        <p:txBody>
          <a:bodyPr/>
          <a:lstStyle/>
          <a:p>
            <a:fld id="{D5FCF9B7-FB9B-46B7-B364-EF10DB67BB39}" type="slidenum">
              <a:rPr lang="en-US" smtClean="0"/>
              <a:pPr/>
              <a:t>36</a:t>
            </a:fld>
            <a:endParaRPr lang="en-US" dirty="0"/>
          </a:p>
        </p:txBody>
      </p:sp>
    </p:spTree>
    <p:extLst>
      <p:ext uri="{BB962C8B-B14F-4D97-AF65-F5344CB8AC3E}">
        <p14:creationId xmlns:p14="http://schemas.microsoft.com/office/powerpoint/2010/main" val="2338702729"/>
      </p:ext>
    </p:extLst>
  </p:cSld>
  <p:clrMapOvr>
    <a:masterClrMapping/>
  </p:clrMapOvr>
  <mc:AlternateContent xmlns:mc="http://schemas.openxmlformats.org/markup-compatibility/2006" xmlns:p14="http://schemas.microsoft.com/office/powerpoint/2010/main">
    <mc:Choice Requires="p14">
      <p:transition spd="slow" p14:dur="2000" advTm="442"/>
    </mc:Choice>
    <mc:Fallback xmlns="">
      <p:transition spd="slow" advTm="442"/>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7ACA0-549F-F04E-B27A-2C652C6024FD}"/>
              </a:ext>
            </a:extLst>
          </p:cNvPr>
          <p:cNvSpPr>
            <a:spLocks noGrp="1"/>
          </p:cNvSpPr>
          <p:nvPr>
            <p:ph type="title"/>
          </p:nvPr>
        </p:nvSpPr>
        <p:spPr>
          <a:xfrm>
            <a:off x="4876800" y="678276"/>
            <a:ext cx="2438400" cy="1143000"/>
          </a:xfrm>
        </p:spPr>
        <p:txBody>
          <a:bodyPr/>
          <a:lstStyle/>
          <a:p>
            <a:r>
              <a:rPr lang="en-US" dirty="0">
                <a:solidFill>
                  <a:schemeClr val="tx1"/>
                </a:solidFill>
              </a:rPr>
              <a:t>Caleb</a:t>
            </a:r>
          </a:p>
        </p:txBody>
      </p:sp>
      <p:pic>
        <p:nvPicPr>
          <p:cNvPr id="1028" name="Picture 4" descr="Related image">
            <a:extLst>
              <a:ext uri="{FF2B5EF4-FFF2-40B4-BE49-F238E27FC236}">
                <a16:creationId xmlns:a16="http://schemas.microsoft.com/office/drawing/2014/main" id="{CBA8089E-8BD0-3343-91C2-8A58B78F6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1849184"/>
            <a:ext cx="7555241" cy="42468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76DF975-C6A5-7C40-6883-3F0EE1F848F7}"/>
              </a:ext>
            </a:extLst>
          </p:cNvPr>
          <p:cNvSpPr txBox="1"/>
          <p:nvPr/>
        </p:nvSpPr>
        <p:spPr>
          <a:xfrm>
            <a:off x="2175642" y="1905000"/>
            <a:ext cx="2895600" cy="830997"/>
          </a:xfrm>
          <a:prstGeom prst="rect">
            <a:avLst/>
          </a:prstGeom>
          <a:noFill/>
        </p:spPr>
        <p:txBody>
          <a:bodyPr wrap="square" rtlCol="0">
            <a:spAutoFit/>
          </a:bodyPr>
          <a:lstStyle/>
          <a:p>
            <a:pPr algn="ctr"/>
            <a:r>
              <a:rPr lang="en-US" sz="2400" dirty="0">
                <a:latin typeface="Arial Narrow" panose="020B0604020202020204" pitchFamily="34" charset="0"/>
                <a:cs typeface="Arial Narrow" panose="020B0604020202020204" pitchFamily="34" charset="0"/>
              </a:rPr>
              <a:t>2013 Geico prize-winning “Hump Day” ad.</a:t>
            </a:r>
          </a:p>
        </p:txBody>
      </p:sp>
      <p:sp>
        <p:nvSpPr>
          <p:cNvPr id="4" name="Slide Number Placeholder 3">
            <a:extLst>
              <a:ext uri="{FF2B5EF4-FFF2-40B4-BE49-F238E27FC236}">
                <a16:creationId xmlns:a16="http://schemas.microsoft.com/office/drawing/2014/main" id="{5F073DB2-A031-4BC1-A228-F7658BDE5C76}"/>
              </a:ext>
            </a:extLst>
          </p:cNvPr>
          <p:cNvSpPr>
            <a:spLocks noGrp="1"/>
          </p:cNvSpPr>
          <p:nvPr>
            <p:ph type="sldNum" sz="quarter" idx="12"/>
          </p:nvPr>
        </p:nvSpPr>
        <p:spPr/>
        <p:txBody>
          <a:bodyPr/>
          <a:lstStyle/>
          <a:p>
            <a:fld id="{D5FCF9B7-FB9B-46B7-B364-EF10DB67BB39}" type="slidenum">
              <a:rPr lang="en-US" smtClean="0"/>
              <a:pPr/>
              <a:t>37</a:t>
            </a:fld>
            <a:endParaRPr lang="en-US"/>
          </a:p>
        </p:txBody>
      </p:sp>
    </p:spTree>
    <p:extLst>
      <p:ext uri="{BB962C8B-B14F-4D97-AF65-F5344CB8AC3E}">
        <p14:creationId xmlns:p14="http://schemas.microsoft.com/office/powerpoint/2010/main" val="1586687838"/>
      </p:ext>
    </p:extLst>
  </p:cSld>
  <p:clrMapOvr>
    <a:masterClrMapping/>
  </p:clrMapOvr>
  <mc:AlternateContent xmlns:mc="http://schemas.openxmlformats.org/markup-compatibility/2006" xmlns:p14="http://schemas.microsoft.com/office/powerpoint/2010/main">
    <mc:Choice Requires="p14">
      <p:transition spd="slow" p14:dur="2000" advTm="505"/>
    </mc:Choice>
    <mc:Fallback xmlns="">
      <p:transition spd="slow" advTm="505"/>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0D2AE07-6020-0443-A0A9-B384F2BA0D65}"/>
              </a:ext>
            </a:extLst>
          </p:cNvPr>
          <p:cNvSpPr>
            <a:spLocks noGrp="1"/>
          </p:cNvSpPr>
          <p:nvPr>
            <p:ph type="title"/>
          </p:nvPr>
        </p:nvSpPr>
        <p:spPr/>
        <p:txBody>
          <a:bodyPr>
            <a:normAutofit/>
          </a:bodyPr>
          <a:lstStyle/>
          <a:p>
            <a:r>
              <a:rPr lang="en-US" dirty="0">
                <a:solidFill>
                  <a:schemeClr val="tx1"/>
                </a:solidFill>
              </a:rPr>
              <a:t>rADAMTS13 Concentrate SHP655</a:t>
            </a:r>
          </a:p>
        </p:txBody>
      </p:sp>
      <p:sp>
        <p:nvSpPr>
          <p:cNvPr id="9" name="Content Placeholder 8">
            <a:extLst>
              <a:ext uri="{FF2B5EF4-FFF2-40B4-BE49-F238E27FC236}">
                <a16:creationId xmlns:a16="http://schemas.microsoft.com/office/drawing/2014/main" id="{7D7DBA99-448C-9D47-9620-095BC2F49483}"/>
              </a:ext>
            </a:extLst>
          </p:cNvPr>
          <p:cNvSpPr>
            <a:spLocks noGrp="1"/>
          </p:cNvSpPr>
          <p:nvPr>
            <p:ph idx="1"/>
          </p:nvPr>
        </p:nvSpPr>
        <p:spPr>
          <a:xfrm>
            <a:off x="457200" y="2057400"/>
            <a:ext cx="11277600" cy="2514600"/>
          </a:xfrm>
        </p:spPr>
        <p:txBody>
          <a:bodyPr>
            <a:noAutofit/>
          </a:bodyPr>
          <a:lstStyle/>
          <a:p>
            <a:r>
              <a:rPr lang="en-US" sz="2400" dirty="0">
                <a:solidFill>
                  <a:schemeClr val="tx1"/>
                </a:solidFill>
              </a:rPr>
              <a:t>A phase 2, multicenter, randomized, placebo-controlled, double-blind study in patients with </a:t>
            </a:r>
            <a:r>
              <a:rPr lang="en-US" sz="2400" dirty="0" err="1">
                <a:solidFill>
                  <a:schemeClr val="tx1"/>
                </a:solidFill>
              </a:rPr>
              <a:t>rTTP</a:t>
            </a:r>
            <a:r>
              <a:rPr lang="en-US" sz="2400" dirty="0">
                <a:solidFill>
                  <a:schemeClr val="tx1"/>
                </a:solidFill>
              </a:rPr>
              <a:t> to evaluate the pharmacokinetics, safety and efficacy of rADAMTS13 [SHP655] administered in addition to standard of care treatment. </a:t>
            </a:r>
            <a:r>
              <a:rPr lang="en-US" sz="2400" dirty="0" err="1">
                <a:solidFill>
                  <a:schemeClr val="tx1"/>
                </a:solidFill>
              </a:rPr>
              <a:t>ClinicalTrials.gov</a:t>
            </a:r>
            <a:r>
              <a:rPr lang="en-US" sz="2400" dirty="0">
                <a:solidFill>
                  <a:schemeClr val="tx1"/>
                </a:solidFill>
              </a:rPr>
              <a:t> Identifier: NCT03922308</a:t>
            </a:r>
          </a:p>
          <a:p>
            <a:pPr lvl="1"/>
            <a:r>
              <a:rPr lang="en-US" sz="2000" dirty="0">
                <a:solidFill>
                  <a:schemeClr val="tx1"/>
                </a:solidFill>
              </a:rPr>
              <a:t>Takeda Pharmaceuticals acquired Shire in January 2019, Shire was Baxalta, Baxalta was Baxter, Chicago</a:t>
            </a:r>
          </a:p>
          <a:p>
            <a:r>
              <a:rPr lang="en-US" sz="2400" dirty="0">
                <a:solidFill>
                  <a:schemeClr val="tx1"/>
                </a:solidFill>
              </a:rPr>
              <a:t>Or rADAMTS13 modified to evade </a:t>
            </a:r>
            <a:r>
              <a:rPr lang="en-US" sz="2400" dirty="0" err="1">
                <a:solidFill>
                  <a:schemeClr val="tx1"/>
                </a:solidFill>
              </a:rPr>
              <a:t>iTTP</a:t>
            </a:r>
            <a:r>
              <a:rPr lang="en-US" sz="2400" dirty="0">
                <a:solidFill>
                  <a:schemeClr val="tx1"/>
                </a:solidFill>
              </a:rPr>
              <a:t> autoantibody</a:t>
            </a:r>
          </a:p>
          <a:p>
            <a:r>
              <a:rPr lang="en-US" sz="2400" dirty="0">
                <a:solidFill>
                  <a:schemeClr val="tx1"/>
                </a:solidFill>
              </a:rPr>
              <a:t>Or rADAMTS13 in platelet concentrate to evade </a:t>
            </a:r>
            <a:r>
              <a:rPr lang="en-US" sz="2400" dirty="0" err="1">
                <a:solidFill>
                  <a:schemeClr val="tx1"/>
                </a:solidFill>
              </a:rPr>
              <a:t>iTTP</a:t>
            </a:r>
            <a:r>
              <a:rPr lang="en-US" sz="2400" dirty="0">
                <a:solidFill>
                  <a:schemeClr val="tx1"/>
                </a:solidFill>
              </a:rPr>
              <a:t> autoantibody</a:t>
            </a:r>
          </a:p>
        </p:txBody>
      </p:sp>
      <p:sp>
        <p:nvSpPr>
          <p:cNvPr id="10" name="TextBox 9">
            <a:extLst>
              <a:ext uri="{FF2B5EF4-FFF2-40B4-BE49-F238E27FC236}">
                <a16:creationId xmlns:a16="http://schemas.microsoft.com/office/drawing/2014/main" id="{92FE137E-623A-B342-9FDF-222D9DCC3CE5}"/>
              </a:ext>
            </a:extLst>
          </p:cNvPr>
          <p:cNvSpPr txBox="1"/>
          <p:nvPr/>
        </p:nvSpPr>
        <p:spPr>
          <a:xfrm>
            <a:off x="609600" y="4875074"/>
            <a:ext cx="10972800" cy="1477328"/>
          </a:xfrm>
          <a:prstGeom prst="rect">
            <a:avLst/>
          </a:prstGeom>
          <a:noFill/>
        </p:spPr>
        <p:txBody>
          <a:bodyPr wrap="square" rtlCol="0">
            <a:spAutoFit/>
          </a:bodyPr>
          <a:lstStyle/>
          <a:p>
            <a:pPr marL="285750" indent="-285750">
              <a:buFont typeface="Arial" panose="020B0604020202020204" pitchFamily="34" charset="0"/>
              <a:buChar char="•"/>
            </a:pPr>
            <a:r>
              <a:rPr lang="en-US">
                <a:latin typeface="Arial Narrow" panose="020B0604020202020204" pitchFamily="34" charset="0"/>
                <a:cs typeface="Arial Narrow" panose="020B0604020202020204" pitchFamily="34" charset="0"/>
              </a:rPr>
              <a:t>Jian C, </a:t>
            </a:r>
            <a:r>
              <a:rPr lang="en-US" err="1">
                <a:latin typeface="Arial Narrow" panose="020B0604020202020204" pitchFamily="34" charset="0"/>
                <a:cs typeface="Arial Narrow" panose="020B0604020202020204" pitchFamily="34" charset="0"/>
              </a:rPr>
              <a:t>iao</a:t>
            </a:r>
            <a:r>
              <a:rPr lang="en-US">
                <a:latin typeface="Arial Narrow" panose="020B0604020202020204" pitchFamily="34" charset="0"/>
                <a:cs typeface="Arial Narrow" panose="020B0604020202020204" pitchFamily="34" charset="0"/>
              </a:rPr>
              <a:t> J, Gong I, et al. Gain-of-function ADAMTS13 variants that are resistant to autoantibodies against ADAMTS13 in patients with acquired thrombotic thrombocytopenic purpura. Blood 2112; 119: 3836–43.</a:t>
            </a:r>
          </a:p>
          <a:p>
            <a:pPr marL="285750" indent="-285750">
              <a:buFont typeface="Arial" panose="020B0604020202020204" pitchFamily="34" charset="0"/>
              <a:buChar char="•"/>
            </a:pPr>
            <a:r>
              <a:rPr lang="en-US" err="1">
                <a:latin typeface="Arial Narrow" panose="020B0604020202020204" pitchFamily="34" charset="0"/>
                <a:cs typeface="Arial Narrow" panose="020B0604020202020204" pitchFamily="34" charset="0"/>
              </a:rPr>
              <a:t>Abdelgawwad</a:t>
            </a:r>
            <a:r>
              <a:rPr lang="en-US">
                <a:latin typeface="Arial Narrow" panose="020B0604020202020204" pitchFamily="34" charset="0"/>
                <a:cs typeface="Arial Narrow" panose="020B0604020202020204" pitchFamily="34" charset="0"/>
              </a:rPr>
              <a:t> MS, Cao W, Zheng L, Kocher NK, Williams LA, Zheng XL. Transfusion of platelets loaded with rADAMTS13 is efficacious for inhibiting arterial thrombosis associated with thrombotic thrombocytopenic purpura. </a:t>
            </a:r>
            <a:r>
              <a:rPr lang="en-US" err="1">
                <a:latin typeface="Arial Narrow" panose="020B0604020202020204" pitchFamily="34" charset="0"/>
                <a:cs typeface="Arial Narrow" panose="020B0604020202020204" pitchFamily="34" charset="0"/>
              </a:rPr>
              <a:t>Arterioscler</a:t>
            </a:r>
            <a:r>
              <a:rPr lang="en-US">
                <a:latin typeface="Arial Narrow" panose="020B0604020202020204" pitchFamily="34" charset="0"/>
                <a:cs typeface="Arial Narrow" panose="020B0604020202020204" pitchFamily="34" charset="0"/>
              </a:rPr>
              <a:t> Thromb </a:t>
            </a:r>
            <a:r>
              <a:rPr lang="en-US" err="1">
                <a:latin typeface="Arial Narrow" panose="020B0604020202020204" pitchFamily="34" charset="0"/>
                <a:cs typeface="Arial Narrow" panose="020B0604020202020204" pitchFamily="34" charset="0"/>
              </a:rPr>
              <a:t>Vasc</a:t>
            </a:r>
            <a:r>
              <a:rPr lang="en-US">
                <a:latin typeface="Arial Narrow" panose="020B0604020202020204" pitchFamily="34" charset="0"/>
                <a:cs typeface="Arial Narrow" panose="020B0604020202020204" pitchFamily="34" charset="0"/>
              </a:rPr>
              <a:t> Biol. 2018;38:2731–43</a:t>
            </a:r>
          </a:p>
        </p:txBody>
      </p:sp>
      <p:sp>
        <p:nvSpPr>
          <p:cNvPr id="2" name="Slide Number Placeholder 1">
            <a:extLst>
              <a:ext uri="{FF2B5EF4-FFF2-40B4-BE49-F238E27FC236}">
                <a16:creationId xmlns:a16="http://schemas.microsoft.com/office/drawing/2014/main" id="{63A55862-D5C2-1DFC-F295-DC50638A9932}"/>
              </a:ext>
            </a:extLst>
          </p:cNvPr>
          <p:cNvSpPr>
            <a:spLocks noGrp="1"/>
          </p:cNvSpPr>
          <p:nvPr>
            <p:ph type="sldNum" sz="quarter" idx="12"/>
          </p:nvPr>
        </p:nvSpPr>
        <p:spPr/>
        <p:txBody>
          <a:bodyPr/>
          <a:lstStyle/>
          <a:p>
            <a:fld id="{D5FCF9B7-FB9B-46B7-B364-EF10DB67BB39}" type="slidenum">
              <a:rPr lang="en-US" smtClean="0"/>
              <a:pPr/>
              <a:t>38</a:t>
            </a:fld>
            <a:endParaRPr lang="en-US" dirty="0"/>
          </a:p>
        </p:txBody>
      </p:sp>
    </p:spTree>
    <p:extLst>
      <p:ext uri="{BB962C8B-B14F-4D97-AF65-F5344CB8AC3E}">
        <p14:creationId xmlns:p14="http://schemas.microsoft.com/office/powerpoint/2010/main" val="3817694816"/>
      </p:ext>
    </p:extLst>
  </p:cSld>
  <p:clrMapOvr>
    <a:masterClrMapping/>
  </p:clrMapOvr>
  <mc:AlternateContent xmlns:mc="http://schemas.openxmlformats.org/markup-compatibility/2006" xmlns:p14="http://schemas.microsoft.com/office/powerpoint/2010/main">
    <mc:Choice Requires="p14">
      <p:transition spd="slow" p14:dur="2000" advTm="444"/>
    </mc:Choice>
    <mc:Fallback xmlns="">
      <p:transition spd="slow" advTm="444"/>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53D0D9-64C5-6047-B23C-CF6468041B66}"/>
              </a:ext>
            </a:extLst>
          </p:cNvPr>
          <p:cNvSpPr>
            <a:spLocks noGrp="1"/>
          </p:cNvSpPr>
          <p:nvPr>
            <p:ph type="title"/>
          </p:nvPr>
        </p:nvSpPr>
        <p:spPr/>
        <p:txBody>
          <a:bodyPr/>
          <a:lstStyle/>
          <a:p>
            <a:r>
              <a:rPr lang="en-US" dirty="0">
                <a:solidFill>
                  <a:schemeClr val="tx1"/>
                </a:solidFill>
              </a:rPr>
              <a:t>Childhood Trauma</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8A44A4CC-CF06-8A45-A3E7-B4311FCB4BF0}"/>
                  </a:ext>
                </a:extLst>
              </p:cNvPr>
              <p:cNvSpPr>
                <a:spLocks noGrp="1"/>
              </p:cNvSpPr>
              <p:nvPr>
                <p:ph idx="1"/>
              </p:nvPr>
            </p:nvSpPr>
            <p:spPr>
              <a:xfrm>
                <a:off x="990600" y="1905001"/>
                <a:ext cx="10363200" cy="3276600"/>
              </a:xfrm>
            </p:spPr>
            <p:txBody>
              <a:bodyPr>
                <a:normAutofit fontScale="92500"/>
              </a:bodyPr>
              <a:lstStyle/>
              <a:p>
                <a:r>
                  <a:rPr lang="en-US" dirty="0">
                    <a:solidFill>
                      <a:schemeClr val="tx1"/>
                    </a:solidFill>
                  </a:rPr>
                  <a:t>Children’s Hospital of Alabama Level 1 Trauma Center</a:t>
                </a:r>
              </a:p>
              <a:p>
                <a:r>
                  <a:rPr lang="en-US" dirty="0">
                    <a:solidFill>
                      <a:schemeClr val="tx1"/>
                    </a:solidFill>
                  </a:rPr>
                  <a:t>106 Pts 2014–16, median 9 YO, blunt &amp; penetrating trauma</a:t>
                </a:r>
              </a:p>
              <a:p>
                <a:r>
                  <a:rPr lang="en-US" dirty="0">
                    <a:solidFill>
                      <a:schemeClr val="tx1"/>
                    </a:solidFill>
                  </a:rPr>
                  <a:t>Injury severity score median 33; </a:t>
                </a:r>
                <a14:m>
                  <m:oMath xmlns:m="http://schemas.openxmlformats.org/officeDocument/2006/math">
                    <m:r>
                      <a:rPr lang="en-US" b="0" i="0" smtClean="0">
                        <a:solidFill>
                          <a:schemeClr val="tx1"/>
                        </a:solidFill>
                        <a:latin typeface="Cambria Math" panose="02040503050406030204" pitchFamily="18" charset="0"/>
                        <a:ea typeface="Cambria Math" panose="02040503050406030204" pitchFamily="18" charset="0"/>
                      </a:rPr>
                      <m:t>≥15:72; ≥25:46</m:t>
                    </m:r>
                  </m:oMath>
                </a14:m>
                <a:endParaRPr lang="en-US" dirty="0">
                  <a:solidFill>
                    <a:schemeClr val="tx1"/>
                  </a:solidFill>
                </a:endParaRPr>
              </a:p>
              <a:p>
                <a:r>
                  <a:rPr lang="en-US" dirty="0">
                    <a:solidFill>
                      <a:schemeClr val="tx1"/>
                    </a:solidFill>
                  </a:rPr>
                  <a:t>Measures: PT Ratio vs ADAMTS13, </a:t>
                </a:r>
                <a:r>
                  <a:rPr lang="en-US" dirty="0" err="1">
                    <a:solidFill>
                      <a:schemeClr val="tx1"/>
                    </a:solidFill>
                  </a:rPr>
                  <a:t>VWFag</a:t>
                </a:r>
                <a:r>
                  <a:rPr lang="en-US" dirty="0">
                    <a:solidFill>
                      <a:schemeClr val="tx1"/>
                    </a:solidFill>
                  </a:rPr>
                  <a:t>, </a:t>
                </a:r>
                <a:r>
                  <a:rPr lang="en-US" dirty="0" err="1">
                    <a:solidFill>
                      <a:schemeClr val="tx1"/>
                    </a:solidFill>
                  </a:rPr>
                  <a:t>VWFac</a:t>
                </a:r>
                <a:r>
                  <a:rPr lang="en-US" dirty="0">
                    <a:solidFill>
                      <a:schemeClr val="tx1"/>
                    </a:solidFill>
                  </a:rPr>
                  <a:t>, HNP 1–3</a:t>
                </a:r>
              </a:p>
              <a:p>
                <a:pPr lvl="1"/>
                <a:r>
                  <a:rPr lang="en-US" dirty="0">
                    <a:solidFill>
                      <a:schemeClr val="tx1"/>
                    </a:solidFill>
                  </a:rPr>
                  <a:t>Human neutrophil peptide</a:t>
                </a:r>
              </a:p>
              <a:p>
                <a:r>
                  <a:rPr lang="en-US" dirty="0">
                    <a:solidFill>
                      <a:schemeClr val="tx1"/>
                    </a:solidFill>
                  </a:rPr>
                  <a:t>Endothelial activation occurs in trauma or sepsis and can induce an inflammatory procoagulant state associated with microvascular injury and thrombosis.</a:t>
                </a:r>
              </a:p>
              <a:p>
                <a:endParaRPr lang="en-US" dirty="0">
                  <a:solidFill>
                    <a:schemeClr val="tx1"/>
                  </a:solidFill>
                </a:endParaRPr>
              </a:p>
            </p:txBody>
          </p:sp>
        </mc:Choice>
        <mc:Fallback xmlns="">
          <p:sp>
            <p:nvSpPr>
              <p:cNvPr id="7" name="Content Placeholder 6">
                <a:extLst>
                  <a:ext uri="{FF2B5EF4-FFF2-40B4-BE49-F238E27FC236}">
                    <a16:creationId xmlns:a16="http://schemas.microsoft.com/office/drawing/2014/main" id="{8A44A4CC-CF06-8A45-A3E7-B4311FCB4BF0}"/>
                  </a:ext>
                </a:extLst>
              </p:cNvPr>
              <p:cNvSpPr>
                <a:spLocks noGrp="1" noRot="1" noChangeAspect="1" noMove="1" noResize="1" noEditPoints="1" noAdjustHandles="1" noChangeArrowheads="1" noChangeShapeType="1" noTextEdit="1"/>
              </p:cNvSpPr>
              <p:nvPr>
                <p:ph idx="1"/>
              </p:nvPr>
            </p:nvSpPr>
            <p:spPr>
              <a:xfrm>
                <a:off x="990600" y="1905001"/>
                <a:ext cx="10363200" cy="3276600"/>
              </a:xfrm>
              <a:blipFill>
                <a:blip r:embed="rId3"/>
                <a:stretch>
                  <a:fillRect l="-979" t="-1931" r="-367" b="-1931"/>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4F9D1C3C-1661-9E47-AA3D-EE2D50D2F064}"/>
              </a:ext>
            </a:extLst>
          </p:cNvPr>
          <p:cNvSpPr txBox="1"/>
          <p:nvPr/>
        </p:nvSpPr>
        <p:spPr>
          <a:xfrm>
            <a:off x="609600" y="5257800"/>
            <a:ext cx="10591800" cy="1107996"/>
          </a:xfrm>
          <a:prstGeom prst="rect">
            <a:avLst/>
          </a:prstGeom>
          <a:noFill/>
        </p:spPr>
        <p:txBody>
          <a:bodyPr wrap="square" rtlCol="0">
            <a:spAutoFit/>
          </a:bodyPr>
          <a:lstStyle/>
          <a:p>
            <a:r>
              <a:rPr lang="en-US" sz="2200" dirty="0">
                <a:latin typeface="Arial Narrow" panose="020B0604020202020204" pitchFamily="34" charset="0"/>
                <a:cs typeface="Arial Narrow" panose="020B0604020202020204" pitchFamily="34" charset="0"/>
              </a:rPr>
              <a:t>Russell RT, McDaniel JK, Cao W, Zheng XL, et al. Low plasma ADAMTS13 activity is associated with coagulopathy, endothelial cell damage and mortality after severe pediatric trauma. </a:t>
            </a:r>
            <a:r>
              <a:rPr lang="en-US" sz="2200" dirty="0" err="1">
                <a:latin typeface="Arial Narrow" panose="020B0604020202020204" pitchFamily="34" charset="0"/>
                <a:cs typeface="Arial Narrow" panose="020B0604020202020204" pitchFamily="34" charset="0"/>
              </a:rPr>
              <a:t>Thromb</a:t>
            </a:r>
            <a:r>
              <a:rPr lang="en-US" sz="2200" dirty="0">
                <a:latin typeface="Arial Narrow" panose="020B0604020202020204" pitchFamily="34" charset="0"/>
                <a:cs typeface="Arial Narrow" panose="020B0604020202020204" pitchFamily="34" charset="0"/>
              </a:rPr>
              <a:t> </a:t>
            </a:r>
            <a:r>
              <a:rPr lang="en-US" sz="2200" dirty="0" err="1">
                <a:latin typeface="Arial Narrow" panose="020B0604020202020204" pitchFamily="34" charset="0"/>
                <a:cs typeface="Arial Narrow" panose="020B0604020202020204" pitchFamily="34" charset="0"/>
              </a:rPr>
              <a:t>Haemost</a:t>
            </a:r>
            <a:r>
              <a:rPr lang="en-US" sz="2200" dirty="0">
                <a:latin typeface="Arial Narrow" panose="020B0604020202020204" pitchFamily="34" charset="0"/>
                <a:cs typeface="Arial Narrow" panose="020B0604020202020204" pitchFamily="34" charset="0"/>
              </a:rPr>
              <a:t>. 2018; 118: 676–87.</a:t>
            </a:r>
          </a:p>
        </p:txBody>
      </p:sp>
      <p:sp>
        <p:nvSpPr>
          <p:cNvPr id="2" name="Slide Number Placeholder 1">
            <a:extLst>
              <a:ext uri="{FF2B5EF4-FFF2-40B4-BE49-F238E27FC236}">
                <a16:creationId xmlns:a16="http://schemas.microsoft.com/office/drawing/2014/main" id="{6DEE3583-6ABE-D83E-DDCD-A635640FFAD0}"/>
              </a:ext>
            </a:extLst>
          </p:cNvPr>
          <p:cNvSpPr>
            <a:spLocks noGrp="1"/>
          </p:cNvSpPr>
          <p:nvPr>
            <p:ph type="sldNum" sz="quarter" idx="12"/>
          </p:nvPr>
        </p:nvSpPr>
        <p:spPr/>
        <p:txBody>
          <a:bodyPr/>
          <a:lstStyle/>
          <a:p>
            <a:fld id="{D5FCF9B7-FB9B-46B7-B364-EF10DB67BB39}" type="slidenum">
              <a:rPr lang="en-US" smtClean="0"/>
              <a:pPr/>
              <a:t>39</a:t>
            </a:fld>
            <a:endParaRPr lang="en-US" dirty="0"/>
          </a:p>
        </p:txBody>
      </p:sp>
    </p:spTree>
    <p:extLst>
      <p:ext uri="{BB962C8B-B14F-4D97-AF65-F5344CB8AC3E}">
        <p14:creationId xmlns:p14="http://schemas.microsoft.com/office/powerpoint/2010/main" val="1585631120"/>
      </p:ext>
    </p:extLst>
  </p:cSld>
  <p:clrMapOvr>
    <a:masterClrMapping/>
  </p:clrMapOvr>
  <mc:AlternateContent xmlns:mc="http://schemas.openxmlformats.org/markup-compatibility/2006" xmlns:p14="http://schemas.microsoft.com/office/powerpoint/2010/main">
    <mc:Choice Requires="p14">
      <p:transition spd="slow" p14:dur="2000" advTm="448"/>
    </mc:Choice>
    <mc:Fallback xmlns="">
      <p:transition spd="slow" advTm="44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schistocytes">
            <a:extLst>
              <a:ext uri="{FF2B5EF4-FFF2-40B4-BE49-F238E27FC236}">
                <a16:creationId xmlns:a16="http://schemas.microsoft.com/office/drawing/2014/main" id="{4A456B3E-023F-2542-B0DA-2887AE01A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1" y="3048000"/>
            <a:ext cx="5106073" cy="324671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7EA77DB0-2E88-43AD-9B9B-0EC3DAEBA1FB}"/>
              </a:ext>
            </a:extLst>
          </p:cNvPr>
          <p:cNvSpPr>
            <a:spLocks noGrp="1"/>
          </p:cNvSpPr>
          <p:nvPr>
            <p:ph type="title"/>
          </p:nvPr>
        </p:nvSpPr>
        <p:spPr>
          <a:xfrm>
            <a:off x="2743200" y="883798"/>
            <a:ext cx="6705599" cy="762000"/>
          </a:xfrm>
        </p:spPr>
        <p:txBody>
          <a:bodyPr>
            <a:normAutofit fontScale="90000"/>
          </a:bodyPr>
          <a:lstStyle/>
          <a:p>
            <a:r>
              <a:rPr lang="en-US" dirty="0">
                <a:solidFill>
                  <a:schemeClr val="tx1"/>
                </a:solidFill>
              </a:rPr>
              <a:t>19-YOA ♀ TMA Relevant Labs</a:t>
            </a:r>
          </a:p>
        </p:txBody>
      </p:sp>
      <p:graphicFrame>
        <p:nvGraphicFramePr>
          <p:cNvPr id="6" name="Content Placeholder 5">
            <a:extLst>
              <a:ext uri="{FF2B5EF4-FFF2-40B4-BE49-F238E27FC236}">
                <a16:creationId xmlns:a16="http://schemas.microsoft.com/office/drawing/2014/main" id="{EC027551-26E7-B946-935B-CF23C52644B9}"/>
              </a:ext>
            </a:extLst>
          </p:cNvPr>
          <p:cNvGraphicFramePr>
            <a:graphicFrameLocks noGrp="1"/>
          </p:cNvGraphicFramePr>
          <p:nvPr>
            <p:ph idx="1"/>
            <p:extLst>
              <p:ext uri="{D42A27DB-BD31-4B8C-83A1-F6EECF244321}">
                <p14:modId xmlns:p14="http://schemas.microsoft.com/office/powerpoint/2010/main" val="2915134405"/>
              </p:ext>
            </p:extLst>
          </p:nvPr>
        </p:nvGraphicFramePr>
        <p:xfrm>
          <a:off x="685800" y="1905000"/>
          <a:ext cx="5597334" cy="3657600"/>
        </p:xfrm>
        <a:graphic>
          <a:graphicData uri="http://schemas.openxmlformats.org/drawingml/2006/table">
            <a:tbl>
              <a:tblPr firstRow="1" bandRow="1">
                <a:tableStyleId>{5C22544A-7EE6-4342-B048-85BDC9FD1C3A}</a:tableStyleId>
              </a:tblPr>
              <a:tblGrid>
                <a:gridCol w="1525397">
                  <a:extLst>
                    <a:ext uri="{9D8B030D-6E8A-4147-A177-3AD203B41FA5}">
                      <a16:colId xmlns:a16="http://schemas.microsoft.com/office/drawing/2014/main" val="497943150"/>
                    </a:ext>
                  </a:extLst>
                </a:gridCol>
                <a:gridCol w="1645920">
                  <a:extLst>
                    <a:ext uri="{9D8B030D-6E8A-4147-A177-3AD203B41FA5}">
                      <a16:colId xmlns:a16="http://schemas.microsoft.com/office/drawing/2014/main" val="2914734280"/>
                    </a:ext>
                  </a:extLst>
                </a:gridCol>
                <a:gridCol w="2426017">
                  <a:extLst>
                    <a:ext uri="{9D8B030D-6E8A-4147-A177-3AD203B41FA5}">
                      <a16:colId xmlns:a16="http://schemas.microsoft.com/office/drawing/2014/main" val="2423601211"/>
                    </a:ext>
                  </a:extLst>
                </a:gridCol>
              </a:tblGrid>
              <a:tr h="370840">
                <a:tc>
                  <a:txBody>
                    <a:bodyPr/>
                    <a:lstStyle/>
                    <a:p>
                      <a:pPr algn="ctr"/>
                      <a:r>
                        <a:rPr lang="en-US" sz="2400" dirty="0"/>
                        <a:t>Test</a:t>
                      </a:r>
                    </a:p>
                  </a:txBody>
                  <a:tcPr/>
                </a:tc>
                <a:tc>
                  <a:txBody>
                    <a:bodyPr/>
                    <a:lstStyle/>
                    <a:p>
                      <a:pPr algn="ctr"/>
                      <a:r>
                        <a:rPr lang="en-US" sz="2400" dirty="0"/>
                        <a:t>Result</a:t>
                      </a:r>
                    </a:p>
                  </a:txBody>
                  <a:tcPr/>
                </a:tc>
                <a:tc>
                  <a:txBody>
                    <a:bodyPr/>
                    <a:lstStyle/>
                    <a:p>
                      <a:pPr algn="ctr"/>
                      <a:r>
                        <a:rPr lang="en-US" sz="2400" dirty="0"/>
                        <a:t>RI</a:t>
                      </a:r>
                    </a:p>
                  </a:txBody>
                  <a:tcPr/>
                </a:tc>
                <a:extLst>
                  <a:ext uri="{0D108BD9-81ED-4DB2-BD59-A6C34878D82A}">
                    <a16:rowId xmlns:a16="http://schemas.microsoft.com/office/drawing/2014/main" val="3968688799"/>
                  </a:ext>
                </a:extLst>
              </a:tr>
              <a:tr h="370840">
                <a:tc>
                  <a:txBody>
                    <a:bodyPr/>
                    <a:lstStyle/>
                    <a:p>
                      <a:r>
                        <a:rPr lang="en-US" sz="2400" dirty="0"/>
                        <a:t>HGB</a:t>
                      </a:r>
                    </a:p>
                  </a:txBody>
                  <a:tcPr/>
                </a:tc>
                <a:tc>
                  <a:txBody>
                    <a:bodyPr/>
                    <a:lstStyle/>
                    <a:p>
                      <a:pPr algn="r"/>
                      <a:r>
                        <a:rPr lang="en-US" sz="2400" dirty="0"/>
                        <a:t>9.8 g/dL</a:t>
                      </a:r>
                    </a:p>
                  </a:txBody>
                  <a:tcPr/>
                </a:tc>
                <a:tc>
                  <a:txBody>
                    <a:bodyPr/>
                    <a:lstStyle/>
                    <a:p>
                      <a:pPr algn="r"/>
                      <a:r>
                        <a:rPr lang="en-US" sz="2400" dirty="0"/>
                        <a:t>12.0–15.0 g/dL</a:t>
                      </a:r>
                    </a:p>
                  </a:txBody>
                  <a:tcPr/>
                </a:tc>
                <a:extLst>
                  <a:ext uri="{0D108BD9-81ED-4DB2-BD59-A6C34878D82A}">
                    <a16:rowId xmlns:a16="http://schemas.microsoft.com/office/drawing/2014/main" val="396998503"/>
                  </a:ext>
                </a:extLst>
              </a:tr>
              <a:tr h="370840">
                <a:tc>
                  <a:txBody>
                    <a:bodyPr/>
                    <a:lstStyle/>
                    <a:p>
                      <a:r>
                        <a:rPr lang="en-US" sz="2400" dirty="0"/>
                        <a:t>HCT</a:t>
                      </a:r>
                    </a:p>
                  </a:txBody>
                  <a:tcPr/>
                </a:tc>
                <a:tc>
                  <a:txBody>
                    <a:bodyPr/>
                    <a:lstStyle/>
                    <a:p>
                      <a:pPr algn="r"/>
                      <a:r>
                        <a:rPr lang="en-US" sz="2400" dirty="0"/>
                        <a:t>31%</a:t>
                      </a:r>
                    </a:p>
                  </a:txBody>
                  <a:tcPr/>
                </a:tc>
                <a:tc>
                  <a:txBody>
                    <a:bodyPr/>
                    <a:lstStyle/>
                    <a:p>
                      <a:pPr algn="r"/>
                      <a:r>
                        <a:rPr lang="en-US" sz="2400" dirty="0"/>
                        <a:t>35–49%</a:t>
                      </a:r>
                    </a:p>
                  </a:txBody>
                  <a:tcPr/>
                </a:tc>
                <a:extLst>
                  <a:ext uri="{0D108BD9-81ED-4DB2-BD59-A6C34878D82A}">
                    <a16:rowId xmlns:a16="http://schemas.microsoft.com/office/drawing/2014/main" val="3439105040"/>
                  </a:ext>
                </a:extLst>
              </a:tr>
              <a:tr h="370840">
                <a:tc>
                  <a:txBody>
                    <a:bodyPr/>
                    <a:lstStyle/>
                    <a:p>
                      <a:r>
                        <a:rPr lang="en-US" sz="2400" dirty="0"/>
                        <a:t>MCV</a:t>
                      </a:r>
                    </a:p>
                  </a:txBody>
                  <a:tcPr/>
                </a:tc>
                <a:tc>
                  <a:txBody>
                    <a:bodyPr/>
                    <a:lstStyle/>
                    <a:p>
                      <a:pPr algn="r"/>
                      <a:r>
                        <a:rPr lang="en-US" sz="2400" dirty="0"/>
                        <a:t>78 fL</a:t>
                      </a:r>
                    </a:p>
                  </a:txBody>
                  <a:tcPr/>
                </a:tc>
                <a:tc>
                  <a:txBody>
                    <a:bodyPr/>
                    <a:lstStyle/>
                    <a:p>
                      <a:pPr algn="r"/>
                      <a:r>
                        <a:rPr lang="en-US" sz="2400" dirty="0"/>
                        <a:t>80–100 fL</a:t>
                      </a:r>
                    </a:p>
                  </a:txBody>
                  <a:tcPr/>
                </a:tc>
                <a:extLst>
                  <a:ext uri="{0D108BD9-81ED-4DB2-BD59-A6C34878D82A}">
                    <a16:rowId xmlns:a16="http://schemas.microsoft.com/office/drawing/2014/main" val="717758827"/>
                  </a:ext>
                </a:extLst>
              </a:tr>
              <a:tr h="370840">
                <a:tc>
                  <a:txBody>
                    <a:bodyPr/>
                    <a:lstStyle/>
                    <a:p>
                      <a:r>
                        <a:rPr lang="en-US" sz="2400" dirty="0"/>
                        <a:t>PLT</a:t>
                      </a:r>
                    </a:p>
                  </a:txBody>
                  <a:tcPr/>
                </a:tc>
                <a:tc>
                  <a:txBody>
                    <a:bodyPr/>
                    <a:lstStyle/>
                    <a:p>
                      <a:pPr algn="r"/>
                      <a:r>
                        <a:rPr lang="en-US" sz="2400" dirty="0"/>
                        <a:t>21,000/dL</a:t>
                      </a:r>
                    </a:p>
                  </a:txBody>
                  <a:tcPr/>
                </a:tc>
                <a:tc>
                  <a:txBody>
                    <a:bodyPr/>
                    <a:lstStyle/>
                    <a:p>
                      <a:pPr algn="r"/>
                      <a:r>
                        <a:rPr lang="en-US" sz="2400" dirty="0"/>
                        <a:t>150–450,000/dL</a:t>
                      </a:r>
                    </a:p>
                  </a:txBody>
                  <a:tcPr/>
                </a:tc>
                <a:extLst>
                  <a:ext uri="{0D108BD9-81ED-4DB2-BD59-A6C34878D82A}">
                    <a16:rowId xmlns:a16="http://schemas.microsoft.com/office/drawing/2014/main" val="348965643"/>
                  </a:ext>
                </a:extLst>
              </a:tr>
              <a:tr h="370840">
                <a:tc>
                  <a:txBody>
                    <a:bodyPr/>
                    <a:lstStyle/>
                    <a:p>
                      <a:r>
                        <a:rPr lang="en-US" sz="2400" dirty="0"/>
                        <a:t>LD</a:t>
                      </a:r>
                    </a:p>
                  </a:txBody>
                  <a:tcPr/>
                </a:tc>
                <a:tc>
                  <a:txBody>
                    <a:bodyPr/>
                    <a:lstStyle/>
                    <a:p>
                      <a:pPr algn="r"/>
                      <a:r>
                        <a:rPr lang="en-US" sz="2400" dirty="0"/>
                        <a:t>420 U/L</a:t>
                      </a:r>
                    </a:p>
                  </a:txBody>
                  <a:tcPr/>
                </a:tc>
                <a:tc>
                  <a:txBody>
                    <a:bodyPr/>
                    <a:lstStyle/>
                    <a:p>
                      <a:pPr algn="r"/>
                      <a:r>
                        <a:rPr lang="en-US" sz="2400" dirty="0"/>
                        <a:t>140–280 U/L</a:t>
                      </a:r>
                    </a:p>
                  </a:txBody>
                  <a:tcPr/>
                </a:tc>
                <a:extLst>
                  <a:ext uri="{0D108BD9-81ED-4DB2-BD59-A6C34878D82A}">
                    <a16:rowId xmlns:a16="http://schemas.microsoft.com/office/drawing/2014/main" val="3388061150"/>
                  </a:ext>
                </a:extLst>
              </a:tr>
              <a:tr h="370840">
                <a:tc>
                  <a:txBody>
                    <a:bodyPr/>
                    <a:lstStyle/>
                    <a:p>
                      <a:r>
                        <a:rPr lang="en-US" sz="2400" dirty="0"/>
                        <a:t>Creatinine</a:t>
                      </a:r>
                    </a:p>
                  </a:txBody>
                  <a:tcPr/>
                </a:tc>
                <a:tc>
                  <a:txBody>
                    <a:bodyPr/>
                    <a:lstStyle/>
                    <a:p>
                      <a:pPr algn="r"/>
                      <a:r>
                        <a:rPr lang="en-US" sz="2400" dirty="0"/>
                        <a:t>1.1 mg/dL</a:t>
                      </a:r>
                    </a:p>
                  </a:txBody>
                  <a:tcPr/>
                </a:tc>
                <a:tc>
                  <a:txBody>
                    <a:bodyPr/>
                    <a:lstStyle/>
                    <a:p>
                      <a:pPr algn="r"/>
                      <a:r>
                        <a:rPr lang="en-US" sz="2400" dirty="0"/>
                        <a:t>0.6–1.2 mg/dL</a:t>
                      </a:r>
                    </a:p>
                  </a:txBody>
                  <a:tcPr/>
                </a:tc>
                <a:extLst>
                  <a:ext uri="{0D108BD9-81ED-4DB2-BD59-A6C34878D82A}">
                    <a16:rowId xmlns:a16="http://schemas.microsoft.com/office/drawing/2014/main" val="1435513299"/>
                  </a:ext>
                </a:extLst>
              </a:tr>
              <a:tr h="370840">
                <a:tc gridSpan="2">
                  <a:txBody>
                    <a:bodyPr/>
                    <a:lstStyle/>
                    <a:p>
                      <a:r>
                        <a:rPr lang="en-US" sz="2400" dirty="0"/>
                        <a:t>RBC morphology</a:t>
                      </a:r>
                    </a:p>
                  </a:txBody>
                  <a:tcPr/>
                </a:tc>
                <a:tc h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2+ schistocytes</a:t>
                      </a:r>
                    </a:p>
                  </a:txBody>
                  <a:tcPr/>
                </a:tc>
                <a:extLst>
                  <a:ext uri="{0D108BD9-81ED-4DB2-BD59-A6C34878D82A}">
                    <a16:rowId xmlns:a16="http://schemas.microsoft.com/office/drawing/2014/main" val="2739680762"/>
                  </a:ext>
                </a:extLst>
              </a:tr>
            </a:tbl>
          </a:graphicData>
        </a:graphic>
      </p:graphicFrame>
      <p:sp>
        <p:nvSpPr>
          <p:cNvPr id="8" name="Rectangular Callout 7">
            <a:extLst>
              <a:ext uri="{FF2B5EF4-FFF2-40B4-BE49-F238E27FC236}">
                <a16:creationId xmlns:a16="http://schemas.microsoft.com/office/drawing/2014/main" id="{FB751438-5858-F842-99E0-77ED2D601A82}"/>
              </a:ext>
            </a:extLst>
          </p:cNvPr>
          <p:cNvSpPr/>
          <p:nvPr/>
        </p:nvSpPr>
        <p:spPr>
          <a:xfrm>
            <a:off x="6972637" y="1889699"/>
            <a:ext cx="4267200" cy="914400"/>
          </a:xfrm>
          <a:prstGeom prst="wedgeRectCallout">
            <a:avLst>
              <a:gd name="adj1" fmla="val 16940"/>
              <a:gd name="adj2" fmla="val 145336"/>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Narrow" panose="020B0604020202020204" pitchFamily="34" charset="0"/>
                <a:cs typeface="Arial Narrow" panose="020B0604020202020204" pitchFamily="34" charset="0"/>
              </a:rPr>
              <a:t>Microangiopathic hemolytic anemia</a:t>
            </a:r>
            <a:br>
              <a:rPr lang="en-US" sz="2400" dirty="0">
                <a:solidFill>
                  <a:schemeClr val="tx1"/>
                </a:solidFill>
                <a:latin typeface="Arial Narrow" panose="020B0604020202020204" pitchFamily="34" charset="0"/>
                <a:cs typeface="Arial Narrow" panose="020B0604020202020204" pitchFamily="34" charset="0"/>
              </a:rPr>
            </a:br>
            <a:r>
              <a:rPr lang="en-US" sz="2400" dirty="0">
                <a:solidFill>
                  <a:schemeClr val="tx1"/>
                </a:solidFill>
                <a:latin typeface="Arial Narrow" panose="020B0604020202020204" pitchFamily="34" charset="0"/>
                <a:cs typeface="Arial Narrow" panose="020B0604020202020204" pitchFamily="34" charset="0"/>
              </a:rPr>
              <a:t>[MAHA], schistocytes</a:t>
            </a:r>
          </a:p>
        </p:txBody>
      </p:sp>
      <p:sp>
        <p:nvSpPr>
          <p:cNvPr id="2" name="Slide Number Placeholder 1">
            <a:extLst>
              <a:ext uri="{FF2B5EF4-FFF2-40B4-BE49-F238E27FC236}">
                <a16:creationId xmlns:a16="http://schemas.microsoft.com/office/drawing/2014/main" id="{EA02CAB5-B76F-7D60-A126-B116CEDCD247}"/>
              </a:ext>
            </a:extLst>
          </p:cNvPr>
          <p:cNvSpPr>
            <a:spLocks noGrp="1"/>
          </p:cNvSpPr>
          <p:nvPr>
            <p:ph type="sldNum" sz="quarter" idx="12"/>
          </p:nvPr>
        </p:nvSpPr>
        <p:spPr/>
        <p:txBody>
          <a:bodyPr/>
          <a:lstStyle/>
          <a:p>
            <a:fld id="{D5FCF9B7-FB9B-46B7-B364-EF10DB67BB39}" type="slidenum">
              <a:rPr lang="en-US" smtClean="0"/>
              <a:pPr/>
              <a:t>4</a:t>
            </a:fld>
            <a:endParaRPr lang="en-US" dirty="0"/>
          </a:p>
        </p:txBody>
      </p:sp>
    </p:spTree>
    <p:extLst>
      <p:ext uri="{BB962C8B-B14F-4D97-AF65-F5344CB8AC3E}">
        <p14:creationId xmlns:p14="http://schemas.microsoft.com/office/powerpoint/2010/main" val="3740382934"/>
      </p:ext>
    </p:extLst>
  </p:cSld>
  <p:clrMapOvr>
    <a:masterClrMapping/>
  </p:clrMapOvr>
  <mc:AlternateContent xmlns:mc="http://schemas.openxmlformats.org/markup-compatibility/2006" xmlns:p14="http://schemas.microsoft.com/office/powerpoint/2010/main">
    <mc:Choice Requires="p14">
      <p:transition spd="slow" p14:dur="2000" advTm="1058"/>
    </mc:Choice>
    <mc:Fallback xmlns="">
      <p:transition spd="slow" advTm="1058"/>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5541-E647-0C41-8CD3-10E84CB8783C}"/>
              </a:ext>
            </a:extLst>
          </p:cNvPr>
          <p:cNvSpPr>
            <a:spLocks noGrp="1"/>
          </p:cNvSpPr>
          <p:nvPr>
            <p:ph type="title"/>
          </p:nvPr>
        </p:nvSpPr>
        <p:spPr>
          <a:xfrm>
            <a:off x="-76200" y="1143000"/>
            <a:ext cx="5486400" cy="1143000"/>
          </a:xfrm>
        </p:spPr>
        <p:txBody>
          <a:bodyPr>
            <a:noAutofit/>
          </a:bodyPr>
          <a:lstStyle/>
          <a:p>
            <a:r>
              <a:rPr lang="en-US" sz="3200" dirty="0">
                <a:solidFill>
                  <a:schemeClr val="tx1"/>
                </a:solidFill>
              </a:rPr>
              <a:t>Childhood Trauma Results by ADAMTS13/</a:t>
            </a:r>
            <a:r>
              <a:rPr lang="en-US" sz="3200" dirty="0" err="1">
                <a:solidFill>
                  <a:schemeClr val="tx1"/>
                </a:solidFill>
              </a:rPr>
              <a:t>VWFag</a:t>
            </a:r>
            <a:r>
              <a:rPr lang="en-US" sz="3200" dirty="0">
                <a:solidFill>
                  <a:schemeClr val="tx1"/>
                </a:solidFill>
              </a:rPr>
              <a:t> ratio</a:t>
            </a:r>
          </a:p>
        </p:txBody>
      </p:sp>
      <p:pic>
        <p:nvPicPr>
          <p:cNvPr id="2050" name="Picture 2" descr="An external file that holds a picture, illustration, etc.&#10;Object name is nihms-995225-f0005.jpg">
            <a:extLst>
              <a:ext uri="{FF2B5EF4-FFF2-40B4-BE49-F238E27FC236}">
                <a16:creationId xmlns:a16="http://schemas.microsoft.com/office/drawing/2014/main" id="{8E93E516-916A-6C41-8377-6A8C69717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227" y="381000"/>
            <a:ext cx="5907387" cy="5410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59B5B8B-6908-FE40-B084-1CAC3416C7D0}"/>
              </a:ext>
            </a:extLst>
          </p:cNvPr>
          <p:cNvSpPr txBox="1"/>
          <p:nvPr/>
        </p:nvSpPr>
        <p:spPr>
          <a:xfrm>
            <a:off x="457200" y="2819400"/>
            <a:ext cx="4953000"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Narrow" panose="020B0604020202020204" pitchFamily="34" charset="0"/>
                <a:cs typeface="Arial Narrow" panose="020B0604020202020204" pitchFamily="34" charset="0"/>
              </a:rPr>
              <a:t>↓ ADAMTS13</a:t>
            </a:r>
          </a:p>
          <a:p>
            <a:pPr marL="457200" indent="-457200">
              <a:buFont typeface="Arial" panose="020B0604020202020204" pitchFamily="34" charset="0"/>
              <a:buChar char="•"/>
            </a:pPr>
            <a:r>
              <a:rPr lang="en-US" sz="2800" dirty="0">
                <a:latin typeface="Arial Narrow" panose="020B0604020202020204" pitchFamily="34" charset="0"/>
                <a:cs typeface="Arial Narrow" panose="020B0604020202020204" pitchFamily="34" charset="0"/>
              </a:rPr>
              <a:t>↓ ADAMTS13/</a:t>
            </a:r>
            <a:r>
              <a:rPr lang="en-US" sz="2800" dirty="0" err="1">
                <a:latin typeface="Arial Narrow" panose="020B0604020202020204" pitchFamily="34" charset="0"/>
                <a:cs typeface="Arial Narrow" panose="020B0604020202020204" pitchFamily="34" charset="0"/>
              </a:rPr>
              <a:t>VWFag</a:t>
            </a:r>
            <a:r>
              <a:rPr lang="en-US" sz="2800" dirty="0">
                <a:latin typeface="Arial Narrow" panose="020B0604020202020204" pitchFamily="34" charset="0"/>
                <a:cs typeface="Arial Narrow" panose="020B0604020202020204" pitchFamily="34" charset="0"/>
              </a:rPr>
              <a:t> ratio</a:t>
            </a:r>
          </a:p>
          <a:p>
            <a:pPr marL="457200" indent="-457200">
              <a:buFont typeface="Arial" panose="020B0604020202020204" pitchFamily="34" charset="0"/>
              <a:buChar char="•"/>
            </a:pPr>
            <a:r>
              <a:rPr lang="en-US" sz="2800" dirty="0">
                <a:latin typeface="Arial Narrow" panose="020B0604020202020204" pitchFamily="34" charset="0"/>
                <a:cs typeface="Arial Narrow" panose="020B0604020202020204" pitchFamily="34" charset="0"/>
              </a:rPr>
              <a:t>↑ HNP 1–3</a:t>
            </a:r>
            <a:endParaRPr lang="en-US" sz="2800" dirty="0">
              <a:solidFill>
                <a:srgbClr val="C00000"/>
              </a:solidFill>
              <a:latin typeface="Arial Narrow" panose="020B0604020202020204" pitchFamily="34" charset="0"/>
              <a:cs typeface="Arial Narrow" panose="020B0604020202020204" pitchFamily="34" charset="0"/>
            </a:endParaRPr>
          </a:p>
        </p:txBody>
      </p:sp>
      <p:sp>
        <p:nvSpPr>
          <p:cNvPr id="3" name="Rectangle 2">
            <a:extLst>
              <a:ext uri="{FF2B5EF4-FFF2-40B4-BE49-F238E27FC236}">
                <a16:creationId xmlns:a16="http://schemas.microsoft.com/office/drawing/2014/main" id="{42EC63D1-C5D2-CEFD-37C0-BFAA9445053B}"/>
              </a:ext>
            </a:extLst>
          </p:cNvPr>
          <p:cNvSpPr/>
          <p:nvPr/>
        </p:nvSpPr>
        <p:spPr>
          <a:xfrm rot="20251233">
            <a:off x="1905000" y="4619758"/>
            <a:ext cx="2824812"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So what?</a:t>
            </a:r>
          </a:p>
        </p:txBody>
      </p:sp>
      <p:sp>
        <p:nvSpPr>
          <p:cNvPr id="4" name="Rectangle 3">
            <a:extLst>
              <a:ext uri="{FF2B5EF4-FFF2-40B4-BE49-F238E27FC236}">
                <a16:creationId xmlns:a16="http://schemas.microsoft.com/office/drawing/2014/main" id="{B4AFFAA6-D83A-3694-9267-59E59C1297B2}"/>
              </a:ext>
            </a:extLst>
          </p:cNvPr>
          <p:cNvSpPr/>
          <p:nvPr/>
        </p:nvSpPr>
        <p:spPr>
          <a:xfrm>
            <a:off x="5638227" y="3086100"/>
            <a:ext cx="2953693" cy="2705100"/>
          </a:xfrm>
          <a:prstGeom prst="rect">
            <a:avLst/>
          </a:prstGeom>
          <a:solidFill>
            <a:srgbClr val="FFFE02">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96FFE3C7-8C5A-11C9-F552-3B5AA0FAC2CD}"/>
              </a:ext>
            </a:extLst>
          </p:cNvPr>
          <p:cNvSpPr>
            <a:spLocks noGrp="1"/>
          </p:cNvSpPr>
          <p:nvPr>
            <p:ph type="sldNum" sz="quarter" idx="12"/>
          </p:nvPr>
        </p:nvSpPr>
        <p:spPr/>
        <p:txBody>
          <a:bodyPr/>
          <a:lstStyle/>
          <a:p>
            <a:fld id="{D5FCF9B7-FB9B-46B7-B364-EF10DB67BB39}" type="slidenum">
              <a:rPr lang="en-US" smtClean="0"/>
              <a:pPr/>
              <a:t>40</a:t>
            </a:fld>
            <a:endParaRPr lang="en-US"/>
          </a:p>
        </p:txBody>
      </p:sp>
    </p:spTree>
    <p:extLst>
      <p:ext uri="{BB962C8B-B14F-4D97-AF65-F5344CB8AC3E}">
        <p14:creationId xmlns:p14="http://schemas.microsoft.com/office/powerpoint/2010/main" val="1892256538"/>
      </p:ext>
    </p:extLst>
  </p:cSld>
  <p:clrMapOvr>
    <a:masterClrMapping/>
  </p:clrMapOvr>
  <mc:AlternateContent xmlns:mc="http://schemas.openxmlformats.org/markup-compatibility/2006" xmlns:p14="http://schemas.microsoft.com/office/powerpoint/2010/main">
    <mc:Choice Requires="p14">
      <p:transition spd="slow" p14:dur="2000" advTm="390"/>
    </mc:Choice>
    <mc:Fallback xmlns="">
      <p:transition spd="slow" advTm="39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F32DDD-BE67-AE49-B286-91958DC65120}"/>
              </a:ext>
            </a:extLst>
          </p:cNvPr>
          <p:cNvSpPr>
            <a:spLocks noGrp="1"/>
          </p:cNvSpPr>
          <p:nvPr>
            <p:ph type="title"/>
          </p:nvPr>
        </p:nvSpPr>
        <p:spPr>
          <a:xfrm>
            <a:off x="1981200" y="990600"/>
            <a:ext cx="8229600" cy="1143000"/>
          </a:xfrm>
        </p:spPr>
        <p:txBody>
          <a:bodyPr>
            <a:normAutofit fontScale="90000"/>
          </a:bodyPr>
          <a:lstStyle/>
          <a:p>
            <a:r>
              <a:rPr lang="en-US" dirty="0">
                <a:solidFill>
                  <a:schemeClr val="tx1"/>
                </a:solidFill>
              </a:rPr>
              <a:t>ADAMTS13, VWF, HNP 1–3</a:t>
            </a:r>
            <a:br>
              <a:rPr lang="en-US" dirty="0">
                <a:solidFill>
                  <a:schemeClr val="tx1"/>
                </a:solidFill>
              </a:rPr>
            </a:br>
            <a:r>
              <a:rPr lang="en-US" dirty="0">
                <a:solidFill>
                  <a:schemeClr val="tx1"/>
                </a:solidFill>
              </a:rPr>
              <a:t>in Traumatic Brain Injury</a:t>
            </a:r>
          </a:p>
        </p:txBody>
      </p:sp>
      <p:sp>
        <p:nvSpPr>
          <p:cNvPr id="7" name="Content Placeholder 6">
            <a:extLst>
              <a:ext uri="{FF2B5EF4-FFF2-40B4-BE49-F238E27FC236}">
                <a16:creationId xmlns:a16="http://schemas.microsoft.com/office/drawing/2014/main" id="{8C1F6756-20A1-984A-B81F-FE5BA80B377E}"/>
              </a:ext>
            </a:extLst>
          </p:cNvPr>
          <p:cNvSpPr>
            <a:spLocks noGrp="1"/>
          </p:cNvSpPr>
          <p:nvPr>
            <p:ph idx="1"/>
          </p:nvPr>
        </p:nvSpPr>
        <p:spPr>
          <a:xfrm>
            <a:off x="3581400" y="2292130"/>
            <a:ext cx="8229600" cy="2895601"/>
          </a:xfrm>
        </p:spPr>
        <p:txBody>
          <a:bodyPr>
            <a:normAutofit lnSpcReduction="10000"/>
          </a:bodyPr>
          <a:lstStyle/>
          <a:p>
            <a:r>
              <a:rPr lang="en-US" dirty="0">
                <a:solidFill>
                  <a:schemeClr val="tx1"/>
                </a:solidFill>
              </a:rPr>
              <a:t>33 adult TBI victims 2010–14 Vs 33 controls</a:t>
            </a:r>
          </a:p>
          <a:p>
            <a:r>
              <a:rPr lang="en-US" dirty="0">
                <a:solidFill>
                  <a:schemeClr val="tx1"/>
                </a:solidFill>
              </a:rPr>
              <a:t>Blood collected at 0, 1, 2, 3, &amp; 5 days</a:t>
            </a:r>
          </a:p>
          <a:p>
            <a:r>
              <a:rPr lang="en-US" dirty="0">
                <a:solidFill>
                  <a:schemeClr val="tx1"/>
                </a:solidFill>
              </a:rPr>
              <a:t>Traumatic microvascular injury in brain and other organs</a:t>
            </a:r>
          </a:p>
          <a:p>
            <a:r>
              <a:rPr lang="en-US" dirty="0" err="1">
                <a:solidFill>
                  <a:schemeClr val="tx1"/>
                </a:solidFill>
              </a:rPr>
              <a:t>VWFag</a:t>
            </a:r>
            <a:r>
              <a:rPr lang="en-US" dirty="0">
                <a:solidFill>
                  <a:schemeClr val="tx1"/>
                </a:solidFill>
              </a:rPr>
              <a:t>, </a:t>
            </a:r>
            <a:r>
              <a:rPr lang="en-US" dirty="0" err="1">
                <a:solidFill>
                  <a:schemeClr val="tx1"/>
                </a:solidFill>
              </a:rPr>
              <a:t>VWFac</a:t>
            </a:r>
            <a:r>
              <a:rPr lang="en-US" dirty="0">
                <a:solidFill>
                  <a:schemeClr val="tx1"/>
                </a:solidFill>
              </a:rPr>
              <a:t>, HNP 1–3 rise over 5 days Vs control</a:t>
            </a:r>
          </a:p>
          <a:p>
            <a:r>
              <a:rPr lang="en-US" dirty="0">
                <a:solidFill>
                  <a:schemeClr val="tx1"/>
                </a:solidFill>
              </a:rPr>
              <a:t>ADAMTS13 reduces over 5 days compared to controls</a:t>
            </a:r>
          </a:p>
          <a:p>
            <a:r>
              <a:rPr lang="en-US" dirty="0">
                <a:solidFill>
                  <a:schemeClr val="tx1"/>
                </a:solidFill>
              </a:rPr>
              <a:t>Changes most profound in severe cases</a:t>
            </a:r>
          </a:p>
          <a:p>
            <a:endParaRPr lang="en-US" dirty="0">
              <a:solidFill>
                <a:schemeClr val="tx1"/>
              </a:solidFill>
            </a:endParaRPr>
          </a:p>
        </p:txBody>
      </p:sp>
      <p:sp>
        <p:nvSpPr>
          <p:cNvPr id="8" name="TextBox 7">
            <a:extLst>
              <a:ext uri="{FF2B5EF4-FFF2-40B4-BE49-F238E27FC236}">
                <a16:creationId xmlns:a16="http://schemas.microsoft.com/office/drawing/2014/main" id="{7D73D7A6-AB60-4342-9D58-8239D3513514}"/>
              </a:ext>
            </a:extLst>
          </p:cNvPr>
          <p:cNvSpPr txBox="1"/>
          <p:nvPr/>
        </p:nvSpPr>
        <p:spPr>
          <a:xfrm>
            <a:off x="762000" y="5257800"/>
            <a:ext cx="10820400" cy="1107996"/>
          </a:xfrm>
          <a:prstGeom prst="rect">
            <a:avLst/>
          </a:prstGeom>
          <a:noFill/>
        </p:spPr>
        <p:txBody>
          <a:bodyPr wrap="square" rtlCol="0">
            <a:spAutoFit/>
          </a:bodyPr>
          <a:lstStyle/>
          <a:p>
            <a:r>
              <a:rPr lang="en-US" sz="2200" dirty="0">
                <a:latin typeface="Arial Narrow" panose="020B0604020202020204" pitchFamily="34" charset="0"/>
                <a:cs typeface="Arial Narrow" panose="020B0604020202020204" pitchFamily="34" charset="0"/>
              </a:rPr>
              <a:t>Kumar MA, Can W, Pham HP, Zheng XL, et al. Relative deficiency of plasma ADAMTS13 activity and elevation of human neutrophil peptides in patients with traumatic brain injury. J Neurotrauma 2018; 36. https://</a:t>
            </a:r>
            <a:r>
              <a:rPr lang="en-US" sz="2200" dirty="0" err="1">
                <a:latin typeface="Arial Narrow" panose="020B0604020202020204" pitchFamily="34" charset="0"/>
                <a:cs typeface="Arial Narrow" panose="020B0604020202020204" pitchFamily="34" charset="0"/>
              </a:rPr>
              <a:t>doi.org</a:t>
            </a:r>
            <a:r>
              <a:rPr lang="en-US" sz="2200" dirty="0">
                <a:latin typeface="Arial Narrow" panose="020B0604020202020204" pitchFamily="34" charset="0"/>
                <a:cs typeface="Arial Narrow" panose="020B0604020202020204" pitchFamily="34" charset="0"/>
              </a:rPr>
              <a:t>/10.1089/neu.2018.5696</a:t>
            </a:r>
          </a:p>
        </p:txBody>
      </p:sp>
      <p:pic>
        <p:nvPicPr>
          <p:cNvPr id="1026" name="Picture 2" descr="X. Long Zheng">
            <a:extLst>
              <a:ext uri="{FF2B5EF4-FFF2-40B4-BE49-F238E27FC236}">
                <a16:creationId xmlns:a16="http://schemas.microsoft.com/office/drawing/2014/main" id="{DD4A1493-AB25-EE78-2A49-030E0F5F1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469" y="1892299"/>
            <a:ext cx="2832101" cy="28321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C4A5BE8-A12C-0FBD-3213-155264FE1962}"/>
              </a:ext>
            </a:extLst>
          </p:cNvPr>
          <p:cNvSpPr txBox="1"/>
          <p:nvPr/>
        </p:nvSpPr>
        <p:spPr>
          <a:xfrm>
            <a:off x="396766" y="4719935"/>
            <a:ext cx="2895600" cy="461665"/>
          </a:xfrm>
          <a:prstGeom prst="rect">
            <a:avLst/>
          </a:prstGeom>
          <a:noFill/>
        </p:spPr>
        <p:txBody>
          <a:bodyPr wrap="square" rtlCol="0">
            <a:spAutoFit/>
          </a:bodyPr>
          <a:lstStyle/>
          <a:p>
            <a:pPr algn="ctr"/>
            <a:r>
              <a:rPr lang="en-US" sz="2400" dirty="0">
                <a:latin typeface="Arial Narrow" panose="020B0604020202020204" pitchFamily="34" charset="0"/>
                <a:cs typeface="Arial Narrow" panose="020B0604020202020204" pitchFamily="34" charset="0"/>
              </a:rPr>
              <a:t>Long Zheng, MD PhD</a:t>
            </a:r>
          </a:p>
        </p:txBody>
      </p:sp>
      <p:sp>
        <p:nvSpPr>
          <p:cNvPr id="3" name="Slide Number Placeholder 2">
            <a:extLst>
              <a:ext uri="{FF2B5EF4-FFF2-40B4-BE49-F238E27FC236}">
                <a16:creationId xmlns:a16="http://schemas.microsoft.com/office/drawing/2014/main" id="{F2FAC447-CE72-9F81-A1A0-81DA4E511C03}"/>
              </a:ext>
            </a:extLst>
          </p:cNvPr>
          <p:cNvSpPr>
            <a:spLocks noGrp="1"/>
          </p:cNvSpPr>
          <p:nvPr>
            <p:ph type="sldNum" sz="quarter" idx="12"/>
          </p:nvPr>
        </p:nvSpPr>
        <p:spPr/>
        <p:txBody>
          <a:bodyPr/>
          <a:lstStyle/>
          <a:p>
            <a:fld id="{D5FCF9B7-FB9B-46B7-B364-EF10DB67BB39}" type="slidenum">
              <a:rPr lang="en-US" smtClean="0"/>
              <a:pPr/>
              <a:t>41</a:t>
            </a:fld>
            <a:endParaRPr lang="en-US" dirty="0"/>
          </a:p>
        </p:txBody>
      </p:sp>
    </p:spTree>
    <p:extLst>
      <p:ext uri="{BB962C8B-B14F-4D97-AF65-F5344CB8AC3E}">
        <p14:creationId xmlns:p14="http://schemas.microsoft.com/office/powerpoint/2010/main" val="863920664"/>
      </p:ext>
    </p:extLst>
  </p:cSld>
  <p:clrMapOvr>
    <a:masterClrMapping/>
  </p:clrMapOvr>
  <mc:AlternateContent xmlns:mc="http://schemas.openxmlformats.org/markup-compatibility/2006" xmlns:p14="http://schemas.microsoft.com/office/powerpoint/2010/main">
    <mc:Choice Requires="p14">
      <p:transition spd="slow" p14:dur="2000" advTm="472"/>
    </mc:Choice>
    <mc:Fallback xmlns="">
      <p:transition spd="slow" advTm="472"/>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73E0-CB25-3341-8FB9-C02CDFB11614}"/>
              </a:ext>
            </a:extLst>
          </p:cNvPr>
          <p:cNvSpPr>
            <a:spLocks noGrp="1"/>
          </p:cNvSpPr>
          <p:nvPr>
            <p:ph type="title"/>
          </p:nvPr>
        </p:nvSpPr>
        <p:spPr>
          <a:xfrm>
            <a:off x="3124200" y="762000"/>
            <a:ext cx="5943600" cy="1143000"/>
          </a:xfrm>
        </p:spPr>
        <p:txBody>
          <a:bodyPr/>
          <a:lstStyle/>
          <a:p>
            <a:r>
              <a:rPr lang="en-US" dirty="0">
                <a:solidFill>
                  <a:schemeClr val="tx1"/>
                </a:solidFill>
              </a:rPr>
              <a:t>ADAMTS13/</a:t>
            </a:r>
            <a:r>
              <a:rPr lang="en-US" dirty="0" err="1">
                <a:solidFill>
                  <a:schemeClr val="tx1"/>
                </a:solidFill>
              </a:rPr>
              <a:t>VWFac</a:t>
            </a:r>
            <a:endParaRPr lang="en-US" dirty="0">
              <a:solidFill>
                <a:schemeClr val="tx1"/>
              </a:solidFill>
            </a:endParaRPr>
          </a:p>
        </p:txBody>
      </p:sp>
      <p:pic>
        <p:nvPicPr>
          <p:cNvPr id="6" name="Picture 5" descr="A close up of a piece of paper&#10;&#10;Description automatically generated">
            <a:extLst>
              <a:ext uri="{FF2B5EF4-FFF2-40B4-BE49-F238E27FC236}">
                <a16:creationId xmlns:a16="http://schemas.microsoft.com/office/drawing/2014/main" id="{1A25FFD2-1AD6-9245-8222-B31244E38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841500"/>
            <a:ext cx="5943600" cy="4559300"/>
          </a:xfrm>
          <a:prstGeom prst="rect">
            <a:avLst/>
          </a:prstGeom>
        </p:spPr>
      </p:pic>
      <p:sp>
        <p:nvSpPr>
          <p:cNvPr id="3" name="Slide Number Placeholder 2">
            <a:extLst>
              <a:ext uri="{FF2B5EF4-FFF2-40B4-BE49-F238E27FC236}">
                <a16:creationId xmlns:a16="http://schemas.microsoft.com/office/drawing/2014/main" id="{B774EB8B-2A73-8DE1-9E21-33C69B8C26E6}"/>
              </a:ext>
            </a:extLst>
          </p:cNvPr>
          <p:cNvSpPr>
            <a:spLocks noGrp="1"/>
          </p:cNvSpPr>
          <p:nvPr>
            <p:ph type="sldNum" sz="quarter" idx="12"/>
          </p:nvPr>
        </p:nvSpPr>
        <p:spPr/>
        <p:txBody>
          <a:bodyPr/>
          <a:lstStyle/>
          <a:p>
            <a:fld id="{D5FCF9B7-FB9B-46B7-B364-EF10DB67BB39}" type="slidenum">
              <a:rPr lang="en-US" smtClean="0"/>
              <a:pPr/>
              <a:t>42</a:t>
            </a:fld>
            <a:endParaRPr lang="en-US" dirty="0"/>
          </a:p>
        </p:txBody>
      </p:sp>
    </p:spTree>
    <p:extLst>
      <p:ext uri="{BB962C8B-B14F-4D97-AF65-F5344CB8AC3E}">
        <p14:creationId xmlns:p14="http://schemas.microsoft.com/office/powerpoint/2010/main" val="120775367"/>
      </p:ext>
    </p:extLst>
  </p:cSld>
  <p:clrMapOvr>
    <a:masterClrMapping/>
  </p:clrMapOvr>
  <mc:AlternateContent xmlns:mc="http://schemas.openxmlformats.org/markup-compatibility/2006" xmlns:p14="http://schemas.microsoft.com/office/powerpoint/2010/main">
    <mc:Choice Requires="p14">
      <p:transition spd="slow" p14:dur="2000" advTm="542"/>
    </mc:Choice>
    <mc:Fallback xmlns="">
      <p:transition spd="slow" advTm="542"/>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D2EAF2-D8C9-D842-A35F-2DD454B53105}"/>
              </a:ext>
            </a:extLst>
          </p:cNvPr>
          <p:cNvSpPr>
            <a:spLocks noGrp="1"/>
          </p:cNvSpPr>
          <p:nvPr>
            <p:ph type="title"/>
          </p:nvPr>
        </p:nvSpPr>
        <p:spPr>
          <a:xfrm>
            <a:off x="1714500" y="1223142"/>
            <a:ext cx="8763000" cy="914401"/>
          </a:xfrm>
        </p:spPr>
        <p:txBody>
          <a:bodyPr>
            <a:normAutofit fontScale="90000"/>
          </a:bodyPr>
          <a:lstStyle/>
          <a:p>
            <a:r>
              <a:rPr lang="en-US" dirty="0">
                <a:solidFill>
                  <a:schemeClr val="tx1"/>
                </a:solidFill>
              </a:rPr>
              <a:t>ADAMTS13 Concentrate TBI Therapy?</a:t>
            </a:r>
          </a:p>
        </p:txBody>
      </p:sp>
      <p:sp>
        <p:nvSpPr>
          <p:cNvPr id="7" name="Content Placeholder 6">
            <a:extLst>
              <a:ext uri="{FF2B5EF4-FFF2-40B4-BE49-F238E27FC236}">
                <a16:creationId xmlns:a16="http://schemas.microsoft.com/office/drawing/2014/main" id="{1FA9421D-889A-274D-BA90-4045CE432E74}"/>
              </a:ext>
            </a:extLst>
          </p:cNvPr>
          <p:cNvSpPr>
            <a:spLocks noGrp="1"/>
          </p:cNvSpPr>
          <p:nvPr>
            <p:ph idx="1"/>
          </p:nvPr>
        </p:nvSpPr>
        <p:spPr>
          <a:xfrm>
            <a:off x="762000" y="2476500"/>
            <a:ext cx="10668000" cy="3124199"/>
          </a:xfrm>
        </p:spPr>
        <p:txBody>
          <a:bodyPr>
            <a:normAutofit/>
          </a:bodyPr>
          <a:lstStyle/>
          <a:p>
            <a:pPr marL="0" indent="0">
              <a:buNone/>
            </a:pPr>
            <a:r>
              <a:rPr lang="en-US" dirty="0">
                <a:solidFill>
                  <a:schemeClr val="tx1"/>
                </a:solidFill>
              </a:rPr>
              <a:t>“We conclude that the elevated plasma levels of VWF, reduced ADAMTS13 activity, and elevated HNP 1–3 in patients post-TBI may explain the underlying mechanism of microvascular thrombosis found in vessels of brain parenchyma and other organ tissues despite a seeming hypocoagulability revealed by other routine laboratory tests, including low PLT count, prolonged PT and PTT. Our findings may provide a rationale for supporting future clinical trials with rADAMTS13 as a novel therapy in patients with TBI.”</a:t>
            </a:r>
          </a:p>
          <a:p>
            <a:endParaRPr lang="en-US" dirty="0">
              <a:solidFill>
                <a:schemeClr val="tx1"/>
              </a:solidFill>
            </a:endParaRPr>
          </a:p>
        </p:txBody>
      </p:sp>
      <p:sp>
        <p:nvSpPr>
          <p:cNvPr id="2" name="Slide Number Placeholder 1">
            <a:extLst>
              <a:ext uri="{FF2B5EF4-FFF2-40B4-BE49-F238E27FC236}">
                <a16:creationId xmlns:a16="http://schemas.microsoft.com/office/drawing/2014/main" id="{EC5B6960-61B2-6404-5F02-DCDB6C597A34}"/>
              </a:ext>
            </a:extLst>
          </p:cNvPr>
          <p:cNvSpPr>
            <a:spLocks noGrp="1"/>
          </p:cNvSpPr>
          <p:nvPr>
            <p:ph type="sldNum" sz="quarter" idx="12"/>
          </p:nvPr>
        </p:nvSpPr>
        <p:spPr/>
        <p:txBody>
          <a:bodyPr/>
          <a:lstStyle/>
          <a:p>
            <a:fld id="{D5FCF9B7-FB9B-46B7-B364-EF10DB67BB39}" type="slidenum">
              <a:rPr lang="en-US" smtClean="0"/>
              <a:pPr/>
              <a:t>43</a:t>
            </a:fld>
            <a:endParaRPr lang="en-US" dirty="0"/>
          </a:p>
        </p:txBody>
      </p:sp>
    </p:spTree>
    <p:extLst>
      <p:ext uri="{BB962C8B-B14F-4D97-AF65-F5344CB8AC3E}">
        <p14:creationId xmlns:p14="http://schemas.microsoft.com/office/powerpoint/2010/main" val="1151126815"/>
      </p:ext>
    </p:extLst>
  </p:cSld>
  <p:clrMapOvr>
    <a:masterClrMapping/>
  </p:clrMapOvr>
  <mc:AlternateContent xmlns:mc="http://schemas.openxmlformats.org/markup-compatibility/2006" xmlns:p14="http://schemas.microsoft.com/office/powerpoint/2010/main">
    <mc:Choice Requires="p14">
      <p:transition spd="slow" p14:dur="2000" advTm="445"/>
    </mc:Choice>
    <mc:Fallback xmlns="">
      <p:transition spd="slow" advTm="445"/>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E2EBA-CBF6-9241-BD38-00A7BB137454}"/>
              </a:ext>
            </a:extLst>
          </p:cNvPr>
          <p:cNvSpPr>
            <a:spLocks noGrp="1"/>
          </p:cNvSpPr>
          <p:nvPr>
            <p:ph type="title"/>
          </p:nvPr>
        </p:nvSpPr>
        <p:spPr/>
        <p:txBody>
          <a:bodyPr/>
          <a:lstStyle/>
          <a:p>
            <a:r>
              <a:rPr lang="en-US" dirty="0">
                <a:solidFill>
                  <a:schemeClr val="tx1"/>
                </a:solidFill>
              </a:rPr>
              <a:t>TMA Incidence in Childhood</a:t>
            </a:r>
          </a:p>
        </p:txBody>
      </p:sp>
      <p:pic>
        <p:nvPicPr>
          <p:cNvPr id="3074" name="Picture 2" descr="An external file that holds a picture, illustration, etc.&#10;Object name is nihms-995238-f0001.jpg">
            <a:extLst>
              <a:ext uri="{FF2B5EF4-FFF2-40B4-BE49-F238E27FC236}">
                <a16:creationId xmlns:a16="http://schemas.microsoft.com/office/drawing/2014/main" id="{2E87665C-1DF6-264A-B65A-BE88988C7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892711"/>
            <a:ext cx="6553200" cy="39478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BB07BBC-8794-E645-98C3-607105111508}"/>
              </a:ext>
            </a:extLst>
          </p:cNvPr>
          <p:cNvSpPr txBox="1"/>
          <p:nvPr/>
        </p:nvSpPr>
        <p:spPr>
          <a:xfrm>
            <a:off x="152400" y="5943600"/>
            <a:ext cx="11277600" cy="769441"/>
          </a:xfrm>
          <a:prstGeom prst="rect">
            <a:avLst/>
          </a:prstGeom>
          <a:noFill/>
        </p:spPr>
        <p:txBody>
          <a:bodyPr wrap="square" rtlCol="0">
            <a:spAutoFit/>
          </a:bodyPr>
          <a:lstStyle/>
          <a:p>
            <a:r>
              <a:rPr lang="en-US" sz="2200" dirty="0" err="1">
                <a:latin typeface="Arial Narrow" panose="020B0604020202020204" pitchFamily="34" charset="0"/>
                <a:cs typeface="Arial Narrow" panose="020B0604020202020204" pitchFamily="34" charset="0"/>
              </a:rPr>
              <a:t>Berangere</a:t>
            </a:r>
            <a:r>
              <a:rPr lang="en-US" sz="2200" dirty="0">
                <a:latin typeface="Arial Narrow" panose="020B0604020202020204" pitchFamily="34" charset="0"/>
                <a:cs typeface="Arial Narrow" panose="020B0604020202020204" pitchFamily="34" charset="0"/>
              </a:rPr>
              <a:t> SJ, Zheng XL, </a:t>
            </a:r>
            <a:r>
              <a:rPr lang="en-US" sz="2200" dirty="0" err="1">
                <a:latin typeface="Arial Narrow" panose="020B0604020202020204" pitchFamily="34" charset="0"/>
                <a:cs typeface="Arial Narrow" panose="020B0604020202020204" pitchFamily="34" charset="0"/>
              </a:rPr>
              <a:t>Veyradier</a:t>
            </a:r>
            <a:r>
              <a:rPr lang="en-US" sz="2200" dirty="0">
                <a:latin typeface="Arial Narrow" panose="020B0604020202020204" pitchFamily="34" charset="0"/>
                <a:cs typeface="Arial Narrow" panose="020B0604020202020204" pitchFamily="34" charset="0"/>
              </a:rPr>
              <a:t> A. Understanding thrombotic microangiopathies in children. Intensive Care Med. 2018; 44:1536–8. </a:t>
            </a:r>
          </a:p>
        </p:txBody>
      </p:sp>
      <p:sp>
        <p:nvSpPr>
          <p:cNvPr id="6" name="Right Arrow 5">
            <a:extLst>
              <a:ext uri="{FF2B5EF4-FFF2-40B4-BE49-F238E27FC236}">
                <a16:creationId xmlns:a16="http://schemas.microsoft.com/office/drawing/2014/main" id="{1F6EC86F-E785-BE48-93E4-BDFFEF376CB3}"/>
              </a:ext>
            </a:extLst>
          </p:cNvPr>
          <p:cNvSpPr/>
          <p:nvPr/>
        </p:nvSpPr>
        <p:spPr>
          <a:xfrm>
            <a:off x="2590800" y="2362200"/>
            <a:ext cx="1600200" cy="10668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4020202020204" pitchFamily="34" charset="0"/>
                <a:cs typeface="Arial Narrow" panose="020B0604020202020204" pitchFamily="34" charset="0"/>
              </a:rPr>
              <a:t>University of Cincinnati</a:t>
            </a:r>
          </a:p>
        </p:txBody>
      </p:sp>
      <p:sp>
        <p:nvSpPr>
          <p:cNvPr id="3" name="Slide Number Placeholder 2">
            <a:extLst>
              <a:ext uri="{FF2B5EF4-FFF2-40B4-BE49-F238E27FC236}">
                <a16:creationId xmlns:a16="http://schemas.microsoft.com/office/drawing/2014/main" id="{CCE6D115-D13A-7464-EE4F-AE6FF575D619}"/>
              </a:ext>
            </a:extLst>
          </p:cNvPr>
          <p:cNvSpPr>
            <a:spLocks noGrp="1"/>
          </p:cNvSpPr>
          <p:nvPr>
            <p:ph type="sldNum" sz="quarter" idx="12"/>
          </p:nvPr>
        </p:nvSpPr>
        <p:spPr/>
        <p:txBody>
          <a:bodyPr/>
          <a:lstStyle/>
          <a:p>
            <a:fld id="{D5FCF9B7-FB9B-46B7-B364-EF10DB67BB39}" type="slidenum">
              <a:rPr lang="en-US" smtClean="0"/>
              <a:pPr/>
              <a:t>44</a:t>
            </a:fld>
            <a:endParaRPr lang="en-US"/>
          </a:p>
        </p:txBody>
      </p:sp>
    </p:spTree>
    <p:extLst>
      <p:ext uri="{BB962C8B-B14F-4D97-AF65-F5344CB8AC3E}">
        <p14:creationId xmlns:p14="http://schemas.microsoft.com/office/powerpoint/2010/main" val="3502786715"/>
      </p:ext>
    </p:extLst>
  </p:cSld>
  <p:clrMapOvr>
    <a:masterClrMapping/>
  </p:clrMapOvr>
  <mc:AlternateContent xmlns:mc="http://schemas.openxmlformats.org/markup-compatibility/2006" xmlns:p14="http://schemas.microsoft.com/office/powerpoint/2010/main">
    <mc:Choice Requires="p14">
      <p:transition spd="slow" p14:dur="2000" advTm="464"/>
    </mc:Choice>
    <mc:Fallback xmlns="">
      <p:transition spd="slow" advTm="464"/>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AC1F9-E4DC-0D4E-999E-F392527BA007}"/>
              </a:ext>
            </a:extLst>
          </p:cNvPr>
          <p:cNvSpPr>
            <a:spLocks noGrp="1"/>
          </p:cNvSpPr>
          <p:nvPr>
            <p:ph type="title"/>
          </p:nvPr>
        </p:nvSpPr>
        <p:spPr>
          <a:xfrm>
            <a:off x="3581400" y="762000"/>
            <a:ext cx="5029200" cy="914400"/>
          </a:xfrm>
        </p:spPr>
        <p:txBody>
          <a:bodyPr/>
          <a:lstStyle/>
          <a:p>
            <a:r>
              <a:rPr lang="en-US" dirty="0">
                <a:solidFill>
                  <a:schemeClr val="tx1"/>
                </a:solidFill>
              </a:rPr>
              <a:t>STEC-HUS Vs. TTP</a:t>
            </a:r>
          </a:p>
        </p:txBody>
      </p:sp>
      <p:graphicFrame>
        <p:nvGraphicFramePr>
          <p:cNvPr id="5" name="Table 4">
            <a:extLst>
              <a:ext uri="{FF2B5EF4-FFF2-40B4-BE49-F238E27FC236}">
                <a16:creationId xmlns:a16="http://schemas.microsoft.com/office/drawing/2014/main" id="{64735775-C291-7D47-8D9B-FBE8B3224B5B}"/>
              </a:ext>
            </a:extLst>
          </p:cNvPr>
          <p:cNvGraphicFramePr>
            <a:graphicFrameLocks noGrp="1"/>
          </p:cNvGraphicFramePr>
          <p:nvPr>
            <p:extLst>
              <p:ext uri="{D42A27DB-BD31-4B8C-83A1-F6EECF244321}">
                <p14:modId xmlns:p14="http://schemas.microsoft.com/office/powerpoint/2010/main" val="4203952500"/>
              </p:ext>
            </p:extLst>
          </p:nvPr>
        </p:nvGraphicFramePr>
        <p:xfrm>
          <a:off x="2667000" y="1752600"/>
          <a:ext cx="7046278" cy="4572000"/>
        </p:xfrm>
        <a:graphic>
          <a:graphicData uri="http://schemas.openxmlformats.org/drawingml/2006/table">
            <a:tbl>
              <a:tblPr firstRow="1" bandRow="1">
                <a:tableStyleId>{5C22544A-7EE6-4342-B048-85BDC9FD1C3A}</a:tableStyleId>
              </a:tblPr>
              <a:tblGrid>
                <a:gridCol w="2676843">
                  <a:extLst>
                    <a:ext uri="{9D8B030D-6E8A-4147-A177-3AD203B41FA5}">
                      <a16:colId xmlns:a16="http://schemas.microsoft.com/office/drawing/2014/main" val="707845939"/>
                    </a:ext>
                  </a:extLst>
                </a:gridCol>
                <a:gridCol w="2224405">
                  <a:extLst>
                    <a:ext uri="{9D8B030D-6E8A-4147-A177-3AD203B41FA5}">
                      <a16:colId xmlns:a16="http://schemas.microsoft.com/office/drawing/2014/main" val="2193950926"/>
                    </a:ext>
                  </a:extLst>
                </a:gridCol>
                <a:gridCol w="2145030">
                  <a:extLst>
                    <a:ext uri="{9D8B030D-6E8A-4147-A177-3AD203B41FA5}">
                      <a16:colId xmlns:a16="http://schemas.microsoft.com/office/drawing/2014/main" val="2840042365"/>
                    </a:ext>
                  </a:extLst>
                </a:gridCol>
              </a:tblGrid>
              <a:tr h="370840">
                <a:tc>
                  <a:txBody>
                    <a:bodyPr/>
                    <a:lstStyle/>
                    <a:p>
                      <a:endParaRPr lang="en-US" sz="2800" b="0" i="0" dirty="0">
                        <a:latin typeface="Arial Narrow" panose="020B0604020202020204" pitchFamily="34" charset="0"/>
                        <a:cs typeface="Arial Narrow" panose="020B0604020202020204" pitchFamily="34" charset="0"/>
                      </a:endParaRPr>
                    </a:p>
                  </a:txBody>
                  <a:tcPr/>
                </a:tc>
                <a:tc>
                  <a:txBody>
                    <a:bodyPr/>
                    <a:lstStyle/>
                    <a:p>
                      <a:r>
                        <a:rPr lang="en-US" sz="2800" b="0" i="0">
                          <a:latin typeface="Arial Narrow" panose="020B0604020202020204" pitchFamily="34" charset="0"/>
                          <a:cs typeface="Arial Narrow" panose="020B0604020202020204" pitchFamily="34" charset="0"/>
                        </a:rPr>
                        <a:t>HUS</a:t>
                      </a:r>
                    </a:p>
                  </a:txBody>
                  <a:tcPr/>
                </a:tc>
                <a:tc>
                  <a:txBody>
                    <a:bodyPr/>
                    <a:lstStyle/>
                    <a:p>
                      <a:r>
                        <a:rPr lang="en-US" sz="2800" b="0" i="0">
                          <a:latin typeface="Arial Narrow" panose="020B0604020202020204" pitchFamily="34" charset="0"/>
                          <a:cs typeface="Arial Narrow" panose="020B0604020202020204" pitchFamily="34" charset="0"/>
                        </a:rPr>
                        <a:t>TTP</a:t>
                      </a:r>
                    </a:p>
                  </a:txBody>
                  <a:tcPr/>
                </a:tc>
                <a:extLst>
                  <a:ext uri="{0D108BD9-81ED-4DB2-BD59-A6C34878D82A}">
                    <a16:rowId xmlns:a16="http://schemas.microsoft.com/office/drawing/2014/main" val="2435990578"/>
                  </a:ext>
                </a:extLst>
              </a:tr>
              <a:tr h="370840">
                <a:tc>
                  <a:txBody>
                    <a:bodyPr/>
                    <a:lstStyle/>
                    <a:p>
                      <a:r>
                        <a:rPr lang="en-US" sz="2800" b="0" i="0">
                          <a:latin typeface="Arial Narrow" panose="020B0604020202020204" pitchFamily="34" charset="0"/>
                          <a:cs typeface="Arial Narrow" panose="020B0604020202020204" pitchFamily="34" charset="0"/>
                        </a:rPr>
                        <a:t>Patient</a:t>
                      </a:r>
                    </a:p>
                  </a:txBody>
                  <a:tcPr/>
                </a:tc>
                <a:tc>
                  <a:txBody>
                    <a:bodyPr/>
                    <a:lstStyle/>
                    <a:p>
                      <a:r>
                        <a:rPr lang="en-US" sz="2800" b="0" i="0">
                          <a:latin typeface="Arial Narrow" panose="020B0604020202020204" pitchFamily="34" charset="0"/>
                          <a:cs typeface="Arial Narrow" panose="020B0604020202020204" pitchFamily="34" charset="0"/>
                        </a:rPr>
                        <a:t>Child</a:t>
                      </a:r>
                    </a:p>
                  </a:txBody>
                  <a:tcPr/>
                </a:tc>
                <a:tc>
                  <a:txBody>
                    <a:bodyPr/>
                    <a:lstStyle/>
                    <a:p>
                      <a:r>
                        <a:rPr lang="en-US" sz="2800" b="0" i="0">
                          <a:latin typeface="Arial Narrow" panose="020B0604020202020204" pitchFamily="34" charset="0"/>
                          <a:cs typeface="Arial Narrow" panose="020B0604020202020204" pitchFamily="34" charset="0"/>
                        </a:rPr>
                        <a:t>All ages</a:t>
                      </a:r>
                    </a:p>
                  </a:txBody>
                  <a:tcPr/>
                </a:tc>
                <a:extLst>
                  <a:ext uri="{0D108BD9-81ED-4DB2-BD59-A6C34878D82A}">
                    <a16:rowId xmlns:a16="http://schemas.microsoft.com/office/drawing/2014/main" val="1754379296"/>
                  </a:ext>
                </a:extLst>
              </a:tr>
              <a:tr h="370840">
                <a:tc>
                  <a:txBody>
                    <a:bodyPr/>
                    <a:lstStyle/>
                    <a:p>
                      <a:r>
                        <a:rPr lang="en-US" sz="2800" b="0" i="0">
                          <a:latin typeface="Arial Narrow" panose="020B0604020202020204" pitchFamily="34" charset="0"/>
                          <a:cs typeface="Arial Narrow" panose="020B0604020202020204" pitchFamily="34" charset="0"/>
                        </a:rPr>
                        <a:t>Organ</a:t>
                      </a:r>
                    </a:p>
                  </a:txBody>
                  <a:tcPr/>
                </a:tc>
                <a:tc>
                  <a:txBody>
                    <a:bodyPr/>
                    <a:lstStyle/>
                    <a:p>
                      <a:r>
                        <a:rPr lang="en-US" sz="2800" b="0" i="0">
                          <a:latin typeface="Arial Narrow" panose="020B0604020202020204" pitchFamily="34" charset="0"/>
                          <a:cs typeface="Arial Narrow" panose="020B0604020202020204" pitchFamily="34" charset="0"/>
                        </a:rPr>
                        <a:t>Renal</a:t>
                      </a:r>
                    </a:p>
                  </a:txBody>
                  <a:tcPr/>
                </a:tc>
                <a:tc>
                  <a:txBody>
                    <a:bodyPr/>
                    <a:lstStyle/>
                    <a:p>
                      <a:r>
                        <a:rPr lang="en-US" sz="2800" b="0" i="0" dirty="0">
                          <a:latin typeface="Arial Narrow" panose="020B0604020202020204" pitchFamily="34" charset="0"/>
                          <a:cs typeface="Arial Narrow" panose="020B0604020202020204" pitchFamily="34" charset="0"/>
                        </a:rPr>
                        <a:t>Several [CNS]</a:t>
                      </a:r>
                    </a:p>
                  </a:txBody>
                  <a:tcPr/>
                </a:tc>
                <a:extLst>
                  <a:ext uri="{0D108BD9-81ED-4DB2-BD59-A6C34878D82A}">
                    <a16:rowId xmlns:a16="http://schemas.microsoft.com/office/drawing/2014/main" val="1941714198"/>
                  </a:ext>
                </a:extLst>
              </a:tr>
              <a:tr h="370840">
                <a:tc>
                  <a:txBody>
                    <a:bodyPr/>
                    <a:lstStyle/>
                    <a:p>
                      <a:r>
                        <a:rPr lang="en-US" sz="2800" b="0" i="0">
                          <a:latin typeface="Arial Narrow" panose="020B0604020202020204" pitchFamily="34" charset="0"/>
                          <a:cs typeface="Arial Narrow" panose="020B0604020202020204" pitchFamily="34" charset="0"/>
                        </a:rPr>
                        <a:t>Episodes</a:t>
                      </a:r>
                    </a:p>
                  </a:txBody>
                  <a:tcPr/>
                </a:tc>
                <a:tc>
                  <a:txBody>
                    <a:bodyPr/>
                    <a:lstStyle/>
                    <a:p>
                      <a:r>
                        <a:rPr lang="en-US" sz="2800" b="0" i="0">
                          <a:latin typeface="Arial Narrow" panose="020B0604020202020204" pitchFamily="34" charset="0"/>
                          <a:cs typeface="Arial Narrow" panose="020B0604020202020204" pitchFamily="34" charset="0"/>
                        </a:rPr>
                        <a:t>Single</a:t>
                      </a:r>
                    </a:p>
                  </a:txBody>
                  <a:tcPr/>
                </a:tc>
                <a:tc>
                  <a:txBody>
                    <a:bodyPr/>
                    <a:lstStyle/>
                    <a:p>
                      <a:r>
                        <a:rPr lang="en-US" sz="2800" b="0" i="0">
                          <a:latin typeface="Arial Narrow" panose="020B0604020202020204" pitchFamily="34" charset="0"/>
                          <a:cs typeface="Arial Narrow" panose="020B0604020202020204" pitchFamily="34" charset="0"/>
                        </a:rPr>
                        <a:t>Recurrent</a:t>
                      </a:r>
                    </a:p>
                  </a:txBody>
                  <a:tcPr/>
                </a:tc>
                <a:extLst>
                  <a:ext uri="{0D108BD9-81ED-4DB2-BD59-A6C34878D82A}">
                    <a16:rowId xmlns:a16="http://schemas.microsoft.com/office/drawing/2014/main" val="759460376"/>
                  </a:ext>
                </a:extLst>
              </a:tr>
              <a:tr h="370840">
                <a:tc>
                  <a:txBody>
                    <a:bodyPr/>
                    <a:lstStyle/>
                    <a:p>
                      <a:r>
                        <a:rPr lang="en-US" sz="2800" b="0" i="0">
                          <a:latin typeface="Arial Narrow" panose="020B0604020202020204" pitchFamily="34" charset="0"/>
                          <a:cs typeface="Arial Narrow" panose="020B0604020202020204" pitchFamily="34" charset="0"/>
                        </a:rPr>
                        <a:t>Thrombocytopenia</a:t>
                      </a:r>
                    </a:p>
                  </a:txBody>
                  <a:tcPr/>
                </a:tc>
                <a:tc>
                  <a:txBody>
                    <a:bodyPr/>
                    <a:lstStyle/>
                    <a:p>
                      <a:r>
                        <a:rPr lang="en-US" sz="2800" b="0" i="0">
                          <a:latin typeface="Arial Narrow" panose="020B0604020202020204" pitchFamily="34" charset="0"/>
                          <a:cs typeface="Arial Narrow" panose="020B0604020202020204" pitchFamily="34" charset="0"/>
                        </a:rPr>
                        <a:t>Moderate</a:t>
                      </a:r>
                    </a:p>
                  </a:txBody>
                  <a:tcPr/>
                </a:tc>
                <a:tc>
                  <a:txBody>
                    <a:bodyPr/>
                    <a:lstStyle/>
                    <a:p>
                      <a:r>
                        <a:rPr lang="en-US" sz="2800" b="0" i="0">
                          <a:latin typeface="Arial Narrow" panose="020B0604020202020204" pitchFamily="34" charset="0"/>
                          <a:cs typeface="Arial Narrow" panose="020B0604020202020204" pitchFamily="34" charset="0"/>
                        </a:rPr>
                        <a:t>Severe</a:t>
                      </a:r>
                    </a:p>
                  </a:txBody>
                  <a:tcPr/>
                </a:tc>
                <a:extLst>
                  <a:ext uri="{0D108BD9-81ED-4DB2-BD59-A6C34878D82A}">
                    <a16:rowId xmlns:a16="http://schemas.microsoft.com/office/drawing/2014/main" val="1748447461"/>
                  </a:ext>
                </a:extLst>
              </a:tr>
              <a:tr h="370840">
                <a:tc>
                  <a:txBody>
                    <a:bodyPr/>
                    <a:lstStyle/>
                    <a:p>
                      <a:r>
                        <a:rPr lang="en-US" sz="2800" b="0" i="0" dirty="0">
                          <a:latin typeface="Arial Narrow" panose="020B0604020202020204" pitchFamily="34" charset="0"/>
                          <a:cs typeface="Arial Narrow" panose="020B0604020202020204" pitchFamily="34" charset="0"/>
                        </a:rPr>
                        <a:t>MAHA</a:t>
                      </a:r>
                    </a:p>
                  </a:txBody>
                  <a:tcPr/>
                </a:tc>
                <a:tc>
                  <a:txBody>
                    <a:bodyPr/>
                    <a:lstStyle/>
                    <a:p>
                      <a:r>
                        <a:rPr lang="en-US" sz="2800" b="0" i="0">
                          <a:latin typeface="Arial Narrow" panose="020B0604020202020204" pitchFamily="34" charset="0"/>
                          <a:cs typeface="Arial Narrow" panose="020B0604020202020204" pitchFamily="34" charset="0"/>
                        </a:rPr>
                        <a:t>2+</a:t>
                      </a:r>
                    </a:p>
                  </a:txBody>
                  <a:tcPr/>
                </a:tc>
                <a:tc>
                  <a:txBody>
                    <a:bodyPr/>
                    <a:lstStyle/>
                    <a:p>
                      <a:r>
                        <a:rPr lang="en-US" sz="2800" b="0" i="0">
                          <a:latin typeface="Arial Narrow" panose="020B0604020202020204" pitchFamily="34" charset="0"/>
                          <a:cs typeface="Arial Narrow" panose="020B0604020202020204" pitchFamily="34" charset="0"/>
                        </a:rPr>
                        <a:t>4+</a:t>
                      </a:r>
                    </a:p>
                  </a:txBody>
                  <a:tcPr/>
                </a:tc>
                <a:extLst>
                  <a:ext uri="{0D108BD9-81ED-4DB2-BD59-A6C34878D82A}">
                    <a16:rowId xmlns:a16="http://schemas.microsoft.com/office/drawing/2014/main" val="672542797"/>
                  </a:ext>
                </a:extLst>
              </a:tr>
              <a:tr h="370840">
                <a:tc>
                  <a:txBody>
                    <a:bodyPr/>
                    <a:lstStyle/>
                    <a:p>
                      <a:r>
                        <a:rPr lang="en-US" sz="2800" b="0" i="0">
                          <a:latin typeface="Arial Narrow" panose="020B0604020202020204" pitchFamily="34" charset="0"/>
                          <a:cs typeface="Arial Narrow" panose="020B0604020202020204" pitchFamily="34" charset="0"/>
                        </a:rPr>
                        <a:t>ADAMTS13</a:t>
                      </a:r>
                    </a:p>
                  </a:txBody>
                  <a:tcPr/>
                </a:tc>
                <a:tc>
                  <a:txBody>
                    <a:bodyPr/>
                    <a:lstStyle/>
                    <a:p>
                      <a:r>
                        <a:rPr lang="en-US" sz="2800" b="0" i="0">
                          <a:latin typeface="Arial Narrow" panose="020B0604020202020204" pitchFamily="34" charset="0"/>
                          <a:cs typeface="Arial Narrow" panose="020B0604020202020204" pitchFamily="34" charset="0"/>
                        </a:rPr>
                        <a:t>Broadly normal</a:t>
                      </a:r>
                    </a:p>
                  </a:txBody>
                  <a:tcPr/>
                </a:tc>
                <a:tc>
                  <a:txBody>
                    <a:bodyPr/>
                    <a:lstStyle/>
                    <a:p>
                      <a:r>
                        <a:rPr lang="en-US" sz="2800" b="0" i="0">
                          <a:latin typeface="Arial Narrow" panose="020B0604020202020204" pitchFamily="34" charset="0"/>
                          <a:cs typeface="Arial Narrow" panose="020B0604020202020204" pitchFamily="34" charset="0"/>
                        </a:rPr>
                        <a:t>Absent</a:t>
                      </a:r>
                    </a:p>
                  </a:txBody>
                  <a:tcPr/>
                </a:tc>
                <a:extLst>
                  <a:ext uri="{0D108BD9-81ED-4DB2-BD59-A6C34878D82A}">
                    <a16:rowId xmlns:a16="http://schemas.microsoft.com/office/drawing/2014/main" val="519276109"/>
                  </a:ext>
                </a:extLst>
              </a:tr>
              <a:tr h="370840">
                <a:tc gridSpan="3">
                  <a:txBody>
                    <a:bodyPr/>
                    <a:lstStyle/>
                    <a:p>
                      <a:r>
                        <a:rPr lang="en-US" sz="2800" b="0" i="0" dirty="0">
                          <a:latin typeface="Arial Narrow" panose="020B0604020202020204" pitchFamily="34" charset="0"/>
                          <a:cs typeface="Arial Narrow" panose="020B0604020202020204" pitchFamily="34" charset="0"/>
                        </a:rPr>
                        <a:t>Clinical and laboratory observations cross boundaries, obscuring diagnosis</a:t>
                      </a:r>
                    </a:p>
                  </a:txBody>
                  <a:tcPr/>
                </a:tc>
                <a:tc hMerge="1">
                  <a:txBody>
                    <a:bodyPr/>
                    <a:lstStyle/>
                    <a:p>
                      <a:endParaRPr lang="en-US" sz="2800" b="0" i="0" dirty="0">
                        <a:latin typeface="Arial Narrow" panose="020B0604020202020204" pitchFamily="34" charset="0"/>
                        <a:cs typeface="Arial Narrow" panose="020B0604020202020204" pitchFamily="34" charset="0"/>
                      </a:endParaRPr>
                    </a:p>
                  </a:txBody>
                  <a:tcPr/>
                </a:tc>
                <a:tc hMerge="1">
                  <a:txBody>
                    <a:bodyPr/>
                    <a:lstStyle/>
                    <a:p>
                      <a:endParaRPr lang="en-US" sz="28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3432952590"/>
                  </a:ext>
                </a:extLst>
              </a:tr>
            </a:tbl>
          </a:graphicData>
        </a:graphic>
      </p:graphicFrame>
      <p:sp>
        <p:nvSpPr>
          <p:cNvPr id="3" name="Slide Number Placeholder 2">
            <a:extLst>
              <a:ext uri="{FF2B5EF4-FFF2-40B4-BE49-F238E27FC236}">
                <a16:creationId xmlns:a16="http://schemas.microsoft.com/office/drawing/2014/main" id="{F34FAC41-0786-814B-3726-150D52781D6D}"/>
              </a:ext>
            </a:extLst>
          </p:cNvPr>
          <p:cNvSpPr>
            <a:spLocks noGrp="1"/>
          </p:cNvSpPr>
          <p:nvPr>
            <p:ph type="sldNum" sz="quarter" idx="12"/>
          </p:nvPr>
        </p:nvSpPr>
        <p:spPr/>
        <p:txBody>
          <a:bodyPr/>
          <a:lstStyle/>
          <a:p>
            <a:fld id="{D5FCF9B7-FB9B-46B7-B364-EF10DB67BB39}" type="slidenum">
              <a:rPr lang="en-US" smtClean="0"/>
              <a:pPr/>
              <a:t>45</a:t>
            </a:fld>
            <a:endParaRPr lang="en-US" dirty="0"/>
          </a:p>
        </p:txBody>
      </p:sp>
    </p:spTree>
    <p:extLst>
      <p:ext uri="{BB962C8B-B14F-4D97-AF65-F5344CB8AC3E}">
        <p14:creationId xmlns:p14="http://schemas.microsoft.com/office/powerpoint/2010/main" val="4183122053"/>
      </p:ext>
    </p:extLst>
  </p:cSld>
  <p:clrMapOvr>
    <a:masterClrMapping/>
  </p:clrMapOvr>
  <mc:AlternateContent xmlns:mc="http://schemas.openxmlformats.org/markup-compatibility/2006" xmlns:p14="http://schemas.microsoft.com/office/powerpoint/2010/main">
    <mc:Choice Requires="p14">
      <p:transition spd="slow" p14:dur="2000" advTm="396"/>
    </mc:Choice>
    <mc:Fallback xmlns="">
      <p:transition spd="slow" advTm="396"/>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07600-0CB4-A34A-9610-C58C2EAADFC2}"/>
              </a:ext>
            </a:extLst>
          </p:cNvPr>
          <p:cNvSpPr>
            <a:spLocks noGrp="1"/>
          </p:cNvSpPr>
          <p:nvPr>
            <p:ph type="title"/>
          </p:nvPr>
        </p:nvSpPr>
        <p:spPr>
          <a:xfrm>
            <a:off x="1981200" y="304800"/>
            <a:ext cx="8229600" cy="1143000"/>
          </a:xfrm>
        </p:spPr>
        <p:txBody>
          <a:bodyPr/>
          <a:lstStyle/>
          <a:p>
            <a:r>
              <a:rPr lang="en-US" dirty="0" err="1">
                <a:solidFill>
                  <a:schemeClr val="tx1"/>
                </a:solidFill>
              </a:rPr>
              <a:t>aHUS</a:t>
            </a:r>
            <a:endParaRPr lang="en-US" dirty="0">
              <a:solidFill>
                <a:schemeClr val="tx1"/>
              </a:solidFill>
            </a:endParaRPr>
          </a:p>
        </p:txBody>
      </p:sp>
      <p:sp>
        <p:nvSpPr>
          <p:cNvPr id="3" name="Content Placeholder 2">
            <a:extLst>
              <a:ext uri="{FF2B5EF4-FFF2-40B4-BE49-F238E27FC236}">
                <a16:creationId xmlns:a16="http://schemas.microsoft.com/office/drawing/2014/main" id="{6B4071E1-2C2D-6147-9484-CE4CF97A1328}"/>
              </a:ext>
            </a:extLst>
          </p:cNvPr>
          <p:cNvSpPr>
            <a:spLocks noGrp="1"/>
          </p:cNvSpPr>
          <p:nvPr>
            <p:ph idx="1"/>
          </p:nvPr>
        </p:nvSpPr>
        <p:spPr>
          <a:xfrm>
            <a:off x="762000" y="1752600"/>
            <a:ext cx="10439400" cy="4267200"/>
          </a:xfrm>
        </p:spPr>
        <p:txBody>
          <a:bodyPr>
            <a:normAutofit/>
          </a:bodyPr>
          <a:lstStyle/>
          <a:p>
            <a:pPr>
              <a:spcBef>
                <a:spcPts val="72"/>
              </a:spcBef>
            </a:pPr>
            <a:r>
              <a:rPr lang="en-US" sz="2400" dirty="0">
                <a:solidFill>
                  <a:schemeClr val="tx1"/>
                </a:solidFill>
              </a:rPr>
              <a:t>A recurrent TMA with MAHA, thrombocytopenia, creatinine &gt;2.25 mg/dL, but ADAMTS13 activity &gt;13%</a:t>
            </a:r>
          </a:p>
          <a:p>
            <a:pPr>
              <a:spcBef>
                <a:spcPts val="72"/>
              </a:spcBef>
            </a:pPr>
            <a:r>
              <a:rPr lang="en-US" sz="2400" dirty="0">
                <a:solidFill>
                  <a:schemeClr val="tx1"/>
                </a:solidFill>
              </a:rPr>
              <a:t>Pathophysiology: excessive activation of the alternate pathway complement [APC] system</a:t>
            </a:r>
          </a:p>
          <a:p>
            <a:pPr>
              <a:spcBef>
                <a:spcPts val="72"/>
              </a:spcBef>
            </a:pPr>
            <a:r>
              <a:rPr lang="en-US" sz="2400" dirty="0">
                <a:solidFill>
                  <a:schemeClr val="tx1"/>
                </a:solidFill>
              </a:rPr>
              <a:t>Related to mutations in APC regulatory proteins genes for H, I, thrombomodulin, and membrane cofactor protein</a:t>
            </a:r>
          </a:p>
          <a:p>
            <a:pPr lvl="1">
              <a:spcBef>
                <a:spcPts val="72"/>
              </a:spcBef>
            </a:pPr>
            <a:r>
              <a:rPr lang="en-US" sz="2000" dirty="0">
                <a:solidFill>
                  <a:schemeClr val="tx1"/>
                </a:solidFill>
              </a:rPr>
              <a:t>However, these mutations exist in non-</a:t>
            </a:r>
            <a:r>
              <a:rPr lang="en-US" sz="2000" dirty="0" err="1">
                <a:solidFill>
                  <a:schemeClr val="tx1"/>
                </a:solidFill>
              </a:rPr>
              <a:t>aHUS</a:t>
            </a:r>
            <a:r>
              <a:rPr lang="en-US" sz="2000" dirty="0">
                <a:solidFill>
                  <a:schemeClr val="tx1"/>
                </a:solidFill>
              </a:rPr>
              <a:t> individuals</a:t>
            </a:r>
          </a:p>
          <a:p>
            <a:pPr>
              <a:spcBef>
                <a:spcPts val="72"/>
              </a:spcBef>
            </a:pPr>
            <a:r>
              <a:rPr lang="en-US" sz="2400" dirty="0">
                <a:solidFill>
                  <a:schemeClr val="tx1"/>
                </a:solidFill>
              </a:rPr>
              <a:t>Two-hit hypothesis: mutation + pregnancy, inflammation, surgery, or autoimmune disorder</a:t>
            </a:r>
          </a:p>
          <a:p>
            <a:pPr>
              <a:spcBef>
                <a:spcPts val="72"/>
              </a:spcBef>
            </a:pPr>
            <a:r>
              <a:rPr lang="en-US" sz="2400" dirty="0">
                <a:solidFill>
                  <a:schemeClr val="tx1"/>
                </a:solidFill>
              </a:rPr>
              <a:t>Could also be acquired </a:t>
            </a:r>
            <a:r>
              <a:rPr lang="en-US" sz="2400" dirty="0" err="1">
                <a:solidFill>
                  <a:schemeClr val="tx1"/>
                </a:solidFill>
              </a:rPr>
              <a:t>aHUS</a:t>
            </a:r>
            <a:r>
              <a:rPr lang="en-US" sz="2400" dirty="0">
                <a:solidFill>
                  <a:schemeClr val="tx1"/>
                </a:solidFill>
              </a:rPr>
              <a:t>, autoimmune</a:t>
            </a:r>
          </a:p>
          <a:p>
            <a:pPr>
              <a:spcBef>
                <a:spcPts val="72"/>
              </a:spcBef>
            </a:pPr>
            <a:r>
              <a:rPr lang="en-US" sz="2400" dirty="0">
                <a:solidFill>
                  <a:schemeClr val="tx1"/>
                </a:solidFill>
              </a:rPr>
              <a:t>Symptoms appear at median 18 YOA, severe, recurring</a:t>
            </a:r>
          </a:p>
        </p:txBody>
      </p:sp>
      <p:sp>
        <p:nvSpPr>
          <p:cNvPr id="4" name="Slide Number Placeholder 3">
            <a:extLst>
              <a:ext uri="{FF2B5EF4-FFF2-40B4-BE49-F238E27FC236}">
                <a16:creationId xmlns:a16="http://schemas.microsoft.com/office/drawing/2014/main" id="{B6E21CB8-9A49-6517-A8AF-ACA99C5BCEB0}"/>
              </a:ext>
            </a:extLst>
          </p:cNvPr>
          <p:cNvSpPr>
            <a:spLocks noGrp="1"/>
          </p:cNvSpPr>
          <p:nvPr>
            <p:ph type="sldNum" sz="quarter" idx="12"/>
          </p:nvPr>
        </p:nvSpPr>
        <p:spPr/>
        <p:txBody>
          <a:bodyPr/>
          <a:lstStyle/>
          <a:p>
            <a:fld id="{D5FCF9B7-FB9B-46B7-B364-EF10DB67BB39}" type="slidenum">
              <a:rPr lang="en-US" smtClean="0"/>
              <a:pPr/>
              <a:t>46</a:t>
            </a:fld>
            <a:endParaRPr lang="en-US" dirty="0"/>
          </a:p>
        </p:txBody>
      </p:sp>
    </p:spTree>
    <p:extLst>
      <p:ext uri="{BB962C8B-B14F-4D97-AF65-F5344CB8AC3E}">
        <p14:creationId xmlns:p14="http://schemas.microsoft.com/office/powerpoint/2010/main" val="4164098246"/>
      </p:ext>
    </p:extLst>
  </p:cSld>
  <p:clrMapOvr>
    <a:masterClrMapping/>
  </p:clrMapOvr>
  <mc:AlternateContent xmlns:mc="http://schemas.openxmlformats.org/markup-compatibility/2006" xmlns:p14="http://schemas.microsoft.com/office/powerpoint/2010/main">
    <mc:Choice Requires="p14">
      <p:transition spd="slow" p14:dur="2000" advTm="428"/>
    </mc:Choice>
    <mc:Fallback xmlns="">
      <p:transition spd="slow" advTm="428"/>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9C324C-8EFA-934A-A565-E912027CE48C}"/>
              </a:ext>
            </a:extLst>
          </p:cNvPr>
          <p:cNvSpPr>
            <a:spLocks noGrp="1"/>
          </p:cNvSpPr>
          <p:nvPr>
            <p:ph type="title"/>
          </p:nvPr>
        </p:nvSpPr>
        <p:spPr>
          <a:xfrm>
            <a:off x="3500233" y="890535"/>
            <a:ext cx="5878286" cy="727111"/>
          </a:xfrm>
        </p:spPr>
        <p:txBody>
          <a:bodyPr>
            <a:noAutofit/>
          </a:bodyPr>
          <a:lstStyle/>
          <a:p>
            <a:pPr algn="l"/>
            <a:r>
              <a:rPr lang="en-US" sz="3600" dirty="0">
                <a:solidFill>
                  <a:schemeClr val="tx1"/>
                </a:solidFill>
              </a:rPr>
              <a:t>Classical Complement Pathway</a:t>
            </a:r>
          </a:p>
        </p:txBody>
      </p:sp>
      <p:pic>
        <p:nvPicPr>
          <p:cNvPr id="7" name="Picture 6" descr="A close up of a map&#10;&#10;Description automatically generated">
            <a:extLst>
              <a:ext uri="{FF2B5EF4-FFF2-40B4-BE49-F238E27FC236}">
                <a16:creationId xmlns:a16="http://schemas.microsoft.com/office/drawing/2014/main" id="{82723E49-44A7-BB48-987B-AB148A966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051" y="2521022"/>
            <a:ext cx="8506651" cy="2965378"/>
          </a:xfrm>
          <a:prstGeom prst="rect">
            <a:avLst/>
          </a:prstGeom>
        </p:spPr>
      </p:pic>
      <p:sp>
        <p:nvSpPr>
          <p:cNvPr id="8" name="TextBox 7">
            <a:extLst>
              <a:ext uri="{FF2B5EF4-FFF2-40B4-BE49-F238E27FC236}">
                <a16:creationId xmlns:a16="http://schemas.microsoft.com/office/drawing/2014/main" id="{82CDA630-4B80-2147-A237-BF013BBD73BB}"/>
              </a:ext>
            </a:extLst>
          </p:cNvPr>
          <p:cNvSpPr txBox="1"/>
          <p:nvPr/>
        </p:nvSpPr>
        <p:spPr>
          <a:xfrm>
            <a:off x="381000" y="5616714"/>
            <a:ext cx="11582400" cy="707886"/>
          </a:xfrm>
          <a:prstGeom prst="rect">
            <a:avLst/>
          </a:prstGeom>
          <a:noFill/>
        </p:spPr>
        <p:txBody>
          <a:bodyPr wrap="square" rtlCol="0">
            <a:spAutoFit/>
          </a:bodyPr>
          <a:lstStyle/>
          <a:p>
            <a:r>
              <a:rPr lang="en-US" sz="2000" dirty="0">
                <a:latin typeface="Arial Narrow" panose="020B0604020202020204" pitchFamily="34" charset="0"/>
                <a:cs typeface="Arial Narrow" panose="020B0604020202020204" pitchFamily="34" charset="0"/>
              </a:rPr>
              <a:t>C5a may increase inflammatory cytokines, downregulate ADAMTS-13, generates tissue factor and PAI1, decreases protein S and increases protein C resistance because of increased factor VIII activity, and, most importantly, activates thrombin.</a:t>
            </a:r>
          </a:p>
        </p:txBody>
      </p:sp>
      <p:sp>
        <p:nvSpPr>
          <p:cNvPr id="9" name="12-Point Star 8">
            <a:extLst>
              <a:ext uri="{FF2B5EF4-FFF2-40B4-BE49-F238E27FC236}">
                <a16:creationId xmlns:a16="http://schemas.microsoft.com/office/drawing/2014/main" id="{CE2C55C3-F380-4140-8BCE-5C59DC94A95B}"/>
              </a:ext>
            </a:extLst>
          </p:cNvPr>
          <p:cNvSpPr/>
          <p:nvPr/>
        </p:nvSpPr>
        <p:spPr>
          <a:xfrm>
            <a:off x="9612086" y="2174911"/>
            <a:ext cx="1219200" cy="1143000"/>
          </a:xfrm>
          <a:prstGeom prst="star12">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ular Callout 11">
            <a:extLst>
              <a:ext uri="{FF2B5EF4-FFF2-40B4-BE49-F238E27FC236}">
                <a16:creationId xmlns:a16="http://schemas.microsoft.com/office/drawing/2014/main" id="{181D20EA-E82A-6542-AD07-01A4982541D4}"/>
              </a:ext>
            </a:extLst>
          </p:cNvPr>
          <p:cNvSpPr/>
          <p:nvPr/>
        </p:nvSpPr>
        <p:spPr>
          <a:xfrm>
            <a:off x="371067" y="3886200"/>
            <a:ext cx="1676400" cy="727111"/>
          </a:xfrm>
          <a:prstGeom prst="wedgeRectCallout">
            <a:avLst>
              <a:gd name="adj1" fmla="val 82421"/>
              <a:gd name="adj2" fmla="val -815"/>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Narrow" panose="020B0604020202020204" pitchFamily="34" charset="0"/>
                <a:cs typeface="Arial Narrow" panose="020B0604020202020204" pitchFamily="34" charset="0"/>
              </a:rPr>
              <a:t>Catalyzed by IgM or 6 </a:t>
            </a:r>
            <a:r>
              <a:rPr lang="en-US" sz="2000" err="1">
                <a:solidFill>
                  <a:schemeClr val="tx1"/>
                </a:solidFill>
                <a:latin typeface="Arial Narrow" panose="020B0604020202020204" pitchFamily="34" charset="0"/>
                <a:cs typeface="Arial Narrow" panose="020B0604020202020204" pitchFamily="34" charset="0"/>
              </a:rPr>
              <a:t>IgGs</a:t>
            </a:r>
            <a:endParaRPr lang="en-US" sz="2000">
              <a:solidFill>
                <a:schemeClr val="tx1"/>
              </a:solidFill>
              <a:latin typeface="Arial Narrow" panose="020B0604020202020204" pitchFamily="34" charset="0"/>
              <a:cs typeface="Arial Narrow" panose="020B0604020202020204" pitchFamily="34" charset="0"/>
            </a:endParaRPr>
          </a:p>
        </p:txBody>
      </p:sp>
      <p:sp>
        <p:nvSpPr>
          <p:cNvPr id="13" name="Rectangular Callout 12">
            <a:extLst>
              <a:ext uri="{FF2B5EF4-FFF2-40B4-BE49-F238E27FC236}">
                <a16:creationId xmlns:a16="http://schemas.microsoft.com/office/drawing/2014/main" id="{1872AED9-50EE-F247-8641-2C982E0B5F83}"/>
              </a:ext>
            </a:extLst>
          </p:cNvPr>
          <p:cNvSpPr/>
          <p:nvPr/>
        </p:nvSpPr>
        <p:spPr>
          <a:xfrm>
            <a:off x="8392886" y="1600201"/>
            <a:ext cx="1676400" cy="574711"/>
          </a:xfrm>
          <a:prstGeom prst="wedgeRectCallout">
            <a:avLst>
              <a:gd name="adj1" fmla="val 36966"/>
              <a:gd name="adj2" fmla="val 86951"/>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Narrow" panose="020B0604020202020204" pitchFamily="34" charset="0"/>
                <a:cs typeface="Arial Narrow" panose="020B0604020202020204" pitchFamily="34" charset="0"/>
              </a:rPr>
              <a:t>Anaphylatoxin</a:t>
            </a:r>
            <a:br>
              <a:rPr lang="en-US" sz="2000" dirty="0">
                <a:solidFill>
                  <a:schemeClr val="tx1"/>
                </a:solidFill>
                <a:latin typeface="Arial Narrow" panose="020B0604020202020204" pitchFamily="34" charset="0"/>
                <a:cs typeface="Arial Narrow" panose="020B0604020202020204" pitchFamily="34" charset="0"/>
              </a:rPr>
            </a:br>
            <a:r>
              <a:rPr lang="en-US" sz="2000" dirty="0">
                <a:solidFill>
                  <a:schemeClr val="tx1"/>
                </a:solidFill>
                <a:latin typeface="Arial Narrow" panose="020B0604020202020204" pitchFamily="34" charset="0"/>
                <a:cs typeface="Arial Narrow" panose="020B0604020202020204" pitchFamily="34" charset="0"/>
              </a:rPr>
              <a:t>[cytokine]</a:t>
            </a:r>
          </a:p>
        </p:txBody>
      </p:sp>
      <p:sp>
        <p:nvSpPr>
          <p:cNvPr id="14" name="12-Point Star 13">
            <a:extLst>
              <a:ext uri="{FF2B5EF4-FFF2-40B4-BE49-F238E27FC236}">
                <a16:creationId xmlns:a16="http://schemas.microsoft.com/office/drawing/2014/main" id="{1DECD7EE-5012-E24D-88FA-0861BFE30DAA}"/>
              </a:ext>
            </a:extLst>
          </p:cNvPr>
          <p:cNvSpPr/>
          <p:nvPr/>
        </p:nvSpPr>
        <p:spPr>
          <a:xfrm>
            <a:off x="7201395" y="2147202"/>
            <a:ext cx="1219200" cy="1143000"/>
          </a:xfrm>
          <a:prstGeom prst="star12">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1C2718D4-9698-E545-9FE6-3BA345EB796C}"/>
              </a:ext>
            </a:extLst>
          </p:cNvPr>
          <p:cNvCxnSpPr>
            <a:cxnSpLocks/>
            <a:endCxn id="14" idx="0"/>
          </p:cNvCxnSpPr>
          <p:nvPr/>
        </p:nvCxnSpPr>
        <p:spPr>
          <a:xfrm flipH="1">
            <a:off x="8338925" y="2236262"/>
            <a:ext cx="421835" cy="1966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ADE982F-7C28-4C85-912D-4F0F86054021}"/>
              </a:ext>
            </a:extLst>
          </p:cNvPr>
          <p:cNvSpPr>
            <a:spLocks noGrp="1"/>
          </p:cNvSpPr>
          <p:nvPr>
            <p:ph type="sldNum" sz="quarter" idx="12"/>
          </p:nvPr>
        </p:nvSpPr>
        <p:spPr/>
        <p:txBody>
          <a:bodyPr/>
          <a:lstStyle/>
          <a:p>
            <a:fld id="{D5FCF9B7-FB9B-46B7-B364-EF10DB67BB39}" type="slidenum">
              <a:rPr lang="en-US" smtClean="0"/>
              <a:pPr/>
              <a:t>47</a:t>
            </a:fld>
            <a:endParaRPr lang="en-US"/>
          </a:p>
        </p:txBody>
      </p:sp>
    </p:spTree>
    <p:extLst>
      <p:ext uri="{BB962C8B-B14F-4D97-AF65-F5344CB8AC3E}">
        <p14:creationId xmlns:p14="http://schemas.microsoft.com/office/powerpoint/2010/main" val="1611604089"/>
      </p:ext>
    </p:extLst>
  </p:cSld>
  <p:clrMapOvr>
    <a:masterClrMapping/>
  </p:clrMapOvr>
  <mc:AlternateContent xmlns:mc="http://schemas.openxmlformats.org/markup-compatibility/2006" xmlns:p14="http://schemas.microsoft.com/office/powerpoint/2010/main">
    <mc:Choice Requires="p14">
      <p:transition spd="slow" p14:dur="2000" advTm="403"/>
    </mc:Choice>
    <mc:Fallback xmlns="">
      <p:transition spd="slow" advTm="403"/>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0139D052-66B9-F648-9547-81A20929C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287" y="2080760"/>
            <a:ext cx="9574513" cy="3253240"/>
          </a:xfrm>
          <a:prstGeom prst="rect">
            <a:avLst/>
          </a:prstGeom>
        </p:spPr>
      </p:pic>
      <p:sp>
        <p:nvSpPr>
          <p:cNvPr id="5" name="Title 4">
            <a:extLst>
              <a:ext uri="{FF2B5EF4-FFF2-40B4-BE49-F238E27FC236}">
                <a16:creationId xmlns:a16="http://schemas.microsoft.com/office/drawing/2014/main" id="{499C324C-8EFA-934A-A565-E912027CE48C}"/>
              </a:ext>
            </a:extLst>
          </p:cNvPr>
          <p:cNvSpPr>
            <a:spLocks noGrp="1"/>
          </p:cNvSpPr>
          <p:nvPr>
            <p:ph type="title"/>
          </p:nvPr>
        </p:nvSpPr>
        <p:spPr>
          <a:xfrm>
            <a:off x="2933700" y="898524"/>
            <a:ext cx="6324600" cy="914400"/>
          </a:xfrm>
        </p:spPr>
        <p:txBody>
          <a:bodyPr>
            <a:noAutofit/>
          </a:bodyPr>
          <a:lstStyle/>
          <a:p>
            <a:r>
              <a:rPr lang="en-US" sz="3200" dirty="0">
                <a:solidFill>
                  <a:schemeClr val="tx1"/>
                </a:solidFill>
              </a:rPr>
              <a:t>Alternate Complement Pathway [APC]</a:t>
            </a:r>
          </a:p>
        </p:txBody>
      </p:sp>
      <p:sp>
        <p:nvSpPr>
          <p:cNvPr id="8" name="12-Point Star 7">
            <a:extLst>
              <a:ext uri="{FF2B5EF4-FFF2-40B4-BE49-F238E27FC236}">
                <a16:creationId xmlns:a16="http://schemas.microsoft.com/office/drawing/2014/main" id="{CC01C802-0902-E447-87D0-00B78F4E0FD2}"/>
              </a:ext>
            </a:extLst>
          </p:cNvPr>
          <p:cNvSpPr/>
          <p:nvPr/>
        </p:nvSpPr>
        <p:spPr>
          <a:xfrm>
            <a:off x="9372600" y="1874246"/>
            <a:ext cx="1219200" cy="1143000"/>
          </a:xfrm>
          <a:prstGeom prst="star12">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BF2C324-77CB-2E4E-91C0-5EB7D0629CAB}"/>
              </a:ext>
            </a:extLst>
          </p:cNvPr>
          <p:cNvSpPr txBox="1"/>
          <p:nvPr/>
        </p:nvSpPr>
        <p:spPr>
          <a:xfrm>
            <a:off x="304800" y="5540514"/>
            <a:ext cx="11353799" cy="707886"/>
          </a:xfrm>
          <a:prstGeom prst="rect">
            <a:avLst/>
          </a:prstGeom>
          <a:noFill/>
        </p:spPr>
        <p:txBody>
          <a:bodyPr wrap="square" rtlCol="0">
            <a:spAutoFit/>
          </a:bodyPr>
          <a:lstStyle/>
          <a:p>
            <a:r>
              <a:rPr lang="en-US" sz="2000" dirty="0">
                <a:latin typeface="Arial Narrow" panose="020B0604020202020204" pitchFamily="34" charset="0"/>
                <a:cs typeface="Arial Narrow" panose="020B0604020202020204" pitchFamily="34" charset="0"/>
              </a:rPr>
              <a:t>Courtesy </a:t>
            </a:r>
            <a:r>
              <a:rPr lang="en-US" sz="2000" dirty="0" err="1">
                <a:latin typeface="Arial Narrow" panose="020B0604020202020204" pitchFamily="34" charset="0"/>
                <a:cs typeface="Arial Narrow" panose="020B0604020202020204" pitchFamily="34" charset="0"/>
              </a:rPr>
              <a:t>Gavriilaki</a:t>
            </a:r>
            <a:r>
              <a:rPr lang="en-US" sz="2000" dirty="0">
                <a:latin typeface="Arial Narrow" panose="020B0604020202020204" pitchFamily="34" charset="0"/>
                <a:cs typeface="Arial Narrow" panose="020B0604020202020204" pitchFamily="34" charset="0"/>
              </a:rPr>
              <a:t> E, Brodsky RA. Complement-mediated coagulation disorders: PNH and </a:t>
            </a:r>
            <a:r>
              <a:rPr lang="en-US" sz="2000" dirty="0" err="1">
                <a:latin typeface="Arial Narrow" panose="020B0604020202020204" pitchFamily="34" charset="0"/>
                <a:cs typeface="Arial Narrow" panose="020B0604020202020204" pitchFamily="34" charset="0"/>
              </a:rPr>
              <a:t>aHUS</a:t>
            </a:r>
            <a:r>
              <a:rPr lang="en-US" sz="2000" dirty="0">
                <a:latin typeface="Arial Narrow" panose="020B0604020202020204" pitchFamily="34" charset="0"/>
                <a:cs typeface="Arial Narrow" panose="020B0604020202020204" pitchFamily="34" charset="0"/>
              </a:rPr>
              <a:t>. In Kitchens CS, Kessler CM, </a:t>
            </a:r>
            <a:r>
              <a:rPr lang="en-US" sz="2000" dirty="0" err="1">
                <a:latin typeface="Arial Narrow" panose="020B0604020202020204" pitchFamily="34" charset="0"/>
                <a:cs typeface="Arial Narrow" panose="020B0604020202020204" pitchFamily="34" charset="0"/>
              </a:rPr>
              <a:t>Konkle</a:t>
            </a:r>
            <a:r>
              <a:rPr lang="en-US" sz="2000" dirty="0">
                <a:latin typeface="Arial Narrow" panose="020B0604020202020204" pitchFamily="34" charset="0"/>
                <a:cs typeface="Arial Narrow" panose="020B0604020202020204" pitchFamily="34" charset="0"/>
              </a:rPr>
              <a:t> BA, </a:t>
            </a:r>
            <a:r>
              <a:rPr lang="en-US" sz="2000" dirty="0" err="1">
                <a:latin typeface="Arial Narrow" panose="020B0604020202020204" pitchFamily="34" charset="0"/>
                <a:cs typeface="Arial Narrow" panose="020B0604020202020204" pitchFamily="34" charset="0"/>
              </a:rPr>
              <a:t>Streiff</a:t>
            </a:r>
            <a:r>
              <a:rPr lang="en-US" sz="2000" dirty="0">
                <a:latin typeface="Arial Narrow" panose="020B0604020202020204" pitchFamily="34" charset="0"/>
                <a:cs typeface="Arial Narrow" panose="020B0604020202020204" pitchFamily="34" charset="0"/>
              </a:rPr>
              <a:t> MB, Garcia DA. Consultative Hemostasis and Thrombosis, fourth Edition. Elsevier 2019</a:t>
            </a:r>
          </a:p>
        </p:txBody>
      </p:sp>
      <p:sp>
        <p:nvSpPr>
          <p:cNvPr id="2" name="Slide Number Placeholder 1">
            <a:extLst>
              <a:ext uri="{FF2B5EF4-FFF2-40B4-BE49-F238E27FC236}">
                <a16:creationId xmlns:a16="http://schemas.microsoft.com/office/drawing/2014/main" id="{A63325CD-C682-3B7B-6625-8AE273B9742B}"/>
              </a:ext>
            </a:extLst>
          </p:cNvPr>
          <p:cNvSpPr>
            <a:spLocks noGrp="1"/>
          </p:cNvSpPr>
          <p:nvPr>
            <p:ph type="sldNum" sz="quarter" idx="12"/>
          </p:nvPr>
        </p:nvSpPr>
        <p:spPr/>
        <p:txBody>
          <a:bodyPr/>
          <a:lstStyle/>
          <a:p>
            <a:fld id="{D5FCF9B7-FB9B-46B7-B364-EF10DB67BB39}" type="slidenum">
              <a:rPr lang="en-US" smtClean="0"/>
              <a:pPr/>
              <a:t>48</a:t>
            </a:fld>
            <a:endParaRPr lang="en-US"/>
          </a:p>
        </p:txBody>
      </p:sp>
    </p:spTree>
    <p:extLst>
      <p:ext uri="{BB962C8B-B14F-4D97-AF65-F5344CB8AC3E}">
        <p14:creationId xmlns:p14="http://schemas.microsoft.com/office/powerpoint/2010/main" val="114580061"/>
      </p:ext>
    </p:extLst>
  </p:cSld>
  <p:clrMapOvr>
    <a:masterClrMapping/>
  </p:clrMapOvr>
  <mc:AlternateContent xmlns:mc="http://schemas.openxmlformats.org/markup-compatibility/2006" xmlns:p14="http://schemas.microsoft.com/office/powerpoint/2010/main">
    <mc:Choice Requires="p14">
      <p:transition spd="slow" p14:dur="2000" advTm="411"/>
    </mc:Choice>
    <mc:Fallback xmlns="">
      <p:transition spd="slow" advTm="411"/>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9C324C-8EFA-934A-A565-E912027CE48C}"/>
              </a:ext>
            </a:extLst>
          </p:cNvPr>
          <p:cNvSpPr>
            <a:spLocks noGrp="1"/>
          </p:cNvSpPr>
          <p:nvPr>
            <p:ph type="title"/>
          </p:nvPr>
        </p:nvSpPr>
        <p:spPr>
          <a:xfrm>
            <a:off x="1905000" y="1012686"/>
            <a:ext cx="8290560" cy="1197114"/>
          </a:xfrm>
        </p:spPr>
        <p:txBody>
          <a:bodyPr>
            <a:noAutofit/>
          </a:bodyPr>
          <a:lstStyle/>
          <a:p>
            <a:r>
              <a:rPr lang="en-US" sz="4000" dirty="0">
                <a:solidFill>
                  <a:schemeClr val="tx1"/>
                </a:solidFill>
              </a:rPr>
              <a:t>Membrane Attack Complex [MAC]</a:t>
            </a:r>
          </a:p>
        </p:txBody>
      </p:sp>
      <p:sp>
        <p:nvSpPr>
          <p:cNvPr id="9" name="TextBox 8">
            <a:extLst>
              <a:ext uri="{FF2B5EF4-FFF2-40B4-BE49-F238E27FC236}">
                <a16:creationId xmlns:a16="http://schemas.microsoft.com/office/drawing/2014/main" id="{DBF2C324-77CB-2E4E-91C0-5EB7D0629CAB}"/>
              </a:ext>
            </a:extLst>
          </p:cNvPr>
          <p:cNvSpPr txBox="1"/>
          <p:nvPr/>
        </p:nvSpPr>
        <p:spPr>
          <a:xfrm>
            <a:off x="480695" y="5645259"/>
            <a:ext cx="11230610" cy="400110"/>
          </a:xfrm>
          <a:prstGeom prst="rect">
            <a:avLst/>
          </a:prstGeom>
          <a:noFill/>
        </p:spPr>
        <p:txBody>
          <a:bodyPr wrap="square" rtlCol="0">
            <a:spAutoFit/>
          </a:bodyPr>
          <a:lstStyle/>
          <a:p>
            <a:r>
              <a:rPr lang="en-US" sz="2000" dirty="0">
                <a:latin typeface="Arial Narrow" panose="020B0604020202020204" pitchFamily="34" charset="0"/>
                <a:cs typeface="Arial Narrow" panose="020B0604020202020204" pitchFamily="34" charset="0"/>
              </a:rPr>
              <a:t>Courtesy Abbas AK, Lichtman AH, Pillai S. Cellular and Molecular Immunology Edition 6. Elsevier. 2010:272–88.</a:t>
            </a:r>
          </a:p>
        </p:txBody>
      </p:sp>
      <p:pic>
        <p:nvPicPr>
          <p:cNvPr id="3" name="Picture 2">
            <a:extLst>
              <a:ext uri="{FF2B5EF4-FFF2-40B4-BE49-F238E27FC236}">
                <a16:creationId xmlns:a16="http://schemas.microsoft.com/office/drawing/2014/main" id="{D44B9227-EB87-4045-8F67-68D4743E9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430" y="2590801"/>
            <a:ext cx="9121140" cy="2057400"/>
          </a:xfrm>
          <a:prstGeom prst="rect">
            <a:avLst/>
          </a:prstGeom>
        </p:spPr>
      </p:pic>
      <p:sp>
        <p:nvSpPr>
          <p:cNvPr id="2" name="Slide Number Placeholder 1">
            <a:extLst>
              <a:ext uri="{FF2B5EF4-FFF2-40B4-BE49-F238E27FC236}">
                <a16:creationId xmlns:a16="http://schemas.microsoft.com/office/drawing/2014/main" id="{D6FF99E6-E9A6-0B42-92D8-959CF6E77169}"/>
              </a:ext>
            </a:extLst>
          </p:cNvPr>
          <p:cNvSpPr>
            <a:spLocks noGrp="1"/>
          </p:cNvSpPr>
          <p:nvPr>
            <p:ph type="sldNum" sz="quarter" idx="12"/>
          </p:nvPr>
        </p:nvSpPr>
        <p:spPr/>
        <p:txBody>
          <a:bodyPr/>
          <a:lstStyle/>
          <a:p>
            <a:fld id="{D5FCF9B7-FB9B-46B7-B364-EF10DB67BB39}" type="slidenum">
              <a:rPr lang="en-US" smtClean="0"/>
              <a:pPr/>
              <a:t>49</a:t>
            </a:fld>
            <a:endParaRPr lang="en-US"/>
          </a:p>
        </p:txBody>
      </p:sp>
    </p:spTree>
    <p:extLst>
      <p:ext uri="{BB962C8B-B14F-4D97-AF65-F5344CB8AC3E}">
        <p14:creationId xmlns:p14="http://schemas.microsoft.com/office/powerpoint/2010/main" val="2659015219"/>
      </p:ext>
    </p:extLst>
  </p:cSld>
  <p:clrMapOvr>
    <a:masterClrMapping/>
  </p:clrMapOvr>
  <mc:AlternateContent xmlns:mc="http://schemas.openxmlformats.org/markup-compatibility/2006" xmlns:p14="http://schemas.microsoft.com/office/powerpoint/2010/main">
    <mc:Choice Requires="p14">
      <p:transition spd="slow" p14:dur="2000" advTm="411"/>
    </mc:Choice>
    <mc:Fallback xmlns="">
      <p:transition spd="slow" advTm="41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CC33-5905-9143-9F78-3818B8B4B57E}"/>
              </a:ext>
            </a:extLst>
          </p:cNvPr>
          <p:cNvSpPr>
            <a:spLocks noGrp="1"/>
          </p:cNvSpPr>
          <p:nvPr>
            <p:ph type="title"/>
          </p:nvPr>
        </p:nvSpPr>
        <p:spPr>
          <a:xfrm>
            <a:off x="1981200" y="843456"/>
            <a:ext cx="8229600" cy="838200"/>
          </a:xfrm>
          <a:prstGeom prst="rect">
            <a:avLst/>
          </a:prstGeom>
        </p:spPr>
        <p:txBody>
          <a:bodyPr anchor="b">
            <a:noAutofit/>
          </a:bodyPr>
          <a:lstStyle/>
          <a:p>
            <a:r>
              <a:rPr lang="en-US" sz="4000" dirty="0">
                <a:solidFill>
                  <a:schemeClr val="tx1"/>
                </a:solidFill>
              </a:rPr>
              <a:t>19 YOA ♀ Presumptive Diagnosis</a:t>
            </a:r>
          </a:p>
        </p:txBody>
      </p:sp>
      <p:sp>
        <p:nvSpPr>
          <p:cNvPr id="3" name="Content Placeholder 2">
            <a:extLst>
              <a:ext uri="{FF2B5EF4-FFF2-40B4-BE49-F238E27FC236}">
                <a16:creationId xmlns:a16="http://schemas.microsoft.com/office/drawing/2014/main" id="{D64AF8E6-4FB9-464E-9D22-B11357538F8F}"/>
              </a:ext>
            </a:extLst>
          </p:cNvPr>
          <p:cNvSpPr>
            <a:spLocks noGrp="1"/>
          </p:cNvSpPr>
          <p:nvPr>
            <p:ph sz="half" idx="1"/>
          </p:nvPr>
        </p:nvSpPr>
        <p:spPr>
          <a:xfrm>
            <a:off x="457200" y="1828800"/>
            <a:ext cx="8229600" cy="3810000"/>
          </a:xfrm>
          <a:prstGeom prst="rect">
            <a:avLst/>
          </a:prstGeom>
        </p:spPr>
        <p:txBody>
          <a:bodyPr>
            <a:normAutofit/>
          </a:bodyPr>
          <a:lstStyle/>
          <a:p>
            <a:pPr>
              <a:lnSpc>
                <a:spcPct val="110000"/>
              </a:lnSpc>
              <a:spcBef>
                <a:spcPts val="0"/>
              </a:spcBef>
            </a:pPr>
            <a:r>
              <a:rPr lang="en-US" sz="2400" dirty="0">
                <a:solidFill>
                  <a:schemeClr val="tx1"/>
                </a:solidFill>
              </a:rPr>
              <a:t>Thrombotic thrombocytopenic purpura [TTP]</a:t>
            </a:r>
          </a:p>
          <a:p>
            <a:pPr lvl="1">
              <a:lnSpc>
                <a:spcPct val="110000"/>
              </a:lnSpc>
              <a:spcBef>
                <a:spcPts val="0"/>
              </a:spcBef>
            </a:pPr>
            <a:r>
              <a:rPr lang="en-US" sz="2000" dirty="0">
                <a:solidFill>
                  <a:schemeClr val="tx1"/>
                </a:solidFill>
              </a:rPr>
              <a:t>Moschcowitz, 1924, described a 16-YO ♀ with petechiae, thrombocytopenia, hemiparesis and pulmonary edema</a:t>
            </a:r>
          </a:p>
          <a:p>
            <a:pPr lvl="1">
              <a:lnSpc>
                <a:spcPct val="110000"/>
              </a:lnSpc>
              <a:spcBef>
                <a:spcPts val="0"/>
              </a:spcBef>
            </a:pPr>
            <a:r>
              <a:rPr lang="en-US" sz="2000" dirty="0">
                <a:solidFill>
                  <a:schemeClr val="tx1"/>
                </a:solidFill>
              </a:rPr>
              <a:t>70/30 ♀︎, typical of autoimmune disorders</a:t>
            </a:r>
          </a:p>
          <a:p>
            <a:pPr lvl="1">
              <a:lnSpc>
                <a:spcPct val="110000"/>
              </a:lnSpc>
              <a:spcBef>
                <a:spcPts val="0"/>
              </a:spcBef>
            </a:pPr>
            <a:r>
              <a:rPr lang="en-US" sz="2000" dirty="0">
                <a:solidFill>
                  <a:schemeClr val="tx1"/>
                </a:solidFill>
              </a:rPr>
              <a:t>“Classic pentad:” </a:t>
            </a:r>
            <a:r>
              <a:rPr lang="en-US" sz="2000" dirty="0">
                <a:solidFill>
                  <a:srgbClr val="C00000"/>
                </a:solidFill>
              </a:rPr>
              <a:t>marked thrombocytopenia, MAHA, neurologic changes, fever, renal insufficiency</a:t>
            </a:r>
          </a:p>
          <a:p>
            <a:pPr>
              <a:lnSpc>
                <a:spcPct val="110000"/>
              </a:lnSpc>
              <a:spcBef>
                <a:spcPts val="0"/>
              </a:spcBef>
            </a:pPr>
            <a:r>
              <a:rPr lang="en-US" sz="2400" dirty="0">
                <a:solidFill>
                  <a:schemeClr val="tx1"/>
                </a:solidFill>
              </a:rPr>
              <a:t>Now defined by </a:t>
            </a:r>
            <a:r>
              <a:rPr lang="en-US" sz="2400" dirty="0">
                <a:solidFill>
                  <a:srgbClr val="C00000"/>
                </a:solidFill>
              </a:rPr>
              <a:t>MAHA with elevated lactate dehydrogenase [LD] and thrombocytopenia</a:t>
            </a:r>
          </a:p>
          <a:p>
            <a:pPr>
              <a:lnSpc>
                <a:spcPct val="110000"/>
              </a:lnSpc>
              <a:spcBef>
                <a:spcPts val="0"/>
              </a:spcBef>
            </a:pPr>
            <a:r>
              <a:rPr lang="en-US" sz="2400" dirty="0">
                <a:solidFill>
                  <a:schemeClr val="tx1"/>
                </a:solidFill>
              </a:rPr>
              <a:t>“Ultra”-rare; 2/million new cases/year</a:t>
            </a:r>
          </a:p>
          <a:p>
            <a:pPr>
              <a:lnSpc>
                <a:spcPct val="110000"/>
              </a:lnSpc>
              <a:spcBef>
                <a:spcPts val="0"/>
              </a:spcBef>
            </a:pPr>
            <a:r>
              <a:rPr lang="en-US" sz="2400" dirty="0">
                <a:solidFill>
                  <a:schemeClr val="tx1"/>
                </a:solidFill>
              </a:rPr>
              <a:t>Once 90% fatal, now 20% fatal</a:t>
            </a:r>
          </a:p>
        </p:txBody>
      </p:sp>
      <p:pic>
        <p:nvPicPr>
          <p:cNvPr id="4098" name="Picture 2" descr="Image result for moschcowitz syndrome">
            <a:extLst>
              <a:ext uri="{FF2B5EF4-FFF2-40B4-BE49-F238E27FC236}">
                <a16:creationId xmlns:a16="http://schemas.microsoft.com/office/drawing/2014/main" id="{125448DF-DB62-2C40-A126-5C68F361F3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864601" y="2057400"/>
            <a:ext cx="3048001" cy="2286000"/>
          </a:xfrm>
          <a:prstGeom prst="rect">
            <a:avLst/>
          </a:prstGeom>
          <a:solidFill>
            <a:srgbClr val="FFFFFF"/>
          </a:solidFill>
        </p:spPr>
      </p:pic>
      <p:sp>
        <p:nvSpPr>
          <p:cNvPr id="5" name="TextBox 4">
            <a:extLst>
              <a:ext uri="{FF2B5EF4-FFF2-40B4-BE49-F238E27FC236}">
                <a16:creationId xmlns:a16="http://schemas.microsoft.com/office/drawing/2014/main" id="{A331F055-2FAE-6748-BD6D-98404A02D1B3}"/>
              </a:ext>
            </a:extLst>
          </p:cNvPr>
          <p:cNvSpPr txBox="1"/>
          <p:nvPr/>
        </p:nvSpPr>
        <p:spPr>
          <a:xfrm>
            <a:off x="457200" y="5715000"/>
            <a:ext cx="11353800" cy="923330"/>
          </a:xfrm>
          <a:prstGeom prst="rect">
            <a:avLst/>
          </a:prstGeom>
          <a:noFill/>
        </p:spPr>
        <p:txBody>
          <a:bodyPr wrap="square" rtlCol="0">
            <a:spAutoFit/>
          </a:bodyPr>
          <a:lstStyle/>
          <a:p>
            <a:r>
              <a:rPr lang="en-US" dirty="0">
                <a:latin typeface="Arial Narrow" panose="020B0604020202020204" pitchFamily="34" charset="0"/>
                <a:cs typeface="Arial Narrow" panose="020B0604020202020204" pitchFamily="34" charset="0"/>
              </a:rPr>
              <a:t>Lopez JA, Chen J, Ozpolat HT, Moake JL, Chung DW. Ch 34: Thrombotic thrombocytopenic purpura and related thrombotic microangiopathies. In Kitchens CS, Kessler CM, Konkle BA, </a:t>
            </a:r>
            <a:r>
              <a:rPr lang="en-US" dirty="0" err="1">
                <a:latin typeface="Arial Narrow" panose="020B0604020202020204" pitchFamily="34" charset="0"/>
                <a:cs typeface="Arial Narrow" panose="020B0604020202020204" pitchFamily="34" charset="0"/>
              </a:rPr>
              <a:t>Strieff</a:t>
            </a:r>
            <a:r>
              <a:rPr lang="en-US" dirty="0">
                <a:latin typeface="Arial Narrow" panose="020B0604020202020204" pitchFamily="34" charset="0"/>
                <a:cs typeface="Arial Narrow" panose="020B0604020202020204" pitchFamily="34" charset="0"/>
              </a:rPr>
              <a:t> MB, Garcia DA. Consultative Hemostasis and Thrombosis, 4</a:t>
            </a:r>
            <a:r>
              <a:rPr lang="en-US" baseline="30000" dirty="0">
                <a:latin typeface="Arial Narrow" panose="020B0604020202020204" pitchFamily="34" charset="0"/>
                <a:cs typeface="Arial Narrow" panose="020B0604020202020204" pitchFamily="34" charset="0"/>
              </a:rPr>
              <a:t>th</a:t>
            </a:r>
            <a:r>
              <a:rPr lang="en-US" dirty="0">
                <a:latin typeface="Arial Narrow" panose="020B0604020202020204" pitchFamily="34" charset="0"/>
                <a:cs typeface="Arial Narrow" panose="020B0604020202020204" pitchFamily="34" charset="0"/>
              </a:rPr>
              <a:t> Edition. Elsevier 2019.</a:t>
            </a:r>
          </a:p>
        </p:txBody>
      </p:sp>
      <p:sp>
        <p:nvSpPr>
          <p:cNvPr id="4" name="Slide Number Placeholder 3">
            <a:extLst>
              <a:ext uri="{FF2B5EF4-FFF2-40B4-BE49-F238E27FC236}">
                <a16:creationId xmlns:a16="http://schemas.microsoft.com/office/drawing/2014/main" id="{5EB9BBAE-F0D5-31F8-FBF9-4E626D036A52}"/>
              </a:ext>
            </a:extLst>
          </p:cNvPr>
          <p:cNvSpPr>
            <a:spLocks noGrp="1"/>
          </p:cNvSpPr>
          <p:nvPr>
            <p:ph type="sldNum" sz="quarter" idx="12"/>
          </p:nvPr>
        </p:nvSpPr>
        <p:spPr/>
        <p:txBody>
          <a:bodyPr/>
          <a:lstStyle/>
          <a:p>
            <a:fld id="{D5FCF9B7-FB9B-46B7-B364-EF10DB67BB39}" type="slidenum">
              <a:rPr lang="en-US" smtClean="0"/>
              <a:pPr/>
              <a:t>5</a:t>
            </a:fld>
            <a:endParaRPr lang="en-US"/>
          </a:p>
        </p:txBody>
      </p:sp>
    </p:spTree>
    <p:extLst>
      <p:ext uri="{BB962C8B-B14F-4D97-AF65-F5344CB8AC3E}">
        <p14:creationId xmlns:p14="http://schemas.microsoft.com/office/powerpoint/2010/main" val="1190448993"/>
      </p:ext>
    </p:extLst>
  </p:cSld>
  <p:clrMapOvr>
    <a:masterClrMapping/>
  </p:clrMapOvr>
  <mc:AlternateContent xmlns:mc="http://schemas.openxmlformats.org/markup-compatibility/2006" xmlns:p14="http://schemas.microsoft.com/office/powerpoint/2010/main">
    <mc:Choice Requires="p14">
      <p:transition spd="slow" p14:dur="2000" advTm="745"/>
    </mc:Choice>
    <mc:Fallback xmlns="">
      <p:transition spd="slow" advTm="745"/>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9C324C-8EFA-934A-A565-E912027CE48C}"/>
              </a:ext>
            </a:extLst>
          </p:cNvPr>
          <p:cNvSpPr>
            <a:spLocks noGrp="1"/>
          </p:cNvSpPr>
          <p:nvPr>
            <p:ph type="title"/>
          </p:nvPr>
        </p:nvSpPr>
        <p:spPr>
          <a:xfrm>
            <a:off x="1295400" y="731460"/>
            <a:ext cx="9601200" cy="1143000"/>
          </a:xfrm>
        </p:spPr>
        <p:txBody>
          <a:bodyPr>
            <a:normAutofit fontScale="90000"/>
          </a:bodyPr>
          <a:lstStyle/>
          <a:p>
            <a:r>
              <a:rPr lang="en-US" dirty="0">
                <a:solidFill>
                  <a:schemeClr val="tx1"/>
                </a:solidFill>
              </a:rPr>
              <a:t>Alternative Pathway Dysregulation in </a:t>
            </a:r>
            <a:r>
              <a:rPr lang="en-US" dirty="0" err="1">
                <a:solidFill>
                  <a:schemeClr val="tx1"/>
                </a:solidFill>
              </a:rPr>
              <a:t>aHUS</a:t>
            </a:r>
            <a:endParaRPr lang="en-US" dirty="0">
              <a:solidFill>
                <a:schemeClr val="tx1"/>
              </a:solidFill>
            </a:endParaRPr>
          </a:p>
        </p:txBody>
      </p:sp>
      <p:sp>
        <p:nvSpPr>
          <p:cNvPr id="9" name="TextBox 8">
            <a:extLst>
              <a:ext uri="{FF2B5EF4-FFF2-40B4-BE49-F238E27FC236}">
                <a16:creationId xmlns:a16="http://schemas.microsoft.com/office/drawing/2014/main" id="{DBF2C324-77CB-2E4E-91C0-5EB7D0629CAB}"/>
              </a:ext>
            </a:extLst>
          </p:cNvPr>
          <p:cNvSpPr txBox="1"/>
          <p:nvPr/>
        </p:nvSpPr>
        <p:spPr>
          <a:xfrm>
            <a:off x="381000" y="5105400"/>
            <a:ext cx="11430000" cy="1200329"/>
          </a:xfrm>
          <a:prstGeom prst="rect">
            <a:avLst/>
          </a:prstGeom>
          <a:noFill/>
        </p:spPr>
        <p:txBody>
          <a:bodyPr wrap="square" rtlCol="0">
            <a:spAutoFit/>
          </a:bodyPr>
          <a:lstStyle/>
          <a:p>
            <a:r>
              <a:rPr lang="en-US" sz="2400" dirty="0">
                <a:latin typeface="Arial Narrow" panose="020B0604020202020204" pitchFamily="34" charset="0"/>
                <a:cs typeface="Arial Narrow" panose="020B0604020202020204" pitchFamily="34" charset="0"/>
              </a:rPr>
              <a:t>Activation results from loss-of-function mutations in regulatory factors H [</a:t>
            </a:r>
            <a:r>
              <a:rPr lang="en-US" sz="2400" dirty="0" err="1">
                <a:latin typeface="Arial Narrow" panose="020B0604020202020204" pitchFamily="34" charset="0"/>
                <a:cs typeface="Arial Narrow" panose="020B0604020202020204" pitchFamily="34" charset="0"/>
              </a:rPr>
              <a:t>fH</a:t>
            </a:r>
            <a:r>
              <a:rPr lang="en-US" sz="2400" dirty="0">
                <a:latin typeface="Arial Narrow" panose="020B0604020202020204" pitchFamily="34" charset="0"/>
                <a:cs typeface="Arial Narrow" panose="020B0604020202020204" pitchFamily="34" charset="0"/>
              </a:rPr>
              <a:t>], </a:t>
            </a:r>
            <a:r>
              <a:rPr lang="en-US" sz="2400" dirty="0" err="1">
                <a:latin typeface="Arial Narrow" panose="020B0604020202020204" pitchFamily="34" charset="0"/>
                <a:cs typeface="Arial Narrow" panose="020B0604020202020204" pitchFamily="34" charset="0"/>
              </a:rPr>
              <a:t>fI</a:t>
            </a:r>
            <a:r>
              <a:rPr lang="en-US" sz="2400" dirty="0">
                <a:latin typeface="Arial Narrow" panose="020B0604020202020204" pitchFamily="34" charset="0"/>
                <a:cs typeface="Arial Narrow" panose="020B0604020202020204" pitchFamily="34" charset="0"/>
              </a:rPr>
              <a:t>, membrane cofactor protein [MCP] and thrombomodulin [THBD] shown in orange, gain-of-function mutations of C3 and factor B shown in green. Renal ECs are primary </a:t>
            </a:r>
            <a:r>
              <a:rPr lang="en-US" sz="2400" dirty="0" err="1">
                <a:latin typeface="Arial Narrow" panose="020B0604020202020204" pitchFamily="34" charset="0"/>
                <a:cs typeface="Arial Narrow" panose="020B0604020202020204" pitchFamily="34" charset="0"/>
              </a:rPr>
              <a:t>aHUS</a:t>
            </a:r>
            <a:r>
              <a:rPr lang="en-US" sz="2400" dirty="0">
                <a:latin typeface="Arial Narrow" panose="020B0604020202020204" pitchFamily="34" charset="0"/>
                <a:cs typeface="Arial Narrow" panose="020B0604020202020204" pitchFamily="34" charset="0"/>
              </a:rPr>
              <a:t> targets.</a:t>
            </a:r>
          </a:p>
        </p:txBody>
      </p:sp>
      <p:pic>
        <p:nvPicPr>
          <p:cNvPr id="10" name="Picture 9">
            <a:extLst>
              <a:ext uri="{FF2B5EF4-FFF2-40B4-BE49-F238E27FC236}">
                <a16:creationId xmlns:a16="http://schemas.microsoft.com/office/drawing/2014/main" id="{B27D547B-8B02-CC40-8200-C246082C47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722060"/>
            <a:ext cx="6231249" cy="3307140"/>
          </a:xfrm>
          <a:prstGeom prst="rect">
            <a:avLst/>
          </a:prstGeom>
        </p:spPr>
      </p:pic>
      <p:sp>
        <p:nvSpPr>
          <p:cNvPr id="2" name="Slide Number Placeholder 1">
            <a:extLst>
              <a:ext uri="{FF2B5EF4-FFF2-40B4-BE49-F238E27FC236}">
                <a16:creationId xmlns:a16="http://schemas.microsoft.com/office/drawing/2014/main" id="{F714CFE0-872E-71BB-EDE4-C91D81BEDB54}"/>
              </a:ext>
            </a:extLst>
          </p:cNvPr>
          <p:cNvSpPr>
            <a:spLocks noGrp="1"/>
          </p:cNvSpPr>
          <p:nvPr>
            <p:ph type="sldNum" sz="quarter" idx="12"/>
          </p:nvPr>
        </p:nvSpPr>
        <p:spPr/>
        <p:txBody>
          <a:bodyPr/>
          <a:lstStyle/>
          <a:p>
            <a:fld id="{D5FCF9B7-FB9B-46B7-B364-EF10DB67BB39}" type="slidenum">
              <a:rPr lang="en-US" smtClean="0"/>
              <a:pPr/>
              <a:t>50</a:t>
            </a:fld>
            <a:endParaRPr lang="en-US"/>
          </a:p>
        </p:txBody>
      </p:sp>
    </p:spTree>
    <p:extLst>
      <p:ext uri="{BB962C8B-B14F-4D97-AF65-F5344CB8AC3E}">
        <p14:creationId xmlns:p14="http://schemas.microsoft.com/office/powerpoint/2010/main" val="920141789"/>
      </p:ext>
    </p:extLst>
  </p:cSld>
  <p:clrMapOvr>
    <a:masterClrMapping/>
  </p:clrMapOvr>
  <mc:AlternateContent xmlns:mc="http://schemas.openxmlformats.org/markup-compatibility/2006" xmlns:p14="http://schemas.microsoft.com/office/powerpoint/2010/main">
    <mc:Choice Requires="p14">
      <p:transition spd="slow" p14:dur="2000" advTm="412"/>
    </mc:Choice>
    <mc:Fallback xmlns="">
      <p:transition spd="slow" advTm="412"/>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1E1F61-506E-DE4E-A1B2-1D3475B7871A}"/>
              </a:ext>
            </a:extLst>
          </p:cNvPr>
          <p:cNvSpPr>
            <a:spLocks noGrp="1"/>
          </p:cNvSpPr>
          <p:nvPr>
            <p:ph type="title"/>
          </p:nvPr>
        </p:nvSpPr>
        <p:spPr>
          <a:xfrm>
            <a:off x="2895600" y="791943"/>
            <a:ext cx="6400800" cy="884457"/>
          </a:xfrm>
        </p:spPr>
        <p:txBody>
          <a:bodyPr/>
          <a:lstStyle/>
          <a:p>
            <a:r>
              <a:rPr lang="en-US" dirty="0">
                <a:solidFill>
                  <a:schemeClr val="tx1"/>
                </a:solidFill>
              </a:rPr>
              <a:t>How to Test for </a:t>
            </a:r>
            <a:r>
              <a:rPr lang="en-US" dirty="0" err="1">
                <a:solidFill>
                  <a:schemeClr val="tx1"/>
                </a:solidFill>
              </a:rPr>
              <a:t>aHUS</a:t>
            </a:r>
            <a:endParaRPr lang="en-US" dirty="0">
              <a:solidFill>
                <a:schemeClr val="tx1"/>
              </a:solidFill>
            </a:endParaRPr>
          </a:p>
        </p:txBody>
      </p:sp>
      <p:sp>
        <p:nvSpPr>
          <p:cNvPr id="5" name="Content Placeholder 4">
            <a:extLst>
              <a:ext uri="{FF2B5EF4-FFF2-40B4-BE49-F238E27FC236}">
                <a16:creationId xmlns:a16="http://schemas.microsoft.com/office/drawing/2014/main" id="{618F830D-6A80-764F-B912-23A06B8C9C22}"/>
              </a:ext>
            </a:extLst>
          </p:cNvPr>
          <p:cNvSpPr>
            <a:spLocks noGrp="1"/>
          </p:cNvSpPr>
          <p:nvPr>
            <p:ph idx="1"/>
          </p:nvPr>
        </p:nvSpPr>
        <p:spPr>
          <a:xfrm>
            <a:off x="1066800" y="1586822"/>
            <a:ext cx="10591800" cy="1981200"/>
          </a:xfrm>
        </p:spPr>
        <p:txBody>
          <a:bodyPr>
            <a:normAutofit/>
          </a:bodyPr>
          <a:lstStyle/>
          <a:p>
            <a:r>
              <a:rPr lang="en-US" dirty="0">
                <a:solidFill>
                  <a:schemeClr val="tx1"/>
                </a:solidFill>
              </a:rPr>
              <a:t>No reliable complement protein tests</a:t>
            </a:r>
          </a:p>
          <a:p>
            <a:pPr lvl="1"/>
            <a:r>
              <a:rPr lang="en-US" dirty="0">
                <a:solidFill>
                  <a:schemeClr val="tx1"/>
                </a:solidFill>
              </a:rPr>
              <a:t>Urinary C5b–9?</a:t>
            </a:r>
          </a:p>
          <a:p>
            <a:r>
              <a:rPr lang="en-US" dirty="0">
                <a:solidFill>
                  <a:schemeClr val="tx1"/>
                </a:solidFill>
              </a:rPr>
              <a:t>Modified Ham test PNH RBCs incubated with </a:t>
            </a:r>
            <a:r>
              <a:rPr lang="en-US" dirty="0" err="1">
                <a:solidFill>
                  <a:schemeClr val="tx1"/>
                </a:solidFill>
              </a:rPr>
              <a:t>aHUS</a:t>
            </a:r>
            <a:r>
              <a:rPr lang="en-US" dirty="0">
                <a:solidFill>
                  <a:schemeClr val="tx1"/>
                </a:solidFill>
              </a:rPr>
              <a:t> serum, cells retain dye if complement MAC induces death</a:t>
            </a:r>
          </a:p>
        </p:txBody>
      </p:sp>
      <p:pic>
        <p:nvPicPr>
          <p:cNvPr id="7" name="Picture 6" descr="A picture containing electronics, compact disk&#10;&#10;Description automatically generated">
            <a:extLst>
              <a:ext uri="{FF2B5EF4-FFF2-40B4-BE49-F238E27FC236}">
                <a16:creationId xmlns:a16="http://schemas.microsoft.com/office/drawing/2014/main" id="{84F40778-539E-A14D-9206-230DD6801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763743"/>
            <a:ext cx="9144000" cy="2683315"/>
          </a:xfrm>
          <a:prstGeom prst="rect">
            <a:avLst/>
          </a:prstGeom>
        </p:spPr>
      </p:pic>
      <p:sp>
        <p:nvSpPr>
          <p:cNvPr id="2" name="Rectangle 1">
            <a:extLst>
              <a:ext uri="{FF2B5EF4-FFF2-40B4-BE49-F238E27FC236}">
                <a16:creationId xmlns:a16="http://schemas.microsoft.com/office/drawing/2014/main" id="{F7102D13-CDF6-510C-EF74-BBB67E7BF94D}"/>
              </a:ext>
            </a:extLst>
          </p:cNvPr>
          <p:cNvSpPr/>
          <p:nvPr/>
        </p:nvSpPr>
        <p:spPr>
          <a:xfrm rot="1558596">
            <a:off x="9328586" y="1236395"/>
            <a:ext cx="224240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Really?</a:t>
            </a:r>
          </a:p>
        </p:txBody>
      </p:sp>
      <p:sp>
        <p:nvSpPr>
          <p:cNvPr id="3" name="Slide Number Placeholder 2">
            <a:extLst>
              <a:ext uri="{FF2B5EF4-FFF2-40B4-BE49-F238E27FC236}">
                <a16:creationId xmlns:a16="http://schemas.microsoft.com/office/drawing/2014/main" id="{C2B6E387-F532-46F0-902D-6B27438F65EB}"/>
              </a:ext>
            </a:extLst>
          </p:cNvPr>
          <p:cNvSpPr>
            <a:spLocks noGrp="1"/>
          </p:cNvSpPr>
          <p:nvPr>
            <p:ph type="sldNum" sz="quarter" idx="12"/>
          </p:nvPr>
        </p:nvSpPr>
        <p:spPr/>
        <p:txBody>
          <a:bodyPr/>
          <a:lstStyle/>
          <a:p>
            <a:fld id="{D5FCF9B7-FB9B-46B7-B364-EF10DB67BB39}" type="slidenum">
              <a:rPr lang="en-US" smtClean="0"/>
              <a:pPr/>
              <a:t>51</a:t>
            </a:fld>
            <a:endParaRPr lang="en-US" dirty="0"/>
          </a:p>
        </p:txBody>
      </p:sp>
    </p:spTree>
    <p:extLst>
      <p:ext uri="{BB962C8B-B14F-4D97-AF65-F5344CB8AC3E}">
        <p14:creationId xmlns:p14="http://schemas.microsoft.com/office/powerpoint/2010/main" val="1123332605"/>
      </p:ext>
    </p:extLst>
  </p:cSld>
  <p:clrMapOvr>
    <a:masterClrMapping/>
  </p:clrMapOvr>
  <mc:AlternateContent xmlns:mc="http://schemas.openxmlformats.org/markup-compatibility/2006" xmlns:p14="http://schemas.microsoft.com/office/powerpoint/2010/main">
    <mc:Choice Requires="p14">
      <p:transition spd="slow" p14:dur="2000" advTm="412"/>
    </mc:Choice>
    <mc:Fallback xmlns="">
      <p:transition spd="slow" advTm="412"/>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E61F7-D7AC-3D48-ABE2-762B7AED5FDB}"/>
              </a:ext>
            </a:extLst>
          </p:cNvPr>
          <p:cNvSpPr>
            <a:spLocks noGrp="1"/>
          </p:cNvSpPr>
          <p:nvPr>
            <p:ph type="title"/>
          </p:nvPr>
        </p:nvSpPr>
        <p:spPr>
          <a:xfrm>
            <a:off x="2628900" y="1143000"/>
            <a:ext cx="6934200" cy="1143000"/>
          </a:xfrm>
        </p:spPr>
        <p:txBody>
          <a:bodyPr/>
          <a:lstStyle/>
          <a:p>
            <a:r>
              <a:rPr lang="en-US" dirty="0" err="1">
                <a:solidFill>
                  <a:schemeClr val="tx1"/>
                </a:solidFill>
              </a:rPr>
              <a:t>aHUS</a:t>
            </a:r>
            <a:r>
              <a:rPr lang="en-US" dirty="0">
                <a:solidFill>
                  <a:schemeClr val="tx1"/>
                </a:solidFill>
              </a:rPr>
              <a:t> Differential Diagnosis</a:t>
            </a:r>
          </a:p>
        </p:txBody>
      </p:sp>
      <p:sp>
        <p:nvSpPr>
          <p:cNvPr id="3" name="Content Placeholder 2">
            <a:extLst>
              <a:ext uri="{FF2B5EF4-FFF2-40B4-BE49-F238E27FC236}">
                <a16:creationId xmlns:a16="http://schemas.microsoft.com/office/drawing/2014/main" id="{56FAEE9D-2075-0F48-8C70-1E4FD2333FB7}"/>
              </a:ext>
            </a:extLst>
          </p:cNvPr>
          <p:cNvSpPr>
            <a:spLocks noGrp="1"/>
          </p:cNvSpPr>
          <p:nvPr>
            <p:ph idx="1"/>
          </p:nvPr>
        </p:nvSpPr>
        <p:spPr>
          <a:xfrm>
            <a:off x="723900" y="2514599"/>
            <a:ext cx="10744200" cy="2590801"/>
          </a:xfrm>
        </p:spPr>
        <p:txBody>
          <a:bodyPr>
            <a:normAutofit/>
          </a:bodyPr>
          <a:lstStyle/>
          <a:p>
            <a:r>
              <a:rPr lang="en-US" dirty="0">
                <a:solidFill>
                  <a:schemeClr val="tx1"/>
                </a:solidFill>
              </a:rPr>
              <a:t>DIC: MAHA, </a:t>
            </a:r>
            <a:r>
              <a:rPr lang="en-US" dirty="0" err="1">
                <a:solidFill>
                  <a:schemeClr val="tx1"/>
                </a:solidFill>
              </a:rPr>
              <a:t>tpenia</a:t>
            </a:r>
            <a:r>
              <a:rPr lang="en-US" dirty="0">
                <a:solidFill>
                  <a:schemeClr val="tx1"/>
                </a:solidFill>
              </a:rPr>
              <a:t>, PT/INR and PTT prolonged, D-dimer markedly elevated</a:t>
            </a:r>
          </a:p>
          <a:p>
            <a:r>
              <a:rPr lang="en-US" dirty="0">
                <a:solidFill>
                  <a:schemeClr val="tx1"/>
                </a:solidFill>
              </a:rPr>
              <a:t>Misc. TMAs: malignancy, PNH, organ transplant, therapeutics</a:t>
            </a:r>
          </a:p>
          <a:p>
            <a:pPr lvl="1"/>
            <a:r>
              <a:rPr lang="en-US" dirty="0">
                <a:solidFill>
                  <a:schemeClr val="tx1"/>
                </a:solidFill>
              </a:rPr>
              <a:t>Therapeutics: quinine, mitomycin, cyclosporin, chemotherapy</a:t>
            </a:r>
          </a:p>
          <a:p>
            <a:r>
              <a:rPr lang="en-US" dirty="0">
                <a:solidFill>
                  <a:schemeClr val="tx1"/>
                </a:solidFill>
              </a:rPr>
              <a:t>TTP: ADAMTS13 &lt;10%</a:t>
            </a:r>
          </a:p>
          <a:p>
            <a:r>
              <a:rPr lang="en-US" dirty="0">
                <a:solidFill>
                  <a:schemeClr val="tx1"/>
                </a:solidFill>
              </a:rPr>
              <a:t>STEC-HUS:  Shiga toxin testing</a:t>
            </a:r>
          </a:p>
        </p:txBody>
      </p:sp>
      <p:sp>
        <p:nvSpPr>
          <p:cNvPr id="4" name="Slide Number Placeholder 3">
            <a:extLst>
              <a:ext uri="{FF2B5EF4-FFF2-40B4-BE49-F238E27FC236}">
                <a16:creationId xmlns:a16="http://schemas.microsoft.com/office/drawing/2014/main" id="{31098095-69ED-374E-E44C-C53031D4195F}"/>
              </a:ext>
            </a:extLst>
          </p:cNvPr>
          <p:cNvSpPr>
            <a:spLocks noGrp="1"/>
          </p:cNvSpPr>
          <p:nvPr>
            <p:ph type="sldNum" sz="quarter" idx="12"/>
          </p:nvPr>
        </p:nvSpPr>
        <p:spPr/>
        <p:txBody>
          <a:bodyPr/>
          <a:lstStyle/>
          <a:p>
            <a:fld id="{D5FCF9B7-FB9B-46B7-B364-EF10DB67BB39}" type="slidenum">
              <a:rPr lang="en-US" smtClean="0"/>
              <a:pPr/>
              <a:t>52</a:t>
            </a:fld>
            <a:endParaRPr lang="en-US" dirty="0"/>
          </a:p>
        </p:txBody>
      </p:sp>
    </p:spTree>
    <p:extLst>
      <p:ext uri="{BB962C8B-B14F-4D97-AF65-F5344CB8AC3E}">
        <p14:creationId xmlns:p14="http://schemas.microsoft.com/office/powerpoint/2010/main" val="4062314550"/>
      </p:ext>
    </p:extLst>
  </p:cSld>
  <p:clrMapOvr>
    <a:masterClrMapping/>
  </p:clrMapOvr>
  <mc:AlternateContent xmlns:mc="http://schemas.openxmlformats.org/markup-compatibility/2006" xmlns:p14="http://schemas.microsoft.com/office/powerpoint/2010/main">
    <mc:Choice Requires="p14">
      <p:transition spd="slow" p14:dur="2000" advTm="423"/>
    </mc:Choice>
    <mc:Fallback xmlns="">
      <p:transition spd="slow" advTm="423"/>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E61F7-D7AC-3D48-ABE2-762B7AED5FDB}"/>
              </a:ext>
            </a:extLst>
          </p:cNvPr>
          <p:cNvSpPr>
            <a:spLocks noGrp="1"/>
          </p:cNvSpPr>
          <p:nvPr>
            <p:ph type="title"/>
          </p:nvPr>
        </p:nvSpPr>
        <p:spPr>
          <a:xfrm>
            <a:off x="1981200" y="533400"/>
            <a:ext cx="8229600" cy="762000"/>
          </a:xfrm>
        </p:spPr>
        <p:txBody>
          <a:bodyPr>
            <a:normAutofit fontScale="90000"/>
          </a:bodyPr>
          <a:lstStyle/>
          <a:p>
            <a:r>
              <a:rPr lang="en-US" dirty="0" err="1">
                <a:solidFill>
                  <a:schemeClr val="tx1"/>
                </a:solidFill>
              </a:rPr>
              <a:t>aHUS</a:t>
            </a:r>
            <a:r>
              <a:rPr lang="en-US" dirty="0">
                <a:solidFill>
                  <a:schemeClr val="tx1"/>
                </a:solidFill>
              </a:rPr>
              <a:t> Treatment</a:t>
            </a:r>
          </a:p>
        </p:txBody>
      </p:sp>
      <p:sp>
        <p:nvSpPr>
          <p:cNvPr id="3" name="Content Placeholder 2">
            <a:extLst>
              <a:ext uri="{FF2B5EF4-FFF2-40B4-BE49-F238E27FC236}">
                <a16:creationId xmlns:a16="http://schemas.microsoft.com/office/drawing/2014/main" id="{56FAEE9D-2075-0F48-8C70-1E4FD2333FB7}"/>
              </a:ext>
            </a:extLst>
          </p:cNvPr>
          <p:cNvSpPr>
            <a:spLocks noGrp="1"/>
          </p:cNvSpPr>
          <p:nvPr>
            <p:ph idx="1"/>
          </p:nvPr>
        </p:nvSpPr>
        <p:spPr>
          <a:xfrm>
            <a:off x="1981200" y="1324880"/>
            <a:ext cx="8229600" cy="2256520"/>
          </a:xfrm>
        </p:spPr>
        <p:txBody>
          <a:bodyPr>
            <a:normAutofit lnSpcReduction="10000"/>
          </a:bodyPr>
          <a:lstStyle/>
          <a:p>
            <a:r>
              <a:rPr lang="en-US" dirty="0">
                <a:solidFill>
                  <a:schemeClr val="tx1"/>
                </a:solidFill>
              </a:rPr>
              <a:t>PLEX: temporarily and partially effective</a:t>
            </a:r>
          </a:p>
          <a:p>
            <a:pPr lvl="1"/>
            <a:r>
              <a:rPr lang="en-US" dirty="0">
                <a:solidFill>
                  <a:schemeClr val="tx1"/>
                </a:solidFill>
              </a:rPr>
              <a:t>50% progression to end state renal disease</a:t>
            </a:r>
          </a:p>
          <a:p>
            <a:r>
              <a:rPr lang="en-US" dirty="0">
                <a:solidFill>
                  <a:schemeClr val="tx1"/>
                </a:solidFill>
              </a:rPr>
              <a:t>Complement inhibition, nanobody eculizumab [</a:t>
            </a:r>
            <a:r>
              <a:rPr lang="en-US" dirty="0" err="1">
                <a:solidFill>
                  <a:schemeClr val="tx1"/>
                </a:solidFill>
              </a:rPr>
              <a:t>Soliris</a:t>
            </a:r>
            <a:r>
              <a:rPr lang="en-US" baseline="30000" dirty="0">
                <a:solidFill>
                  <a:schemeClr val="tx1"/>
                </a:solidFill>
              </a:rPr>
              <a:t>®</a:t>
            </a:r>
            <a:r>
              <a:rPr lang="en-US" dirty="0">
                <a:solidFill>
                  <a:schemeClr val="tx1"/>
                </a:solidFill>
              </a:rPr>
              <a:t>]</a:t>
            </a:r>
          </a:p>
          <a:p>
            <a:pPr lvl="1"/>
            <a:r>
              <a:rPr lang="en-US" dirty="0">
                <a:solidFill>
                  <a:schemeClr val="tx1"/>
                </a:solidFill>
              </a:rPr>
              <a:t>World’s second nanobody therapy</a:t>
            </a:r>
          </a:p>
          <a:p>
            <a:pPr lvl="1"/>
            <a:r>
              <a:rPr lang="en-US" dirty="0">
                <a:solidFill>
                  <a:schemeClr val="tx1"/>
                </a:solidFill>
              </a:rPr>
              <a:t>Cost, relapse?, D/C?, close monitoring</a:t>
            </a:r>
          </a:p>
        </p:txBody>
      </p:sp>
      <p:pic>
        <p:nvPicPr>
          <p:cNvPr id="5" name="Picture 4" descr="A screenshot of a cell phone&#10;&#10;Description automatically generated">
            <a:extLst>
              <a:ext uri="{FF2B5EF4-FFF2-40B4-BE49-F238E27FC236}">
                <a16:creationId xmlns:a16="http://schemas.microsoft.com/office/drawing/2014/main" id="{ABAD195C-D687-BA42-8A89-02122421C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254" y="3657600"/>
            <a:ext cx="7935929" cy="2696480"/>
          </a:xfrm>
          <a:prstGeom prst="rect">
            <a:avLst/>
          </a:prstGeom>
        </p:spPr>
      </p:pic>
      <p:sp>
        <p:nvSpPr>
          <p:cNvPr id="6" name="Right Arrow 5">
            <a:extLst>
              <a:ext uri="{FF2B5EF4-FFF2-40B4-BE49-F238E27FC236}">
                <a16:creationId xmlns:a16="http://schemas.microsoft.com/office/drawing/2014/main" id="{D5395617-04B0-0344-8376-D3B9A0D6D32F}"/>
              </a:ext>
            </a:extLst>
          </p:cNvPr>
          <p:cNvSpPr/>
          <p:nvPr/>
        </p:nvSpPr>
        <p:spPr>
          <a:xfrm>
            <a:off x="6553201" y="3733800"/>
            <a:ext cx="1421717" cy="762000"/>
          </a:xfrm>
          <a:prstGeom prst="rightArrow">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0000"/>
                </a:solidFill>
                <a:latin typeface="Arial Narrow"/>
                <a:cs typeface="Arial Narrow"/>
              </a:rPr>
              <a:t>Eculizumab</a:t>
            </a:r>
          </a:p>
        </p:txBody>
      </p:sp>
      <p:sp>
        <p:nvSpPr>
          <p:cNvPr id="4" name="Slide Number Placeholder 3">
            <a:extLst>
              <a:ext uri="{FF2B5EF4-FFF2-40B4-BE49-F238E27FC236}">
                <a16:creationId xmlns:a16="http://schemas.microsoft.com/office/drawing/2014/main" id="{506F0CED-CFAC-80D7-69CD-34726DA5EF1F}"/>
              </a:ext>
            </a:extLst>
          </p:cNvPr>
          <p:cNvSpPr>
            <a:spLocks noGrp="1"/>
          </p:cNvSpPr>
          <p:nvPr>
            <p:ph type="sldNum" sz="quarter" idx="12"/>
          </p:nvPr>
        </p:nvSpPr>
        <p:spPr/>
        <p:txBody>
          <a:bodyPr/>
          <a:lstStyle/>
          <a:p>
            <a:fld id="{D5FCF9B7-FB9B-46B7-B364-EF10DB67BB39}" type="slidenum">
              <a:rPr lang="en-US" smtClean="0"/>
              <a:pPr/>
              <a:t>53</a:t>
            </a:fld>
            <a:endParaRPr lang="en-US" dirty="0"/>
          </a:p>
        </p:txBody>
      </p:sp>
    </p:spTree>
    <p:extLst>
      <p:ext uri="{BB962C8B-B14F-4D97-AF65-F5344CB8AC3E}">
        <p14:creationId xmlns:p14="http://schemas.microsoft.com/office/powerpoint/2010/main" val="1817188765"/>
      </p:ext>
    </p:extLst>
  </p:cSld>
  <p:clrMapOvr>
    <a:masterClrMapping/>
  </p:clrMapOvr>
  <mc:AlternateContent xmlns:mc="http://schemas.openxmlformats.org/markup-compatibility/2006" xmlns:p14="http://schemas.microsoft.com/office/powerpoint/2010/main">
    <mc:Choice Requires="p14">
      <p:transition spd="slow" p14:dur="2000" advTm="437"/>
    </mc:Choice>
    <mc:Fallback xmlns="">
      <p:transition spd="slow" advTm="437"/>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6AB11-4997-BC41-8575-9F5B1DCB74FF}"/>
              </a:ext>
            </a:extLst>
          </p:cNvPr>
          <p:cNvSpPr>
            <a:spLocks noGrp="1"/>
          </p:cNvSpPr>
          <p:nvPr>
            <p:ph type="title"/>
          </p:nvPr>
        </p:nvSpPr>
        <p:spPr>
          <a:xfrm>
            <a:off x="1981200" y="914401"/>
            <a:ext cx="8229600" cy="1143000"/>
          </a:xfrm>
        </p:spPr>
        <p:txBody>
          <a:bodyPr/>
          <a:lstStyle/>
          <a:p>
            <a:r>
              <a:rPr lang="en-US" dirty="0">
                <a:solidFill>
                  <a:schemeClr val="tx1"/>
                </a:solidFill>
              </a:rPr>
              <a:t>HELLP Syndrome in Pregnancy</a:t>
            </a:r>
          </a:p>
        </p:txBody>
      </p:sp>
      <p:sp>
        <p:nvSpPr>
          <p:cNvPr id="3" name="Content Placeholder 2">
            <a:extLst>
              <a:ext uri="{FF2B5EF4-FFF2-40B4-BE49-F238E27FC236}">
                <a16:creationId xmlns:a16="http://schemas.microsoft.com/office/drawing/2014/main" id="{6B87A7D5-969C-C34F-884C-DDFFBABC60F3}"/>
              </a:ext>
            </a:extLst>
          </p:cNvPr>
          <p:cNvSpPr>
            <a:spLocks noGrp="1"/>
          </p:cNvSpPr>
          <p:nvPr>
            <p:ph idx="1"/>
          </p:nvPr>
        </p:nvSpPr>
        <p:spPr>
          <a:xfrm>
            <a:off x="1981200" y="2057401"/>
            <a:ext cx="8229600" cy="3581400"/>
          </a:xfrm>
        </p:spPr>
        <p:txBody>
          <a:bodyPr>
            <a:normAutofit/>
          </a:bodyPr>
          <a:lstStyle/>
          <a:p>
            <a:r>
              <a:rPr lang="en-US" dirty="0">
                <a:solidFill>
                  <a:schemeClr val="tx1"/>
                </a:solidFill>
              </a:rPr>
              <a:t>Hemolysis, elevated liver enzymes, low platelets</a:t>
            </a:r>
          </a:p>
          <a:p>
            <a:r>
              <a:rPr lang="en-US" dirty="0">
                <a:solidFill>
                  <a:schemeClr val="tx1"/>
                </a:solidFill>
              </a:rPr>
              <a:t>Pre-eclampsia spectrum, severe risk to mother and fetus</a:t>
            </a:r>
          </a:p>
          <a:p>
            <a:pPr lvl="1"/>
            <a:r>
              <a:rPr lang="en-US" dirty="0">
                <a:solidFill>
                  <a:schemeClr val="tx1"/>
                </a:solidFill>
              </a:rPr>
              <a:t>Hypertension, proteinuria, end organ ischemia</a:t>
            </a:r>
          </a:p>
          <a:p>
            <a:pPr lvl="1"/>
            <a:r>
              <a:rPr lang="en-US" dirty="0">
                <a:solidFill>
                  <a:schemeClr val="tx1"/>
                </a:solidFill>
              </a:rPr>
              <a:t>MAHA, renal dysfunction, altered mental status, seizures</a:t>
            </a:r>
          </a:p>
          <a:p>
            <a:r>
              <a:rPr lang="en-US" dirty="0">
                <a:solidFill>
                  <a:schemeClr val="tx1"/>
                </a:solidFill>
              </a:rPr>
              <a:t>Rx: manage hypertension, Mg for seizures, early delivery</a:t>
            </a:r>
          </a:p>
          <a:p>
            <a:r>
              <a:rPr lang="en-US" dirty="0">
                <a:solidFill>
                  <a:schemeClr val="tx1"/>
                </a:solidFill>
              </a:rPr>
              <a:t>Urine C5b–9 elevation, mutations</a:t>
            </a:r>
          </a:p>
          <a:p>
            <a:r>
              <a:rPr lang="en-US" dirty="0">
                <a:solidFill>
                  <a:schemeClr val="tx1"/>
                </a:solidFill>
              </a:rPr>
              <a:t>Assay: modified Ham test, Rx </a:t>
            </a:r>
            <a:r>
              <a:rPr lang="en-US" dirty="0">
                <a:solidFill>
                  <a:srgbClr val="FF0000"/>
                </a:solidFill>
              </a:rPr>
              <a:t>eculizumab</a:t>
            </a:r>
            <a:r>
              <a:rPr lang="en-US" dirty="0">
                <a:solidFill>
                  <a:schemeClr val="tx1"/>
                </a:solidFill>
              </a:rPr>
              <a:t> in trials</a:t>
            </a:r>
          </a:p>
        </p:txBody>
      </p:sp>
      <p:sp>
        <p:nvSpPr>
          <p:cNvPr id="4" name="Slide Number Placeholder 3">
            <a:extLst>
              <a:ext uri="{FF2B5EF4-FFF2-40B4-BE49-F238E27FC236}">
                <a16:creationId xmlns:a16="http://schemas.microsoft.com/office/drawing/2014/main" id="{F0EAB3EB-493C-75C6-1973-DCC4BB49684F}"/>
              </a:ext>
            </a:extLst>
          </p:cNvPr>
          <p:cNvSpPr>
            <a:spLocks noGrp="1"/>
          </p:cNvSpPr>
          <p:nvPr>
            <p:ph type="sldNum" sz="quarter" idx="12"/>
          </p:nvPr>
        </p:nvSpPr>
        <p:spPr/>
        <p:txBody>
          <a:bodyPr/>
          <a:lstStyle/>
          <a:p>
            <a:fld id="{D5FCF9B7-FB9B-46B7-B364-EF10DB67BB39}" type="slidenum">
              <a:rPr lang="en-US" smtClean="0"/>
              <a:pPr/>
              <a:t>54</a:t>
            </a:fld>
            <a:endParaRPr lang="en-US" dirty="0"/>
          </a:p>
        </p:txBody>
      </p:sp>
    </p:spTree>
    <p:extLst>
      <p:ext uri="{BB962C8B-B14F-4D97-AF65-F5344CB8AC3E}">
        <p14:creationId xmlns:p14="http://schemas.microsoft.com/office/powerpoint/2010/main" val="1932627573"/>
      </p:ext>
    </p:extLst>
  </p:cSld>
  <p:clrMapOvr>
    <a:masterClrMapping/>
  </p:clrMapOvr>
  <mc:AlternateContent xmlns:mc="http://schemas.openxmlformats.org/markup-compatibility/2006" xmlns:p14="http://schemas.microsoft.com/office/powerpoint/2010/main">
    <mc:Choice Requires="p14">
      <p:transition spd="slow" p14:dur="2000" advTm="420"/>
    </mc:Choice>
    <mc:Fallback xmlns="">
      <p:transition spd="slow" advTm="42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6AB11-4997-BC41-8575-9F5B1DCB74FF}"/>
              </a:ext>
            </a:extLst>
          </p:cNvPr>
          <p:cNvSpPr>
            <a:spLocks noGrp="1"/>
          </p:cNvSpPr>
          <p:nvPr>
            <p:ph type="title"/>
          </p:nvPr>
        </p:nvSpPr>
        <p:spPr>
          <a:xfrm>
            <a:off x="5407860" y="76200"/>
            <a:ext cx="6326940" cy="685800"/>
          </a:xfrm>
        </p:spPr>
        <p:txBody>
          <a:bodyPr>
            <a:noAutofit/>
          </a:bodyPr>
          <a:lstStyle/>
          <a:p>
            <a:r>
              <a:rPr lang="en-US" sz="3600" dirty="0">
                <a:solidFill>
                  <a:schemeClr val="tx1"/>
                </a:solidFill>
              </a:rPr>
              <a:t>HELLP; The Lab Saved my Life</a:t>
            </a:r>
          </a:p>
        </p:txBody>
      </p:sp>
      <p:pic>
        <p:nvPicPr>
          <p:cNvPr id="3076" name="Picture 4" descr="Image result for The Lab Saved My Life">
            <a:extLst>
              <a:ext uri="{FF2B5EF4-FFF2-40B4-BE49-F238E27FC236}">
                <a16:creationId xmlns:a16="http://schemas.microsoft.com/office/drawing/2014/main" id="{91594638-69C8-FF40-A75E-57C1A4C3E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2412186"/>
            <a:ext cx="3645308" cy="251699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3E8C113-24AB-F045-9AF6-3AAE18C5EDC3}"/>
              </a:ext>
            </a:extLst>
          </p:cNvPr>
          <p:cNvSpPr/>
          <p:nvPr/>
        </p:nvSpPr>
        <p:spPr>
          <a:xfrm>
            <a:off x="1905001" y="5105400"/>
            <a:ext cx="3735318"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Not this Lab</a:t>
            </a:r>
          </a:p>
        </p:txBody>
      </p:sp>
      <p:pic>
        <p:nvPicPr>
          <p:cNvPr id="6" name="Picture 6" descr="Image result for The Lab Saved My Life Bag">
            <a:extLst>
              <a:ext uri="{FF2B5EF4-FFF2-40B4-BE49-F238E27FC236}">
                <a16:creationId xmlns:a16="http://schemas.microsoft.com/office/drawing/2014/main" id="{FA81A388-A2CA-0644-ABC3-18A25508AD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0529" y="1593114"/>
            <a:ext cx="1905159" cy="19051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The Lab Saved My Life Bag">
            <a:extLst>
              <a:ext uri="{FF2B5EF4-FFF2-40B4-BE49-F238E27FC236}">
                <a16:creationId xmlns:a16="http://schemas.microsoft.com/office/drawing/2014/main" id="{9F2FF852-39A7-5546-9FD0-22879B52E5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3402" y="3200400"/>
            <a:ext cx="3842398" cy="30503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C6762F6-9BE6-8847-BC32-767684093E5C}"/>
              </a:ext>
            </a:extLst>
          </p:cNvPr>
          <p:cNvSpPr/>
          <p:nvPr/>
        </p:nvSpPr>
        <p:spPr>
          <a:xfrm>
            <a:off x="7206072" y="3505200"/>
            <a:ext cx="2036135"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Mama</a:t>
            </a:r>
          </a:p>
        </p:txBody>
      </p:sp>
      <p:sp>
        <p:nvSpPr>
          <p:cNvPr id="10" name="Rectangle 9">
            <a:extLst>
              <a:ext uri="{FF2B5EF4-FFF2-40B4-BE49-F238E27FC236}">
                <a16:creationId xmlns:a16="http://schemas.microsoft.com/office/drawing/2014/main" id="{0A9249E9-34D2-EE4D-8719-B3B3ADE91B5E}"/>
              </a:ext>
            </a:extLst>
          </p:cNvPr>
          <p:cNvSpPr/>
          <p:nvPr/>
        </p:nvSpPr>
        <p:spPr>
          <a:xfrm>
            <a:off x="5896092" y="749299"/>
            <a:ext cx="5048177"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Asa [Now 7 YOA]</a:t>
            </a:r>
          </a:p>
        </p:txBody>
      </p:sp>
      <p:sp>
        <p:nvSpPr>
          <p:cNvPr id="3" name="Slide Number Placeholder 2">
            <a:extLst>
              <a:ext uri="{FF2B5EF4-FFF2-40B4-BE49-F238E27FC236}">
                <a16:creationId xmlns:a16="http://schemas.microsoft.com/office/drawing/2014/main" id="{2BC4479B-1C81-2112-3B48-1F70D6112813}"/>
              </a:ext>
            </a:extLst>
          </p:cNvPr>
          <p:cNvSpPr>
            <a:spLocks noGrp="1"/>
          </p:cNvSpPr>
          <p:nvPr>
            <p:ph type="sldNum" sz="quarter" idx="12"/>
          </p:nvPr>
        </p:nvSpPr>
        <p:spPr/>
        <p:txBody>
          <a:bodyPr/>
          <a:lstStyle/>
          <a:p>
            <a:fld id="{D5FCF9B7-FB9B-46B7-B364-EF10DB67BB39}" type="slidenum">
              <a:rPr lang="en-US" smtClean="0"/>
              <a:pPr/>
              <a:t>55</a:t>
            </a:fld>
            <a:endParaRPr lang="en-US" dirty="0"/>
          </a:p>
        </p:txBody>
      </p:sp>
    </p:spTree>
    <p:extLst>
      <p:ext uri="{BB962C8B-B14F-4D97-AF65-F5344CB8AC3E}">
        <p14:creationId xmlns:p14="http://schemas.microsoft.com/office/powerpoint/2010/main" val="1991166892"/>
      </p:ext>
    </p:extLst>
  </p:cSld>
  <p:clrMapOvr>
    <a:masterClrMapping/>
  </p:clrMapOvr>
  <mc:AlternateContent xmlns:mc="http://schemas.openxmlformats.org/markup-compatibility/2006" xmlns:p14="http://schemas.microsoft.com/office/powerpoint/2010/main">
    <mc:Choice Requires="p14">
      <p:transition spd="slow" p14:dur="2000" advTm="420"/>
    </mc:Choice>
    <mc:Fallback xmlns="">
      <p:transition spd="slow" advTm="42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A49DC-946E-924A-82BC-53A0A8E50CBC}"/>
              </a:ext>
            </a:extLst>
          </p:cNvPr>
          <p:cNvSpPr>
            <a:spLocks noGrp="1"/>
          </p:cNvSpPr>
          <p:nvPr>
            <p:ph type="title"/>
          </p:nvPr>
        </p:nvSpPr>
        <p:spPr>
          <a:xfrm>
            <a:off x="1220849" y="827878"/>
            <a:ext cx="9750302" cy="958850"/>
          </a:xfrm>
          <a:prstGeom prst="rect">
            <a:avLst/>
          </a:prstGeom>
        </p:spPr>
        <p:txBody>
          <a:bodyPr anchor="ctr">
            <a:normAutofit/>
          </a:bodyPr>
          <a:lstStyle/>
          <a:p>
            <a:r>
              <a:rPr lang="en-US" dirty="0">
                <a:solidFill>
                  <a:schemeClr val="tx1"/>
                </a:solidFill>
              </a:rPr>
              <a:t>Thrombotic Microangiopathies [TMAs]</a:t>
            </a:r>
          </a:p>
        </p:txBody>
      </p:sp>
      <p:sp>
        <p:nvSpPr>
          <p:cNvPr id="3" name="Content Placeholder 2">
            <a:extLst>
              <a:ext uri="{FF2B5EF4-FFF2-40B4-BE49-F238E27FC236}">
                <a16:creationId xmlns:a16="http://schemas.microsoft.com/office/drawing/2014/main" id="{3DF6202D-456F-8440-965A-691BB886A66C}"/>
              </a:ext>
            </a:extLst>
          </p:cNvPr>
          <p:cNvSpPr>
            <a:spLocks noGrp="1"/>
          </p:cNvSpPr>
          <p:nvPr>
            <p:ph sz="half" idx="1"/>
          </p:nvPr>
        </p:nvSpPr>
        <p:spPr>
          <a:xfrm>
            <a:off x="987302" y="1828801"/>
            <a:ext cx="6019801" cy="4664075"/>
          </a:xfrm>
          <a:prstGeom prst="rect">
            <a:avLst/>
          </a:prstGeom>
        </p:spPr>
        <p:txBody>
          <a:bodyPr>
            <a:normAutofit/>
          </a:bodyPr>
          <a:lstStyle/>
          <a:p>
            <a:pPr>
              <a:lnSpc>
                <a:spcPct val="110000"/>
              </a:lnSpc>
              <a:spcBef>
                <a:spcPts val="0"/>
              </a:spcBef>
            </a:pPr>
            <a:r>
              <a:rPr lang="en-US" dirty="0">
                <a:solidFill>
                  <a:schemeClr val="tx1"/>
                </a:solidFill>
              </a:rPr>
              <a:t>Thrombotic thrombocytopenic purpura [TTP], Rx </a:t>
            </a:r>
            <a:r>
              <a:rPr lang="en-US" dirty="0" err="1">
                <a:solidFill>
                  <a:schemeClr val="tx1"/>
                </a:solidFill>
              </a:rPr>
              <a:t>Cablivi</a:t>
            </a:r>
            <a:r>
              <a:rPr lang="en-US" dirty="0">
                <a:solidFill>
                  <a:schemeClr val="tx1"/>
                </a:solidFill>
              </a:rPr>
              <a:t>®</a:t>
            </a:r>
          </a:p>
          <a:p>
            <a:pPr>
              <a:lnSpc>
                <a:spcPct val="110000"/>
              </a:lnSpc>
              <a:spcBef>
                <a:spcPts val="0"/>
              </a:spcBef>
            </a:pPr>
            <a:r>
              <a:rPr lang="en-US" dirty="0">
                <a:solidFill>
                  <a:schemeClr val="tx1"/>
                </a:solidFill>
              </a:rPr>
              <a:t>Shiga-toxin producing </a:t>
            </a:r>
            <a:r>
              <a:rPr lang="en-US" i="1" dirty="0">
                <a:solidFill>
                  <a:schemeClr val="tx1"/>
                </a:solidFill>
              </a:rPr>
              <a:t>E. coli </a:t>
            </a:r>
            <a:r>
              <a:rPr lang="en-US" dirty="0">
                <a:solidFill>
                  <a:schemeClr val="tx1"/>
                </a:solidFill>
              </a:rPr>
              <a:t>hemolytic-uremic syndrome [STEC-HUS]</a:t>
            </a:r>
          </a:p>
          <a:p>
            <a:pPr>
              <a:lnSpc>
                <a:spcPct val="110000"/>
              </a:lnSpc>
              <a:spcBef>
                <a:spcPts val="0"/>
              </a:spcBef>
            </a:pPr>
            <a:r>
              <a:rPr lang="en-US" dirty="0">
                <a:solidFill>
                  <a:schemeClr val="tx1"/>
                </a:solidFill>
              </a:rPr>
              <a:t>Childhood traumatic brain injury Rx ADAMTS13</a:t>
            </a:r>
          </a:p>
          <a:p>
            <a:pPr>
              <a:lnSpc>
                <a:spcPct val="110000"/>
              </a:lnSpc>
              <a:spcBef>
                <a:spcPts val="0"/>
              </a:spcBef>
            </a:pPr>
            <a:r>
              <a:rPr lang="en-US" dirty="0">
                <a:solidFill>
                  <a:schemeClr val="tx1"/>
                </a:solidFill>
              </a:rPr>
              <a:t>Atypical hemolytic-uremic syndrome [</a:t>
            </a:r>
            <a:r>
              <a:rPr lang="en-US" dirty="0" err="1">
                <a:solidFill>
                  <a:schemeClr val="tx1"/>
                </a:solidFill>
              </a:rPr>
              <a:t>aHUS</a:t>
            </a:r>
            <a:r>
              <a:rPr lang="en-US" dirty="0">
                <a:solidFill>
                  <a:schemeClr val="tx1"/>
                </a:solidFill>
              </a:rPr>
              <a:t>], Rx eculizumab [Soliris</a:t>
            </a:r>
            <a:r>
              <a:rPr lang="en-US" baseline="30000" dirty="0">
                <a:solidFill>
                  <a:schemeClr val="tx1"/>
                </a:solidFill>
              </a:rPr>
              <a:t>®</a:t>
            </a:r>
            <a:r>
              <a:rPr lang="en-US" dirty="0">
                <a:solidFill>
                  <a:schemeClr val="tx1"/>
                </a:solidFill>
              </a:rPr>
              <a:t>]</a:t>
            </a:r>
          </a:p>
          <a:p>
            <a:pPr>
              <a:lnSpc>
                <a:spcPct val="110000"/>
              </a:lnSpc>
              <a:spcBef>
                <a:spcPts val="0"/>
              </a:spcBef>
            </a:pPr>
            <a:r>
              <a:rPr lang="en-US" dirty="0">
                <a:solidFill>
                  <a:schemeClr val="tx1"/>
                </a:solidFill>
              </a:rPr>
              <a:t>HELLP Syndrome, Rx Soliris</a:t>
            </a:r>
            <a:r>
              <a:rPr lang="en-US" baseline="30000" dirty="0">
                <a:solidFill>
                  <a:schemeClr val="tx1"/>
                </a:solidFill>
              </a:rPr>
              <a:t>®</a:t>
            </a:r>
            <a:r>
              <a:rPr lang="en-US" dirty="0">
                <a:solidFill>
                  <a:schemeClr val="tx1"/>
                </a:solidFill>
              </a:rPr>
              <a:t>?</a:t>
            </a:r>
          </a:p>
        </p:txBody>
      </p:sp>
      <p:grpSp>
        <p:nvGrpSpPr>
          <p:cNvPr id="7" name="Group 6">
            <a:extLst>
              <a:ext uri="{FF2B5EF4-FFF2-40B4-BE49-F238E27FC236}">
                <a16:creationId xmlns:a16="http://schemas.microsoft.com/office/drawing/2014/main" id="{14B68057-F588-7241-A0CC-12059FB2A3BA}"/>
              </a:ext>
            </a:extLst>
          </p:cNvPr>
          <p:cNvGrpSpPr/>
          <p:nvPr/>
        </p:nvGrpSpPr>
        <p:grpSpPr>
          <a:xfrm>
            <a:off x="7340600" y="3810000"/>
            <a:ext cx="2628900" cy="2438400"/>
            <a:chOff x="44450" y="927100"/>
            <a:chExt cx="2959100" cy="2959100"/>
          </a:xfrm>
        </p:grpSpPr>
        <p:pic>
          <p:nvPicPr>
            <p:cNvPr id="8" name="Picture 2" descr="Image result for thanks for listening">
              <a:extLst>
                <a:ext uri="{FF2B5EF4-FFF2-40B4-BE49-F238E27FC236}">
                  <a16:creationId xmlns:a16="http://schemas.microsoft.com/office/drawing/2014/main" id="{1C686983-AA50-6043-A60E-0071A3417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927100"/>
              <a:ext cx="2959100" cy="29591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A03C20A-3543-A441-9A0E-A5AC143CA284}"/>
                </a:ext>
              </a:extLst>
            </p:cNvPr>
            <p:cNvSpPr/>
            <p:nvPr/>
          </p:nvSpPr>
          <p:spPr>
            <a:xfrm>
              <a:off x="1143000" y="1676400"/>
              <a:ext cx="685800" cy="168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2" name="Picture 4" descr="The End Is Near! stock photo. Image of damn, doomsday - 34198004">
            <a:extLst>
              <a:ext uri="{FF2B5EF4-FFF2-40B4-BE49-F238E27FC236}">
                <a16:creationId xmlns:a16="http://schemas.microsoft.com/office/drawing/2014/main" id="{02C9F0DE-06F3-9E44-964D-AD6BDACA14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1839" y="1806576"/>
            <a:ext cx="2718725" cy="199743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6C24213-370C-06F5-2225-13421A5CC1D5}"/>
              </a:ext>
            </a:extLst>
          </p:cNvPr>
          <p:cNvSpPr>
            <a:spLocks noGrp="1"/>
          </p:cNvSpPr>
          <p:nvPr>
            <p:ph type="sldNum" sz="quarter" idx="12"/>
          </p:nvPr>
        </p:nvSpPr>
        <p:spPr/>
        <p:txBody>
          <a:bodyPr/>
          <a:lstStyle/>
          <a:p>
            <a:fld id="{D5FCF9B7-FB9B-46B7-B364-EF10DB67BB39}" type="slidenum">
              <a:rPr lang="en-US" smtClean="0"/>
              <a:pPr/>
              <a:t>56</a:t>
            </a:fld>
            <a:endParaRPr lang="en-US"/>
          </a:p>
        </p:txBody>
      </p:sp>
    </p:spTree>
    <p:extLst>
      <p:ext uri="{BB962C8B-B14F-4D97-AF65-F5344CB8AC3E}">
        <p14:creationId xmlns:p14="http://schemas.microsoft.com/office/powerpoint/2010/main" val="1430402682"/>
      </p:ext>
    </p:extLst>
  </p:cSld>
  <p:clrMapOvr>
    <a:masterClrMapping/>
  </p:clrMapOvr>
  <mc:AlternateContent xmlns:mc="http://schemas.openxmlformats.org/markup-compatibility/2006" xmlns:p14="http://schemas.microsoft.com/office/powerpoint/2010/main">
    <mc:Choice Requires="p14">
      <p:transition spd="slow" p14:dur="2000" advTm="8220"/>
    </mc:Choice>
    <mc:Fallback xmlns="">
      <p:transition spd="slow" advTm="822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A56A8-89F8-424E-B80E-4308A3638CD0}"/>
              </a:ext>
            </a:extLst>
          </p:cNvPr>
          <p:cNvSpPr>
            <a:spLocks noGrp="1"/>
          </p:cNvSpPr>
          <p:nvPr>
            <p:ph type="title"/>
          </p:nvPr>
        </p:nvSpPr>
        <p:spPr>
          <a:xfrm>
            <a:off x="2667000" y="889432"/>
            <a:ext cx="6858000" cy="888138"/>
          </a:xfrm>
        </p:spPr>
        <p:txBody>
          <a:bodyPr/>
          <a:lstStyle/>
          <a:p>
            <a:r>
              <a:rPr lang="en-US" dirty="0">
                <a:solidFill>
                  <a:schemeClr val="tx1"/>
                </a:solidFill>
              </a:rPr>
              <a:t>The TMA Culprit: VWF</a:t>
            </a:r>
          </a:p>
        </p:txBody>
      </p:sp>
      <p:sp>
        <p:nvSpPr>
          <p:cNvPr id="3" name="Content Placeholder 2">
            <a:extLst>
              <a:ext uri="{FF2B5EF4-FFF2-40B4-BE49-F238E27FC236}">
                <a16:creationId xmlns:a16="http://schemas.microsoft.com/office/drawing/2014/main" id="{AAE656A1-077A-9646-8F7F-3A1E95837A98}"/>
              </a:ext>
            </a:extLst>
          </p:cNvPr>
          <p:cNvSpPr>
            <a:spLocks noGrp="1"/>
          </p:cNvSpPr>
          <p:nvPr>
            <p:ph idx="1"/>
          </p:nvPr>
        </p:nvSpPr>
        <p:spPr>
          <a:xfrm>
            <a:off x="1981200" y="1905001"/>
            <a:ext cx="8229600" cy="1523999"/>
          </a:xfrm>
        </p:spPr>
        <p:txBody>
          <a:bodyPr>
            <a:normAutofit fontScale="92500"/>
          </a:bodyPr>
          <a:lstStyle/>
          <a:p>
            <a:r>
              <a:rPr lang="en-US" dirty="0">
                <a:solidFill>
                  <a:schemeClr val="tx1"/>
                </a:solidFill>
              </a:rPr>
              <a:t>Chromosome 12p13; 31,178 kb, 52 exons</a:t>
            </a:r>
          </a:p>
          <a:p>
            <a:r>
              <a:rPr lang="en-US" dirty="0">
                <a:solidFill>
                  <a:schemeClr val="tx1"/>
                </a:solidFill>
              </a:rPr>
              <a:t>mRNA specifies polypeptide of 2814 amino acids made of…</a:t>
            </a:r>
          </a:p>
          <a:p>
            <a:r>
              <a:rPr lang="en-US" dirty="0">
                <a:solidFill>
                  <a:schemeClr val="tx1"/>
                </a:solidFill>
              </a:rPr>
              <a:t>22-aa signal peptide, 742-aa propeptide, and 2050-aa monomer</a:t>
            </a:r>
          </a:p>
        </p:txBody>
      </p:sp>
      <p:pic>
        <p:nvPicPr>
          <p:cNvPr id="5" name="Picture 4">
            <a:extLst>
              <a:ext uri="{FF2B5EF4-FFF2-40B4-BE49-F238E27FC236}">
                <a16:creationId xmlns:a16="http://schemas.microsoft.com/office/drawing/2014/main" id="{7EF8DF35-8641-AB41-BDA7-68FF2CBA4167}"/>
              </a:ext>
            </a:extLst>
          </p:cNvPr>
          <p:cNvPicPr>
            <a:picLocks noChangeAspect="1"/>
          </p:cNvPicPr>
          <p:nvPr/>
        </p:nvPicPr>
        <p:blipFill>
          <a:blip r:embed="rId3"/>
          <a:stretch>
            <a:fillRect/>
          </a:stretch>
        </p:blipFill>
        <p:spPr>
          <a:xfrm>
            <a:off x="1752600" y="3471161"/>
            <a:ext cx="8229600" cy="2777239"/>
          </a:xfrm>
          <a:prstGeom prst="rect">
            <a:avLst/>
          </a:prstGeom>
        </p:spPr>
      </p:pic>
      <p:sp>
        <p:nvSpPr>
          <p:cNvPr id="4" name="Slide Number Placeholder 3">
            <a:extLst>
              <a:ext uri="{FF2B5EF4-FFF2-40B4-BE49-F238E27FC236}">
                <a16:creationId xmlns:a16="http://schemas.microsoft.com/office/drawing/2014/main" id="{06C124E2-1564-0BF8-7993-AD2248449572}"/>
              </a:ext>
            </a:extLst>
          </p:cNvPr>
          <p:cNvSpPr>
            <a:spLocks noGrp="1"/>
          </p:cNvSpPr>
          <p:nvPr>
            <p:ph type="sldNum" sz="quarter" idx="12"/>
          </p:nvPr>
        </p:nvSpPr>
        <p:spPr/>
        <p:txBody>
          <a:bodyPr/>
          <a:lstStyle/>
          <a:p>
            <a:fld id="{D5FCF9B7-FB9B-46B7-B364-EF10DB67BB39}" type="slidenum">
              <a:rPr lang="en-US" smtClean="0"/>
              <a:pPr/>
              <a:t>6</a:t>
            </a:fld>
            <a:endParaRPr lang="en-US" dirty="0"/>
          </a:p>
        </p:txBody>
      </p:sp>
    </p:spTree>
    <p:extLst>
      <p:ext uri="{BB962C8B-B14F-4D97-AF65-F5344CB8AC3E}">
        <p14:creationId xmlns:p14="http://schemas.microsoft.com/office/powerpoint/2010/main" val="919494653"/>
      </p:ext>
    </p:extLst>
  </p:cSld>
  <p:clrMapOvr>
    <a:masterClrMapping/>
  </p:clrMapOvr>
  <mc:AlternateContent xmlns:mc="http://schemas.openxmlformats.org/markup-compatibility/2006" xmlns:p14="http://schemas.microsoft.com/office/powerpoint/2010/main">
    <mc:Choice Requires="p14">
      <p:transition spd="slow" p14:dur="2000" advTm="566"/>
    </mc:Choice>
    <mc:Fallback xmlns="">
      <p:transition spd="slow" advTm="56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DB9C87-E353-2740-A085-419ED1710A52}"/>
              </a:ext>
            </a:extLst>
          </p:cNvPr>
          <p:cNvSpPr>
            <a:spLocks noGrp="1"/>
          </p:cNvSpPr>
          <p:nvPr>
            <p:ph type="title"/>
          </p:nvPr>
        </p:nvSpPr>
        <p:spPr>
          <a:xfrm>
            <a:off x="5715000" y="239571"/>
            <a:ext cx="3429000" cy="1085849"/>
          </a:xfrm>
        </p:spPr>
        <p:txBody>
          <a:bodyPr>
            <a:normAutofit fontScale="90000"/>
          </a:bodyPr>
          <a:lstStyle/>
          <a:p>
            <a:r>
              <a:rPr lang="en-US" sz="4000" dirty="0">
                <a:solidFill>
                  <a:schemeClr val="tx1"/>
                </a:solidFill>
              </a:rPr>
              <a:t>VWF Polypeptide</a:t>
            </a:r>
            <a:endParaRPr lang="en-US" dirty="0">
              <a:solidFill>
                <a:schemeClr val="tx1"/>
              </a:solidFill>
            </a:endParaRPr>
          </a:p>
        </p:txBody>
      </p:sp>
      <p:pic>
        <p:nvPicPr>
          <p:cNvPr id="24" name="Picture 23">
            <a:extLst>
              <a:ext uri="{FF2B5EF4-FFF2-40B4-BE49-F238E27FC236}">
                <a16:creationId xmlns:a16="http://schemas.microsoft.com/office/drawing/2014/main" id="{C6C91CD0-CC64-4A4A-BD3D-C57724D12E64}"/>
              </a:ext>
            </a:extLst>
          </p:cNvPr>
          <p:cNvPicPr>
            <a:picLocks noChangeAspect="1"/>
          </p:cNvPicPr>
          <p:nvPr/>
        </p:nvPicPr>
        <p:blipFill>
          <a:blip r:embed="rId3"/>
          <a:stretch>
            <a:fillRect/>
          </a:stretch>
        </p:blipFill>
        <p:spPr>
          <a:xfrm>
            <a:off x="2286000" y="2438400"/>
            <a:ext cx="7902940" cy="2667001"/>
          </a:xfrm>
          <a:prstGeom prst="rect">
            <a:avLst/>
          </a:prstGeom>
        </p:spPr>
      </p:pic>
      <p:sp>
        <p:nvSpPr>
          <p:cNvPr id="25" name="Rounded Rectangular Callout 24">
            <a:extLst>
              <a:ext uri="{FF2B5EF4-FFF2-40B4-BE49-F238E27FC236}">
                <a16:creationId xmlns:a16="http://schemas.microsoft.com/office/drawing/2014/main" id="{5F4C2D53-70C8-EB4E-84C7-A67789C3D232}"/>
              </a:ext>
            </a:extLst>
          </p:cNvPr>
          <p:cNvSpPr/>
          <p:nvPr/>
        </p:nvSpPr>
        <p:spPr>
          <a:xfrm>
            <a:off x="3581400" y="5181600"/>
            <a:ext cx="1676400" cy="685800"/>
          </a:xfrm>
          <a:prstGeom prst="wedgeRoundRectCallout">
            <a:avLst>
              <a:gd name="adj1" fmla="val 32216"/>
              <a:gd name="adj2" fmla="val -199792"/>
              <a:gd name="adj3" fmla="val 1666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Narrow"/>
                <a:cs typeface="Arial Narrow"/>
              </a:rPr>
              <a:t>VWD type 1: point mutations</a:t>
            </a:r>
          </a:p>
        </p:txBody>
      </p:sp>
      <p:sp>
        <p:nvSpPr>
          <p:cNvPr id="26" name="Rounded Rectangular Callout 25">
            <a:extLst>
              <a:ext uri="{FF2B5EF4-FFF2-40B4-BE49-F238E27FC236}">
                <a16:creationId xmlns:a16="http://schemas.microsoft.com/office/drawing/2014/main" id="{BAC8414A-6D13-4348-A2A6-201B570D1EB1}"/>
              </a:ext>
            </a:extLst>
          </p:cNvPr>
          <p:cNvSpPr/>
          <p:nvPr/>
        </p:nvSpPr>
        <p:spPr>
          <a:xfrm>
            <a:off x="1752600" y="5181600"/>
            <a:ext cx="1600200" cy="685800"/>
          </a:xfrm>
          <a:prstGeom prst="wedgeRoundRectCallout">
            <a:avLst>
              <a:gd name="adj1" fmla="val 38832"/>
              <a:gd name="adj2" fmla="val -204312"/>
              <a:gd name="adj3" fmla="val 1666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Narrow"/>
                <a:cs typeface="Arial Narrow"/>
              </a:rPr>
              <a:t>VWD 2a: point mutations</a:t>
            </a:r>
          </a:p>
        </p:txBody>
      </p:sp>
      <p:sp>
        <p:nvSpPr>
          <p:cNvPr id="27" name="Rounded Rectangular Callout 26">
            <a:extLst>
              <a:ext uri="{FF2B5EF4-FFF2-40B4-BE49-F238E27FC236}">
                <a16:creationId xmlns:a16="http://schemas.microsoft.com/office/drawing/2014/main" id="{C0F2698D-1916-D447-A79F-D5D329EEAD37}"/>
              </a:ext>
            </a:extLst>
          </p:cNvPr>
          <p:cNvSpPr/>
          <p:nvPr/>
        </p:nvSpPr>
        <p:spPr>
          <a:xfrm>
            <a:off x="7010400" y="5181600"/>
            <a:ext cx="1600200" cy="685800"/>
          </a:xfrm>
          <a:prstGeom prst="wedgeRoundRectCallout">
            <a:avLst>
              <a:gd name="adj1" fmla="val -84479"/>
              <a:gd name="adj2" fmla="val -197641"/>
              <a:gd name="adj3" fmla="val 1666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Narrow"/>
                <a:cs typeface="Arial Narrow"/>
              </a:rPr>
              <a:t>VWD 2a: point mutations</a:t>
            </a:r>
          </a:p>
        </p:txBody>
      </p:sp>
      <p:sp>
        <p:nvSpPr>
          <p:cNvPr id="28" name="Rounded Rectangular Callout 27">
            <a:extLst>
              <a:ext uri="{FF2B5EF4-FFF2-40B4-BE49-F238E27FC236}">
                <a16:creationId xmlns:a16="http://schemas.microsoft.com/office/drawing/2014/main" id="{9E4D2E51-1DDF-0B45-AE02-DF670AE8F99F}"/>
              </a:ext>
            </a:extLst>
          </p:cNvPr>
          <p:cNvSpPr/>
          <p:nvPr/>
        </p:nvSpPr>
        <p:spPr>
          <a:xfrm>
            <a:off x="5334000" y="5181600"/>
            <a:ext cx="1600200" cy="685800"/>
          </a:xfrm>
          <a:prstGeom prst="wedgeRoundRectCallout">
            <a:avLst>
              <a:gd name="adj1" fmla="val -12285"/>
              <a:gd name="adj2" fmla="val -195330"/>
              <a:gd name="adj3" fmla="val 1666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Narrow"/>
                <a:cs typeface="Arial Narrow"/>
              </a:rPr>
              <a:t>VWD 2b: point mutations</a:t>
            </a:r>
          </a:p>
        </p:txBody>
      </p:sp>
      <p:sp>
        <p:nvSpPr>
          <p:cNvPr id="29" name="Slide Number Placeholder 8">
            <a:extLst>
              <a:ext uri="{FF2B5EF4-FFF2-40B4-BE49-F238E27FC236}">
                <a16:creationId xmlns:a16="http://schemas.microsoft.com/office/drawing/2014/main" id="{FC873BD7-6AE3-8E40-BFBA-BEED5F9FC1AD}"/>
              </a:ext>
            </a:extLst>
          </p:cNvPr>
          <p:cNvSpPr txBox="1">
            <a:spLocks/>
          </p:cNvSpPr>
          <p:nvPr/>
        </p:nvSpPr>
        <p:spPr>
          <a:xfrm>
            <a:off x="7467600" y="7921625"/>
            <a:ext cx="2133600" cy="23177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chemeClr val="tx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4A2FEBB-EC43-4BF8-BB4B-EDA3E77E1A87}" type="slidenum">
              <a:rPr lang="en-US"/>
              <a:pPr>
                <a:defRPr/>
              </a:pPr>
              <a:t>7</a:t>
            </a:fld>
            <a:endParaRPr lang="en-US"/>
          </a:p>
        </p:txBody>
      </p:sp>
      <p:sp>
        <p:nvSpPr>
          <p:cNvPr id="31" name="Rounded Rectangular Callout 30">
            <a:extLst>
              <a:ext uri="{FF2B5EF4-FFF2-40B4-BE49-F238E27FC236}">
                <a16:creationId xmlns:a16="http://schemas.microsoft.com/office/drawing/2014/main" id="{3AF87C0F-5148-B145-940D-10A8922BA4C0}"/>
              </a:ext>
            </a:extLst>
          </p:cNvPr>
          <p:cNvSpPr/>
          <p:nvPr/>
        </p:nvSpPr>
        <p:spPr>
          <a:xfrm>
            <a:off x="4191000" y="1539009"/>
            <a:ext cx="1447800" cy="685800"/>
          </a:xfrm>
          <a:prstGeom prst="wedgeRoundRectCallout">
            <a:avLst>
              <a:gd name="adj1" fmla="val 61797"/>
              <a:gd name="adj2" fmla="val 244016"/>
              <a:gd name="adj3" fmla="val 1666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Narrow"/>
                <a:cs typeface="Arial Narrow"/>
              </a:rPr>
              <a:t>GPIb binding site</a:t>
            </a:r>
          </a:p>
        </p:txBody>
      </p:sp>
      <p:sp>
        <p:nvSpPr>
          <p:cNvPr id="32" name="Rounded Rectangular Callout 31">
            <a:extLst>
              <a:ext uri="{FF2B5EF4-FFF2-40B4-BE49-F238E27FC236}">
                <a16:creationId xmlns:a16="http://schemas.microsoft.com/office/drawing/2014/main" id="{3150C8D8-7A9D-B949-A3A0-66CF03DE29E7}"/>
              </a:ext>
            </a:extLst>
          </p:cNvPr>
          <p:cNvSpPr/>
          <p:nvPr/>
        </p:nvSpPr>
        <p:spPr>
          <a:xfrm>
            <a:off x="7810500" y="1539009"/>
            <a:ext cx="1828800" cy="685800"/>
          </a:xfrm>
          <a:prstGeom prst="wedgeRoundRectCallout">
            <a:avLst>
              <a:gd name="adj1" fmla="val -117589"/>
              <a:gd name="adj2" fmla="val 243362"/>
              <a:gd name="adj3" fmla="val 1666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Narrow"/>
                <a:cs typeface="Arial Narrow"/>
              </a:rPr>
              <a:t>ADAMTS13 cleavage site</a:t>
            </a:r>
          </a:p>
        </p:txBody>
      </p:sp>
      <p:sp>
        <p:nvSpPr>
          <p:cNvPr id="35" name="Rounded Rectangular Callout 34">
            <a:extLst>
              <a:ext uri="{FF2B5EF4-FFF2-40B4-BE49-F238E27FC236}">
                <a16:creationId xmlns:a16="http://schemas.microsoft.com/office/drawing/2014/main" id="{F3BEEACE-E3DB-EE44-9B39-3D5FC534C9A9}"/>
              </a:ext>
            </a:extLst>
          </p:cNvPr>
          <p:cNvSpPr/>
          <p:nvPr/>
        </p:nvSpPr>
        <p:spPr>
          <a:xfrm>
            <a:off x="1981200" y="1539009"/>
            <a:ext cx="1447800" cy="685800"/>
          </a:xfrm>
          <a:prstGeom prst="wedgeRoundRectCallout">
            <a:avLst>
              <a:gd name="adj1" fmla="val 51092"/>
              <a:gd name="adj2" fmla="val 244016"/>
              <a:gd name="adj3" fmla="val 1666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a:solidFill>
                  <a:schemeClr val="tx1"/>
                </a:solidFill>
                <a:latin typeface="Arial Narrow"/>
                <a:cs typeface="Arial Narrow"/>
              </a:rPr>
              <a:t>VWFpp</a:t>
            </a:r>
            <a:endParaRPr lang="en-US" sz="2000">
              <a:solidFill>
                <a:schemeClr val="tx1"/>
              </a:solidFill>
              <a:latin typeface="Arial Narrow"/>
              <a:cs typeface="Arial Narrow"/>
            </a:endParaRPr>
          </a:p>
        </p:txBody>
      </p:sp>
      <p:sp>
        <p:nvSpPr>
          <p:cNvPr id="13" name="Rounded Rectangular Callout 12">
            <a:extLst>
              <a:ext uri="{FF2B5EF4-FFF2-40B4-BE49-F238E27FC236}">
                <a16:creationId xmlns:a16="http://schemas.microsoft.com/office/drawing/2014/main" id="{556A1586-4DBC-574A-B24E-23D9223A02AD}"/>
              </a:ext>
            </a:extLst>
          </p:cNvPr>
          <p:cNvSpPr/>
          <p:nvPr/>
        </p:nvSpPr>
        <p:spPr>
          <a:xfrm>
            <a:off x="8601559" y="2422412"/>
            <a:ext cx="1447800" cy="685800"/>
          </a:xfrm>
          <a:prstGeom prst="wedgeRoundRectCallout">
            <a:avLst>
              <a:gd name="adj1" fmla="val -5643"/>
              <a:gd name="adj2" fmla="val 97124"/>
              <a:gd name="adj3" fmla="val 1666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Narrow"/>
                <a:cs typeface="Arial Narrow"/>
              </a:rPr>
              <a:t>GPIIb/IIIa binding site</a:t>
            </a:r>
          </a:p>
        </p:txBody>
      </p:sp>
      <p:sp>
        <p:nvSpPr>
          <p:cNvPr id="2" name="Slide Number Placeholder 1">
            <a:extLst>
              <a:ext uri="{FF2B5EF4-FFF2-40B4-BE49-F238E27FC236}">
                <a16:creationId xmlns:a16="http://schemas.microsoft.com/office/drawing/2014/main" id="{0637E594-D2D1-4D6A-E5C6-1D58ADEFC1E1}"/>
              </a:ext>
            </a:extLst>
          </p:cNvPr>
          <p:cNvSpPr>
            <a:spLocks noGrp="1"/>
          </p:cNvSpPr>
          <p:nvPr>
            <p:ph type="sldNum" sz="quarter" idx="12"/>
          </p:nvPr>
        </p:nvSpPr>
        <p:spPr/>
        <p:txBody>
          <a:bodyPr/>
          <a:lstStyle/>
          <a:p>
            <a:fld id="{D5FCF9B7-FB9B-46B7-B364-EF10DB67BB39}" type="slidenum">
              <a:rPr lang="en-US" smtClean="0"/>
              <a:pPr/>
              <a:t>7</a:t>
            </a:fld>
            <a:endParaRPr lang="en-US" dirty="0"/>
          </a:p>
        </p:txBody>
      </p:sp>
    </p:spTree>
    <p:extLst>
      <p:ext uri="{BB962C8B-B14F-4D97-AF65-F5344CB8AC3E}">
        <p14:creationId xmlns:p14="http://schemas.microsoft.com/office/powerpoint/2010/main" val="315972010"/>
      </p:ext>
    </p:extLst>
  </p:cSld>
  <p:clrMapOvr>
    <a:masterClrMapping/>
  </p:clrMapOvr>
  <mc:AlternateContent xmlns:mc="http://schemas.openxmlformats.org/markup-compatibility/2006" xmlns:p14="http://schemas.microsoft.com/office/powerpoint/2010/main">
    <mc:Choice Requires="p14">
      <p:transition spd="slow" p14:dur="2000" advTm="612"/>
    </mc:Choice>
    <mc:Fallback xmlns="">
      <p:transition spd="slow" advTm="61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2514-3ACD-5D41-85BB-703E7A8B563D}"/>
              </a:ext>
            </a:extLst>
          </p:cNvPr>
          <p:cNvSpPr>
            <a:spLocks noGrp="1"/>
          </p:cNvSpPr>
          <p:nvPr>
            <p:ph type="title"/>
          </p:nvPr>
        </p:nvSpPr>
        <p:spPr>
          <a:xfrm>
            <a:off x="1984375" y="782360"/>
            <a:ext cx="8223250" cy="837464"/>
          </a:xfrm>
        </p:spPr>
        <p:txBody>
          <a:bodyPr>
            <a:noAutofit/>
          </a:bodyPr>
          <a:lstStyle/>
          <a:p>
            <a:r>
              <a:rPr lang="en-US" sz="4000" dirty="0">
                <a:solidFill>
                  <a:schemeClr val="tx1"/>
                </a:solidFill>
              </a:rPr>
              <a:t>Monomer Assembly in Endothelial Cells</a:t>
            </a:r>
          </a:p>
        </p:txBody>
      </p:sp>
      <p:sp>
        <p:nvSpPr>
          <p:cNvPr id="3" name="Content Placeholder 2">
            <a:extLst>
              <a:ext uri="{FF2B5EF4-FFF2-40B4-BE49-F238E27FC236}">
                <a16:creationId xmlns:a16="http://schemas.microsoft.com/office/drawing/2014/main" id="{177C3D6A-44D7-9D4F-8171-0FA0146082BD}"/>
              </a:ext>
            </a:extLst>
          </p:cNvPr>
          <p:cNvSpPr>
            <a:spLocks noGrp="1"/>
          </p:cNvSpPr>
          <p:nvPr>
            <p:ph idx="1"/>
          </p:nvPr>
        </p:nvSpPr>
        <p:spPr>
          <a:xfrm>
            <a:off x="457199" y="1752600"/>
            <a:ext cx="7264593" cy="4413695"/>
          </a:xfrm>
        </p:spPr>
        <p:txBody>
          <a:bodyPr>
            <a:normAutofit fontScale="92500" lnSpcReduction="10000"/>
          </a:bodyPr>
          <a:lstStyle/>
          <a:p>
            <a:r>
              <a:rPr lang="en-US" dirty="0">
                <a:solidFill>
                  <a:schemeClr val="tx1"/>
                </a:solidFill>
              </a:rPr>
              <a:t>22-aa signal peptide is cleaved in endoplasmic reticulum after translation</a:t>
            </a:r>
          </a:p>
          <a:p>
            <a:r>
              <a:rPr lang="en-US" dirty="0">
                <a:solidFill>
                  <a:schemeClr val="tx1"/>
                </a:solidFill>
              </a:rPr>
              <a:t>742-aa propeptide-containing monomers dimerize via disulfide linkage of </a:t>
            </a:r>
            <a:r>
              <a:rPr lang="en-US" dirty="0" err="1">
                <a:solidFill>
                  <a:schemeClr val="tx1"/>
                </a:solidFill>
              </a:rPr>
              <a:t>Cys</a:t>
            </a:r>
            <a:r>
              <a:rPr lang="en-US" dirty="0">
                <a:solidFill>
                  <a:schemeClr val="tx1"/>
                </a:solidFill>
              </a:rPr>
              <a:t> residues near the C-terminus</a:t>
            </a:r>
          </a:p>
          <a:p>
            <a:r>
              <a:rPr lang="en-US" dirty="0">
                <a:solidFill>
                  <a:schemeClr val="tx1"/>
                </a:solidFill>
              </a:rPr>
              <a:t>In Golgi apparatus, propeptides catalyze D3 region disulfide bonds, creating long multimers composed of dimers arranged head-to head</a:t>
            </a:r>
          </a:p>
          <a:p>
            <a:r>
              <a:rPr lang="en-US" dirty="0">
                <a:solidFill>
                  <a:schemeClr val="tx1"/>
                </a:solidFill>
              </a:rPr>
              <a:t>The propeptide is then cleaved and the resultant ultra-large VWF [ULVWF] multimers are packaged in Weibel-Palade bodies</a:t>
            </a:r>
          </a:p>
          <a:p>
            <a:r>
              <a:rPr lang="en-US" dirty="0">
                <a:solidFill>
                  <a:schemeClr val="tx1"/>
                </a:solidFill>
              </a:rPr>
              <a:t>Measurable plasma propeptide [</a:t>
            </a:r>
            <a:r>
              <a:rPr lang="en-US" dirty="0" err="1">
                <a:solidFill>
                  <a:schemeClr val="tx1"/>
                </a:solidFill>
              </a:rPr>
              <a:t>VWFpp</a:t>
            </a:r>
            <a:r>
              <a:rPr lang="en-US" dirty="0">
                <a:solidFill>
                  <a:schemeClr val="tx1"/>
                </a:solidFill>
              </a:rPr>
              <a:t>]</a:t>
            </a:r>
          </a:p>
        </p:txBody>
      </p:sp>
      <p:sp>
        <p:nvSpPr>
          <p:cNvPr id="5" name="AutoShape 3">
            <a:extLst>
              <a:ext uri="{FF2B5EF4-FFF2-40B4-BE49-F238E27FC236}">
                <a16:creationId xmlns:a16="http://schemas.microsoft.com/office/drawing/2014/main" id="{C57FB86B-E286-7448-9C49-23688806FD1A}"/>
              </a:ext>
            </a:extLst>
          </p:cNvPr>
          <p:cNvSpPr>
            <a:spLocks noChangeArrowheads="1"/>
          </p:cNvSpPr>
          <p:nvPr/>
        </p:nvSpPr>
        <p:spPr bwMode="auto">
          <a:xfrm rot="708146">
            <a:off x="9156700" y="1590555"/>
            <a:ext cx="673100" cy="215900"/>
          </a:xfrm>
          <a:prstGeom prst="roundRect">
            <a:avLst>
              <a:gd name="adj" fmla="val 12495"/>
            </a:avLst>
          </a:prstGeom>
          <a:solidFill>
            <a:schemeClr val="accent1"/>
          </a:solidFill>
          <a:ln w="12700">
            <a:solidFill>
              <a:schemeClr val="tx1"/>
            </a:solidFill>
            <a:round/>
            <a:headEnd/>
            <a:tailEnd/>
          </a:ln>
        </p:spPr>
        <p:txBody>
          <a:bodyPr wrap="none" anchor="ctr"/>
          <a:lstStyle/>
          <a:p>
            <a:pPr eaLnBrk="0" hangingPunct="0"/>
            <a:endParaRPr lang="en-US"/>
          </a:p>
        </p:txBody>
      </p:sp>
      <p:sp>
        <p:nvSpPr>
          <p:cNvPr id="6" name="AutoShape 4">
            <a:extLst>
              <a:ext uri="{FF2B5EF4-FFF2-40B4-BE49-F238E27FC236}">
                <a16:creationId xmlns:a16="http://schemas.microsoft.com/office/drawing/2014/main" id="{1FB3518E-E93A-244C-84E1-F60C278ED381}"/>
              </a:ext>
            </a:extLst>
          </p:cNvPr>
          <p:cNvSpPr>
            <a:spLocks noChangeArrowheads="1"/>
          </p:cNvSpPr>
          <p:nvPr/>
        </p:nvSpPr>
        <p:spPr bwMode="auto">
          <a:xfrm rot="1298666">
            <a:off x="9007475" y="2379543"/>
            <a:ext cx="673100" cy="215900"/>
          </a:xfrm>
          <a:prstGeom prst="roundRect">
            <a:avLst>
              <a:gd name="adj" fmla="val 12495"/>
            </a:avLst>
          </a:prstGeom>
          <a:solidFill>
            <a:schemeClr val="accent1"/>
          </a:solidFill>
          <a:ln w="12700">
            <a:solidFill>
              <a:schemeClr val="tx1"/>
            </a:solidFill>
            <a:round/>
            <a:headEnd/>
            <a:tailEnd/>
          </a:ln>
        </p:spPr>
        <p:txBody>
          <a:bodyPr wrap="none" anchor="ctr"/>
          <a:lstStyle/>
          <a:p>
            <a:pPr eaLnBrk="0" hangingPunct="0"/>
            <a:endParaRPr lang="en-US"/>
          </a:p>
        </p:txBody>
      </p:sp>
      <p:sp>
        <p:nvSpPr>
          <p:cNvPr id="7" name="AutoShape 5">
            <a:extLst>
              <a:ext uri="{FF2B5EF4-FFF2-40B4-BE49-F238E27FC236}">
                <a16:creationId xmlns:a16="http://schemas.microsoft.com/office/drawing/2014/main" id="{726C6F1F-AEB8-5541-842C-88B618CDA3BC}"/>
              </a:ext>
            </a:extLst>
          </p:cNvPr>
          <p:cNvSpPr>
            <a:spLocks noChangeArrowheads="1"/>
          </p:cNvSpPr>
          <p:nvPr/>
        </p:nvSpPr>
        <p:spPr bwMode="auto">
          <a:xfrm rot="-2452344">
            <a:off x="9994900" y="2530355"/>
            <a:ext cx="673100" cy="215900"/>
          </a:xfrm>
          <a:prstGeom prst="roundRect">
            <a:avLst>
              <a:gd name="adj" fmla="val 12495"/>
            </a:avLst>
          </a:prstGeom>
          <a:solidFill>
            <a:schemeClr val="accent1"/>
          </a:solidFill>
          <a:ln w="12700">
            <a:solidFill>
              <a:schemeClr val="tx1"/>
            </a:solidFill>
            <a:round/>
            <a:headEnd/>
            <a:tailEnd/>
          </a:ln>
        </p:spPr>
        <p:txBody>
          <a:bodyPr wrap="none" anchor="ctr"/>
          <a:lstStyle/>
          <a:p>
            <a:pPr eaLnBrk="0" hangingPunct="0"/>
            <a:endParaRPr lang="en-US"/>
          </a:p>
        </p:txBody>
      </p:sp>
      <p:sp>
        <p:nvSpPr>
          <p:cNvPr id="8" name="AutoShape 6">
            <a:extLst>
              <a:ext uri="{FF2B5EF4-FFF2-40B4-BE49-F238E27FC236}">
                <a16:creationId xmlns:a16="http://schemas.microsoft.com/office/drawing/2014/main" id="{B887A204-E2CB-1342-AE84-EB4F596D625E}"/>
              </a:ext>
            </a:extLst>
          </p:cNvPr>
          <p:cNvSpPr>
            <a:spLocks noChangeArrowheads="1"/>
          </p:cNvSpPr>
          <p:nvPr/>
        </p:nvSpPr>
        <p:spPr bwMode="auto">
          <a:xfrm rot="-915307">
            <a:off x="10071100" y="1725493"/>
            <a:ext cx="673100" cy="215900"/>
          </a:xfrm>
          <a:prstGeom prst="roundRect">
            <a:avLst>
              <a:gd name="adj" fmla="val 12495"/>
            </a:avLst>
          </a:prstGeom>
          <a:solidFill>
            <a:schemeClr val="accent1"/>
          </a:solidFill>
          <a:ln w="12700">
            <a:solidFill>
              <a:schemeClr val="tx1"/>
            </a:solidFill>
            <a:round/>
            <a:headEnd/>
            <a:tailEnd/>
          </a:ln>
        </p:spPr>
        <p:txBody>
          <a:bodyPr wrap="none" anchor="ctr"/>
          <a:lstStyle/>
          <a:p>
            <a:pPr eaLnBrk="0" hangingPunct="0"/>
            <a:endParaRPr lang="en-US"/>
          </a:p>
        </p:txBody>
      </p:sp>
      <p:sp>
        <p:nvSpPr>
          <p:cNvPr id="9" name="Arc 7">
            <a:extLst>
              <a:ext uri="{FF2B5EF4-FFF2-40B4-BE49-F238E27FC236}">
                <a16:creationId xmlns:a16="http://schemas.microsoft.com/office/drawing/2014/main" id="{FDD110AB-6E70-B94D-9CD0-5AAC4544F9B5}"/>
              </a:ext>
            </a:extLst>
          </p:cNvPr>
          <p:cNvSpPr>
            <a:spLocks/>
          </p:cNvSpPr>
          <p:nvPr/>
        </p:nvSpPr>
        <p:spPr bwMode="auto">
          <a:xfrm rot="309251">
            <a:off x="8578705" y="2764706"/>
            <a:ext cx="1822450" cy="933450"/>
          </a:xfrm>
          <a:custGeom>
            <a:avLst/>
            <a:gdLst>
              <a:gd name="T0" fmla="*/ 2147483647 w 21600"/>
              <a:gd name="T1" fmla="*/ 0 h 17750"/>
              <a:gd name="T2" fmla="*/ 2147483647 w 21600"/>
              <a:gd name="T3" fmla="*/ 2147483647 h 17750"/>
              <a:gd name="T4" fmla="*/ 0 w 21600"/>
              <a:gd name="T5" fmla="*/ 2147483647 h 17750"/>
              <a:gd name="T6" fmla="*/ 0 60000 65536"/>
              <a:gd name="T7" fmla="*/ 0 60000 65536"/>
              <a:gd name="T8" fmla="*/ 0 60000 65536"/>
              <a:gd name="T9" fmla="*/ 0 w 21600"/>
              <a:gd name="T10" fmla="*/ 0 h 17750"/>
              <a:gd name="T11" fmla="*/ 21600 w 21600"/>
              <a:gd name="T12" fmla="*/ 17750 h 17750"/>
            </a:gdLst>
            <a:ahLst/>
            <a:cxnLst>
              <a:cxn ang="T6">
                <a:pos x="T0" y="T1"/>
              </a:cxn>
              <a:cxn ang="T7">
                <a:pos x="T2" y="T3"/>
              </a:cxn>
              <a:cxn ang="T8">
                <a:pos x="T4" y="T5"/>
              </a:cxn>
            </a:cxnLst>
            <a:rect l="T9" t="T10" r="T11" b="T12"/>
            <a:pathLst>
              <a:path w="21600" h="17750" fill="none" extrusionOk="0">
                <a:moveTo>
                  <a:pt x="12308" y="-1"/>
                </a:moveTo>
                <a:cubicBezTo>
                  <a:pt x="18128" y="4035"/>
                  <a:pt x="21600" y="10667"/>
                  <a:pt x="21600" y="17750"/>
                </a:cubicBezTo>
              </a:path>
              <a:path w="21600" h="17750" stroke="0" extrusionOk="0">
                <a:moveTo>
                  <a:pt x="12308" y="-1"/>
                </a:moveTo>
                <a:cubicBezTo>
                  <a:pt x="18128" y="4035"/>
                  <a:pt x="21600" y="10667"/>
                  <a:pt x="21600" y="17750"/>
                </a:cubicBezTo>
                <a:lnTo>
                  <a:pt x="0" y="17750"/>
                </a:lnTo>
                <a:close/>
              </a:path>
            </a:pathLst>
          </a:custGeom>
          <a:noFill/>
          <a:ln w="12700" cap="rnd">
            <a:solidFill>
              <a:schemeClr val="tx1"/>
            </a:solidFill>
            <a:round/>
            <a:headEnd/>
            <a:tailEnd type="triangle" w="med" len="med"/>
          </a:ln>
        </p:spPr>
        <p:txBody>
          <a:bodyPr wrap="none" anchor="ctr"/>
          <a:lstStyle/>
          <a:p>
            <a:pPr eaLnBrk="0" hangingPunct="0"/>
            <a:endParaRPr lang="en-US"/>
          </a:p>
        </p:txBody>
      </p:sp>
      <p:grpSp>
        <p:nvGrpSpPr>
          <p:cNvPr id="10" name="Group 8">
            <a:extLst>
              <a:ext uri="{FF2B5EF4-FFF2-40B4-BE49-F238E27FC236}">
                <a16:creationId xmlns:a16="http://schemas.microsoft.com/office/drawing/2014/main" id="{4D590549-EF72-D54C-BB3B-DB6AF5A1F1BD}"/>
              </a:ext>
            </a:extLst>
          </p:cNvPr>
          <p:cNvGrpSpPr>
            <a:grpSpLocks/>
          </p:cNvGrpSpPr>
          <p:nvPr/>
        </p:nvGrpSpPr>
        <p:grpSpPr bwMode="auto">
          <a:xfrm>
            <a:off x="8921750" y="3784480"/>
            <a:ext cx="2044700" cy="1739900"/>
            <a:chOff x="1924" y="2692"/>
            <a:chExt cx="1288" cy="1096"/>
          </a:xfrm>
        </p:grpSpPr>
        <p:sp>
          <p:nvSpPr>
            <p:cNvPr id="11" name="AutoShape 9">
              <a:extLst>
                <a:ext uri="{FF2B5EF4-FFF2-40B4-BE49-F238E27FC236}">
                  <a16:creationId xmlns:a16="http://schemas.microsoft.com/office/drawing/2014/main" id="{50ADF344-8600-6743-89DE-EAD5C8891D63}"/>
                </a:ext>
              </a:extLst>
            </p:cNvPr>
            <p:cNvSpPr>
              <a:spLocks noChangeArrowheads="1"/>
            </p:cNvSpPr>
            <p:nvPr/>
          </p:nvSpPr>
          <p:spPr bwMode="auto">
            <a:xfrm>
              <a:off x="1924" y="2692"/>
              <a:ext cx="1288" cy="1096"/>
            </a:xfrm>
            <a:prstGeom prst="roundRect">
              <a:avLst>
                <a:gd name="adj" fmla="val 12495"/>
              </a:avLst>
            </a:prstGeom>
            <a:solidFill>
              <a:schemeClr val="accent1"/>
            </a:solidFill>
            <a:ln w="12700">
              <a:solidFill>
                <a:schemeClr val="tx1"/>
              </a:solidFill>
              <a:round/>
              <a:headEnd/>
              <a:tailEnd/>
            </a:ln>
          </p:spPr>
          <p:txBody>
            <a:bodyPr wrap="none" anchor="ctr"/>
            <a:lstStyle/>
            <a:p>
              <a:pPr eaLnBrk="0" hangingPunct="0"/>
              <a:endParaRPr lang="en-US"/>
            </a:p>
          </p:txBody>
        </p:sp>
        <p:sp>
          <p:nvSpPr>
            <p:cNvPr id="12" name="Line 10">
              <a:extLst>
                <a:ext uri="{FF2B5EF4-FFF2-40B4-BE49-F238E27FC236}">
                  <a16:creationId xmlns:a16="http://schemas.microsoft.com/office/drawing/2014/main" id="{1ED3FF7D-4652-3C49-BF20-B63FC778B15B}"/>
                </a:ext>
              </a:extLst>
            </p:cNvPr>
            <p:cNvSpPr>
              <a:spLocks noChangeShapeType="1"/>
            </p:cNvSpPr>
            <p:nvPr/>
          </p:nvSpPr>
          <p:spPr bwMode="auto">
            <a:xfrm>
              <a:off x="1924" y="2976"/>
              <a:ext cx="1288" cy="0"/>
            </a:xfrm>
            <a:prstGeom prst="line">
              <a:avLst/>
            </a:prstGeom>
            <a:noFill/>
            <a:ln w="12700">
              <a:solidFill>
                <a:schemeClr val="tx1"/>
              </a:solidFill>
              <a:round/>
              <a:headEnd/>
              <a:tailEnd/>
            </a:ln>
          </p:spPr>
          <p:txBody>
            <a:bodyPr wrap="none" anchor="ctr"/>
            <a:lstStyle/>
            <a:p>
              <a:endParaRPr lang="en-US"/>
            </a:p>
          </p:txBody>
        </p:sp>
        <p:sp>
          <p:nvSpPr>
            <p:cNvPr id="13" name="Line 11">
              <a:extLst>
                <a:ext uri="{FF2B5EF4-FFF2-40B4-BE49-F238E27FC236}">
                  <a16:creationId xmlns:a16="http://schemas.microsoft.com/office/drawing/2014/main" id="{4973C0ED-247F-4842-9F04-F248FE2DDB54}"/>
                </a:ext>
              </a:extLst>
            </p:cNvPr>
            <p:cNvSpPr>
              <a:spLocks noChangeShapeType="1"/>
            </p:cNvSpPr>
            <p:nvPr/>
          </p:nvSpPr>
          <p:spPr bwMode="auto">
            <a:xfrm>
              <a:off x="1924" y="3264"/>
              <a:ext cx="1288" cy="0"/>
            </a:xfrm>
            <a:prstGeom prst="line">
              <a:avLst/>
            </a:prstGeom>
            <a:noFill/>
            <a:ln w="12700">
              <a:solidFill>
                <a:schemeClr val="tx1"/>
              </a:solidFill>
              <a:round/>
              <a:headEnd/>
              <a:tailEnd/>
            </a:ln>
          </p:spPr>
          <p:txBody>
            <a:bodyPr wrap="none" anchor="ctr"/>
            <a:lstStyle/>
            <a:p>
              <a:endParaRPr lang="en-US"/>
            </a:p>
          </p:txBody>
        </p:sp>
        <p:sp>
          <p:nvSpPr>
            <p:cNvPr id="14" name="Line 12">
              <a:extLst>
                <a:ext uri="{FF2B5EF4-FFF2-40B4-BE49-F238E27FC236}">
                  <a16:creationId xmlns:a16="http://schemas.microsoft.com/office/drawing/2014/main" id="{5438A2B8-4769-9C4D-BDE6-2E70FE7E9488}"/>
                </a:ext>
              </a:extLst>
            </p:cNvPr>
            <p:cNvSpPr>
              <a:spLocks noChangeShapeType="1"/>
            </p:cNvSpPr>
            <p:nvPr/>
          </p:nvSpPr>
          <p:spPr bwMode="auto">
            <a:xfrm>
              <a:off x="1924" y="3504"/>
              <a:ext cx="1288" cy="0"/>
            </a:xfrm>
            <a:prstGeom prst="line">
              <a:avLst/>
            </a:prstGeom>
            <a:noFill/>
            <a:ln w="12700">
              <a:solidFill>
                <a:schemeClr val="tx1"/>
              </a:solidFill>
              <a:round/>
              <a:headEnd/>
              <a:tailEnd/>
            </a:ln>
          </p:spPr>
          <p:txBody>
            <a:bodyPr wrap="none" anchor="ctr"/>
            <a:lstStyle/>
            <a:p>
              <a:endParaRPr lang="en-US"/>
            </a:p>
          </p:txBody>
        </p:sp>
      </p:grpSp>
      <p:sp>
        <p:nvSpPr>
          <p:cNvPr id="16" name="Rectangle 15">
            <a:extLst>
              <a:ext uri="{FF2B5EF4-FFF2-40B4-BE49-F238E27FC236}">
                <a16:creationId xmlns:a16="http://schemas.microsoft.com/office/drawing/2014/main" id="{0E7C3685-AAC9-4D44-BD80-03F0AA3EC4F6}"/>
              </a:ext>
            </a:extLst>
          </p:cNvPr>
          <p:cNvSpPr>
            <a:spLocks noChangeArrowheads="1"/>
          </p:cNvSpPr>
          <p:nvPr/>
        </p:nvSpPr>
        <p:spPr bwMode="auto">
          <a:xfrm>
            <a:off x="8991600" y="1926795"/>
            <a:ext cx="2057400" cy="397545"/>
          </a:xfrm>
          <a:prstGeom prst="rect">
            <a:avLst/>
          </a:prstGeom>
          <a:noFill/>
          <a:ln w="12700">
            <a:noFill/>
            <a:miter lim="800000"/>
            <a:headEnd/>
            <a:tailEnd/>
          </a:ln>
        </p:spPr>
        <p:txBody>
          <a:bodyPr wrap="square" lIns="90488" tIns="44450" rIns="90488" bIns="44450">
            <a:spAutoFit/>
          </a:bodyPr>
          <a:lstStyle/>
          <a:p>
            <a:pPr algn="ctr" eaLnBrk="0" hangingPunct="0">
              <a:spcBef>
                <a:spcPct val="50000"/>
              </a:spcBef>
            </a:pPr>
            <a:r>
              <a:rPr lang="en-US" sz="2000">
                <a:latin typeface="Arial Narrow" pitchFamily="34" charset="0"/>
              </a:rPr>
              <a:t>2792 aa monomers</a:t>
            </a:r>
            <a:endParaRPr lang="en-US">
              <a:latin typeface="Arial Narrow" pitchFamily="34" charset="0"/>
            </a:endParaRPr>
          </a:p>
        </p:txBody>
      </p:sp>
      <p:sp>
        <p:nvSpPr>
          <p:cNvPr id="18" name="Rectangle 29">
            <a:extLst>
              <a:ext uri="{FF2B5EF4-FFF2-40B4-BE49-F238E27FC236}">
                <a16:creationId xmlns:a16="http://schemas.microsoft.com/office/drawing/2014/main" id="{11EB7307-AD02-7A4C-B0A3-138F743C1A2C}"/>
              </a:ext>
            </a:extLst>
          </p:cNvPr>
          <p:cNvSpPr>
            <a:spLocks noChangeArrowheads="1"/>
          </p:cNvSpPr>
          <p:nvPr/>
        </p:nvSpPr>
        <p:spPr bwMode="auto">
          <a:xfrm>
            <a:off x="9067800" y="4159131"/>
            <a:ext cx="1752600" cy="951543"/>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800">
                <a:latin typeface="Arial Narrow" pitchFamily="34" charset="0"/>
              </a:rPr>
              <a:t>20 </a:t>
            </a:r>
            <a:r>
              <a:rPr lang="en-US" sz="2800" err="1">
                <a:latin typeface="Arial Narrow" pitchFamily="34" charset="0"/>
              </a:rPr>
              <a:t>mD</a:t>
            </a:r>
            <a:r>
              <a:rPr lang="en-US" sz="2800">
                <a:latin typeface="Arial Narrow" pitchFamily="34" charset="0"/>
              </a:rPr>
              <a:t> ULVWF</a:t>
            </a:r>
          </a:p>
        </p:txBody>
      </p:sp>
      <p:sp>
        <p:nvSpPr>
          <p:cNvPr id="19" name="Arc 7">
            <a:extLst>
              <a:ext uri="{FF2B5EF4-FFF2-40B4-BE49-F238E27FC236}">
                <a16:creationId xmlns:a16="http://schemas.microsoft.com/office/drawing/2014/main" id="{4346B9C6-4E84-6947-920A-D7BD5416DAA2}"/>
              </a:ext>
            </a:extLst>
          </p:cNvPr>
          <p:cNvSpPr>
            <a:spLocks/>
          </p:cNvSpPr>
          <p:nvPr/>
        </p:nvSpPr>
        <p:spPr bwMode="auto">
          <a:xfrm rot="5743965">
            <a:off x="8711987" y="5058564"/>
            <a:ext cx="1822450" cy="933450"/>
          </a:xfrm>
          <a:custGeom>
            <a:avLst/>
            <a:gdLst>
              <a:gd name="T0" fmla="*/ 2147483647 w 21600"/>
              <a:gd name="T1" fmla="*/ 0 h 17750"/>
              <a:gd name="T2" fmla="*/ 2147483647 w 21600"/>
              <a:gd name="T3" fmla="*/ 2147483647 h 17750"/>
              <a:gd name="T4" fmla="*/ 0 w 21600"/>
              <a:gd name="T5" fmla="*/ 2147483647 h 17750"/>
              <a:gd name="T6" fmla="*/ 0 60000 65536"/>
              <a:gd name="T7" fmla="*/ 0 60000 65536"/>
              <a:gd name="T8" fmla="*/ 0 60000 65536"/>
              <a:gd name="T9" fmla="*/ 0 w 21600"/>
              <a:gd name="T10" fmla="*/ 0 h 17750"/>
              <a:gd name="T11" fmla="*/ 21600 w 21600"/>
              <a:gd name="T12" fmla="*/ 17750 h 17750"/>
            </a:gdLst>
            <a:ahLst/>
            <a:cxnLst>
              <a:cxn ang="T6">
                <a:pos x="T0" y="T1"/>
              </a:cxn>
              <a:cxn ang="T7">
                <a:pos x="T2" y="T3"/>
              </a:cxn>
              <a:cxn ang="T8">
                <a:pos x="T4" y="T5"/>
              </a:cxn>
            </a:cxnLst>
            <a:rect l="T9" t="T10" r="T11" b="T12"/>
            <a:pathLst>
              <a:path w="21600" h="17750" fill="none" extrusionOk="0">
                <a:moveTo>
                  <a:pt x="12308" y="-1"/>
                </a:moveTo>
                <a:cubicBezTo>
                  <a:pt x="18128" y="4035"/>
                  <a:pt x="21600" y="10667"/>
                  <a:pt x="21600" y="17750"/>
                </a:cubicBezTo>
              </a:path>
              <a:path w="21600" h="17750" stroke="0" extrusionOk="0">
                <a:moveTo>
                  <a:pt x="12308" y="-1"/>
                </a:moveTo>
                <a:cubicBezTo>
                  <a:pt x="18128" y="4035"/>
                  <a:pt x="21600" y="10667"/>
                  <a:pt x="21600" y="17750"/>
                </a:cubicBezTo>
                <a:lnTo>
                  <a:pt x="0" y="17750"/>
                </a:lnTo>
                <a:close/>
              </a:path>
            </a:pathLst>
          </a:custGeom>
          <a:noFill/>
          <a:ln w="12700" cap="rnd">
            <a:solidFill>
              <a:schemeClr val="tx1"/>
            </a:solidFill>
            <a:round/>
            <a:headEnd/>
            <a:tailEnd type="triangle" w="med" len="med"/>
          </a:ln>
        </p:spPr>
        <p:txBody>
          <a:bodyPr wrap="none" anchor="ctr"/>
          <a:lstStyle/>
          <a:p>
            <a:pPr eaLnBrk="0" hangingPunct="0"/>
            <a:endParaRPr lang="en-US"/>
          </a:p>
        </p:txBody>
      </p:sp>
      <p:sp>
        <p:nvSpPr>
          <p:cNvPr id="21" name="Rectangle 20">
            <a:extLst>
              <a:ext uri="{FF2B5EF4-FFF2-40B4-BE49-F238E27FC236}">
                <a16:creationId xmlns:a16="http://schemas.microsoft.com/office/drawing/2014/main" id="{7B61F56E-780D-A042-9081-B7FF50D2CFAD}"/>
              </a:ext>
            </a:extLst>
          </p:cNvPr>
          <p:cNvSpPr>
            <a:spLocks noChangeArrowheads="1"/>
          </p:cNvSpPr>
          <p:nvPr/>
        </p:nvSpPr>
        <p:spPr bwMode="auto">
          <a:xfrm>
            <a:off x="7843946" y="5460326"/>
            <a:ext cx="2057400" cy="397545"/>
          </a:xfrm>
          <a:prstGeom prst="rect">
            <a:avLst/>
          </a:prstGeom>
          <a:noFill/>
          <a:ln w="12700">
            <a:noFill/>
            <a:miter lim="800000"/>
            <a:headEnd/>
            <a:tailEnd/>
          </a:ln>
        </p:spPr>
        <p:txBody>
          <a:bodyPr wrap="square" lIns="90488" tIns="44450" rIns="90488" bIns="44450">
            <a:spAutoFit/>
          </a:bodyPr>
          <a:lstStyle/>
          <a:p>
            <a:pPr algn="ctr" eaLnBrk="0" hangingPunct="0">
              <a:spcBef>
                <a:spcPct val="50000"/>
              </a:spcBef>
            </a:pPr>
            <a:r>
              <a:rPr lang="en-US" sz="2000" dirty="0">
                <a:latin typeface="Arial Narrow" pitchFamily="34" charset="0"/>
              </a:rPr>
              <a:t>742 aa </a:t>
            </a:r>
            <a:r>
              <a:rPr lang="en-US" sz="2000" dirty="0" err="1">
                <a:latin typeface="Arial Narrow" pitchFamily="34" charset="0"/>
              </a:rPr>
              <a:t>propeptides</a:t>
            </a:r>
            <a:endParaRPr lang="en-US" dirty="0">
              <a:latin typeface="Arial Narrow" pitchFamily="34" charset="0"/>
            </a:endParaRPr>
          </a:p>
        </p:txBody>
      </p:sp>
      <p:sp>
        <p:nvSpPr>
          <p:cNvPr id="22" name="AutoShape 4">
            <a:extLst>
              <a:ext uri="{FF2B5EF4-FFF2-40B4-BE49-F238E27FC236}">
                <a16:creationId xmlns:a16="http://schemas.microsoft.com/office/drawing/2014/main" id="{64E9D83E-128E-7745-A044-1568BB05B1F1}"/>
              </a:ext>
            </a:extLst>
          </p:cNvPr>
          <p:cNvSpPr>
            <a:spLocks noChangeArrowheads="1"/>
          </p:cNvSpPr>
          <p:nvPr/>
        </p:nvSpPr>
        <p:spPr bwMode="auto">
          <a:xfrm rot="2064727">
            <a:off x="7794609" y="6149999"/>
            <a:ext cx="420277" cy="155232"/>
          </a:xfrm>
          <a:prstGeom prst="roundRect">
            <a:avLst>
              <a:gd name="adj" fmla="val 12495"/>
            </a:avLst>
          </a:prstGeom>
          <a:solidFill>
            <a:schemeClr val="accent1"/>
          </a:solidFill>
          <a:ln w="12700">
            <a:solidFill>
              <a:schemeClr val="tx1"/>
            </a:solidFill>
            <a:round/>
            <a:headEnd/>
            <a:tailEnd/>
          </a:ln>
        </p:spPr>
        <p:txBody>
          <a:bodyPr wrap="none" anchor="ctr"/>
          <a:lstStyle/>
          <a:p>
            <a:pPr eaLnBrk="0" hangingPunct="0"/>
            <a:endParaRPr lang="en-US"/>
          </a:p>
        </p:txBody>
      </p:sp>
      <p:sp>
        <p:nvSpPr>
          <p:cNvPr id="23" name="AutoShape 4">
            <a:extLst>
              <a:ext uri="{FF2B5EF4-FFF2-40B4-BE49-F238E27FC236}">
                <a16:creationId xmlns:a16="http://schemas.microsoft.com/office/drawing/2014/main" id="{0F23668F-8F98-644C-9A64-4DFFA8DE5611}"/>
              </a:ext>
            </a:extLst>
          </p:cNvPr>
          <p:cNvSpPr>
            <a:spLocks noChangeArrowheads="1"/>
          </p:cNvSpPr>
          <p:nvPr/>
        </p:nvSpPr>
        <p:spPr bwMode="auto">
          <a:xfrm rot="20297842">
            <a:off x="8243408" y="5944762"/>
            <a:ext cx="420277" cy="155232"/>
          </a:xfrm>
          <a:prstGeom prst="roundRect">
            <a:avLst>
              <a:gd name="adj" fmla="val 12495"/>
            </a:avLst>
          </a:prstGeom>
          <a:solidFill>
            <a:schemeClr val="accent1"/>
          </a:solidFill>
          <a:ln w="12700">
            <a:solidFill>
              <a:schemeClr val="tx1"/>
            </a:solidFill>
            <a:round/>
            <a:headEnd/>
            <a:tailEnd/>
          </a:ln>
        </p:spPr>
        <p:txBody>
          <a:bodyPr wrap="none" anchor="ctr"/>
          <a:lstStyle/>
          <a:p>
            <a:pPr eaLnBrk="0" hangingPunct="0"/>
            <a:endParaRPr lang="en-US"/>
          </a:p>
        </p:txBody>
      </p:sp>
      <p:sp>
        <p:nvSpPr>
          <p:cNvPr id="24" name="AutoShape 4">
            <a:extLst>
              <a:ext uri="{FF2B5EF4-FFF2-40B4-BE49-F238E27FC236}">
                <a16:creationId xmlns:a16="http://schemas.microsoft.com/office/drawing/2014/main" id="{5AD2AC2C-5337-1648-A11F-D50A632302ED}"/>
              </a:ext>
            </a:extLst>
          </p:cNvPr>
          <p:cNvSpPr>
            <a:spLocks noChangeArrowheads="1"/>
          </p:cNvSpPr>
          <p:nvPr/>
        </p:nvSpPr>
        <p:spPr bwMode="auto">
          <a:xfrm rot="1298666">
            <a:off x="8296054" y="6371225"/>
            <a:ext cx="420277" cy="155232"/>
          </a:xfrm>
          <a:prstGeom prst="roundRect">
            <a:avLst>
              <a:gd name="adj" fmla="val 12495"/>
            </a:avLst>
          </a:prstGeom>
          <a:solidFill>
            <a:schemeClr val="accent1"/>
          </a:solidFill>
          <a:ln w="12700">
            <a:solidFill>
              <a:schemeClr val="tx1"/>
            </a:solidFill>
            <a:round/>
            <a:headEnd/>
            <a:tailEnd/>
          </a:ln>
        </p:spPr>
        <p:txBody>
          <a:bodyPr wrap="none" anchor="ctr"/>
          <a:lstStyle/>
          <a:p>
            <a:pPr eaLnBrk="0" hangingPunct="0"/>
            <a:endParaRPr lang="en-US"/>
          </a:p>
        </p:txBody>
      </p:sp>
      <p:sp>
        <p:nvSpPr>
          <p:cNvPr id="25" name="AutoShape 4">
            <a:extLst>
              <a:ext uri="{FF2B5EF4-FFF2-40B4-BE49-F238E27FC236}">
                <a16:creationId xmlns:a16="http://schemas.microsoft.com/office/drawing/2014/main" id="{47F8C2A1-A326-9948-9973-92E36DFF1E23}"/>
              </a:ext>
            </a:extLst>
          </p:cNvPr>
          <p:cNvSpPr>
            <a:spLocks noChangeArrowheads="1"/>
          </p:cNvSpPr>
          <p:nvPr/>
        </p:nvSpPr>
        <p:spPr bwMode="auto">
          <a:xfrm rot="20750593">
            <a:off x="8812247" y="5958270"/>
            <a:ext cx="420277" cy="155232"/>
          </a:xfrm>
          <a:prstGeom prst="roundRect">
            <a:avLst>
              <a:gd name="adj" fmla="val 12495"/>
            </a:avLst>
          </a:prstGeom>
          <a:solidFill>
            <a:schemeClr val="accent1"/>
          </a:solidFill>
          <a:ln w="12700">
            <a:solidFill>
              <a:schemeClr val="tx1"/>
            </a:solidFill>
            <a:round/>
            <a:headEnd/>
            <a:tailEnd/>
          </a:ln>
        </p:spPr>
        <p:txBody>
          <a:bodyPr wrap="none" anchor="ctr"/>
          <a:lstStyle/>
          <a:p>
            <a:pPr eaLnBrk="0" hangingPunct="0"/>
            <a:endParaRPr lang="en-US"/>
          </a:p>
        </p:txBody>
      </p:sp>
      <p:sp>
        <p:nvSpPr>
          <p:cNvPr id="4" name="Slide Number Placeholder 3">
            <a:extLst>
              <a:ext uri="{FF2B5EF4-FFF2-40B4-BE49-F238E27FC236}">
                <a16:creationId xmlns:a16="http://schemas.microsoft.com/office/drawing/2014/main" id="{ED410323-6F15-8959-9985-4C8665EE22E5}"/>
              </a:ext>
            </a:extLst>
          </p:cNvPr>
          <p:cNvSpPr>
            <a:spLocks noGrp="1"/>
          </p:cNvSpPr>
          <p:nvPr>
            <p:ph type="sldNum" sz="quarter" idx="12"/>
          </p:nvPr>
        </p:nvSpPr>
        <p:spPr/>
        <p:txBody>
          <a:bodyPr/>
          <a:lstStyle/>
          <a:p>
            <a:fld id="{D5FCF9B7-FB9B-46B7-B364-EF10DB67BB39}" type="slidenum">
              <a:rPr lang="en-US" smtClean="0"/>
              <a:pPr/>
              <a:t>8</a:t>
            </a:fld>
            <a:endParaRPr lang="en-US" dirty="0"/>
          </a:p>
        </p:txBody>
      </p:sp>
    </p:spTree>
    <p:extLst>
      <p:ext uri="{BB962C8B-B14F-4D97-AF65-F5344CB8AC3E}">
        <p14:creationId xmlns:p14="http://schemas.microsoft.com/office/powerpoint/2010/main" val="154961276"/>
      </p:ext>
    </p:extLst>
  </p:cSld>
  <p:clrMapOvr>
    <a:masterClrMapping/>
  </p:clrMapOvr>
  <mc:AlternateContent xmlns:mc="http://schemas.openxmlformats.org/markup-compatibility/2006" xmlns:p14="http://schemas.microsoft.com/office/powerpoint/2010/main">
    <mc:Choice Requires="p14">
      <p:transition spd="slow" p14:dur="2000" advTm="643"/>
    </mc:Choice>
    <mc:Fallback xmlns="">
      <p:transition spd="slow" advTm="64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DDAB-0177-EA40-959D-9E725BD60366}"/>
              </a:ext>
            </a:extLst>
          </p:cNvPr>
          <p:cNvSpPr>
            <a:spLocks noGrp="1"/>
          </p:cNvSpPr>
          <p:nvPr>
            <p:ph type="title"/>
          </p:nvPr>
        </p:nvSpPr>
        <p:spPr>
          <a:xfrm>
            <a:off x="1981200" y="879988"/>
            <a:ext cx="8229600" cy="872612"/>
          </a:xfrm>
        </p:spPr>
        <p:txBody>
          <a:bodyPr/>
          <a:lstStyle/>
          <a:p>
            <a:r>
              <a:rPr lang="en-US" dirty="0">
                <a:solidFill>
                  <a:schemeClr val="tx1"/>
                </a:solidFill>
              </a:rPr>
              <a:t>Endothelial Cell Secretes ULVWF</a:t>
            </a:r>
          </a:p>
        </p:txBody>
      </p:sp>
      <p:sp>
        <p:nvSpPr>
          <p:cNvPr id="4" name="Parallelogram 3">
            <a:extLst>
              <a:ext uri="{FF2B5EF4-FFF2-40B4-BE49-F238E27FC236}">
                <a16:creationId xmlns:a16="http://schemas.microsoft.com/office/drawing/2014/main" id="{78AFB058-52A8-1847-8280-64D123997822}"/>
              </a:ext>
            </a:extLst>
          </p:cNvPr>
          <p:cNvSpPr/>
          <p:nvPr/>
        </p:nvSpPr>
        <p:spPr>
          <a:xfrm>
            <a:off x="4495800" y="3352800"/>
            <a:ext cx="2286000" cy="685800"/>
          </a:xfrm>
          <a:prstGeom prst="parallelogram">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Narrow" panose="020B0604020202020204" pitchFamily="34" charset="0"/>
                <a:cs typeface="Arial Narrow" panose="020B0604020202020204" pitchFamily="34" charset="0"/>
              </a:rPr>
              <a:t>Endothelial Cell</a:t>
            </a:r>
          </a:p>
        </p:txBody>
      </p:sp>
      <p:sp>
        <p:nvSpPr>
          <p:cNvPr id="5" name="Line Callout 1 4">
            <a:extLst>
              <a:ext uri="{FF2B5EF4-FFF2-40B4-BE49-F238E27FC236}">
                <a16:creationId xmlns:a16="http://schemas.microsoft.com/office/drawing/2014/main" id="{99BFE79E-16F0-D54E-99D8-9BD331683EBE}"/>
              </a:ext>
            </a:extLst>
          </p:cNvPr>
          <p:cNvSpPr/>
          <p:nvPr/>
        </p:nvSpPr>
        <p:spPr>
          <a:xfrm>
            <a:off x="2878394" y="4648201"/>
            <a:ext cx="1447800" cy="420331"/>
          </a:xfrm>
          <a:prstGeom prst="borderCallout1">
            <a:avLst>
              <a:gd name="adj1" fmla="val 48858"/>
              <a:gd name="adj2" fmla="val 101684"/>
              <a:gd name="adj3" fmla="val -134699"/>
              <a:gd name="adj4" fmla="val 128476"/>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Narrow" panose="020B0604020202020204" pitchFamily="34" charset="0"/>
                <a:cs typeface="Arial Narrow" panose="020B0604020202020204" pitchFamily="34" charset="0"/>
              </a:rPr>
              <a:t>Epinephrine</a:t>
            </a:r>
          </a:p>
        </p:txBody>
      </p:sp>
      <p:sp>
        <p:nvSpPr>
          <p:cNvPr id="6" name="Line Callout 1 5">
            <a:extLst>
              <a:ext uri="{FF2B5EF4-FFF2-40B4-BE49-F238E27FC236}">
                <a16:creationId xmlns:a16="http://schemas.microsoft.com/office/drawing/2014/main" id="{429C76ED-6A98-A144-BD8D-C9949E5E0ACC}"/>
              </a:ext>
            </a:extLst>
          </p:cNvPr>
          <p:cNvSpPr/>
          <p:nvPr/>
        </p:nvSpPr>
        <p:spPr>
          <a:xfrm>
            <a:off x="2888226" y="3962401"/>
            <a:ext cx="1447800" cy="420331"/>
          </a:xfrm>
          <a:prstGeom prst="borderCallout1">
            <a:avLst>
              <a:gd name="adj1" fmla="val 8902"/>
              <a:gd name="adj2" fmla="val 101684"/>
              <a:gd name="adj3" fmla="val -60221"/>
              <a:gd name="adj4" fmla="val 114213"/>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Narrow" panose="020B0604020202020204" pitchFamily="34" charset="0"/>
                <a:cs typeface="Arial Narrow" panose="020B0604020202020204" pitchFamily="34" charset="0"/>
              </a:rPr>
              <a:t>DDAVP</a:t>
            </a:r>
          </a:p>
        </p:txBody>
      </p:sp>
      <p:sp>
        <p:nvSpPr>
          <p:cNvPr id="7" name="Line Callout 1 6">
            <a:extLst>
              <a:ext uri="{FF2B5EF4-FFF2-40B4-BE49-F238E27FC236}">
                <a16:creationId xmlns:a16="http://schemas.microsoft.com/office/drawing/2014/main" id="{20CD54D4-13ED-8F4C-834E-58D72D879B0D}"/>
              </a:ext>
            </a:extLst>
          </p:cNvPr>
          <p:cNvSpPr/>
          <p:nvPr/>
        </p:nvSpPr>
        <p:spPr>
          <a:xfrm>
            <a:off x="2888226" y="3276601"/>
            <a:ext cx="1447800" cy="420331"/>
          </a:xfrm>
          <a:prstGeom prst="borderCallout1">
            <a:avLst>
              <a:gd name="adj1" fmla="val 40255"/>
              <a:gd name="adj2" fmla="val 104740"/>
              <a:gd name="adj3" fmla="val 46400"/>
              <a:gd name="adj4" fmla="val 118289"/>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Narrow" panose="020B0604020202020204" pitchFamily="34" charset="0"/>
                <a:cs typeface="Arial Narrow" panose="020B0604020202020204" pitchFamily="34" charset="0"/>
              </a:rPr>
              <a:t>Histamine</a:t>
            </a:r>
          </a:p>
        </p:txBody>
      </p:sp>
      <p:sp>
        <p:nvSpPr>
          <p:cNvPr id="8" name="Line Callout 1 7">
            <a:extLst>
              <a:ext uri="{FF2B5EF4-FFF2-40B4-BE49-F238E27FC236}">
                <a16:creationId xmlns:a16="http://schemas.microsoft.com/office/drawing/2014/main" id="{238E639F-406D-3745-8E19-9C282DD2FA3F}"/>
              </a:ext>
            </a:extLst>
          </p:cNvPr>
          <p:cNvSpPr/>
          <p:nvPr/>
        </p:nvSpPr>
        <p:spPr>
          <a:xfrm>
            <a:off x="2895600" y="2667000"/>
            <a:ext cx="1447800" cy="420331"/>
          </a:xfrm>
          <a:prstGeom prst="borderCallout1">
            <a:avLst>
              <a:gd name="adj1" fmla="val 44556"/>
              <a:gd name="adj2" fmla="val 103721"/>
              <a:gd name="adj3" fmla="val 148834"/>
              <a:gd name="adj4" fmla="val 125419"/>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Narrow" panose="020B0604020202020204" pitchFamily="34" charset="0"/>
                <a:cs typeface="Arial Narrow" panose="020B0604020202020204" pitchFamily="34" charset="0"/>
              </a:rPr>
              <a:t>Thrombin</a:t>
            </a:r>
          </a:p>
        </p:txBody>
      </p:sp>
      <p:sp>
        <p:nvSpPr>
          <p:cNvPr id="9" name="Line Callout 1 8">
            <a:extLst>
              <a:ext uri="{FF2B5EF4-FFF2-40B4-BE49-F238E27FC236}">
                <a16:creationId xmlns:a16="http://schemas.microsoft.com/office/drawing/2014/main" id="{7DBA360A-004F-B648-9CE3-2063FBBF536D}"/>
              </a:ext>
            </a:extLst>
          </p:cNvPr>
          <p:cNvSpPr/>
          <p:nvPr/>
        </p:nvSpPr>
        <p:spPr>
          <a:xfrm>
            <a:off x="2878394" y="5282381"/>
            <a:ext cx="1447800" cy="420331"/>
          </a:xfrm>
          <a:prstGeom prst="borderCallout1">
            <a:avLst>
              <a:gd name="adj1" fmla="val 48858"/>
              <a:gd name="adj2" fmla="val 101684"/>
              <a:gd name="adj3" fmla="val -282066"/>
              <a:gd name="adj4" fmla="val 160056"/>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Narrow" panose="020B0604020202020204" pitchFamily="34" charset="0"/>
                <a:cs typeface="Arial Narrow" panose="020B0604020202020204" pitchFamily="34" charset="0"/>
              </a:rPr>
              <a:t>TNF- </a:t>
            </a:r>
            <a:r>
              <a:rPr lang="en-US" sz="2400">
                <a:solidFill>
                  <a:schemeClr val="tx1"/>
                </a:solidFill>
                <a:latin typeface="Symbol" pitchFamily="2" charset="2"/>
                <a:cs typeface="Arial Narrow" panose="020B0604020202020204" pitchFamily="34" charset="0"/>
              </a:rPr>
              <a:t>a</a:t>
            </a:r>
          </a:p>
        </p:txBody>
      </p:sp>
      <p:sp>
        <p:nvSpPr>
          <p:cNvPr id="12" name="Line Callout 1 11">
            <a:extLst>
              <a:ext uri="{FF2B5EF4-FFF2-40B4-BE49-F238E27FC236}">
                <a16:creationId xmlns:a16="http://schemas.microsoft.com/office/drawing/2014/main" id="{401F5888-F0DC-5345-AD87-3927A6226E15}"/>
              </a:ext>
            </a:extLst>
          </p:cNvPr>
          <p:cNvSpPr/>
          <p:nvPr/>
        </p:nvSpPr>
        <p:spPr>
          <a:xfrm>
            <a:off x="2910349" y="1900084"/>
            <a:ext cx="1447800" cy="420331"/>
          </a:xfrm>
          <a:prstGeom prst="borderCallout1">
            <a:avLst>
              <a:gd name="adj1" fmla="val 44556"/>
              <a:gd name="adj2" fmla="val 103721"/>
              <a:gd name="adj3" fmla="val 334798"/>
              <a:gd name="adj4" fmla="val 140699"/>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Narrow" panose="020B0604020202020204" pitchFamily="34" charset="0"/>
                <a:cs typeface="Arial Narrow" panose="020B0604020202020204" pitchFamily="34" charset="0"/>
              </a:rPr>
              <a:t>Il-6; Il-8</a:t>
            </a:r>
          </a:p>
        </p:txBody>
      </p:sp>
      <p:sp>
        <p:nvSpPr>
          <p:cNvPr id="13" name="Line Callout 1 12">
            <a:extLst>
              <a:ext uri="{FF2B5EF4-FFF2-40B4-BE49-F238E27FC236}">
                <a16:creationId xmlns:a16="http://schemas.microsoft.com/office/drawing/2014/main" id="{C49F82C6-B909-A04F-8F1B-43A2FAB379BE}"/>
              </a:ext>
            </a:extLst>
          </p:cNvPr>
          <p:cNvSpPr/>
          <p:nvPr/>
        </p:nvSpPr>
        <p:spPr>
          <a:xfrm>
            <a:off x="4787935" y="1900084"/>
            <a:ext cx="1447800" cy="420331"/>
          </a:xfrm>
          <a:prstGeom prst="borderCallout1">
            <a:avLst>
              <a:gd name="adj1" fmla="val 111222"/>
              <a:gd name="adj2" fmla="val 30376"/>
              <a:gd name="adj3" fmla="val 352342"/>
              <a:gd name="adj4" fmla="val 29663"/>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Narrow" panose="020B0604020202020204" pitchFamily="34" charset="0"/>
                <a:cs typeface="Arial Narrow" panose="020B0604020202020204" pitchFamily="34" charset="0"/>
              </a:rPr>
              <a:t>Viruses</a:t>
            </a:r>
          </a:p>
        </p:txBody>
      </p:sp>
      <p:sp>
        <p:nvSpPr>
          <p:cNvPr id="14" name="Line Callout 1 13">
            <a:extLst>
              <a:ext uri="{FF2B5EF4-FFF2-40B4-BE49-F238E27FC236}">
                <a16:creationId xmlns:a16="http://schemas.microsoft.com/office/drawing/2014/main" id="{34845BFF-0844-5745-A905-709685D37B05}"/>
              </a:ext>
            </a:extLst>
          </p:cNvPr>
          <p:cNvSpPr/>
          <p:nvPr/>
        </p:nvSpPr>
        <p:spPr>
          <a:xfrm>
            <a:off x="4795684" y="5297130"/>
            <a:ext cx="1605116" cy="420331"/>
          </a:xfrm>
          <a:prstGeom prst="borderCallout1">
            <a:avLst>
              <a:gd name="adj1" fmla="val -21317"/>
              <a:gd name="adj2" fmla="val 38526"/>
              <a:gd name="adj3" fmla="val -285575"/>
              <a:gd name="adj4" fmla="val 48002"/>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Narrow" panose="020B0604020202020204" pitchFamily="34" charset="0"/>
                <a:cs typeface="Arial Narrow" panose="020B0604020202020204" pitchFamily="34" charset="0"/>
              </a:rPr>
              <a:t>Superoxides</a:t>
            </a:r>
          </a:p>
        </p:txBody>
      </p:sp>
      <p:sp>
        <p:nvSpPr>
          <p:cNvPr id="15" name="Right Arrow 14">
            <a:extLst>
              <a:ext uri="{FF2B5EF4-FFF2-40B4-BE49-F238E27FC236}">
                <a16:creationId xmlns:a16="http://schemas.microsoft.com/office/drawing/2014/main" id="{49759D0C-3CA2-304A-B038-3844F530BB84}"/>
              </a:ext>
            </a:extLst>
          </p:cNvPr>
          <p:cNvSpPr/>
          <p:nvPr/>
        </p:nvSpPr>
        <p:spPr>
          <a:xfrm>
            <a:off x="6781800" y="3581400"/>
            <a:ext cx="914400" cy="2667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8">
            <a:extLst>
              <a:ext uri="{FF2B5EF4-FFF2-40B4-BE49-F238E27FC236}">
                <a16:creationId xmlns:a16="http://schemas.microsoft.com/office/drawing/2014/main" id="{99406B07-E087-C345-932B-8AA6901126FC}"/>
              </a:ext>
            </a:extLst>
          </p:cNvPr>
          <p:cNvGrpSpPr>
            <a:grpSpLocks/>
          </p:cNvGrpSpPr>
          <p:nvPr/>
        </p:nvGrpSpPr>
        <p:grpSpPr bwMode="auto">
          <a:xfrm>
            <a:off x="8032750" y="3087330"/>
            <a:ext cx="1492250" cy="1136073"/>
            <a:chOff x="1924" y="2692"/>
            <a:chExt cx="1288" cy="1096"/>
          </a:xfrm>
        </p:grpSpPr>
        <p:sp>
          <p:nvSpPr>
            <p:cNvPr id="17" name="AutoShape 9">
              <a:extLst>
                <a:ext uri="{FF2B5EF4-FFF2-40B4-BE49-F238E27FC236}">
                  <a16:creationId xmlns:a16="http://schemas.microsoft.com/office/drawing/2014/main" id="{DC06B51C-BBA4-314D-B08C-0E5EF504016A}"/>
                </a:ext>
              </a:extLst>
            </p:cNvPr>
            <p:cNvSpPr>
              <a:spLocks noChangeArrowheads="1"/>
            </p:cNvSpPr>
            <p:nvPr/>
          </p:nvSpPr>
          <p:spPr bwMode="auto">
            <a:xfrm>
              <a:off x="1924" y="2692"/>
              <a:ext cx="1288" cy="1096"/>
            </a:xfrm>
            <a:prstGeom prst="roundRect">
              <a:avLst>
                <a:gd name="adj" fmla="val 12495"/>
              </a:avLst>
            </a:prstGeom>
            <a:solidFill>
              <a:schemeClr val="accent1"/>
            </a:solidFill>
            <a:ln w="12700">
              <a:solidFill>
                <a:schemeClr val="tx1"/>
              </a:solidFill>
              <a:round/>
              <a:headEnd/>
              <a:tailEnd/>
            </a:ln>
          </p:spPr>
          <p:txBody>
            <a:bodyPr wrap="none" anchor="ctr"/>
            <a:lstStyle/>
            <a:p>
              <a:pPr eaLnBrk="0" hangingPunct="0"/>
              <a:endParaRPr lang="en-US"/>
            </a:p>
          </p:txBody>
        </p:sp>
        <p:sp>
          <p:nvSpPr>
            <p:cNvPr id="18" name="Line 10">
              <a:extLst>
                <a:ext uri="{FF2B5EF4-FFF2-40B4-BE49-F238E27FC236}">
                  <a16:creationId xmlns:a16="http://schemas.microsoft.com/office/drawing/2014/main" id="{0551F713-D632-8741-8E55-649CDD2D2EDB}"/>
                </a:ext>
              </a:extLst>
            </p:cNvPr>
            <p:cNvSpPr>
              <a:spLocks noChangeShapeType="1"/>
            </p:cNvSpPr>
            <p:nvPr/>
          </p:nvSpPr>
          <p:spPr bwMode="auto">
            <a:xfrm>
              <a:off x="1924" y="2976"/>
              <a:ext cx="1288" cy="0"/>
            </a:xfrm>
            <a:prstGeom prst="line">
              <a:avLst/>
            </a:prstGeom>
            <a:noFill/>
            <a:ln w="12700">
              <a:solidFill>
                <a:schemeClr val="tx1"/>
              </a:solidFill>
              <a:round/>
              <a:headEnd/>
              <a:tailEnd/>
            </a:ln>
          </p:spPr>
          <p:txBody>
            <a:bodyPr wrap="none" anchor="ctr"/>
            <a:lstStyle/>
            <a:p>
              <a:endParaRPr lang="en-US"/>
            </a:p>
          </p:txBody>
        </p:sp>
        <p:sp>
          <p:nvSpPr>
            <p:cNvPr id="19" name="Line 11">
              <a:extLst>
                <a:ext uri="{FF2B5EF4-FFF2-40B4-BE49-F238E27FC236}">
                  <a16:creationId xmlns:a16="http://schemas.microsoft.com/office/drawing/2014/main" id="{C610FC29-5B11-BF45-B0D4-6C565E62E124}"/>
                </a:ext>
              </a:extLst>
            </p:cNvPr>
            <p:cNvSpPr>
              <a:spLocks noChangeShapeType="1"/>
            </p:cNvSpPr>
            <p:nvPr/>
          </p:nvSpPr>
          <p:spPr bwMode="auto">
            <a:xfrm>
              <a:off x="1924" y="3264"/>
              <a:ext cx="1288" cy="0"/>
            </a:xfrm>
            <a:prstGeom prst="line">
              <a:avLst/>
            </a:prstGeom>
            <a:noFill/>
            <a:ln w="12700">
              <a:solidFill>
                <a:schemeClr val="tx1"/>
              </a:solidFill>
              <a:round/>
              <a:headEnd/>
              <a:tailEnd/>
            </a:ln>
          </p:spPr>
          <p:txBody>
            <a:bodyPr wrap="none" anchor="ctr"/>
            <a:lstStyle/>
            <a:p>
              <a:endParaRPr lang="en-US"/>
            </a:p>
          </p:txBody>
        </p:sp>
        <p:sp>
          <p:nvSpPr>
            <p:cNvPr id="20" name="Line 12">
              <a:extLst>
                <a:ext uri="{FF2B5EF4-FFF2-40B4-BE49-F238E27FC236}">
                  <a16:creationId xmlns:a16="http://schemas.microsoft.com/office/drawing/2014/main" id="{8E342CE4-6888-BC45-BA82-ADBF830AA752}"/>
                </a:ext>
              </a:extLst>
            </p:cNvPr>
            <p:cNvSpPr>
              <a:spLocks noChangeShapeType="1"/>
            </p:cNvSpPr>
            <p:nvPr/>
          </p:nvSpPr>
          <p:spPr bwMode="auto">
            <a:xfrm>
              <a:off x="1924" y="3504"/>
              <a:ext cx="1288" cy="0"/>
            </a:xfrm>
            <a:prstGeom prst="line">
              <a:avLst/>
            </a:prstGeom>
            <a:noFill/>
            <a:ln w="12700">
              <a:solidFill>
                <a:schemeClr val="tx1"/>
              </a:solidFill>
              <a:round/>
              <a:headEnd/>
              <a:tailEnd/>
            </a:ln>
          </p:spPr>
          <p:txBody>
            <a:bodyPr wrap="none" anchor="ctr"/>
            <a:lstStyle/>
            <a:p>
              <a:endParaRPr lang="en-US"/>
            </a:p>
          </p:txBody>
        </p:sp>
      </p:grpSp>
      <p:sp>
        <p:nvSpPr>
          <p:cNvPr id="21" name="Rectangle 29">
            <a:extLst>
              <a:ext uri="{FF2B5EF4-FFF2-40B4-BE49-F238E27FC236}">
                <a16:creationId xmlns:a16="http://schemas.microsoft.com/office/drawing/2014/main" id="{C42D39D4-B5EA-2E45-A6A2-ED1DC343D5E3}"/>
              </a:ext>
            </a:extLst>
          </p:cNvPr>
          <p:cNvSpPr>
            <a:spLocks noChangeArrowheads="1"/>
          </p:cNvSpPr>
          <p:nvPr/>
        </p:nvSpPr>
        <p:spPr bwMode="auto">
          <a:xfrm>
            <a:off x="8001000" y="3441746"/>
            <a:ext cx="1752600" cy="520655"/>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800">
                <a:latin typeface="Arial Narrow" pitchFamily="34" charset="0"/>
              </a:rPr>
              <a:t>ULVWF</a:t>
            </a:r>
          </a:p>
        </p:txBody>
      </p:sp>
      <p:sp>
        <p:nvSpPr>
          <p:cNvPr id="23" name="Rounded Rectangular Callout 22">
            <a:extLst>
              <a:ext uri="{FF2B5EF4-FFF2-40B4-BE49-F238E27FC236}">
                <a16:creationId xmlns:a16="http://schemas.microsoft.com/office/drawing/2014/main" id="{2E10D0DF-4D93-7541-85B8-AA397A9E05EA}"/>
              </a:ext>
            </a:extLst>
          </p:cNvPr>
          <p:cNvSpPr/>
          <p:nvPr/>
        </p:nvSpPr>
        <p:spPr>
          <a:xfrm>
            <a:off x="7086600" y="4766189"/>
            <a:ext cx="4572000" cy="1329811"/>
          </a:xfrm>
          <a:prstGeom prst="wedgeRoundRectCallout">
            <a:avLst>
              <a:gd name="adj1" fmla="val -65488"/>
              <a:gd name="adj2" fmla="val 7209"/>
              <a:gd name="adj3" fmla="val 1666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Narrow"/>
                <a:cs typeface="Arial Narrow"/>
              </a:rPr>
              <a:t>Oxidants release ULVWF and render it uncleavable by ADAMTS13 plus they inactivate ADAMTS13</a:t>
            </a:r>
          </a:p>
        </p:txBody>
      </p:sp>
      <p:sp>
        <p:nvSpPr>
          <p:cNvPr id="22" name="Line Callout 1 21">
            <a:extLst>
              <a:ext uri="{FF2B5EF4-FFF2-40B4-BE49-F238E27FC236}">
                <a16:creationId xmlns:a16="http://schemas.microsoft.com/office/drawing/2014/main" id="{9004A408-44B5-744B-8EBA-ED8156BBC863}"/>
              </a:ext>
            </a:extLst>
          </p:cNvPr>
          <p:cNvSpPr/>
          <p:nvPr/>
        </p:nvSpPr>
        <p:spPr>
          <a:xfrm>
            <a:off x="6477000" y="1915582"/>
            <a:ext cx="1197536" cy="420331"/>
          </a:xfrm>
          <a:prstGeom prst="borderCallout1">
            <a:avLst>
              <a:gd name="adj1" fmla="val 111222"/>
              <a:gd name="adj2" fmla="val 30376"/>
              <a:gd name="adj3" fmla="val 315470"/>
              <a:gd name="adj4" fmla="val -6733"/>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Narrow" panose="020B0604020202020204" pitchFamily="34" charset="0"/>
                <a:cs typeface="Arial Narrow" panose="020B0604020202020204" pitchFamily="34" charset="0"/>
              </a:rPr>
              <a:t>Injury</a:t>
            </a:r>
          </a:p>
        </p:txBody>
      </p:sp>
      <p:sp>
        <p:nvSpPr>
          <p:cNvPr id="3" name="Slide Number Placeholder 2">
            <a:extLst>
              <a:ext uri="{FF2B5EF4-FFF2-40B4-BE49-F238E27FC236}">
                <a16:creationId xmlns:a16="http://schemas.microsoft.com/office/drawing/2014/main" id="{5FB153D2-3FC7-F765-FD95-C235F3061A17}"/>
              </a:ext>
            </a:extLst>
          </p:cNvPr>
          <p:cNvSpPr>
            <a:spLocks noGrp="1"/>
          </p:cNvSpPr>
          <p:nvPr>
            <p:ph type="sldNum" sz="quarter" idx="12"/>
          </p:nvPr>
        </p:nvSpPr>
        <p:spPr/>
        <p:txBody>
          <a:bodyPr/>
          <a:lstStyle/>
          <a:p>
            <a:fld id="{D5FCF9B7-FB9B-46B7-B364-EF10DB67BB39}" type="slidenum">
              <a:rPr lang="en-US" smtClean="0"/>
              <a:pPr/>
              <a:t>9</a:t>
            </a:fld>
            <a:endParaRPr lang="en-US"/>
          </a:p>
        </p:txBody>
      </p:sp>
    </p:spTree>
    <p:extLst>
      <p:ext uri="{BB962C8B-B14F-4D97-AF65-F5344CB8AC3E}">
        <p14:creationId xmlns:p14="http://schemas.microsoft.com/office/powerpoint/2010/main" val="461182853"/>
      </p:ext>
    </p:extLst>
  </p:cSld>
  <p:clrMapOvr>
    <a:masterClrMapping/>
  </p:clrMapOvr>
  <mc:AlternateContent xmlns:mc="http://schemas.openxmlformats.org/markup-compatibility/2006" xmlns:p14="http://schemas.microsoft.com/office/powerpoint/2010/main">
    <mc:Choice Requires="p14">
      <p:transition spd="slow" p14:dur="2000" advTm="542"/>
    </mc:Choice>
    <mc:Fallback xmlns="">
      <p:transition spd="slow" advTm="54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13FC535F-A040-4231-A07F-653D03A5E395}&quot;/&gt;&lt;filename val=&quot;C:\Users\a\AppData\Local\Temp\PR\data\asimages\{13FC535F-A040-4231-A07F-653D03A5E395}.emf&quot;/&gt;&lt;hasEffects val=&quot;1&quot;/&gt;&lt;left val=&quot;564.72&quot;/&gt;&lt;top val=&quot;307.56&quot;/&gt;&lt;width val=&quot;58.2&quot;/&gt;&lt;height val=&quot;51.36&quot;/&gt;&lt;/ThreeDShapeInfo&gt;"/>
</p:tagLst>
</file>

<file path=ppt/theme/theme1.xml><?xml version="1.0" encoding="utf-8"?>
<a:theme xmlns:a="http://schemas.openxmlformats.org/drawingml/2006/main" name="Office Theme">
  <a:themeElements>
    <a:clrScheme name="Fritsma Factor">
      <a:dk1>
        <a:sysClr val="windowText" lastClr="000000"/>
      </a:dk1>
      <a:lt1>
        <a:sysClr val="window" lastClr="FFFFFF"/>
      </a:lt1>
      <a:dk2>
        <a:srgbClr val="1F497D"/>
      </a:dk2>
      <a:lt2>
        <a:srgbClr val="EEECE1"/>
      </a:lt2>
      <a:accent1>
        <a:srgbClr val="B22818"/>
      </a:accent1>
      <a:accent2>
        <a:srgbClr val="E20000"/>
      </a:accent2>
      <a:accent3>
        <a:srgbClr val="4BACC6"/>
      </a:accent3>
      <a:accent4>
        <a:srgbClr val="4BACC6"/>
      </a:accent4>
      <a:accent5>
        <a:srgbClr val="4BACC6"/>
      </a:accent5>
      <a:accent6>
        <a:srgbClr val="4BACC6"/>
      </a:accent6>
      <a:hlink>
        <a:srgbClr val="4BACC6"/>
      </a:hlink>
      <a:folHlink>
        <a:srgbClr val="3185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861</TotalTime>
  <Words>5515</Words>
  <Application>Microsoft Office PowerPoint</Application>
  <PresentationFormat>Widescreen</PresentationFormat>
  <Paragraphs>618</Paragraphs>
  <Slides>56</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Arial Narrow</vt:lpstr>
      <vt:lpstr>Calibri</vt:lpstr>
      <vt:lpstr>Cambria Math</vt:lpstr>
      <vt:lpstr>Courier New</vt:lpstr>
      <vt:lpstr>Symbol</vt:lpstr>
      <vt:lpstr>Wingdings</vt:lpstr>
      <vt:lpstr>Office Theme</vt:lpstr>
      <vt:lpstr>Von Willebrand Factor: Friend or Foe TMA, TTP, aHUS, STEC-HUS, MAHA, PLEX, TIC, ADAMTS13, VWF What Does it All Mean? </vt:lpstr>
      <vt:lpstr>Thrombotic Microangiopathies [TMAs]</vt:lpstr>
      <vt:lpstr>Nineteen-YOA Woman with TMA</vt:lpstr>
      <vt:lpstr>19-YOA ♀ TMA Relevant Labs</vt:lpstr>
      <vt:lpstr>19 YOA ♀ Presumptive Diagnosis</vt:lpstr>
      <vt:lpstr>The TMA Culprit: VWF</vt:lpstr>
      <vt:lpstr>VWF Polypeptide</vt:lpstr>
      <vt:lpstr>Monomer Assembly in Endothelial Cells</vt:lpstr>
      <vt:lpstr>Endothelial Cell Secretes ULVWF</vt:lpstr>
      <vt:lpstr>ULVWF Secreted from Endothelium</vt:lpstr>
      <vt:lpstr>VWF-Platelet Interaction</vt:lpstr>
      <vt:lpstr>Platelet Strings</vt:lpstr>
      <vt:lpstr>ULVWF Bind Platelets in High Shear Stress Areas</vt:lpstr>
      <vt:lpstr>What Prevents Occlusion? ADAMTS13</vt:lpstr>
      <vt:lpstr>ADAMTS13</vt:lpstr>
      <vt:lpstr>TTP: Reduced ADAMTS13</vt:lpstr>
      <vt:lpstr>TTP: ADAMTS13 &lt;10%</vt:lpstr>
      <vt:lpstr>Congenital Vs. Acquired [Immune] TTP</vt:lpstr>
      <vt:lpstr>19-YOA ♀, Presumptive TTP Differential Diagnosis: Various TMAs</vt:lpstr>
      <vt:lpstr>19-YOA ♀, Presumptive TTP “PLASMIC” Score</vt:lpstr>
      <vt:lpstr>ADAMTS13 Activity Assay FRET-rVWF71</vt:lpstr>
      <vt:lpstr>Fluorescence Resonance Energy Transfer</vt:lpstr>
      <vt:lpstr>ADAMTS13 Antigen Enzyme Immunoassays</vt:lpstr>
      <vt:lpstr>Auto-anti-ADAMTS13 Immunoassay</vt:lpstr>
      <vt:lpstr>19-YOA ♀ TMA Diagnosis</vt:lpstr>
      <vt:lpstr>Familial TTP Therapy</vt:lpstr>
      <vt:lpstr>Standard iTTP Therapy: PLEX</vt:lpstr>
      <vt:lpstr>Rituxan®</vt:lpstr>
      <vt:lpstr>Caplacizumab [Cablivi®] for iTTP</vt:lpstr>
      <vt:lpstr>Cablivi® Surrogate Endpoint: Time to PLT Response</vt:lpstr>
      <vt:lpstr>HERCULES End Points</vt:lpstr>
      <vt:lpstr>HERCULES Time to Normalization of Organ Damage Markers</vt:lpstr>
      <vt:lpstr>Camalid Nanobody</vt:lpstr>
      <vt:lpstr>What is a Nanobody?</vt:lpstr>
      <vt:lpstr>Nanobody Features</vt:lpstr>
      <vt:lpstr>Experimental Nanobody Applications</vt:lpstr>
      <vt:lpstr>Caleb</vt:lpstr>
      <vt:lpstr>rADAMTS13 Concentrate SHP655</vt:lpstr>
      <vt:lpstr>Childhood Trauma</vt:lpstr>
      <vt:lpstr>Childhood Trauma Results by ADAMTS13/VWFag ratio</vt:lpstr>
      <vt:lpstr>ADAMTS13, VWF, HNP 1–3 in Traumatic Brain Injury</vt:lpstr>
      <vt:lpstr>ADAMTS13/VWFac</vt:lpstr>
      <vt:lpstr>ADAMTS13 Concentrate TBI Therapy?</vt:lpstr>
      <vt:lpstr>TMA Incidence in Childhood</vt:lpstr>
      <vt:lpstr>STEC-HUS Vs. TTP</vt:lpstr>
      <vt:lpstr>aHUS</vt:lpstr>
      <vt:lpstr>Classical Complement Pathway</vt:lpstr>
      <vt:lpstr>Alternate Complement Pathway [APC]</vt:lpstr>
      <vt:lpstr>Membrane Attack Complex [MAC]</vt:lpstr>
      <vt:lpstr>Alternative Pathway Dysregulation in aHUS</vt:lpstr>
      <vt:lpstr>How to Test for aHUS</vt:lpstr>
      <vt:lpstr>aHUS Differential Diagnosis</vt:lpstr>
      <vt:lpstr>aHUS Treatment</vt:lpstr>
      <vt:lpstr>HELLP Syndrome in Pregnancy</vt:lpstr>
      <vt:lpstr>HELLP; The Lab Saved my Life</vt:lpstr>
      <vt:lpstr>Thrombotic Microangiopathies [TMAs]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ebenoit</dc:creator>
  <cp:lastModifiedBy>Sharon</cp:lastModifiedBy>
  <cp:revision>113</cp:revision>
  <cp:lastPrinted>2023-03-31T16:00:29Z</cp:lastPrinted>
  <dcterms:created xsi:type="dcterms:W3CDTF">2015-09-22T15:43:53Z</dcterms:created>
  <dcterms:modified xsi:type="dcterms:W3CDTF">2023-04-21T16:28:26Z</dcterms:modified>
</cp:coreProperties>
</file>