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83" r:id="rId5"/>
    <p:sldId id="262" r:id="rId6"/>
    <p:sldId id="258" r:id="rId7"/>
    <p:sldId id="284" r:id="rId8"/>
    <p:sldId id="263" r:id="rId9"/>
    <p:sldId id="259" r:id="rId10"/>
    <p:sldId id="285" r:id="rId11"/>
    <p:sldId id="264" r:id="rId12"/>
    <p:sldId id="260" r:id="rId13"/>
    <p:sldId id="286" r:id="rId14"/>
    <p:sldId id="265" r:id="rId15"/>
    <p:sldId id="266" r:id="rId16"/>
    <p:sldId id="267" r:id="rId17"/>
    <p:sldId id="268" r:id="rId18"/>
    <p:sldId id="287" r:id="rId19"/>
    <p:sldId id="269" r:id="rId20"/>
    <p:sldId id="270" r:id="rId21"/>
    <p:sldId id="271" r:id="rId22"/>
    <p:sldId id="272" r:id="rId23"/>
    <p:sldId id="288" r:id="rId24"/>
    <p:sldId id="273" r:id="rId25"/>
    <p:sldId id="274" r:id="rId26"/>
    <p:sldId id="289" r:id="rId27"/>
    <p:sldId id="275" r:id="rId28"/>
    <p:sldId id="276" r:id="rId29"/>
    <p:sldId id="290" r:id="rId30"/>
    <p:sldId id="277" r:id="rId31"/>
    <p:sldId id="278" r:id="rId32"/>
    <p:sldId id="291" r:id="rId33"/>
    <p:sldId id="279" r:id="rId34"/>
    <p:sldId id="280" r:id="rId35"/>
    <p:sldId id="281" r:id="rId36"/>
    <p:sldId id="282" r:id="rId37"/>
    <p:sldId id="295" r:id="rId3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BD7F-77E9-44C4-86A2-6E8551FEC9BC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593E-4DB6-484B-98EF-33509663E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Cell pathology</a:t>
            </a:r>
            <a:br>
              <a:rPr lang="hr-HR" b="1" dirty="0" smtClean="0"/>
            </a:br>
            <a:r>
              <a:rPr lang="hr-HR" b="1" dirty="0" smtClean="0"/>
              <a:t>Part 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Q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2550"/>
            <a:ext cx="7086600" cy="662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4. </a:t>
            </a:r>
            <a:r>
              <a:rPr lang="en-US" dirty="0" smtClean="0"/>
              <a:t>What is the difference between primary and secondary </a:t>
            </a:r>
            <a:r>
              <a:rPr lang="en-US" dirty="0" err="1" smtClean="0"/>
              <a:t>lysosomes</a:t>
            </a:r>
            <a:r>
              <a:rPr lang="en-US" dirty="0" smtClean="0"/>
              <a:t>, </a:t>
            </a:r>
            <a:r>
              <a:rPr lang="en-US" dirty="0" err="1" smtClean="0"/>
              <a:t>autophagosomes</a:t>
            </a:r>
            <a:r>
              <a:rPr lang="en-US" dirty="0" smtClean="0"/>
              <a:t>, and </a:t>
            </a:r>
            <a:r>
              <a:rPr lang="en-US" dirty="0" err="1" smtClean="0"/>
              <a:t>heterophagosomes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Lysosomes</a:t>
            </a:r>
            <a:r>
              <a:rPr lang="en-US" dirty="0"/>
              <a:t> are membrane-bound digestive organelles that originate from the Golgi. When “primary </a:t>
            </a:r>
            <a:r>
              <a:rPr lang="en-US" dirty="0" err="1"/>
              <a:t>lysosomes</a:t>
            </a:r>
            <a:r>
              <a:rPr lang="en-US" dirty="0"/>
              <a:t>” fuse with </a:t>
            </a:r>
            <a:r>
              <a:rPr lang="en-US" dirty="0" err="1"/>
              <a:t>cytoplasmic</a:t>
            </a:r>
            <a:r>
              <a:rPr lang="en-US" dirty="0"/>
              <a:t> vesicles, they form “secondary </a:t>
            </a:r>
            <a:r>
              <a:rPr lang="en-US" dirty="0" err="1"/>
              <a:t>lysosomes</a:t>
            </a:r>
            <a:r>
              <a:rPr lang="en-US" dirty="0"/>
              <a:t>,” also referred to as </a:t>
            </a:r>
            <a:r>
              <a:rPr lang="en-US" dirty="0" err="1">
                <a:solidFill>
                  <a:srgbClr val="FF0000"/>
                </a:solidFill>
              </a:rPr>
              <a:t>heterophagosomes</a:t>
            </a:r>
            <a:r>
              <a:rPr lang="en-US" dirty="0"/>
              <a:t>. </a:t>
            </a:r>
            <a:r>
              <a:rPr lang="en-US" dirty="0" err="1">
                <a:solidFill>
                  <a:srgbClr val="FF0000"/>
                </a:solidFill>
              </a:rPr>
              <a:t>Autophagosomes</a:t>
            </a:r>
            <a:r>
              <a:rPr lang="en-US" dirty="0"/>
              <a:t> are secondary </a:t>
            </a:r>
            <a:r>
              <a:rPr lang="en-US" dirty="0" err="1"/>
              <a:t>lysosomes</a:t>
            </a:r>
            <a:r>
              <a:rPr lang="en-US" dirty="0"/>
              <a:t> involved in </a:t>
            </a:r>
            <a:r>
              <a:rPr lang="en-US" dirty="0" err="1"/>
              <a:t>autodigestion</a:t>
            </a:r>
            <a:r>
              <a:rPr lang="en-US" dirty="0"/>
              <a:t> of damaged intracellular organelles.</a:t>
            </a:r>
            <a:endParaRPr lang="hr-HR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QF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9213"/>
            <a:ext cx="6934200" cy="670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5. </a:t>
            </a:r>
            <a:r>
              <a:rPr lang="en-US" dirty="0"/>
              <a:t>Compare intermediate filaments with microfilaments and </a:t>
            </a:r>
            <a:r>
              <a:rPr lang="en-US" dirty="0" smtClean="0"/>
              <a:t>microtubules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Cytoskeleton is composed of three types of filamets:</a:t>
            </a:r>
          </a:p>
          <a:p>
            <a:pPr>
              <a:buNone/>
            </a:pPr>
            <a:r>
              <a:rPr lang="hr-HR" dirty="0" smtClean="0"/>
              <a:t>-</a:t>
            </a:r>
            <a:r>
              <a:rPr lang="hr-HR" dirty="0" smtClean="0">
                <a:solidFill>
                  <a:srgbClr val="FF0000"/>
                </a:solidFill>
              </a:rPr>
              <a:t>Microfilaments </a:t>
            </a:r>
            <a:r>
              <a:rPr lang="hr-HR" dirty="0" smtClean="0"/>
              <a:t>(actin and myosin)</a:t>
            </a:r>
          </a:p>
          <a:p>
            <a:pPr>
              <a:buNone/>
            </a:pPr>
            <a:r>
              <a:rPr lang="hr-HR" dirty="0" smtClean="0"/>
              <a:t>-</a:t>
            </a:r>
            <a:r>
              <a:rPr lang="hr-HR" dirty="0" smtClean="0">
                <a:solidFill>
                  <a:srgbClr val="FF0000"/>
                </a:solidFill>
              </a:rPr>
              <a:t>Intermidiate filaments </a:t>
            </a:r>
            <a:r>
              <a:rPr lang="hr-HR" dirty="0" smtClean="0"/>
              <a:t>(cell-type specific proteins)</a:t>
            </a:r>
          </a:p>
          <a:p>
            <a:pPr>
              <a:buNone/>
            </a:pPr>
            <a:r>
              <a:rPr lang="hr-HR" dirty="0" smtClean="0"/>
              <a:t>-</a:t>
            </a:r>
            <a:r>
              <a:rPr lang="hr-HR" dirty="0" smtClean="0">
                <a:solidFill>
                  <a:srgbClr val="FF0000"/>
                </a:solidFill>
              </a:rPr>
              <a:t>Microtubules</a:t>
            </a:r>
            <a:r>
              <a:rPr lang="hr-HR" dirty="0" smtClean="0"/>
              <a:t> (tubulin)</a:t>
            </a:r>
          </a:p>
          <a:p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6. </a:t>
            </a:r>
            <a:r>
              <a:rPr lang="en-US" dirty="0"/>
              <a:t>Explain </a:t>
            </a:r>
            <a:r>
              <a:rPr lang="en-US" dirty="0" err="1"/>
              <a:t>autocrine</a:t>
            </a:r>
            <a:r>
              <a:rPr lang="en-US" dirty="0"/>
              <a:t>, </a:t>
            </a:r>
            <a:r>
              <a:rPr lang="en-US" dirty="0" err="1"/>
              <a:t>paracrine</a:t>
            </a:r>
            <a:r>
              <a:rPr lang="en-US" dirty="0"/>
              <a:t>, and endocrine cell stimulation.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Endocrine stimulation </a:t>
            </a:r>
            <a:r>
              <a:rPr lang="en-US" dirty="0"/>
              <a:t>occurs when a hormone (peptide or steroid) enters the blood and binds to receptors on target cells at a distant location. </a:t>
            </a:r>
            <a:r>
              <a:rPr lang="en-US" dirty="0" err="1">
                <a:solidFill>
                  <a:srgbClr val="FF0000"/>
                </a:solidFill>
              </a:rPr>
              <a:t>Autocrine</a:t>
            </a:r>
            <a:r>
              <a:rPr lang="en-US" dirty="0">
                <a:solidFill>
                  <a:srgbClr val="FF0000"/>
                </a:solidFill>
              </a:rPr>
              <a:t> stimulation </a:t>
            </a:r>
            <a:r>
              <a:rPr lang="en-US" dirty="0"/>
              <a:t>is self-stimulation. </a:t>
            </a:r>
            <a:r>
              <a:rPr lang="en-US" dirty="0" err="1">
                <a:solidFill>
                  <a:srgbClr val="FF0000"/>
                </a:solidFill>
              </a:rPr>
              <a:t>Paracrine</a:t>
            </a:r>
            <a:r>
              <a:rPr lang="en-US" dirty="0"/>
              <a:t> stimulation occurs when a chemical signal is delivered over a short distance from one cell type to another.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Q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"/>
            <a:ext cx="6858000" cy="65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7.</a:t>
            </a:r>
            <a:r>
              <a:rPr lang="en-US" b="1" dirty="0"/>
              <a:t> </a:t>
            </a:r>
            <a:r>
              <a:rPr lang="en-US" dirty="0"/>
              <a:t>What is homeostasis?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1. </a:t>
            </a:r>
            <a:r>
              <a:rPr lang="en-US" dirty="0" smtClean="0"/>
              <a:t>What are the main components of the nucleus and the cytoplasm?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Homeostasis </a:t>
            </a:r>
            <a:r>
              <a:rPr lang="hr-HR" dirty="0" smtClean="0"/>
              <a:t>is defined as the state of balance between opposing pressures in and around a cell or tissue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8. </a:t>
            </a:r>
            <a:r>
              <a:rPr lang="en-US" dirty="0"/>
              <a:t>How is cellular steady state maintained, and what does it mean when a cell reaches the point of no return?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Mechanisms of homeostasis include selective </a:t>
            </a:r>
            <a:r>
              <a:rPr lang="en-US" dirty="0" smtClean="0"/>
              <a:t>metabolism </a:t>
            </a:r>
            <a:r>
              <a:rPr lang="en-US" dirty="0"/>
              <a:t>and catabolism, as well as controlled </a:t>
            </a:r>
            <a:r>
              <a:rPr lang="en-US" dirty="0" smtClean="0"/>
              <a:t>intracellular </a:t>
            </a:r>
            <a:r>
              <a:rPr lang="en-US" dirty="0"/>
              <a:t>and extracellular transport across the plasma membrane. When a cell is unable to maintain </a:t>
            </a:r>
            <a:r>
              <a:rPr lang="en-US" dirty="0" smtClean="0"/>
              <a:t>homeostasis</a:t>
            </a:r>
            <a:r>
              <a:rPr lang="en-US" dirty="0"/>
              <a:t>, it is said to have reached the “point of no return” and will </a:t>
            </a:r>
            <a:r>
              <a:rPr lang="en-US" dirty="0" smtClean="0"/>
              <a:t>die</a:t>
            </a:r>
            <a:r>
              <a:rPr lang="hr-HR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Q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502275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9. </a:t>
            </a:r>
            <a:r>
              <a:rPr lang="en-US" dirty="0"/>
              <a:t>Explain the pathogenesis of </a:t>
            </a:r>
            <a:r>
              <a:rPr lang="en-US" dirty="0" err="1"/>
              <a:t>hydropic</a:t>
            </a:r>
            <a:r>
              <a:rPr lang="en-US" dirty="0"/>
              <a:t> change and the role of Na</a:t>
            </a:r>
            <a:r>
              <a:rPr lang="en-US" baseline="30000" dirty="0" smtClean="0"/>
              <a:t>+</a:t>
            </a:r>
            <a:r>
              <a:rPr lang="hr-HR" smtClean="0"/>
              <a:t>/</a:t>
            </a:r>
            <a:r>
              <a:rPr lang="en-US" smtClean="0"/>
              <a:t> </a:t>
            </a:r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-adenosine </a:t>
            </a:r>
            <a:r>
              <a:rPr lang="en-US" dirty="0" err="1"/>
              <a:t>triphosphatase</a:t>
            </a:r>
            <a:r>
              <a:rPr lang="en-US" dirty="0"/>
              <a:t> in cellular swelling.</a:t>
            </a:r>
            <a:endParaRPr lang="hr-HR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volume in a cell is regulated primarily by a membrane pump, the </a:t>
            </a:r>
            <a:r>
              <a:rPr lang="en-US" dirty="0">
                <a:solidFill>
                  <a:srgbClr val="FF0000"/>
                </a:solidFill>
              </a:rPr>
              <a:t>Na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hr-HR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</a:t>
            </a:r>
            <a:r>
              <a:rPr lang="en-US" baseline="30000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ATPase</a:t>
            </a:r>
            <a:r>
              <a:rPr lang="en-US" dirty="0"/>
              <a:t>. When this pump fails because of insufficient ATP, water and Na</a:t>
            </a:r>
            <a:r>
              <a:rPr lang="en-US" baseline="30000" dirty="0"/>
              <a:t>+</a:t>
            </a:r>
            <a:r>
              <a:rPr lang="en-US" dirty="0"/>
              <a:t> ions are retained within the cell. This leads to </a:t>
            </a:r>
            <a:r>
              <a:rPr lang="en-US" dirty="0" err="1"/>
              <a:t>hydropic</a:t>
            </a:r>
            <a:r>
              <a:rPr lang="en-US" dirty="0"/>
              <a:t> swelling—a form of acute, reversible cell injury.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Q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28600"/>
            <a:ext cx="57277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10. </a:t>
            </a:r>
            <a:r>
              <a:rPr lang="en-US" dirty="0"/>
              <a:t>What are the microscopic signs of irreversible cell injury?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Microscopic signs of irreversible cell injury </a:t>
            </a:r>
            <a:r>
              <a:rPr lang="en-US" dirty="0" smtClean="0"/>
              <a:t>include</a:t>
            </a:r>
            <a:r>
              <a:rPr lang="hr-HR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changes in </a:t>
            </a:r>
            <a:r>
              <a:rPr lang="hr-HR" dirty="0" smtClean="0"/>
              <a:t>the nucleus</a:t>
            </a:r>
            <a:r>
              <a:rPr lang="en-US" dirty="0" smtClean="0"/>
              <a:t> (</a:t>
            </a:r>
            <a:r>
              <a:rPr lang="en-US" dirty="0" err="1" smtClean="0"/>
              <a:t>pyknosis</a:t>
            </a:r>
            <a:r>
              <a:rPr lang="en-US" dirty="0" smtClean="0"/>
              <a:t>, </a:t>
            </a:r>
            <a:r>
              <a:rPr lang="en-US" dirty="0" err="1" smtClean="0"/>
              <a:t>karyorrhexis</a:t>
            </a:r>
            <a:r>
              <a:rPr lang="en-US" dirty="0" smtClean="0"/>
              <a:t>, and </a:t>
            </a:r>
            <a:r>
              <a:rPr lang="en-US" dirty="0" err="1" smtClean="0"/>
              <a:t>karyolysis</a:t>
            </a:r>
            <a:r>
              <a:rPr lang="en-US" dirty="0" smtClean="0"/>
              <a:t>)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Loss of cell integrity and rupture of the cell membrane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Q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0"/>
            <a:ext cx="677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main components of the </a:t>
            </a:r>
            <a:r>
              <a:rPr lang="en-US" dirty="0">
                <a:solidFill>
                  <a:srgbClr val="FF0000"/>
                </a:solidFill>
              </a:rPr>
              <a:t>cytoplasm</a:t>
            </a:r>
            <a:r>
              <a:rPr lang="en-US" dirty="0"/>
              <a:t> are </a:t>
            </a:r>
            <a:r>
              <a:rPr lang="hr-HR" dirty="0" smtClean="0"/>
              <a:t>cytoplasmatic organelles: </a:t>
            </a:r>
            <a:r>
              <a:rPr lang="en-US" dirty="0" smtClean="0"/>
              <a:t>the </a:t>
            </a:r>
            <a:r>
              <a:rPr lang="en-US" dirty="0"/>
              <a:t>mitochondria (ATP biosynthesis), </a:t>
            </a:r>
            <a:r>
              <a:rPr lang="en-US" dirty="0" err="1"/>
              <a:t>ribosomes</a:t>
            </a:r>
            <a:r>
              <a:rPr lang="en-US" dirty="0"/>
              <a:t> (protein synthesis), endoplasmic reticulum (ribosome attachment), Golgi apparatus (</a:t>
            </a:r>
            <a:r>
              <a:rPr lang="en-US" dirty="0" err="1"/>
              <a:t>glycosylation</a:t>
            </a:r>
            <a:r>
              <a:rPr lang="en-US" dirty="0"/>
              <a:t>), and </a:t>
            </a:r>
            <a:r>
              <a:rPr lang="en-US" dirty="0" err="1"/>
              <a:t>lysosomes</a:t>
            </a:r>
            <a:r>
              <a:rPr lang="en-US" dirty="0"/>
              <a:t> (protein degradation). </a:t>
            </a:r>
            <a:endParaRPr lang="hr-HR" dirty="0" smtClean="0"/>
          </a:p>
          <a:p>
            <a:r>
              <a:rPr lang="en-US" dirty="0" smtClean="0"/>
              <a:t>The </a:t>
            </a:r>
            <a:r>
              <a:rPr lang="en-US" dirty="0"/>
              <a:t>main components of the </a:t>
            </a:r>
            <a:r>
              <a:rPr lang="en-US" dirty="0">
                <a:solidFill>
                  <a:srgbClr val="FF0000"/>
                </a:solidFill>
              </a:rPr>
              <a:t>nucleus</a:t>
            </a:r>
            <a:r>
              <a:rPr lang="en-US" dirty="0"/>
              <a:t> are the nuclear membrane, </a:t>
            </a:r>
            <a:r>
              <a:rPr lang="en-US" dirty="0" err="1"/>
              <a:t>nucleoplasm</a:t>
            </a:r>
            <a:r>
              <a:rPr lang="en-US" dirty="0"/>
              <a:t>, and nucleolus. The </a:t>
            </a:r>
            <a:r>
              <a:rPr lang="en-US" dirty="0" err="1"/>
              <a:t>nucleoplasm</a:t>
            </a:r>
            <a:r>
              <a:rPr lang="en-US" dirty="0"/>
              <a:t> contains </a:t>
            </a:r>
            <a:r>
              <a:rPr lang="en-US" dirty="0" smtClean="0"/>
              <a:t>chromatin</a:t>
            </a:r>
            <a:r>
              <a:rPr lang="hr-HR" dirty="0" smtClean="0"/>
              <a:t> (DNA and RNA)</a:t>
            </a:r>
            <a:r>
              <a:rPr lang="en-US" dirty="0" smtClean="0"/>
              <a:t>, </a:t>
            </a:r>
            <a:r>
              <a:rPr lang="en-US" dirty="0"/>
              <a:t>which undergoes </a:t>
            </a:r>
            <a:r>
              <a:rPr lang="en-US" dirty="0" smtClean="0"/>
              <a:t>p</a:t>
            </a:r>
            <a:r>
              <a:rPr lang="hr-HR" dirty="0" smtClean="0"/>
              <a:t>e</a:t>
            </a:r>
            <a:r>
              <a:rPr lang="en-US" dirty="0" err="1" smtClean="0"/>
              <a:t>riodic</a:t>
            </a:r>
            <a:r>
              <a:rPr lang="en-US" dirty="0" smtClean="0"/>
              <a:t> </a:t>
            </a:r>
            <a:r>
              <a:rPr lang="en-US" dirty="0"/>
              <a:t>condensation to form chromosomes during mitosis and meiosis. The nucleolus is </a:t>
            </a:r>
            <a:r>
              <a:rPr lang="hr-HR" dirty="0" smtClean="0"/>
              <a:t>composed primarily of RNA</a:t>
            </a:r>
            <a:r>
              <a:rPr lang="en-US" dirty="0" smtClean="0"/>
              <a:t>.</a:t>
            </a:r>
            <a:endParaRPr lang="hr-HR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11</a:t>
            </a:r>
            <a:r>
              <a:rPr lang="en-US" b="1" dirty="0" smtClean="0"/>
              <a:t>. </a:t>
            </a:r>
            <a:r>
              <a:rPr lang="en-US" dirty="0"/>
              <a:t>Explain the pathogenesis of hypoxia or anoxia and give clinical examples of these  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Hypoxia</a:t>
            </a:r>
            <a:r>
              <a:rPr lang="en-US" dirty="0"/>
              <a:t> refers to </a:t>
            </a:r>
            <a:r>
              <a:rPr lang="hr-HR" dirty="0" smtClean="0"/>
              <a:t>reduced availability </a:t>
            </a:r>
            <a:r>
              <a:rPr lang="en-US" dirty="0" smtClean="0"/>
              <a:t>of </a:t>
            </a:r>
            <a:r>
              <a:rPr lang="en-US" dirty="0"/>
              <a:t>oxygen, and </a:t>
            </a:r>
            <a:r>
              <a:rPr lang="en-US" dirty="0">
                <a:solidFill>
                  <a:srgbClr val="FF0000"/>
                </a:solidFill>
              </a:rPr>
              <a:t>anoxia</a:t>
            </a:r>
            <a:r>
              <a:rPr lang="en-US" dirty="0"/>
              <a:t> refers to complete lack of oxygen delivery to cells and tissues. </a:t>
            </a:r>
            <a:endParaRPr lang="hr-HR" dirty="0" smtClean="0"/>
          </a:p>
          <a:p>
            <a:r>
              <a:rPr lang="en-US" dirty="0" smtClean="0"/>
              <a:t>Examples </a:t>
            </a:r>
            <a:r>
              <a:rPr lang="en-US" dirty="0"/>
              <a:t>include suffocation, near-drowning, pneumonia, anemia, myocardial infarction, and cyanide poisoning.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QF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228600"/>
            <a:ext cx="43434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12. </a:t>
            </a:r>
            <a:r>
              <a:rPr lang="en-US" dirty="0"/>
              <a:t>What are oxygen radicals, and how do they damage cells?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xygen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radicals </a:t>
            </a:r>
            <a:r>
              <a:rPr lang="en-US" dirty="0"/>
              <a:t>are formed in small amounts in </a:t>
            </a:r>
            <a:r>
              <a:rPr lang="en-US" dirty="0" smtClean="0"/>
              <a:t>cells</a:t>
            </a:r>
            <a:r>
              <a:rPr lang="hr-HR" dirty="0" smtClean="0"/>
              <a:t> by ionized iron or in chemical reactions that produce </a:t>
            </a:r>
            <a:r>
              <a:rPr lang="en-US" dirty="0" smtClean="0"/>
              <a:t>hydrogen peroxide (H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r>
              <a:rPr lang="hr-HR" dirty="0" smtClean="0"/>
              <a:t> and superoxide (O</a:t>
            </a:r>
            <a:r>
              <a:rPr lang="hr-HR" baseline="-25000" dirty="0" smtClean="0"/>
              <a:t>2</a:t>
            </a:r>
            <a:r>
              <a:rPr lang="hr-HR" baseline="30000" dirty="0" smtClean="0"/>
              <a:t>-</a:t>
            </a:r>
            <a:r>
              <a:rPr lang="hr-HR" dirty="0" smtClean="0"/>
              <a:t> )</a:t>
            </a:r>
            <a:r>
              <a:rPr lang="en-US" dirty="0" smtClean="0"/>
              <a:t> </a:t>
            </a:r>
            <a:r>
              <a:rPr lang="hr-HR" dirty="0" smtClean="0"/>
              <a:t> </a:t>
            </a:r>
            <a:r>
              <a:rPr lang="en-US" dirty="0" smtClean="0"/>
              <a:t>, </a:t>
            </a:r>
            <a:r>
              <a:rPr lang="en-US" dirty="0"/>
              <a:t>but they are rapidly </a:t>
            </a:r>
            <a:r>
              <a:rPr lang="en-US" dirty="0" err="1"/>
              <a:t>catabolized</a:t>
            </a:r>
            <a:r>
              <a:rPr lang="en-US" dirty="0"/>
              <a:t>. </a:t>
            </a:r>
            <a:endParaRPr lang="hr-HR" dirty="0" smtClean="0"/>
          </a:p>
          <a:p>
            <a:r>
              <a:rPr lang="en-US" dirty="0" smtClean="0"/>
              <a:t>Progressive </a:t>
            </a:r>
            <a:r>
              <a:rPr lang="en-US" dirty="0"/>
              <a:t>accumulation of </a:t>
            </a:r>
            <a:r>
              <a:rPr lang="hr-HR" dirty="0" smtClean="0"/>
              <a:t>oxygen </a:t>
            </a:r>
            <a:r>
              <a:rPr lang="en-US" dirty="0" smtClean="0"/>
              <a:t>radicals can </a:t>
            </a:r>
            <a:r>
              <a:rPr lang="en-US" dirty="0"/>
              <a:t>cause direct DNA, protein, and membrane damage.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13. </a:t>
            </a:r>
            <a:r>
              <a:rPr lang="en-US" dirty="0"/>
              <a:t>How do toxins, microbes, and chemical mediators of inflammation kill cells?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Toxins</a:t>
            </a:r>
            <a:r>
              <a:rPr lang="en-US" dirty="0"/>
              <a:t> kill cells through direct and indirect effects on cell structure and function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Microbes</a:t>
            </a:r>
            <a:r>
              <a:rPr lang="en-US" dirty="0"/>
              <a:t> kill cells by mediating direct cell </a:t>
            </a:r>
            <a:r>
              <a:rPr lang="en-US" dirty="0" err="1"/>
              <a:t>lysis</a:t>
            </a:r>
            <a:r>
              <a:rPr lang="en-US" dirty="0"/>
              <a:t> (some viruses) by activating host immune </a:t>
            </a:r>
            <a:r>
              <a:rPr lang="en-US" dirty="0" err="1"/>
              <a:t>effector</a:t>
            </a:r>
            <a:r>
              <a:rPr lang="en-US" dirty="0"/>
              <a:t> cells (viruses and bacteria), and through the release of </a:t>
            </a:r>
            <a:r>
              <a:rPr lang="en-US" dirty="0" err="1"/>
              <a:t>cytotoxic</a:t>
            </a:r>
            <a:r>
              <a:rPr lang="en-US" dirty="0"/>
              <a:t> chemicals. </a:t>
            </a:r>
            <a:endParaRPr lang="hr-H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Mediators </a:t>
            </a:r>
            <a:r>
              <a:rPr lang="en-US" dirty="0">
                <a:solidFill>
                  <a:srgbClr val="FF0000"/>
                </a:solidFill>
              </a:rPr>
              <a:t>of inflammation and immunity </a:t>
            </a:r>
            <a:r>
              <a:rPr lang="en-US" dirty="0"/>
              <a:t>can also kill cells through activation of programmed cell death (apoptosis) and through the assembly of membrane channels (membrane attack complex).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utorvista.com/content/feed/tvcs/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4392"/>
            <a:ext cx="5410572" cy="4176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486916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rgbClr val="FF0000"/>
                </a:solidFill>
              </a:rPr>
              <a:t>Thank you for the attention!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Q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219" y="229393"/>
            <a:ext cx="5135563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2. </a:t>
            </a:r>
            <a:r>
              <a:rPr lang="en-US" dirty="0" smtClean="0"/>
              <a:t>Which components of the cell contain RNA?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RNA is the component of nucleus, nucleolus, cytoplasm and ribosoms </a:t>
            </a:r>
          </a:p>
          <a:p>
            <a:r>
              <a:rPr lang="hr-HR" dirty="0" smtClean="0"/>
              <a:t>There are various types of RNA: tRNA, mRNA and rRNA</a:t>
            </a:r>
            <a:endParaRPr lang="hr-HR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Q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100" y="228600"/>
            <a:ext cx="474345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/>
              <a:t>3</a:t>
            </a:r>
            <a:r>
              <a:rPr lang="hr-HR" b="1" dirty="0" smtClean="0"/>
              <a:t>. </a:t>
            </a:r>
            <a:r>
              <a:rPr lang="en-US" dirty="0" smtClean="0"/>
              <a:t>Compare mitochondria with endoplasmic reticulum and Golgi apparatus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Mitochondria</a:t>
            </a:r>
            <a:r>
              <a:rPr lang="en-US" dirty="0"/>
              <a:t> are double-membrane organelles with their own circular DNA. They are involved in ATP biosynthesis. </a:t>
            </a:r>
            <a:endParaRPr lang="hr-HR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endoplasmic reticulum (ER) </a:t>
            </a:r>
            <a:r>
              <a:rPr lang="en-US" dirty="0"/>
              <a:t>is a meshwork of intracellular membranes, which provided locking sites for </a:t>
            </a:r>
            <a:r>
              <a:rPr lang="en-US" dirty="0" err="1"/>
              <a:t>ribosomes</a:t>
            </a:r>
            <a:r>
              <a:rPr lang="en-US" dirty="0"/>
              <a:t> (rough ER) and pathways for protein </a:t>
            </a:r>
            <a:r>
              <a:rPr lang="en-US" dirty="0" smtClean="0"/>
              <a:t>secretion</a:t>
            </a:r>
            <a:r>
              <a:rPr lang="hr-HR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Golgi apparatus </a:t>
            </a:r>
            <a:r>
              <a:rPr lang="en-US" dirty="0"/>
              <a:t>is a </a:t>
            </a:r>
            <a:r>
              <a:rPr lang="hr-HR" dirty="0" smtClean="0"/>
              <a:t>synthetic organelle adjacent to the nucleus. It serves for modification of various molecules by process off glycosylation. </a:t>
            </a:r>
            <a:r>
              <a:rPr lang="en-US" dirty="0" smtClean="0"/>
              <a:t>These </a:t>
            </a:r>
            <a:r>
              <a:rPr lang="en-US" dirty="0"/>
              <a:t>post-translational modifications facilitate intracellular protein sorting and extracellular protein transport</a:t>
            </a:r>
            <a:r>
              <a:rPr lang="en-US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826</Words>
  <Application>Microsoft Office PowerPoint</Application>
  <PresentationFormat>On-screen Show (4:3)</PresentationFormat>
  <Paragraphs>66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Cell pathology Part I</vt:lpstr>
      <vt:lpstr>Slide 2</vt:lpstr>
      <vt:lpstr> </vt:lpstr>
      <vt:lpstr>Slide 4</vt:lpstr>
      <vt:lpstr>Slide 5</vt:lpstr>
      <vt:lpstr>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pathology Part I</dc:title>
  <dc:creator>korisnik</dc:creator>
  <cp:lastModifiedBy>korisnik</cp:lastModifiedBy>
  <cp:revision>13</cp:revision>
  <dcterms:created xsi:type="dcterms:W3CDTF">2014-02-10T13:44:56Z</dcterms:created>
  <dcterms:modified xsi:type="dcterms:W3CDTF">2014-02-16T16:25:17Z</dcterms:modified>
</cp:coreProperties>
</file>