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37"/>
  </p:notesMasterIdLst>
  <p:handoutMasterIdLst>
    <p:handoutMasterId r:id="rId38"/>
  </p:handoutMasterIdLst>
  <p:sldIdLst>
    <p:sldId id="531" r:id="rId3"/>
    <p:sldId id="522" r:id="rId4"/>
    <p:sldId id="514" r:id="rId5"/>
    <p:sldId id="360" r:id="rId6"/>
    <p:sldId id="361" r:id="rId7"/>
    <p:sldId id="507" r:id="rId8"/>
    <p:sldId id="362" r:id="rId9"/>
    <p:sldId id="494" r:id="rId10"/>
    <p:sldId id="365" r:id="rId11"/>
    <p:sldId id="363" r:id="rId12"/>
    <p:sldId id="515" r:id="rId13"/>
    <p:sldId id="367" r:id="rId14"/>
    <p:sldId id="256" r:id="rId15"/>
    <p:sldId id="524" r:id="rId16"/>
    <p:sldId id="513" r:id="rId17"/>
    <p:sldId id="520" r:id="rId18"/>
    <p:sldId id="369" r:id="rId19"/>
    <p:sldId id="500" r:id="rId20"/>
    <p:sldId id="370" r:id="rId21"/>
    <p:sldId id="502" r:id="rId22"/>
    <p:sldId id="530" r:id="rId23"/>
    <p:sldId id="495" r:id="rId24"/>
    <p:sldId id="512" r:id="rId25"/>
    <p:sldId id="374" r:id="rId26"/>
    <p:sldId id="532" r:id="rId27"/>
    <p:sldId id="375" r:id="rId28"/>
    <p:sldId id="516" r:id="rId29"/>
    <p:sldId id="525" r:id="rId30"/>
    <p:sldId id="528" r:id="rId31"/>
    <p:sldId id="527" r:id="rId32"/>
    <p:sldId id="399" r:id="rId33"/>
    <p:sldId id="463" r:id="rId34"/>
    <p:sldId id="506" r:id="rId35"/>
    <p:sldId id="529" r:id="rId36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942" y="126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11/27/2022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2E7160-5CF9-415B-9465-96C8C5BE54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4" charset="-128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ヒラギノ角ゴ Pro W3" pitchFamily="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948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1464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49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08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64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94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11/27/2022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11/27/2022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11/27/2022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3600" y="1975295"/>
            <a:ext cx="2779776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3600" y="4454970"/>
            <a:ext cx="277977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73513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5C11A5-0F7E-7943-918B-3ED6BCA78EF3}"/>
              </a:ext>
            </a:extLst>
          </p:cNvPr>
          <p:cNvSpPr/>
          <p:nvPr userDrawn="1"/>
        </p:nvSpPr>
        <p:spPr>
          <a:xfrm>
            <a:off x="0" y="-32797"/>
            <a:ext cx="9144000" cy="1280159"/>
          </a:xfrm>
          <a:prstGeom prst="rect">
            <a:avLst/>
          </a:prstGeom>
          <a:solidFill>
            <a:srgbClr val="FFFAEE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682" y="0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4682" y="1536192"/>
            <a:ext cx="7886700" cy="4974336"/>
          </a:xfrm>
        </p:spPr>
        <p:txBody>
          <a:bodyPr/>
          <a:lstStyle>
            <a:lvl1pPr marL="11113" indent="-11113">
              <a:lnSpc>
                <a:spcPct val="110000"/>
              </a:lnSpc>
              <a:spcBef>
                <a:spcPts val="1000"/>
              </a:spcBef>
              <a:buNone/>
              <a:tabLst/>
              <a:defRPr/>
            </a:lvl1pPr>
            <a:lvl2pPr marL="457200" indent="0">
              <a:lnSpc>
                <a:spcPct val="110000"/>
              </a:lnSpc>
              <a:spcBef>
                <a:spcPts val="1000"/>
              </a:spcBef>
              <a:buNone/>
              <a:defRPr/>
            </a:lvl2pPr>
            <a:lvl3pPr marL="914400" indent="0">
              <a:lnSpc>
                <a:spcPct val="110000"/>
              </a:lnSpc>
              <a:spcBef>
                <a:spcPts val="1000"/>
              </a:spcBef>
              <a:buNone/>
              <a:defRPr/>
            </a:lvl3pPr>
            <a:lvl4pPr marL="1371600" indent="0">
              <a:lnSpc>
                <a:spcPct val="110000"/>
              </a:lnSpc>
              <a:spcBef>
                <a:spcPts val="1000"/>
              </a:spcBef>
              <a:buNone/>
              <a:defRPr/>
            </a:lvl4pPr>
            <a:lvl5pPr marL="1828800" indent="0">
              <a:lnSpc>
                <a:spcPct val="110000"/>
              </a:lnSpc>
              <a:spcBef>
                <a:spcPts val="1000"/>
              </a:spcBef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BB0D3-0E01-F64A-A540-675A2D6DCE50}"/>
              </a:ext>
            </a:extLst>
          </p:cNvPr>
          <p:cNvCxnSpPr>
            <a:cxnSpLocks/>
          </p:cNvCxnSpPr>
          <p:nvPr userDrawn="1"/>
        </p:nvCxnSpPr>
        <p:spPr>
          <a:xfrm>
            <a:off x="0" y="1247362"/>
            <a:ext cx="9144000" cy="0"/>
          </a:xfrm>
          <a:prstGeom prst="line">
            <a:avLst/>
          </a:prstGeom>
          <a:ln w="38100">
            <a:solidFill>
              <a:srgbClr val="D8A2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888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83676"/>
            <a:ext cx="9144000" cy="15001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4297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0FE4-1678-CB44-A38C-E7089DBEAB9E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3DC8D-BD83-3B43-B463-F603D93A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28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0FE4-1678-CB44-A38C-E7089DBEAB9E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3DC8D-BD83-3B43-B463-F603D93A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49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0FE4-1678-CB44-A38C-E7089DBEAB9E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3DC8D-BD83-3B43-B463-F603D93A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34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0FE4-1678-CB44-A38C-E7089DBEAB9E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3DC8D-BD83-3B43-B463-F603D93A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80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0FE4-1678-CB44-A38C-E7089DBEAB9E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3DC8D-BD83-3B43-B463-F603D93A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2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11/27/2022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0FE4-1678-CB44-A38C-E7089DBEAB9E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3DC8D-BD83-3B43-B463-F603D93A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94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0FE4-1678-CB44-A38C-E7089DBEAB9E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3DC8D-BD83-3B43-B463-F603D93A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97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A0FE4-1678-CB44-A38C-E7089DBEAB9E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3DC8D-BD83-3B43-B463-F603D93A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5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11/27/2022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11/27/2022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11/27/2022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11/27/2022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11/27/2022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11/27/2022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11/27/2022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11/27/2022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A0FE4-1678-CB44-A38C-E7089DBEAB9E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3DC8D-BD83-3B43-B463-F603D93AB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71FD5-4748-614A-83AF-BA6F6C181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0" y="2322767"/>
            <a:ext cx="2779776" cy="2387600"/>
          </a:xfrm>
        </p:spPr>
        <p:txBody>
          <a:bodyPr/>
          <a:lstStyle/>
          <a:p>
            <a:r>
              <a:rPr lang="en-US" dirty="0"/>
              <a:t>Welcome to</a:t>
            </a:r>
            <a:br>
              <a:rPr lang="en-US" dirty="0"/>
            </a:br>
            <a:r>
              <a:rPr lang="en-US" dirty="0"/>
              <a:t>Trinity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FB278-8194-0549-A7C1-CFA8949C3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6618" y="4830152"/>
            <a:ext cx="2973740" cy="1655762"/>
          </a:xfrm>
        </p:spPr>
        <p:txBody>
          <a:bodyPr/>
          <a:lstStyle/>
          <a:p>
            <a:r>
              <a:rPr lang="en-US" dirty="0"/>
              <a:t>Order for Worship</a:t>
            </a:r>
          </a:p>
          <a:p>
            <a:r>
              <a:rPr lang="en-US" dirty="0"/>
              <a:t>November 27,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66339-C68A-8C47-85D2-F51DE847B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55" y="-12700"/>
            <a:ext cx="5604056" cy="6903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5C3C4-CF36-EF27-F9C0-B78755BDE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586" y="287889"/>
            <a:ext cx="2503804" cy="255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15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December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October 18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Next Meeting:</a:t>
            </a:r>
          </a:p>
          <a:p>
            <a:r>
              <a:rPr lang="en-US" sz="4800" dirty="0">
                <a:pattFill prst="solidDmnd">
                  <a:fgClr>
                    <a:srgbClr val="00B050"/>
                  </a:fgClr>
                  <a:bgClr>
                    <a:srgbClr val="C00000"/>
                  </a:bgClr>
                </a:pattFill>
              </a:rPr>
              <a:t>Christmas Party!!!</a:t>
            </a:r>
          </a:p>
          <a:p>
            <a:r>
              <a:rPr lang="en-US" sz="4800" dirty="0">
                <a:solidFill>
                  <a:srgbClr val="00B050"/>
                </a:solidFill>
              </a:rPr>
              <a:t>December 7, 2022</a:t>
            </a:r>
          </a:p>
          <a:p>
            <a:r>
              <a:rPr lang="en-US" sz="48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200" dirty="0">
                <a:solidFill>
                  <a:srgbClr val="00B050"/>
                </a:solidFill>
              </a:rPr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November 29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December 8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113123" y="3421054"/>
            <a:ext cx="88800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Stretch before bed and before arising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Make an Advent wreath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Start an Advent devotional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122550" y="1520201"/>
            <a:ext cx="667417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Date: December 9th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Where:  Eikenberry’s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see Sign-Up Sheet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E5C54DA-4A25-7097-DE53-E571893AA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Darke County Christmas Bell Ringers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DE01D-A953-F6BF-B72C-B1D335FA505D}"/>
              </a:ext>
            </a:extLst>
          </p:cNvPr>
          <p:cNvSpPr txBox="1"/>
          <p:nvPr/>
        </p:nvSpPr>
        <p:spPr>
          <a:xfrm>
            <a:off x="4319404" y="3492979"/>
            <a:ext cx="46662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Date: December 16</a:t>
            </a:r>
            <a:r>
              <a:rPr lang="en-US" sz="3200" b="1" baseline="300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Where:  Walmart (South Entrance)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Please see Sign-Up Sheet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8E16D-A405-D722-71F3-C41653123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9" y="3501899"/>
            <a:ext cx="4074305" cy="3055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 Be Determined (TBD)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Dec 14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15C04-D0A3-E5DA-4ED9-ADE54A627401}"/>
              </a:ext>
            </a:extLst>
          </p:cNvPr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0">
        <p14:warp dir="in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Advent Event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St Nicholas Speaks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164970" y="2339680"/>
            <a:ext cx="8743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Saint Nicholas Will Speak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During Worship on December 4</a:t>
            </a:r>
            <a:r>
              <a:rPr lang="en-US" sz="36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In honor of his Commemoration Date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December 6th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C836F-C317-5E08-6044-CB7192611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69" y="76200"/>
            <a:ext cx="14573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Advent Event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St Nicholas Speaks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164969" y="2711459"/>
            <a:ext cx="885648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3429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Santa Clause will Also Visit Trinity on December 4</a:t>
            </a:r>
            <a:r>
              <a:rPr lang="en-US" sz="32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(After Play Practice)</a:t>
            </a:r>
          </a:p>
          <a:p>
            <a:pPr marL="1257300" lvl="1" indent="-3429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Parents – Please provide a Wrapped Christmas present ($15 max) with your child’s name on the package</a:t>
            </a:r>
          </a:p>
          <a:p>
            <a:pPr marL="1257300" lvl="1" indent="-3429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Santa will deliver the present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C836F-C317-5E08-6044-CB7192611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69" y="76200"/>
            <a:ext cx="1457325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7CFDE6-6668-D3A7-776F-6A3B7899DC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36" r="22783" b="29897"/>
          <a:stretch/>
        </p:blipFill>
        <p:spPr>
          <a:xfrm>
            <a:off x="7154944" y="76200"/>
            <a:ext cx="1866508" cy="239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Tuesday, Wednesday, &amp;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Children’s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Christmas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840164" y="1133545"/>
            <a:ext cx="7463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Sunday, December 11</a:t>
            </a:r>
            <a:r>
              <a:rPr lang="en-US" sz="40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1941513" lvl="2" indent="-5080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@ 10:30 am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3A8C2EF-6212-FF7B-A89B-1A0D25049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7303"/>
            <a:ext cx="3838466" cy="3838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BC01D-D652-F74D-749E-227DA8BB8B55}"/>
              </a:ext>
            </a:extLst>
          </p:cNvPr>
          <p:cNvSpPr txBox="1"/>
          <p:nvPr/>
        </p:nvSpPr>
        <p:spPr>
          <a:xfrm>
            <a:off x="3838466" y="2727303"/>
            <a:ext cx="530553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Practice Schedule</a:t>
            </a:r>
          </a:p>
          <a:p>
            <a:pPr marL="744538" lvl="3" indent="-4572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Dec 3 @ 10:00 am</a:t>
            </a:r>
          </a:p>
          <a:p>
            <a:pPr marL="744538" lvl="3" indent="-4572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Dec 4 @ 11:30 am</a:t>
            </a:r>
          </a:p>
          <a:p>
            <a:pPr marL="744538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Dec 10 @ 10:00 am Dress Rehearsal</a:t>
            </a:r>
          </a:p>
        </p:txBody>
      </p:sp>
    </p:spTree>
    <p:extLst>
      <p:ext uri="{BB962C8B-B14F-4D97-AF65-F5344CB8AC3E}">
        <p14:creationId xmlns:p14="http://schemas.microsoft.com/office/powerpoint/2010/main" val="18759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50"/>
                            </p:stCondLst>
                            <p:childTnLst>
                              <p:par>
                                <p:cTn id="4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48200"/>
            <a:ext cx="922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&amp;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3236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40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@ 7:30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897473"/>
            <a:ext cx="767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Home Game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Please come early to help set up!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7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7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7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282" y="130314"/>
            <a:ext cx="53167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235670" y="3167909"/>
            <a:ext cx="8963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Also - Returning to Pre-Covid Offering Collection Practice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8DD515-D58C-9F86-B0FE-CF6E5B602E2F}"/>
              </a:ext>
            </a:extLst>
          </p:cNvPr>
          <p:cNvGrpSpPr/>
          <p:nvPr/>
        </p:nvGrpSpPr>
        <p:grpSpPr>
          <a:xfrm>
            <a:off x="707010" y="386499"/>
            <a:ext cx="2271860" cy="2356701"/>
            <a:chOff x="707010" y="386499"/>
            <a:chExt cx="2271860" cy="23567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02B433-68C4-4FD6-A1FE-98016E7E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00" b="92500" l="10000" r="90000">
                          <a14:foregroundMark x1="52000" y1="92500" x2="52000" y2="92500"/>
                          <a14:foregroundMark x1="52000" y1="8500" x2="52000" y2="8500"/>
                          <a14:foregroundMark x1="55000" y1="4500" x2="55000" y2="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0440" y="612349"/>
              <a:ext cx="1905000" cy="19050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1EEDD2F-E46C-03D5-EF58-4219B9BE966B}"/>
                </a:ext>
              </a:extLst>
            </p:cNvPr>
            <p:cNvGrpSpPr/>
            <p:nvPr/>
          </p:nvGrpSpPr>
          <p:grpSpPr>
            <a:xfrm>
              <a:off x="707010" y="386499"/>
              <a:ext cx="2271860" cy="2356701"/>
              <a:chOff x="707010" y="386499"/>
              <a:chExt cx="2271860" cy="2356701"/>
            </a:xfrm>
          </p:grpSpPr>
          <p:sp>
            <p:nvSpPr>
              <p:cNvPr id="6" name="Flowchart: Connector 5">
                <a:extLst>
                  <a:ext uri="{FF2B5EF4-FFF2-40B4-BE49-F238E27FC236}">
                    <a16:creationId xmlns:a16="http://schemas.microsoft.com/office/drawing/2014/main" id="{E78BEF39-4A5B-3B01-88C0-FFA572E93A3C}"/>
                  </a:ext>
                </a:extLst>
              </p:cNvPr>
              <p:cNvSpPr/>
              <p:nvPr/>
            </p:nvSpPr>
            <p:spPr>
              <a:xfrm>
                <a:off x="707010" y="386499"/>
                <a:ext cx="2271860" cy="2356701"/>
              </a:xfrm>
              <a:prstGeom prst="flowChartConnector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F31FF83-E85D-2197-D892-574EA37D73E4}"/>
                  </a:ext>
                </a:extLst>
              </p:cNvPr>
              <p:cNvCxnSpPr>
                <a:stCxn id="6" idx="1"/>
                <a:endCxn id="6" idx="5"/>
              </p:cNvCxnSpPr>
              <p:nvPr/>
            </p:nvCxnSpPr>
            <p:spPr>
              <a:xfrm>
                <a:off x="1039716" y="731630"/>
                <a:ext cx="1606448" cy="1666439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C85CEB0-5BDD-C3C1-B742-08F393818444}"/>
              </a:ext>
            </a:extLst>
          </p:cNvPr>
          <p:cNvSpPr txBox="1"/>
          <p:nvPr/>
        </p:nvSpPr>
        <p:spPr>
          <a:xfrm>
            <a:off x="3226129" y="1264873"/>
            <a:ext cx="587800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Returning to Pre-Covid Communion Practices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 Rounded MT Bold" panose="020F07040305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E96CA-14F4-E528-DF6B-A738F9AA02B0}"/>
              </a:ext>
            </a:extLst>
          </p:cNvPr>
          <p:cNvSpPr txBox="1"/>
          <p:nvPr/>
        </p:nvSpPr>
        <p:spPr>
          <a:xfrm>
            <a:off x="235670" y="4570581"/>
            <a:ext cx="6003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December 4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5774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January 18,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15059</TotalTime>
  <Words>1111</Words>
  <Application>Microsoft Office PowerPoint</Application>
  <PresentationFormat>On-screen Show (4:3)</PresentationFormat>
  <Paragraphs>220</Paragraphs>
  <Slides>34</Slides>
  <Notes>30</Notes>
  <HiddenSlides>7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Arial Rounded MT Bold</vt:lpstr>
      <vt:lpstr>Calibri</vt:lpstr>
      <vt:lpstr>Calibri Light</vt:lpstr>
      <vt:lpstr>Century Gothic</vt:lpstr>
      <vt:lpstr>Dragon</vt:lpstr>
      <vt:lpstr>Franklin Gothic Demi Cond</vt:lpstr>
      <vt:lpstr>Times New Roman</vt:lpstr>
      <vt:lpstr>Wingdings</vt:lpstr>
      <vt:lpstr>Office Theme</vt:lpstr>
      <vt:lpstr>1_Office Theme</vt:lpstr>
      <vt:lpstr>Welcome to Trinity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179</cp:revision>
  <cp:lastPrinted>2022-02-13T11:38:25Z</cp:lastPrinted>
  <dcterms:created xsi:type="dcterms:W3CDTF">2020-11-15T00:46:38Z</dcterms:created>
  <dcterms:modified xsi:type="dcterms:W3CDTF">2022-11-27T12:48:09Z</dcterms:modified>
</cp:coreProperties>
</file>