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88656" autoAdjust="0"/>
  </p:normalViewPr>
  <p:slideViewPr>
    <p:cSldViewPr snapToGrid="0" snapToObjects="1">
      <p:cViewPr varScale="1">
        <p:scale>
          <a:sx n="166" d="100"/>
          <a:sy n="166" d="100"/>
        </p:scale>
        <p:origin x="-26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280B5-24C5-564D-87D6-9692D7F77FD6}" type="datetimeFigureOut">
              <a:rPr lang="en-US" smtClean="0"/>
              <a:t>4/19/22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67F95-D332-364E-977D-80A643A989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67F95-D332-364E-977D-80A643A989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36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meeting law training 4 hours after being sworn 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67F95-D332-364E-977D-80A643A989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00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Had prior information about reserve funds</a:t>
            </a:r>
            <a:r>
              <a:rPr lang="en-US" baseline="0" dirty="0" smtClean="0"/>
              <a:t> in the payroll account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Reserve and carry included in the General</a:t>
            </a:r>
            <a:r>
              <a:rPr lang="en-US" baseline="0" dirty="0" smtClean="0"/>
              <a:t> account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67F95-D332-364E-977D-80A643A989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10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Quarantine requires due process</a:t>
            </a:r>
          </a:p>
          <a:p>
            <a:endParaRPr lang="en-US" dirty="0" smtClean="0"/>
          </a:p>
          <a:p>
            <a:r>
              <a:rPr lang="en-US" dirty="0" smtClean="0"/>
              <a:t>IJJ curriculum committee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67F95-D332-364E-977D-80A643A9894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6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Tuesday, April 19, 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Tuesday, April 19, 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ryan.parks01@gmail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olicy.azsba.org/asba/Z2Browser2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leg.gov/ars/15/00721.htm" TargetMode="External"/><Relationship Id="rId4" Type="http://schemas.openxmlformats.org/officeDocument/2006/relationships/hyperlink" Target="https://www.azleg.gov/ars/15/00722.htm" TargetMode="External"/><Relationship Id="rId5" Type="http://schemas.openxmlformats.org/officeDocument/2006/relationships/hyperlink" Target="https://www.azag.gov/complaints/oml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AZ Coalition Board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199"/>
            <a:ext cx="6400800" cy="2760713"/>
          </a:xfrm>
        </p:spPr>
        <p:txBody>
          <a:bodyPr/>
          <a:lstStyle/>
          <a:p>
            <a:r>
              <a:rPr lang="en-US" dirty="0" smtClean="0"/>
              <a:t>School Board of Governors </a:t>
            </a:r>
          </a:p>
          <a:p>
            <a:r>
              <a:rPr lang="en-US" dirty="0" smtClean="0"/>
              <a:t>Preparation, Leadership and Influence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1227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Partner with </a:t>
            </a:r>
            <a:r>
              <a:rPr lang="en-US" dirty="0" smtClean="0"/>
              <a:t>one board member</a:t>
            </a:r>
          </a:p>
          <a:p>
            <a:pPr lvl="1"/>
            <a:r>
              <a:rPr lang="en-US" dirty="0"/>
              <a:t>Study agenda </a:t>
            </a:r>
            <a:r>
              <a:rPr lang="en-US" dirty="0" smtClean="0"/>
              <a:t>together </a:t>
            </a:r>
            <a:r>
              <a:rPr lang="mr-IN" dirty="0" smtClean="0"/>
              <a:t>–</a:t>
            </a:r>
            <a:r>
              <a:rPr lang="en-US" dirty="0" smtClean="0"/>
              <a:t> No OML Violation</a:t>
            </a:r>
            <a:endParaRPr lang="en-US" dirty="0"/>
          </a:p>
          <a:p>
            <a:pPr lvl="1"/>
            <a:r>
              <a:rPr lang="en-US" dirty="0"/>
              <a:t>Be on the same </a:t>
            </a:r>
            <a:r>
              <a:rPr lang="en-US" dirty="0" smtClean="0"/>
              <a:t>page going into a meeting</a:t>
            </a:r>
            <a:endParaRPr lang="en-US" dirty="0"/>
          </a:p>
          <a:p>
            <a:pPr lvl="1"/>
            <a:r>
              <a:rPr lang="en-US" dirty="0"/>
              <a:t>Good cop bad </a:t>
            </a:r>
            <a:r>
              <a:rPr lang="en-US" dirty="0" smtClean="0"/>
              <a:t>cop</a:t>
            </a:r>
          </a:p>
          <a:p>
            <a:pPr lvl="2"/>
            <a:r>
              <a:rPr lang="en-US" dirty="0" smtClean="0"/>
              <a:t>Drive from extreme position</a:t>
            </a:r>
          </a:p>
          <a:p>
            <a:pPr lvl="2"/>
            <a:r>
              <a:rPr lang="en-US" dirty="0" smtClean="0"/>
              <a:t>Get what you need not what you want.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/>
              <a:t>Get the trust of the </a:t>
            </a:r>
            <a:r>
              <a:rPr lang="en-US" dirty="0" smtClean="0"/>
              <a:t>superintendent</a:t>
            </a:r>
          </a:p>
          <a:p>
            <a:pPr lvl="1"/>
            <a:r>
              <a:rPr lang="en-US" dirty="0" smtClean="0"/>
              <a:t>Generally the Board trusts the direction of the superintendent</a:t>
            </a:r>
          </a:p>
          <a:p>
            <a:pPr lvl="1"/>
            <a:r>
              <a:rPr lang="en-US" dirty="0" smtClean="0"/>
              <a:t>Superintendent wants </a:t>
            </a:r>
            <a:r>
              <a:rPr lang="en-US" dirty="0" smtClean="0"/>
              <a:t>leadership from the Board</a:t>
            </a:r>
            <a:endParaRPr lang="en-US" dirty="0"/>
          </a:p>
          <a:p>
            <a:pPr lvl="1"/>
            <a:r>
              <a:rPr lang="en-US" dirty="0" smtClean="0"/>
              <a:t>Only </a:t>
            </a:r>
            <a:r>
              <a:rPr lang="en-US" dirty="0"/>
              <a:t>ask one question at a </a:t>
            </a:r>
            <a:r>
              <a:rPr lang="en-US" dirty="0" smtClean="0"/>
              <a:t>time via email</a:t>
            </a:r>
            <a:endParaRPr lang="en-US" dirty="0"/>
          </a:p>
          <a:p>
            <a:pPr lvl="1"/>
            <a:r>
              <a:rPr lang="en-US" dirty="0"/>
              <a:t>Lead the superintendent to make recommendation to board</a:t>
            </a:r>
          </a:p>
          <a:p>
            <a:pPr marL="274320" lvl="1" indent="0">
              <a:buNone/>
            </a:pPr>
            <a:endParaRPr lang="en-US" dirty="0"/>
          </a:p>
          <a:p>
            <a:endParaRPr lang="en-US" dirty="0" smtClean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nfluence on Board Members/Decisions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dirty="0" smtClean="0"/>
              <a:t>Supportive groups are very powerful</a:t>
            </a:r>
          </a:p>
          <a:p>
            <a:pPr lvl="2"/>
            <a:r>
              <a:rPr lang="en-US" dirty="0" smtClean="0"/>
              <a:t>Get to know PTO Presidents/Parents</a:t>
            </a:r>
          </a:p>
          <a:p>
            <a:pPr lvl="2"/>
            <a:r>
              <a:rPr lang="en-US" dirty="0" smtClean="0"/>
              <a:t>Become a Committeeman for the local LD</a:t>
            </a:r>
          </a:p>
          <a:p>
            <a:pPr lvl="3"/>
            <a:r>
              <a:rPr lang="en-US" dirty="0" smtClean="0"/>
              <a:t>Massive email and phone influence</a:t>
            </a:r>
          </a:p>
          <a:p>
            <a:endParaRPr lang="en-US" dirty="0"/>
          </a:p>
          <a:p>
            <a:pPr lvl="1"/>
            <a:r>
              <a:rPr lang="en-US" dirty="0"/>
              <a:t>It is okay to </a:t>
            </a:r>
            <a:r>
              <a:rPr lang="en-US" dirty="0" smtClean="0"/>
              <a:t>manipulate</a:t>
            </a:r>
          </a:p>
          <a:p>
            <a:pPr lvl="2"/>
            <a:r>
              <a:rPr lang="en-US" dirty="0" smtClean="0"/>
              <a:t>Give </a:t>
            </a:r>
            <a:r>
              <a:rPr lang="en-US" dirty="0"/>
              <a:t>the other board member the praise</a:t>
            </a:r>
          </a:p>
          <a:p>
            <a:pPr lvl="1"/>
            <a:r>
              <a:rPr lang="en-US" dirty="0"/>
              <a:t>Keep them guessing</a:t>
            </a:r>
          </a:p>
          <a:p>
            <a:pPr lvl="1"/>
            <a:r>
              <a:rPr lang="en-US" dirty="0"/>
              <a:t>Be careful what you share</a:t>
            </a:r>
          </a:p>
          <a:p>
            <a:pPr lvl="1"/>
            <a:r>
              <a:rPr lang="en-US" dirty="0"/>
              <a:t>Knowledge is power </a:t>
            </a:r>
            <a:r>
              <a:rPr lang="en-US" dirty="0" smtClean="0"/>
              <a:t>-- use </a:t>
            </a:r>
            <a:r>
              <a:rPr lang="en-US" dirty="0"/>
              <a:t>it </a:t>
            </a:r>
            <a:r>
              <a:rPr lang="en-US" dirty="0" smtClean="0"/>
              <a:t>tactically!</a:t>
            </a:r>
          </a:p>
          <a:p>
            <a:pPr lvl="2"/>
            <a:r>
              <a:rPr lang="en-US" dirty="0"/>
              <a:t>Put information in file cabinet for later use</a:t>
            </a:r>
          </a:p>
          <a:p>
            <a:pPr marL="548640" lvl="2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415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Priorities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Agenda Item Games</a:t>
            </a:r>
          </a:p>
          <a:p>
            <a:pPr lvl="1"/>
            <a:r>
              <a:rPr lang="en-US" dirty="0"/>
              <a:t>Getting an Item on the agenda.</a:t>
            </a:r>
          </a:p>
          <a:p>
            <a:pPr lvl="2"/>
            <a:r>
              <a:rPr lang="en-US" dirty="0"/>
              <a:t>Don’t be to </a:t>
            </a:r>
            <a:r>
              <a:rPr lang="en-US" dirty="0" smtClean="0"/>
              <a:t>specific / Do not discuss</a:t>
            </a:r>
          </a:p>
          <a:p>
            <a:pPr lvl="1"/>
            <a:r>
              <a:rPr lang="en-US" dirty="0" smtClean="0"/>
              <a:t>Push Down Calendar</a:t>
            </a:r>
          </a:p>
          <a:p>
            <a:pPr lvl="2"/>
            <a:r>
              <a:rPr lang="en-US" dirty="0" smtClean="0"/>
              <a:t>Ask to be put on next meeting agenda</a:t>
            </a:r>
          </a:p>
          <a:p>
            <a:pPr lvl="1"/>
            <a:r>
              <a:rPr lang="en-US" dirty="0" smtClean="0"/>
              <a:t>Agenda Item 6.10 ++++</a:t>
            </a:r>
          </a:p>
          <a:p>
            <a:pPr lvl="1"/>
            <a:endParaRPr lang="en-US" sz="1600" dirty="0"/>
          </a:p>
          <a:p>
            <a:r>
              <a:rPr lang="en-US" dirty="0" smtClean="0"/>
              <a:t>Admin vs</a:t>
            </a:r>
            <a:r>
              <a:rPr lang="en-US" dirty="0" smtClean="0"/>
              <a:t>. Public</a:t>
            </a:r>
          </a:p>
          <a:p>
            <a:pPr lvl="1"/>
            <a:r>
              <a:rPr lang="en-US" dirty="0" smtClean="0"/>
              <a:t>Public Concerns</a:t>
            </a:r>
          </a:p>
          <a:p>
            <a:pPr lvl="2"/>
            <a:r>
              <a:rPr lang="en-US" dirty="0" smtClean="0"/>
              <a:t>CRT/SEL/Restorative-Justice/Curriculum </a:t>
            </a:r>
          </a:p>
          <a:p>
            <a:pPr lvl="1"/>
            <a:r>
              <a:rPr lang="en-US" dirty="0" smtClean="0"/>
              <a:t>Admin Concerns</a:t>
            </a:r>
            <a:endParaRPr lang="en-US" dirty="0" smtClean="0"/>
          </a:p>
          <a:p>
            <a:pPr lvl="2"/>
            <a:r>
              <a:rPr lang="en-US" dirty="0" smtClean="0"/>
              <a:t>Always Changing</a:t>
            </a:r>
          </a:p>
          <a:p>
            <a:pPr lvl="2"/>
            <a:r>
              <a:rPr lang="en-US" dirty="0" smtClean="0"/>
              <a:t>Teachers Resigning</a:t>
            </a:r>
          </a:p>
          <a:p>
            <a:pPr lvl="3"/>
            <a:r>
              <a:rPr lang="en-US" dirty="0" smtClean="0"/>
              <a:t>Teacher Pay/Prep Time/Discipline/Disruption</a:t>
            </a:r>
          </a:p>
          <a:p>
            <a:pPr lvl="3"/>
            <a:r>
              <a:rPr lang="en-US" dirty="0" smtClean="0"/>
              <a:t>Admin putting to many requirements on </a:t>
            </a:r>
            <a:r>
              <a:rPr lang="en-US" dirty="0" smtClean="0"/>
              <a:t>Teachers</a:t>
            </a:r>
          </a:p>
          <a:p>
            <a:pPr lvl="3"/>
            <a:r>
              <a:rPr lang="en-US" dirty="0" smtClean="0"/>
              <a:t>Whack</a:t>
            </a:r>
            <a:r>
              <a:rPr lang="mr-IN" dirty="0" smtClean="0"/>
              <a:t>–</a:t>
            </a:r>
            <a:r>
              <a:rPr lang="en-US" dirty="0" smtClean="0"/>
              <a:t>a-Mole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4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Build </a:t>
            </a:r>
            <a:r>
              <a:rPr lang="en-US" dirty="0" smtClean="0"/>
              <a:t>Trust</a:t>
            </a:r>
            <a:endParaRPr lang="en-US" dirty="0" smtClean="0"/>
          </a:p>
          <a:p>
            <a:pPr lvl="1"/>
            <a:r>
              <a:rPr lang="en-US" dirty="0" smtClean="0"/>
              <a:t>Pick the battles you can win</a:t>
            </a:r>
          </a:p>
          <a:p>
            <a:pPr lvl="1"/>
            <a:r>
              <a:rPr lang="en-US" dirty="0" smtClean="0"/>
              <a:t>Never be caught out</a:t>
            </a:r>
          </a:p>
          <a:p>
            <a:pPr lvl="1"/>
            <a:r>
              <a:rPr lang="en-US" dirty="0" smtClean="0"/>
              <a:t>Cant afford to be wrong</a:t>
            </a:r>
          </a:p>
          <a:p>
            <a:pPr lvl="1"/>
            <a:r>
              <a:rPr lang="en-US" dirty="0" smtClean="0"/>
              <a:t>Follow Through - Be prepared to go all the way!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dirty="0" smtClean="0"/>
              <a:t>Gain </a:t>
            </a:r>
            <a:r>
              <a:rPr lang="en-US" dirty="0" smtClean="0"/>
              <a:t>Confidence</a:t>
            </a:r>
            <a:endParaRPr lang="en-US" dirty="0" smtClean="0"/>
          </a:p>
          <a:p>
            <a:pPr lvl="1"/>
            <a:r>
              <a:rPr lang="en-US" dirty="0" smtClean="0"/>
              <a:t>Be Patient </a:t>
            </a:r>
            <a:r>
              <a:rPr lang="mr-IN" dirty="0" smtClean="0"/>
              <a:t>–</a:t>
            </a:r>
            <a:r>
              <a:rPr lang="en-US" dirty="0" smtClean="0"/>
              <a:t> Credibility takes time</a:t>
            </a:r>
          </a:p>
          <a:p>
            <a:pPr lvl="1"/>
            <a:r>
              <a:rPr lang="en-US" dirty="0" smtClean="0"/>
              <a:t>Your words will get attention</a:t>
            </a:r>
          </a:p>
          <a:p>
            <a:pPr lvl="1"/>
            <a:endParaRPr lang="en-US" sz="1400" dirty="0" smtClean="0"/>
          </a:p>
          <a:p>
            <a:pPr marL="0" indent="0">
              <a:buNone/>
            </a:pPr>
            <a:r>
              <a:rPr lang="en-US" dirty="0" smtClean="0"/>
              <a:t>Put Plans in Motion</a:t>
            </a:r>
          </a:p>
          <a:p>
            <a:pPr lvl="1"/>
            <a:r>
              <a:rPr lang="en-US" dirty="0" smtClean="0"/>
              <a:t>Admin Regulations over Board Policy</a:t>
            </a:r>
          </a:p>
          <a:p>
            <a:pPr lvl="1"/>
            <a:r>
              <a:rPr lang="en-US" dirty="0" smtClean="0"/>
              <a:t>Use Superintendent to drive difficult Board Policy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586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666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Bryan Parks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bryan.parks01@gmail.com</a:t>
            </a:r>
            <a:endParaRPr lang="en-US" dirty="0" smtClean="0"/>
          </a:p>
          <a:p>
            <a:pPr lvl="1"/>
            <a:r>
              <a:rPr lang="en-US" dirty="0" smtClean="0"/>
              <a:t>Board Member for Liberty Elementary School </a:t>
            </a:r>
            <a:r>
              <a:rPr lang="en-US" dirty="0" err="1" smtClean="0"/>
              <a:t>Dist</a:t>
            </a:r>
            <a:r>
              <a:rPr lang="en-US" dirty="0"/>
              <a:t> </a:t>
            </a:r>
            <a:r>
              <a:rPr lang="en-US" dirty="0" smtClean="0"/>
              <a:t>25</a:t>
            </a:r>
          </a:p>
          <a:p>
            <a:pPr lvl="1"/>
            <a:r>
              <a:rPr lang="en-US" dirty="0" smtClean="0"/>
              <a:t>57 years Old</a:t>
            </a:r>
          </a:p>
          <a:p>
            <a:pPr lvl="1"/>
            <a:r>
              <a:rPr lang="en-US" dirty="0" smtClean="0"/>
              <a:t>Resident of AZ for 2 years</a:t>
            </a:r>
          </a:p>
          <a:p>
            <a:pPr lvl="1"/>
            <a:r>
              <a:rPr lang="en-US" dirty="0" smtClean="0"/>
              <a:t>5 Children</a:t>
            </a:r>
            <a:endParaRPr lang="en-US" dirty="0"/>
          </a:p>
          <a:p>
            <a:pPr lvl="1"/>
            <a:r>
              <a:rPr lang="en-US" dirty="0" smtClean="0"/>
              <a:t>2 Children in 5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pPr lvl="1"/>
            <a:r>
              <a:rPr lang="en-US" dirty="0" smtClean="0"/>
              <a:t>Entrepreneur/CEO with successful exits </a:t>
            </a:r>
          </a:p>
          <a:p>
            <a:pPr lvl="1"/>
            <a:r>
              <a:rPr lang="en-US" dirty="0" smtClean="0"/>
              <a:t>Sat on a number of corporate boards</a:t>
            </a:r>
          </a:p>
          <a:p>
            <a:pPr lvl="1"/>
            <a:r>
              <a:rPr lang="en-US" dirty="0" smtClean="0"/>
              <a:t>Precinct Committeeman for LD23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68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I Get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Upset what was happening in our public schools</a:t>
            </a:r>
          </a:p>
          <a:p>
            <a:pPr lvl="1"/>
            <a:r>
              <a:rPr lang="en-US" dirty="0" smtClean="0"/>
              <a:t>Wife told me to get off the couch and do something</a:t>
            </a:r>
          </a:p>
          <a:p>
            <a:pPr lvl="1"/>
            <a:r>
              <a:rPr lang="en-US" dirty="0" smtClean="0"/>
              <a:t>Attended Pam Kirby’s School board Boot Camp June 2021</a:t>
            </a:r>
            <a:endParaRPr lang="en-US" dirty="0"/>
          </a:p>
          <a:p>
            <a:pPr lvl="1"/>
            <a:r>
              <a:rPr lang="en-US" dirty="0" smtClean="0"/>
              <a:t>3 months later a seat opened up on Liberty 25</a:t>
            </a:r>
          </a:p>
          <a:p>
            <a:pPr lvl="1"/>
            <a:r>
              <a:rPr lang="en-US" dirty="0" smtClean="0"/>
              <a:t>Interviewed with 7 other candidates for seat</a:t>
            </a:r>
          </a:p>
          <a:p>
            <a:pPr lvl="1"/>
            <a:r>
              <a:rPr lang="en-US" dirty="0" smtClean="0"/>
              <a:t>I was appointed to the vacant seat by Steve Watson October 2021</a:t>
            </a:r>
          </a:p>
          <a:p>
            <a:pPr lvl="1"/>
            <a:r>
              <a:rPr lang="en-US" dirty="0" smtClean="0"/>
              <a:t>Still have to run for board seat for 2022</a:t>
            </a:r>
          </a:p>
          <a:p>
            <a:pPr lvl="1"/>
            <a:r>
              <a:rPr lang="en-US" dirty="0" smtClean="0"/>
              <a:t>Minority Board Member 3-2</a:t>
            </a:r>
          </a:p>
        </p:txBody>
      </p:sp>
    </p:spTree>
    <p:extLst>
      <p:ext uri="{BB962C8B-B14F-4D97-AF65-F5344CB8AC3E}">
        <p14:creationId xmlns:p14="http://schemas.microsoft.com/office/powerpoint/2010/main" val="931716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Work on </a:t>
            </a:r>
            <a:r>
              <a:rPr lang="en-US" sz="2000" dirty="0" smtClean="0"/>
              <a:t>public speaking </a:t>
            </a:r>
            <a:r>
              <a:rPr lang="en-US" sz="2000" dirty="0"/>
              <a:t>and presentation skills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smtClean="0"/>
              <a:t>Understand Board Roles and Responsibilities</a:t>
            </a:r>
          </a:p>
          <a:p>
            <a:pPr lvl="1"/>
            <a:r>
              <a:rPr lang="en-US" sz="1600" dirty="0" smtClean="0"/>
              <a:t>Only to set Policy </a:t>
            </a:r>
            <a:r>
              <a:rPr lang="en-US" sz="1600" dirty="0" smtClean="0"/>
              <a:t>&amp; </a:t>
            </a:r>
            <a:r>
              <a:rPr lang="en-US" sz="1600" dirty="0" smtClean="0"/>
              <a:t>Direction</a:t>
            </a:r>
          </a:p>
          <a:p>
            <a:pPr lvl="1"/>
            <a:r>
              <a:rPr lang="en-US" sz="1600" dirty="0"/>
              <a:t>Stay in your </a:t>
            </a:r>
            <a:r>
              <a:rPr lang="en-US" sz="1600" dirty="0" smtClean="0"/>
              <a:t>lane</a:t>
            </a:r>
            <a:endParaRPr lang="en-US" sz="16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smtClean="0"/>
              <a:t>Know the Superintendents Strategic Plan</a:t>
            </a:r>
          </a:p>
          <a:p>
            <a:pPr lvl="1"/>
            <a:r>
              <a:rPr lang="en-US" sz="1600" dirty="0" smtClean="0"/>
              <a:t>Should be comprehensive with deliverables and </a:t>
            </a:r>
            <a:r>
              <a:rPr lang="en-US" sz="1600" dirty="0" smtClean="0"/>
              <a:t>timelines</a:t>
            </a:r>
          </a:p>
          <a:p>
            <a:pPr lvl="1"/>
            <a:r>
              <a:rPr lang="en-US" sz="1600" dirty="0" smtClean="0"/>
              <a:t>This </a:t>
            </a:r>
            <a:r>
              <a:rPr lang="en-US" sz="1600" dirty="0" smtClean="0"/>
              <a:t>is key to the Superintendents </a:t>
            </a:r>
            <a:r>
              <a:rPr lang="en-US" sz="1600" dirty="0" smtClean="0"/>
              <a:t>Evaluation</a:t>
            </a:r>
          </a:p>
          <a:p>
            <a:pPr lvl="2"/>
            <a:r>
              <a:rPr lang="en-US" sz="1400" dirty="0" err="1"/>
              <a:t>Covid</a:t>
            </a:r>
            <a:r>
              <a:rPr lang="en-US" sz="1400" dirty="0"/>
              <a:t> </a:t>
            </a:r>
            <a:r>
              <a:rPr lang="en-US" sz="1400" dirty="0" smtClean="0"/>
              <a:t>Excuse</a:t>
            </a:r>
            <a:endParaRPr lang="en-US" sz="14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GO TO THE BOARD MEETINGS</a:t>
            </a:r>
          </a:p>
          <a:p>
            <a:pPr lvl="1"/>
            <a:r>
              <a:rPr lang="en-US" dirty="0" smtClean="0"/>
              <a:t>Study </a:t>
            </a:r>
            <a:r>
              <a:rPr lang="en-US" dirty="0"/>
              <a:t>the Board!</a:t>
            </a:r>
          </a:p>
          <a:p>
            <a:pPr lvl="2"/>
            <a:r>
              <a:rPr lang="en-US" dirty="0"/>
              <a:t>How the member/s vote</a:t>
            </a:r>
          </a:p>
          <a:p>
            <a:pPr lvl="2"/>
            <a:r>
              <a:rPr lang="en-US" dirty="0"/>
              <a:t>Personalities</a:t>
            </a:r>
          </a:p>
          <a:p>
            <a:pPr lvl="2"/>
            <a:r>
              <a:rPr lang="en-US" dirty="0"/>
              <a:t>How effective is the </a:t>
            </a:r>
            <a:r>
              <a:rPr lang="en-US" dirty="0" smtClean="0"/>
              <a:t>President</a:t>
            </a:r>
          </a:p>
          <a:p>
            <a:pPr lvl="2"/>
            <a:r>
              <a:rPr lang="en-US" dirty="0" smtClean="0"/>
              <a:t>Is there a vacuum </a:t>
            </a:r>
            <a:r>
              <a:rPr lang="en-US" dirty="0" smtClean="0"/>
              <a:t>in </a:t>
            </a:r>
            <a:r>
              <a:rPr lang="en-US" dirty="0" smtClean="0"/>
              <a:t>leadership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408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Minutes and Policy</a:t>
            </a:r>
          </a:p>
          <a:p>
            <a:pPr marL="0" indent="0">
              <a:buNone/>
            </a:pPr>
            <a:endParaRPr lang="en-US" sz="1600" dirty="0" smtClean="0"/>
          </a:p>
          <a:p>
            <a:pPr marL="274320" lvl="1" indent="0">
              <a:buNone/>
            </a:pPr>
            <a:r>
              <a:rPr lang="en-US" dirty="0" smtClean="0"/>
              <a:t>Review </a:t>
            </a:r>
            <a:r>
              <a:rPr lang="en-US" dirty="0"/>
              <a:t>past </a:t>
            </a:r>
            <a:r>
              <a:rPr lang="en-US" dirty="0" smtClean="0"/>
              <a:t>year meeting minutes</a:t>
            </a:r>
          </a:p>
          <a:p>
            <a:pPr marL="274320" lvl="1" indent="0">
              <a:buNone/>
            </a:pPr>
            <a:r>
              <a:rPr lang="en-US" dirty="0" smtClean="0"/>
              <a:t>Review and get up to date on Board Policies</a:t>
            </a:r>
          </a:p>
          <a:p>
            <a:pPr lvl="2"/>
            <a:r>
              <a:rPr lang="en-US" u="sng" dirty="0">
                <a:hlinkClick r:id="rId2"/>
              </a:rPr>
              <a:t>https://policy.azsba.org/asba/Z2Browser2.html</a:t>
            </a:r>
            <a:r>
              <a:rPr lang="en-US" dirty="0"/>
              <a:t> </a:t>
            </a:r>
            <a:endParaRPr lang="en-US" dirty="0" smtClean="0"/>
          </a:p>
          <a:p>
            <a:pPr lvl="3"/>
            <a:r>
              <a:rPr lang="en-US" dirty="0"/>
              <a:t>Organizational </a:t>
            </a:r>
            <a:r>
              <a:rPr lang="en-US" dirty="0" smtClean="0"/>
              <a:t>meeting - BDA</a:t>
            </a:r>
            <a:endParaRPr lang="en-US" dirty="0"/>
          </a:p>
          <a:p>
            <a:pPr lvl="3"/>
            <a:r>
              <a:rPr lang="en-US" dirty="0" smtClean="0"/>
              <a:t>Agenda Preparation - BEDBA</a:t>
            </a:r>
            <a:endParaRPr lang="en-US" dirty="0"/>
          </a:p>
          <a:p>
            <a:pPr lvl="3"/>
            <a:r>
              <a:rPr lang="en-US" dirty="0" smtClean="0"/>
              <a:t>President term typically expires last day of the year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 smtClean="0"/>
              <a:t>Most Boards/School Districts and been violating policy and statute so long, they don’t believe they are in the wrong.</a:t>
            </a:r>
            <a:endParaRPr lang="en-US" sz="20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796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Open Meeting Law </a:t>
            </a:r>
            <a:r>
              <a:rPr lang="mr-IN" dirty="0" smtClean="0"/>
              <a:t>–</a:t>
            </a:r>
            <a:r>
              <a:rPr lang="en-US" dirty="0" smtClean="0"/>
              <a:t> OML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Know </a:t>
            </a:r>
            <a:r>
              <a:rPr lang="en-US" dirty="0"/>
              <a:t>Open meeting Law inside and out..</a:t>
            </a:r>
          </a:p>
          <a:p>
            <a:pPr lvl="1"/>
            <a:r>
              <a:rPr lang="en-US" dirty="0"/>
              <a:t>DO NOT TRUST </a:t>
            </a:r>
            <a:r>
              <a:rPr lang="en-US" dirty="0" smtClean="0"/>
              <a:t>ASBA</a:t>
            </a:r>
          </a:p>
          <a:p>
            <a:pPr lvl="2"/>
            <a:r>
              <a:rPr lang="en-US" dirty="0" smtClean="0"/>
              <a:t>Instructed our Board and Superintendent on how to get around OML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 smtClean="0"/>
              <a:t>TRUST THE SCHOOL </a:t>
            </a:r>
            <a:r>
              <a:rPr lang="en-US" dirty="0" smtClean="0"/>
              <a:t>DISTRICT </a:t>
            </a:r>
            <a:r>
              <a:rPr lang="en-US" dirty="0" smtClean="0"/>
              <a:t>LAWYER/LAW FIRM</a:t>
            </a:r>
            <a:endParaRPr lang="en-US" dirty="0" smtClean="0"/>
          </a:p>
          <a:p>
            <a:pPr lvl="1"/>
            <a:r>
              <a:rPr lang="en-US" dirty="0" smtClean="0"/>
              <a:t>Study the actual statutes </a:t>
            </a:r>
            <a:r>
              <a:rPr lang="mr-IN" dirty="0" smtClean="0"/>
              <a:t>–</a:t>
            </a:r>
            <a:r>
              <a:rPr lang="en-US" dirty="0" smtClean="0"/>
              <a:t> ARS Title 38, Chapter 3, Article 3.1</a:t>
            </a:r>
          </a:p>
          <a:p>
            <a:pPr lvl="1"/>
            <a:endParaRPr lang="en-US" sz="1600" dirty="0"/>
          </a:p>
          <a:p>
            <a:r>
              <a:rPr lang="en-US" dirty="0"/>
              <a:t>Curriculum </a:t>
            </a:r>
            <a:r>
              <a:rPr lang="en-US" dirty="0" smtClean="0"/>
              <a:t>Committee OML </a:t>
            </a:r>
            <a:r>
              <a:rPr lang="en-US" dirty="0"/>
              <a:t>– Most districts violate</a:t>
            </a:r>
          </a:p>
          <a:p>
            <a:pPr lvl="1"/>
            <a:r>
              <a:rPr lang="en-US" dirty="0"/>
              <a:t>ARS §§15-721  </a:t>
            </a:r>
            <a:r>
              <a:rPr lang="en-US" u="sng" dirty="0">
                <a:hlinkClick r:id="rId3"/>
              </a:rPr>
              <a:t>https://www.azleg.gov/ars/15/00721.htm</a:t>
            </a:r>
            <a:endParaRPr lang="en-US" dirty="0"/>
          </a:p>
          <a:p>
            <a:pPr lvl="1"/>
            <a:r>
              <a:rPr lang="en-US" dirty="0"/>
              <a:t>ARS §15-722  </a:t>
            </a:r>
            <a:r>
              <a:rPr lang="en-US" u="sng" dirty="0">
                <a:hlinkClick r:id="rId4"/>
              </a:rPr>
              <a:t>https://www.azleg.gov/ars/15/00722.</a:t>
            </a:r>
            <a:r>
              <a:rPr lang="en-US" u="sng" dirty="0" smtClean="0">
                <a:hlinkClick r:id="rId4"/>
              </a:rPr>
              <a:t>htm</a:t>
            </a:r>
            <a:endParaRPr lang="en-US" u="sng" dirty="0" smtClean="0"/>
          </a:p>
          <a:p>
            <a:pPr lvl="1"/>
            <a:endParaRPr lang="en-US" sz="1600" dirty="0"/>
          </a:p>
          <a:p>
            <a:r>
              <a:rPr lang="en-US" dirty="0"/>
              <a:t>Filing a complaint</a:t>
            </a:r>
          </a:p>
          <a:p>
            <a:pPr lvl="1"/>
            <a:r>
              <a:rPr lang="en-US" u="sng" dirty="0">
                <a:hlinkClick r:id="rId5"/>
              </a:rPr>
              <a:t>https://www.azag.gov/complaints/omlet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7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Roberts Rules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Learn </a:t>
            </a:r>
            <a:r>
              <a:rPr lang="en-US" dirty="0"/>
              <a:t>and understand Roberts’s </a:t>
            </a:r>
            <a:r>
              <a:rPr lang="en-US" dirty="0" smtClean="0"/>
              <a:t>rules of Order</a:t>
            </a:r>
          </a:p>
          <a:p>
            <a:pPr lvl="1"/>
            <a:r>
              <a:rPr lang="en-US" dirty="0" smtClean="0"/>
              <a:t>Specific to School Boards</a:t>
            </a:r>
          </a:p>
          <a:p>
            <a:pPr lvl="1"/>
            <a:r>
              <a:rPr lang="en-US" dirty="0" smtClean="0"/>
              <a:t>Point of Order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1.3 Approve Regular Agenda</a:t>
            </a:r>
          </a:p>
          <a:p>
            <a:pPr lvl="2"/>
            <a:r>
              <a:rPr lang="en-US" dirty="0" smtClean="0"/>
              <a:t>First </a:t>
            </a:r>
            <a:r>
              <a:rPr lang="en-US" dirty="0"/>
              <a:t>item </a:t>
            </a:r>
            <a:r>
              <a:rPr lang="en-US" dirty="0" smtClean="0"/>
              <a:t>on agenda typically </a:t>
            </a:r>
            <a:r>
              <a:rPr lang="en-US" dirty="0"/>
              <a:t>is to suspend Board policy BEDB </a:t>
            </a:r>
            <a:endParaRPr lang="en-US" dirty="0" smtClean="0"/>
          </a:p>
          <a:p>
            <a:pPr lvl="3"/>
            <a:r>
              <a:rPr lang="en-US" dirty="0" smtClean="0"/>
              <a:t>It </a:t>
            </a:r>
            <a:r>
              <a:rPr lang="en-US" dirty="0"/>
              <a:t>is recommended the Governing Board approve the Regular Agenda consistent with Board Policy BEDB and temporarily suspend Governing Board Policy with which this agenda may be </a:t>
            </a:r>
            <a:r>
              <a:rPr lang="en-US" dirty="0" smtClean="0"/>
              <a:t>inconsistent.</a:t>
            </a:r>
          </a:p>
          <a:p>
            <a:pPr lvl="2"/>
            <a:r>
              <a:rPr lang="en-US" dirty="0" smtClean="0"/>
              <a:t>This </a:t>
            </a:r>
            <a:r>
              <a:rPr lang="en-US" dirty="0"/>
              <a:t>may also modify Roberts rules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031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“Do the </a:t>
            </a:r>
            <a:r>
              <a:rPr lang="en-US" sz="2200" dirty="0"/>
              <a:t>right </a:t>
            </a:r>
            <a:r>
              <a:rPr lang="en-US" dirty="0"/>
              <a:t>thing, for the right reasons, regardless of the consequences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Doing what’s right over what’s legal </a:t>
            </a:r>
            <a:r>
              <a:rPr lang="mr-IN" dirty="0" smtClean="0"/>
              <a:t>–</a:t>
            </a:r>
            <a:r>
              <a:rPr lang="en-US" dirty="0" smtClean="0"/>
              <a:t> Legal Gymnastics</a:t>
            </a:r>
          </a:p>
          <a:p>
            <a:pPr lvl="1"/>
            <a:r>
              <a:rPr lang="en-US" dirty="0" smtClean="0"/>
              <a:t>Prepare for attacks on all sides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Leadership Vacuum</a:t>
            </a:r>
          </a:p>
          <a:p>
            <a:pPr lvl="1"/>
            <a:r>
              <a:rPr lang="en-US" dirty="0" smtClean="0"/>
              <a:t>Board members including President are typically unprepared</a:t>
            </a:r>
          </a:p>
          <a:p>
            <a:pPr lvl="1"/>
            <a:r>
              <a:rPr lang="en-US" dirty="0" smtClean="0"/>
              <a:t>A title does not determine leadership</a:t>
            </a:r>
          </a:p>
          <a:p>
            <a:pPr lvl="1"/>
            <a:r>
              <a:rPr lang="en-US" dirty="0" smtClean="0"/>
              <a:t>The Superintendent wants and needs guidance</a:t>
            </a:r>
          </a:p>
          <a:p>
            <a:endParaRPr lang="en-US" sz="1600" dirty="0"/>
          </a:p>
          <a:p>
            <a:pPr marL="0" indent="0">
              <a:buNone/>
            </a:pPr>
            <a:r>
              <a:rPr lang="en-US" dirty="0" smtClean="0"/>
              <a:t>Agenda Homework</a:t>
            </a:r>
          </a:p>
          <a:p>
            <a:pPr lvl="1"/>
            <a:r>
              <a:rPr lang="en-US" dirty="0" smtClean="0"/>
              <a:t>Most Board Members have no idea what's in the Agenda/item</a:t>
            </a:r>
          </a:p>
          <a:p>
            <a:pPr lvl="1"/>
            <a:r>
              <a:rPr lang="en-US" dirty="0" smtClean="0"/>
              <a:t>Study Agenda Items </a:t>
            </a:r>
            <a:r>
              <a:rPr lang="mr-IN" dirty="0" smtClean="0"/>
              <a:t>–</a:t>
            </a:r>
            <a:r>
              <a:rPr lang="en-US" dirty="0" smtClean="0"/>
              <a:t> Can take hours</a:t>
            </a:r>
          </a:p>
          <a:p>
            <a:pPr lvl="1"/>
            <a:r>
              <a:rPr lang="en-US" dirty="0" smtClean="0"/>
              <a:t>Load up on supporting documents</a:t>
            </a:r>
          </a:p>
          <a:p>
            <a:pPr lvl="1"/>
            <a:r>
              <a:rPr lang="en-US" dirty="0"/>
              <a:t>Read everything… Especially second readings and final draft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49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Be Concise and Direct in Meetings</a:t>
            </a:r>
            <a:endParaRPr lang="en-US" sz="1600" dirty="0" smtClean="0"/>
          </a:p>
          <a:p>
            <a:pPr lvl="1"/>
            <a:r>
              <a:rPr lang="en-US" dirty="0" smtClean="0"/>
              <a:t>Speak with confidence and authority</a:t>
            </a:r>
          </a:p>
          <a:p>
            <a:pPr lvl="1"/>
            <a:r>
              <a:rPr lang="en-US" dirty="0" smtClean="0"/>
              <a:t>Make your comments/arguments count </a:t>
            </a:r>
            <a:r>
              <a:rPr lang="mr-IN" dirty="0" smtClean="0"/>
              <a:t>–</a:t>
            </a:r>
            <a:r>
              <a:rPr lang="en-US" dirty="0" smtClean="0"/>
              <a:t> Pause, Take a Breath</a:t>
            </a:r>
          </a:p>
          <a:p>
            <a:pPr lvl="2"/>
            <a:r>
              <a:rPr lang="en-US" dirty="0" smtClean="0"/>
              <a:t>Nobody wants to hear your opinions or what you think!</a:t>
            </a:r>
          </a:p>
          <a:p>
            <a:pPr lvl="1"/>
            <a:r>
              <a:rPr lang="en-US" dirty="0" smtClean="0"/>
              <a:t>Direct the discussion and set expectations</a:t>
            </a:r>
          </a:p>
          <a:p>
            <a:pPr lvl="1"/>
            <a:endParaRPr lang="en-US" sz="1700" dirty="0"/>
          </a:p>
          <a:p>
            <a:pPr marL="0" indent="0">
              <a:buNone/>
            </a:pPr>
            <a:r>
              <a:rPr lang="en-US" dirty="0" smtClean="0"/>
              <a:t>Board Presentations</a:t>
            </a:r>
          </a:p>
          <a:p>
            <a:pPr lvl="1"/>
            <a:r>
              <a:rPr lang="en-US" dirty="0" smtClean="0"/>
              <a:t>Take Notes</a:t>
            </a:r>
          </a:p>
          <a:p>
            <a:pPr lvl="1"/>
            <a:r>
              <a:rPr lang="en-US" dirty="0" smtClean="0"/>
              <a:t>Ask </a:t>
            </a:r>
            <a:r>
              <a:rPr lang="en-US" dirty="0" smtClean="0"/>
              <a:t>Questions </a:t>
            </a:r>
          </a:p>
          <a:p>
            <a:pPr lvl="1"/>
            <a:r>
              <a:rPr lang="en-US" dirty="0" smtClean="0"/>
              <a:t>Bring </a:t>
            </a:r>
            <a:r>
              <a:rPr lang="en-US" dirty="0" smtClean="0"/>
              <a:t>your </a:t>
            </a:r>
            <a:r>
              <a:rPr lang="en-US" dirty="0" smtClean="0"/>
              <a:t>expertise</a:t>
            </a:r>
          </a:p>
          <a:p>
            <a:pPr lvl="1"/>
            <a:r>
              <a:rPr lang="en-US" dirty="0" smtClean="0"/>
              <a:t>Participate Discussion</a:t>
            </a:r>
            <a:endParaRPr lang="en-US" dirty="0" smtClean="0"/>
          </a:p>
          <a:p>
            <a:pPr lvl="1"/>
            <a:endParaRPr lang="en-US" sz="1700" dirty="0" smtClean="0"/>
          </a:p>
          <a:p>
            <a:pPr marL="0" indent="0">
              <a:buNone/>
            </a:pPr>
            <a:r>
              <a:rPr lang="en-US" dirty="0" smtClean="0"/>
              <a:t>The Only Thing That Matters</a:t>
            </a:r>
            <a:endParaRPr lang="en-US" dirty="0"/>
          </a:p>
          <a:p>
            <a:pPr lvl="1"/>
            <a:r>
              <a:rPr lang="en-US" dirty="0"/>
              <a:t>Is </a:t>
            </a:r>
            <a:r>
              <a:rPr lang="en-US" dirty="0" smtClean="0"/>
              <a:t>this good policy for </a:t>
            </a:r>
            <a:r>
              <a:rPr lang="en-US" dirty="0"/>
              <a:t>the </a:t>
            </a:r>
            <a:r>
              <a:rPr lang="en-US" dirty="0" smtClean="0"/>
              <a:t>kids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re </a:t>
            </a:r>
            <a:r>
              <a:rPr lang="en-US" dirty="0"/>
              <a:t>we being good stewards of tax dollars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501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5107</TotalTime>
  <Words>944</Words>
  <Application>Microsoft Macintosh PowerPoint</Application>
  <PresentationFormat>On-screen Show (4:3)</PresentationFormat>
  <Paragraphs>196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AZ Coalition Board</vt:lpstr>
      <vt:lpstr>Who am I?</vt:lpstr>
      <vt:lpstr>How Did I Get Here</vt:lpstr>
      <vt:lpstr>Preparation </vt:lpstr>
      <vt:lpstr>Preparation </vt:lpstr>
      <vt:lpstr>Preparation </vt:lpstr>
      <vt:lpstr>Preparation </vt:lpstr>
      <vt:lpstr>Leadership</vt:lpstr>
      <vt:lpstr>Leadership</vt:lpstr>
      <vt:lpstr>Strategy </vt:lpstr>
      <vt:lpstr>Influence</vt:lpstr>
      <vt:lpstr>Agenda Priorities </vt:lpstr>
      <vt:lpstr>Keys to Success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Coalition Board</dc:title>
  <dc:creator>Bryan Parks</dc:creator>
  <cp:lastModifiedBy>Bryan Parks</cp:lastModifiedBy>
  <cp:revision>56</cp:revision>
  <dcterms:created xsi:type="dcterms:W3CDTF">2022-04-15T16:08:47Z</dcterms:created>
  <dcterms:modified xsi:type="dcterms:W3CDTF">2022-04-20T02:16:29Z</dcterms:modified>
</cp:coreProperties>
</file>