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525" r:id="rId2"/>
    <p:sldId id="544" r:id="rId3"/>
    <p:sldId id="549" r:id="rId4"/>
    <p:sldId id="618" r:id="rId5"/>
    <p:sldId id="622" r:id="rId6"/>
    <p:sldId id="621" r:id="rId7"/>
    <p:sldId id="670" r:id="rId8"/>
    <p:sldId id="620" r:id="rId9"/>
    <p:sldId id="619" r:id="rId10"/>
    <p:sldId id="624" r:id="rId11"/>
    <p:sldId id="623" r:id="rId12"/>
    <p:sldId id="627" r:id="rId13"/>
    <p:sldId id="625" r:id="rId14"/>
    <p:sldId id="626" r:id="rId15"/>
    <p:sldId id="630" r:id="rId16"/>
    <p:sldId id="674" r:id="rId17"/>
    <p:sldId id="677" r:id="rId18"/>
    <p:sldId id="631" r:id="rId19"/>
    <p:sldId id="632" r:id="rId20"/>
    <p:sldId id="678" r:id="rId21"/>
    <p:sldId id="679" r:id="rId22"/>
    <p:sldId id="680" r:id="rId23"/>
    <p:sldId id="675" r:id="rId24"/>
    <p:sldId id="676" r:id="rId25"/>
    <p:sldId id="633" r:id="rId26"/>
    <p:sldId id="637" r:id="rId27"/>
    <p:sldId id="638" r:id="rId28"/>
    <p:sldId id="639" r:id="rId29"/>
    <p:sldId id="646" r:id="rId30"/>
    <p:sldId id="659" r:id="rId31"/>
    <p:sldId id="658" r:id="rId32"/>
    <p:sldId id="660" r:id="rId33"/>
    <p:sldId id="672" r:id="rId34"/>
    <p:sldId id="671" r:id="rId35"/>
    <p:sldId id="661" r:id="rId36"/>
    <p:sldId id="665" r:id="rId37"/>
    <p:sldId id="662" r:id="rId38"/>
    <p:sldId id="666" r:id="rId39"/>
    <p:sldId id="663" r:id="rId40"/>
    <p:sldId id="673" r:id="rId41"/>
    <p:sldId id="667" r:id="rId42"/>
    <p:sldId id="664" r:id="rId43"/>
    <p:sldId id="668" r:id="rId44"/>
    <p:sldId id="647" r:id="rId45"/>
    <p:sldId id="648" r:id="rId46"/>
    <p:sldId id="66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3" autoAdjust="0"/>
    <p:restoredTop sz="83812" autoAdjust="0"/>
  </p:normalViewPr>
  <p:slideViewPr>
    <p:cSldViewPr snapToGrid="0" showGuides="1">
      <p:cViewPr varScale="1">
        <p:scale>
          <a:sx n="56" d="100"/>
          <a:sy n="56" d="100"/>
        </p:scale>
        <p:origin x="66" y="618"/>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12/17/2019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Haute_couture#cite_note-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a:t>
            </a:fld>
            <a:endParaRPr lang="en-US"/>
          </a:p>
        </p:txBody>
      </p:sp>
    </p:spTree>
    <p:extLst>
      <p:ext uri="{BB962C8B-B14F-4D97-AF65-F5344CB8AC3E}">
        <p14:creationId xmlns:p14="http://schemas.microsoft.com/office/powerpoint/2010/main" val="1901110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11</a:t>
            </a:fld>
            <a:endParaRPr lang="en-US"/>
          </a:p>
        </p:txBody>
      </p:sp>
    </p:spTree>
    <p:extLst>
      <p:ext uri="{BB962C8B-B14F-4D97-AF65-F5344CB8AC3E}">
        <p14:creationId xmlns:p14="http://schemas.microsoft.com/office/powerpoint/2010/main" val="4257384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12</a:t>
            </a:fld>
            <a:endParaRPr lang="en-US"/>
          </a:p>
        </p:txBody>
      </p:sp>
    </p:spTree>
    <p:extLst>
      <p:ext uri="{BB962C8B-B14F-4D97-AF65-F5344CB8AC3E}">
        <p14:creationId xmlns:p14="http://schemas.microsoft.com/office/powerpoint/2010/main" val="304855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13</a:t>
            </a:fld>
            <a:endParaRPr lang="en-US"/>
          </a:p>
        </p:txBody>
      </p:sp>
    </p:spTree>
    <p:extLst>
      <p:ext uri="{BB962C8B-B14F-4D97-AF65-F5344CB8AC3E}">
        <p14:creationId xmlns:p14="http://schemas.microsoft.com/office/powerpoint/2010/main" val="847267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14</a:t>
            </a:fld>
            <a:endParaRPr lang="en-US"/>
          </a:p>
        </p:txBody>
      </p:sp>
    </p:spTree>
    <p:extLst>
      <p:ext uri="{BB962C8B-B14F-4D97-AF65-F5344CB8AC3E}">
        <p14:creationId xmlns:p14="http://schemas.microsoft.com/office/powerpoint/2010/main" val="2036269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15</a:t>
            </a:fld>
            <a:endParaRPr lang="en-US"/>
          </a:p>
        </p:txBody>
      </p:sp>
    </p:spTree>
    <p:extLst>
      <p:ext uri="{BB962C8B-B14F-4D97-AF65-F5344CB8AC3E}">
        <p14:creationId xmlns:p14="http://schemas.microsoft.com/office/powerpoint/2010/main" val="3455255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18</a:t>
            </a:fld>
            <a:endParaRPr lang="en-US"/>
          </a:p>
        </p:txBody>
      </p:sp>
    </p:spTree>
    <p:extLst>
      <p:ext uri="{BB962C8B-B14F-4D97-AF65-F5344CB8AC3E}">
        <p14:creationId xmlns:p14="http://schemas.microsoft.com/office/powerpoint/2010/main" val="3315703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19</a:t>
            </a:fld>
            <a:endParaRPr lang="en-US"/>
          </a:p>
        </p:txBody>
      </p:sp>
    </p:spTree>
    <p:extLst>
      <p:ext uri="{BB962C8B-B14F-4D97-AF65-F5344CB8AC3E}">
        <p14:creationId xmlns:p14="http://schemas.microsoft.com/office/powerpoint/2010/main" val="162523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20</a:t>
            </a:fld>
            <a:endParaRPr lang="en-US"/>
          </a:p>
        </p:txBody>
      </p:sp>
    </p:spTree>
    <p:extLst>
      <p:ext uri="{BB962C8B-B14F-4D97-AF65-F5344CB8AC3E}">
        <p14:creationId xmlns:p14="http://schemas.microsoft.com/office/powerpoint/2010/main" val="3682723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25</a:t>
            </a:fld>
            <a:endParaRPr lang="en-US"/>
          </a:p>
        </p:txBody>
      </p:sp>
    </p:spTree>
    <p:extLst>
      <p:ext uri="{BB962C8B-B14F-4D97-AF65-F5344CB8AC3E}">
        <p14:creationId xmlns:p14="http://schemas.microsoft.com/office/powerpoint/2010/main" val="1901556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26</a:t>
            </a:fld>
            <a:endParaRPr lang="en-US"/>
          </a:p>
        </p:txBody>
      </p:sp>
    </p:spTree>
    <p:extLst>
      <p:ext uri="{BB962C8B-B14F-4D97-AF65-F5344CB8AC3E}">
        <p14:creationId xmlns:p14="http://schemas.microsoft.com/office/powerpoint/2010/main" val="326443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 welcome to the our Fashion Design class, which focuses primarily on the Elements &amp; Principles of Design.</a:t>
            </a:r>
          </a:p>
          <a:p>
            <a:endParaRPr lang="en-US" dirty="0"/>
          </a:p>
          <a:p>
            <a:r>
              <a:rPr lang="en-US" dirty="0"/>
              <a:t>My name is Gigi Morris and I am your instructor and trainer in this class.  Although I would really rather call myself the facilitator of your learning in this class. Yes, I will be providing you lots of information about the Elements and Principles of Fashion Design – that is for sure and that comes with a guarantee.  I have tucked more than 20 years of professional experience in the industry plus my lifelong learning experience related to it.</a:t>
            </a:r>
          </a:p>
          <a:p>
            <a:endParaRPr lang="en-US" dirty="0"/>
          </a:p>
          <a:p>
            <a:r>
              <a:rPr lang="en-US" dirty="0"/>
              <a:t>But your learning will really depend on how you respond to these information. How you participate in the class learning and activities, how you interact with other co-learners and with what you do with those information by working on your project sheets and assignments.  </a:t>
            </a:r>
          </a:p>
          <a:p>
            <a:endParaRPr lang="en-US" dirty="0"/>
          </a:p>
          <a:p>
            <a:r>
              <a:rPr lang="en-US" dirty="0"/>
              <a:t>We will be together for the next eight meetings in the span of four weeks. Too much time together, huh? So let us learn from each other, let’s “ideate” together. My students in the home décor class will tell you that I always say that one ability that will help you be successful in this industry relies on your ability to “visualize” your design ideas.  It is a skills that can take a while but it is a competency that you can acquire. But just like in any other skills, you have to practice and work on it. That part will come from you.</a:t>
            </a:r>
          </a:p>
          <a:p>
            <a:endParaRPr lang="en-US" dirty="0"/>
          </a:p>
          <a:p>
            <a:r>
              <a:rPr lang="en-US" dirty="0"/>
              <a:t>When you are starting it is always a good idea to work with others … bounce off ideas with each other. I have created several design teams in my career and I will use some of the strategies I used on them in product development, so you can simulate what happens in product development department.</a:t>
            </a:r>
          </a:p>
          <a:p>
            <a:endParaRPr lang="en-US" dirty="0"/>
          </a:p>
          <a:p>
            <a:r>
              <a:rPr lang="en-US" dirty="0"/>
              <a:t>So to start off … let me turn the table on you first</a:t>
            </a:r>
          </a:p>
        </p:txBody>
      </p:sp>
      <p:sp>
        <p:nvSpPr>
          <p:cNvPr id="4" name="Slide Number Placeholder 3"/>
          <p:cNvSpPr>
            <a:spLocks noGrp="1"/>
          </p:cNvSpPr>
          <p:nvPr>
            <p:ph type="sldNum" sz="quarter" idx="5"/>
          </p:nvPr>
        </p:nvSpPr>
        <p:spPr/>
        <p:txBody>
          <a:bodyPr/>
          <a:lstStyle/>
          <a:p>
            <a:fld id="{4EC0B30D-C07A-425B-A90C-BA7BEB191079}" type="slidenum">
              <a:rPr lang="en-US" smtClean="0"/>
              <a:t>2</a:t>
            </a:fld>
            <a:endParaRPr lang="en-US"/>
          </a:p>
        </p:txBody>
      </p:sp>
    </p:spTree>
    <p:extLst>
      <p:ext uri="{BB962C8B-B14F-4D97-AF65-F5344CB8AC3E}">
        <p14:creationId xmlns:p14="http://schemas.microsoft.com/office/powerpoint/2010/main" val="282442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27</a:t>
            </a:fld>
            <a:endParaRPr lang="en-US"/>
          </a:p>
        </p:txBody>
      </p:sp>
    </p:spTree>
    <p:extLst>
      <p:ext uri="{BB962C8B-B14F-4D97-AF65-F5344CB8AC3E}">
        <p14:creationId xmlns:p14="http://schemas.microsoft.com/office/powerpoint/2010/main" val="2682608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28</a:t>
            </a:fld>
            <a:endParaRPr lang="en-US"/>
          </a:p>
        </p:txBody>
      </p:sp>
    </p:spTree>
    <p:extLst>
      <p:ext uri="{BB962C8B-B14F-4D97-AF65-F5344CB8AC3E}">
        <p14:creationId xmlns:p14="http://schemas.microsoft.com/office/powerpoint/2010/main" val="2208388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29</a:t>
            </a:fld>
            <a:endParaRPr lang="en-US"/>
          </a:p>
        </p:txBody>
      </p:sp>
    </p:spTree>
    <p:extLst>
      <p:ext uri="{BB962C8B-B14F-4D97-AF65-F5344CB8AC3E}">
        <p14:creationId xmlns:p14="http://schemas.microsoft.com/office/powerpoint/2010/main" val="2248531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30</a:t>
            </a:fld>
            <a:endParaRPr lang="en-US"/>
          </a:p>
        </p:txBody>
      </p:sp>
    </p:spTree>
    <p:extLst>
      <p:ext uri="{BB962C8B-B14F-4D97-AF65-F5344CB8AC3E}">
        <p14:creationId xmlns:p14="http://schemas.microsoft.com/office/powerpoint/2010/main" val="150957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41</a:t>
            </a:fld>
            <a:endParaRPr lang="en-US"/>
          </a:p>
        </p:txBody>
      </p:sp>
    </p:spTree>
    <p:extLst>
      <p:ext uri="{BB962C8B-B14F-4D97-AF65-F5344CB8AC3E}">
        <p14:creationId xmlns:p14="http://schemas.microsoft.com/office/powerpoint/2010/main" val="1513441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44</a:t>
            </a:fld>
            <a:endParaRPr lang="en-US"/>
          </a:p>
        </p:txBody>
      </p:sp>
    </p:spTree>
    <p:extLst>
      <p:ext uri="{BB962C8B-B14F-4D97-AF65-F5344CB8AC3E}">
        <p14:creationId xmlns:p14="http://schemas.microsoft.com/office/powerpoint/2010/main" val="1267483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45</a:t>
            </a:fld>
            <a:endParaRPr lang="en-US"/>
          </a:p>
        </p:txBody>
      </p:sp>
    </p:spTree>
    <p:extLst>
      <p:ext uri="{BB962C8B-B14F-4D97-AF65-F5344CB8AC3E}">
        <p14:creationId xmlns:p14="http://schemas.microsoft.com/office/powerpoint/2010/main" val="1243123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46</a:t>
            </a:fld>
            <a:endParaRPr lang="en-US"/>
          </a:p>
        </p:txBody>
      </p:sp>
    </p:spTree>
    <p:extLst>
      <p:ext uri="{BB962C8B-B14F-4D97-AF65-F5344CB8AC3E}">
        <p14:creationId xmlns:p14="http://schemas.microsoft.com/office/powerpoint/2010/main" val="87850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3</a:t>
            </a:fld>
            <a:endParaRPr lang="en-US"/>
          </a:p>
        </p:txBody>
      </p:sp>
    </p:spTree>
    <p:extLst>
      <p:ext uri="{BB962C8B-B14F-4D97-AF65-F5344CB8AC3E}">
        <p14:creationId xmlns:p14="http://schemas.microsoft.com/office/powerpoint/2010/main" val="184885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4</a:t>
            </a:fld>
            <a:endParaRPr lang="en-US"/>
          </a:p>
        </p:txBody>
      </p:sp>
    </p:spTree>
    <p:extLst>
      <p:ext uri="{BB962C8B-B14F-4D97-AF65-F5344CB8AC3E}">
        <p14:creationId xmlns:p14="http://schemas.microsoft.com/office/powerpoint/2010/main" val="33404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t>
            </a:r>
            <a:r>
              <a:rPr lang="en-US" sz="1200" b="0" i="1" u="none" strike="noStrike" kern="1200" dirty="0" err="1">
                <a:solidFill>
                  <a:schemeClr val="tx1"/>
                </a:solidFill>
                <a:effectLst/>
                <a:latin typeface="+mn-lt"/>
                <a:ea typeface="+mn-ea"/>
                <a:cs typeface="+mn-cs"/>
              </a:rPr>
              <a:t>chambre</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syndicale</a:t>
            </a:r>
            <a:r>
              <a:rPr lang="en-US" sz="1200" b="0" i="1" u="none" strike="noStrike" kern="1200" dirty="0">
                <a:solidFill>
                  <a:schemeClr val="tx1"/>
                </a:solidFill>
                <a:effectLst/>
                <a:latin typeface="+mn-lt"/>
                <a:ea typeface="+mn-ea"/>
                <a:cs typeface="+mn-cs"/>
              </a:rPr>
              <a:t> de la haute couture</a:t>
            </a:r>
            <a:r>
              <a:rPr lang="en-US" sz="1200" b="0" i="0" u="none" strike="noStrike" kern="1200" dirty="0">
                <a:solidFill>
                  <a:schemeClr val="tx1"/>
                </a:solidFill>
                <a:effectLst/>
                <a:latin typeface="+mn-lt"/>
                <a:ea typeface="+mn-ea"/>
                <a:cs typeface="+mn-cs"/>
              </a:rPr>
              <a:t> is defined as "the regulating commission that determines which fashion houses are eligible to be true haute couture houses". Their rules state that only "those companies mentioned on the list drawn up each year by a commission domiciled at the Ministry for Industry are entitled to avail themselves" of the label </a:t>
            </a:r>
            <a:r>
              <a:rPr lang="en-US" sz="1200" b="0" i="1" u="none" strike="noStrike" kern="1200" dirty="0">
                <a:solidFill>
                  <a:schemeClr val="tx1"/>
                </a:solidFill>
                <a:effectLst/>
                <a:latin typeface="+mn-lt"/>
                <a:ea typeface="+mn-ea"/>
                <a:cs typeface="+mn-cs"/>
              </a:rPr>
              <a:t>haute couture</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3"/>
              </a:rPr>
              <a:t>[6]</a:t>
            </a:r>
            <a:r>
              <a:rPr lang="en-US" sz="1200" b="0" i="0" u="none" strike="noStrike" kern="1200" dirty="0">
                <a:solidFill>
                  <a:schemeClr val="tx1"/>
                </a:solidFill>
                <a:effectLst/>
                <a:latin typeface="+mn-lt"/>
                <a:ea typeface="+mn-ea"/>
                <a:cs typeface="+mn-cs"/>
              </a:rPr>
              <a:t> The </a:t>
            </a:r>
            <a:r>
              <a:rPr lang="en-US" sz="1200" b="0" i="0" u="none" strike="noStrike" kern="1200" dirty="0" err="1">
                <a:solidFill>
                  <a:schemeClr val="tx1"/>
                </a:solidFill>
                <a:effectLst/>
                <a:latin typeface="+mn-lt"/>
                <a:ea typeface="+mn-ea"/>
                <a:cs typeface="+mn-cs"/>
              </a:rPr>
              <a:t>Chambre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Syndicale</a:t>
            </a:r>
            <a:r>
              <a:rPr lang="en-US" sz="1200" b="0" i="0" u="none" strike="noStrike" kern="1200" dirty="0">
                <a:solidFill>
                  <a:schemeClr val="tx1"/>
                </a:solidFill>
                <a:effectLst/>
                <a:latin typeface="+mn-lt"/>
                <a:ea typeface="+mn-ea"/>
                <a:cs typeface="+mn-cs"/>
              </a:rPr>
              <a:t> de la Couture Parisienne is an association of Parisian couturiers founded in 1868 as an outgrowth of medieval guilds that regulate its members in regard to counterfeiting of styles, dates of openings for collections, number of models presented, relations with press, questions of law and taxes, and promotional activities. </a:t>
            </a:r>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5</a:t>
            </a:fld>
            <a:endParaRPr lang="en-US"/>
          </a:p>
        </p:txBody>
      </p:sp>
    </p:spTree>
    <p:extLst>
      <p:ext uri="{BB962C8B-B14F-4D97-AF65-F5344CB8AC3E}">
        <p14:creationId xmlns:p14="http://schemas.microsoft.com/office/powerpoint/2010/main" val="43669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6</a:t>
            </a:fld>
            <a:endParaRPr lang="en-US"/>
          </a:p>
        </p:txBody>
      </p:sp>
    </p:spTree>
    <p:extLst>
      <p:ext uri="{BB962C8B-B14F-4D97-AF65-F5344CB8AC3E}">
        <p14:creationId xmlns:p14="http://schemas.microsoft.com/office/powerpoint/2010/main" val="328684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8</a:t>
            </a:fld>
            <a:endParaRPr lang="en-US"/>
          </a:p>
        </p:txBody>
      </p:sp>
    </p:spTree>
    <p:extLst>
      <p:ext uri="{BB962C8B-B14F-4D97-AF65-F5344CB8AC3E}">
        <p14:creationId xmlns:p14="http://schemas.microsoft.com/office/powerpoint/2010/main" val="43190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9</a:t>
            </a:fld>
            <a:endParaRPr lang="en-US"/>
          </a:p>
        </p:txBody>
      </p:sp>
    </p:spTree>
    <p:extLst>
      <p:ext uri="{BB962C8B-B14F-4D97-AF65-F5344CB8AC3E}">
        <p14:creationId xmlns:p14="http://schemas.microsoft.com/office/powerpoint/2010/main" val="302288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10</a:t>
            </a:fld>
            <a:endParaRPr lang="en-US"/>
          </a:p>
        </p:txBody>
      </p:sp>
    </p:spTree>
    <p:extLst>
      <p:ext uri="{BB962C8B-B14F-4D97-AF65-F5344CB8AC3E}">
        <p14:creationId xmlns:p14="http://schemas.microsoft.com/office/powerpoint/2010/main" val="258840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12/17/2019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12/17/2019</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12/17/2019</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12/17/2019</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12/17/2019</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246" y="4678809"/>
            <a:ext cx="9921230" cy="1464906"/>
          </a:xfrm>
        </p:spPr>
        <p:txBody>
          <a:bodyPr/>
          <a:lstStyle/>
          <a:p>
            <a:r>
              <a:rPr lang="en-US" dirty="0"/>
              <a:t>FASHION DESIGN – DAY 2</a:t>
            </a:r>
          </a:p>
        </p:txBody>
      </p:sp>
      <p:sp>
        <p:nvSpPr>
          <p:cNvPr id="3" name="Subtitle 2"/>
          <p:cNvSpPr>
            <a:spLocks noGrp="1"/>
          </p:cNvSpPr>
          <p:nvPr>
            <p:ph type="subTitle" idx="1"/>
          </p:nvPr>
        </p:nvSpPr>
        <p:spPr>
          <a:xfrm>
            <a:off x="350960" y="6181994"/>
            <a:ext cx="8686800" cy="1198179"/>
          </a:xfrm>
        </p:spPr>
        <p:txBody>
          <a:bodyPr>
            <a:normAutofit/>
          </a:bodyPr>
          <a:lstStyle/>
          <a:p>
            <a:r>
              <a:rPr lang="en-US" dirty="0"/>
              <a:t>Gigi Morris, NAFD (Nevada Association of Fashion Design) </a:t>
            </a:r>
          </a:p>
        </p:txBody>
      </p:sp>
      <p:pic>
        <p:nvPicPr>
          <p:cNvPr id="4" name="Picture 3">
            <a:extLst>
              <a:ext uri="{FF2B5EF4-FFF2-40B4-BE49-F238E27FC236}">
                <a16:creationId xmlns:a16="http://schemas.microsoft.com/office/drawing/2014/main" id="{569E4619-9F07-40B6-9B0A-FA489E457DCC}"/>
              </a:ext>
            </a:extLst>
          </p:cNvPr>
          <p:cNvPicPr>
            <a:picLocks noChangeAspect="1"/>
          </p:cNvPicPr>
          <p:nvPr/>
        </p:nvPicPr>
        <p:blipFill rotWithShape="1">
          <a:blip r:embed="rId3"/>
          <a:srcRect b="57003"/>
          <a:stretch/>
        </p:blipFill>
        <p:spPr>
          <a:xfrm>
            <a:off x="7610475" y="117421"/>
            <a:ext cx="4524772" cy="767479"/>
          </a:xfrm>
          <a:prstGeom prst="rect">
            <a:avLst/>
          </a:prstGeom>
        </p:spPr>
      </p:pic>
      <p:pic>
        <p:nvPicPr>
          <p:cNvPr id="5" name="Picture 4">
            <a:extLst>
              <a:ext uri="{FF2B5EF4-FFF2-40B4-BE49-F238E27FC236}">
                <a16:creationId xmlns:a16="http://schemas.microsoft.com/office/drawing/2014/main" id="{90A6595F-92EC-4E2F-8A3F-4068E30FA0AD}"/>
              </a:ext>
            </a:extLst>
          </p:cNvPr>
          <p:cNvPicPr>
            <a:picLocks noChangeAspect="1"/>
          </p:cNvPicPr>
          <p:nvPr/>
        </p:nvPicPr>
        <p:blipFill rotWithShape="1">
          <a:blip r:embed="rId4"/>
          <a:srcRect t="73388"/>
          <a:stretch/>
        </p:blipFill>
        <p:spPr>
          <a:xfrm>
            <a:off x="7611623" y="865073"/>
            <a:ext cx="4523624" cy="475355"/>
          </a:xfrm>
          <a:prstGeom prst="rect">
            <a:avLst/>
          </a:prstGeom>
        </p:spPr>
      </p:pic>
      <p:sp>
        <p:nvSpPr>
          <p:cNvPr id="6" name="Rectangle 5">
            <a:extLst>
              <a:ext uri="{FF2B5EF4-FFF2-40B4-BE49-F238E27FC236}">
                <a16:creationId xmlns:a16="http://schemas.microsoft.com/office/drawing/2014/main" id="{31D3054B-4793-47F8-882F-700D804B7C48}"/>
              </a:ext>
            </a:extLst>
          </p:cNvPr>
          <p:cNvSpPr/>
          <p:nvPr/>
        </p:nvSpPr>
        <p:spPr>
          <a:xfrm>
            <a:off x="5286375" y="1668736"/>
            <a:ext cx="6696075" cy="1938992"/>
          </a:xfrm>
          <a:prstGeom prst="rect">
            <a:avLst/>
          </a:prstGeom>
        </p:spPr>
        <p:txBody>
          <a:bodyPr wrap="square">
            <a:spAutoFit/>
          </a:bodyPr>
          <a:lstStyle/>
          <a:p>
            <a:pPr algn="ctr"/>
            <a:r>
              <a:rPr lang="en-US" sz="4000" i="1" dirty="0">
                <a:solidFill>
                  <a:schemeClr val="bg1"/>
                </a:solidFill>
              </a:rPr>
              <a:t>Every day is a Fashion Show &amp; the World is the Runway. </a:t>
            </a:r>
            <a:r>
              <a:rPr lang="en-US" sz="4000" dirty="0">
                <a:solidFill>
                  <a:schemeClr val="bg1"/>
                </a:solidFill>
              </a:rPr>
              <a:t>				           - </a:t>
            </a:r>
            <a:r>
              <a:rPr lang="en-US" sz="4000" b="1" dirty="0">
                <a:solidFill>
                  <a:schemeClr val="bg1"/>
                </a:solidFill>
              </a:rPr>
              <a:t>Coco Channel</a:t>
            </a:r>
            <a:endParaRPr lang="en-US" sz="4000" dirty="0">
              <a:solidFill>
                <a:schemeClr val="bg1"/>
              </a:solidFill>
            </a:endParaRPr>
          </a:p>
        </p:txBody>
      </p:sp>
    </p:spTree>
    <p:extLst>
      <p:ext uri="{BB962C8B-B14F-4D97-AF65-F5344CB8AC3E}">
        <p14:creationId xmlns:p14="http://schemas.microsoft.com/office/powerpoint/2010/main" val="249346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76A4BD26-0111-4CE6-9D8A-195FCD66D27D}"/>
              </a:ext>
            </a:extLst>
          </p:cNvPr>
          <p:cNvPicPr>
            <a:picLocks noChangeAspect="1"/>
          </p:cNvPicPr>
          <p:nvPr/>
        </p:nvPicPr>
        <p:blipFill>
          <a:blip r:embed="rId4"/>
          <a:stretch>
            <a:fillRect/>
          </a:stretch>
        </p:blipFill>
        <p:spPr>
          <a:xfrm>
            <a:off x="1845118" y="0"/>
            <a:ext cx="8501764" cy="6858000"/>
          </a:xfrm>
          <a:prstGeom prst="rect">
            <a:avLst/>
          </a:prstGeom>
        </p:spPr>
      </p:pic>
    </p:spTree>
    <p:extLst>
      <p:ext uri="{BB962C8B-B14F-4D97-AF65-F5344CB8AC3E}">
        <p14:creationId xmlns:p14="http://schemas.microsoft.com/office/powerpoint/2010/main" val="234279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4" name="Picture 3">
            <a:extLst>
              <a:ext uri="{FF2B5EF4-FFF2-40B4-BE49-F238E27FC236}">
                <a16:creationId xmlns:a16="http://schemas.microsoft.com/office/drawing/2014/main" id="{D2F44A1D-C63B-4593-9DE9-F3183A9E5964}"/>
              </a:ext>
            </a:extLst>
          </p:cNvPr>
          <p:cNvPicPr>
            <a:picLocks noChangeAspect="1"/>
          </p:cNvPicPr>
          <p:nvPr/>
        </p:nvPicPr>
        <p:blipFill>
          <a:blip r:embed="rId4"/>
          <a:stretch>
            <a:fillRect/>
          </a:stretch>
        </p:blipFill>
        <p:spPr>
          <a:xfrm>
            <a:off x="1843500" y="0"/>
            <a:ext cx="8505000" cy="6858000"/>
          </a:xfrm>
          <a:prstGeom prst="rect">
            <a:avLst/>
          </a:prstGeom>
        </p:spPr>
      </p:pic>
    </p:spTree>
    <p:extLst>
      <p:ext uri="{BB962C8B-B14F-4D97-AF65-F5344CB8AC3E}">
        <p14:creationId xmlns:p14="http://schemas.microsoft.com/office/powerpoint/2010/main" val="247323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FC41461B-D13D-4ED1-BE3C-1B2996A3345D}"/>
              </a:ext>
            </a:extLst>
          </p:cNvPr>
          <p:cNvPicPr>
            <a:picLocks noChangeAspect="1"/>
          </p:cNvPicPr>
          <p:nvPr/>
        </p:nvPicPr>
        <p:blipFill>
          <a:blip r:embed="rId4"/>
          <a:stretch>
            <a:fillRect/>
          </a:stretch>
        </p:blipFill>
        <p:spPr>
          <a:xfrm>
            <a:off x="1851216" y="0"/>
            <a:ext cx="8489568" cy="6858000"/>
          </a:xfrm>
          <a:prstGeom prst="rect">
            <a:avLst/>
          </a:prstGeom>
        </p:spPr>
      </p:pic>
    </p:spTree>
    <p:extLst>
      <p:ext uri="{BB962C8B-B14F-4D97-AF65-F5344CB8AC3E}">
        <p14:creationId xmlns:p14="http://schemas.microsoft.com/office/powerpoint/2010/main" val="11651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0FCFE4BA-637E-42DE-B541-78E362772C36}"/>
              </a:ext>
            </a:extLst>
          </p:cNvPr>
          <p:cNvPicPr>
            <a:picLocks noChangeAspect="1"/>
          </p:cNvPicPr>
          <p:nvPr/>
        </p:nvPicPr>
        <p:blipFill>
          <a:blip r:embed="rId4"/>
          <a:stretch>
            <a:fillRect/>
          </a:stretch>
        </p:blipFill>
        <p:spPr>
          <a:xfrm>
            <a:off x="1843633" y="0"/>
            <a:ext cx="8504733" cy="6858000"/>
          </a:xfrm>
          <a:prstGeom prst="rect">
            <a:avLst/>
          </a:prstGeom>
        </p:spPr>
      </p:pic>
    </p:spTree>
    <p:extLst>
      <p:ext uri="{BB962C8B-B14F-4D97-AF65-F5344CB8AC3E}">
        <p14:creationId xmlns:p14="http://schemas.microsoft.com/office/powerpoint/2010/main" val="65132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CDA9B493-98B9-4B2F-AEA0-6354908AFA58}"/>
              </a:ext>
            </a:extLst>
          </p:cNvPr>
          <p:cNvPicPr>
            <a:picLocks noChangeAspect="1"/>
          </p:cNvPicPr>
          <p:nvPr/>
        </p:nvPicPr>
        <p:blipFill>
          <a:blip r:embed="rId4"/>
          <a:stretch>
            <a:fillRect/>
          </a:stretch>
        </p:blipFill>
        <p:spPr>
          <a:xfrm>
            <a:off x="1844309" y="0"/>
            <a:ext cx="8503381" cy="6858000"/>
          </a:xfrm>
          <a:prstGeom prst="rect">
            <a:avLst/>
          </a:prstGeom>
        </p:spPr>
      </p:pic>
    </p:spTree>
    <p:extLst>
      <p:ext uri="{BB962C8B-B14F-4D97-AF65-F5344CB8AC3E}">
        <p14:creationId xmlns:p14="http://schemas.microsoft.com/office/powerpoint/2010/main" val="12790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58BDA4D6-F081-4128-A281-A7A7D7D61325}"/>
              </a:ext>
            </a:extLst>
          </p:cNvPr>
          <p:cNvPicPr>
            <a:picLocks noChangeAspect="1"/>
          </p:cNvPicPr>
          <p:nvPr/>
        </p:nvPicPr>
        <p:blipFill>
          <a:blip r:embed="rId4"/>
          <a:stretch>
            <a:fillRect/>
          </a:stretch>
        </p:blipFill>
        <p:spPr>
          <a:xfrm>
            <a:off x="1869637" y="0"/>
            <a:ext cx="8452725" cy="6858000"/>
          </a:xfrm>
          <a:prstGeom prst="rect">
            <a:avLst/>
          </a:prstGeom>
        </p:spPr>
      </p:pic>
    </p:spTree>
    <p:extLst>
      <p:ext uri="{BB962C8B-B14F-4D97-AF65-F5344CB8AC3E}">
        <p14:creationId xmlns:p14="http://schemas.microsoft.com/office/powerpoint/2010/main" val="14479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8BD3-435D-4784-822E-50D1CA885AE7}"/>
              </a:ext>
            </a:extLst>
          </p:cNvPr>
          <p:cNvPicPr>
            <a:picLocks noChangeAspect="1"/>
          </p:cNvPicPr>
          <p:nvPr/>
        </p:nvPicPr>
        <p:blipFill>
          <a:blip r:embed="rId2"/>
          <a:stretch>
            <a:fillRect/>
          </a:stretch>
        </p:blipFill>
        <p:spPr>
          <a:xfrm>
            <a:off x="0" y="117044"/>
            <a:ext cx="12192000" cy="6623912"/>
          </a:xfrm>
          <a:prstGeom prst="rect">
            <a:avLst/>
          </a:prstGeom>
        </p:spPr>
      </p:pic>
    </p:spTree>
    <p:extLst>
      <p:ext uri="{BB962C8B-B14F-4D97-AF65-F5344CB8AC3E}">
        <p14:creationId xmlns:p14="http://schemas.microsoft.com/office/powerpoint/2010/main" val="255452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29A40-ADFF-44FE-BBCA-1B5E26F623BB}"/>
              </a:ext>
            </a:extLst>
          </p:cNvPr>
          <p:cNvPicPr>
            <a:picLocks noChangeAspect="1"/>
          </p:cNvPicPr>
          <p:nvPr/>
        </p:nvPicPr>
        <p:blipFill>
          <a:blip r:embed="rId2"/>
          <a:stretch>
            <a:fillRect/>
          </a:stretch>
        </p:blipFill>
        <p:spPr>
          <a:xfrm>
            <a:off x="2130688" y="0"/>
            <a:ext cx="7930624" cy="6858000"/>
          </a:xfrm>
          <a:prstGeom prst="rect">
            <a:avLst/>
          </a:prstGeom>
        </p:spPr>
      </p:pic>
    </p:spTree>
    <p:extLst>
      <p:ext uri="{BB962C8B-B14F-4D97-AF65-F5344CB8AC3E}">
        <p14:creationId xmlns:p14="http://schemas.microsoft.com/office/powerpoint/2010/main" val="270406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A3BFBAF1-B65E-46BB-85AB-ED3C0F8F76FE}"/>
              </a:ext>
            </a:extLst>
          </p:cNvPr>
          <p:cNvPicPr>
            <a:picLocks noChangeAspect="1"/>
          </p:cNvPicPr>
          <p:nvPr/>
        </p:nvPicPr>
        <p:blipFill>
          <a:blip r:embed="rId4"/>
          <a:stretch>
            <a:fillRect/>
          </a:stretch>
        </p:blipFill>
        <p:spPr>
          <a:xfrm>
            <a:off x="2883100" y="0"/>
            <a:ext cx="6425800" cy="6858000"/>
          </a:xfrm>
          <a:prstGeom prst="rect">
            <a:avLst/>
          </a:prstGeom>
        </p:spPr>
      </p:pic>
    </p:spTree>
    <p:extLst>
      <p:ext uri="{BB962C8B-B14F-4D97-AF65-F5344CB8AC3E}">
        <p14:creationId xmlns:p14="http://schemas.microsoft.com/office/powerpoint/2010/main" val="10566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65617"/>
            <a:ext cx="12186960" cy="6090432"/>
          </a:xfrm>
          <a:prstGeom prst="rect">
            <a:avLst/>
          </a:prstGeom>
        </p:spPr>
      </p:pic>
      <p:pic>
        <p:nvPicPr>
          <p:cNvPr id="3" name="Picture 2">
            <a:extLst>
              <a:ext uri="{FF2B5EF4-FFF2-40B4-BE49-F238E27FC236}">
                <a16:creationId xmlns:a16="http://schemas.microsoft.com/office/drawing/2014/main" id="{9208E86D-80C5-414A-B8D9-F2425F7AC5D2}"/>
              </a:ext>
            </a:extLst>
          </p:cNvPr>
          <p:cNvPicPr>
            <a:picLocks noChangeAspect="1"/>
          </p:cNvPicPr>
          <p:nvPr/>
        </p:nvPicPr>
        <p:blipFill>
          <a:blip r:embed="rId4"/>
          <a:stretch>
            <a:fillRect/>
          </a:stretch>
        </p:blipFill>
        <p:spPr>
          <a:xfrm>
            <a:off x="8919942" y="1038540"/>
            <a:ext cx="3269538" cy="5819460"/>
          </a:xfrm>
          <a:prstGeom prst="rect">
            <a:avLst/>
          </a:prstGeom>
        </p:spPr>
      </p:pic>
      <p:pic>
        <p:nvPicPr>
          <p:cNvPr id="4" name="Picture 3">
            <a:extLst>
              <a:ext uri="{FF2B5EF4-FFF2-40B4-BE49-F238E27FC236}">
                <a16:creationId xmlns:a16="http://schemas.microsoft.com/office/drawing/2014/main" id="{8AC1F55D-DD97-42EC-97CE-EEEAA56BF229}"/>
              </a:ext>
            </a:extLst>
          </p:cNvPr>
          <p:cNvPicPr>
            <a:picLocks noChangeAspect="1"/>
          </p:cNvPicPr>
          <p:nvPr/>
        </p:nvPicPr>
        <p:blipFill rotWithShape="1">
          <a:blip r:embed="rId5"/>
          <a:srcRect r="4921"/>
          <a:stretch/>
        </p:blipFill>
        <p:spPr>
          <a:xfrm>
            <a:off x="-15735" y="1217181"/>
            <a:ext cx="8923568" cy="4190496"/>
          </a:xfrm>
          <a:prstGeom prst="rect">
            <a:avLst/>
          </a:prstGeom>
        </p:spPr>
      </p:pic>
    </p:spTree>
    <p:extLst>
      <p:ext uri="{BB962C8B-B14F-4D97-AF65-F5344CB8AC3E}">
        <p14:creationId xmlns:p14="http://schemas.microsoft.com/office/powerpoint/2010/main" val="348665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74257-175D-4BA4-A7DB-E30BF5F3A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2" y="0"/>
            <a:ext cx="12056975" cy="6929296"/>
          </a:xfrm>
          <a:prstGeom prst="rect">
            <a:avLst/>
          </a:prstGeom>
        </p:spPr>
      </p:pic>
    </p:spTree>
    <p:extLst>
      <p:ext uri="{BB962C8B-B14F-4D97-AF65-F5344CB8AC3E}">
        <p14:creationId xmlns:p14="http://schemas.microsoft.com/office/powerpoint/2010/main" val="14874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F9C76-C393-497F-A67E-EDA286BDB622}"/>
              </a:ext>
            </a:extLst>
          </p:cNvPr>
          <p:cNvPicPr>
            <a:picLocks noChangeAspect="1"/>
          </p:cNvPicPr>
          <p:nvPr/>
        </p:nvPicPr>
        <p:blipFill>
          <a:blip r:embed="rId3"/>
          <a:stretch>
            <a:fillRect/>
          </a:stretch>
        </p:blipFill>
        <p:spPr>
          <a:xfrm>
            <a:off x="2351991" y="0"/>
            <a:ext cx="7488017" cy="6858000"/>
          </a:xfrm>
          <a:prstGeom prst="rect">
            <a:avLst/>
          </a:prstGeom>
        </p:spPr>
      </p:pic>
    </p:spTree>
    <p:extLst>
      <p:ext uri="{BB962C8B-B14F-4D97-AF65-F5344CB8AC3E}">
        <p14:creationId xmlns:p14="http://schemas.microsoft.com/office/powerpoint/2010/main" val="325419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5EE905-99EE-440B-A832-E24B41A18B35}"/>
              </a:ext>
            </a:extLst>
          </p:cNvPr>
          <p:cNvPicPr>
            <a:picLocks noChangeAspect="1"/>
          </p:cNvPicPr>
          <p:nvPr/>
        </p:nvPicPr>
        <p:blipFill>
          <a:blip r:embed="rId2"/>
          <a:stretch>
            <a:fillRect/>
          </a:stretch>
        </p:blipFill>
        <p:spPr>
          <a:xfrm>
            <a:off x="1561882" y="0"/>
            <a:ext cx="9068235" cy="6858000"/>
          </a:xfrm>
          <a:prstGeom prst="rect">
            <a:avLst/>
          </a:prstGeom>
        </p:spPr>
      </p:pic>
    </p:spTree>
    <p:extLst>
      <p:ext uri="{BB962C8B-B14F-4D97-AF65-F5344CB8AC3E}">
        <p14:creationId xmlns:p14="http://schemas.microsoft.com/office/powerpoint/2010/main" val="35551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832EBE-A14D-49D2-9812-68FAE1DD2D12}"/>
              </a:ext>
            </a:extLst>
          </p:cNvPr>
          <p:cNvPicPr>
            <a:picLocks noChangeAspect="1"/>
          </p:cNvPicPr>
          <p:nvPr/>
        </p:nvPicPr>
        <p:blipFill>
          <a:blip r:embed="rId2"/>
          <a:stretch>
            <a:fillRect/>
          </a:stretch>
        </p:blipFill>
        <p:spPr>
          <a:xfrm>
            <a:off x="0" y="184183"/>
            <a:ext cx="12192000" cy="6489634"/>
          </a:xfrm>
          <a:prstGeom prst="rect">
            <a:avLst/>
          </a:prstGeom>
        </p:spPr>
      </p:pic>
    </p:spTree>
    <p:extLst>
      <p:ext uri="{BB962C8B-B14F-4D97-AF65-F5344CB8AC3E}">
        <p14:creationId xmlns:p14="http://schemas.microsoft.com/office/powerpoint/2010/main" val="16714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2B8F8-EF00-4795-A89F-03CB34604EB3}"/>
              </a:ext>
            </a:extLst>
          </p:cNvPr>
          <p:cNvPicPr>
            <a:picLocks noChangeAspect="1"/>
          </p:cNvPicPr>
          <p:nvPr/>
        </p:nvPicPr>
        <p:blipFill>
          <a:blip r:embed="rId2"/>
          <a:stretch>
            <a:fillRect/>
          </a:stretch>
        </p:blipFill>
        <p:spPr>
          <a:xfrm>
            <a:off x="1586835" y="0"/>
            <a:ext cx="9018330" cy="6858000"/>
          </a:xfrm>
          <a:prstGeom prst="rect">
            <a:avLst/>
          </a:prstGeom>
        </p:spPr>
      </p:pic>
    </p:spTree>
    <p:extLst>
      <p:ext uri="{BB962C8B-B14F-4D97-AF65-F5344CB8AC3E}">
        <p14:creationId xmlns:p14="http://schemas.microsoft.com/office/powerpoint/2010/main" val="3314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BB1C1A-CCA1-4B36-B3DC-5A6E3602729B}"/>
              </a:ext>
            </a:extLst>
          </p:cNvPr>
          <p:cNvPicPr>
            <a:picLocks noChangeAspect="1"/>
          </p:cNvPicPr>
          <p:nvPr/>
        </p:nvPicPr>
        <p:blipFill>
          <a:blip r:embed="rId2"/>
          <a:stretch>
            <a:fillRect/>
          </a:stretch>
        </p:blipFill>
        <p:spPr>
          <a:xfrm>
            <a:off x="1842227" y="0"/>
            <a:ext cx="8507545" cy="6858000"/>
          </a:xfrm>
          <a:prstGeom prst="rect">
            <a:avLst/>
          </a:prstGeom>
        </p:spPr>
      </p:pic>
    </p:spTree>
    <p:extLst>
      <p:ext uri="{BB962C8B-B14F-4D97-AF65-F5344CB8AC3E}">
        <p14:creationId xmlns:p14="http://schemas.microsoft.com/office/powerpoint/2010/main" val="231525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1BDEB6F1-BC8E-44D2-A8E0-4AED8A105F16}"/>
              </a:ext>
            </a:extLst>
          </p:cNvPr>
          <p:cNvPicPr>
            <a:picLocks noChangeAspect="1"/>
          </p:cNvPicPr>
          <p:nvPr/>
        </p:nvPicPr>
        <p:blipFill>
          <a:blip r:embed="rId4"/>
          <a:stretch>
            <a:fillRect/>
          </a:stretch>
        </p:blipFill>
        <p:spPr>
          <a:xfrm>
            <a:off x="1924953" y="0"/>
            <a:ext cx="8342093" cy="6858000"/>
          </a:xfrm>
          <a:prstGeom prst="rect">
            <a:avLst/>
          </a:prstGeom>
        </p:spPr>
      </p:pic>
    </p:spTree>
    <p:extLst>
      <p:ext uri="{BB962C8B-B14F-4D97-AF65-F5344CB8AC3E}">
        <p14:creationId xmlns:p14="http://schemas.microsoft.com/office/powerpoint/2010/main" val="25223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8D24068F-A5E9-4F73-BBB1-9F0C995F6012}"/>
              </a:ext>
            </a:extLst>
          </p:cNvPr>
          <p:cNvPicPr>
            <a:picLocks noChangeAspect="1"/>
          </p:cNvPicPr>
          <p:nvPr/>
        </p:nvPicPr>
        <p:blipFill>
          <a:blip r:embed="rId4"/>
          <a:stretch>
            <a:fillRect/>
          </a:stretch>
        </p:blipFill>
        <p:spPr>
          <a:xfrm>
            <a:off x="1874802" y="0"/>
            <a:ext cx="8442395" cy="6858000"/>
          </a:xfrm>
          <a:prstGeom prst="rect">
            <a:avLst/>
          </a:prstGeom>
        </p:spPr>
      </p:pic>
    </p:spTree>
    <p:extLst>
      <p:ext uri="{BB962C8B-B14F-4D97-AF65-F5344CB8AC3E}">
        <p14:creationId xmlns:p14="http://schemas.microsoft.com/office/powerpoint/2010/main" val="414909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61787390-4777-4485-B4E7-5B03D2E6C35D}"/>
              </a:ext>
            </a:extLst>
          </p:cNvPr>
          <p:cNvPicPr>
            <a:picLocks noChangeAspect="1"/>
          </p:cNvPicPr>
          <p:nvPr/>
        </p:nvPicPr>
        <p:blipFill>
          <a:blip r:embed="rId4"/>
          <a:stretch>
            <a:fillRect/>
          </a:stretch>
        </p:blipFill>
        <p:spPr>
          <a:xfrm>
            <a:off x="1882153" y="0"/>
            <a:ext cx="8427694" cy="6858000"/>
          </a:xfrm>
          <a:prstGeom prst="rect">
            <a:avLst/>
          </a:prstGeom>
        </p:spPr>
      </p:pic>
    </p:spTree>
    <p:extLst>
      <p:ext uri="{BB962C8B-B14F-4D97-AF65-F5344CB8AC3E}">
        <p14:creationId xmlns:p14="http://schemas.microsoft.com/office/powerpoint/2010/main" val="288069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A73A3FCA-9489-4942-BBCC-01512F3DF624}"/>
              </a:ext>
            </a:extLst>
          </p:cNvPr>
          <p:cNvPicPr>
            <a:picLocks noChangeAspect="1"/>
          </p:cNvPicPr>
          <p:nvPr/>
        </p:nvPicPr>
        <p:blipFill>
          <a:blip r:embed="rId4"/>
          <a:stretch>
            <a:fillRect/>
          </a:stretch>
        </p:blipFill>
        <p:spPr>
          <a:xfrm>
            <a:off x="1826587" y="0"/>
            <a:ext cx="8538825" cy="6858000"/>
          </a:xfrm>
          <a:prstGeom prst="rect">
            <a:avLst/>
          </a:prstGeom>
        </p:spPr>
      </p:pic>
    </p:spTree>
    <p:extLst>
      <p:ext uri="{BB962C8B-B14F-4D97-AF65-F5344CB8AC3E}">
        <p14:creationId xmlns:p14="http://schemas.microsoft.com/office/powerpoint/2010/main" val="14907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4" name="Picture 3">
            <a:extLst>
              <a:ext uri="{FF2B5EF4-FFF2-40B4-BE49-F238E27FC236}">
                <a16:creationId xmlns:a16="http://schemas.microsoft.com/office/drawing/2014/main" id="{76E3CDE9-FDE2-49E5-82DA-127EFE2F8F6C}"/>
              </a:ext>
            </a:extLst>
          </p:cNvPr>
          <p:cNvPicPr>
            <a:picLocks noChangeAspect="1"/>
          </p:cNvPicPr>
          <p:nvPr/>
        </p:nvPicPr>
        <p:blipFill>
          <a:blip r:embed="rId4"/>
          <a:stretch>
            <a:fillRect/>
          </a:stretch>
        </p:blipFill>
        <p:spPr>
          <a:xfrm>
            <a:off x="1567575" y="0"/>
            <a:ext cx="9056850" cy="6858000"/>
          </a:xfrm>
          <a:prstGeom prst="rect">
            <a:avLst/>
          </a:prstGeom>
        </p:spPr>
      </p:pic>
      <p:sp>
        <p:nvSpPr>
          <p:cNvPr id="5" name="TextBox 4">
            <a:extLst>
              <a:ext uri="{FF2B5EF4-FFF2-40B4-BE49-F238E27FC236}">
                <a16:creationId xmlns:a16="http://schemas.microsoft.com/office/drawing/2014/main" id="{87C00A00-83DB-43E1-AFD2-52AB6889A173}"/>
              </a:ext>
            </a:extLst>
          </p:cNvPr>
          <p:cNvSpPr txBox="1"/>
          <p:nvPr/>
        </p:nvSpPr>
        <p:spPr>
          <a:xfrm>
            <a:off x="2295083" y="1854193"/>
            <a:ext cx="2204249" cy="369332"/>
          </a:xfrm>
          <a:prstGeom prst="rect">
            <a:avLst/>
          </a:prstGeom>
          <a:solidFill>
            <a:schemeClr val="bg1"/>
          </a:solidFill>
        </p:spPr>
        <p:txBody>
          <a:bodyPr wrap="square" rtlCol="0">
            <a:spAutoFit/>
          </a:bodyPr>
          <a:lstStyle/>
          <a:p>
            <a:r>
              <a:rPr lang="en-US" dirty="0">
                <a:solidFill>
                  <a:schemeClr val="tx2"/>
                </a:solidFill>
              </a:rPr>
              <a:t>$750-2,000</a:t>
            </a:r>
          </a:p>
        </p:txBody>
      </p:sp>
      <p:sp>
        <p:nvSpPr>
          <p:cNvPr id="6" name="TextBox 5">
            <a:extLst>
              <a:ext uri="{FF2B5EF4-FFF2-40B4-BE49-F238E27FC236}">
                <a16:creationId xmlns:a16="http://schemas.microsoft.com/office/drawing/2014/main" id="{30FC9090-C8C3-4C7E-9FCE-8BA4D83A4B25}"/>
              </a:ext>
            </a:extLst>
          </p:cNvPr>
          <p:cNvSpPr txBox="1"/>
          <p:nvPr/>
        </p:nvSpPr>
        <p:spPr>
          <a:xfrm>
            <a:off x="3803945" y="2533433"/>
            <a:ext cx="2204249" cy="369332"/>
          </a:xfrm>
          <a:prstGeom prst="rect">
            <a:avLst/>
          </a:prstGeom>
          <a:solidFill>
            <a:schemeClr val="bg1"/>
          </a:solidFill>
        </p:spPr>
        <p:txBody>
          <a:bodyPr wrap="square" rtlCol="0">
            <a:spAutoFit/>
          </a:bodyPr>
          <a:lstStyle/>
          <a:p>
            <a:r>
              <a:rPr lang="en-US" dirty="0">
                <a:solidFill>
                  <a:schemeClr val="tx2"/>
                </a:solidFill>
              </a:rPr>
              <a:t>$500-1,000</a:t>
            </a:r>
          </a:p>
        </p:txBody>
      </p:sp>
      <p:sp>
        <p:nvSpPr>
          <p:cNvPr id="7" name="TextBox 6">
            <a:extLst>
              <a:ext uri="{FF2B5EF4-FFF2-40B4-BE49-F238E27FC236}">
                <a16:creationId xmlns:a16="http://schemas.microsoft.com/office/drawing/2014/main" id="{C54C47C2-3797-49D0-8E3D-5B8A127636DD}"/>
              </a:ext>
            </a:extLst>
          </p:cNvPr>
          <p:cNvSpPr txBox="1"/>
          <p:nvPr/>
        </p:nvSpPr>
        <p:spPr>
          <a:xfrm>
            <a:off x="2810315" y="3979538"/>
            <a:ext cx="1173783" cy="369332"/>
          </a:xfrm>
          <a:prstGeom prst="rect">
            <a:avLst/>
          </a:prstGeom>
          <a:solidFill>
            <a:schemeClr val="bg1"/>
          </a:solidFill>
        </p:spPr>
        <p:txBody>
          <a:bodyPr wrap="square" rtlCol="0">
            <a:spAutoFit/>
          </a:bodyPr>
          <a:lstStyle/>
          <a:p>
            <a:r>
              <a:rPr lang="en-US" dirty="0">
                <a:solidFill>
                  <a:schemeClr val="tx2"/>
                </a:solidFill>
              </a:rPr>
              <a:t>$200-500</a:t>
            </a:r>
          </a:p>
        </p:txBody>
      </p:sp>
      <p:sp>
        <p:nvSpPr>
          <p:cNvPr id="8" name="TextBox 7">
            <a:extLst>
              <a:ext uri="{FF2B5EF4-FFF2-40B4-BE49-F238E27FC236}">
                <a16:creationId xmlns:a16="http://schemas.microsoft.com/office/drawing/2014/main" id="{401E9A46-754E-4FF2-917C-B11E89672875}"/>
              </a:ext>
            </a:extLst>
          </p:cNvPr>
          <p:cNvSpPr txBox="1"/>
          <p:nvPr/>
        </p:nvSpPr>
        <p:spPr>
          <a:xfrm>
            <a:off x="6413922" y="4701349"/>
            <a:ext cx="1216172" cy="369332"/>
          </a:xfrm>
          <a:prstGeom prst="rect">
            <a:avLst/>
          </a:prstGeom>
          <a:solidFill>
            <a:schemeClr val="bg1"/>
          </a:solidFill>
        </p:spPr>
        <p:txBody>
          <a:bodyPr wrap="square" rtlCol="0">
            <a:spAutoFit/>
          </a:bodyPr>
          <a:lstStyle/>
          <a:p>
            <a:r>
              <a:rPr lang="en-US" dirty="0">
                <a:solidFill>
                  <a:schemeClr val="tx2"/>
                </a:solidFill>
              </a:rPr>
              <a:t>$100-200</a:t>
            </a:r>
          </a:p>
        </p:txBody>
      </p:sp>
    </p:spTree>
    <p:extLst>
      <p:ext uri="{BB962C8B-B14F-4D97-AF65-F5344CB8AC3E}">
        <p14:creationId xmlns:p14="http://schemas.microsoft.com/office/powerpoint/2010/main" val="424339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EE89F2DE-E3D8-4095-BA84-E3526D555977}"/>
              </a:ext>
            </a:extLst>
          </p:cNvPr>
          <p:cNvPicPr>
            <a:picLocks noChangeAspect="1"/>
          </p:cNvPicPr>
          <p:nvPr/>
        </p:nvPicPr>
        <p:blipFill>
          <a:blip r:embed="rId4"/>
          <a:stretch>
            <a:fillRect/>
          </a:stretch>
        </p:blipFill>
        <p:spPr>
          <a:xfrm>
            <a:off x="1910554" y="0"/>
            <a:ext cx="8370892" cy="6858000"/>
          </a:xfrm>
          <a:prstGeom prst="rect">
            <a:avLst/>
          </a:prstGeom>
        </p:spPr>
      </p:pic>
    </p:spTree>
    <p:extLst>
      <p:ext uri="{BB962C8B-B14F-4D97-AF65-F5344CB8AC3E}">
        <p14:creationId xmlns:p14="http://schemas.microsoft.com/office/powerpoint/2010/main" val="244292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HAUTE COUTURE</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a:bodyPr>
          <a:lstStyle/>
          <a:p>
            <a:r>
              <a:rPr lang="en-US" sz="4000" dirty="0"/>
              <a:t>Haute Couture is a designation used by design houses that currently meet the strict standards of </a:t>
            </a:r>
            <a:r>
              <a:rPr lang="en-US" sz="4000" dirty="0" err="1"/>
              <a:t>Syndicale</a:t>
            </a:r>
            <a:r>
              <a:rPr lang="en-US" sz="4000" dirty="0"/>
              <a:t> Chamber for Haute Couture in Paris. </a:t>
            </a:r>
            <a:endParaRPr lang="en-US" dirty="0"/>
          </a:p>
        </p:txBody>
      </p:sp>
    </p:spTree>
    <p:extLst>
      <p:ext uri="{BB962C8B-B14F-4D97-AF65-F5344CB8AC3E}">
        <p14:creationId xmlns:p14="http://schemas.microsoft.com/office/powerpoint/2010/main" val="1192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DESIGNERS</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lstStyle/>
          <a:p>
            <a:r>
              <a:rPr lang="en-US" sz="4000" dirty="0"/>
              <a:t>In the Prêt-a-Porter category, apparel belonging to this price point is the most expensive. Just like in Haute Couture, they are seen on top fashion runways and targeted to the very wealthy client. </a:t>
            </a:r>
          </a:p>
          <a:p>
            <a:r>
              <a:rPr lang="en-US" sz="4000" dirty="0"/>
              <a:t>They are sold in fashion houses like Armani, Chanel and Donna Karan. </a:t>
            </a:r>
          </a:p>
          <a:p>
            <a:endParaRPr lang="en-US" dirty="0"/>
          </a:p>
        </p:txBody>
      </p:sp>
    </p:spTree>
    <p:extLst>
      <p:ext uri="{BB962C8B-B14F-4D97-AF65-F5344CB8AC3E}">
        <p14:creationId xmlns:p14="http://schemas.microsoft.com/office/powerpoint/2010/main" val="209511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BRIDGE</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fontScale="92500"/>
          </a:bodyPr>
          <a:lstStyle/>
          <a:p>
            <a:r>
              <a:rPr lang="en-US" sz="4000" dirty="0"/>
              <a:t>BRIDGE – This category costs more than the “Better” category but less than the “Designer” category; thus the term “Bridge”.  This line is targeted to clientele who want designer lines but don’t want to pay, or sometimes can’t afford to pay, for its price tag.   It is for the client who can afford or able to pay more than the “Better” line price tag. </a:t>
            </a:r>
          </a:p>
          <a:p>
            <a:endParaRPr lang="en-US" dirty="0"/>
          </a:p>
        </p:txBody>
      </p:sp>
    </p:spTree>
    <p:extLst>
      <p:ext uri="{BB962C8B-B14F-4D97-AF65-F5344CB8AC3E}">
        <p14:creationId xmlns:p14="http://schemas.microsoft.com/office/powerpoint/2010/main" val="7052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FC56-4C32-43AF-A6B0-5E4DB31DBF06}"/>
              </a:ext>
            </a:extLst>
          </p:cNvPr>
          <p:cNvSpPr>
            <a:spLocks noGrp="1"/>
          </p:cNvSpPr>
          <p:nvPr>
            <p:ph type="title"/>
          </p:nvPr>
        </p:nvSpPr>
        <p:spPr/>
        <p:txBody>
          <a:bodyPr/>
          <a:lstStyle/>
          <a:p>
            <a:r>
              <a:rPr lang="en-US" dirty="0"/>
              <a:t>Reasons?</a:t>
            </a:r>
          </a:p>
        </p:txBody>
      </p:sp>
      <p:sp>
        <p:nvSpPr>
          <p:cNvPr id="3" name="Content Placeholder 2">
            <a:extLst>
              <a:ext uri="{FF2B5EF4-FFF2-40B4-BE49-F238E27FC236}">
                <a16:creationId xmlns:a16="http://schemas.microsoft.com/office/drawing/2014/main" id="{7C36A01F-DD82-4E79-995F-45E00FB31B71}"/>
              </a:ext>
            </a:extLst>
          </p:cNvPr>
          <p:cNvSpPr>
            <a:spLocks noGrp="1"/>
          </p:cNvSpPr>
          <p:nvPr>
            <p:ph idx="1"/>
          </p:nvPr>
        </p:nvSpPr>
        <p:spPr/>
        <p:txBody>
          <a:bodyPr/>
          <a:lstStyle/>
          <a:p>
            <a:r>
              <a:rPr lang="en-US" dirty="0"/>
              <a:t>It is a way to “segment” your customer base.</a:t>
            </a:r>
          </a:p>
          <a:p>
            <a:r>
              <a:rPr lang="en-US" dirty="0"/>
              <a:t>When a popular designer notices that their audience for truly expensive clothes starts to shrink, designers seek salvation by creating their own secondary lines.</a:t>
            </a:r>
          </a:p>
          <a:p>
            <a:r>
              <a:rPr lang="en-US" dirty="0"/>
              <a:t>There is a large amount of competition in this apparel price range category because the garments are at a lower cost then the designer label but they have the similar brand recognition and possible prestige.  </a:t>
            </a:r>
          </a:p>
          <a:p>
            <a:r>
              <a:rPr lang="en-US" dirty="0"/>
              <a:t>In today’s world of fashion, just about every designer has a bridge line.  </a:t>
            </a:r>
          </a:p>
        </p:txBody>
      </p:sp>
    </p:spTree>
    <p:extLst>
      <p:ext uri="{BB962C8B-B14F-4D97-AF65-F5344CB8AC3E}">
        <p14:creationId xmlns:p14="http://schemas.microsoft.com/office/powerpoint/2010/main" val="21241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706E-90E0-4E75-8954-18BCE04D7C9D}"/>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56FB7441-2EB9-4321-A53F-31DDFF9B2B21}"/>
              </a:ext>
            </a:extLst>
          </p:cNvPr>
          <p:cNvSpPr>
            <a:spLocks noGrp="1"/>
          </p:cNvSpPr>
          <p:nvPr>
            <p:ph idx="1"/>
          </p:nvPr>
        </p:nvSpPr>
        <p:spPr/>
        <p:txBody>
          <a:bodyPr/>
          <a:lstStyle/>
          <a:p>
            <a:r>
              <a:rPr lang="en-US" dirty="0"/>
              <a:t>Dolce and Gabbana would be a designer line and their bridge brand is D&amp;G </a:t>
            </a:r>
          </a:p>
          <a:p>
            <a:r>
              <a:rPr lang="en-US" dirty="0"/>
              <a:t>Ralph Lauren would be a designer line and Lauren by Ralph Lauren is their bridge brand</a:t>
            </a:r>
          </a:p>
          <a:p>
            <a:r>
              <a:rPr lang="en-US" dirty="0"/>
              <a:t>Donna Karan would be the designer line and DKNY line is their bridge line</a:t>
            </a:r>
          </a:p>
          <a:p>
            <a:r>
              <a:rPr lang="en-US" dirty="0"/>
              <a:t>Emmanuel </a:t>
            </a:r>
            <a:r>
              <a:rPr lang="en-US" dirty="0" err="1"/>
              <a:t>Ungaro</a:t>
            </a:r>
            <a:r>
              <a:rPr lang="en-US" dirty="0"/>
              <a:t> is the designer line and Emmanuel line </a:t>
            </a:r>
          </a:p>
          <a:p>
            <a:r>
              <a:rPr lang="en-US" dirty="0"/>
              <a:t>Joseph </a:t>
            </a:r>
            <a:r>
              <a:rPr lang="en-US" dirty="0" err="1"/>
              <a:t>Abboud</a:t>
            </a:r>
            <a:r>
              <a:rPr lang="en-US" dirty="0"/>
              <a:t> for the designer line and JOE for the bridge line</a:t>
            </a:r>
          </a:p>
          <a:p>
            <a:r>
              <a:rPr lang="en-US" dirty="0"/>
              <a:t>Isaac Mizrahi for the designer line and ISAAC for his bridge line </a:t>
            </a:r>
          </a:p>
        </p:txBody>
      </p:sp>
    </p:spTree>
    <p:extLst>
      <p:ext uri="{BB962C8B-B14F-4D97-AF65-F5344CB8AC3E}">
        <p14:creationId xmlns:p14="http://schemas.microsoft.com/office/powerpoint/2010/main" val="335285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BETTER</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fontScale="92500" lnSpcReduction="10000"/>
          </a:bodyPr>
          <a:lstStyle/>
          <a:p>
            <a:r>
              <a:rPr lang="en-US" sz="4000" dirty="0"/>
              <a:t>“Better” lines are nationally known brands that cost more than an average price point but less expensive than Designer and Bridge categories. Anne Klein, Liz Claiborne, Jones New York are examples of Better category price points. Private label merchandise carrying a retailer’s name or its own unique line like J C Penney’s “Worthington” or Nordstrom’s “Talbot” lines fall into this category as well. </a:t>
            </a:r>
            <a:endParaRPr lang="en-US" dirty="0"/>
          </a:p>
        </p:txBody>
      </p:sp>
    </p:spTree>
    <p:extLst>
      <p:ext uri="{BB962C8B-B14F-4D97-AF65-F5344CB8AC3E}">
        <p14:creationId xmlns:p14="http://schemas.microsoft.com/office/powerpoint/2010/main" val="172312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BETTER</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fontScale="92500" lnSpcReduction="20000"/>
          </a:bodyPr>
          <a:lstStyle/>
          <a:p>
            <a:r>
              <a:rPr lang="en-US" sz="4000" dirty="0"/>
              <a:t>“Better” lines are nationally known brands that cost more than an average price point but less expensive than Designer and Bridge categories. Anne Klein, Liz Claiborne, Jones New York are examples of Better category price points.</a:t>
            </a:r>
          </a:p>
          <a:p>
            <a:r>
              <a:rPr lang="en-US" sz="4000" dirty="0"/>
              <a:t> Private label merchandise carrying a retailer’s name or its own unique line like J C Penney’s “Worthington” or Nordstrom’s “Talbot” lines fall into this category as well. </a:t>
            </a:r>
            <a:endParaRPr lang="en-US" dirty="0"/>
          </a:p>
        </p:txBody>
      </p:sp>
    </p:spTree>
    <p:extLst>
      <p:ext uri="{BB962C8B-B14F-4D97-AF65-F5344CB8AC3E}">
        <p14:creationId xmlns:p14="http://schemas.microsoft.com/office/powerpoint/2010/main" val="292742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MODERATE</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fontScale="92500" lnSpcReduction="20000"/>
          </a:bodyPr>
          <a:lstStyle/>
          <a:p>
            <a:r>
              <a:rPr lang="en-US" sz="4000" dirty="0"/>
              <a:t>MODERATE – “Moderate” lines are typically sold by many nationally known sportswear brands such as Guess?, Levi’s, Gap, and Banana Republic. </a:t>
            </a:r>
          </a:p>
          <a:p>
            <a:r>
              <a:rPr lang="en-US" sz="4000" dirty="0"/>
              <a:t>Many times these companies also make “Better” lines. </a:t>
            </a:r>
          </a:p>
          <a:p>
            <a:r>
              <a:rPr lang="en-US" sz="4000" dirty="0"/>
              <a:t>Retailer’s also carry “Private Label” merchandise that fall into the “Moderate” price point like Macy’s “Charter Club” line. </a:t>
            </a:r>
          </a:p>
          <a:p>
            <a:endParaRPr lang="en-US" dirty="0"/>
          </a:p>
        </p:txBody>
      </p:sp>
    </p:spTree>
    <p:extLst>
      <p:ext uri="{BB962C8B-B14F-4D97-AF65-F5344CB8AC3E}">
        <p14:creationId xmlns:p14="http://schemas.microsoft.com/office/powerpoint/2010/main" val="326480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EXAMPLE: JCPENNEY</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fontScale="85000" lnSpcReduction="20000"/>
          </a:bodyPr>
          <a:lstStyle/>
          <a:p>
            <a:r>
              <a:rPr lang="en-US" dirty="0"/>
              <a:t>St. John's Bay, casual men's and women's clothing and shoes</a:t>
            </a:r>
          </a:p>
          <a:p>
            <a:r>
              <a:rPr lang="en-US" dirty="0"/>
              <a:t>The Original Arizona Jean Company, casual clothing and sandals for men, women, and children</a:t>
            </a:r>
          </a:p>
          <a:p>
            <a:r>
              <a:rPr lang="en-US" dirty="0" err="1"/>
              <a:t>Xersion</a:t>
            </a:r>
            <a:r>
              <a:rPr lang="en-US" dirty="0"/>
              <a:t>, active and athletic clothing for men, women and children</a:t>
            </a:r>
          </a:p>
          <a:p>
            <a:r>
              <a:rPr lang="en-US" dirty="0"/>
              <a:t>Stafford, men's tailored clothing and shoes</a:t>
            </a:r>
          </a:p>
          <a:p>
            <a:r>
              <a:rPr lang="en-US" dirty="0"/>
              <a:t>J. </a:t>
            </a:r>
            <a:r>
              <a:rPr lang="en-US" dirty="0" err="1"/>
              <a:t>Ferrar</a:t>
            </a:r>
            <a:r>
              <a:rPr lang="en-US" dirty="0"/>
              <a:t>, (JF), men's full line of clothing</a:t>
            </a:r>
          </a:p>
          <a:p>
            <a:r>
              <a:rPr lang="en-US" dirty="0"/>
              <a:t>Worthington, women's formal and casual clothing and shoes  </a:t>
            </a:r>
          </a:p>
          <a:p>
            <a:r>
              <a:rPr lang="en-US" dirty="0" err="1"/>
              <a:t>a.n.a</a:t>
            </a:r>
            <a:r>
              <a:rPr lang="en-US" dirty="0"/>
              <a:t>, young women's urban clothing and shoes</a:t>
            </a:r>
          </a:p>
          <a:p>
            <a:r>
              <a:rPr lang="en-US" dirty="0" err="1"/>
              <a:t>Ambrielle</a:t>
            </a:r>
            <a:r>
              <a:rPr lang="en-US" dirty="0"/>
              <a:t>, women's sleepwear, intimates, and swim</a:t>
            </a:r>
          </a:p>
          <a:p>
            <a:r>
              <a:rPr lang="en-US" dirty="0"/>
              <a:t>JCPenney Home, home goods  </a:t>
            </a:r>
          </a:p>
        </p:txBody>
      </p:sp>
    </p:spTree>
    <p:extLst>
      <p:ext uri="{BB962C8B-B14F-4D97-AF65-F5344CB8AC3E}">
        <p14:creationId xmlns:p14="http://schemas.microsoft.com/office/powerpoint/2010/main" val="31050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BUDGET or MASS</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fontScale="92500"/>
          </a:bodyPr>
          <a:lstStyle/>
          <a:p>
            <a:r>
              <a:rPr lang="en-US" sz="4000" dirty="0"/>
              <a:t>This line is usually sold by mass merchandisers and by discount stores. The price tag is the least expensive of the price points. </a:t>
            </a:r>
          </a:p>
          <a:p>
            <a:r>
              <a:rPr lang="en-US" sz="4000" dirty="0"/>
              <a:t>Mass retailers carry private merchandise sold in this price range like Kmart’s “Jaclyn Smith” line. Production of apparel lines belonging to this price point are in the greatest quantities.  </a:t>
            </a:r>
          </a:p>
          <a:p>
            <a:pPr marL="0" indent="0">
              <a:buNone/>
            </a:pPr>
            <a:endParaRPr lang="en-US" sz="4000" dirty="0"/>
          </a:p>
          <a:p>
            <a:endParaRPr lang="en-US" dirty="0"/>
          </a:p>
        </p:txBody>
      </p:sp>
    </p:spTree>
    <p:extLst>
      <p:ext uri="{BB962C8B-B14F-4D97-AF65-F5344CB8AC3E}">
        <p14:creationId xmlns:p14="http://schemas.microsoft.com/office/powerpoint/2010/main" val="75160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4" name="Picture 3">
            <a:extLst>
              <a:ext uri="{FF2B5EF4-FFF2-40B4-BE49-F238E27FC236}">
                <a16:creationId xmlns:a16="http://schemas.microsoft.com/office/drawing/2014/main" id="{8D38011E-5673-484E-AF50-3B9E7DA4DF2A}"/>
              </a:ext>
            </a:extLst>
          </p:cNvPr>
          <p:cNvPicPr>
            <a:picLocks noChangeAspect="1"/>
          </p:cNvPicPr>
          <p:nvPr/>
        </p:nvPicPr>
        <p:blipFill>
          <a:blip r:embed="rId4"/>
          <a:stretch>
            <a:fillRect/>
          </a:stretch>
        </p:blipFill>
        <p:spPr>
          <a:xfrm>
            <a:off x="1871283" y="0"/>
            <a:ext cx="8449434" cy="6858000"/>
          </a:xfrm>
          <a:prstGeom prst="rect">
            <a:avLst/>
          </a:prstGeom>
        </p:spPr>
      </p:pic>
    </p:spTree>
    <p:extLst>
      <p:ext uri="{BB962C8B-B14F-4D97-AF65-F5344CB8AC3E}">
        <p14:creationId xmlns:p14="http://schemas.microsoft.com/office/powerpoint/2010/main" val="420404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B98F-F702-4489-95FA-DF6B1546F7E7}"/>
              </a:ext>
            </a:extLst>
          </p:cNvPr>
          <p:cNvSpPr>
            <a:spLocks noGrp="1"/>
          </p:cNvSpPr>
          <p:nvPr>
            <p:ph type="title"/>
          </p:nvPr>
        </p:nvSpPr>
        <p:spPr>
          <a:xfrm>
            <a:off x="1066800" y="457518"/>
            <a:ext cx="10058400" cy="765719"/>
          </a:xfrm>
        </p:spPr>
        <p:txBody>
          <a:bodyPr/>
          <a:lstStyle/>
          <a:p>
            <a:r>
              <a:rPr lang="en-US" b="1" dirty="0"/>
              <a:t>STYLE FOR THE MASSES</a:t>
            </a:r>
          </a:p>
        </p:txBody>
      </p:sp>
      <p:sp>
        <p:nvSpPr>
          <p:cNvPr id="3" name="Content Placeholder 2">
            <a:extLst>
              <a:ext uri="{FF2B5EF4-FFF2-40B4-BE49-F238E27FC236}">
                <a16:creationId xmlns:a16="http://schemas.microsoft.com/office/drawing/2014/main" id="{98970DA5-9DC8-4D92-A6FD-190573218F89}"/>
              </a:ext>
            </a:extLst>
          </p:cNvPr>
          <p:cNvSpPr>
            <a:spLocks noGrp="1"/>
          </p:cNvSpPr>
          <p:nvPr>
            <p:ph idx="1"/>
          </p:nvPr>
        </p:nvSpPr>
        <p:spPr>
          <a:xfrm>
            <a:off x="1024411" y="1456884"/>
            <a:ext cx="10058400" cy="4943598"/>
          </a:xfrm>
        </p:spPr>
        <p:txBody>
          <a:bodyPr>
            <a:normAutofit lnSpcReduction="10000"/>
          </a:bodyPr>
          <a:lstStyle/>
          <a:p>
            <a:r>
              <a:rPr lang="en-US" dirty="0"/>
              <a:t>"Designers have decided to go to where the money is, and the money is at places like Target, Kohl’s and other retailers.” - Kurt Barnard, president of Barnard's Retail Consulting Group in Upper Montclair, N.J.</a:t>
            </a:r>
          </a:p>
          <a:p>
            <a:r>
              <a:rPr lang="en-US" dirty="0"/>
              <a:t>Sign of times. </a:t>
            </a:r>
          </a:p>
          <a:p>
            <a:pPr>
              <a:buFontTx/>
              <a:buChar char="-"/>
            </a:pPr>
            <a:r>
              <a:rPr lang="en-US" dirty="0"/>
              <a:t>When fashion designer Halston did a line of low-priced clothing for J.C. Penney in 1982, the top-end stores that once favored the revolutionary stylist's designs suddenly dropped them from their racks.</a:t>
            </a:r>
          </a:p>
          <a:p>
            <a:pPr>
              <a:buFontTx/>
              <a:buChar char="-"/>
            </a:pPr>
            <a:r>
              <a:rPr lang="en-US" dirty="0"/>
              <a:t>Fast forward, today, it is considered a “smart business”</a:t>
            </a:r>
          </a:p>
          <a:p>
            <a:pPr marL="0" indent="0">
              <a:buNone/>
            </a:pPr>
            <a:r>
              <a:rPr lang="en-US" dirty="0"/>
              <a:t>Isaac Mizrahi, </a:t>
            </a:r>
            <a:r>
              <a:rPr lang="en-US" dirty="0" err="1"/>
              <a:t>Mossimo</a:t>
            </a:r>
            <a:r>
              <a:rPr lang="en-US" dirty="0"/>
              <a:t> Giannulli, Todd Oldham, Stephen Sprouse, Marc </a:t>
            </a:r>
            <a:r>
              <a:rPr lang="en-US" dirty="0" err="1"/>
              <a:t>Ecko</a:t>
            </a:r>
            <a:r>
              <a:rPr lang="en-US" dirty="0"/>
              <a:t> and more are making themselves “relevant”. </a:t>
            </a:r>
          </a:p>
          <a:p>
            <a:pPr marL="0" indent="0">
              <a:buNone/>
            </a:pPr>
            <a:r>
              <a:rPr lang="en-US" dirty="0"/>
              <a:t>Many in the industry refer to this now as the “democratization of fashion design”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1405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EXAMPLE: TARGET</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a:bodyPr>
          <a:lstStyle/>
          <a:p>
            <a:r>
              <a:rPr lang="en-US" dirty="0"/>
              <a:t>Wild Fable, a low-cost clothing and accessories brand for teenage and young adult women; </a:t>
            </a:r>
          </a:p>
          <a:p>
            <a:r>
              <a:rPr lang="en-US" dirty="0"/>
              <a:t>Original Use, a male-focused brand with an urban feel.  </a:t>
            </a:r>
          </a:p>
          <a:p>
            <a:r>
              <a:rPr lang="en-US" dirty="0"/>
              <a:t>Cat &amp; Jack, children apparel line, was a mammoth $2 billion brand, roughly as big as Lululemon Athletica. </a:t>
            </a:r>
          </a:p>
          <a:p>
            <a:r>
              <a:rPr lang="en-US" dirty="0"/>
              <a:t>Home goods like </a:t>
            </a:r>
            <a:r>
              <a:rPr lang="en-US" dirty="0" err="1"/>
              <a:t>Pillowfort</a:t>
            </a:r>
            <a:r>
              <a:rPr lang="en-US" dirty="0"/>
              <a:t>, </a:t>
            </a:r>
          </a:p>
          <a:p>
            <a:r>
              <a:rPr lang="en-US" dirty="0"/>
              <a:t>Men’s clothes such as Goodfellow &amp; Co </a:t>
            </a:r>
          </a:p>
        </p:txBody>
      </p:sp>
    </p:spTree>
    <p:extLst>
      <p:ext uri="{BB962C8B-B14F-4D97-AF65-F5344CB8AC3E}">
        <p14:creationId xmlns:p14="http://schemas.microsoft.com/office/powerpoint/2010/main" val="306445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a:xfrm>
            <a:off x="1066800" y="239516"/>
            <a:ext cx="10058400" cy="1188720"/>
          </a:xfrm>
        </p:spPr>
        <p:txBody>
          <a:bodyPr>
            <a:normAutofit/>
          </a:bodyPr>
          <a:lstStyle/>
          <a:p>
            <a:r>
              <a:rPr lang="en-US" sz="5400" b="1" dirty="0"/>
              <a:t>EXAMPLE: WALMART</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a:xfrm>
            <a:off x="1066800" y="1565886"/>
            <a:ext cx="10058400" cy="4267200"/>
          </a:xfrm>
        </p:spPr>
        <p:txBody>
          <a:bodyPr>
            <a:normAutofit fontScale="92500" lnSpcReduction="20000"/>
          </a:bodyPr>
          <a:lstStyle/>
          <a:p>
            <a:r>
              <a:rPr lang="en-US" sz="4000" dirty="0"/>
              <a:t>Time and </a:t>
            </a:r>
            <a:r>
              <a:rPr lang="en-US" sz="4000" dirty="0" err="1"/>
              <a:t>Tru</a:t>
            </a:r>
            <a:r>
              <a:rPr lang="en-US" sz="4000" dirty="0"/>
              <a:t> is a women’s brand with a size range from XS to XXXL. </a:t>
            </a:r>
          </a:p>
          <a:p>
            <a:r>
              <a:rPr lang="en-US" sz="4000" dirty="0"/>
              <a:t>Terra &amp; Sky is a plus-size brand for sizes 14W to 30W. </a:t>
            </a:r>
          </a:p>
          <a:p>
            <a:r>
              <a:rPr lang="en-US" sz="4000" dirty="0"/>
              <a:t>Wonder Nation is a kid’s brand available in sizes 4 to 18. </a:t>
            </a:r>
          </a:p>
          <a:p>
            <a:r>
              <a:rPr lang="en-US" sz="4000" dirty="0"/>
              <a:t>George is a men’s brand available in sizes S through XXXL.</a:t>
            </a:r>
          </a:p>
          <a:p>
            <a:endParaRPr lang="en-US" dirty="0"/>
          </a:p>
        </p:txBody>
      </p:sp>
    </p:spTree>
    <p:extLst>
      <p:ext uri="{BB962C8B-B14F-4D97-AF65-F5344CB8AC3E}">
        <p14:creationId xmlns:p14="http://schemas.microsoft.com/office/powerpoint/2010/main" val="338880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F55-C125-4B4B-8F22-25962663FEA4}"/>
              </a:ext>
            </a:extLst>
          </p:cNvPr>
          <p:cNvSpPr>
            <a:spLocks noGrp="1"/>
          </p:cNvSpPr>
          <p:nvPr>
            <p:ph type="title"/>
          </p:nvPr>
        </p:nvSpPr>
        <p:spPr/>
        <p:txBody>
          <a:bodyPr>
            <a:normAutofit/>
          </a:bodyPr>
          <a:lstStyle/>
          <a:p>
            <a:r>
              <a:rPr lang="en-US" sz="5400" b="1" dirty="0"/>
              <a:t>CUSTOM</a:t>
            </a:r>
          </a:p>
        </p:txBody>
      </p:sp>
      <p:sp>
        <p:nvSpPr>
          <p:cNvPr id="3" name="Content Placeholder 2">
            <a:extLst>
              <a:ext uri="{FF2B5EF4-FFF2-40B4-BE49-F238E27FC236}">
                <a16:creationId xmlns:a16="http://schemas.microsoft.com/office/drawing/2014/main" id="{BD11CB8F-5E81-449A-B86F-36EE540D6F57}"/>
              </a:ext>
            </a:extLst>
          </p:cNvPr>
          <p:cNvSpPr>
            <a:spLocks noGrp="1"/>
          </p:cNvSpPr>
          <p:nvPr>
            <p:ph idx="1"/>
          </p:nvPr>
        </p:nvSpPr>
        <p:spPr/>
        <p:txBody>
          <a:bodyPr>
            <a:normAutofit fontScale="92500" lnSpcReduction="10000"/>
          </a:bodyPr>
          <a:lstStyle/>
          <a:p>
            <a:r>
              <a:rPr lang="en-US" sz="4000" dirty="0"/>
              <a:t>Any clothing that is custom-made, but not done in Haute Couture houses, falls into this category.  These are oftentimes clothing made one-at-a-time for specific clients by independent fashion designers. </a:t>
            </a:r>
          </a:p>
          <a:p>
            <a:r>
              <a:rPr lang="en-US" sz="4000" dirty="0"/>
              <a:t>The price range for this varies but expect it to be usually at a higher end because it takes time to developed and create one-of-a-kind designs. </a:t>
            </a:r>
            <a:endParaRPr lang="en-US" dirty="0"/>
          </a:p>
        </p:txBody>
      </p:sp>
    </p:spTree>
    <p:extLst>
      <p:ext uri="{BB962C8B-B14F-4D97-AF65-F5344CB8AC3E}">
        <p14:creationId xmlns:p14="http://schemas.microsoft.com/office/powerpoint/2010/main" val="208165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8B714E43-5CB7-4440-A53C-041519274D99}"/>
              </a:ext>
            </a:extLst>
          </p:cNvPr>
          <p:cNvPicPr>
            <a:picLocks noChangeAspect="1"/>
          </p:cNvPicPr>
          <p:nvPr/>
        </p:nvPicPr>
        <p:blipFill>
          <a:blip r:embed="rId4"/>
          <a:stretch>
            <a:fillRect/>
          </a:stretch>
        </p:blipFill>
        <p:spPr>
          <a:xfrm>
            <a:off x="714565" y="0"/>
            <a:ext cx="10573128" cy="4796058"/>
          </a:xfrm>
          <a:prstGeom prst="rect">
            <a:avLst/>
          </a:prstGeom>
        </p:spPr>
      </p:pic>
      <p:pic>
        <p:nvPicPr>
          <p:cNvPr id="4" name="Picture 3">
            <a:extLst>
              <a:ext uri="{FF2B5EF4-FFF2-40B4-BE49-F238E27FC236}">
                <a16:creationId xmlns:a16="http://schemas.microsoft.com/office/drawing/2014/main" id="{193C09D1-1D19-4344-BDF0-8E686ED00B4F}"/>
              </a:ext>
            </a:extLst>
          </p:cNvPr>
          <p:cNvPicPr>
            <a:picLocks noChangeAspect="1"/>
          </p:cNvPicPr>
          <p:nvPr/>
        </p:nvPicPr>
        <p:blipFill>
          <a:blip r:embed="rId5"/>
          <a:stretch>
            <a:fillRect/>
          </a:stretch>
        </p:blipFill>
        <p:spPr>
          <a:xfrm>
            <a:off x="714565" y="4796058"/>
            <a:ext cx="10573128" cy="2170530"/>
          </a:xfrm>
          <a:prstGeom prst="rect">
            <a:avLst/>
          </a:prstGeom>
        </p:spPr>
      </p:pic>
    </p:spTree>
    <p:extLst>
      <p:ext uri="{BB962C8B-B14F-4D97-AF65-F5344CB8AC3E}">
        <p14:creationId xmlns:p14="http://schemas.microsoft.com/office/powerpoint/2010/main" val="24613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3258D129-2775-414B-BBB6-81F8415BFCF1}"/>
              </a:ext>
            </a:extLst>
          </p:cNvPr>
          <p:cNvPicPr>
            <a:picLocks noChangeAspect="1"/>
          </p:cNvPicPr>
          <p:nvPr/>
        </p:nvPicPr>
        <p:blipFill>
          <a:blip r:embed="rId4"/>
          <a:stretch>
            <a:fillRect/>
          </a:stretch>
        </p:blipFill>
        <p:spPr>
          <a:xfrm>
            <a:off x="278619" y="0"/>
            <a:ext cx="11634762" cy="6858000"/>
          </a:xfrm>
          <a:prstGeom prst="rect">
            <a:avLst/>
          </a:prstGeom>
        </p:spPr>
      </p:pic>
    </p:spTree>
    <p:extLst>
      <p:ext uri="{BB962C8B-B14F-4D97-AF65-F5344CB8AC3E}">
        <p14:creationId xmlns:p14="http://schemas.microsoft.com/office/powerpoint/2010/main" val="21131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65617"/>
            <a:ext cx="12186960" cy="6090432"/>
          </a:xfrm>
          <a:prstGeom prst="rect">
            <a:avLst/>
          </a:prstGeom>
        </p:spPr>
      </p:pic>
      <p:pic>
        <p:nvPicPr>
          <p:cNvPr id="4" name="Picture 3">
            <a:extLst>
              <a:ext uri="{FF2B5EF4-FFF2-40B4-BE49-F238E27FC236}">
                <a16:creationId xmlns:a16="http://schemas.microsoft.com/office/drawing/2014/main" id="{E3334FB2-972C-4A86-AAF2-0179978DFF6A}"/>
              </a:ext>
            </a:extLst>
          </p:cNvPr>
          <p:cNvPicPr>
            <a:picLocks noChangeAspect="1"/>
          </p:cNvPicPr>
          <p:nvPr/>
        </p:nvPicPr>
        <p:blipFill>
          <a:blip r:embed="rId4"/>
          <a:stretch>
            <a:fillRect/>
          </a:stretch>
        </p:blipFill>
        <p:spPr>
          <a:xfrm>
            <a:off x="914400" y="0"/>
            <a:ext cx="9900124" cy="5180969"/>
          </a:xfrm>
          <a:prstGeom prst="rect">
            <a:avLst/>
          </a:prstGeom>
        </p:spPr>
      </p:pic>
      <p:pic>
        <p:nvPicPr>
          <p:cNvPr id="5" name="Picture 4">
            <a:extLst>
              <a:ext uri="{FF2B5EF4-FFF2-40B4-BE49-F238E27FC236}">
                <a16:creationId xmlns:a16="http://schemas.microsoft.com/office/drawing/2014/main" id="{76ECE747-4EBE-4834-9338-CED0944B062A}"/>
              </a:ext>
            </a:extLst>
          </p:cNvPr>
          <p:cNvPicPr>
            <a:picLocks noChangeAspect="1"/>
          </p:cNvPicPr>
          <p:nvPr/>
        </p:nvPicPr>
        <p:blipFill>
          <a:blip r:embed="rId5"/>
          <a:stretch>
            <a:fillRect/>
          </a:stretch>
        </p:blipFill>
        <p:spPr>
          <a:xfrm>
            <a:off x="914399" y="4752189"/>
            <a:ext cx="9900123" cy="2033165"/>
          </a:xfrm>
          <a:prstGeom prst="rect">
            <a:avLst/>
          </a:prstGeom>
        </p:spPr>
      </p:pic>
    </p:spTree>
    <p:extLst>
      <p:ext uri="{BB962C8B-B14F-4D97-AF65-F5344CB8AC3E}">
        <p14:creationId xmlns:p14="http://schemas.microsoft.com/office/powerpoint/2010/main" val="41775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6057EDD3-565F-4889-93F4-BB13EEEFE01F}"/>
              </a:ext>
            </a:extLst>
          </p:cNvPr>
          <p:cNvPicPr>
            <a:picLocks noChangeAspect="1"/>
          </p:cNvPicPr>
          <p:nvPr/>
        </p:nvPicPr>
        <p:blipFill>
          <a:blip r:embed="rId4"/>
          <a:stretch>
            <a:fillRect/>
          </a:stretch>
        </p:blipFill>
        <p:spPr>
          <a:xfrm>
            <a:off x="1907602" y="0"/>
            <a:ext cx="8376796" cy="6858000"/>
          </a:xfrm>
          <a:prstGeom prst="rect">
            <a:avLst/>
          </a:prstGeom>
        </p:spPr>
      </p:pic>
    </p:spTree>
    <p:extLst>
      <p:ext uri="{BB962C8B-B14F-4D97-AF65-F5344CB8AC3E}">
        <p14:creationId xmlns:p14="http://schemas.microsoft.com/office/powerpoint/2010/main" val="132370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9658B521-292F-4078-A0D2-678748323DD9}"/>
              </a:ext>
            </a:extLst>
          </p:cNvPr>
          <p:cNvPicPr>
            <a:picLocks noChangeAspect="1"/>
          </p:cNvPicPr>
          <p:nvPr/>
        </p:nvPicPr>
        <p:blipFill>
          <a:blip r:embed="rId4"/>
          <a:stretch>
            <a:fillRect/>
          </a:stretch>
        </p:blipFill>
        <p:spPr>
          <a:xfrm>
            <a:off x="1869480" y="0"/>
            <a:ext cx="8453040" cy="6858000"/>
          </a:xfrm>
          <a:prstGeom prst="rect">
            <a:avLst/>
          </a:prstGeom>
        </p:spPr>
      </p:pic>
    </p:spTree>
    <p:extLst>
      <p:ext uri="{BB962C8B-B14F-4D97-AF65-F5344CB8AC3E}">
        <p14:creationId xmlns:p14="http://schemas.microsoft.com/office/powerpoint/2010/main" val="331211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EA60A0-1D62-45EF-BA2F-6AC7B57C8228}"/>
              </a:ext>
            </a:extLst>
          </p:cNvPr>
          <p:cNvPicPr>
            <a:picLocks noChangeAspect="1"/>
          </p:cNvPicPr>
          <p:nvPr/>
        </p:nvPicPr>
        <p:blipFill>
          <a:blip r:embed="rId2"/>
          <a:stretch>
            <a:fillRect/>
          </a:stretch>
        </p:blipFill>
        <p:spPr>
          <a:xfrm>
            <a:off x="391493" y="0"/>
            <a:ext cx="11409014" cy="6858000"/>
          </a:xfrm>
          <a:prstGeom prst="rect">
            <a:avLst/>
          </a:prstGeom>
        </p:spPr>
      </p:pic>
    </p:spTree>
    <p:extLst>
      <p:ext uri="{BB962C8B-B14F-4D97-AF65-F5344CB8AC3E}">
        <p14:creationId xmlns:p14="http://schemas.microsoft.com/office/powerpoint/2010/main" val="16421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9C65CA5D-5214-4A2E-993E-2A737346171F}"/>
              </a:ext>
            </a:extLst>
          </p:cNvPr>
          <p:cNvPicPr>
            <a:picLocks noChangeAspect="1"/>
          </p:cNvPicPr>
          <p:nvPr/>
        </p:nvPicPr>
        <p:blipFill>
          <a:blip r:embed="rId4"/>
          <a:stretch>
            <a:fillRect/>
          </a:stretch>
        </p:blipFill>
        <p:spPr>
          <a:xfrm>
            <a:off x="1877493" y="0"/>
            <a:ext cx="8437013" cy="6858000"/>
          </a:xfrm>
          <a:prstGeom prst="rect">
            <a:avLst/>
          </a:prstGeom>
        </p:spPr>
      </p:pic>
    </p:spTree>
    <p:extLst>
      <p:ext uri="{BB962C8B-B14F-4D97-AF65-F5344CB8AC3E}">
        <p14:creationId xmlns:p14="http://schemas.microsoft.com/office/powerpoint/2010/main" val="2832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D525C-6AB4-4C75-816C-55AF390FFA1D}"/>
              </a:ext>
            </a:extLst>
          </p:cNvPr>
          <p:cNvPicPr>
            <a:picLocks noChangeAspect="1"/>
          </p:cNvPicPr>
          <p:nvPr/>
        </p:nvPicPr>
        <p:blipFill>
          <a:blip r:embed="rId3">
            <a:alphaModFix amt="35000"/>
          </a:blip>
          <a:stretch>
            <a:fillRect/>
          </a:stretch>
        </p:blipFill>
        <p:spPr>
          <a:xfrm>
            <a:off x="2520" y="383784"/>
            <a:ext cx="12186960" cy="6090432"/>
          </a:xfrm>
          <a:prstGeom prst="rect">
            <a:avLst/>
          </a:prstGeom>
        </p:spPr>
      </p:pic>
      <p:pic>
        <p:nvPicPr>
          <p:cNvPr id="3" name="Picture 2">
            <a:extLst>
              <a:ext uri="{FF2B5EF4-FFF2-40B4-BE49-F238E27FC236}">
                <a16:creationId xmlns:a16="http://schemas.microsoft.com/office/drawing/2014/main" id="{B5D1DAE8-1E48-40E7-8892-3C9E61A4DB7A}"/>
              </a:ext>
            </a:extLst>
          </p:cNvPr>
          <p:cNvPicPr>
            <a:picLocks noChangeAspect="1"/>
          </p:cNvPicPr>
          <p:nvPr/>
        </p:nvPicPr>
        <p:blipFill>
          <a:blip r:embed="rId4"/>
          <a:stretch>
            <a:fillRect/>
          </a:stretch>
        </p:blipFill>
        <p:spPr>
          <a:xfrm>
            <a:off x="1861959" y="0"/>
            <a:ext cx="8468081" cy="6858000"/>
          </a:xfrm>
          <a:prstGeom prst="rect">
            <a:avLst/>
          </a:prstGeom>
        </p:spPr>
      </p:pic>
    </p:spTree>
    <p:extLst>
      <p:ext uri="{BB962C8B-B14F-4D97-AF65-F5344CB8AC3E}">
        <p14:creationId xmlns:p14="http://schemas.microsoft.com/office/powerpoint/2010/main" val="29303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Cherry blossom nature presentation (widescreen)</Template>
  <TotalTime>0</TotalTime>
  <Words>1563</Words>
  <Application>Microsoft Office PowerPoint</Application>
  <PresentationFormat>Widescreen</PresentationFormat>
  <Paragraphs>108</Paragraphs>
  <Slides>46</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Cambria</vt:lpstr>
      <vt:lpstr>Cherry Blossom 16x9</vt:lpstr>
      <vt:lpstr>FASHION DESIGN – DAY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HAUTE COUTURE</vt:lpstr>
      <vt:lpstr>DESIGNERS</vt:lpstr>
      <vt:lpstr>BRIDGE</vt:lpstr>
      <vt:lpstr>Reasons?</vt:lpstr>
      <vt:lpstr>EXAMPLE:</vt:lpstr>
      <vt:lpstr>BETTER</vt:lpstr>
      <vt:lpstr>BETTER</vt:lpstr>
      <vt:lpstr>MODERATE</vt:lpstr>
      <vt:lpstr>EXAMPLE: JCPENNEY</vt:lpstr>
      <vt:lpstr>BUDGET or MASS</vt:lpstr>
      <vt:lpstr>STYLE FOR THE MASSES</vt:lpstr>
      <vt:lpstr>EXAMPLE: TARGET</vt:lpstr>
      <vt:lpstr>EXAMPLE: WALMART</vt:lpstr>
      <vt:lpstr>CUSTOM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Home Decorating</dc:title>
  <dc:creator>Gigi M</dc:creator>
  <cp:lastModifiedBy>Gigi M</cp:lastModifiedBy>
  <cp:revision>293</cp:revision>
  <dcterms:created xsi:type="dcterms:W3CDTF">2018-10-22T07:36:35Z</dcterms:created>
  <dcterms:modified xsi:type="dcterms:W3CDTF">2019-12-16T21:30:57Z</dcterms:modified>
</cp:coreProperties>
</file>