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1" r:id="rId2"/>
    <p:sldId id="261" r:id="rId3"/>
    <p:sldId id="262" r:id="rId4"/>
    <p:sldId id="324" r:id="rId5"/>
    <p:sldId id="291" r:id="rId6"/>
    <p:sldId id="312" r:id="rId7"/>
    <p:sldId id="313" r:id="rId8"/>
    <p:sldId id="378" r:id="rId9"/>
    <p:sldId id="258" r:id="rId10"/>
    <p:sldId id="306" r:id="rId11"/>
    <p:sldId id="307" r:id="rId12"/>
    <p:sldId id="301" r:id="rId13"/>
    <p:sldId id="292" r:id="rId14"/>
    <p:sldId id="380" r:id="rId15"/>
    <p:sldId id="350" r:id="rId16"/>
    <p:sldId id="351" r:id="rId17"/>
    <p:sldId id="361" r:id="rId18"/>
    <p:sldId id="290" r:id="rId19"/>
    <p:sldId id="322" r:id="rId20"/>
    <p:sldId id="297" r:id="rId21"/>
    <p:sldId id="278" r:id="rId22"/>
    <p:sldId id="263" r:id="rId23"/>
    <p:sldId id="279" r:id="rId24"/>
    <p:sldId id="288" r:id="rId25"/>
    <p:sldId id="257" r:id="rId26"/>
    <p:sldId id="300" r:id="rId27"/>
    <p:sldId id="346" r:id="rId28"/>
    <p:sldId id="354" r:id="rId29"/>
    <p:sldId id="355" r:id="rId30"/>
    <p:sldId id="341" r:id="rId31"/>
    <p:sldId id="356" r:id="rId32"/>
    <p:sldId id="337" r:id="rId33"/>
    <p:sldId id="339" r:id="rId34"/>
    <p:sldId id="259" r:id="rId35"/>
    <p:sldId id="260" r:id="rId36"/>
    <p:sldId id="272" r:id="rId37"/>
    <p:sldId id="363" r:id="rId38"/>
    <p:sldId id="280" r:id="rId39"/>
    <p:sldId id="287" r:id="rId40"/>
    <p:sldId id="268" r:id="rId41"/>
    <p:sldId id="294" r:id="rId42"/>
    <p:sldId id="381" r:id="rId43"/>
    <p:sldId id="383" r:id="rId44"/>
    <p:sldId id="382" r:id="rId45"/>
    <p:sldId id="384" r:id="rId46"/>
    <p:sldId id="298" r:id="rId47"/>
    <p:sldId id="264" r:id="rId48"/>
    <p:sldId id="271" r:id="rId49"/>
    <p:sldId id="273" r:id="rId50"/>
    <p:sldId id="362" r:id="rId51"/>
    <p:sldId id="385" r:id="rId52"/>
    <p:sldId id="366" r:id="rId53"/>
    <p:sldId id="386" r:id="rId54"/>
    <p:sldId id="330" r:id="rId55"/>
    <p:sldId id="265" r:id="rId56"/>
    <p:sldId id="274" r:id="rId57"/>
    <p:sldId id="277" r:id="rId58"/>
    <p:sldId id="305" r:id="rId59"/>
    <p:sldId id="304" r:id="rId60"/>
    <p:sldId id="389" r:id="rId61"/>
    <p:sldId id="377" r:id="rId62"/>
    <p:sldId id="360" r:id="rId63"/>
    <p:sldId id="285" r:id="rId64"/>
    <p:sldId id="349" r:id="rId65"/>
    <p:sldId id="345" r:id="rId66"/>
    <p:sldId id="308" r:id="rId67"/>
    <p:sldId id="309" r:id="rId68"/>
    <p:sldId id="310" r:id="rId69"/>
    <p:sldId id="371" r:id="rId70"/>
    <p:sldId id="372" r:id="rId71"/>
    <p:sldId id="357" r:id="rId72"/>
    <p:sldId id="359" r:id="rId73"/>
    <p:sldId id="275" r:id="rId74"/>
    <p:sldId id="282" r:id="rId75"/>
    <p:sldId id="283" r:id="rId76"/>
    <p:sldId id="353" r:id="rId77"/>
    <p:sldId id="266" r:id="rId78"/>
    <p:sldId id="323" r:id="rId79"/>
    <p:sldId id="270" r:id="rId80"/>
    <p:sldId id="315" r:id="rId81"/>
    <p:sldId id="388" r:id="rId82"/>
    <p:sldId id="329" r:id="rId83"/>
    <p:sldId id="335" r:id="rId84"/>
    <p:sldId id="284" r:id="rId85"/>
    <p:sldId id="317" r:id="rId86"/>
    <p:sldId id="387" r:id="rId87"/>
    <p:sldId id="336" r:id="rId88"/>
    <p:sldId id="302" r:id="rId89"/>
    <p:sldId id="269" r:id="rId90"/>
    <p:sldId id="347" r:id="rId91"/>
    <p:sldId id="348" r:id="rId92"/>
    <p:sldId id="318" r:id="rId93"/>
    <p:sldId id="319" r:id="rId94"/>
    <p:sldId id="281" r:id="rId95"/>
    <p:sldId id="295" r:id="rId96"/>
    <p:sldId id="320" r:id="rId97"/>
    <p:sldId id="331" r:id="rId98"/>
    <p:sldId id="370" r:id="rId99"/>
    <p:sldId id="340" r:id="rId100"/>
    <p:sldId id="333" r:id="rId101"/>
    <p:sldId id="328" r:id="rId102"/>
    <p:sldId id="367" r:id="rId103"/>
    <p:sldId id="327" r:id="rId104"/>
    <p:sldId id="369" r:id="rId105"/>
    <p:sldId id="316" r:id="rId106"/>
    <p:sldId id="344" r:id="rId107"/>
    <p:sldId id="364" r:id="rId108"/>
    <p:sldId id="321" r:id="rId109"/>
    <p:sldId id="326" r:id="rId110"/>
    <p:sldId id="365" r:id="rId111"/>
    <p:sldId id="342" r:id="rId112"/>
    <p:sldId id="374" r:id="rId113"/>
    <p:sldId id="375" r:id="rId114"/>
    <p:sldId id="376" r:id="rId115"/>
    <p:sldId id="343" r:id="rId11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57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A9171D3-4A51-42DE-80CE-03235F2FFEBB}" type="datetimeFigureOut">
              <a:rPr lang="en-US" smtClean="0"/>
              <a:pPr/>
              <a:t>4/30/2014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2C3E77F-CEDB-4156-978A-090305D0734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9171D3-4A51-42DE-80CE-03235F2FFEBB}" type="datetimeFigureOut">
              <a:rPr lang="en-US" smtClean="0"/>
              <a:pPr/>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9171D3-4A51-42DE-80CE-03235F2FFEBB}" type="datetimeFigureOut">
              <a:rPr lang="en-US" smtClean="0"/>
              <a:pPr/>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9171D3-4A51-42DE-80CE-03235F2FFEBB}" type="datetimeFigureOut">
              <a:rPr lang="en-US" smtClean="0"/>
              <a:pPr/>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A9171D3-4A51-42DE-80CE-03235F2FFEBB}" type="datetimeFigureOut">
              <a:rPr lang="en-US" smtClean="0"/>
              <a:pPr/>
              <a:t>4/30/2014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E77F-CEDB-4156-978A-090305D0734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A9171D3-4A51-42DE-80CE-03235F2FFEBB}" type="datetimeFigureOut">
              <a:rPr lang="en-US" smtClean="0"/>
              <a:pPr/>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A9171D3-4A51-42DE-80CE-03235F2FFEBB}" type="datetimeFigureOut">
              <a:rPr lang="en-US" smtClean="0"/>
              <a:pPr/>
              <a:t>4/30/2014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A9171D3-4A51-42DE-80CE-03235F2FFEBB}" type="datetimeFigureOut">
              <a:rPr lang="en-US" smtClean="0"/>
              <a:pPr/>
              <a:t>4/30/2014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171D3-4A51-42DE-80CE-03235F2FFEBB}" type="datetimeFigureOut">
              <a:rPr lang="en-US" smtClean="0"/>
              <a:pPr/>
              <a:t>4/30/2014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A9171D3-4A51-42DE-80CE-03235F2FFEBB}" type="datetimeFigureOut">
              <a:rPr lang="en-US" smtClean="0"/>
              <a:pPr/>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3E77F-CEDB-4156-978A-090305D073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A9171D3-4A51-42DE-80CE-03235F2FFEBB}" type="datetimeFigureOut">
              <a:rPr lang="en-US" smtClean="0"/>
              <a:pPr/>
              <a:t>4/30/2014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2C3E77F-CEDB-4156-978A-090305D07342}"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A9171D3-4A51-42DE-80CE-03235F2FFEBB}" type="datetimeFigureOut">
              <a:rPr lang="en-US" smtClean="0"/>
              <a:pPr/>
              <a:t>4/30/2014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2C3E77F-CEDB-4156-978A-090305D07342}"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b="1" dirty="0" smtClean="0"/>
              <a:t>Mountain Community Chorus</a:t>
            </a:r>
            <a:endParaRPr lang="en-US" sz="6000" b="1" dirty="0"/>
          </a:p>
        </p:txBody>
      </p:sp>
      <p:sp>
        <p:nvSpPr>
          <p:cNvPr id="5" name="Subtitle 4"/>
          <p:cNvSpPr>
            <a:spLocks noGrp="1"/>
          </p:cNvSpPr>
          <p:nvPr>
            <p:ph type="subTitle" idx="1"/>
          </p:nvPr>
        </p:nvSpPr>
        <p:spPr/>
        <p:txBody>
          <a:bodyPr>
            <a:normAutofit fontScale="92500" lnSpcReduction="20000"/>
          </a:bodyPr>
          <a:lstStyle/>
          <a:p>
            <a:r>
              <a:rPr lang="en-US" sz="6000" dirty="0" smtClean="0"/>
              <a:t>40</a:t>
            </a:r>
            <a:r>
              <a:rPr lang="en-US" sz="6000" baseline="30000" dirty="0" smtClean="0"/>
              <a:t>th</a:t>
            </a:r>
            <a:r>
              <a:rPr lang="en-US" sz="6000" dirty="0" smtClean="0"/>
              <a:t> Anniversary</a:t>
            </a:r>
          </a:p>
          <a:p>
            <a:r>
              <a:rPr lang="en-US" sz="6000" dirty="0" smtClean="0"/>
              <a:t>1974 - 2014</a:t>
            </a:r>
            <a:endParaRPr lang="en-US" sz="4400" dirty="0"/>
          </a:p>
        </p:txBody>
      </p:sp>
    </p:spTree>
  </p:cSld>
  <p:clrMapOvr>
    <a:masterClrMapping/>
  </p:clrMapOvr>
  <p:transition spd="slow" advTm="6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Singers of the First Concert</a:t>
            </a:r>
            <a:br>
              <a:rPr lang="en-US" dirty="0" smtClean="0"/>
            </a:br>
            <a:r>
              <a:rPr lang="en-US" dirty="0" smtClean="0"/>
              <a:t>Dec. 8 &amp; 9, 1974</a:t>
            </a:r>
            <a:endParaRPr lang="en-US" dirty="0"/>
          </a:p>
        </p:txBody>
      </p:sp>
      <p:sp>
        <p:nvSpPr>
          <p:cNvPr id="3" name="Content Placeholder 2"/>
          <p:cNvSpPr>
            <a:spLocks noGrp="1"/>
          </p:cNvSpPr>
          <p:nvPr>
            <p:ph idx="1"/>
          </p:nvPr>
        </p:nvSpPr>
        <p:spPr/>
        <p:txBody>
          <a:bodyPr numCol="2">
            <a:normAutofit lnSpcReduction="10000"/>
          </a:bodyPr>
          <a:lstStyle/>
          <a:p>
            <a:pPr>
              <a:buNone/>
            </a:pPr>
            <a:r>
              <a:rPr lang="en-US" dirty="0" smtClean="0">
                <a:solidFill>
                  <a:schemeClr val="accent6">
                    <a:lumMod val="75000"/>
                  </a:schemeClr>
                </a:solidFill>
                <a:latin typeface="+mj-lt"/>
              </a:rPr>
              <a:t>SOPRANO</a:t>
            </a:r>
          </a:p>
          <a:p>
            <a:pPr lvl="1">
              <a:buNone/>
            </a:pPr>
            <a:r>
              <a:rPr lang="en-US" dirty="0" smtClean="0">
                <a:latin typeface="+mj-lt"/>
              </a:rPr>
              <a:t>Mary Byrd</a:t>
            </a:r>
          </a:p>
          <a:p>
            <a:pPr lvl="1">
              <a:buNone/>
            </a:pPr>
            <a:r>
              <a:rPr lang="en-US" dirty="0" err="1" smtClean="0">
                <a:latin typeface="+mj-lt"/>
              </a:rPr>
              <a:t>Zandra</a:t>
            </a:r>
            <a:r>
              <a:rPr lang="en-US" dirty="0" smtClean="0">
                <a:latin typeface="+mj-lt"/>
              </a:rPr>
              <a:t> Casey</a:t>
            </a:r>
          </a:p>
          <a:p>
            <a:pPr lvl="1">
              <a:buNone/>
            </a:pPr>
            <a:r>
              <a:rPr lang="en-US" dirty="0" smtClean="0">
                <a:latin typeface="+mj-lt"/>
              </a:rPr>
              <a:t>Eugenia </a:t>
            </a:r>
            <a:r>
              <a:rPr lang="en-US" dirty="0" err="1" smtClean="0">
                <a:latin typeface="+mj-lt"/>
              </a:rPr>
              <a:t>Danners</a:t>
            </a:r>
            <a:endParaRPr lang="en-US" dirty="0" smtClean="0">
              <a:latin typeface="+mj-lt"/>
            </a:endParaRPr>
          </a:p>
          <a:p>
            <a:pPr lvl="1">
              <a:buNone/>
            </a:pPr>
            <a:r>
              <a:rPr lang="en-US" dirty="0" smtClean="0">
                <a:latin typeface="+mj-lt"/>
              </a:rPr>
              <a:t>Rosemary </a:t>
            </a:r>
            <a:r>
              <a:rPr lang="en-US" dirty="0" err="1" smtClean="0">
                <a:latin typeface="+mj-lt"/>
              </a:rPr>
              <a:t>Entz</a:t>
            </a:r>
            <a:endParaRPr lang="en-US" dirty="0" smtClean="0">
              <a:latin typeface="+mj-lt"/>
            </a:endParaRPr>
          </a:p>
          <a:p>
            <a:pPr lvl="1">
              <a:buNone/>
            </a:pPr>
            <a:r>
              <a:rPr lang="en-US" dirty="0" smtClean="0">
                <a:latin typeface="+mj-lt"/>
              </a:rPr>
              <a:t>Deborah Garrison</a:t>
            </a:r>
          </a:p>
          <a:p>
            <a:pPr lvl="1">
              <a:buNone/>
            </a:pPr>
            <a:r>
              <a:rPr lang="en-US" dirty="0" smtClean="0">
                <a:latin typeface="+mj-lt"/>
              </a:rPr>
              <a:t>Gladys Holland</a:t>
            </a:r>
          </a:p>
          <a:p>
            <a:pPr lvl="1">
              <a:buNone/>
            </a:pPr>
            <a:r>
              <a:rPr lang="en-US" dirty="0" smtClean="0">
                <a:latin typeface="+mj-lt"/>
              </a:rPr>
              <a:t>Cindy Howell</a:t>
            </a:r>
          </a:p>
          <a:p>
            <a:pPr lvl="1">
              <a:buNone/>
            </a:pPr>
            <a:r>
              <a:rPr lang="en-US" dirty="0" smtClean="0">
                <a:latin typeface="+mj-lt"/>
              </a:rPr>
              <a:t>Lou Ellen Howell</a:t>
            </a:r>
          </a:p>
          <a:p>
            <a:pPr lvl="1">
              <a:buNone/>
            </a:pPr>
            <a:r>
              <a:rPr lang="en-US" dirty="0" smtClean="0">
                <a:latin typeface="+mj-lt"/>
              </a:rPr>
              <a:t>Rosemary </a:t>
            </a:r>
            <a:r>
              <a:rPr lang="en-US" dirty="0" err="1" smtClean="0">
                <a:latin typeface="+mj-lt"/>
              </a:rPr>
              <a:t>Kelischek</a:t>
            </a:r>
            <a:endParaRPr lang="en-US" dirty="0" smtClean="0">
              <a:latin typeface="+mj-lt"/>
            </a:endParaRPr>
          </a:p>
          <a:p>
            <a:pPr lvl="1">
              <a:buNone/>
            </a:pPr>
            <a:r>
              <a:rPr lang="en-US" dirty="0" smtClean="0">
                <a:latin typeface="+mj-lt"/>
              </a:rPr>
              <a:t>Sabine </a:t>
            </a:r>
            <a:r>
              <a:rPr lang="en-US" dirty="0" err="1" smtClean="0">
                <a:latin typeface="+mj-lt"/>
              </a:rPr>
              <a:t>Kelischek</a:t>
            </a:r>
            <a:endParaRPr lang="en-US" dirty="0" smtClean="0">
              <a:latin typeface="+mj-lt"/>
            </a:endParaRPr>
          </a:p>
          <a:p>
            <a:pPr lvl="1">
              <a:buNone/>
            </a:pPr>
            <a:r>
              <a:rPr lang="en-US" dirty="0" smtClean="0">
                <a:latin typeface="+mj-lt"/>
              </a:rPr>
              <a:t>Wilma Kennedy</a:t>
            </a:r>
          </a:p>
          <a:p>
            <a:pPr lvl="1">
              <a:buNone/>
            </a:pPr>
            <a:r>
              <a:rPr lang="en-US" dirty="0" smtClean="0">
                <a:latin typeface="+mj-lt"/>
              </a:rPr>
              <a:t>Price </a:t>
            </a:r>
            <a:r>
              <a:rPr lang="en-US" dirty="0" err="1" smtClean="0">
                <a:latin typeface="+mj-lt"/>
              </a:rPr>
              <a:t>McKeever</a:t>
            </a:r>
            <a:endParaRPr lang="en-US" dirty="0" smtClean="0">
              <a:latin typeface="+mj-lt"/>
            </a:endParaRPr>
          </a:p>
          <a:p>
            <a:pPr lvl="1">
              <a:buNone/>
            </a:pPr>
            <a:r>
              <a:rPr lang="en-US" dirty="0" smtClean="0">
                <a:latin typeface="+mj-lt"/>
              </a:rPr>
              <a:t>Jane Moore (</a:t>
            </a:r>
            <a:r>
              <a:rPr lang="en-US" dirty="0" err="1" smtClean="0">
                <a:latin typeface="+mj-lt"/>
              </a:rPr>
              <a:t>Hindsman</a:t>
            </a:r>
            <a:r>
              <a:rPr lang="en-US" dirty="0" smtClean="0">
                <a:latin typeface="+mj-lt"/>
              </a:rPr>
              <a:t>)</a:t>
            </a:r>
          </a:p>
          <a:p>
            <a:pPr lvl="1">
              <a:buNone/>
            </a:pPr>
            <a:r>
              <a:rPr lang="en-US" dirty="0" smtClean="0">
                <a:latin typeface="+mj-lt"/>
              </a:rPr>
              <a:t>Annette Potts</a:t>
            </a:r>
          </a:p>
          <a:p>
            <a:pPr lvl="1">
              <a:buNone/>
            </a:pPr>
            <a:r>
              <a:rPr lang="en-US" dirty="0" smtClean="0">
                <a:latin typeface="+mj-lt"/>
              </a:rPr>
              <a:t>Gertrude Price</a:t>
            </a:r>
          </a:p>
          <a:p>
            <a:pPr lvl="1">
              <a:buNone/>
            </a:pPr>
            <a:r>
              <a:rPr lang="en-US" dirty="0" smtClean="0">
                <a:latin typeface="+mj-lt"/>
              </a:rPr>
              <a:t>Marcia Waters</a:t>
            </a:r>
          </a:p>
          <a:p>
            <a:pPr lvl="1">
              <a:buNone/>
            </a:pPr>
            <a:r>
              <a:rPr lang="en-US" dirty="0" smtClean="0">
                <a:latin typeface="+mj-lt"/>
              </a:rPr>
              <a:t>Carol Weber</a:t>
            </a:r>
          </a:p>
          <a:p>
            <a:pPr lvl="1">
              <a:buNone/>
            </a:pPr>
            <a:r>
              <a:rPr lang="en-US" dirty="0" smtClean="0">
                <a:latin typeface="+mj-lt"/>
              </a:rPr>
              <a:t>Deborah Wood (Sellers)</a:t>
            </a:r>
          </a:p>
          <a:p>
            <a:pPr lvl="1">
              <a:buNone/>
            </a:pPr>
            <a:r>
              <a:rPr lang="en-US" dirty="0" smtClean="0">
                <a:latin typeface="+mj-lt"/>
              </a:rPr>
              <a:t>Jennifer Wood</a:t>
            </a:r>
          </a:p>
        </p:txBody>
      </p:sp>
    </p:spTree>
  </p:cSld>
  <p:clrMapOvr>
    <a:masterClrMapping/>
  </p:clrMapOvr>
  <p:transition spd="slow" advTm="11000">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arrell Golnitz-crop.jpg"/>
          <p:cNvPicPr>
            <a:picLocks noGrp="1" noChangeAspect="1"/>
          </p:cNvPicPr>
          <p:nvPr>
            <p:ph sz="half" idx="1"/>
          </p:nvPr>
        </p:nvPicPr>
        <p:blipFill>
          <a:blip r:embed="rId2" cstate="print"/>
          <a:stretch>
            <a:fillRect/>
          </a:stretch>
        </p:blipFill>
        <p:spPr>
          <a:xfrm>
            <a:off x="838200" y="2057400"/>
            <a:ext cx="3397250" cy="3773230"/>
          </a:xfrm>
        </p:spPr>
      </p:pic>
      <p:sp>
        <p:nvSpPr>
          <p:cNvPr id="6" name="Text Placeholder 5"/>
          <p:cNvSpPr>
            <a:spLocks noGrp="1"/>
          </p:cNvSpPr>
          <p:nvPr>
            <p:ph sz="half" idx="2"/>
          </p:nvPr>
        </p:nvSpPr>
        <p:spPr/>
        <p:txBody>
          <a:bodyPr/>
          <a:lstStyle/>
          <a:p>
            <a:r>
              <a:rPr lang="en-US" dirty="0" smtClean="0"/>
              <a:t>I developed a lasting relationship with my future wife through singing in the touring Concordia College Chorale 46 years ago. </a:t>
            </a:r>
          </a:p>
          <a:p>
            <a:r>
              <a:rPr lang="en-US" dirty="0" smtClean="0"/>
              <a:t>Every time I sing in the Mountain Community Chorus I am reminded of how blessed I truly am.</a:t>
            </a:r>
          </a:p>
          <a:p>
            <a:endParaRPr lang="en-US" dirty="0"/>
          </a:p>
        </p:txBody>
      </p:sp>
      <p:sp>
        <p:nvSpPr>
          <p:cNvPr id="4" name="Rectangle 3"/>
          <p:cNvSpPr/>
          <p:nvPr/>
        </p:nvSpPr>
        <p:spPr>
          <a:xfrm>
            <a:off x="533400" y="381000"/>
            <a:ext cx="7919733"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Darrell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Golnitz</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762000" y="1295400"/>
            <a:ext cx="1120820" cy="646331"/>
          </a:xfrm>
          <a:prstGeom prst="rect">
            <a:avLst/>
          </a:prstGeom>
          <a:noFill/>
        </p:spPr>
        <p:txBody>
          <a:bodyPr wrap="none" rtlCol="0">
            <a:spAutoFit/>
          </a:bodyPr>
          <a:lstStyle/>
          <a:p>
            <a:r>
              <a:rPr lang="en-US" sz="3600" dirty="0" smtClean="0">
                <a:solidFill>
                  <a:schemeClr val="tx2"/>
                </a:solidFill>
                <a:latin typeface="+mj-lt"/>
              </a:rPr>
              <a:t>2010</a:t>
            </a:r>
            <a:endParaRPr lang="en-US" sz="3600" dirty="0">
              <a:solidFill>
                <a:schemeClr val="tx2"/>
              </a:solidFill>
              <a:latin typeface="+mj-lt"/>
            </a:endParaRPr>
          </a:p>
        </p:txBody>
      </p:sp>
    </p:spTree>
  </p:cSld>
  <p:clrMapOvr>
    <a:masterClrMapping/>
  </p:clrMapOvr>
  <p:transition spd="slow" advTm="11000">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 expected to find great arts and crafts, mountain and blue grass music when we moved to this area in 2009, and we did.  </a:t>
            </a:r>
          </a:p>
          <a:p>
            <a:r>
              <a:rPr lang="en-US" dirty="0" smtClean="0"/>
              <a:t>Finding the Mountain Community Chorus was an unexpected bonus we've enjoyed ever since 2010.</a:t>
            </a:r>
          </a:p>
          <a:p>
            <a:r>
              <a:rPr lang="en-US" dirty="0" smtClean="0"/>
              <a:t>Thanks to the hard work and sacrifice of dedicated, talented and knowledgeable choir directors, officers, board members, and musicians, classical music lives on..!  I'm </a:t>
            </a:r>
            <a:r>
              <a:rPr lang="en-US" dirty="0" err="1" smtClean="0"/>
              <a:t>lovin</a:t>
            </a:r>
            <a:r>
              <a:rPr lang="en-US" dirty="0" smtClean="0"/>
              <a:t>' it!   </a:t>
            </a:r>
            <a:endParaRPr lang="en-US" dirty="0"/>
          </a:p>
        </p:txBody>
      </p:sp>
      <p:sp>
        <p:nvSpPr>
          <p:cNvPr id="4" name="Rectangle 3"/>
          <p:cNvSpPr/>
          <p:nvPr/>
        </p:nvSpPr>
        <p:spPr>
          <a:xfrm>
            <a:off x="381000" y="457200"/>
            <a:ext cx="8140049"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Judith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Facemire</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609600" y="1295400"/>
            <a:ext cx="1120820" cy="646331"/>
          </a:xfrm>
          <a:prstGeom prst="rect">
            <a:avLst/>
          </a:prstGeom>
          <a:noFill/>
        </p:spPr>
        <p:txBody>
          <a:bodyPr wrap="none" rtlCol="0">
            <a:spAutoFit/>
          </a:bodyPr>
          <a:lstStyle/>
          <a:p>
            <a:r>
              <a:rPr lang="en-US" sz="3600" dirty="0" smtClean="0">
                <a:solidFill>
                  <a:schemeClr val="tx2"/>
                </a:solidFill>
                <a:latin typeface="+mj-lt"/>
              </a:rPr>
              <a:t>2010</a:t>
            </a:r>
            <a:endParaRPr lang="en-US" sz="3600" dirty="0">
              <a:solidFill>
                <a:schemeClr val="tx2"/>
              </a:solidFill>
              <a:latin typeface="+mj-lt"/>
            </a:endParaRPr>
          </a:p>
        </p:txBody>
      </p:sp>
    </p:spTree>
  </p:cSld>
  <p:clrMapOvr>
    <a:masterClrMapping/>
  </p:clrMapOvr>
  <p:transition spd="slow" advTm="12000">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Harry and Katie Gilbert</a:t>
            </a:r>
            <a:br>
              <a:rPr lang="en-US" dirty="0" smtClean="0"/>
            </a:br>
            <a:r>
              <a:rPr lang="en-US" sz="4000" dirty="0" smtClean="0"/>
              <a:t>2011</a:t>
            </a:r>
            <a:endParaRPr lang="en-US" sz="4000" dirty="0"/>
          </a:p>
        </p:txBody>
      </p:sp>
      <p:sp>
        <p:nvSpPr>
          <p:cNvPr id="3" name="Content Placeholder 2"/>
          <p:cNvSpPr>
            <a:spLocks noGrp="1"/>
          </p:cNvSpPr>
          <p:nvPr>
            <p:ph idx="1"/>
          </p:nvPr>
        </p:nvSpPr>
        <p:spPr>
          <a:xfrm>
            <a:off x="533400" y="1905000"/>
            <a:ext cx="7924800" cy="4419600"/>
          </a:xfrm>
        </p:spPr>
        <p:txBody>
          <a:bodyPr>
            <a:normAutofit/>
          </a:bodyPr>
          <a:lstStyle/>
          <a:p>
            <a:r>
              <a:rPr lang="en-US" dirty="0" smtClean="0"/>
              <a:t>We had known about the choir for a number of years, but work schedules prohibited our participation until Fall 2011.</a:t>
            </a:r>
          </a:p>
          <a:p>
            <a:r>
              <a:rPr lang="en-US" dirty="0" smtClean="0"/>
              <a:t>We thoroughly enjoy the challenge of choral singing with others who love what they do and are striving for excellence.  </a:t>
            </a:r>
          </a:p>
          <a:p>
            <a:r>
              <a:rPr lang="en-US" dirty="0" smtClean="0"/>
              <a:t>An unfortunate accident in January 2014 has prevented our attendance for rehearsals this spring, but we will be returning in the fall.</a:t>
            </a:r>
          </a:p>
          <a:p>
            <a:r>
              <a:rPr lang="en-US" dirty="0" smtClean="0"/>
              <a:t>We miss everyone and wish MCC a Happy Fortieth!</a:t>
            </a:r>
          </a:p>
        </p:txBody>
      </p:sp>
    </p:spTree>
  </p:cSld>
  <p:clrMapOvr>
    <a:masterClrMapping/>
  </p:clrMapOvr>
  <p:transition spd="slow" advTm="10000">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648200"/>
          </a:xfrm>
        </p:spPr>
        <p:txBody>
          <a:bodyPr>
            <a:normAutofit/>
          </a:bodyPr>
          <a:lstStyle/>
          <a:p>
            <a:r>
              <a:rPr lang="en-US" dirty="0" smtClean="0"/>
              <a:t>In the summer of 2012 I moved from Massachusetts to North Carolina. Although I love being in the mountains, I was very concerned about not finding a choral group in which to sing. A new acquaintance mentioned MCC.  </a:t>
            </a:r>
          </a:p>
          <a:p>
            <a:r>
              <a:rPr lang="en-US" dirty="0" smtClean="0"/>
              <a:t>Even though it was late, I called Laura and to my great joy she told me I could start singing right away.  </a:t>
            </a:r>
          </a:p>
          <a:p>
            <a:r>
              <a:rPr lang="en-US" dirty="0" smtClean="0"/>
              <a:t>Thank you for this wonderful group -- I am truly blessed to have an opportunity to sing with MCC.  </a:t>
            </a:r>
            <a:endParaRPr lang="en-US" dirty="0"/>
          </a:p>
        </p:txBody>
      </p:sp>
      <p:sp>
        <p:nvSpPr>
          <p:cNvPr id="4" name="Rectangle 3"/>
          <p:cNvSpPr/>
          <p:nvPr/>
        </p:nvSpPr>
        <p:spPr>
          <a:xfrm>
            <a:off x="609600" y="381000"/>
            <a:ext cx="8153400" cy="923330"/>
          </a:xfrm>
          <a:prstGeom prst="rect">
            <a:avLst/>
          </a:prstGeom>
          <a:noFill/>
        </p:spPr>
        <p:txBody>
          <a:bodyPr wrap="square" lIns="91440" tIns="45720" rIns="91440" bIns="45720">
            <a:spAutoFit/>
          </a:bodyPr>
          <a:lstStyle/>
          <a:p>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athy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Toews</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685800" y="1143000"/>
            <a:ext cx="1120820" cy="646331"/>
          </a:xfrm>
          <a:prstGeom prst="rect">
            <a:avLst/>
          </a:prstGeom>
          <a:noFill/>
        </p:spPr>
        <p:txBody>
          <a:bodyPr wrap="none" rtlCol="0">
            <a:spAutoFit/>
          </a:bodyPr>
          <a:lstStyle/>
          <a:p>
            <a:r>
              <a:rPr lang="en-US" sz="3600" dirty="0" smtClean="0">
                <a:solidFill>
                  <a:schemeClr val="tx2"/>
                </a:solidFill>
                <a:latin typeface="+mj-lt"/>
              </a:rPr>
              <a:t>2012</a:t>
            </a:r>
            <a:endParaRPr lang="en-US" sz="3600" dirty="0">
              <a:solidFill>
                <a:schemeClr val="tx2"/>
              </a:solidFill>
              <a:latin typeface="+mj-lt"/>
            </a:endParaRPr>
          </a:p>
        </p:txBody>
      </p:sp>
    </p:spTree>
  </p:cSld>
  <p:clrMapOvr>
    <a:masterClrMapping/>
  </p:clrMapOvr>
  <p:transition spd="slow" advTm="12000">
    <p:wipe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1143000" cy="551688"/>
          </a:xfrm>
        </p:spPr>
        <p:txBody>
          <a:bodyPr>
            <a:normAutofit fontScale="90000"/>
          </a:bodyPr>
          <a:lstStyle/>
          <a:p>
            <a:r>
              <a:rPr lang="en-US" dirty="0" smtClean="0"/>
              <a:t/>
            </a:r>
            <a:br>
              <a:rPr lang="en-US" dirty="0" smtClean="0"/>
            </a:br>
            <a:r>
              <a:rPr lang="en-US" sz="4000" dirty="0" smtClean="0"/>
              <a:t>2012</a:t>
            </a:r>
            <a:endParaRPr lang="en-US" sz="4000" dirty="0"/>
          </a:p>
        </p:txBody>
      </p:sp>
      <p:sp>
        <p:nvSpPr>
          <p:cNvPr id="3" name="Content Placeholder 2"/>
          <p:cNvSpPr>
            <a:spLocks noGrp="1"/>
          </p:cNvSpPr>
          <p:nvPr>
            <p:ph idx="1"/>
          </p:nvPr>
        </p:nvSpPr>
        <p:spPr>
          <a:xfrm>
            <a:off x="1295400" y="2819400"/>
            <a:ext cx="6553200" cy="3505200"/>
          </a:xfrm>
        </p:spPr>
        <p:txBody>
          <a:bodyPr/>
          <a:lstStyle/>
          <a:p>
            <a:r>
              <a:rPr lang="en-US" dirty="0" smtClean="0"/>
              <a:t>MCC is a wonderful music outlet in the North Georgia Mountains and we look forward to practice and the performances very much. Very glad to be a part of it.</a:t>
            </a:r>
          </a:p>
          <a:p>
            <a:pPr>
              <a:buNone/>
            </a:pPr>
            <a:endParaRPr lang="en-US" dirty="0"/>
          </a:p>
        </p:txBody>
      </p:sp>
      <p:sp>
        <p:nvSpPr>
          <p:cNvPr id="4" name="Rectangle 3"/>
          <p:cNvSpPr/>
          <p:nvPr/>
        </p:nvSpPr>
        <p:spPr>
          <a:xfrm>
            <a:off x="304800" y="304800"/>
            <a:ext cx="7725256" cy="1754326"/>
          </a:xfrm>
          <a:prstGeom prst="rect">
            <a:avLst/>
          </a:prstGeom>
          <a:noFill/>
        </p:spPr>
        <p:txBody>
          <a:bodyPr wrap="none" lIns="91440" tIns="45720" rIns="91440" bIns="45720">
            <a:spAutoFit/>
          </a:bodyPr>
          <a:lstStyle/>
          <a:p>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Cathy and Mike Smith, </a:t>
            </a:r>
          </a:p>
          <a:p>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slow" advTm="7000">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76997"/>
            <a:ext cx="2212848" cy="1185204"/>
          </a:xfrm>
        </p:spPr>
        <p:txBody>
          <a:bodyPr>
            <a:noAutofit/>
          </a:bodyPr>
          <a:lstStyle/>
          <a:p>
            <a:r>
              <a:rPr lang="en-US" sz="3600" dirty="0" smtClean="0"/>
              <a:t>2013 Directors</a:t>
            </a:r>
            <a:endParaRPr lang="en-US" sz="3600" dirty="0"/>
          </a:p>
        </p:txBody>
      </p:sp>
      <p:sp>
        <p:nvSpPr>
          <p:cNvPr id="3" name="Text Placeholder 2"/>
          <p:cNvSpPr>
            <a:spLocks noGrp="1"/>
          </p:cNvSpPr>
          <p:nvPr>
            <p:ph type="body" sz="half" idx="2"/>
          </p:nvPr>
        </p:nvSpPr>
        <p:spPr>
          <a:xfrm>
            <a:off x="609600" y="2590800"/>
            <a:ext cx="3124200" cy="2417305"/>
          </a:xfrm>
        </p:spPr>
        <p:txBody>
          <a:bodyPr>
            <a:noAutofit/>
          </a:bodyPr>
          <a:lstStyle/>
          <a:p>
            <a:r>
              <a:rPr lang="en-US" sz="2400" dirty="0" smtClean="0"/>
              <a:t>Dr. John </a:t>
            </a:r>
            <a:r>
              <a:rPr lang="en-US" sz="2400" dirty="0" err="1" smtClean="0"/>
              <a:t>Wayman</a:t>
            </a:r>
            <a:r>
              <a:rPr lang="en-US" sz="2400" dirty="0" smtClean="0"/>
              <a:t/>
            </a:r>
            <a:br>
              <a:rPr lang="en-US" sz="2400" dirty="0" smtClean="0"/>
            </a:br>
            <a:r>
              <a:rPr lang="en-US" sz="2400" dirty="0" smtClean="0"/>
              <a:t>Wayne Hundley</a:t>
            </a:r>
            <a:br>
              <a:rPr lang="en-US" sz="2400" dirty="0" smtClean="0"/>
            </a:br>
            <a:r>
              <a:rPr lang="en-US" sz="2400" dirty="0" smtClean="0"/>
              <a:t>Laura </a:t>
            </a:r>
            <a:r>
              <a:rPr lang="en-US" sz="2400" dirty="0" err="1" smtClean="0"/>
              <a:t>Stooksbury</a:t>
            </a:r>
            <a:r>
              <a:rPr lang="en-US" sz="2400" dirty="0" smtClean="0"/>
              <a:t/>
            </a:r>
            <a:br>
              <a:rPr lang="en-US" sz="2400" dirty="0" smtClean="0"/>
            </a:br>
            <a:r>
              <a:rPr lang="en-US" sz="2400" dirty="0" smtClean="0"/>
              <a:t>Harry Gilbert</a:t>
            </a:r>
            <a:endParaRPr lang="en-US" sz="2400" dirty="0"/>
          </a:p>
        </p:txBody>
      </p:sp>
      <p:pic>
        <p:nvPicPr>
          <p:cNvPr id="5" name="Picture Placeholder 4" descr="2013-04-15 20.35.01.jpg"/>
          <p:cNvPicPr>
            <a:picLocks noGrp="1" noChangeAspect="1"/>
          </p:cNvPicPr>
          <p:nvPr>
            <p:ph type="pic" idx="1"/>
          </p:nvPr>
        </p:nvPicPr>
        <p:blipFill>
          <a:blip r:embed="rId2" cstate="print"/>
          <a:srcRect l="5942" r="5942"/>
          <a:stretch>
            <a:fillRect/>
          </a:stretch>
        </p:blipFill>
        <p:spPr/>
      </p:pic>
    </p:spTree>
  </p:cSld>
  <p:clrMapOvr>
    <a:masterClrMapping/>
  </p:clrMapOvr>
  <p:transition advTm="7000">
    <p:pull di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r>
              <a:rPr lang="en-US" dirty="0" smtClean="0"/>
              <a:t>Indispensable people…</a:t>
            </a:r>
            <a:endParaRPr lang="en-US" dirty="0"/>
          </a:p>
        </p:txBody>
      </p:sp>
      <p:sp>
        <p:nvSpPr>
          <p:cNvPr id="3" name="Text Placeholder 2"/>
          <p:cNvSpPr>
            <a:spLocks noGrp="1"/>
          </p:cNvSpPr>
          <p:nvPr>
            <p:ph type="body" idx="1"/>
          </p:nvPr>
        </p:nvSpPr>
        <p:spPr>
          <a:xfrm>
            <a:off x="457200" y="1447800"/>
            <a:ext cx="4040188" cy="1066800"/>
          </a:xfrm>
        </p:spPr>
        <p:txBody>
          <a:bodyPr/>
          <a:lstStyle/>
          <a:p>
            <a:r>
              <a:rPr lang="en-US" dirty="0" smtClean="0"/>
              <a:t>David Baker, current Board Chair, and Mary Ann Fox, associate accompanist</a:t>
            </a:r>
            <a:endParaRPr lang="en-US" dirty="0"/>
          </a:p>
        </p:txBody>
      </p:sp>
      <p:sp>
        <p:nvSpPr>
          <p:cNvPr id="4" name="Text Placeholder 3"/>
          <p:cNvSpPr>
            <a:spLocks noGrp="1"/>
          </p:cNvSpPr>
          <p:nvPr>
            <p:ph type="body" sz="half" idx="3"/>
          </p:nvPr>
        </p:nvSpPr>
        <p:spPr>
          <a:xfrm>
            <a:off x="4645025" y="1295401"/>
            <a:ext cx="4041775" cy="990600"/>
          </a:xfrm>
        </p:spPr>
        <p:txBody>
          <a:bodyPr>
            <a:normAutofit/>
          </a:bodyPr>
          <a:lstStyle/>
          <a:p>
            <a:r>
              <a:rPr lang="en-US" dirty="0" smtClean="0"/>
              <a:t>Suzanne Major, MCC’s accompanist until 2012.</a:t>
            </a:r>
            <a:endParaRPr lang="en-US" dirty="0"/>
          </a:p>
        </p:txBody>
      </p:sp>
      <p:pic>
        <p:nvPicPr>
          <p:cNvPr id="7" name="Content Placeholder 6" descr="Baker-Fox.jpg"/>
          <p:cNvPicPr>
            <a:picLocks noGrp="1" noChangeAspect="1"/>
          </p:cNvPicPr>
          <p:nvPr>
            <p:ph sz="quarter" idx="2"/>
          </p:nvPr>
        </p:nvPicPr>
        <p:blipFill>
          <a:blip r:embed="rId2" cstate="print"/>
          <a:stretch>
            <a:fillRect/>
          </a:stretch>
        </p:blipFill>
        <p:spPr>
          <a:xfrm>
            <a:off x="1143000" y="2725575"/>
            <a:ext cx="2895600" cy="3175599"/>
          </a:xfrm>
        </p:spPr>
      </p:pic>
      <p:pic>
        <p:nvPicPr>
          <p:cNvPr id="8" name="Content Placeholder 7" descr="Suzanne.jpg"/>
          <p:cNvPicPr>
            <a:picLocks noGrp="1" noChangeAspect="1"/>
          </p:cNvPicPr>
          <p:nvPr>
            <p:ph sz="quarter" idx="4"/>
          </p:nvPr>
        </p:nvPicPr>
        <p:blipFill>
          <a:blip r:embed="rId3" cstate="print"/>
          <a:stretch>
            <a:fillRect/>
          </a:stretch>
        </p:blipFill>
        <p:spPr>
          <a:xfrm>
            <a:off x="5223470" y="2514600"/>
            <a:ext cx="2884885" cy="3846513"/>
          </a:xfrm>
        </p:spPr>
      </p:pic>
    </p:spTree>
  </p:cSld>
  <p:clrMapOvr>
    <a:masterClrMapping/>
  </p:clrMapOvr>
  <p:transition spd="med" advTm="6000">
    <p:wipe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704088"/>
            <a:ext cx="4191000" cy="1143000"/>
          </a:xfrm>
        </p:spPr>
        <p:txBody>
          <a:bodyPr>
            <a:normAutofit fontScale="90000"/>
          </a:bodyPr>
          <a:lstStyle/>
          <a:p>
            <a:r>
              <a:rPr lang="en-US" dirty="0" smtClean="0"/>
              <a:t>Carol </a:t>
            </a:r>
            <a:r>
              <a:rPr lang="en-US" dirty="0" err="1" smtClean="0"/>
              <a:t>Smucker</a:t>
            </a:r>
            <a:r>
              <a:rPr lang="en-US" dirty="0" smtClean="0"/>
              <a:t/>
            </a:r>
            <a:br>
              <a:rPr lang="en-US" dirty="0" smtClean="0"/>
            </a:br>
            <a:r>
              <a:rPr lang="en-US" sz="4000" dirty="0" smtClean="0"/>
              <a:t>2014</a:t>
            </a:r>
            <a:endParaRPr lang="en-US" sz="4000" dirty="0"/>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a:xfrm>
            <a:off x="4572000" y="1905000"/>
            <a:ext cx="4041775" cy="654843"/>
          </a:xfrm>
        </p:spPr>
        <p:txBody>
          <a:bodyPr/>
          <a:lstStyle/>
          <a:p>
            <a:r>
              <a:rPr lang="en-US" dirty="0" smtClean="0"/>
              <a:t>MCC’s new accompanist</a:t>
            </a:r>
            <a:endParaRPr lang="en-US" dirty="0"/>
          </a:p>
        </p:txBody>
      </p:sp>
      <p:pic>
        <p:nvPicPr>
          <p:cNvPr id="9" name="Content Placeholder 8" descr="Smucker.jpg"/>
          <p:cNvPicPr>
            <a:picLocks noGrp="1" noChangeAspect="1"/>
          </p:cNvPicPr>
          <p:nvPr>
            <p:ph sz="quarter" idx="2"/>
          </p:nvPr>
        </p:nvPicPr>
        <p:blipFill>
          <a:blip r:embed="rId2" cstate="print"/>
          <a:stretch>
            <a:fillRect/>
          </a:stretch>
        </p:blipFill>
        <p:spPr>
          <a:xfrm>
            <a:off x="457200" y="846580"/>
            <a:ext cx="3101926" cy="5514534"/>
          </a:xfrm>
        </p:spPr>
      </p:pic>
    </p:spTree>
  </p:cSld>
  <p:clrMapOvr>
    <a:masterClrMapping/>
  </p:clrMapOvr>
  <p:transition spd="med" advTm="5000">
    <p:wipe dir="d"/>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2362200"/>
            <a:ext cx="5562600" cy="3962400"/>
          </a:xfrm>
        </p:spPr>
        <p:txBody>
          <a:bodyPr/>
          <a:lstStyle/>
          <a:p>
            <a:r>
              <a:rPr lang="en-US" dirty="0" smtClean="0"/>
              <a:t>I am enjoying being back in a “directed” choir.  It’s been 16 long years!</a:t>
            </a:r>
            <a:endParaRPr lang="en-US" dirty="0"/>
          </a:p>
        </p:txBody>
      </p:sp>
      <p:sp>
        <p:nvSpPr>
          <p:cNvPr id="5" name="Rectangle 4"/>
          <p:cNvSpPr/>
          <p:nvPr/>
        </p:nvSpPr>
        <p:spPr>
          <a:xfrm>
            <a:off x="762000" y="685800"/>
            <a:ext cx="7179081"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Joan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Grashof</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p:nvPr/>
        </p:nvSpPr>
        <p:spPr>
          <a:xfrm>
            <a:off x="990600" y="1600200"/>
            <a:ext cx="1120820" cy="646331"/>
          </a:xfrm>
          <a:prstGeom prst="rect">
            <a:avLst/>
          </a:prstGeom>
          <a:noFill/>
        </p:spPr>
        <p:txBody>
          <a:bodyPr wrap="none" rtlCol="0">
            <a:spAutoFit/>
          </a:bodyPr>
          <a:lstStyle/>
          <a:p>
            <a:r>
              <a:rPr lang="en-US" sz="3600" dirty="0" smtClean="0">
                <a:solidFill>
                  <a:schemeClr val="tx2"/>
                </a:solidFill>
                <a:latin typeface="+mj-lt"/>
              </a:rPr>
              <a:t>2014</a:t>
            </a:r>
            <a:endParaRPr lang="en-US" sz="3600" dirty="0">
              <a:solidFill>
                <a:schemeClr val="tx2"/>
              </a:solidFill>
              <a:latin typeface="+mj-lt"/>
            </a:endParaRPr>
          </a:p>
        </p:txBody>
      </p:sp>
    </p:spTree>
  </p:cSld>
  <p:clrMapOvr>
    <a:masterClrMapping/>
  </p:clrMapOvr>
  <p:transition advTm="7000">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286000"/>
            <a:ext cx="5410200" cy="4038600"/>
          </a:xfrm>
        </p:spPr>
        <p:txBody>
          <a:bodyPr/>
          <a:lstStyle/>
          <a:p>
            <a:r>
              <a:rPr lang="en-US" dirty="0" smtClean="0"/>
              <a:t>As a new member of the group, it is refreshing to see such commitment to quality sound. I look forward to being a part of the magic. </a:t>
            </a:r>
          </a:p>
          <a:p>
            <a:endParaRPr lang="en-US" dirty="0"/>
          </a:p>
        </p:txBody>
      </p:sp>
      <p:sp>
        <p:nvSpPr>
          <p:cNvPr id="4" name="Rectangle 3"/>
          <p:cNvSpPr/>
          <p:nvPr/>
        </p:nvSpPr>
        <p:spPr>
          <a:xfrm>
            <a:off x="381000" y="762000"/>
            <a:ext cx="8220328"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Laurie Colombo,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609600" y="1524000"/>
            <a:ext cx="1120820" cy="646331"/>
          </a:xfrm>
          <a:prstGeom prst="rect">
            <a:avLst/>
          </a:prstGeom>
          <a:noFill/>
        </p:spPr>
        <p:txBody>
          <a:bodyPr wrap="none" rtlCol="0">
            <a:spAutoFit/>
          </a:bodyPr>
          <a:lstStyle/>
          <a:p>
            <a:r>
              <a:rPr lang="en-US" sz="3600" dirty="0" smtClean="0">
                <a:solidFill>
                  <a:schemeClr val="tx2"/>
                </a:solidFill>
                <a:latin typeface="+mj-lt"/>
              </a:rPr>
              <a:t>2014</a:t>
            </a:r>
            <a:endParaRPr lang="en-US" sz="3600" dirty="0">
              <a:solidFill>
                <a:schemeClr val="tx2"/>
              </a:solidFill>
              <a:latin typeface="+mj-lt"/>
            </a:endParaRPr>
          </a:p>
        </p:txBody>
      </p:sp>
    </p:spTree>
  </p:cSld>
  <p:clrMapOvr>
    <a:masterClrMapping/>
  </p:clrMapOvr>
  <p:transition spd="slow" advTm="7000">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543800" cy="5257800"/>
          </a:xfrm>
          <a:prstGeom prst="rect">
            <a:avLst/>
          </a:prstGeom>
          <a:noFill/>
        </p:spPr>
        <p:txBody>
          <a:bodyPr wrap="square" numCol="2" rtlCol="0">
            <a:spAutoFit/>
          </a:bodyPr>
          <a:lstStyle/>
          <a:p>
            <a:r>
              <a:rPr lang="en-US" sz="2600" dirty="0" smtClean="0">
                <a:solidFill>
                  <a:schemeClr val="accent6">
                    <a:lumMod val="75000"/>
                  </a:schemeClr>
                </a:solidFill>
                <a:latin typeface="+mj-lt"/>
              </a:rPr>
              <a:t>ALTO</a:t>
            </a:r>
          </a:p>
          <a:p>
            <a:pPr lvl="1"/>
            <a:r>
              <a:rPr lang="en-US" sz="2600" dirty="0" smtClean="0">
                <a:latin typeface="+mj-lt"/>
              </a:rPr>
              <a:t>Isabel </a:t>
            </a:r>
            <a:r>
              <a:rPr lang="en-US" sz="2600" dirty="0" err="1" smtClean="0">
                <a:latin typeface="+mj-lt"/>
              </a:rPr>
              <a:t>Carley</a:t>
            </a:r>
            <a:endParaRPr lang="en-US" sz="2600" dirty="0" smtClean="0">
              <a:latin typeface="+mj-lt"/>
            </a:endParaRPr>
          </a:p>
          <a:p>
            <a:pPr lvl="1"/>
            <a:r>
              <a:rPr lang="en-US" sz="2600" dirty="0" smtClean="0">
                <a:latin typeface="+mj-lt"/>
              </a:rPr>
              <a:t>Maxine Chastain</a:t>
            </a:r>
          </a:p>
          <a:p>
            <a:pPr lvl="1"/>
            <a:r>
              <a:rPr lang="en-US" sz="2600" dirty="0" smtClean="0">
                <a:latin typeface="+mj-lt"/>
              </a:rPr>
              <a:t>Theresa El-</a:t>
            </a:r>
            <a:r>
              <a:rPr lang="en-US" sz="2600" dirty="0" err="1" smtClean="0">
                <a:latin typeface="+mj-lt"/>
              </a:rPr>
              <a:t>Khouri</a:t>
            </a:r>
            <a:endParaRPr lang="en-US" sz="2600" dirty="0" smtClean="0">
              <a:latin typeface="+mj-lt"/>
            </a:endParaRPr>
          </a:p>
          <a:p>
            <a:pPr lvl="1"/>
            <a:r>
              <a:rPr lang="en-US" sz="2600" dirty="0" smtClean="0">
                <a:latin typeface="+mj-lt"/>
              </a:rPr>
              <a:t>Paula </a:t>
            </a:r>
            <a:r>
              <a:rPr lang="en-US" sz="2600" dirty="0" err="1" smtClean="0">
                <a:latin typeface="+mj-lt"/>
              </a:rPr>
              <a:t>Gruenert</a:t>
            </a:r>
            <a:endParaRPr lang="en-US" sz="2600" dirty="0" smtClean="0">
              <a:latin typeface="+mj-lt"/>
            </a:endParaRPr>
          </a:p>
          <a:p>
            <a:pPr lvl="1"/>
            <a:r>
              <a:rPr lang="en-US" sz="2600" dirty="0" smtClean="0">
                <a:latin typeface="+mj-lt"/>
              </a:rPr>
              <a:t>Anita Gunter</a:t>
            </a:r>
          </a:p>
          <a:p>
            <a:pPr lvl="1"/>
            <a:r>
              <a:rPr lang="en-US" sz="2600" dirty="0" smtClean="0">
                <a:latin typeface="+mj-lt"/>
              </a:rPr>
              <a:t>Ingrid Weber</a:t>
            </a:r>
          </a:p>
          <a:p>
            <a:endParaRPr lang="en-US" sz="2600" dirty="0" smtClean="0">
              <a:latin typeface="+mj-lt"/>
            </a:endParaRPr>
          </a:p>
          <a:p>
            <a:r>
              <a:rPr lang="en-US" sz="2600" dirty="0" smtClean="0">
                <a:solidFill>
                  <a:schemeClr val="accent6">
                    <a:lumMod val="75000"/>
                  </a:schemeClr>
                </a:solidFill>
                <a:latin typeface="+mj-lt"/>
              </a:rPr>
              <a:t>TENOR</a:t>
            </a:r>
          </a:p>
          <a:p>
            <a:pPr lvl="1"/>
            <a:r>
              <a:rPr lang="en-US" sz="2400" dirty="0" smtClean="0">
                <a:latin typeface="+mj-lt"/>
              </a:rPr>
              <a:t>Hans </a:t>
            </a:r>
            <a:r>
              <a:rPr lang="en-US" sz="2400" dirty="0" err="1" smtClean="0">
                <a:latin typeface="+mj-lt"/>
              </a:rPr>
              <a:t>Beerkens</a:t>
            </a:r>
            <a:endParaRPr lang="en-US" sz="2400" dirty="0" smtClean="0">
              <a:latin typeface="+mj-lt"/>
            </a:endParaRPr>
          </a:p>
          <a:p>
            <a:pPr lvl="1"/>
            <a:r>
              <a:rPr lang="en-US" sz="2400" dirty="0" smtClean="0">
                <a:latin typeface="+mj-lt"/>
              </a:rPr>
              <a:t>Lynn </a:t>
            </a:r>
            <a:r>
              <a:rPr lang="en-US" sz="2400" dirty="0" err="1" smtClean="0">
                <a:latin typeface="+mj-lt"/>
              </a:rPr>
              <a:t>Gault</a:t>
            </a:r>
            <a:endParaRPr lang="en-US" sz="2400" dirty="0" smtClean="0">
              <a:latin typeface="+mj-lt"/>
            </a:endParaRPr>
          </a:p>
          <a:p>
            <a:pPr lvl="1"/>
            <a:r>
              <a:rPr lang="en-US" sz="2400" dirty="0" smtClean="0">
                <a:latin typeface="+mj-lt"/>
              </a:rPr>
              <a:t>Joseph Katz</a:t>
            </a:r>
          </a:p>
          <a:p>
            <a:pPr lvl="1"/>
            <a:r>
              <a:rPr lang="en-US" sz="2400" dirty="0" smtClean="0">
                <a:latin typeface="+mj-lt"/>
              </a:rPr>
              <a:t>George </a:t>
            </a:r>
            <a:r>
              <a:rPr lang="en-US" sz="2400" dirty="0" err="1" smtClean="0">
                <a:latin typeface="+mj-lt"/>
              </a:rPr>
              <a:t>Kelischek</a:t>
            </a:r>
            <a:endParaRPr lang="en-US" sz="2400" dirty="0" smtClean="0">
              <a:latin typeface="+mj-lt"/>
            </a:endParaRPr>
          </a:p>
          <a:p>
            <a:pPr lvl="1"/>
            <a:endParaRPr lang="en-US" sz="2400" dirty="0" smtClean="0">
              <a:latin typeface="+mj-lt"/>
            </a:endParaRPr>
          </a:p>
          <a:p>
            <a:pPr lvl="1"/>
            <a:r>
              <a:rPr lang="en-US" sz="2400" dirty="0" smtClean="0">
                <a:latin typeface="+mj-lt"/>
              </a:rPr>
              <a:t>Jeffry </a:t>
            </a:r>
            <a:r>
              <a:rPr lang="en-US" sz="2400" dirty="0" err="1" smtClean="0">
                <a:latin typeface="+mj-lt"/>
              </a:rPr>
              <a:t>Kofsky</a:t>
            </a:r>
            <a:endParaRPr lang="en-US" sz="2400" dirty="0" smtClean="0">
              <a:latin typeface="+mj-lt"/>
            </a:endParaRPr>
          </a:p>
          <a:p>
            <a:pPr lvl="1"/>
            <a:r>
              <a:rPr lang="en-US" sz="2400" dirty="0" smtClean="0">
                <a:latin typeface="+mj-lt"/>
              </a:rPr>
              <a:t>Robert Minor</a:t>
            </a:r>
          </a:p>
          <a:p>
            <a:pPr lvl="1"/>
            <a:endParaRPr lang="en-US" sz="2400" dirty="0" smtClean="0">
              <a:latin typeface="+mj-lt"/>
            </a:endParaRPr>
          </a:p>
          <a:p>
            <a:r>
              <a:rPr lang="en-US" sz="2600" dirty="0" smtClean="0">
                <a:solidFill>
                  <a:schemeClr val="accent6">
                    <a:lumMod val="75000"/>
                  </a:schemeClr>
                </a:solidFill>
                <a:latin typeface="+mj-lt"/>
              </a:rPr>
              <a:t>BASS</a:t>
            </a:r>
          </a:p>
          <a:p>
            <a:pPr lvl="1"/>
            <a:r>
              <a:rPr lang="en-US" sz="2400" dirty="0" smtClean="0">
                <a:latin typeface="+mj-lt"/>
              </a:rPr>
              <a:t>Clark Corwin</a:t>
            </a:r>
          </a:p>
          <a:p>
            <a:pPr lvl="1"/>
            <a:r>
              <a:rPr lang="en-US" sz="2400" dirty="0" smtClean="0">
                <a:latin typeface="+mj-lt"/>
              </a:rPr>
              <a:t>Donald Davis</a:t>
            </a:r>
          </a:p>
          <a:p>
            <a:pPr lvl="1"/>
            <a:r>
              <a:rPr lang="en-US" sz="2400" dirty="0" smtClean="0">
                <a:latin typeface="+mj-lt"/>
              </a:rPr>
              <a:t>Michael </a:t>
            </a:r>
            <a:r>
              <a:rPr lang="en-US" sz="2400" dirty="0" err="1" smtClean="0">
                <a:latin typeface="+mj-lt"/>
              </a:rPr>
              <a:t>Greschefski</a:t>
            </a:r>
            <a:endParaRPr lang="en-US" sz="2400" dirty="0" smtClean="0">
              <a:latin typeface="+mj-lt"/>
            </a:endParaRPr>
          </a:p>
          <a:p>
            <a:pPr lvl="1"/>
            <a:r>
              <a:rPr lang="en-US" sz="2400" dirty="0" smtClean="0">
                <a:latin typeface="+mj-lt"/>
              </a:rPr>
              <a:t>Jack </a:t>
            </a:r>
            <a:r>
              <a:rPr lang="en-US" sz="2400" dirty="0" err="1" smtClean="0">
                <a:latin typeface="+mj-lt"/>
              </a:rPr>
              <a:t>Gruenert</a:t>
            </a:r>
            <a:endParaRPr lang="en-US" sz="2400" dirty="0" smtClean="0">
              <a:latin typeface="+mj-lt"/>
            </a:endParaRPr>
          </a:p>
          <a:p>
            <a:pPr lvl="1"/>
            <a:r>
              <a:rPr lang="en-US" sz="2400" dirty="0" smtClean="0">
                <a:latin typeface="+mj-lt"/>
              </a:rPr>
              <a:t>Timothy Gunter</a:t>
            </a:r>
          </a:p>
          <a:p>
            <a:pPr lvl="1"/>
            <a:r>
              <a:rPr lang="en-US" sz="2400" dirty="0" smtClean="0">
                <a:latin typeface="+mj-lt"/>
              </a:rPr>
              <a:t>Stanley Kramer</a:t>
            </a:r>
          </a:p>
          <a:p>
            <a:pPr lvl="1"/>
            <a:r>
              <a:rPr lang="en-US" sz="2400" dirty="0" smtClean="0">
                <a:latin typeface="+mj-lt"/>
              </a:rPr>
              <a:t>Joe Potts</a:t>
            </a:r>
          </a:p>
          <a:p>
            <a:pPr lvl="1"/>
            <a:r>
              <a:rPr lang="en-US" sz="2400" dirty="0" smtClean="0">
                <a:latin typeface="+mj-lt"/>
              </a:rPr>
              <a:t>Frank Turner</a:t>
            </a:r>
            <a:endParaRPr lang="en-US" sz="2400" dirty="0">
              <a:latin typeface="+mj-lt"/>
            </a:endParaRPr>
          </a:p>
        </p:txBody>
      </p:sp>
    </p:spTree>
  </p:cSld>
  <p:clrMapOvr>
    <a:masterClrMapping/>
  </p:clrMapOvr>
  <p:transition spd="slow" advTm="10000">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896112"/>
          </a:xfrm>
        </p:spPr>
        <p:txBody>
          <a:bodyPr>
            <a:normAutofit/>
          </a:bodyPr>
          <a:lstStyle/>
          <a:p>
            <a:pPr algn="ctr"/>
            <a:r>
              <a:rPr lang="en-US" dirty="0" smtClean="0"/>
              <a:t>Big Kisses to our audience!</a:t>
            </a:r>
            <a:endParaRPr lang="en-US" dirty="0"/>
          </a:p>
        </p:txBody>
      </p:sp>
      <p:pic>
        <p:nvPicPr>
          <p:cNvPr id="4" name="Content Placeholder 3" descr="Lips-all0.jpg"/>
          <p:cNvPicPr>
            <a:picLocks noGrp="1" noChangeAspect="1"/>
          </p:cNvPicPr>
          <p:nvPr>
            <p:ph idx="1"/>
          </p:nvPr>
        </p:nvPicPr>
        <p:blipFill>
          <a:blip r:embed="rId2" cstate="print"/>
          <a:stretch>
            <a:fillRect/>
          </a:stretch>
        </p:blipFill>
        <p:spPr>
          <a:xfrm>
            <a:off x="-5359" y="2057399"/>
            <a:ext cx="9149359" cy="4599469"/>
          </a:xfrm>
        </p:spPr>
      </p:pic>
    </p:spTree>
  </p:cSld>
  <p:clrMapOvr>
    <a:masterClrMapping/>
  </p:clrMapOvr>
  <p:transition advTm="7000">
    <p:wipe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81000" y="609600"/>
            <a:ext cx="3124200" cy="5181600"/>
          </a:xfrm>
        </p:spPr>
        <p:txBody>
          <a:bodyPr>
            <a:normAutofit/>
          </a:bodyPr>
          <a:lstStyle/>
          <a:p>
            <a:r>
              <a:rPr lang="en-US" sz="3600" b="1" dirty="0" smtClean="0"/>
              <a:t>The Song Goes On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but </a:t>
            </a:r>
            <a:r>
              <a:rPr lang="en-US" sz="3600" b="1" i="1" dirty="0" smtClean="0"/>
              <a:t>only</a:t>
            </a:r>
            <a:r>
              <a:rPr lang="en-US" sz="3600" b="1" dirty="0" smtClean="0"/>
              <a:t> with the support of our generous and faithful audiences!</a:t>
            </a:r>
            <a:endParaRPr lang="en-US" sz="3600" b="1" dirty="0"/>
          </a:p>
        </p:txBody>
      </p:sp>
      <p:pic>
        <p:nvPicPr>
          <p:cNvPr id="7" name="Picture 6" descr="scrapbook2.jpg"/>
          <p:cNvPicPr>
            <a:picLocks noChangeAspect="1"/>
          </p:cNvPicPr>
          <p:nvPr/>
        </p:nvPicPr>
        <p:blipFill>
          <a:blip r:embed="rId2" cstate="print"/>
          <a:stretch>
            <a:fillRect/>
          </a:stretch>
        </p:blipFill>
        <p:spPr>
          <a:xfrm rot="1328928">
            <a:off x="4096156" y="992267"/>
            <a:ext cx="4241954" cy="5105400"/>
          </a:xfrm>
          <a:prstGeom prst="rect">
            <a:avLst/>
          </a:prstGeom>
        </p:spPr>
      </p:pic>
    </p:spTree>
  </p:cSld>
  <p:clrMapOvr>
    <a:masterClrMapping/>
  </p:clrMapOvr>
  <p:transition spd="slow" advTm="7000">
    <p:dissolv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143000"/>
          </a:xfrm>
        </p:spPr>
        <p:txBody>
          <a:bodyPr>
            <a:normAutofit fontScale="90000"/>
          </a:bodyPr>
          <a:lstStyle/>
          <a:p>
            <a:r>
              <a:rPr lang="en-US" i="1" dirty="0" smtClean="0"/>
              <a:t>Some thoughts going forward…</a:t>
            </a:r>
            <a:r>
              <a:rPr lang="en-US" dirty="0" smtClean="0"/>
              <a:t/>
            </a:r>
            <a:br>
              <a:rPr lang="en-US" dirty="0" smtClean="0"/>
            </a:br>
            <a:r>
              <a:rPr lang="en-US" dirty="0" smtClean="0"/>
              <a:t>from David Baker, president</a:t>
            </a:r>
            <a:endParaRPr lang="en-US" dirty="0"/>
          </a:p>
        </p:txBody>
      </p:sp>
      <p:sp>
        <p:nvSpPr>
          <p:cNvPr id="3" name="Content Placeholder 2"/>
          <p:cNvSpPr>
            <a:spLocks noGrp="1"/>
          </p:cNvSpPr>
          <p:nvPr>
            <p:ph idx="1"/>
          </p:nvPr>
        </p:nvSpPr>
        <p:spPr>
          <a:xfrm>
            <a:off x="457200" y="2057400"/>
            <a:ext cx="8229600" cy="4648200"/>
          </a:xfrm>
        </p:spPr>
        <p:txBody>
          <a:bodyPr>
            <a:normAutofit lnSpcReduction="10000"/>
          </a:bodyPr>
          <a:lstStyle/>
          <a:p>
            <a:r>
              <a:rPr lang="en-US" dirty="0" smtClean="0"/>
              <a:t>In the MCC music is an energy to bring together </a:t>
            </a:r>
            <a:r>
              <a:rPr lang="en-US" i="1" dirty="0" smtClean="0"/>
              <a:t>community</a:t>
            </a:r>
            <a:r>
              <a:rPr lang="en-US" dirty="0" smtClean="0"/>
              <a:t>: A </a:t>
            </a:r>
            <a:r>
              <a:rPr lang="en-US" i="1" dirty="0" smtClean="0"/>
              <a:t>community</a:t>
            </a:r>
            <a:r>
              <a:rPr lang="en-US" dirty="0" smtClean="0"/>
              <a:t> of singers, each of whom has their own personal journey of how they arrived here to this present moment. </a:t>
            </a:r>
          </a:p>
          <a:p>
            <a:r>
              <a:rPr lang="en-US" dirty="0" smtClean="0"/>
              <a:t>A </a:t>
            </a:r>
            <a:r>
              <a:rPr lang="en-US" i="1" dirty="0" smtClean="0"/>
              <a:t>community</a:t>
            </a:r>
            <a:r>
              <a:rPr lang="en-US" dirty="0" smtClean="0"/>
              <a:t> of listeners (the audience) who go into the </a:t>
            </a:r>
            <a:r>
              <a:rPr lang="en-US" i="1" dirty="0" smtClean="0"/>
              <a:t>community</a:t>
            </a:r>
            <a:r>
              <a:rPr lang="en-US" dirty="0" smtClean="0"/>
              <a:t> and describe their experience of hearing the Mountain Community Chorus and what it meant to them. </a:t>
            </a:r>
          </a:p>
          <a:p>
            <a:r>
              <a:rPr lang="en-US" dirty="0" smtClean="0"/>
              <a:t>And it takes a </a:t>
            </a:r>
            <a:r>
              <a:rPr lang="en-US" i="1" dirty="0" smtClean="0"/>
              <a:t>community</a:t>
            </a:r>
            <a:r>
              <a:rPr lang="en-US" dirty="0" smtClean="0"/>
              <a:t> to offer us a space to rehearse and to perform. </a:t>
            </a:r>
          </a:p>
          <a:p>
            <a:r>
              <a:rPr lang="en-US" dirty="0" smtClean="0"/>
              <a:t>We are all interdependent on each other to succeed.</a:t>
            </a:r>
            <a:endParaRPr lang="en-US" dirty="0"/>
          </a:p>
        </p:txBody>
      </p:sp>
    </p:spTree>
  </p:cSld>
  <p:clrMapOvr>
    <a:masterClrMapping/>
  </p:clrMapOvr>
  <p:transition advTm="13000">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990600"/>
            <a:ext cx="7391400" cy="5334000"/>
          </a:xfrm>
        </p:spPr>
        <p:txBody>
          <a:bodyPr>
            <a:normAutofit/>
          </a:bodyPr>
          <a:lstStyle/>
          <a:p>
            <a:r>
              <a:rPr lang="en-US" dirty="0" smtClean="0"/>
              <a:t>I was elected to the role of President of the choir in 2008. The community of the choir, the music directors, and the Board of Directors keep this "jewel" alive in the tri-state area (NC, GA, TN). </a:t>
            </a:r>
          </a:p>
          <a:p>
            <a:r>
              <a:rPr lang="en-US" dirty="0" smtClean="0"/>
              <a:t>On 12/5/2008 we became incorporated in the State of Georgia. </a:t>
            </a:r>
          </a:p>
          <a:p>
            <a:r>
              <a:rPr lang="en-US" dirty="0" smtClean="0"/>
              <a:t>On Feb. 5, 2009 we received our 501-C3 status.</a:t>
            </a:r>
          </a:p>
          <a:p>
            <a:r>
              <a:rPr lang="en-US" b="1" dirty="0" smtClean="0"/>
              <a:t>We are supported by your donations, membership fees, Sponsor a Song Programs, and Dynamic Donor Programs.</a:t>
            </a:r>
          </a:p>
          <a:p>
            <a:endParaRPr lang="en-US" dirty="0"/>
          </a:p>
        </p:txBody>
      </p:sp>
    </p:spTree>
  </p:cSld>
  <p:clrMapOvr>
    <a:masterClrMapping/>
  </p:clrMapOvr>
  <p:transition advTm="12000">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077200" cy="2057400"/>
          </a:xfrm>
        </p:spPr>
        <p:txBody>
          <a:bodyPr>
            <a:normAutofit/>
          </a:bodyPr>
          <a:lstStyle/>
          <a:p>
            <a:r>
              <a:rPr lang="en-US" dirty="0" smtClean="0"/>
              <a:t>In the Fall of 2014 </a:t>
            </a:r>
            <a:r>
              <a:rPr lang="en-US" b="1" dirty="0" smtClean="0"/>
              <a:t>we will offer a scholarship to one to two students who are majoring in Music Education at Young Harris College</a:t>
            </a:r>
            <a:r>
              <a:rPr lang="en-US" dirty="0" smtClean="0"/>
              <a:t>. </a:t>
            </a:r>
          </a:p>
          <a:p>
            <a:r>
              <a:rPr lang="en-US" dirty="0" smtClean="0"/>
              <a:t>I challenge you, the Community, to keep MCC alive.</a:t>
            </a:r>
          </a:p>
          <a:p>
            <a:endParaRPr lang="en-US" dirty="0"/>
          </a:p>
        </p:txBody>
      </p:sp>
      <p:pic>
        <p:nvPicPr>
          <p:cNvPr id="5" name="Picture 4" descr="young people.jpg"/>
          <p:cNvPicPr>
            <a:picLocks noChangeAspect="1"/>
          </p:cNvPicPr>
          <p:nvPr/>
        </p:nvPicPr>
        <p:blipFill>
          <a:blip r:embed="rId2" cstate="print"/>
          <a:stretch>
            <a:fillRect/>
          </a:stretch>
        </p:blipFill>
        <p:spPr>
          <a:xfrm>
            <a:off x="3647846" y="2743200"/>
            <a:ext cx="4683354" cy="3403600"/>
          </a:xfrm>
          <a:prstGeom prst="rect">
            <a:avLst/>
          </a:prstGeom>
        </p:spPr>
      </p:pic>
      <p:sp>
        <p:nvSpPr>
          <p:cNvPr id="7" name="TextBox 6"/>
          <p:cNvSpPr txBox="1"/>
          <p:nvPr/>
        </p:nvSpPr>
        <p:spPr>
          <a:xfrm>
            <a:off x="533400" y="2971800"/>
            <a:ext cx="3124200" cy="2769989"/>
          </a:xfrm>
          <a:prstGeom prst="rect">
            <a:avLst/>
          </a:prstGeom>
          <a:noFill/>
        </p:spPr>
        <p:txBody>
          <a:bodyPr wrap="square" rtlCol="0">
            <a:spAutoFit/>
          </a:bodyPr>
          <a:lstStyle/>
          <a:p>
            <a:r>
              <a:rPr lang="en-US" sz="2600" dirty="0" smtClean="0">
                <a:latin typeface="+mj-lt"/>
              </a:rPr>
              <a:t>Music is eternal – from that was born the Mountain Community Chorus.</a:t>
            </a:r>
          </a:p>
          <a:p>
            <a:endParaRPr lang="en-US" sz="2600" dirty="0" smtClean="0">
              <a:latin typeface="+mj-lt"/>
            </a:endParaRPr>
          </a:p>
          <a:p>
            <a:r>
              <a:rPr lang="en-US" sz="2600" b="1" dirty="0" smtClean="0">
                <a:latin typeface="+mj-lt"/>
              </a:rPr>
              <a:t>Sing on, Sing on!</a:t>
            </a:r>
          </a:p>
          <a:p>
            <a:endParaRPr lang="en-US" dirty="0"/>
          </a:p>
        </p:txBody>
      </p:sp>
    </p:spTree>
  </p:cSld>
  <p:clrMapOvr>
    <a:masterClrMapping/>
  </p:clrMapOvr>
  <p:transition advTm="11000">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52600"/>
            <a:ext cx="7772400" cy="3191256"/>
          </a:xfrm>
        </p:spPr>
        <p:txBody>
          <a:bodyPr/>
          <a:lstStyle/>
          <a:p>
            <a:pPr algn="ctr"/>
            <a:r>
              <a:rPr lang="en-US" dirty="0" smtClean="0"/>
              <a:t>Happy 40</a:t>
            </a:r>
            <a:r>
              <a:rPr lang="en-US" baseline="30000" dirty="0" smtClean="0"/>
              <a:t>th</a:t>
            </a:r>
            <a:r>
              <a:rPr lang="en-US" dirty="0" smtClean="0"/>
              <a:t> Anniversary,</a:t>
            </a:r>
            <a:br>
              <a:rPr lang="en-US" dirty="0" smtClean="0"/>
            </a:br>
            <a:r>
              <a:rPr lang="en-US" dirty="0" smtClean="0"/>
              <a:t>Mountain Community Chorus !</a:t>
            </a:r>
            <a:endParaRPr lang="en-US" dirty="0"/>
          </a:p>
        </p:txBody>
      </p:sp>
    </p:spTree>
  </p:cSld>
  <p:clrMapOvr>
    <a:masterClrMapping/>
  </p:clrMapOvr>
  <p:transition advTm="1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Deborah Wood Sellers</a:t>
            </a:r>
            <a:br>
              <a:rPr lang="en-US" dirty="0" smtClean="0"/>
            </a:br>
            <a:r>
              <a:rPr lang="en-US" sz="4000" dirty="0" smtClean="0"/>
              <a:t>1974</a:t>
            </a:r>
            <a:endParaRPr lang="en-US" sz="4000" dirty="0"/>
          </a:p>
        </p:txBody>
      </p:sp>
      <p:pic>
        <p:nvPicPr>
          <p:cNvPr id="4" name="Content Placeholder 3" descr="Sellers.jpg"/>
          <p:cNvPicPr>
            <a:picLocks noGrp="1" noChangeAspect="1"/>
          </p:cNvPicPr>
          <p:nvPr>
            <p:ph sz="half" idx="1"/>
          </p:nvPr>
        </p:nvPicPr>
        <p:blipFill>
          <a:blip r:embed="rId2" cstate="print"/>
          <a:stretch>
            <a:fillRect/>
          </a:stretch>
        </p:blipFill>
        <p:spPr>
          <a:xfrm>
            <a:off x="1447800" y="2133600"/>
            <a:ext cx="2209800" cy="3627408"/>
          </a:xfrm>
        </p:spPr>
      </p:pic>
      <p:sp>
        <p:nvSpPr>
          <p:cNvPr id="5" name="Content Placeholder 4"/>
          <p:cNvSpPr>
            <a:spLocks noGrp="1"/>
          </p:cNvSpPr>
          <p:nvPr>
            <p:ph sz="half" idx="2"/>
          </p:nvPr>
        </p:nvSpPr>
        <p:spPr/>
        <p:txBody>
          <a:bodyPr/>
          <a:lstStyle/>
          <a:p>
            <a:r>
              <a:rPr lang="en-US" dirty="0" smtClean="0"/>
              <a:t>I was one of the original members of the Community Choir, and I always looked forward to rehearsal every week. </a:t>
            </a:r>
          </a:p>
          <a:p>
            <a:r>
              <a:rPr lang="en-US" dirty="0" smtClean="0"/>
              <a:t>I continued singing in church choirs until very recently.</a:t>
            </a:r>
          </a:p>
          <a:p>
            <a:r>
              <a:rPr lang="en-US" dirty="0" smtClean="0"/>
              <a:t>Congratulations on your 40</a:t>
            </a:r>
            <a:r>
              <a:rPr lang="en-US" baseline="30000" dirty="0" smtClean="0"/>
              <a:t>th</a:t>
            </a:r>
            <a:r>
              <a:rPr lang="en-US" dirty="0" smtClean="0"/>
              <a:t> anniversary!</a:t>
            </a:r>
            <a:endParaRPr lang="en-US" dirty="0"/>
          </a:p>
        </p:txBody>
      </p:sp>
    </p:spTree>
  </p:cSld>
  <p:clrMapOvr>
    <a:masterClrMapping/>
  </p:clrMapOvr>
  <p:transition advTm="9000">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Theresa El-</a:t>
            </a:r>
            <a:r>
              <a:rPr lang="en-US" dirty="0" err="1" smtClean="0"/>
              <a:t>Khouri</a:t>
            </a:r>
            <a:r>
              <a:rPr lang="en-US" dirty="0" smtClean="0"/>
              <a:t> Martin</a:t>
            </a:r>
            <a:br>
              <a:rPr lang="en-US" dirty="0" smtClean="0"/>
            </a:br>
            <a:r>
              <a:rPr lang="en-US" sz="4000" dirty="0" smtClean="0"/>
              <a:t>1974</a:t>
            </a:r>
            <a:endParaRPr lang="en-US" sz="4000" dirty="0"/>
          </a:p>
        </p:txBody>
      </p:sp>
      <p:sp>
        <p:nvSpPr>
          <p:cNvPr id="3" name="Content Placeholder 2"/>
          <p:cNvSpPr>
            <a:spLocks noGrp="1"/>
          </p:cNvSpPr>
          <p:nvPr>
            <p:ph sz="half" idx="1"/>
          </p:nvPr>
        </p:nvSpPr>
        <p:spPr>
          <a:xfrm>
            <a:off x="457200" y="1524000"/>
            <a:ext cx="7848600" cy="4830925"/>
          </a:xfrm>
        </p:spPr>
        <p:txBody>
          <a:bodyPr>
            <a:normAutofit/>
          </a:bodyPr>
          <a:lstStyle/>
          <a:p>
            <a:r>
              <a:rPr lang="en-US" dirty="0" smtClean="0"/>
              <a:t>I was a member at the beginning of the chorus until I moved away in 1984. Dr. </a:t>
            </a:r>
            <a:r>
              <a:rPr lang="en-US" dirty="0" err="1" smtClean="0"/>
              <a:t>Carley</a:t>
            </a:r>
            <a:r>
              <a:rPr lang="en-US" dirty="0" smtClean="0"/>
              <a:t> was intense but excellent. I learned so much about choral music from him and the members. </a:t>
            </a:r>
          </a:p>
          <a:p>
            <a:r>
              <a:rPr lang="en-US" dirty="0" smtClean="0"/>
              <a:t>I still have the cassette tapes</a:t>
            </a:r>
            <a:br>
              <a:rPr lang="en-US" dirty="0" smtClean="0"/>
            </a:br>
            <a:r>
              <a:rPr lang="en-US" dirty="0" smtClean="0"/>
              <a:t>of some of our concerts – </a:t>
            </a:r>
            <a:br>
              <a:rPr lang="en-US" dirty="0" smtClean="0"/>
            </a:br>
            <a:r>
              <a:rPr lang="en-US" dirty="0" smtClean="0"/>
              <a:t>used to love listening to </a:t>
            </a:r>
            <a:br>
              <a:rPr lang="en-US" dirty="0" smtClean="0"/>
            </a:br>
            <a:r>
              <a:rPr lang="en-US" dirty="0" smtClean="0"/>
              <a:t>them in my car. </a:t>
            </a:r>
          </a:p>
          <a:p>
            <a:r>
              <a:rPr lang="en-US" dirty="0" smtClean="0"/>
              <a:t>The picture is from 2009</a:t>
            </a:r>
            <a:br>
              <a:rPr lang="en-US" dirty="0" smtClean="0"/>
            </a:br>
            <a:r>
              <a:rPr lang="en-US" dirty="0" smtClean="0"/>
              <a:t>and is of me, my husband,</a:t>
            </a:r>
            <a:br>
              <a:rPr lang="en-US" dirty="0" smtClean="0"/>
            </a:br>
            <a:r>
              <a:rPr lang="en-US" dirty="0" smtClean="0"/>
              <a:t>2 sons and daughter-in-law.</a:t>
            </a:r>
          </a:p>
          <a:p>
            <a:endParaRPr lang="en-US" dirty="0" smtClean="0"/>
          </a:p>
        </p:txBody>
      </p:sp>
      <p:pic>
        <p:nvPicPr>
          <p:cNvPr id="5" name="Content Placeholder 4" descr="Therese El-Khouri.jpg"/>
          <p:cNvPicPr>
            <a:picLocks noGrp="1" noChangeAspect="1"/>
          </p:cNvPicPr>
          <p:nvPr>
            <p:ph sz="half" idx="2"/>
          </p:nvPr>
        </p:nvPicPr>
        <p:blipFill>
          <a:blip r:embed="rId2" cstate="print"/>
          <a:stretch>
            <a:fillRect/>
          </a:stretch>
        </p:blipFill>
        <p:spPr>
          <a:xfrm rot="631212">
            <a:off x="4717867" y="3240718"/>
            <a:ext cx="4038600" cy="2804350"/>
          </a:xfrm>
        </p:spPr>
      </p:pic>
    </p:spTree>
  </p:cSld>
  <p:clrMapOvr>
    <a:masterClrMapping/>
  </p:clrMapOvr>
  <p:transition advTm="1200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Debbie Garrison</a:t>
            </a:r>
            <a:br>
              <a:rPr lang="en-US" dirty="0" smtClean="0"/>
            </a:br>
            <a:r>
              <a:rPr lang="en-US" sz="4000" dirty="0" smtClean="0"/>
              <a:t>1974</a:t>
            </a:r>
            <a:endParaRPr lang="en-US" sz="4000" dirty="0"/>
          </a:p>
        </p:txBody>
      </p:sp>
      <p:sp>
        <p:nvSpPr>
          <p:cNvPr id="3" name="Content Placeholder 2"/>
          <p:cNvSpPr>
            <a:spLocks noGrp="1"/>
          </p:cNvSpPr>
          <p:nvPr>
            <p:ph idx="1"/>
          </p:nvPr>
        </p:nvSpPr>
        <p:spPr>
          <a:xfrm>
            <a:off x="457200" y="1828800"/>
            <a:ext cx="8229600" cy="4495800"/>
          </a:xfrm>
        </p:spPr>
        <p:txBody>
          <a:bodyPr>
            <a:noAutofit/>
          </a:bodyPr>
          <a:lstStyle/>
          <a:p>
            <a:r>
              <a:rPr lang="en-US" sz="2400" dirty="0" smtClean="0"/>
              <a:t>I was taking voice lessons from James </a:t>
            </a:r>
            <a:r>
              <a:rPr lang="en-US" sz="2400" dirty="0" err="1" smtClean="0"/>
              <a:t>Carley</a:t>
            </a:r>
            <a:r>
              <a:rPr lang="en-US" sz="2400" dirty="0" smtClean="0"/>
              <a:t> when he was forming the Mountain Community Chorus back in 1974. I had to give it up in Jan. 1975 when I started teaching at Young Harris College. </a:t>
            </a:r>
          </a:p>
          <a:p>
            <a:r>
              <a:rPr lang="en-US" sz="2400" dirty="0" smtClean="0"/>
              <a:t>I am still singing.  I was a Sweet Adeline for 9 years – and now I am in a trio, SATB quartet, Choir at Shepherd Church – and I sing solos.</a:t>
            </a:r>
          </a:p>
          <a:p>
            <a:r>
              <a:rPr lang="en-US" sz="2400" dirty="0" smtClean="0"/>
              <a:t>Music is back to being a big part of my life.  But I lost the ability to sing from 1985 through 2001.</a:t>
            </a:r>
          </a:p>
          <a:p>
            <a:r>
              <a:rPr lang="en-US" sz="2400" dirty="0" smtClean="0"/>
              <a:t>Congratulation to your organization for your 40 years of singing~!</a:t>
            </a:r>
          </a:p>
          <a:p>
            <a:pPr>
              <a:buNone/>
            </a:pPr>
            <a:endParaRPr lang="en-US" sz="2400" dirty="0" smtClean="0"/>
          </a:p>
        </p:txBody>
      </p:sp>
    </p:spTree>
  </p:cSld>
  <p:clrMapOvr>
    <a:masterClrMapping/>
  </p:clrMapOvr>
  <p:transition spd="slow" advTm="12000">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Jane Moore </a:t>
            </a:r>
            <a:r>
              <a:rPr lang="en-US" dirty="0" err="1" smtClean="0"/>
              <a:t>Hindsman</a:t>
            </a:r>
            <a:r>
              <a:rPr lang="en-US" dirty="0" smtClean="0"/>
              <a:t/>
            </a:r>
            <a:br>
              <a:rPr lang="en-US" dirty="0" smtClean="0"/>
            </a:br>
            <a:r>
              <a:rPr lang="en-US" sz="4000" dirty="0" smtClean="0"/>
              <a:t>1974</a:t>
            </a:r>
            <a:endParaRPr lang="en-US" sz="4000"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My tenure was from 1974 through the Spring Concert in 1982 when I was 8 months pregnant. </a:t>
            </a:r>
          </a:p>
          <a:p>
            <a:r>
              <a:rPr lang="en-US" dirty="0" smtClean="0"/>
              <a:t>Not only was I introduced to wonderful pieces of music and composers, but I learned how to sing better… and I also learned some history. </a:t>
            </a:r>
          </a:p>
          <a:p>
            <a:r>
              <a:rPr lang="en-US" dirty="0" smtClean="0"/>
              <a:t>For the Bicentennial in 1977, I particularly remember a work that was all about the signing of the Magna </a:t>
            </a:r>
            <a:r>
              <a:rPr lang="en-US" dirty="0" err="1" smtClean="0"/>
              <a:t>Carta</a:t>
            </a:r>
            <a:r>
              <a:rPr lang="en-US" dirty="0" smtClean="0"/>
              <a:t>. A few years ago I visited the site of the signing and, thanks to MCC (not my school history classes), I knew something about it! </a:t>
            </a:r>
          </a:p>
          <a:p>
            <a:endParaRPr lang="en-US" dirty="0"/>
          </a:p>
        </p:txBody>
      </p:sp>
    </p:spTree>
  </p:cSld>
  <p:clrMapOvr>
    <a:masterClrMapping/>
  </p:clrMapOvr>
  <p:transition spd="slow" advTm="12000">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077200" cy="5638800"/>
          </a:xfrm>
        </p:spPr>
        <p:txBody>
          <a:bodyPr>
            <a:normAutofit/>
          </a:bodyPr>
          <a:lstStyle/>
          <a:p>
            <a:r>
              <a:rPr lang="en-US" dirty="0" smtClean="0"/>
              <a:t>Dr. James </a:t>
            </a:r>
            <a:r>
              <a:rPr lang="en-US" dirty="0" err="1" smtClean="0"/>
              <a:t>Carley</a:t>
            </a:r>
            <a:r>
              <a:rPr lang="en-US" dirty="0" smtClean="0"/>
              <a:t> was an amazing and animated teacher, director and interpreter, and I still recall his admonishments to not “plant potatoes” when we sing. </a:t>
            </a:r>
          </a:p>
          <a:p>
            <a:r>
              <a:rPr lang="en-US" dirty="0" smtClean="0"/>
              <a:t>His talented wife, Isabel, had a great alto voice and she was a leading authority on Orff methodology. The Chorus often had accompaniment with varied and unique instruments by Isabel and/or the </a:t>
            </a:r>
            <a:r>
              <a:rPr lang="en-US" dirty="0" err="1" smtClean="0"/>
              <a:t>Kelischeks</a:t>
            </a:r>
            <a:r>
              <a:rPr lang="en-US" dirty="0" smtClean="0"/>
              <a:t>. </a:t>
            </a:r>
          </a:p>
          <a:p>
            <a:r>
              <a:rPr lang="en-US" dirty="0" smtClean="0"/>
              <a:t>Mountain Community Chorus truly enriched my mind, my spirit, my life! Great music, great memories, great fun!</a:t>
            </a:r>
          </a:p>
          <a:p>
            <a:pPr>
              <a:buNone/>
            </a:pPr>
            <a:r>
              <a:rPr lang="en-US" i="1" dirty="0" smtClean="0"/>
              <a:t>Jane </a:t>
            </a:r>
            <a:r>
              <a:rPr lang="en-US" i="1" dirty="0" err="1" smtClean="0"/>
              <a:t>Hindsman</a:t>
            </a:r>
            <a:endParaRPr lang="en-US" i="1" dirty="0" smtClean="0"/>
          </a:p>
        </p:txBody>
      </p:sp>
    </p:spTree>
  </p:cSld>
  <p:clrMapOvr>
    <a:masterClrMapping/>
  </p:clrMapOvr>
  <p:transition spd="slow" advTm="12000">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52600"/>
          </a:xfrm>
        </p:spPr>
        <p:txBody>
          <a:bodyPr>
            <a:normAutofit fontScale="90000"/>
          </a:bodyPr>
          <a:lstStyle/>
          <a:p>
            <a:r>
              <a:rPr lang="en-US" sz="4000" b="1" dirty="0" smtClean="0"/>
              <a:t>MADRIGAL DINNERS  </a:t>
            </a:r>
            <a:r>
              <a:rPr lang="en-US" sz="2400" b="1" dirty="0" smtClean="0"/>
              <a:t/>
            </a:r>
            <a:br>
              <a:rPr lang="en-US" sz="2400" b="1" dirty="0" smtClean="0"/>
            </a:br>
            <a:r>
              <a:rPr lang="en-US" sz="1600" dirty="0" smtClean="0"/>
              <a:t> </a:t>
            </a:r>
            <a:r>
              <a:rPr lang="en-US" sz="2400" dirty="0" smtClean="0"/>
              <a:t>While not an official function of the Choir, we supplied vocal music for several Renaissance dinners at the Folk School . L to R</a:t>
            </a:r>
            <a:r>
              <a:rPr lang="en-US" sz="2400" b="1" dirty="0" smtClean="0"/>
              <a:t>: Jane Moore </a:t>
            </a:r>
            <a:r>
              <a:rPr lang="en-US" sz="2400" b="1" dirty="0" err="1" smtClean="0"/>
              <a:t>Hindsman</a:t>
            </a:r>
            <a:r>
              <a:rPr lang="en-US" sz="2400" b="1" dirty="0" smtClean="0"/>
              <a:t>, James </a:t>
            </a:r>
            <a:r>
              <a:rPr lang="en-US" sz="2400" b="1" dirty="0" err="1" smtClean="0"/>
              <a:t>Carley</a:t>
            </a:r>
            <a:r>
              <a:rPr lang="en-US" sz="2400" b="1" dirty="0" smtClean="0"/>
              <a:t>, Karen </a:t>
            </a:r>
            <a:r>
              <a:rPr lang="en-US" sz="2400" b="1" dirty="0" err="1" smtClean="0"/>
              <a:t>Brinke</a:t>
            </a:r>
            <a:r>
              <a:rPr lang="en-US" sz="2400" b="1" dirty="0" smtClean="0"/>
              <a:t>, Rudy Davenport, Barbara Wood</a:t>
            </a:r>
            <a:r>
              <a:rPr lang="en-US" sz="2400" dirty="0" smtClean="0"/>
              <a:t>, and unidentified bass.</a:t>
            </a:r>
            <a:endParaRPr lang="en-US" sz="2400" dirty="0"/>
          </a:p>
        </p:txBody>
      </p:sp>
      <p:pic>
        <p:nvPicPr>
          <p:cNvPr id="6" name="Content Placeholder 5" descr="Hindsman Madrigal Dinner.jpg"/>
          <p:cNvPicPr>
            <a:picLocks noGrp="1" noChangeAspect="1"/>
          </p:cNvPicPr>
          <p:nvPr>
            <p:ph idx="1"/>
          </p:nvPr>
        </p:nvPicPr>
        <p:blipFill>
          <a:blip r:embed="rId2" cstate="print"/>
          <a:stretch>
            <a:fillRect/>
          </a:stretch>
        </p:blipFill>
        <p:spPr>
          <a:xfrm>
            <a:off x="1066800" y="2209800"/>
            <a:ext cx="6781800" cy="4433332"/>
          </a:xfrm>
        </p:spPr>
      </p:pic>
    </p:spTree>
  </p:cSld>
  <p:clrMapOvr>
    <a:masterClrMapping/>
  </p:clrMapOvr>
  <p:transition spd="slow" advTm="10000">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drigal dinner.jpg"/>
          <p:cNvPicPr>
            <a:picLocks noGrp="1" noChangeAspect="1"/>
          </p:cNvPicPr>
          <p:nvPr>
            <p:ph sz="half" idx="1"/>
          </p:nvPr>
        </p:nvPicPr>
        <p:blipFill>
          <a:blip r:embed="rId2" cstate="print"/>
          <a:stretch>
            <a:fillRect/>
          </a:stretch>
        </p:blipFill>
        <p:spPr>
          <a:xfrm>
            <a:off x="838199" y="2209800"/>
            <a:ext cx="7525849" cy="3998413"/>
          </a:xfrm>
        </p:spPr>
      </p:pic>
      <p:sp>
        <p:nvSpPr>
          <p:cNvPr id="7" name="Content Placeholder 6"/>
          <p:cNvSpPr>
            <a:spLocks noGrp="1"/>
          </p:cNvSpPr>
          <p:nvPr>
            <p:ph sz="half" idx="2"/>
          </p:nvPr>
        </p:nvSpPr>
        <p:spPr>
          <a:xfrm rot="10800000" flipH="1" flipV="1">
            <a:off x="381000" y="762000"/>
            <a:ext cx="8382000" cy="1371600"/>
          </a:xfrm>
        </p:spPr>
        <p:txBody>
          <a:bodyPr>
            <a:normAutofit/>
          </a:bodyPr>
          <a:lstStyle/>
          <a:p>
            <a:pPr>
              <a:buNone/>
            </a:pPr>
            <a:r>
              <a:rPr lang="en-US" dirty="0" smtClean="0">
                <a:solidFill>
                  <a:schemeClr val="accent1"/>
                </a:solidFill>
                <a:latin typeface="+mj-lt"/>
              </a:rPr>
              <a:t>A later madrigal dinner, featuring Diane Baker, David </a:t>
            </a:r>
            <a:r>
              <a:rPr lang="en-US" dirty="0" err="1" smtClean="0">
                <a:solidFill>
                  <a:schemeClr val="accent1"/>
                </a:solidFill>
                <a:latin typeface="+mj-lt"/>
              </a:rPr>
              <a:t>Setzer</a:t>
            </a:r>
            <a:r>
              <a:rPr lang="en-US" dirty="0" smtClean="0">
                <a:solidFill>
                  <a:schemeClr val="accent1"/>
                </a:solidFill>
                <a:latin typeface="+mj-lt"/>
              </a:rPr>
              <a:t> (the only king who didn’t sing), Rachel </a:t>
            </a:r>
            <a:r>
              <a:rPr lang="en-US" dirty="0" err="1" smtClean="0">
                <a:solidFill>
                  <a:schemeClr val="accent1"/>
                </a:solidFill>
                <a:latin typeface="+mj-lt"/>
              </a:rPr>
              <a:t>Baughn</a:t>
            </a:r>
            <a:r>
              <a:rPr lang="en-US" dirty="0" smtClean="0">
                <a:solidFill>
                  <a:schemeClr val="accent1"/>
                </a:solidFill>
                <a:latin typeface="+mj-lt"/>
              </a:rPr>
              <a:t>, Karl Swenson (deceased), and Karen </a:t>
            </a:r>
            <a:r>
              <a:rPr lang="en-US" dirty="0" err="1" smtClean="0">
                <a:solidFill>
                  <a:schemeClr val="accent1"/>
                </a:solidFill>
                <a:latin typeface="+mj-lt"/>
              </a:rPr>
              <a:t>Brinke</a:t>
            </a:r>
            <a:r>
              <a:rPr lang="en-US" dirty="0" smtClean="0">
                <a:solidFill>
                  <a:schemeClr val="accent1"/>
                </a:solidFill>
                <a:latin typeface="+mj-lt"/>
              </a:rPr>
              <a:t>.</a:t>
            </a:r>
            <a:endParaRPr lang="en-US" dirty="0">
              <a:solidFill>
                <a:schemeClr val="accent1"/>
              </a:solidFill>
              <a:latin typeface="+mj-lt"/>
            </a:endParaRPr>
          </a:p>
        </p:txBody>
      </p:sp>
    </p:spTree>
  </p:cSld>
  <p:clrMapOvr>
    <a:masterClrMapping/>
  </p:clrMapOvr>
  <p:transition spd="slow" advTm="10000">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Janice Moore</a:t>
            </a:r>
            <a:br>
              <a:rPr lang="en-US" dirty="0" smtClean="0"/>
            </a:br>
            <a:r>
              <a:rPr lang="en-US" sz="4000" dirty="0" smtClean="0"/>
              <a:t>1974</a:t>
            </a:r>
            <a:endParaRPr lang="en-US" sz="4000" dirty="0"/>
          </a:p>
        </p:txBody>
      </p:sp>
      <p:sp>
        <p:nvSpPr>
          <p:cNvPr id="3" name="Content Placeholder 2"/>
          <p:cNvSpPr>
            <a:spLocks noGrp="1"/>
          </p:cNvSpPr>
          <p:nvPr>
            <p:ph idx="1"/>
          </p:nvPr>
        </p:nvSpPr>
        <p:spPr/>
        <p:txBody>
          <a:bodyPr>
            <a:normAutofit/>
          </a:bodyPr>
          <a:lstStyle/>
          <a:p>
            <a:r>
              <a:rPr lang="en-US" dirty="0" smtClean="0"/>
              <a:t>I was a member for over twenty years.  I remember the excitement of singing music by Handel, Bach, and other classical composers that Dr. </a:t>
            </a:r>
            <a:r>
              <a:rPr lang="en-US" dirty="0" err="1" smtClean="0"/>
              <a:t>Carley</a:t>
            </a:r>
            <a:r>
              <a:rPr lang="en-US" dirty="0" smtClean="0"/>
              <a:t> thought we could master.  </a:t>
            </a:r>
          </a:p>
          <a:p>
            <a:r>
              <a:rPr lang="en-US" dirty="0" smtClean="0"/>
              <a:t>In 1976 we gave a series of bi-centennial concerts, dressing in early American clothing.  I wonder now how we all crowded on to the tiny stage at the Folk School to give those early concerts.  </a:t>
            </a:r>
          </a:p>
          <a:p>
            <a:r>
              <a:rPr lang="en-US" dirty="0" smtClean="0"/>
              <a:t>I enjoyed every minute of my time in the choir, both with Dr. </a:t>
            </a:r>
            <a:r>
              <a:rPr lang="en-US" dirty="0" err="1" smtClean="0"/>
              <a:t>Carley</a:t>
            </a:r>
            <a:r>
              <a:rPr lang="en-US" dirty="0" smtClean="0"/>
              <a:t> and Bill Fox.  </a:t>
            </a:r>
          </a:p>
          <a:p>
            <a:endParaRPr lang="en-US" dirty="0"/>
          </a:p>
        </p:txBody>
      </p:sp>
    </p:spTree>
  </p:cSld>
  <p:clrMapOvr>
    <a:masterClrMapping/>
  </p:clrMapOvr>
  <p:transition spd="med" advTm="1200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smtClean="0"/>
              <a:t>History</a:t>
            </a:r>
            <a:endParaRPr lang="en-US" dirty="0"/>
          </a:p>
        </p:txBody>
      </p:sp>
      <p:sp>
        <p:nvSpPr>
          <p:cNvPr id="3" name="Content Placeholder 2"/>
          <p:cNvSpPr>
            <a:spLocks noGrp="1"/>
          </p:cNvSpPr>
          <p:nvPr>
            <p:ph idx="1"/>
          </p:nvPr>
        </p:nvSpPr>
        <p:spPr>
          <a:xfrm>
            <a:off x="457200" y="1828800"/>
            <a:ext cx="8229600" cy="4495800"/>
          </a:xfrm>
        </p:spPr>
        <p:txBody>
          <a:bodyPr>
            <a:normAutofit/>
          </a:bodyPr>
          <a:lstStyle/>
          <a:p>
            <a:r>
              <a:rPr lang="en-US" sz="2800" dirty="0" smtClean="0"/>
              <a:t>The choir was established in 1974, at the urging of the Clay County Arts Council. For several years it was offered as a course at Tri-County Community College. </a:t>
            </a:r>
          </a:p>
          <a:p>
            <a:r>
              <a:rPr lang="en-US" sz="2800" dirty="0" smtClean="0"/>
              <a:t>The aim was to provide an artistic outlet for choral performers in the mountain communities of Northeast Georgia and western North Carolina and for the cultural enrichment of all who enjoy the performances.</a:t>
            </a:r>
          </a:p>
          <a:p>
            <a:endParaRPr lang="en-US" dirty="0"/>
          </a:p>
        </p:txBody>
      </p:sp>
    </p:spTree>
  </p:cSld>
  <p:clrMapOvr>
    <a:masterClrMapping/>
  </p:clrMapOvr>
  <p:transition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centennial.jpg"/>
          <p:cNvPicPr>
            <a:picLocks noChangeAspect="1"/>
          </p:cNvPicPr>
          <p:nvPr/>
        </p:nvPicPr>
        <p:blipFill>
          <a:blip r:embed="rId2" cstate="print"/>
          <a:stretch>
            <a:fillRect/>
          </a:stretch>
        </p:blipFill>
        <p:spPr>
          <a:xfrm>
            <a:off x="1153392" y="762001"/>
            <a:ext cx="7076208" cy="5520446"/>
          </a:xfrm>
          <a:prstGeom prst="rect">
            <a:avLst/>
          </a:prstGeom>
        </p:spPr>
      </p:pic>
    </p:spTree>
  </p:cSld>
  <p:clrMapOvr>
    <a:masterClrMapping/>
  </p:clrMapOvr>
  <p:transition advTm="7000">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Time Concert</a:t>
            </a:r>
            <a:endParaRPr lang="en-US" dirty="0"/>
          </a:p>
        </p:txBody>
      </p:sp>
      <p:sp>
        <p:nvSpPr>
          <p:cNvPr id="3" name="Text Placeholder 2"/>
          <p:cNvSpPr>
            <a:spLocks noGrp="1"/>
          </p:cNvSpPr>
          <p:nvPr>
            <p:ph type="body" idx="1"/>
          </p:nvPr>
        </p:nvSpPr>
        <p:spPr>
          <a:xfrm>
            <a:off x="530352" y="2704664"/>
            <a:ext cx="5565648" cy="2781736"/>
          </a:xfrm>
        </p:spPr>
        <p:txBody>
          <a:bodyPr/>
          <a:lstStyle/>
          <a:p>
            <a:r>
              <a:rPr lang="en-US" dirty="0" smtClean="0"/>
              <a:t>In honor of the Bicentennial, the Spring 1976 concert was a concert of Americana. The men wore homemade ruffles. The one belonging to Dave Thomas is displayed in our scrapbook.</a:t>
            </a:r>
            <a:endParaRPr lang="en-US" dirty="0"/>
          </a:p>
        </p:txBody>
      </p:sp>
      <p:pic>
        <p:nvPicPr>
          <p:cNvPr id="4" name="Picture 3" descr="Program Spring 1976.jpg"/>
          <p:cNvPicPr>
            <a:picLocks noChangeAspect="1"/>
          </p:cNvPicPr>
          <p:nvPr/>
        </p:nvPicPr>
        <p:blipFill>
          <a:blip r:embed="rId2" cstate="print"/>
          <a:stretch>
            <a:fillRect/>
          </a:stretch>
        </p:blipFill>
        <p:spPr>
          <a:xfrm>
            <a:off x="6226318" y="2209800"/>
            <a:ext cx="2917682" cy="4355487"/>
          </a:xfrm>
          <a:prstGeom prst="rect">
            <a:avLst/>
          </a:prstGeom>
        </p:spPr>
      </p:pic>
    </p:spTree>
  </p:cSld>
  <p:clrMapOvr>
    <a:masterClrMapping/>
  </p:clrMapOvr>
  <p:transition advTm="7000">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David L. Thomas</a:t>
            </a:r>
            <a:br>
              <a:rPr lang="en-US" dirty="0" smtClean="0"/>
            </a:br>
            <a:r>
              <a:rPr lang="en-US" sz="4000" dirty="0" smtClean="0"/>
              <a:t>1976</a:t>
            </a:r>
            <a:endParaRPr lang="en-US" sz="4000" dirty="0"/>
          </a:p>
        </p:txBody>
      </p:sp>
      <p:sp>
        <p:nvSpPr>
          <p:cNvPr id="10" name="Content Placeholder 9"/>
          <p:cNvSpPr>
            <a:spLocks noGrp="1"/>
          </p:cNvSpPr>
          <p:nvPr>
            <p:ph idx="1"/>
          </p:nvPr>
        </p:nvSpPr>
        <p:spPr>
          <a:xfrm>
            <a:off x="2286000" y="1676400"/>
            <a:ext cx="6400800" cy="4648200"/>
          </a:xfrm>
        </p:spPr>
        <p:txBody>
          <a:bodyPr>
            <a:normAutofit lnSpcReduction="10000"/>
          </a:bodyPr>
          <a:lstStyle/>
          <a:p>
            <a:r>
              <a:rPr lang="en-US" sz="2300" dirty="0" smtClean="0"/>
              <a:t>Well, the high point for me may have been three Bicentennial performances we gave in 1976, with great tunes and pride in country and in ourselves as a chorus.</a:t>
            </a:r>
          </a:p>
          <a:p>
            <a:r>
              <a:rPr lang="en-US" sz="2300" dirty="0" smtClean="0"/>
              <a:t>The most fun session might have been the Mexican Christmas carols we learned in Spanish, and we had our own band as well</a:t>
            </a:r>
          </a:p>
          <a:p>
            <a:r>
              <a:rPr lang="en-US" sz="2400" dirty="0" smtClean="0"/>
              <a:t>The most challenging session was learning </a:t>
            </a:r>
            <a:r>
              <a:rPr lang="en-US" sz="2400" i="1" dirty="0" smtClean="0"/>
              <a:t>Te Deum </a:t>
            </a:r>
            <a:r>
              <a:rPr lang="en-US" sz="2400" i="1" dirty="0" err="1" smtClean="0"/>
              <a:t>Laudamus</a:t>
            </a:r>
            <a:r>
              <a:rPr lang="en-US" sz="2400" i="1" dirty="0" smtClean="0"/>
              <a:t> </a:t>
            </a:r>
            <a:r>
              <a:rPr lang="en-US" sz="2400" dirty="0" smtClean="0"/>
              <a:t>in Latin, for which I was totally unprepared.</a:t>
            </a:r>
          </a:p>
          <a:p>
            <a:r>
              <a:rPr lang="en-US" sz="2400" dirty="0" smtClean="0"/>
              <a:t>I did enjoy recording and making cassette tape copies for folks of a couple of performances.</a:t>
            </a:r>
          </a:p>
          <a:p>
            <a:endParaRPr lang="en-US" sz="2300" dirty="0" smtClean="0"/>
          </a:p>
          <a:p>
            <a:pPr>
              <a:buNone/>
            </a:pPr>
            <a:endParaRPr lang="en-US" dirty="0" smtClean="0"/>
          </a:p>
        </p:txBody>
      </p:sp>
      <p:pic>
        <p:nvPicPr>
          <p:cNvPr id="4" name="Content Placeholder 6" descr="Dave Thomas.jpg"/>
          <p:cNvPicPr>
            <a:picLocks noChangeAspect="1"/>
          </p:cNvPicPr>
          <p:nvPr/>
        </p:nvPicPr>
        <p:blipFill>
          <a:blip r:embed="rId2" cstate="print"/>
          <a:stretch>
            <a:fillRect/>
          </a:stretch>
        </p:blipFill>
        <p:spPr>
          <a:xfrm>
            <a:off x="457200" y="1905000"/>
            <a:ext cx="1775617" cy="4419600"/>
          </a:xfrm>
          <a:prstGeom prst="rect">
            <a:avLst/>
          </a:prstGeom>
        </p:spPr>
      </p:pic>
    </p:spTree>
  </p:cSld>
  <p:clrMapOvr>
    <a:masterClrMapping/>
  </p:clrMapOvr>
  <p:transition advTm="12000">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04800" y="1219200"/>
            <a:ext cx="8153400" cy="5257800"/>
          </a:xfrm>
        </p:spPr>
        <p:txBody>
          <a:bodyPr>
            <a:normAutofit/>
          </a:bodyPr>
          <a:lstStyle/>
          <a:p>
            <a:pPr>
              <a:buNone/>
            </a:pPr>
            <a:r>
              <a:rPr lang="en-US" sz="3900" dirty="0" smtClean="0">
                <a:solidFill>
                  <a:schemeClr val="accent1"/>
                </a:solidFill>
                <a:latin typeface="+mj-lt"/>
              </a:rPr>
              <a:t>1976</a:t>
            </a:r>
          </a:p>
          <a:p>
            <a:r>
              <a:rPr lang="en-US" dirty="0" smtClean="0"/>
              <a:t>I first sang with the choir at </a:t>
            </a:r>
            <a:br>
              <a:rPr lang="en-US" dirty="0" smtClean="0"/>
            </a:br>
            <a:r>
              <a:rPr lang="en-US" dirty="0" smtClean="0"/>
              <a:t>Christmas 1976 on a visit to </a:t>
            </a:r>
            <a:br>
              <a:rPr lang="en-US" dirty="0" smtClean="0"/>
            </a:br>
            <a:r>
              <a:rPr lang="en-US" dirty="0" smtClean="0"/>
              <a:t>my mother, Evelyn Thomas, </a:t>
            </a:r>
            <a:br>
              <a:rPr lang="en-US" dirty="0" smtClean="0"/>
            </a:br>
            <a:r>
              <a:rPr lang="en-US" dirty="0" smtClean="0"/>
              <a:t>and my brother Dave. I joined</a:t>
            </a:r>
            <a:br>
              <a:rPr lang="en-US" dirty="0" smtClean="0"/>
            </a:br>
            <a:r>
              <a:rPr lang="en-US" dirty="0" smtClean="0"/>
              <a:t>the tenor section since I already </a:t>
            </a:r>
            <a:br>
              <a:rPr lang="en-US" dirty="0" smtClean="0"/>
            </a:br>
            <a:r>
              <a:rPr lang="en-US" dirty="0" smtClean="0"/>
              <a:t>knew the </a:t>
            </a:r>
            <a:r>
              <a:rPr lang="en-US" i="1" dirty="0" smtClean="0"/>
              <a:t>Hallelujah</a:t>
            </a:r>
            <a:r>
              <a:rPr lang="en-US" dirty="0" smtClean="0"/>
              <a:t> Chorus.</a:t>
            </a:r>
          </a:p>
          <a:p>
            <a:r>
              <a:rPr lang="en-US" dirty="0" smtClean="0"/>
              <a:t>For many years, I taped rehearsals</a:t>
            </a:r>
            <a:br>
              <a:rPr lang="en-US" dirty="0" smtClean="0"/>
            </a:br>
            <a:r>
              <a:rPr lang="en-US" dirty="0" smtClean="0"/>
              <a:t>to learn my part. I not only memorized those pieces, but I can still tell you </a:t>
            </a:r>
            <a:r>
              <a:rPr lang="en-US" i="1" dirty="0" smtClean="0"/>
              <a:t>exactly</a:t>
            </a:r>
            <a:r>
              <a:rPr lang="en-US" dirty="0" smtClean="0"/>
              <a:t> where the director would stop to correct us!</a:t>
            </a:r>
          </a:p>
          <a:p>
            <a:endParaRPr lang="en-US" dirty="0" smtClean="0"/>
          </a:p>
        </p:txBody>
      </p:sp>
      <p:sp>
        <p:nvSpPr>
          <p:cNvPr id="4" name="Rectangle 3"/>
          <p:cNvSpPr/>
          <p:nvPr/>
        </p:nvSpPr>
        <p:spPr>
          <a:xfrm>
            <a:off x="457200" y="304800"/>
            <a:ext cx="7895046"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Rachel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Baughn</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p>
        </p:txBody>
      </p:sp>
      <p:pic>
        <p:nvPicPr>
          <p:cNvPr id="6" name="Content Placeholder 5" descr="Rachel.jpg"/>
          <p:cNvPicPr>
            <a:picLocks noGrp="1" noChangeAspect="1"/>
          </p:cNvPicPr>
          <p:nvPr>
            <p:ph sz="half" idx="2"/>
          </p:nvPr>
        </p:nvPicPr>
        <p:blipFill>
          <a:blip r:embed="rId2" cstate="print"/>
          <a:stretch>
            <a:fillRect/>
          </a:stretch>
        </p:blipFill>
        <p:spPr>
          <a:xfrm>
            <a:off x="5715000" y="1371600"/>
            <a:ext cx="2743200" cy="3370217"/>
          </a:xfrm>
        </p:spPr>
      </p:pic>
    </p:spTree>
  </p:cSld>
  <p:clrMapOvr>
    <a:masterClrMapping/>
  </p:clrMapOvr>
  <p:transition advTm="12000">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1066800" y="1219200"/>
            <a:ext cx="6858000" cy="5334000"/>
          </a:xfrm>
        </p:spPr>
        <p:txBody>
          <a:bodyPr>
            <a:normAutofit/>
          </a:bodyPr>
          <a:lstStyle/>
          <a:p>
            <a:r>
              <a:rPr lang="en-US" dirty="0" smtClean="0"/>
              <a:t>My only formal voice lessons were one summer voice class led by James </a:t>
            </a:r>
            <a:r>
              <a:rPr lang="en-US" dirty="0" err="1" smtClean="0"/>
              <a:t>Carley</a:t>
            </a:r>
            <a:r>
              <a:rPr lang="en-US" dirty="0" smtClean="0"/>
              <a:t>. But, receiving choral and vocal instruction from directors the caliber of Bill Fox for a $20 membership fee is a bargain!</a:t>
            </a:r>
          </a:p>
          <a:p>
            <a:pPr>
              <a:buFont typeface="Arial" pitchFamily="34" charset="0"/>
              <a:buChar char="•"/>
            </a:pPr>
            <a:r>
              <a:rPr lang="en-US" dirty="0" smtClean="0"/>
              <a:t>Over the past 38 years I have held most of the offices on the Board. Now, as the person with the most longevity, it’s appropriate that I’m the historian!</a:t>
            </a:r>
          </a:p>
          <a:p>
            <a:pPr>
              <a:buNone/>
            </a:pPr>
            <a:r>
              <a:rPr lang="en-US" i="1" dirty="0" smtClean="0"/>
              <a:t>Rachel </a:t>
            </a:r>
            <a:r>
              <a:rPr lang="en-US" i="1" dirty="0" err="1" smtClean="0"/>
              <a:t>Baughn</a:t>
            </a:r>
            <a:endParaRPr lang="en-US" i="1" dirty="0" smtClean="0"/>
          </a:p>
        </p:txBody>
      </p:sp>
    </p:spTree>
  </p:cSld>
  <p:clrMapOvr>
    <a:masterClrMapping/>
  </p:clrMapOvr>
  <p:transition spd="slow" advTm="12000">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Kelley Hayes </a:t>
            </a:r>
            <a:r>
              <a:rPr lang="en-US" dirty="0" err="1" smtClean="0"/>
              <a:t>Rathman</a:t>
            </a:r>
            <a:r>
              <a:rPr lang="en-US" dirty="0" smtClean="0"/>
              <a:t/>
            </a:r>
            <a:br>
              <a:rPr lang="en-US" dirty="0" smtClean="0"/>
            </a:br>
            <a:r>
              <a:rPr lang="en-US" sz="4000" dirty="0" smtClean="0"/>
              <a:t>1976</a:t>
            </a:r>
            <a:endParaRPr lang="en-US" sz="4000" dirty="0"/>
          </a:p>
        </p:txBody>
      </p:sp>
      <p:sp>
        <p:nvSpPr>
          <p:cNvPr id="3" name="Content Placeholder 2"/>
          <p:cNvSpPr>
            <a:spLocks noGrp="1"/>
          </p:cNvSpPr>
          <p:nvPr>
            <p:ph idx="1"/>
          </p:nvPr>
        </p:nvSpPr>
        <p:spPr>
          <a:xfrm>
            <a:off x="457200" y="1935480"/>
            <a:ext cx="8229600" cy="4541520"/>
          </a:xfrm>
        </p:spPr>
        <p:txBody>
          <a:bodyPr>
            <a:normAutofit/>
          </a:bodyPr>
          <a:lstStyle/>
          <a:p>
            <a:r>
              <a:rPr lang="en-US" dirty="0" smtClean="0"/>
              <a:t>I was in high school back in the late ‘70s when my mom, Virginia “Ginger” Evans brought my sister Lynn and me to join MCC. Our director was James </a:t>
            </a:r>
            <a:r>
              <a:rPr lang="en-US" dirty="0" err="1" smtClean="0"/>
              <a:t>Carley</a:t>
            </a:r>
            <a:r>
              <a:rPr lang="en-US" dirty="0" smtClean="0"/>
              <a:t>. He could be tough but really got great results from us and we always had such fun (sometimes at his chagrin). </a:t>
            </a:r>
          </a:p>
          <a:p>
            <a:r>
              <a:rPr lang="en-US" dirty="0" smtClean="0"/>
              <a:t>It was that experience that helped foster my love of music and choral experience, so much so that I continue that love today, and I am still singing with a community chorus in Massachusetts, and with my church choir.</a:t>
            </a:r>
            <a:endParaRPr lang="en-US" dirty="0"/>
          </a:p>
        </p:txBody>
      </p:sp>
    </p:spTree>
  </p:cSld>
  <p:clrMapOvr>
    <a:masterClrMapping/>
  </p:clrMapOvr>
  <p:transition advTm="12000">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elley Hayes Rathman.jpg"/>
          <p:cNvPicPr>
            <a:picLocks noGrp="1" noChangeAspect="1"/>
          </p:cNvPicPr>
          <p:nvPr>
            <p:ph idx="1"/>
          </p:nvPr>
        </p:nvPicPr>
        <p:blipFill>
          <a:blip r:embed="rId2" cstate="print"/>
          <a:stretch>
            <a:fillRect/>
          </a:stretch>
        </p:blipFill>
        <p:spPr>
          <a:xfrm>
            <a:off x="533400" y="1295400"/>
            <a:ext cx="4344999" cy="4114800"/>
          </a:xfrm>
        </p:spPr>
      </p:pic>
      <p:sp>
        <p:nvSpPr>
          <p:cNvPr id="5" name="TextBox 4"/>
          <p:cNvSpPr txBox="1"/>
          <p:nvPr/>
        </p:nvSpPr>
        <p:spPr>
          <a:xfrm>
            <a:off x="5029200" y="990600"/>
            <a:ext cx="3581400" cy="5539978"/>
          </a:xfrm>
          <a:prstGeom prst="rect">
            <a:avLst/>
          </a:prstGeom>
          <a:noFill/>
        </p:spPr>
        <p:txBody>
          <a:bodyPr wrap="square" rtlCol="0">
            <a:spAutoFit/>
          </a:bodyPr>
          <a:lstStyle/>
          <a:p>
            <a:pPr>
              <a:buClr>
                <a:schemeClr val="accent2"/>
              </a:buClr>
              <a:buFont typeface="Arial" pitchFamily="34" charset="0"/>
              <a:buChar char="•"/>
            </a:pPr>
            <a:r>
              <a:rPr lang="en-US" sz="2400" dirty="0" smtClean="0"/>
              <a:t> </a:t>
            </a:r>
            <a:r>
              <a:rPr lang="en-US" sz="2800" dirty="0" smtClean="0"/>
              <a:t>I will always hold that time with the MCC (we were just Community Chorus back then) near and dear to my heart! </a:t>
            </a:r>
          </a:p>
          <a:p>
            <a:pPr>
              <a:buClr>
                <a:schemeClr val="accent2"/>
              </a:buClr>
              <a:buFont typeface="Arial" pitchFamily="34" charset="0"/>
              <a:buChar char="•"/>
            </a:pPr>
            <a:r>
              <a:rPr lang="en-US" sz="2800" dirty="0" smtClean="0"/>
              <a:t> I'd love to know how many members there have been over the years!   </a:t>
            </a:r>
          </a:p>
          <a:p>
            <a:pPr>
              <a:buClr>
                <a:schemeClr val="accent2"/>
              </a:buClr>
            </a:pPr>
            <a:endParaRPr lang="en-US" sz="2800" dirty="0" smtClean="0"/>
          </a:p>
          <a:p>
            <a:pPr>
              <a:buClr>
                <a:schemeClr val="accent2"/>
              </a:buClr>
            </a:pPr>
            <a:r>
              <a:rPr lang="en-US" sz="2800" dirty="0" smtClean="0"/>
              <a:t>[</a:t>
            </a:r>
            <a:r>
              <a:rPr lang="en-US" sz="2800" i="1" dirty="0" smtClean="0"/>
              <a:t>Answer: 584</a:t>
            </a:r>
            <a:r>
              <a:rPr lang="en-US" sz="2800" dirty="0" smtClean="0"/>
              <a:t>]</a:t>
            </a:r>
          </a:p>
          <a:p>
            <a:endParaRPr lang="en-US" dirty="0"/>
          </a:p>
        </p:txBody>
      </p:sp>
    </p:spTree>
  </p:cSld>
  <p:clrMapOvr>
    <a:masterClrMapping/>
  </p:clrMapOvr>
  <p:transition advTm="9000">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Barry L. Watson, DDS</a:t>
            </a:r>
            <a:br>
              <a:rPr lang="en-US" dirty="0" smtClean="0"/>
            </a:br>
            <a:r>
              <a:rPr lang="en-US" sz="4000" dirty="0" smtClean="0"/>
              <a:t>1976</a:t>
            </a:r>
            <a:endParaRPr lang="en-US" sz="4000" dirty="0"/>
          </a:p>
        </p:txBody>
      </p:sp>
      <p:sp>
        <p:nvSpPr>
          <p:cNvPr id="3" name="Content Placeholder 2"/>
          <p:cNvSpPr>
            <a:spLocks noGrp="1"/>
          </p:cNvSpPr>
          <p:nvPr>
            <p:ph idx="1"/>
          </p:nvPr>
        </p:nvSpPr>
        <p:spPr>
          <a:xfrm>
            <a:off x="762000" y="2133600"/>
            <a:ext cx="7543800" cy="4191000"/>
          </a:xfrm>
        </p:spPr>
        <p:txBody>
          <a:bodyPr>
            <a:normAutofit/>
          </a:bodyPr>
          <a:lstStyle/>
          <a:p>
            <a:r>
              <a:rPr lang="en-US" dirty="0" smtClean="0"/>
              <a:t>I was a member of the chorus in the late ‘70s and ‘80s.  In fact, I was the president for a while. </a:t>
            </a:r>
          </a:p>
          <a:p>
            <a:r>
              <a:rPr lang="en-US" dirty="0" smtClean="0"/>
              <a:t>Some of the people I sang with that I remember besides James and Isabel </a:t>
            </a:r>
            <a:r>
              <a:rPr lang="en-US" dirty="0" err="1" smtClean="0"/>
              <a:t>Carley</a:t>
            </a:r>
            <a:r>
              <a:rPr lang="en-US" dirty="0" smtClean="0"/>
              <a:t> were Carol Weber, Don Phillips and the </a:t>
            </a:r>
            <a:r>
              <a:rPr lang="en-US" dirty="0" err="1" smtClean="0"/>
              <a:t>Kelisheck's</a:t>
            </a:r>
            <a:r>
              <a:rPr lang="en-US" dirty="0" smtClean="0"/>
              <a:t>. </a:t>
            </a:r>
          </a:p>
          <a:p>
            <a:r>
              <a:rPr lang="en-US" dirty="0" smtClean="0"/>
              <a:t>I remember also that we worked very hard preparing for concerts!</a:t>
            </a:r>
          </a:p>
        </p:txBody>
      </p:sp>
    </p:spTree>
  </p:cSld>
  <p:clrMapOvr>
    <a:masterClrMapping/>
  </p:clrMapOvr>
  <p:transition spd="slow" advTm="11000">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r>
              <a:rPr lang="en-US" dirty="0" smtClean="0"/>
              <a:t>Sandra </a:t>
            </a:r>
            <a:r>
              <a:rPr lang="en-US" dirty="0" err="1" smtClean="0"/>
              <a:t>Mazza</a:t>
            </a:r>
            <a:r>
              <a:rPr lang="en-US" dirty="0" smtClean="0"/>
              <a:t/>
            </a:r>
            <a:br>
              <a:rPr lang="en-US" dirty="0" smtClean="0"/>
            </a:br>
            <a:r>
              <a:rPr lang="en-US" sz="4000" dirty="0" smtClean="0"/>
              <a:t>1977</a:t>
            </a:r>
            <a:endParaRPr lang="en-US" sz="4000" dirty="0"/>
          </a:p>
        </p:txBody>
      </p:sp>
      <p:sp>
        <p:nvSpPr>
          <p:cNvPr id="3" name="Content Placeholder 2"/>
          <p:cNvSpPr>
            <a:spLocks noGrp="1"/>
          </p:cNvSpPr>
          <p:nvPr>
            <p:ph idx="1"/>
          </p:nvPr>
        </p:nvSpPr>
        <p:spPr>
          <a:xfrm>
            <a:off x="457200" y="1524000"/>
            <a:ext cx="8229600" cy="4800600"/>
          </a:xfrm>
        </p:spPr>
        <p:txBody>
          <a:bodyPr>
            <a:normAutofit fontScale="92500" lnSpcReduction="10000"/>
          </a:bodyPr>
          <a:lstStyle/>
          <a:p>
            <a:r>
              <a:rPr lang="en-US" sz="2800" dirty="0" smtClean="0"/>
              <a:t>I sang with the chorus in its earliest years, and I have been a loyal supporter and audience member.  I look forward to the two concerts each year and make it a point to attend.  </a:t>
            </a:r>
          </a:p>
          <a:p>
            <a:r>
              <a:rPr lang="en-US" sz="2800" dirty="0" smtClean="0"/>
              <a:t>I remember car-pooling from Hayesville to TCCC where we rehearsed in the lecture hall. Dr. </a:t>
            </a:r>
            <a:r>
              <a:rPr lang="en-US" sz="2800" dirty="0" err="1" smtClean="0"/>
              <a:t>Carley</a:t>
            </a:r>
            <a:r>
              <a:rPr lang="en-US" sz="2800" dirty="0" smtClean="0"/>
              <a:t> was a perfectionist who prodded us singers into stretching our musical tastes and reaching beyond our own expectations.  </a:t>
            </a:r>
          </a:p>
          <a:p>
            <a:r>
              <a:rPr lang="en-US" sz="2800" dirty="0" smtClean="0"/>
              <a:t>Performances at the Folk School tested our abilities to stand for long periods of time and to endure the heat generated without falling off the risers! </a:t>
            </a:r>
          </a:p>
          <a:p>
            <a:pPr>
              <a:buNone/>
            </a:pPr>
            <a:endParaRPr lang="en-US" dirty="0"/>
          </a:p>
        </p:txBody>
      </p:sp>
    </p:spTree>
  </p:cSld>
  <p:clrMapOvr>
    <a:masterClrMapping/>
  </p:clrMapOvr>
  <p:transition spd="slow" advClick="0" advTm="12000">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000"/>
            <a:ext cx="7467600" cy="5562600"/>
          </a:xfrm>
        </p:spPr>
        <p:txBody>
          <a:bodyPr>
            <a:normAutofit/>
          </a:bodyPr>
          <a:lstStyle/>
          <a:p>
            <a:r>
              <a:rPr lang="en-US" dirty="0" smtClean="0"/>
              <a:t>After a hiatus necessitated by my own academic  pursuits and professional obligations, I re-joined the MCC. Bill Fox had begun his tenure.   </a:t>
            </a:r>
          </a:p>
          <a:p>
            <a:r>
              <a:rPr lang="en-US" dirty="0" smtClean="0"/>
              <a:t>Again, family and professional obligations led to my abandoning the MCC as a participant.  I truly miss it  and think each season that I will try to sing.  </a:t>
            </a:r>
          </a:p>
          <a:p>
            <a:r>
              <a:rPr lang="en-US" dirty="0" smtClean="0"/>
              <a:t>If not, I can continue to support and to enjoy the music and the tradition of the MCC.</a:t>
            </a:r>
          </a:p>
          <a:p>
            <a:pPr>
              <a:buNone/>
            </a:pPr>
            <a:r>
              <a:rPr lang="en-US" i="1" dirty="0" smtClean="0"/>
              <a:t>Sandra </a:t>
            </a:r>
            <a:r>
              <a:rPr lang="en-US" i="1" dirty="0" err="1" smtClean="0"/>
              <a:t>Mazza</a:t>
            </a:r>
            <a:endParaRPr lang="en-US" i="1" dirty="0" smtClean="0"/>
          </a:p>
          <a:p>
            <a:endParaRPr lang="en-US" dirty="0"/>
          </a:p>
        </p:txBody>
      </p:sp>
    </p:spTree>
  </p:cSld>
  <p:clrMapOvr>
    <a:masterClrMapping/>
  </p:clrMapOvr>
  <p:transition spd="slow" advClick="0" advTm="12000">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Directors</a:t>
            </a:r>
            <a:endParaRPr lang="en-US" sz="5400" dirty="0"/>
          </a:p>
        </p:txBody>
      </p:sp>
      <p:sp>
        <p:nvSpPr>
          <p:cNvPr id="6" name="Text Placeholder 5"/>
          <p:cNvSpPr>
            <a:spLocks noGrp="1"/>
          </p:cNvSpPr>
          <p:nvPr>
            <p:ph type="body" idx="2"/>
          </p:nvPr>
        </p:nvSpPr>
        <p:spPr>
          <a:xfrm>
            <a:off x="685800" y="1676400"/>
            <a:ext cx="2590800" cy="4572000"/>
          </a:xfrm>
        </p:spPr>
        <p:txBody>
          <a:bodyPr/>
          <a:lstStyle/>
          <a:p>
            <a:endParaRPr lang="en-US" dirty="0"/>
          </a:p>
        </p:txBody>
      </p:sp>
      <p:sp>
        <p:nvSpPr>
          <p:cNvPr id="3" name="Content Placeholder 2"/>
          <p:cNvSpPr>
            <a:spLocks noGrp="1"/>
          </p:cNvSpPr>
          <p:nvPr>
            <p:ph sz="half" idx="1"/>
          </p:nvPr>
        </p:nvSpPr>
        <p:spPr>
          <a:xfrm>
            <a:off x="3352800" y="1295400"/>
            <a:ext cx="5486400" cy="4953000"/>
          </a:xfrm>
        </p:spPr>
        <p:txBody>
          <a:bodyPr>
            <a:normAutofit/>
          </a:bodyPr>
          <a:lstStyle/>
          <a:p>
            <a:r>
              <a:rPr lang="en-US" b="1" dirty="0" smtClean="0"/>
              <a:t>Dr. James </a:t>
            </a:r>
            <a:r>
              <a:rPr lang="en-US" b="1" dirty="0" err="1" smtClean="0"/>
              <a:t>Carley</a:t>
            </a:r>
            <a:r>
              <a:rPr lang="en-US" dirty="0" smtClean="0"/>
              <a:t> (now deceased), retired Professor of Church Music, Christian Theological Seminary, was hired as director in 1974 and held the position until 1985. </a:t>
            </a:r>
          </a:p>
          <a:p>
            <a:r>
              <a:rPr lang="en-US" b="1" dirty="0" smtClean="0"/>
              <a:t>William H. Fox</a:t>
            </a:r>
            <a:r>
              <a:rPr lang="en-US" dirty="0" smtClean="0"/>
              <a:t>, then head of the music department of Young Harris College, accepted the directorship, which he held from 1986 to 2012.</a:t>
            </a:r>
          </a:p>
        </p:txBody>
      </p:sp>
      <p:pic>
        <p:nvPicPr>
          <p:cNvPr id="5" name="Picture 4" descr="Bill Fox.jpg"/>
          <p:cNvPicPr>
            <a:picLocks noChangeAspect="1"/>
          </p:cNvPicPr>
          <p:nvPr/>
        </p:nvPicPr>
        <p:blipFill>
          <a:blip r:embed="rId2" cstate="print"/>
          <a:stretch>
            <a:fillRect/>
          </a:stretch>
        </p:blipFill>
        <p:spPr>
          <a:xfrm>
            <a:off x="838200" y="3276600"/>
            <a:ext cx="2307336" cy="2907792"/>
          </a:xfrm>
          <a:prstGeom prst="rect">
            <a:avLst/>
          </a:prstGeom>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514352"/>
            <a:ext cx="2743200" cy="933448"/>
          </a:xfrm>
        </p:spPr>
        <p:txBody>
          <a:bodyPr/>
          <a:lstStyle/>
          <a:p>
            <a:r>
              <a:rPr lang="en-US" sz="3600" dirty="0" smtClean="0"/>
              <a:t>1978</a:t>
            </a:r>
            <a:endParaRPr lang="en-US" sz="3600" dirty="0"/>
          </a:p>
        </p:txBody>
      </p:sp>
      <p:sp>
        <p:nvSpPr>
          <p:cNvPr id="8" name="Text Placeholder 7"/>
          <p:cNvSpPr>
            <a:spLocks noGrp="1"/>
          </p:cNvSpPr>
          <p:nvPr>
            <p:ph type="body" idx="2"/>
          </p:nvPr>
        </p:nvSpPr>
        <p:spPr>
          <a:xfrm>
            <a:off x="685800" y="1676400"/>
            <a:ext cx="2743200" cy="4572000"/>
          </a:xfrm>
        </p:spPr>
        <p:txBody>
          <a:bodyPr>
            <a:normAutofit/>
          </a:bodyPr>
          <a:lstStyle/>
          <a:p>
            <a:r>
              <a:rPr lang="en-US" sz="2400" dirty="0" smtClean="0"/>
              <a:t>Rosemary </a:t>
            </a:r>
            <a:r>
              <a:rPr lang="en-US" sz="2400" dirty="0" err="1" smtClean="0"/>
              <a:t>Kelischek</a:t>
            </a:r>
            <a:r>
              <a:rPr lang="en-US" sz="2400" dirty="0" smtClean="0"/>
              <a:t>, Edmund Spiller, and Evelyn Thomas play croquet at the one and only Community Choir summer picnic event  ever  held. It was hosted by Dr. Spiller.</a:t>
            </a:r>
            <a:endParaRPr lang="en-US" sz="2400" dirty="0"/>
          </a:p>
        </p:txBody>
      </p:sp>
      <p:pic>
        <p:nvPicPr>
          <p:cNvPr id="9" name="Content Placeholder 8" descr="choir picnic.jpg"/>
          <p:cNvPicPr>
            <a:picLocks noGrp="1" noChangeAspect="1"/>
          </p:cNvPicPr>
          <p:nvPr>
            <p:ph sz="half" idx="1"/>
          </p:nvPr>
        </p:nvPicPr>
        <p:blipFill>
          <a:blip r:embed="rId2" cstate="print"/>
          <a:stretch>
            <a:fillRect/>
          </a:stretch>
        </p:blipFill>
        <p:spPr>
          <a:xfrm rot="442734">
            <a:off x="3581532" y="2057400"/>
            <a:ext cx="5214668" cy="3429000"/>
          </a:xfrm>
        </p:spPr>
      </p:pic>
    </p:spTree>
  </p:cSld>
  <p:clrMapOvr>
    <a:masterClrMapping/>
  </p:clrMapOvr>
  <p:transition spd="slow" advTm="10000">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fontScale="90000"/>
          </a:bodyPr>
          <a:lstStyle/>
          <a:p>
            <a:r>
              <a:rPr lang="en-US" dirty="0" smtClean="0"/>
              <a:t>Rosemary </a:t>
            </a:r>
            <a:r>
              <a:rPr lang="en-US" dirty="0" err="1" smtClean="0"/>
              <a:t>Surles</a:t>
            </a:r>
            <a:r>
              <a:rPr lang="en-US" dirty="0" smtClean="0"/>
              <a:t/>
            </a:r>
            <a:br>
              <a:rPr lang="en-US" dirty="0" smtClean="0"/>
            </a:br>
            <a:r>
              <a:rPr lang="en-US" sz="4000" dirty="0" smtClean="0"/>
              <a:t>1978</a:t>
            </a:r>
            <a:endParaRPr lang="en-US" sz="4000" dirty="0"/>
          </a:p>
        </p:txBody>
      </p:sp>
      <p:sp>
        <p:nvSpPr>
          <p:cNvPr id="3" name="Content Placeholder 2"/>
          <p:cNvSpPr>
            <a:spLocks noGrp="1"/>
          </p:cNvSpPr>
          <p:nvPr>
            <p:ph sz="half" idx="1"/>
          </p:nvPr>
        </p:nvSpPr>
        <p:spPr>
          <a:xfrm>
            <a:off x="457200" y="1600200"/>
            <a:ext cx="4724400" cy="4754725"/>
          </a:xfrm>
        </p:spPr>
        <p:txBody>
          <a:bodyPr>
            <a:normAutofit fontScale="92500"/>
          </a:bodyPr>
          <a:lstStyle/>
          <a:p>
            <a:r>
              <a:rPr lang="en-US" dirty="0" smtClean="0"/>
              <a:t>This is a photo of me just before a spring concert in the early 80’s. I was in the chorus for 10 years under Dr . </a:t>
            </a:r>
            <a:r>
              <a:rPr lang="en-US" dirty="0" err="1" smtClean="0"/>
              <a:t>Carley</a:t>
            </a:r>
            <a:r>
              <a:rPr lang="en-US" dirty="0" smtClean="0"/>
              <a:t>. </a:t>
            </a:r>
          </a:p>
          <a:p>
            <a:r>
              <a:rPr lang="en-US" dirty="0" smtClean="0"/>
              <a:t>Two young children and the change of practice venue caused me to drop out. We met at the folk school. Barbara Wood was our accompanist. It was a small friendly group. </a:t>
            </a:r>
          </a:p>
          <a:p>
            <a:r>
              <a:rPr lang="en-US" dirty="0" smtClean="0"/>
              <a:t>I sang first alto. I really enjoyed it a lot. Best wishes!</a:t>
            </a:r>
            <a:endParaRPr lang="en-US" dirty="0"/>
          </a:p>
        </p:txBody>
      </p:sp>
      <p:pic>
        <p:nvPicPr>
          <p:cNvPr id="5" name="Content Placeholder 4" descr="Surles.png"/>
          <p:cNvPicPr>
            <a:picLocks noGrp="1" noChangeAspect="1"/>
          </p:cNvPicPr>
          <p:nvPr>
            <p:ph sz="half" idx="2"/>
          </p:nvPr>
        </p:nvPicPr>
        <p:blipFill>
          <a:blip r:embed="rId2" cstate="print"/>
          <a:stretch>
            <a:fillRect/>
          </a:stretch>
        </p:blipFill>
        <p:spPr>
          <a:xfrm>
            <a:off x="5340797" y="1400190"/>
            <a:ext cx="2965003" cy="4954574"/>
          </a:xfrm>
        </p:spPr>
      </p:pic>
    </p:spTree>
  </p:cSld>
  <p:clrMapOvr>
    <a:masterClrMapping/>
  </p:clrMapOvr>
  <p:transition spd="slow" advClick="0" advTm="12000">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fontScale="90000"/>
          </a:bodyPr>
          <a:lstStyle/>
          <a:p>
            <a:r>
              <a:rPr lang="en-US" dirty="0" smtClean="0"/>
              <a:t>Barbara Wood</a:t>
            </a:r>
            <a:br>
              <a:rPr lang="en-US" dirty="0" smtClean="0"/>
            </a:br>
            <a:r>
              <a:rPr lang="en-US" sz="4000" dirty="0" smtClean="0"/>
              <a:t>1978</a:t>
            </a:r>
            <a:endParaRPr lang="en-US" sz="4000" dirty="0"/>
          </a:p>
        </p:txBody>
      </p:sp>
      <p:sp>
        <p:nvSpPr>
          <p:cNvPr id="3" name="Content Placeholder 2"/>
          <p:cNvSpPr>
            <a:spLocks noGrp="1"/>
          </p:cNvSpPr>
          <p:nvPr>
            <p:ph sz="half" idx="1"/>
          </p:nvPr>
        </p:nvSpPr>
        <p:spPr>
          <a:xfrm>
            <a:off x="457200" y="1676400"/>
            <a:ext cx="4800600" cy="4678525"/>
          </a:xfrm>
        </p:spPr>
        <p:txBody>
          <a:bodyPr>
            <a:normAutofit lnSpcReduction="10000"/>
          </a:bodyPr>
          <a:lstStyle/>
          <a:p>
            <a:r>
              <a:rPr lang="en-US" dirty="0" smtClean="0"/>
              <a:t>I joined Community Chorus sometime in the late 1970’s. For three decades the Chorus was an important and enriching part of my life…  </a:t>
            </a:r>
          </a:p>
          <a:p>
            <a:r>
              <a:rPr lang="en-US" dirty="0" smtClean="0"/>
              <a:t>Throughout the years I most dearly remember the sheer joy when in our performances we really got it right; the music was so ethereal, so beautiful, that it would bring tears to my eyes while we sang.</a:t>
            </a:r>
          </a:p>
        </p:txBody>
      </p:sp>
      <p:pic>
        <p:nvPicPr>
          <p:cNvPr id="5" name="Content Placeholder 4" descr="Barbara Wood.tif"/>
          <p:cNvPicPr>
            <a:picLocks noGrp="1" noChangeAspect="1"/>
          </p:cNvPicPr>
          <p:nvPr>
            <p:ph sz="half" idx="2"/>
          </p:nvPr>
        </p:nvPicPr>
        <p:blipFill>
          <a:blip r:embed="rId2" cstate="print"/>
          <a:stretch>
            <a:fillRect/>
          </a:stretch>
        </p:blipFill>
        <p:spPr>
          <a:xfrm>
            <a:off x="5332556" y="1447800"/>
            <a:ext cx="3243503" cy="3733800"/>
          </a:xfrm>
        </p:spPr>
      </p:pic>
    </p:spTree>
  </p:cSld>
  <p:clrMapOvr>
    <a:masterClrMapping/>
  </p:clrMapOvr>
  <p:transition spd="slow" advTm="12000">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normAutofit lnSpcReduction="10000"/>
          </a:bodyPr>
          <a:lstStyle/>
          <a:p>
            <a:r>
              <a:rPr lang="en-US" dirty="0" smtClean="0"/>
              <a:t>One especially memorable concert was in 1979 – a contemporary jazzy Christmas cantata titled </a:t>
            </a:r>
            <a:r>
              <a:rPr lang="en-US" i="1" dirty="0" smtClean="0"/>
              <a:t>Emmanuel</a:t>
            </a:r>
            <a:r>
              <a:rPr lang="en-US" dirty="0" smtClean="0"/>
              <a:t>, composed by a colleague of Dr. </a:t>
            </a:r>
            <a:r>
              <a:rPr lang="en-US" dirty="0" err="1" smtClean="0"/>
              <a:t>Carley’s</a:t>
            </a:r>
            <a:r>
              <a:rPr lang="en-US" dirty="0" smtClean="0"/>
              <a:t>.</a:t>
            </a:r>
          </a:p>
          <a:p>
            <a:r>
              <a:rPr lang="en-US" dirty="0" smtClean="0"/>
              <a:t>That cassette tape was a Christmas tradition around our house for many years. Our kids called it “</a:t>
            </a:r>
            <a:r>
              <a:rPr lang="en-US" i="1" dirty="0" smtClean="0"/>
              <a:t>Taxies, Taxies</a:t>
            </a:r>
            <a:r>
              <a:rPr lang="en-US" dirty="0" smtClean="0"/>
              <a:t>” for the catchy Chorus line “Taxes, taxes, everybody’s taxes.”</a:t>
            </a:r>
          </a:p>
          <a:p>
            <a:r>
              <a:rPr lang="en-US" sz="2600" dirty="0" smtClean="0"/>
              <a:t>This performance was delightful from beginning to end, with admirable solos by Karen </a:t>
            </a:r>
            <a:r>
              <a:rPr lang="en-US" sz="2600" dirty="0" err="1" smtClean="0"/>
              <a:t>Brinke</a:t>
            </a:r>
            <a:r>
              <a:rPr lang="en-US" sz="2600" dirty="0" smtClean="0"/>
              <a:t> (Mary), Barry Watson  (Joseph), Jane </a:t>
            </a:r>
            <a:r>
              <a:rPr lang="en-US" sz="2600" dirty="0" err="1" smtClean="0"/>
              <a:t>Hindsman</a:t>
            </a:r>
            <a:r>
              <a:rPr lang="en-US" sz="2600" dirty="0" smtClean="0"/>
              <a:t>, Virginia Evans, (and others I’ve surely missed), accompanied by Rudy Davenport’s wonderful jazzy piano.</a:t>
            </a:r>
          </a:p>
          <a:p>
            <a:pPr>
              <a:buNone/>
            </a:pPr>
            <a:r>
              <a:rPr lang="en-US" sz="2600" i="1" dirty="0" smtClean="0"/>
              <a:t>Barbara Wood</a:t>
            </a:r>
          </a:p>
          <a:p>
            <a:endParaRPr lang="en-US" dirty="0" smtClean="0"/>
          </a:p>
        </p:txBody>
      </p:sp>
    </p:spTree>
  </p:cSld>
  <p:clrMapOvr>
    <a:masterClrMapping/>
  </p:clrMapOvr>
  <p:transition advTm="12000">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40000">
              <a:schemeClr val="bg2">
                <a:tint val="45000"/>
                <a:shade val="99000"/>
                <a:satMod val="350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Christmas 1979 </a:t>
            </a:r>
            <a:br>
              <a:rPr lang="en-US" dirty="0" smtClean="0"/>
            </a:br>
            <a:r>
              <a:rPr lang="en-US" sz="4000" dirty="0" smtClean="0"/>
              <a:t>2</a:t>
            </a:r>
            <a:r>
              <a:rPr lang="en-US" sz="4000" baseline="30000" dirty="0" smtClean="0"/>
              <a:t>nd</a:t>
            </a:r>
            <a:r>
              <a:rPr lang="en-US" sz="4000" dirty="0" smtClean="0"/>
              <a:t> world performance of Emmanuel by</a:t>
            </a:r>
            <a:br>
              <a:rPr lang="en-US" sz="4000" dirty="0" smtClean="0"/>
            </a:br>
            <a:r>
              <a:rPr lang="en-US" sz="4000" dirty="0" smtClean="0"/>
              <a:t>Dorothy Davidson </a:t>
            </a:r>
            <a:r>
              <a:rPr lang="en-US" sz="4000" dirty="0" err="1" smtClean="0"/>
              <a:t>Hausske</a:t>
            </a:r>
            <a:endParaRPr lang="en-US" sz="4000" dirty="0"/>
          </a:p>
        </p:txBody>
      </p:sp>
      <p:sp>
        <p:nvSpPr>
          <p:cNvPr id="5" name="Subtitle 4"/>
          <p:cNvSpPr>
            <a:spLocks noGrp="1"/>
          </p:cNvSpPr>
          <p:nvPr>
            <p:ph type="subTitle" idx="1"/>
          </p:nvPr>
        </p:nvSpPr>
        <p:spPr/>
        <p:txBody>
          <a:bodyPr/>
          <a:lstStyle/>
          <a:p>
            <a:endParaRPr lang="en-US"/>
          </a:p>
        </p:txBody>
      </p:sp>
      <p:pic>
        <p:nvPicPr>
          <p:cNvPr id="6" name="Content Placeholder 5" descr="Program Christmas 1979-Emmanuel.jpg"/>
          <p:cNvPicPr>
            <a:picLocks noGrp="1" noChangeAspect="1"/>
          </p:cNvPicPr>
          <p:nvPr>
            <p:ph idx="4294967295"/>
          </p:nvPr>
        </p:nvPicPr>
        <p:blipFill>
          <a:blip r:embed="rId2" cstate="print"/>
          <a:stretch>
            <a:fillRect/>
          </a:stretch>
        </p:blipFill>
        <p:spPr>
          <a:xfrm>
            <a:off x="4114800" y="3276600"/>
            <a:ext cx="4203700" cy="3184525"/>
          </a:xfrm>
        </p:spPr>
      </p:pic>
    </p:spTree>
  </p:cSld>
  <p:clrMapOvr>
    <a:masterClrMapping/>
  </p:clrMapOvr>
  <p:transition advTm="7000">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229600" cy="1048512"/>
          </a:xfrm>
          <a:ln>
            <a:solidFill>
              <a:schemeClr val="accent1"/>
            </a:solidFill>
          </a:ln>
        </p:spPr>
        <p:txBody>
          <a:bodyPr>
            <a:normAutofit fontScale="90000"/>
          </a:bodyPr>
          <a:lstStyle/>
          <a:p>
            <a:r>
              <a:rPr lang="en-US" sz="4000" dirty="0" smtClean="0"/>
              <a:t/>
            </a:r>
            <a:br>
              <a:rPr lang="en-US" sz="4000" dirty="0" smtClean="0"/>
            </a:br>
            <a:r>
              <a:rPr lang="en-US" sz="4000" dirty="0" smtClean="0"/>
              <a:t> </a:t>
            </a:r>
            <a:r>
              <a:rPr lang="en-US" sz="5300" dirty="0" smtClean="0"/>
              <a:t>Erik C. </a:t>
            </a:r>
            <a:r>
              <a:rPr lang="en-US" sz="5300" dirty="0" err="1" smtClean="0"/>
              <a:t>Brinke</a:t>
            </a:r>
            <a:r>
              <a:rPr lang="en-US" sz="4000" dirty="0" smtClean="0"/>
              <a:t>, guest singer 1979</a:t>
            </a:r>
            <a:endParaRPr lang="en-US" sz="2200" dirty="0"/>
          </a:p>
        </p:txBody>
      </p:sp>
      <p:sp>
        <p:nvSpPr>
          <p:cNvPr id="5" name="Content Placeholder 4"/>
          <p:cNvSpPr>
            <a:spLocks noGrp="1"/>
          </p:cNvSpPr>
          <p:nvPr>
            <p:ph idx="1"/>
          </p:nvPr>
        </p:nvSpPr>
        <p:spPr>
          <a:xfrm>
            <a:off x="457200" y="1981200"/>
            <a:ext cx="8229600" cy="4343400"/>
          </a:xfrm>
        </p:spPr>
        <p:txBody>
          <a:bodyPr>
            <a:normAutofit/>
          </a:bodyPr>
          <a:lstStyle/>
          <a:p>
            <a:pPr>
              <a:buFont typeface="Arial" pitchFamily="34" charset="0"/>
              <a:buChar char="•"/>
            </a:pPr>
            <a:r>
              <a:rPr lang="en-US" dirty="0" smtClean="0"/>
              <a:t>[</a:t>
            </a:r>
            <a:r>
              <a:rPr lang="en-US" i="1" dirty="0" smtClean="0"/>
              <a:t>Erik’s mother Karen sang the part of Mary in Emmanuel</a:t>
            </a:r>
            <a:r>
              <a:rPr lang="en-US" dirty="0" smtClean="0"/>
              <a:t>].  </a:t>
            </a:r>
          </a:p>
          <a:p>
            <a:pPr>
              <a:buFont typeface="Arial" pitchFamily="34" charset="0"/>
              <a:buChar char="•"/>
            </a:pPr>
            <a:r>
              <a:rPr lang="en-US" dirty="0" smtClean="0"/>
              <a:t>I sang some part that called for a child to sing.  I remember being scared to death!  I had to invest several afternoons rehearsing with Dr. James and Isabel </a:t>
            </a:r>
            <a:r>
              <a:rPr lang="en-US" dirty="0" err="1" smtClean="0"/>
              <a:t>Carley</a:t>
            </a:r>
            <a:r>
              <a:rPr lang="en-US" dirty="0" smtClean="0"/>
              <a:t> when I would rather have been outside playing.  </a:t>
            </a:r>
          </a:p>
          <a:p>
            <a:pPr>
              <a:buFont typeface="Arial" pitchFamily="34" charset="0"/>
              <a:buChar char="•"/>
            </a:pPr>
            <a:r>
              <a:rPr lang="en-US" dirty="0" smtClean="0"/>
              <a:t>Looking back I am glad I have that memory and experience, though, and glad I was able to sing with the group.   </a:t>
            </a:r>
            <a:r>
              <a:rPr lang="en-US" dirty="0" smtClean="0">
                <a:latin typeface="+mj-lt"/>
              </a:rPr>
              <a:t> </a:t>
            </a:r>
          </a:p>
          <a:p>
            <a:endParaRPr lang="en-US" dirty="0"/>
          </a:p>
        </p:txBody>
      </p:sp>
    </p:spTree>
  </p:cSld>
  <p:clrMapOvr>
    <a:masterClrMapping/>
  </p:clrMapOvr>
  <p:transition advTm="1200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Marsha El-</a:t>
            </a:r>
            <a:r>
              <a:rPr lang="en-US" dirty="0" err="1" smtClean="0"/>
              <a:t>Khouri</a:t>
            </a:r>
            <a:r>
              <a:rPr lang="en-US" dirty="0" smtClean="0"/>
              <a:t> Shiver</a:t>
            </a:r>
            <a:br>
              <a:rPr lang="en-US" dirty="0" smtClean="0"/>
            </a:br>
            <a:r>
              <a:rPr lang="en-US" sz="4000" dirty="0" smtClean="0"/>
              <a:t>1979</a:t>
            </a:r>
            <a:endParaRPr lang="en-US" sz="4000" dirty="0"/>
          </a:p>
        </p:txBody>
      </p:sp>
      <p:sp>
        <p:nvSpPr>
          <p:cNvPr id="3" name="Content Placeholder 2"/>
          <p:cNvSpPr>
            <a:spLocks noGrp="1"/>
          </p:cNvSpPr>
          <p:nvPr>
            <p:ph idx="1"/>
          </p:nvPr>
        </p:nvSpPr>
        <p:spPr/>
        <p:txBody>
          <a:bodyPr>
            <a:normAutofit/>
          </a:bodyPr>
          <a:lstStyle/>
          <a:p>
            <a:r>
              <a:rPr lang="en-US" dirty="0" smtClean="0"/>
              <a:t>My time in MCC was during the Fall 1979 - Spring 1980.</a:t>
            </a:r>
          </a:p>
          <a:p>
            <a:r>
              <a:rPr lang="en-US" dirty="0" smtClean="0"/>
              <a:t>Besides the enjoyment of practices, rehearsals, and performing, the most remarkable part of my membership in the Chorus was that a very nice woman introduced me to her grandson at our Christmas reception.</a:t>
            </a:r>
          </a:p>
          <a:p>
            <a:r>
              <a:rPr lang="en-US" dirty="0" smtClean="0"/>
              <a:t>This nice young man became my husband! We have now been married for almost 33 years.  We have two grown sons.</a:t>
            </a:r>
          </a:p>
          <a:p>
            <a:endParaRPr lang="en-US" dirty="0"/>
          </a:p>
        </p:txBody>
      </p:sp>
    </p:spTree>
  </p:cSld>
  <p:clrMapOvr>
    <a:masterClrMapping/>
  </p:clrMapOvr>
  <p:transition advTm="12000">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Sylvia Thomas</a:t>
            </a:r>
            <a:br>
              <a:rPr lang="en-US" dirty="0" smtClean="0"/>
            </a:br>
            <a:r>
              <a:rPr lang="en-US" sz="4000" dirty="0" smtClean="0"/>
              <a:t>1979</a:t>
            </a:r>
            <a:endParaRPr lang="en-US" sz="4000" dirty="0"/>
          </a:p>
        </p:txBody>
      </p:sp>
      <p:sp>
        <p:nvSpPr>
          <p:cNvPr id="3" name="Content Placeholder 2"/>
          <p:cNvSpPr>
            <a:spLocks noGrp="1"/>
          </p:cNvSpPr>
          <p:nvPr>
            <p:ph sz="half" idx="1"/>
          </p:nvPr>
        </p:nvSpPr>
        <p:spPr>
          <a:xfrm>
            <a:off x="304800" y="1447800"/>
            <a:ext cx="4572000" cy="4907125"/>
          </a:xfrm>
        </p:spPr>
        <p:txBody>
          <a:bodyPr>
            <a:normAutofit lnSpcReduction="10000"/>
          </a:bodyPr>
          <a:lstStyle/>
          <a:p>
            <a:r>
              <a:rPr lang="en-US" dirty="0" smtClean="0"/>
              <a:t>Sylvia remembers  that we had trouble mastering a weird piece called </a:t>
            </a:r>
            <a:r>
              <a:rPr lang="en-US" i="1" dirty="0" smtClean="0"/>
              <a:t>Gamelan</a:t>
            </a:r>
            <a:r>
              <a:rPr lang="en-US" dirty="0" smtClean="0"/>
              <a:t> which was nothing but </a:t>
            </a:r>
            <a:r>
              <a:rPr lang="en-US" i="1" dirty="0" smtClean="0"/>
              <a:t>“ding, dang, dong.”  </a:t>
            </a:r>
            <a:r>
              <a:rPr lang="en-US" dirty="0" smtClean="0"/>
              <a:t>My daughter, who was around 2 yrs old, imitated it perfectly!</a:t>
            </a:r>
          </a:p>
          <a:p>
            <a:r>
              <a:rPr lang="en-US" dirty="0" smtClean="0"/>
              <a:t>Sylvia went on to sing in a Russian chorus for 20 years and plays concertina for Morris dances in Columbus, Ohio.</a:t>
            </a:r>
          </a:p>
          <a:p>
            <a:pPr>
              <a:buNone/>
            </a:pPr>
            <a:r>
              <a:rPr lang="en-US" i="1" dirty="0" smtClean="0"/>
              <a:t>(Rachel </a:t>
            </a:r>
            <a:r>
              <a:rPr lang="en-US" i="1" dirty="0" err="1" smtClean="0"/>
              <a:t>Baughn</a:t>
            </a:r>
            <a:r>
              <a:rPr lang="en-US" i="1" dirty="0" smtClean="0"/>
              <a:t>, sister)</a:t>
            </a:r>
            <a:endParaRPr lang="en-US" i="1" dirty="0"/>
          </a:p>
        </p:txBody>
      </p:sp>
      <p:pic>
        <p:nvPicPr>
          <p:cNvPr id="7" name="Content Placeholder 6" descr="Sylvia.jpg"/>
          <p:cNvPicPr>
            <a:picLocks noGrp="1" noChangeAspect="1"/>
          </p:cNvPicPr>
          <p:nvPr>
            <p:ph sz="half" idx="2"/>
          </p:nvPr>
        </p:nvPicPr>
        <p:blipFill>
          <a:blip r:embed="rId2" cstate="print"/>
          <a:stretch>
            <a:fillRect/>
          </a:stretch>
        </p:blipFill>
        <p:spPr>
          <a:xfrm>
            <a:off x="4753967" y="1600200"/>
            <a:ext cx="4087376" cy="4191000"/>
          </a:xfrm>
        </p:spPr>
      </p:pic>
    </p:spTree>
  </p:cSld>
  <p:clrMapOvr>
    <a:masterClrMapping/>
  </p:clrMapOvr>
  <p:transition spd="slow" advTm="12000">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Harry </a:t>
            </a:r>
            <a:r>
              <a:rPr lang="en-US" dirty="0" err="1" smtClean="0"/>
              <a:t>Baughn</a:t>
            </a:r>
            <a:r>
              <a:rPr lang="en-US" dirty="0" smtClean="0"/>
              <a:t/>
            </a:r>
            <a:br>
              <a:rPr lang="en-US" dirty="0" smtClean="0"/>
            </a:br>
            <a:r>
              <a:rPr lang="en-US" sz="4000" dirty="0" smtClean="0"/>
              <a:t>1982</a:t>
            </a:r>
            <a:endParaRPr lang="en-US" sz="4000" dirty="0"/>
          </a:p>
        </p:txBody>
      </p:sp>
      <p:sp>
        <p:nvSpPr>
          <p:cNvPr id="3" name="Content Placeholder 2"/>
          <p:cNvSpPr>
            <a:spLocks noGrp="1"/>
          </p:cNvSpPr>
          <p:nvPr>
            <p:ph idx="1"/>
          </p:nvPr>
        </p:nvSpPr>
        <p:spPr>
          <a:xfrm>
            <a:off x="381000" y="1981200"/>
            <a:ext cx="8534400" cy="4648200"/>
          </a:xfrm>
        </p:spPr>
        <p:txBody>
          <a:bodyPr>
            <a:normAutofit/>
          </a:bodyPr>
          <a:lstStyle/>
          <a:p>
            <a:r>
              <a:rPr lang="en-US" dirty="0" smtClean="0"/>
              <a:t>My early memories of singing in </a:t>
            </a:r>
            <a:br>
              <a:rPr lang="en-US" dirty="0" smtClean="0"/>
            </a:br>
            <a:r>
              <a:rPr lang="en-US" dirty="0" smtClean="0"/>
              <a:t>Mountain Community Chorus are the rehearsals in the Keith House at the Folk School under Dr. </a:t>
            </a:r>
            <a:r>
              <a:rPr lang="en-US" dirty="0" err="1" smtClean="0"/>
              <a:t>Carley</a:t>
            </a:r>
            <a:r>
              <a:rPr lang="en-US" dirty="0" smtClean="0"/>
              <a:t>. </a:t>
            </a:r>
          </a:p>
          <a:p>
            <a:r>
              <a:rPr lang="en-US" dirty="0" smtClean="0"/>
              <a:t>At the end of rehearsals we would stack the folding chairs in the huge wooden drawers underneath the stage. Then it took some effort to push the loaded drawers back in. </a:t>
            </a:r>
          </a:p>
          <a:p>
            <a:r>
              <a:rPr lang="en-US" dirty="0" smtClean="0"/>
              <a:t>For about 20 years Rachel and I continued the tradition started by her brother David of making cassette tape recordings of choir concerts.</a:t>
            </a:r>
          </a:p>
          <a:p>
            <a:endParaRPr lang="en-US" dirty="0" smtClean="0"/>
          </a:p>
          <a:p>
            <a:endParaRPr lang="en-US" i="1" dirty="0"/>
          </a:p>
        </p:txBody>
      </p:sp>
      <p:pic>
        <p:nvPicPr>
          <p:cNvPr id="4" name="Picture 3" descr="Harry.jpg"/>
          <p:cNvPicPr>
            <a:picLocks noChangeAspect="1"/>
          </p:cNvPicPr>
          <p:nvPr/>
        </p:nvPicPr>
        <p:blipFill>
          <a:blip r:embed="rId2" cstate="print"/>
          <a:stretch>
            <a:fillRect/>
          </a:stretch>
        </p:blipFill>
        <p:spPr>
          <a:xfrm>
            <a:off x="6019800" y="304800"/>
            <a:ext cx="2057400" cy="2057400"/>
          </a:xfrm>
          <a:prstGeom prst="rect">
            <a:avLst/>
          </a:prstGeom>
        </p:spPr>
      </p:pic>
    </p:spTree>
  </p:cSld>
  <p:clrMapOvr>
    <a:masterClrMapping/>
  </p:clrMapOvr>
  <p:transition spd="slow" advTm="12000">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Bob Grove</a:t>
            </a:r>
            <a:br>
              <a:rPr lang="en-US" dirty="0" smtClean="0"/>
            </a:br>
            <a:r>
              <a:rPr lang="en-US" sz="4000" dirty="0" smtClean="0"/>
              <a:t>1981</a:t>
            </a:r>
            <a:endParaRPr lang="en-US" sz="4000" dirty="0"/>
          </a:p>
        </p:txBody>
      </p:sp>
      <p:pic>
        <p:nvPicPr>
          <p:cNvPr id="5" name="Content Placeholder 4" descr="Bob Grove.jpg"/>
          <p:cNvPicPr>
            <a:picLocks noGrp="1" noChangeAspect="1"/>
          </p:cNvPicPr>
          <p:nvPr>
            <p:ph sz="half" idx="1"/>
          </p:nvPr>
        </p:nvPicPr>
        <p:blipFill>
          <a:blip r:embed="rId2" cstate="print"/>
          <a:stretch>
            <a:fillRect/>
          </a:stretch>
        </p:blipFill>
        <p:spPr>
          <a:xfrm>
            <a:off x="4648200" y="2057400"/>
            <a:ext cx="3756919" cy="4065276"/>
          </a:xfrm>
        </p:spPr>
      </p:pic>
      <p:sp>
        <p:nvSpPr>
          <p:cNvPr id="4" name="Content Placeholder 3"/>
          <p:cNvSpPr>
            <a:spLocks noGrp="1"/>
          </p:cNvSpPr>
          <p:nvPr>
            <p:ph sz="half" idx="2"/>
          </p:nvPr>
        </p:nvSpPr>
        <p:spPr>
          <a:xfrm>
            <a:off x="304800" y="1981200"/>
            <a:ext cx="4038600" cy="4434840"/>
          </a:xfrm>
        </p:spPr>
        <p:txBody>
          <a:bodyPr>
            <a:normAutofit fontScale="92500" lnSpcReduction="10000"/>
          </a:bodyPr>
          <a:lstStyle/>
          <a:p>
            <a:r>
              <a:rPr lang="en-US" dirty="0" smtClean="0"/>
              <a:t>Singing with our choral group provided warmth of partnership and satisfaction of musical sensitivity. </a:t>
            </a:r>
          </a:p>
          <a:p>
            <a:r>
              <a:rPr lang="en-US" dirty="0" smtClean="0"/>
              <a:t>I'm pleased to see that Mtn. Community Chorus continues to provide enjoyment for the singers and the audience after 40 years of performance to the greater community.</a:t>
            </a:r>
            <a:endParaRPr lang="en-US" dirty="0"/>
          </a:p>
        </p:txBody>
      </p:sp>
    </p:spTree>
  </p:cSld>
  <p:clrMapOvr>
    <a:masterClrMapping/>
  </p:clrMapOvr>
  <p:transition advTm="10000">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2"/>
          </p:nvPr>
        </p:nvSpPr>
        <p:spPr>
          <a:xfrm>
            <a:off x="457200" y="1676400"/>
            <a:ext cx="2743200" cy="4572000"/>
          </a:xfrm>
        </p:spPr>
        <p:txBody>
          <a:bodyPr/>
          <a:lstStyle/>
          <a:p>
            <a:endParaRPr lang="en-US" dirty="0"/>
          </a:p>
        </p:txBody>
      </p:sp>
      <p:sp>
        <p:nvSpPr>
          <p:cNvPr id="3" name="Content Placeholder 2"/>
          <p:cNvSpPr>
            <a:spLocks noGrp="1"/>
          </p:cNvSpPr>
          <p:nvPr>
            <p:ph sz="half" idx="1"/>
          </p:nvPr>
        </p:nvSpPr>
        <p:spPr>
          <a:xfrm>
            <a:off x="3352800" y="838200"/>
            <a:ext cx="5334000" cy="5410200"/>
          </a:xfrm>
        </p:spPr>
        <p:txBody>
          <a:bodyPr>
            <a:normAutofit/>
          </a:bodyPr>
          <a:lstStyle/>
          <a:p>
            <a:r>
              <a:rPr lang="en-US" b="1" dirty="0" smtClean="0"/>
              <a:t>Laura </a:t>
            </a:r>
            <a:r>
              <a:rPr lang="en-US" b="1" dirty="0" err="1" smtClean="0"/>
              <a:t>Stooksbury</a:t>
            </a:r>
            <a:r>
              <a:rPr lang="en-US" dirty="0" smtClean="0"/>
              <a:t>, assistant director since 1999, took over as Director when Bill retired in 2012.</a:t>
            </a:r>
          </a:p>
          <a:p>
            <a:r>
              <a:rPr lang="en-US" b="1" dirty="0" smtClean="0"/>
              <a:t>Dr. John </a:t>
            </a:r>
            <a:r>
              <a:rPr lang="en-US" b="1" dirty="0" err="1" smtClean="0"/>
              <a:t>Wayman</a:t>
            </a:r>
            <a:r>
              <a:rPr lang="en-US" b="1" dirty="0" smtClean="0"/>
              <a:t>, </a:t>
            </a:r>
            <a:r>
              <a:rPr lang="en-US" dirty="0" smtClean="0"/>
              <a:t>director of music education at Young Harris College,</a:t>
            </a:r>
            <a:r>
              <a:rPr lang="en-US" b="1" dirty="0" smtClean="0"/>
              <a:t> </a:t>
            </a:r>
            <a:r>
              <a:rPr lang="en-US" dirty="0" smtClean="0"/>
              <a:t>currently serves as Assistant Director.</a:t>
            </a:r>
          </a:p>
          <a:p>
            <a:r>
              <a:rPr lang="en-US" dirty="0" smtClean="0"/>
              <a:t>In recent years the chorus has also enjoyed guest conductors from within its talented membership.</a:t>
            </a:r>
          </a:p>
          <a:p>
            <a:endParaRPr lang="en-US" dirty="0" smtClean="0"/>
          </a:p>
          <a:p>
            <a:endParaRPr lang="en-US" dirty="0"/>
          </a:p>
        </p:txBody>
      </p:sp>
      <p:pic>
        <p:nvPicPr>
          <p:cNvPr id="6" name="Picture 5" descr="Laura Stooksbury.jpg"/>
          <p:cNvPicPr>
            <a:picLocks noChangeAspect="1"/>
          </p:cNvPicPr>
          <p:nvPr/>
        </p:nvPicPr>
        <p:blipFill>
          <a:blip r:embed="rId2" cstate="print"/>
          <a:stretch>
            <a:fillRect/>
          </a:stretch>
        </p:blipFill>
        <p:spPr>
          <a:xfrm>
            <a:off x="762000" y="609600"/>
            <a:ext cx="2286145" cy="2895600"/>
          </a:xfrm>
          <a:prstGeom prst="rect">
            <a:avLst/>
          </a:prstGeom>
        </p:spPr>
      </p:pic>
      <p:pic>
        <p:nvPicPr>
          <p:cNvPr id="8" name="Picture 7" descr="John Wayman1.jpg"/>
          <p:cNvPicPr>
            <a:picLocks noChangeAspect="1"/>
          </p:cNvPicPr>
          <p:nvPr/>
        </p:nvPicPr>
        <p:blipFill>
          <a:blip r:embed="rId3" cstate="print"/>
          <a:stretch>
            <a:fillRect/>
          </a:stretch>
        </p:blipFill>
        <p:spPr>
          <a:xfrm>
            <a:off x="762000" y="3657600"/>
            <a:ext cx="2305504" cy="2590800"/>
          </a:xfrm>
          <a:prstGeom prst="rect">
            <a:avLst/>
          </a:prstGeom>
        </p:spPr>
      </p:pic>
    </p:spTree>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Bud and Carmen </a:t>
            </a:r>
            <a:r>
              <a:rPr lang="en-US" dirty="0" err="1" smtClean="0"/>
              <a:t>Fitton</a:t>
            </a:r>
            <a:r>
              <a:rPr lang="en-US" dirty="0" smtClean="0"/>
              <a:t/>
            </a:r>
            <a:br>
              <a:rPr lang="en-US" dirty="0" smtClean="0"/>
            </a:br>
            <a:r>
              <a:rPr lang="en-US" sz="4000" dirty="0" smtClean="0"/>
              <a:t>1982</a:t>
            </a:r>
            <a:endParaRPr lang="en-US" sz="4000" dirty="0"/>
          </a:p>
        </p:txBody>
      </p:sp>
      <p:sp>
        <p:nvSpPr>
          <p:cNvPr id="8" name="Content Placeholder 7"/>
          <p:cNvSpPr>
            <a:spLocks noGrp="1"/>
          </p:cNvSpPr>
          <p:nvPr>
            <p:ph sz="half" idx="1"/>
          </p:nvPr>
        </p:nvSpPr>
        <p:spPr>
          <a:xfrm>
            <a:off x="457200" y="1920085"/>
            <a:ext cx="4876800" cy="4434840"/>
          </a:xfrm>
        </p:spPr>
        <p:txBody>
          <a:bodyPr>
            <a:normAutofit/>
          </a:bodyPr>
          <a:lstStyle/>
          <a:p>
            <a:r>
              <a:rPr lang="en-US" dirty="0" smtClean="0"/>
              <a:t>Bud and I were members until 2007.  We were members of  the Ensemble, Bud was librarian and I was fortunate to study with Bill Fox for 10 years.  </a:t>
            </a:r>
          </a:p>
          <a:p>
            <a:r>
              <a:rPr lang="en-US" dirty="0" smtClean="0"/>
              <a:t>We cherish our memories of singing for 23 years under Dr. </a:t>
            </a:r>
            <a:r>
              <a:rPr lang="en-US" dirty="0" err="1" smtClean="0"/>
              <a:t>Carley</a:t>
            </a:r>
            <a:r>
              <a:rPr lang="en-US" dirty="0" smtClean="0"/>
              <a:t> and Bill Fox and wish you all well.</a:t>
            </a:r>
            <a:endParaRPr lang="en-US" dirty="0"/>
          </a:p>
        </p:txBody>
      </p:sp>
      <p:sp>
        <p:nvSpPr>
          <p:cNvPr id="1026" name="AutoShape 2" descr="mailbox://C:/Users/Rachel/AppData/Roaming/Thunderbird/Profiles/nvk15gu4.default/Mail/pop.gmail.com/Inbox.sbd/PERSONAL.sbd/Choir?number=20311026&amp;part=1.2.2&amp;filename=CIMG0019.jpg"/>
          <p:cNvSpPr>
            <a:spLocks noChangeAspect="1" noChangeArrowheads="1"/>
          </p:cNvSpPr>
          <p:nvPr/>
        </p:nvSpPr>
        <p:spPr bwMode="auto">
          <a:xfrm>
            <a:off x="155575" y="-3505200"/>
            <a:ext cx="5467350" cy="73152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Content Placeholder 5" descr="Fitton.jpg"/>
          <p:cNvPicPr>
            <a:picLocks noGrp="1" noChangeAspect="1"/>
          </p:cNvPicPr>
          <p:nvPr>
            <p:ph sz="half" idx="2"/>
          </p:nvPr>
        </p:nvPicPr>
        <p:blipFill>
          <a:blip r:embed="rId2" cstate="print"/>
          <a:stretch>
            <a:fillRect/>
          </a:stretch>
        </p:blipFill>
        <p:spPr>
          <a:xfrm>
            <a:off x="5486400" y="1600200"/>
            <a:ext cx="3132336" cy="4191000"/>
          </a:xfrm>
        </p:spPr>
      </p:pic>
    </p:spTree>
  </p:cSld>
  <p:clrMapOvr>
    <a:masterClrMapping/>
  </p:clrMapOvr>
  <p:transition spd="med" advTm="10000">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endParaRPr lang="en-US" dirty="0"/>
          </a:p>
        </p:txBody>
      </p:sp>
      <p:pic>
        <p:nvPicPr>
          <p:cNvPr id="4" name="Content Placeholder 3" descr="Spring chamber choir.jpg"/>
          <p:cNvPicPr>
            <a:picLocks noGrp="1" noChangeAspect="1"/>
          </p:cNvPicPr>
          <p:nvPr>
            <p:ph idx="1"/>
          </p:nvPr>
        </p:nvPicPr>
        <p:blipFill>
          <a:blip r:embed="rId2" cstate="print"/>
          <a:stretch>
            <a:fillRect/>
          </a:stretch>
        </p:blipFill>
        <p:spPr>
          <a:xfrm>
            <a:off x="1148852" y="1553363"/>
            <a:ext cx="6775948" cy="4635969"/>
          </a:xfrm>
        </p:spPr>
      </p:pic>
    </p:spTree>
  </p:cSld>
  <p:clrMapOvr>
    <a:masterClrMapping/>
  </p:clrMapOvr>
  <p:transition advTm="7000">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Bill Fox</a:t>
            </a:r>
            <a:br>
              <a:rPr lang="en-US" dirty="0" smtClean="0"/>
            </a:br>
            <a:r>
              <a:rPr lang="en-US" sz="4000" dirty="0" smtClean="0"/>
              <a:t>1982; Music Director 1985-2012</a:t>
            </a:r>
            <a:endParaRPr lang="en-US" sz="4000" dirty="0"/>
          </a:p>
        </p:txBody>
      </p:sp>
      <p:sp>
        <p:nvSpPr>
          <p:cNvPr id="3" name="Content Placeholder 2"/>
          <p:cNvSpPr>
            <a:spLocks noGrp="1"/>
          </p:cNvSpPr>
          <p:nvPr>
            <p:ph idx="1"/>
          </p:nvPr>
        </p:nvSpPr>
        <p:spPr>
          <a:xfrm>
            <a:off x="228600" y="1676400"/>
            <a:ext cx="8610600" cy="4800600"/>
          </a:xfrm>
        </p:spPr>
        <p:txBody>
          <a:bodyPr>
            <a:normAutofit/>
          </a:bodyPr>
          <a:lstStyle/>
          <a:p>
            <a:r>
              <a:rPr lang="en-US" dirty="0" smtClean="0"/>
              <a:t>I remember those cold winter rehearsals in the Keith House at the Campbell Folk School in </a:t>
            </a:r>
            <a:r>
              <a:rPr lang="en-US" dirty="0" err="1" smtClean="0"/>
              <a:t>Brasstown</a:t>
            </a:r>
            <a:r>
              <a:rPr lang="en-US" dirty="0" smtClean="0"/>
              <a:t>. But the acoustics in that room were glorious, as they still are, the best and most natural to be found anywhere.</a:t>
            </a:r>
          </a:p>
          <a:p>
            <a:r>
              <a:rPr lang="en-US" dirty="0" smtClean="0"/>
              <a:t>In the Spring of 1985 Dr. </a:t>
            </a:r>
            <a:r>
              <a:rPr lang="en-US" dirty="0" err="1" smtClean="0"/>
              <a:t>Carley</a:t>
            </a:r>
            <a:r>
              <a:rPr lang="en-US" dirty="0" smtClean="0"/>
              <a:t> asked me to sub for him as director while he was out of the country. When he returned, he asked me to continue directing, while he sang with the chorus as a valuable tenor until he moved to Asheville in the late ‘80s. </a:t>
            </a:r>
          </a:p>
          <a:p>
            <a:r>
              <a:rPr lang="en-US" dirty="0" smtClean="0"/>
              <a:t>At my own retirement in 2012, I asked Laura </a:t>
            </a:r>
            <a:r>
              <a:rPr lang="en-US" dirty="0" err="1" smtClean="0"/>
              <a:t>Stooksbury</a:t>
            </a:r>
            <a:r>
              <a:rPr lang="en-US" dirty="0" smtClean="0"/>
              <a:t>, my assistant director for ten years, to take the reins.</a:t>
            </a:r>
          </a:p>
          <a:p>
            <a:endParaRPr lang="en-US" dirty="0" smtClean="0"/>
          </a:p>
          <a:p>
            <a:endParaRPr lang="en-US" dirty="0"/>
          </a:p>
        </p:txBody>
      </p:sp>
    </p:spTree>
  </p:cSld>
  <p:clrMapOvr>
    <a:masterClrMapping/>
  </p:clrMapOvr>
  <p:transition spd="slow" advTm="12000">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lnSpcReduction="10000"/>
          </a:bodyPr>
          <a:lstStyle/>
          <a:p>
            <a:r>
              <a:rPr lang="en-US" dirty="0" smtClean="0"/>
              <a:t>During my tenure MCC performed twelve joint concerts with the YHC choir. </a:t>
            </a:r>
          </a:p>
          <a:p>
            <a:r>
              <a:rPr lang="en-US" dirty="0" smtClean="0"/>
              <a:t>We have had in our audiences people who traveled as much as two hundred miles to attend our concerts. So much has happened over these forty years that reflect the immeasurable impact of great choral music performed well and in proper context, by our evolving membership of amateur singers. </a:t>
            </a:r>
          </a:p>
          <a:p>
            <a:r>
              <a:rPr lang="en-US" dirty="0" smtClean="0"/>
              <a:t>I always recall Robert Shaw's comments on amateurs; he said something like, "I always enjoy working with AMATEUR choirs, because they do it because they LOVE doing it as opposed to professionals who do it as a profession." AMATEUR is from the Latin which means "Love."</a:t>
            </a:r>
          </a:p>
          <a:p>
            <a:endParaRPr lang="en-US" dirty="0"/>
          </a:p>
        </p:txBody>
      </p:sp>
    </p:spTree>
  </p:cSld>
  <p:clrMapOvr>
    <a:masterClrMapping/>
  </p:clrMapOvr>
  <p:transition spd="med" advTm="12000">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00_8885.JPG"/>
          <p:cNvPicPr>
            <a:picLocks noGrp="1" noChangeAspect="1"/>
          </p:cNvPicPr>
          <p:nvPr>
            <p:ph sz="half" idx="1"/>
          </p:nvPr>
        </p:nvPicPr>
        <p:blipFill>
          <a:blip r:embed="rId2" cstate="print"/>
          <a:stretch>
            <a:fillRect/>
          </a:stretch>
        </p:blipFill>
        <p:spPr>
          <a:xfrm>
            <a:off x="3073400" y="1295400"/>
            <a:ext cx="5976409" cy="4482307"/>
          </a:xfrm>
        </p:spPr>
      </p:pic>
      <p:sp>
        <p:nvSpPr>
          <p:cNvPr id="4" name="Content Placeholder 3"/>
          <p:cNvSpPr>
            <a:spLocks noGrp="1"/>
          </p:cNvSpPr>
          <p:nvPr>
            <p:ph sz="half" idx="2"/>
          </p:nvPr>
        </p:nvSpPr>
        <p:spPr>
          <a:xfrm>
            <a:off x="228600" y="1066800"/>
            <a:ext cx="2819400" cy="5257800"/>
          </a:xfrm>
        </p:spPr>
        <p:txBody>
          <a:bodyPr>
            <a:normAutofit/>
          </a:bodyPr>
          <a:lstStyle/>
          <a:p>
            <a:r>
              <a:rPr lang="en-US" dirty="0" smtClean="0"/>
              <a:t>So has my tenure been with MCC, so many years of commitment to and inspiration from working with the many members of Mountain Community Chorus.</a:t>
            </a:r>
            <a:endParaRPr lang="en-US" dirty="0"/>
          </a:p>
        </p:txBody>
      </p:sp>
    </p:spTree>
  </p:cSld>
  <p:clrMapOvr>
    <a:masterClrMapping/>
  </p:clrMapOvr>
  <p:transition spd="med" advTm="7000">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Anne Wells</a:t>
            </a:r>
            <a:br>
              <a:rPr lang="en-US" dirty="0" smtClean="0"/>
            </a:br>
            <a:r>
              <a:rPr lang="en-US" sz="4000" dirty="0" smtClean="0"/>
              <a:t>1983</a:t>
            </a:r>
            <a:endParaRPr lang="en-US" sz="4000" dirty="0"/>
          </a:p>
        </p:txBody>
      </p:sp>
      <p:sp>
        <p:nvSpPr>
          <p:cNvPr id="3" name="Content Placeholder 2"/>
          <p:cNvSpPr>
            <a:spLocks noGrp="1"/>
          </p:cNvSpPr>
          <p:nvPr>
            <p:ph idx="1"/>
          </p:nvPr>
        </p:nvSpPr>
        <p:spPr>
          <a:xfrm>
            <a:off x="914400" y="1935480"/>
            <a:ext cx="7391400" cy="4389120"/>
          </a:xfrm>
        </p:spPr>
        <p:txBody>
          <a:bodyPr/>
          <a:lstStyle/>
          <a:p>
            <a:r>
              <a:rPr lang="en-US" dirty="0" smtClean="0"/>
              <a:t>I was a member of Mountain Chorus under direction of James </a:t>
            </a:r>
            <a:r>
              <a:rPr lang="en-US" dirty="0" err="1" smtClean="0"/>
              <a:t>Carley</a:t>
            </a:r>
            <a:r>
              <a:rPr lang="en-US" dirty="0" smtClean="0"/>
              <a:t> and his sweet wife Isabel. We met at Folk School. Dr. </a:t>
            </a:r>
            <a:r>
              <a:rPr lang="en-US" dirty="0" err="1" smtClean="0"/>
              <a:t>Carley</a:t>
            </a:r>
            <a:r>
              <a:rPr lang="en-US" dirty="0" smtClean="0"/>
              <a:t> directed the choir at First United Methodist Church. </a:t>
            </a:r>
          </a:p>
          <a:p>
            <a:r>
              <a:rPr lang="en-US" dirty="0" smtClean="0"/>
              <a:t>I graduated from Young Harris Junior (then) College and Bill Fox was in the Music Department. We had a wonderful time. </a:t>
            </a:r>
          </a:p>
          <a:p>
            <a:r>
              <a:rPr lang="en-US" dirty="0" smtClean="0"/>
              <a:t>Wonderful years!</a:t>
            </a:r>
          </a:p>
          <a:p>
            <a:endParaRPr lang="en-US" dirty="0"/>
          </a:p>
        </p:txBody>
      </p:sp>
    </p:spTree>
  </p:cSld>
  <p:clrMapOvr>
    <a:masterClrMapping/>
  </p:clrMapOvr>
  <p:transition spd="med" advTm="9000">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1984 Christmas concert</a:t>
            </a:r>
            <a:endParaRPr lang="en-US" dirty="0"/>
          </a:p>
        </p:txBody>
      </p:sp>
      <p:pic>
        <p:nvPicPr>
          <p:cNvPr id="6" name="Content Placeholder 5" descr="Choir 1984.jpg"/>
          <p:cNvPicPr>
            <a:picLocks noGrp="1" noChangeAspect="1"/>
          </p:cNvPicPr>
          <p:nvPr>
            <p:ph sz="half" idx="1"/>
          </p:nvPr>
        </p:nvPicPr>
        <p:blipFill>
          <a:blip r:embed="rId2" cstate="print"/>
          <a:stretch>
            <a:fillRect/>
          </a:stretch>
        </p:blipFill>
        <p:spPr>
          <a:xfrm>
            <a:off x="533400" y="1676400"/>
            <a:ext cx="5197643" cy="2743200"/>
          </a:xfrm>
        </p:spPr>
      </p:pic>
      <p:pic>
        <p:nvPicPr>
          <p:cNvPr id="5" name="Content Placeholder 4" descr="Reindeer 1984.jpg"/>
          <p:cNvPicPr>
            <a:picLocks noGrp="1" noChangeAspect="1"/>
          </p:cNvPicPr>
          <p:nvPr>
            <p:ph sz="half" idx="2"/>
          </p:nvPr>
        </p:nvPicPr>
        <p:blipFill>
          <a:blip r:embed="rId3" cstate="print"/>
          <a:stretch>
            <a:fillRect/>
          </a:stretch>
        </p:blipFill>
        <p:spPr>
          <a:xfrm>
            <a:off x="5410200" y="3733800"/>
            <a:ext cx="3282416" cy="2523744"/>
          </a:xfrm>
        </p:spPr>
      </p:pic>
      <p:sp>
        <p:nvSpPr>
          <p:cNvPr id="7" name="TextBox 6"/>
          <p:cNvSpPr txBox="1"/>
          <p:nvPr/>
        </p:nvSpPr>
        <p:spPr>
          <a:xfrm>
            <a:off x="533400" y="4419600"/>
            <a:ext cx="4800600" cy="1938992"/>
          </a:xfrm>
          <a:prstGeom prst="rect">
            <a:avLst/>
          </a:prstGeom>
          <a:noFill/>
        </p:spPr>
        <p:txBody>
          <a:bodyPr wrap="square" rtlCol="0">
            <a:spAutoFit/>
          </a:bodyPr>
          <a:lstStyle/>
          <a:p>
            <a:r>
              <a:rPr lang="en-US" sz="2400" dirty="0" smtClean="0"/>
              <a:t>We performed </a:t>
            </a:r>
            <a:r>
              <a:rPr lang="en-US" sz="2400" dirty="0" err="1" smtClean="0"/>
              <a:t>‘</a:t>
            </a:r>
            <a:r>
              <a:rPr lang="en-US" sz="2400" i="1" dirty="0" err="1" smtClean="0"/>
              <a:t>Twas</a:t>
            </a:r>
            <a:r>
              <a:rPr lang="en-US" sz="2400" i="1" dirty="0" smtClean="0"/>
              <a:t> the Night Before Christmas </a:t>
            </a:r>
            <a:r>
              <a:rPr lang="en-US" sz="2400" dirty="0" smtClean="0"/>
              <a:t>using Orff Instruments. The “reindeer” were local children, and Virginia Evans played Santa Claus!</a:t>
            </a:r>
            <a:endParaRPr lang="en-US" sz="2400" dirty="0"/>
          </a:p>
        </p:txBody>
      </p:sp>
    </p:spTree>
  </p:cSld>
  <p:clrMapOvr>
    <a:masterClrMapping/>
  </p:clrMapOvr>
  <p:transition advTm="7000">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b="1" dirty="0" smtClean="0"/>
              <a:t>Mountain Community Chorus</a:t>
            </a:r>
            <a:endParaRPr lang="en-US" sz="6000" b="1" dirty="0"/>
          </a:p>
        </p:txBody>
      </p:sp>
      <p:sp>
        <p:nvSpPr>
          <p:cNvPr id="5" name="Subtitle 4"/>
          <p:cNvSpPr>
            <a:spLocks noGrp="1"/>
          </p:cNvSpPr>
          <p:nvPr>
            <p:ph type="subTitle" idx="1"/>
          </p:nvPr>
        </p:nvSpPr>
        <p:spPr>
          <a:xfrm>
            <a:off x="533400" y="3228536"/>
            <a:ext cx="7854696" cy="2715064"/>
          </a:xfrm>
        </p:spPr>
        <p:txBody>
          <a:bodyPr>
            <a:normAutofit fontScale="77500" lnSpcReduction="20000"/>
          </a:bodyPr>
          <a:lstStyle/>
          <a:p>
            <a:r>
              <a:rPr lang="en-US" sz="6000" dirty="0" smtClean="0"/>
              <a:t>1985 – 1994</a:t>
            </a:r>
          </a:p>
          <a:p>
            <a:r>
              <a:rPr lang="en-US" sz="4400" dirty="0" smtClean="0"/>
              <a:t>Under the direction of </a:t>
            </a:r>
          </a:p>
          <a:p>
            <a:r>
              <a:rPr lang="en-US" sz="4400" dirty="0" smtClean="0"/>
              <a:t>William H. Fox beginning 1986</a:t>
            </a:r>
          </a:p>
          <a:p>
            <a:r>
              <a:rPr lang="en-US" sz="4400" dirty="0" smtClean="0"/>
              <a:t>The name was changed to MCC in 1989</a:t>
            </a:r>
            <a:endParaRPr lang="en-US" sz="4400" dirty="0"/>
          </a:p>
        </p:txBody>
      </p:sp>
    </p:spTree>
  </p:cSld>
  <p:clrMapOvr>
    <a:masterClrMapping/>
  </p:clrMapOvr>
  <p:transition spd="slow" advTm="7000">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Edie </a:t>
            </a:r>
            <a:r>
              <a:rPr lang="en-US" dirty="0" err="1" smtClean="0"/>
              <a:t>Kleinpeter</a:t>
            </a:r>
            <a:r>
              <a:rPr lang="en-US" dirty="0" smtClean="0"/>
              <a:t/>
            </a:r>
            <a:br>
              <a:rPr lang="en-US" dirty="0" smtClean="0"/>
            </a:br>
            <a:r>
              <a:rPr lang="en-US" sz="4000" dirty="0" smtClean="0"/>
              <a:t>1986</a:t>
            </a:r>
            <a:endParaRPr lang="en-US" sz="4000" dirty="0"/>
          </a:p>
        </p:txBody>
      </p:sp>
      <p:pic>
        <p:nvPicPr>
          <p:cNvPr id="5" name="Content Placeholder 4" descr="Edie Kleinpeter.jpg"/>
          <p:cNvPicPr>
            <a:picLocks noGrp="1" noChangeAspect="1"/>
          </p:cNvPicPr>
          <p:nvPr>
            <p:ph sz="half" idx="1"/>
          </p:nvPr>
        </p:nvPicPr>
        <p:blipFill>
          <a:blip r:embed="rId2" cstate="print"/>
          <a:stretch>
            <a:fillRect/>
          </a:stretch>
        </p:blipFill>
        <p:spPr>
          <a:xfrm>
            <a:off x="685800" y="1771826"/>
            <a:ext cx="2801112" cy="3701017"/>
          </a:xfrm>
        </p:spPr>
      </p:pic>
      <p:sp>
        <p:nvSpPr>
          <p:cNvPr id="4" name="Content Placeholder 3"/>
          <p:cNvSpPr>
            <a:spLocks noGrp="1"/>
          </p:cNvSpPr>
          <p:nvPr>
            <p:ph sz="half" idx="2"/>
          </p:nvPr>
        </p:nvSpPr>
        <p:spPr>
          <a:xfrm>
            <a:off x="3962400" y="1920085"/>
            <a:ext cx="4724400" cy="4434840"/>
          </a:xfrm>
        </p:spPr>
        <p:txBody>
          <a:bodyPr>
            <a:normAutofit lnSpcReduction="10000"/>
          </a:bodyPr>
          <a:lstStyle/>
          <a:p>
            <a:r>
              <a:rPr lang="en-US" dirty="0" smtClean="0"/>
              <a:t>I enjoyed the years I spent as a member of the Community Choir under the direction of Bill Fox. We had a weekly rehearsal at the Folk School and </a:t>
            </a:r>
            <a:r>
              <a:rPr lang="en-US" dirty="0" err="1" smtClean="0"/>
              <a:t>peformed</a:t>
            </a:r>
            <a:r>
              <a:rPr lang="en-US" dirty="0" smtClean="0"/>
              <a:t> at Sharp Memorial Church. I learned so much from Bill and Mary Anne. This was definitely a highlight in my life!</a:t>
            </a:r>
            <a:br>
              <a:rPr lang="en-US" dirty="0" smtClean="0"/>
            </a:br>
            <a:endParaRPr lang="en-US" i="1" dirty="0"/>
          </a:p>
        </p:txBody>
      </p:sp>
    </p:spTree>
  </p:cSld>
  <p:clrMapOvr>
    <a:masterClrMapping/>
  </p:clrMapOvr>
  <p:transition advTm="11000">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Earle </a:t>
            </a:r>
            <a:r>
              <a:rPr lang="en-US" dirty="0" err="1" smtClean="0"/>
              <a:t>Seaverns</a:t>
            </a:r>
            <a:r>
              <a:rPr lang="en-US" dirty="0" smtClean="0"/>
              <a:t/>
            </a:r>
            <a:br>
              <a:rPr lang="en-US" dirty="0" smtClean="0"/>
            </a:br>
            <a:r>
              <a:rPr lang="en-US" sz="4000" dirty="0" smtClean="0"/>
              <a:t>1987</a:t>
            </a:r>
            <a:endParaRPr lang="en-US" sz="4000" dirty="0"/>
          </a:p>
        </p:txBody>
      </p:sp>
      <p:sp>
        <p:nvSpPr>
          <p:cNvPr id="3" name="Content Placeholder 2"/>
          <p:cNvSpPr>
            <a:spLocks noGrp="1"/>
          </p:cNvSpPr>
          <p:nvPr>
            <p:ph sz="half" idx="1"/>
          </p:nvPr>
        </p:nvSpPr>
        <p:spPr>
          <a:xfrm>
            <a:off x="228600" y="1905000"/>
            <a:ext cx="8382000" cy="4434840"/>
          </a:xfrm>
        </p:spPr>
        <p:txBody>
          <a:bodyPr>
            <a:normAutofit lnSpcReduction="10000"/>
          </a:bodyPr>
          <a:lstStyle/>
          <a:p>
            <a:r>
              <a:rPr lang="en-US" dirty="0" smtClean="0"/>
              <a:t>Yes, 40 yrs is a long time. I remember</a:t>
            </a:r>
            <a:br>
              <a:rPr lang="en-US" dirty="0" smtClean="0"/>
            </a:br>
            <a:r>
              <a:rPr lang="en-US" dirty="0" smtClean="0"/>
              <a:t>well – Sally and I started in ’87. James</a:t>
            </a:r>
            <a:br>
              <a:rPr lang="en-US" dirty="0" smtClean="0"/>
            </a:br>
            <a:r>
              <a:rPr lang="en-US" dirty="0" err="1" smtClean="0"/>
              <a:t>Carley</a:t>
            </a:r>
            <a:r>
              <a:rPr lang="en-US" dirty="0" smtClean="0"/>
              <a:t> was director and I think Barbara</a:t>
            </a:r>
            <a:br>
              <a:rPr lang="en-US" dirty="0" smtClean="0"/>
            </a:br>
            <a:r>
              <a:rPr lang="en-US" dirty="0" smtClean="0"/>
              <a:t>Wood accompanied. </a:t>
            </a:r>
          </a:p>
          <a:p>
            <a:r>
              <a:rPr lang="en-US" dirty="0" smtClean="0"/>
              <a:t>When Bill Fox took over, James was a </a:t>
            </a:r>
            <a:br>
              <a:rPr lang="en-US" dirty="0" smtClean="0"/>
            </a:br>
            <a:r>
              <a:rPr lang="en-US" dirty="0" smtClean="0"/>
              <a:t>tenor as I was. He would berate me, because he thought I was using a pen to mark the music -- I was using a mechanical pencil, which he finally realized.</a:t>
            </a:r>
          </a:p>
          <a:p>
            <a:r>
              <a:rPr lang="en-US" dirty="0" smtClean="0"/>
              <a:t>After Sally died, I spent most Spring sessions in the South, but did not miss a concert – always enjoyed them so much. </a:t>
            </a:r>
          </a:p>
          <a:p>
            <a:pPr>
              <a:buNone/>
            </a:pPr>
            <a:endParaRPr lang="en-US" dirty="0" smtClean="0"/>
          </a:p>
        </p:txBody>
      </p:sp>
      <p:pic>
        <p:nvPicPr>
          <p:cNvPr id="5" name="Content Placeholder 5" descr="Earle2.jpg"/>
          <p:cNvPicPr>
            <a:picLocks noGrp="1" noChangeAspect="1"/>
          </p:cNvPicPr>
          <p:nvPr>
            <p:ph sz="half" idx="2"/>
          </p:nvPr>
        </p:nvPicPr>
        <p:blipFill>
          <a:blip r:embed="rId2" cstate="print"/>
          <a:stretch>
            <a:fillRect/>
          </a:stretch>
        </p:blipFill>
        <p:spPr>
          <a:xfrm>
            <a:off x="6288678" y="533400"/>
            <a:ext cx="2855322" cy="3326685"/>
          </a:xfrm>
        </p:spPr>
      </p:pic>
    </p:spTree>
  </p:cSld>
  <p:clrMapOvr>
    <a:masterClrMapping/>
  </p:clrMapOvr>
  <p:transition advTm="12000">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normAutofit fontScale="90000"/>
          </a:bodyPr>
          <a:lstStyle/>
          <a:p>
            <a:r>
              <a:rPr lang="en-US" sz="3600" dirty="0" smtClean="0"/>
              <a:t>Keith House at the JC Campbell Folk School was the early site of most rehearsals and concerts.</a:t>
            </a:r>
            <a:endParaRPr lang="en-US" sz="3600" dirty="0"/>
          </a:p>
        </p:txBody>
      </p:sp>
      <p:pic>
        <p:nvPicPr>
          <p:cNvPr id="6" name="Content Placeholder 5" descr="Folk school 1984.jpg"/>
          <p:cNvPicPr>
            <a:picLocks noGrp="1" noChangeAspect="1"/>
          </p:cNvPicPr>
          <p:nvPr>
            <p:ph idx="1"/>
          </p:nvPr>
        </p:nvPicPr>
        <p:blipFill>
          <a:blip r:embed="rId2" cstate="print"/>
          <a:stretch>
            <a:fillRect/>
          </a:stretch>
        </p:blipFill>
        <p:spPr>
          <a:xfrm>
            <a:off x="714784" y="1901476"/>
            <a:ext cx="7362416" cy="4270724"/>
          </a:xfrm>
        </p:spPr>
      </p:pic>
    </p:spTree>
  </p:cSld>
  <p:clrMapOvr>
    <a:masterClrMapping/>
  </p:clrMapOvr>
  <p:transition spd="slow" advTm="7000">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Sally Roberson</a:t>
            </a:r>
            <a:br>
              <a:rPr lang="en-US" dirty="0" smtClean="0"/>
            </a:br>
            <a:r>
              <a:rPr lang="en-US" sz="4000" dirty="0" smtClean="0"/>
              <a:t>1987</a:t>
            </a:r>
            <a:endParaRPr lang="en-US" sz="4000" dirty="0"/>
          </a:p>
        </p:txBody>
      </p:sp>
      <p:sp>
        <p:nvSpPr>
          <p:cNvPr id="3" name="Content Placeholder 2"/>
          <p:cNvSpPr>
            <a:spLocks noGrp="1"/>
          </p:cNvSpPr>
          <p:nvPr>
            <p:ph idx="1"/>
          </p:nvPr>
        </p:nvSpPr>
        <p:spPr>
          <a:xfrm>
            <a:off x="838200" y="2133600"/>
            <a:ext cx="7315200" cy="4389120"/>
          </a:xfrm>
        </p:spPr>
        <p:txBody>
          <a:bodyPr/>
          <a:lstStyle/>
          <a:p>
            <a:r>
              <a:rPr lang="en-US" dirty="0" smtClean="0"/>
              <a:t>My time with the Community Chorus was the early 1990s.  </a:t>
            </a:r>
          </a:p>
          <a:p>
            <a:r>
              <a:rPr lang="en-US" dirty="0" smtClean="0"/>
              <a:t>My fondest memory is a Christmas Concert at Sharp Memorial Methodist Church.  Singing with an orchestra and among the very talented singers was a very moving experience for me.  </a:t>
            </a:r>
          </a:p>
          <a:p>
            <a:r>
              <a:rPr lang="en-US" dirty="0" smtClean="0"/>
              <a:t>I felt it to be a true time of worship and praise. </a:t>
            </a:r>
            <a:br>
              <a:rPr lang="en-US" dirty="0" smtClean="0"/>
            </a:br>
            <a:r>
              <a:rPr lang="en-US" dirty="0" smtClean="0"/>
              <a:t/>
            </a:r>
            <a:br>
              <a:rPr lang="en-US" dirty="0" smtClean="0"/>
            </a:br>
            <a:endParaRPr lang="en-US" dirty="0"/>
          </a:p>
        </p:txBody>
      </p:sp>
    </p:spTree>
  </p:cSld>
  <p:clrMapOvr>
    <a:masterClrMapping/>
  </p:clrMapOvr>
  <p:transition spd="slow" advTm="10000">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Elaine K. </a:t>
            </a:r>
            <a:r>
              <a:rPr lang="en-US" dirty="0" err="1" smtClean="0"/>
              <a:t>Fatora</a:t>
            </a:r>
            <a:r>
              <a:rPr lang="en-US" dirty="0" smtClean="0"/>
              <a:t> </a:t>
            </a:r>
            <a:r>
              <a:rPr lang="en-US" dirty="0" err="1" smtClean="0"/>
              <a:t>Delcuze</a:t>
            </a:r>
            <a:r>
              <a:rPr lang="en-US" dirty="0" smtClean="0"/>
              <a:t/>
            </a:r>
            <a:br>
              <a:rPr lang="en-US" dirty="0" smtClean="0"/>
            </a:br>
            <a:r>
              <a:rPr lang="en-US" sz="4000" dirty="0" smtClean="0"/>
              <a:t>1988</a:t>
            </a:r>
            <a:endParaRPr lang="en-US" sz="4000" dirty="0"/>
          </a:p>
        </p:txBody>
      </p:sp>
      <p:sp>
        <p:nvSpPr>
          <p:cNvPr id="3" name="Content Placeholder 2"/>
          <p:cNvSpPr>
            <a:spLocks noGrp="1"/>
          </p:cNvSpPr>
          <p:nvPr>
            <p:ph idx="1"/>
          </p:nvPr>
        </p:nvSpPr>
        <p:spPr/>
        <p:txBody>
          <a:bodyPr>
            <a:normAutofit lnSpcReduction="10000"/>
          </a:bodyPr>
          <a:lstStyle/>
          <a:p>
            <a:r>
              <a:rPr lang="en-US" dirty="0" smtClean="0"/>
              <a:t>The mid 1980's were a time of personal and family crises for me. Several church choir members suggested that I join the Community Choir to relieve the stress and readjust my focus.  It was one of the most positive actions I have ever taken.  </a:t>
            </a:r>
          </a:p>
          <a:p>
            <a:r>
              <a:rPr lang="en-US" dirty="0" smtClean="0"/>
              <a:t>Having been a church accompanist, high school and church choir member, and coming from an extended family of church and school choir accompanists, it was the perfect fit.  </a:t>
            </a:r>
          </a:p>
          <a:p>
            <a:r>
              <a:rPr lang="en-US" dirty="0" smtClean="0"/>
              <a:t>Though I am no longer a member of the choir, I never miss a concert.  Happy 40th!   </a:t>
            </a:r>
          </a:p>
          <a:p>
            <a:endParaRPr lang="en-US" dirty="0" smtClean="0"/>
          </a:p>
        </p:txBody>
      </p:sp>
    </p:spTree>
  </p:cSld>
  <p:clrMapOvr>
    <a:masterClrMapping/>
  </p:clrMapOvr>
  <p:transition spd="slow" advTm="12000">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Janet Paul</a:t>
            </a:r>
            <a:br>
              <a:rPr lang="en-US" dirty="0" smtClean="0"/>
            </a:br>
            <a:r>
              <a:rPr lang="en-US" sz="4000" dirty="0" smtClean="0"/>
              <a:t>1989</a:t>
            </a:r>
            <a:endParaRPr lang="en-US" sz="4000" dirty="0"/>
          </a:p>
        </p:txBody>
      </p:sp>
      <p:sp>
        <p:nvSpPr>
          <p:cNvPr id="3" name="Content Placeholder 2"/>
          <p:cNvSpPr>
            <a:spLocks noGrp="1"/>
          </p:cNvSpPr>
          <p:nvPr>
            <p:ph idx="1"/>
          </p:nvPr>
        </p:nvSpPr>
        <p:spPr>
          <a:xfrm>
            <a:off x="1295400" y="1935480"/>
            <a:ext cx="6477000" cy="4389120"/>
          </a:xfrm>
        </p:spPr>
        <p:txBody>
          <a:bodyPr/>
          <a:lstStyle/>
          <a:p>
            <a:r>
              <a:rPr lang="en-US" dirty="0" smtClean="0"/>
              <a:t>Three of us drove over from Andrews United Methodist Church – </a:t>
            </a:r>
            <a:r>
              <a:rPr lang="en-US" dirty="0" err="1" smtClean="0"/>
              <a:t>Laqueta</a:t>
            </a:r>
            <a:r>
              <a:rPr lang="en-US" dirty="0" smtClean="0"/>
              <a:t> Carroll, Margaret Young, and me.  We practiced at the Folk school at that time and had concerts twice a year.  It was fun.  </a:t>
            </a:r>
          </a:p>
          <a:p>
            <a:r>
              <a:rPr lang="en-US" dirty="0" smtClean="0"/>
              <a:t>We stayed with them for a while even after they moved the venue to Young Harris College.  </a:t>
            </a:r>
          </a:p>
          <a:p>
            <a:r>
              <a:rPr lang="en-US" dirty="0" smtClean="0"/>
              <a:t>It was great fun. </a:t>
            </a:r>
            <a:endParaRPr lang="en-US" dirty="0"/>
          </a:p>
        </p:txBody>
      </p:sp>
    </p:spTree>
  </p:cSld>
  <p:clrMapOvr>
    <a:masterClrMapping/>
  </p:clrMapOvr>
  <p:transition spd="med" advTm="8000">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Bob and Jean </a:t>
            </a:r>
            <a:r>
              <a:rPr lang="en-US" dirty="0" err="1" smtClean="0"/>
              <a:t>Hiler</a:t>
            </a:r>
            <a:r>
              <a:rPr lang="en-US" dirty="0" smtClean="0"/>
              <a:t/>
            </a:r>
            <a:br>
              <a:rPr lang="en-US" dirty="0" smtClean="0"/>
            </a:br>
            <a:r>
              <a:rPr lang="en-US" sz="4000" dirty="0" smtClean="0"/>
              <a:t>1990</a:t>
            </a:r>
            <a:endParaRPr lang="en-US" sz="4000" dirty="0"/>
          </a:p>
        </p:txBody>
      </p:sp>
      <p:pic>
        <p:nvPicPr>
          <p:cNvPr id="7" name="Content Placeholder 6" descr="Hiler.jpg"/>
          <p:cNvPicPr>
            <a:picLocks noGrp="1" noChangeAspect="1"/>
          </p:cNvPicPr>
          <p:nvPr>
            <p:ph sz="half" idx="1"/>
          </p:nvPr>
        </p:nvPicPr>
        <p:blipFill>
          <a:blip r:embed="rId2" cstate="print"/>
          <a:stretch>
            <a:fillRect/>
          </a:stretch>
        </p:blipFill>
        <p:spPr>
          <a:xfrm>
            <a:off x="5181600" y="228600"/>
            <a:ext cx="3293364" cy="3005594"/>
          </a:xfrm>
        </p:spPr>
      </p:pic>
      <p:sp>
        <p:nvSpPr>
          <p:cNvPr id="6" name="Content Placeholder 5"/>
          <p:cNvSpPr>
            <a:spLocks noGrp="1"/>
          </p:cNvSpPr>
          <p:nvPr>
            <p:ph sz="half" idx="2"/>
          </p:nvPr>
        </p:nvSpPr>
        <p:spPr>
          <a:xfrm>
            <a:off x="304800" y="2133600"/>
            <a:ext cx="8382000" cy="4495800"/>
          </a:xfrm>
        </p:spPr>
        <p:txBody>
          <a:bodyPr>
            <a:normAutofit/>
          </a:bodyPr>
          <a:lstStyle/>
          <a:p>
            <a:r>
              <a:rPr lang="en-US" dirty="0" smtClean="0"/>
              <a:t>We were members during the </a:t>
            </a:r>
            <a:br>
              <a:rPr lang="en-US" dirty="0" smtClean="0"/>
            </a:br>
            <a:r>
              <a:rPr lang="en-US" dirty="0" smtClean="0"/>
              <a:t>‘90s. Both of us had previous </a:t>
            </a:r>
            <a:br>
              <a:rPr lang="en-US" dirty="0" smtClean="0"/>
            </a:br>
            <a:r>
              <a:rPr lang="en-US" dirty="0" smtClean="0"/>
              <a:t>experience singing in choirs in </a:t>
            </a:r>
            <a:br>
              <a:rPr lang="en-US" dirty="0" smtClean="0"/>
            </a:br>
            <a:r>
              <a:rPr lang="en-US" dirty="0" smtClean="0"/>
              <a:t>church, school, and college. Therefore, when one of the members asked us to join, we were delighted. </a:t>
            </a:r>
          </a:p>
          <a:p>
            <a:r>
              <a:rPr lang="en-US" dirty="0" smtClean="0"/>
              <a:t>Singing with the group was a real inspiration! We  would probably still be singing with you if it were not for two factors: 1. Aging, and 2. Asthma. </a:t>
            </a:r>
          </a:p>
          <a:p>
            <a:r>
              <a:rPr lang="en-US" dirty="0" smtClean="0"/>
              <a:t>We still like to attend performances, so keep those announcements in the paper!</a:t>
            </a:r>
          </a:p>
          <a:p>
            <a:endParaRPr lang="en-US" dirty="0"/>
          </a:p>
        </p:txBody>
      </p:sp>
    </p:spTree>
  </p:cSld>
  <p:clrMapOvr>
    <a:masterClrMapping/>
  </p:clrMapOvr>
  <p:transition spd="med" advTm="12000">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286000"/>
            <a:ext cx="6629400" cy="4038600"/>
          </a:xfrm>
        </p:spPr>
        <p:txBody>
          <a:bodyPr/>
          <a:lstStyle/>
          <a:p>
            <a:r>
              <a:rPr lang="en-US" dirty="0" smtClean="0"/>
              <a:t>We are indeed so very fortunate to be able to sing with the Mountain Community Chorus, for the enrichment of our own lives, and for the entertainment of our audience! </a:t>
            </a:r>
          </a:p>
          <a:p>
            <a:r>
              <a:rPr lang="en-US" dirty="0" smtClean="0"/>
              <a:t>I truly consider it an honor to be able to be a part of the Chorus.</a:t>
            </a:r>
            <a:endParaRPr lang="en-US" dirty="0"/>
          </a:p>
        </p:txBody>
      </p:sp>
      <p:sp>
        <p:nvSpPr>
          <p:cNvPr id="5" name="Rectangle 4"/>
          <p:cNvSpPr/>
          <p:nvPr/>
        </p:nvSpPr>
        <p:spPr>
          <a:xfrm>
            <a:off x="609600" y="685800"/>
            <a:ext cx="7769884"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Don Schneider,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p:nvPr/>
        </p:nvSpPr>
        <p:spPr>
          <a:xfrm>
            <a:off x="838200" y="1524000"/>
            <a:ext cx="1120820" cy="646331"/>
          </a:xfrm>
          <a:prstGeom prst="rect">
            <a:avLst/>
          </a:prstGeom>
          <a:noFill/>
        </p:spPr>
        <p:txBody>
          <a:bodyPr wrap="none" rtlCol="0">
            <a:spAutoFit/>
          </a:bodyPr>
          <a:lstStyle/>
          <a:p>
            <a:r>
              <a:rPr lang="en-US" sz="3600" dirty="0" smtClean="0">
                <a:solidFill>
                  <a:schemeClr val="accent1"/>
                </a:solidFill>
                <a:latin typeface="+mj-lt"/>
              </a:rPr>
              <a:t>1995</a:t>
            </a:r>
            <a:endParaRPr lang="en-US" sz="3600" dirty="0">
              <a:solidFill>
                <a:schemeClr val="accent1"/>
              </a:solidFill>
              <a:latin typeface="+mj-lt"/>
            </a:endParaRPr>
          </a:p>
        </p:txBody>
      </p:sp>
    </p:spTree>
  </p:cSld>
  <p:clrMapOvr>
    <a:masterClrMapping/>
  </p:clrMapOvr>
  <p:transition spd="slow" advTm="8000">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b="1" dirty="0" smtClean="0"/>
              <a:t>Mountain Community Chorus</a:t>
            </a:r>
            <a:endParaRPr lang="en-US" sz="6000" b="1" dirty="0"/>
          </a:p>
        </p:txBody>
      </p:sp>
      <p:sp>
        <p:nvSpPr>
          <p:cNvPr id="5" name="Subtitle 4"/>
          <p:cNvSpPr>
            <a:spLocks noGrp="1"/>
          </p:cNvSpPr>
          <p:nvPr>
            <p:ph type="subTitle" idx="1"/>
          </p:nvPr>
        </p:nvSpPr>
        <p:spPr/>
        <p:txBody>
          <a:bodyPr>
            <a:normAutofit fontScale="77500" lnSpcReduction="20000"/>
          </a:bodyPr>
          <a:lstStyle/>
          <a:p>
            <a:r>
              <a:rPr lang="en-US" sz="6000" dirty="0" smtClean="0"/>
              <a:t>1996-2005</a:t>
            </a:r>
          </a:p>
          <a:p>
            <a:r>
              <a:rPr lang="en-US" sz="4400" dirty="0" smtClean="0"/>
              <a:t>Under the direction of</a:t>
            </a:r>
          </a:p>
          <a:p>
            <a:r>
              <a:rPr lang="en-US" sz="4400" dirty="0" smtClean="0"/>
              <a:t>William H. Fox</a:t>
            </a:r>
            <a:endParaRPr lang="en-US" sz="4400" dirty="0"/>
          </a:p>
        </p:txBody>
      </p:sp>
    </p:spTree>
  </p:cSld>
  <p:clrMapOvr>
    <a:masterClrMapping/>
  </p:clrMapOvr>
  <p:transition spd="slow" advTm="7000">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01000" cy="1066800"/>
          </a:xfrm>
        </p:spPr>
        <p:txBody>
          <a:bodyPr>
            <a:normAutofit fontScale="90000"/>
          </a:bodyPr>
          <a:lstStyle/>
          <a:p>
            <a:r>
              <a:rPr lang="en-US" dirty="0" smtClean="0"/>
              <a:t>Jo Carolyn and John Beebe</a:t>
            </a:r>
            <a:br>
              <a:rPr lang="en-US" dirty="0" smtClean="0"/>
            </a:br>
            <a:r>
              <a:rPr lang="en-US" sz="4000" dirty="0" smtClean="0"/>
              <a:t>1996</a:t>
            </a:r>
            <a:endParaRPr lang="en-US" sz="4000" dirty="0"/>
          </a:p>
        </p:txBody>
      </p:sp>
      <p:pic>
        <p:nvPicPr>
          <p:cNvPr id="6" name="Content Placeholder 5" descr="Beebe.JPG"/>
          <p:cNvPicPr>
            <a:picLocks noGrp="1" noChangeAspect="1"/>
          </p:cNvPicPr>
          <p:nvPr>
            <p:ph sz="half" idx="1"/>
          </p:nvPr>
        </p:nvPicPr>
        <p:blipFill>
          <a:blip r:embed="rId2" cstate="print"/>
          <a:stretch>
            <a:fillRect/>
          </a:stretch>
        </p:blipFill>
        <p:spPr>
          <a:xfrm>
            <a:off x="990600" y="1600200"/>
            <a:ext cx="3733800" cy="2692400"/>
          </a:xfrm>
        </p:spPr>
      </p:pic>
      <p:sp>
        <p:nvSpPr>
          <p:cNvPr id="5" name="Content Placeholder 4"/>
          <p:cNvSpPr>
            <a:spLocks noGrp="1"/>
          </p:cNvSpPr>
          <p:nvPr>
            <p:ph sz="half" idx="2"/>
          </p:nvPr>
        </p:nvSpPr>
        <p:spPr>
          <a:xfrm>
            <a:off x="4648200" y="1676400"/>
            <a:ext cx="4038600" cy="4678525"/>
          </a:xfrm>
        </p:spPr>
        <p:txBody>
          <a:bodyPr>
            <a:normAutofit fontScale="92500"/>
          </a:bodyPr>
          <a:lstStyle/>
          <a:p>
            <a:r>
              <a:rPr lang="en-US" dirty="0" smtClean="0"/>
              <a:t>My wife, Jo Carolyn, and I joined the Mountain Community Chorus in 1996 and continued to be members until 2011. I was president from 1998 until 2001.</a:t>
            </a:r>
          </a:p>
          <a:p>
            <a:r>
              <a:rPr lang="en-US" dirty="0" smtClean="0"/>
              <a:t>During that time I wrote, with former president Paul Arnold's help, the Chorus By-laws. I was Treasurer from 2005 to 2008. </a:t>
            </a:r>
          </a:p>
          <a:p>
            <a:endParaRPr lang="en-US" dirty="0"/>
          </a:p>
        </p:txBody>
      </p:sp>
      <p:pic>
        <p:nvPicPr>
          <p:cNvPr id="7" name="Picture 6" descr="Jo Carolyn.jpg"/>
          <p:cNvPicPr>
            <a:picLocks noChangeAspect="1"/>
          </p:cNvPicPr>
          <p:nvPr/>
        </p:nvPicPr>
        <p:blipFill>
          <a:blip r:embed="rId3" cstate="print"/>
          <a:stretch>
            <a:fillRect/>
          </a:stretch>
        </p:blipFill>
        <p:spPr>
          <a:xfrm>
            <a:off x="609600" y="3505200"/>
            <a:ext cx="1977301" cy="2950163"/>
          </a:xfrm>
          <a:prstGeom prst="rect">
            <a:avLst/>
          </a:prstGeom>
        </p:spPr>
      </p:pic>
    </p:spTree>
  </p:cSld>
  <p:clrMapOvr>
    <a:masterClrMapping/>
  </p:clrMapOvr>
  <p:transition advTm="12000">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ormAutofit/>
          </a:bodyPr>
          <a:lstStyle/>
          <a:p>
            <a:r>
              <a:rPr lang="en-US" dirty="0" smtClean="0"/>
              <a:t>Bill Fox was directing the MCC when I joined. I soon learned to appreciate his musical taste and his directing style. </a:t>
            </a:r>
          </a:p>
          <a:p>
            <a:r>
              <a:rPr lang="en-US" dirty="0" smtClean="0"/>
              <a:t>I learned that Bill had sung under the direction of Robert Shaw with the Atlanta Symphony Orchestra Chorus at the same time I did.</a:t>
            </a:r>
          </a:p>
          <a:p>
            <a:r>
              <a:rPr lang="en-US" dirty="0" smtClean="0"/>
              <a:t> Anyone who has sung with Shaw soon realized that his primary motivation was musical excellence. It was obvious to me that Bill was motivated by the same principle. It helped make the Mountain Community Chorus become the excellent ensemble that it is today and gives it a standard to maintain.</a:t>
            </a:r>
          </a:p>
          <a:p>
            <a:pPr>
              <a:buNone/>
            </a:pPr>
            <a:r>
              <a:rPr lang="en-US" i="1" dirty="0" smtClean="0"/>
              <a:t>John Beebe</a:t>
            </a:r>
            <a:endParaRPr lang="en-US" dirty="0" smtClean="0"/>
          </a:p>
          <a:p>
            <a:endParaRPr lang="en-US" dirty="0" smtClean="0"/>
          </a:p>
          <a:p>
            <a:endParaRPr lang="en-US" dirty="0" smtClean="0"/>
          </a:p>
          <a:p>
            <a:endParaRPr lang="en-US" dirty="0"/>
          </a:p>
        </p:txBody>
      </p:sp>
    </p:spTree>
  </p:cSld>
  <p:clrMapOvr>
    <a:masterClrMapping/>
  </p:clrMapOvr>
  <p:transition advTm="12000">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1997</a:t>
            </a:r>
            <a:endParaRPr lang="en-US" dirty="0"/>
          </a:p>
        </p:txBody>
      </p:sp>
      <p:pic>
        <p:nvPicPr>
          <p:cNvPr id="4" name="Content Placeholder 3" descr="1997.jpg"/>
          <p:cNvPicPr>
            <a:picLocks noGrp="1" noChangeAspect="1"/>
          </p:cNvPicPr>
          <p:nvPr>
            <p:ph idx="1"/>
          </p:nvPr>
        </p:nvPicPr>
        <p:blipFill>
          <a:blip r:embed="rId2" cstate="print"/>
          <a:stretch>
            <a:fillRect/>
          </a:stretch>
        </p:blipFill>
        <p:spPr>
          <a:xfrm>
            <a:off x="457200" y="2184900"/>
            <a:ext cx="8419793" cy="3606300"/>
          </a:xfrm>
        </p:spPr>
      </p:pic>
    </p:spTree>
  </p:cSld>
  <p:clrMapOvr>
    <a:masterClrMapping/>
  </p:clrMapOvr>
  <p:transition advTm="7000">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935480"/>
            <a:ext cx="4495800" cy="4389120"/>
          </a:xfrm>
        </p:spPr>
        <p:txBody>
          <a:bodyPr>
            <a:normAutofit/>
          </a:bodyPr>
          <a:lstStyle/>
          <a:p>
            <a:r>
              <a:rPr lang="en-US" dirty="0" smtClean="0"/>
              <a:t>It is wonderful to have an opportunity to perform more challenging music in our area. </a:t>
            </a:r>
          </a:p>
          <a:p>
            <a:r>
              <a:rPr lang="en-US" dirty="0" smtClean="0"/>
              <a:t>It is interesting that we come together from such varied backgrounds, varied communities and states, and such a wide range of ages for a common love.</a:t>
            </a:r>
            <a:endParaRPr lang="en-US" dirty="0"/>
          </a:p>
        </p:txBody>
      </p:sp>
      <p:sp>
        <p:nvSpPr>
          <p:cNvPr id="4" name="Rectangle 3"/>
          <p:cNvSpPr/>
          <p:nvPr/>
        </p:nvSpPr>
        <p:spPr>
          <a:xfrm>
            <a:off x="533400" y="685800"/>
            <a:ext cx="7994689"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Susanne Parker,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4" descr="S Parker.jpg"/>
          <p:cNvPicPr>
            <a:picLocks noChangeAspect="1"/>
          </p:cNvPicPr>
          <p:nvPr/>
        </p:nvPicPr>
        <p:blipFill>
          <a:blip r:embed="rId2" cstate="print"/>
          <a:stretch>
            <a:fillRect/>
          </a:stretch>
        </p:blipFill>
        <p:spPr>
          <a:xfrm>
            <a:off x="685800" y="2209800"/>
            <a:ext cx="2362200" cy="4195267"/>
          </a:xfrm>
          <a:prstGeom prst="rect">
            <a:avLst/>
          </a:prstGeom>
        </p:spPr>
      </p:pic>
      <p:sp>
        <p:nvSpPr>
          <p:cNvPr id="6" name="TextBox 5"/>
          <p:cNvSpPr txBox="1"/>
          <p:nvPr/>
        </p:nvSpPr>
        <p:spPr>
          <a:xfrm>
            <a:off x="685800" y="1524000"/>
            <a:ext cx="1120820" cy="646331"/>
          </a:xfrm>
          <a:prstGeom prst="rect">
            <a:avLst/>
          </a:prstGeom>
          <a:noFill/>
        </p:spPr>
        <p:txBody>
          <a:bodyPr wrap="none" rtlCol="0">
            <a:spAutoFit/>
          </a:bodyPr>
          <a:lstStyle/>
          <a:p>
            <a:r>
              <a:rPr lang="en-US" sz="3600" dirty="0" smtClean="0">
                <a:solidFill>
                  <a:schemeClr val="tx2"/>
                </a:solidFill>
                <a:latin typeface="+mj-lt"/>
              </a:rPr>
              <a:t>1997</a:t>
            </a:r>
            <a:endParaRPr lang="en-US" sz="3600" dirty="0">
              <a:solidFill>
                <a:schemeClr val="tx2"/>
              </a:solidFill>
              <a:latin typeface="+mj-lt"/>
            </a:endParaRPr>
          </a:p>
        </p:txBody>
      </p:sp>
    </p:spTree>
  </p:cSld>
  <p:clrMapOvr>
    <a:masterClrMapping/>
  </p:clrMapOvr>
  <p:transition advTm="12000">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After Bill Fox became Director, rehearsals and joint concerts with the Young Harris College choir were held in the Clegg Fine Arts Building at Young Harris College</a:t>
            </a:r>
            <a:endParaRPr lang="en-US" sz="2400" dirty="0"/>
          </a:p>
        </p:txBody>
      </p:sp>
      <p:pic>
        <p:nvPicPr>
          <p:cNvPr id="8" name="Content Placeholder 7" descr="DSC_0035.JPG"/>
          <p:cNvPicPr>
            <a:picLocks noGrp="1" noChangeAspect="1"/>
          </p:cNvPicPr>
          <p:nvPr>
            <p:ph idx="1"/>
          </p:nvPr>
        </p:nvPicPr>
        <p:blipFill>
          <a:blip r:embed="rId2" cstate="print"/>
          <a:stretch>
            <a:fillRect/>
          </a:stretch>
        </p:blipFill>
        <p:spPr>
          <a:xfrm>
            <a:off x="526018" y="1935163"/>
            <a:ext cx="8091963" cy="4389437"/>
          </a:xfrm>
        </p:spPr>
      </p:pic>
    </p:spTree>
  </p:cSld>
  <p:clrMapOvr>
    <a:masterClrMapping/>
  </p:clrMapOvr>
  <p:transition advTm="7000">
    <p:pull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Neil </a:t>
            </a:r>
            <a:r>
              <a:rPr lang="en-US" dirty="0" err="1" smtClean="0"/>
              <a:t>Wocell</a:t>
            </a:r>
            <a:r>
              <a:rPr lang="en-US" dirty="0" smtClean="0"/>
              <a:t/>
            </a:r>
            <a:br>
              <a:rPr lang="en-US" dirty="0" smtClean="0"/>
            </a:br>
            <a:r>
              <a:rPr lang="en-US" sz="4000" dirty="0" smtClean="0"/>
              <a:t>1997</a:t>
            </a:r>
            <a:endParaRPr lang="en-US" sz="4000" dirty="0"/>
          </a:p>
        </p:txBody>
      </p:sp>
      <p:sp>
        <p:nvSpPr>
          <p:cNvPr id="3" name="Content Placeholder 2"/>
          <p:cNvSpPr>
            <a:spLocks noGrp="1"/>
          </p:cNvSpPr>
          <p:nvPr>
            <p:ph idx="1"/>
          </p:nvPr>
        </p:nvSpPr>
        <p:spPr/>
        <p:txBody>
          <a:bodyPr>
            <a:normAutofit/>
          </a:bodyPr>
          <a:lstStyle/>
          <a:p>
            <a:r>
              <a:rPr lang="en-US" dirty="0" smtClean="0"/>
              <a:t>My husband Neil </a:t>
            </a:r>
            <a:r>
              <a:rPr lang="en-US" dirty="0" err="1" smtClean="0"/>
              <a:t>Wocell</a:t>
            </a:r>
            <a:r>
              <a:rPr lang="en-US" dirty="0" smtClean="0"/>
              <a:t> passed away in February 2008. However, he </a:t>
            </a:r>
            <a:r>
              <a:rPr lang="en-US" u="sng" dirty="0" smtClean="0"/>
              <a:t>loved</a:t>
            </a:r>
            <a:r>
              <a:rPr lang="en-US" dirty="0" smtClean="0"/>
              <a:t>, </a:t>
            </a:r>
            <a:r>
              <a:rPr lang="en-US" u="sng" dirty="0" smtClean="0"/>
              <a:t>loved</a:t>
            </a:r>
            <a:r>
              <a:rPr lang="en-US" dirty="0" smtClean="0"/>
              <a:t> singing with the MCC, and performed with the group for a number of years! The get-togethers were a great joy for Neil! </a:t>
            </a:r>
          </a:p>
          <a:p>
            <a:r>
              <a:rPr lang="en-US" dirty="0" smtClean="0"/>
              <a:t>Neil loved singing. </a:t>
            </a:r>
            <a:endParaRPr lang="en-US" smtClean="0"/>
          </a:p>
          <a:p>
            <a:r>
              <a:rPr lang="en-US" smtClean="0"/>
              <a:t>I </a:t>
            </a:r>
            <a:r>
              <a:rPr lang="en-US" dirty="0" smtClean="0"/>
              <a:t>enjoyed the many chorus performances in Young Harris, Hayesville, and here in Murphy, and knowing Bill Fox.</a:t>
            </a:r>
          </a:p>
          <a:p>
            <a:r>
              <a:rPr lang="en-US" dirty="0" smtClean="0"/>
              <a:t>Best wishes to all of you,</a:t>
            </a:r>
          </a:p>
          <a:p>
            <a:pPr>
              <a:buNone/>
            </a:pPr>
            <a:r>
              <a:rPr lang="en-US" i="1" dirty="0" err="1" smtClean="0"/>
              <a:t>Rikki</a:t>
            </a:r>
            <a:r>
              <a:rPr lang="en-US" i="1" dirty="0" smtClean="0"/>
              <a:t> </a:t>
            </a:r>
            <a:r>
              <a:rPr lang="en-US" i="1" dirty="0" err="1" smtClean="0"/>
              <a:t>Wocell</a:t>
            </a:r>
            <a:endParaRPr lang="en-US" i="1" dirty="0" smtClean="0"/>
          </a:p>
          <a:p>
            <a:endParaRPr lang="en-US" dirty="0"/>
          </a:p>
        </p:txBody>
      </p:sp>
    </p:spTree>
  </p:cSld>
  <p:clrMapOvr>
    <a:masterClrMapping/>
  </p:clrMapOvr>
  <p:transition spd="med" advTm="12000">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1066800" cy="475488"/>
          </a:xfrm>
        </p:spPr>
        <p:txBody>
          <a:bodyPr>
            <a:normAutofit fontScale="90000"/>
          </a:bodyPr>
          <a:lstStyle/>
          <a:p>
            <a:r>
              <a:rPr lang="en-US" dirty="0" smtClean="0"/>
              <a:t/>
            </a:r>
            <a:br>
              <a:rPr lang="en-US" dirty="0" smtClean="0"/>
            </a:br>
            <a:r>
              <a:rPr lang="en-US" sz="4000" dirty="0" smtClean="0"/>
              <a:t>1998</a:t>
            </a:r>
            <a:endParaRPr lang="en-US" sz="4000" dirty="0"/>
          </a:p>
        </p:txBody>
      </p:sp>
      <p:sp>
        <p:nvSpPr>
          <p:cNvPr id="3" name="Content Placeholder 2"/>
          <p:cNvSpPr>
            <a:spLocks noGrp="1"/>
          </p:cNvSpPr>
          <p:nvPr>
            <p:ph sz="half" idx="1"/>
          </p:nvPr>
        </p:nvSpPr>
        <p:spPr>
          <a:xfrm>
            <a:off x="457200" y="1676401"/>
            <a:ext cx="5029200" cy="4800600"/>
          </a:xfrm>
        </p:spPr>
        <p:txBody>
          <a:bodyPr>
            <a:normAutofit fontScale="92500"/>
          </a:bodyPr>
          <a:lstStyle/>
          <a:p>
            <a:r>
              <a:rPr lang="en-US" dirty="0" smtClean="0"/>
              <a:t>Mountain Community Chorus is a wonderful association and I am eternally grateful to play a small part of its forty years.  </a:t>
            </a:r>
          </a:p>
          <a:p>
            <a:r>
              <a:rPr lang="en-US" dirty="0" smtClean="0"/>
              <a:t>The people I have met these past years have influenced my life in ways I could have never foreseen.  </a:t>
            </a:r>
          </a:p>
          <a:p>
            <a:r>
              <a:rPr lang="en-US" dirty="0" smtClean="0"/>
              <a:t>The opportunity to sing with such illustrious musicians has been humbling.   Music has always been my constant and is the place I go for peace and understanding.  </a:t>
            </a:r>
          </a:p>
          <a:p>
            <a:endParaRPr lang="en-US" dirty="0"/>
          </a:p>
        </p:txBody>
      </p:sp>
      <p:sp>
        <p:nvSpPr>
          <p:cNvPr id="5" name="Rectangle 4"/>
          <p:cNvSpPr/>
          <p:nvPr/>
        </p:nvSpPr>
        <p:spPr>
          <a:xfrm>
            <a:off x="457200" y="228600"/>
            <a:ext cx="7645619"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Amber Barrett,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descr="C:\Users\Rachel\Documents\Choir\Pictures\Amber Barrett.jpg"/>
          <p:cNvPicPr>
            <a:picLocks noGrp="1" noChangeAspect="1" noChangeArrowheads="1"/>
          </p:cNvPicPr>
          <p:nvPr>
            <p:ph sz="half" idx="2"/>
          </p:nvPr>
        </p:nvPicPr>
        <p:blipFill>
          <a:blip r:embed="rId2" cstate="print"/>
          <a:srcRect/>
          <a:stretch>
            <a:fillRect/>
          </a:stretch>
        </p:blipFill>
        <p:spPr bwMode="auto">
          <a:xfrm>
            <a:off x="5867400" y="1295400"/>
            <a:ext cx="2667000" cy="2946400"/>
          </a:xfrm>
          <a:prstGeom prst="rect">
            <a:avLst/>
          </a:prstGeom>
          <a:noFill/>
        </p:spPr>
      </p:pic>
      <p:sp>
        <p:nvSpPr>
          <p:cNvPr id="7" name="TextBox 6"/>
          <p:cNvSpPr txBox="1"/>
          <p:nvPr/>
        </p:nvSpPr>
        <p:spPr>
          <a:xfrm>
            <a:off x="5715000" y="4343400"/>
            <a:ext cx="2971800" cy="2585323"/>
          </a:xfrm>
          <a:prstGeom prst="rect">
            <a:avLst/>
          </a:prstGeom>
          <a:noFill/>
        </p:spPr>
        <p:txBody>
          <a:bodyPr wrap="square" rtlCol="0">
            <a:spAutoFit/>
          </a:bodyPr>
          <a:lstStyle/>
          <a:p>
            <a:r>
              <a:rPr lang="en-US" sz="2400" dirty="0" smtClean="0">
                <a:latin typeface="+mj-lt"/>
              </a:rPr>
              <a:t>I wish Mountain Community Chorus congratulations on the past forty seasons and hope for forty more.</a:t>
            </a:r>
          </a:p>
          <a:p>
            <a:endParaRPr lang="en-US" dirty="0"/>
          </a:p>
        </p:txBody>
      </p:sp>
    </p:spTree>
  </p:cSld>
  <p:clrMapOvr>
    <a:masterClrMapping/>
  </p:clrMapOvr>
  <p:transition spd="slow" advTm="11000">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76400"/>
            <a:ext cx="7772400" cy="4678525"/>
          </a:xfrm>
        </p:spPr>
        <p:txBody>
          <a:bodyPr>
            <a:normAutofit/>
          </a:bodyPr>
          <a:lstStyle/>
          <a:p>
            <a:r>
              <a:rPr lang="en-US" dirty="0" smtClean="0"/>
              <a:t>When I try to put into words what this chorus means to me, I start crying. So through these tears I’ll try to explain: </a:t>
            </a:r>
          </a:p>
          <a:p>
            <a:r>
              <a:rPr lang="en-US" dirty="0" smtClean="0"/>
              <a:t>It’s my life, it puts breath into my soul. </a:t>
            </a:r>
          </a:p>
          <a:p>
            <a:r>
              <a:rPr lang="en-US" dirty="0" smtClean="0"/>
              <a:t>More than that, I realize that the music is greater than I am, and that this is a chorus of people from all walks of life who come together for something that is greater than they are. </a:t>
            </a:r>
          </a:p>
          <a:p>
            <a:r>
              <a:rPr lang="en-US" dirty="0" smtClean="0"/>
              <a:t>My hope is that we can continue to bring to you a beauty that is beyond any words.</a:t>
            </a:r>
            <a:endParaRPr lang="en-US" dirty="0"/>
          </a:p>
        </p:txBody>
      </p:sp>
      <p:sp>
        <p:nvSpPr>
          <p:cNvPr id="5" name="Rectangle 4"/>
          <p:cNvSpPr/>
          <p:nvPr/>
        </p:nvSpPr>
        <p:spPr>
          <a:xfrm>
            <a:off x="166991" y="228600"/>
            <a:ext cx="8977009"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Laura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Stooksbury</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Director</a:t>
            </a:r>
            <a:endPar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p:nvPr/>
        </p:nvSpPr>
        <p:spPr>
          <a:xfrm>
            <a:off x="609600" y="1066800"/>
            <a:ext cx="1120820" cy="646331"/>
          </a:xfrm>
          <a:prstGeom prst="rect">
            <a:avLst/>
          </a:prstGeom>
          <a:noFill/>
        </p:spPr>
        <p:txBody>
          <a:bodyPr wrap="none" rtlCol="0">
            <a:spAutoFit/>
          </a:bodyPr>
          <a:lstStyle/>
          <a:p>
            <a:r>
              <a:rPr lang="en-US" sz="3600" dirty="0" smtClean="0">
                <a:solidFill>
                  <a:schemeClr val="tx2"/>
                </a:solidFill>
                <a:latin typeface="+mj-lt"/>
              </a:rPr>
              <a:t>1998</a:t>
            </a:r>
            <a:endParaRPr lang="en-US" sz="3600" dirty="0">
              <a:solidFill>
                <a:schemeClr val="tx2"/>
              </a:solidFill>
              <a:latin typeface="+mj-lt"/>
            </a:endParaRPr>
          </a:p>
        </p:txBody>
      </p:sp>
    </p:spTree>
  </p:cSld>
  <p:clrMapOvr>
    <a:masterClrMapping/>
  </p:clrMapOvr>
  <p:transition spd="slow" advTm="12000">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1143000"/>
          </a:xfrm>
        </p:spPr>
        <p:txBody>
          <a:bodyPr>
            <a:normAutofit fontScale="90000"/>
          </a:bodyPr>
          <a:lstStyle/>
          <a:p>
            <a:r>
              <a:rPr lang="en-US" dirty="0" smtClean="0"/>
              <a:t>Ann </a:t>
            </a:r>
            <a:r>
              <a:rPr lang="en-US" dirty="0" err="1" smtClean="0"/>
              <a:t>Chenault</a:t>
            </a:r>
            <a:r>
              <a:rPr lang="en-US" dirty="0" smtClean="0"/>
              <a:t/>
            </a:r>
            <a:br>
              <a:rPr lang="en-US" dirty="0" smtClean="0"/>
            </a:br>
            <a:r>
              <a:rPr lang="en-US" sz="4000" dirty="0" smtClean="0"/>
              <a:t>1999</a:t>
            </a:r>
            <a:endParaRPr lang="en-US" sz="4000" dirty="0"/>
          </a:p>
        </p:txBody>
      </p:sp>
      <p:sp>
        <p:nvSpPr>
          <p:cNvPr id="3" name="Content Placeholder 2"/>
          <p:cNvSpPr>
            <a:spLocks noGrp="1"/>
          </p:cNvSpPr>
          <p:nvPr>
            <p:ph idx="1"/>
          </p:nvPr>
        </p:nvSpPr>
        <p:spPr>
          <a:xfrm>
            <a:off x="304800" y="1905000"/>
            <a:ext cx="8382000" cy="4953000"/>
          </a:xfrm>
        </p:spPr>
        <p:txBody>
          <a:bodyPr>
            <a:normAutofit/>
          </a:bodyPr>
          <a:lstStyle/>
          <a:p>
            <a:r>
              <a:rPr lang="en-US" dirty="0" smtClean="0"/>
              <a:t>My husband, Bill, and I moved to Young Harris in 1998.  We attended the MCC Christmas concert and I knew then that I wanted to be a part of it.  </a:t>
            </a:r>
          </a:p>
          <a:p>
            <a:r>
              <a:rPr lang="en-US" dirty="0" smtClean="0"/>
              <a:t>My 13 years with the chorus were some of the most precious years of my life.  I sang with such wonderful musicians who were so patient with this "old Lady.”  </a:t>
            </a:r>
          </a:p>
          <a:p>
            <a:r>
              <a:rPr lang="en-US" dirty="0" smtClean="0"/>
              <a:t>The chorus helped me through the death of my husband. Even through his illness I continued attending practices and singing at the concerts. </a:t>
            </a:r>
          </a:p>
          <a:p>
            <a:r>
              <a:rPr lang="en-US" dirty="0" smtClean="0"/>
              <a:t>Thank you Mountain Community Chorus for 13 wonderful years.  JUST KEEP ON SINGING!!!!</a:t>
            </a:r>
          </a:p>
          <a:p>
            <a:endParaRPr lang="en-US" dirty="0" smtClean="0"/>
          </a:p>
          <a:p>
            <a:endParaRPr lang="en-US" dirty="0"/>
          </a:p>
        </p:txBody>
      </p:sp>
    </p:spTree>
  </p:cSld>
  <p:clrMapOvr>
    <a:masterClrMapping/>
  </p:clrMapOvr>
  <p:transition advTm="12000">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4114800"/>
          </a:xfrm>
        </p:spPr>
        <p:txBody>
          <a:bodyPr>
            <a:normAutofit lnSpcReduction="10000"/>
          </a:bodyPr>
          <a:lstStyle/>
          <a:p>
            <a:r>
              <a:rPr lang="en-US" dirty="0" smtClean="0"/>
              <a:t>I believe I've been with MCC for 15 years +/- of this dedicated group, and I look forward to each season!  </a:t>
            </a:r>
          </a:p>
          <a:p>
            <a:r>
              <a:rPr lang="en-US" dirty="0" smtClean="0"/>
              <a:t>The inspiration I get, and hopefully portray, is something that will always be a memorable time in my life – not only from the past, but today and continuing into the future.  </a:t>
            </a:r>
          </a:p>
          <a:p>
            <a:r>
              <a:rPr lang="en-US" dirty="0" smtClean="0"/>
              <a:t>I feel honored and blessed to be involved with such dedicated people!  Thank you for being a substantial part in my life.  </a:t>
            </a:r>
            <a:br>
              <a:rPr lang="en-US" dirty="0" smtClean="0"/>
            </a:br>
            <a:endParaRPr lang="en-US" dirty="0"/>
          </a:p>
        </p:txBody>
      </p:sp>
      <p:sp>
        <p:nvSpPr>
          <p:cNvPr id="4" name="Rectangle 3"/>
          <p:cNvSpPr/>
          <p:nvPr/>
        </p:nvSpPr>
        <p:spPr>
          <a:xfrm>
            <a:off x="457200" y="609600"/>
            <a:ext cx="8157491"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Linda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Roshaven</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762000" y="1447800"/>
            <a:ext cx="1120820" cy="646331"/>
          </a:xfrm>
          <a:prstGeom prst="rect">
            <a:avLst/>
          </a:prstGeom>
          <a:noFill/>
        </p:spPr>
        <p:txBody>
          <a:bodyPr wrap="none" rtlCol="0">
            <a:spAutoFit/>
          </a:bodyPr>
          <a:lstStyle/>
          <a:p>
            <a:r>
              <a:rPr lang="en-US" sz="3600" dirty="0" smtClean="0">
                <a:solidFill>
                  <a:schemeClr val="tx2"/>
                </a:solidFill>
                <a:latin typeface="+mj-lt"/>
              </a:rPr>
              <a:t>1999</a:t>
            </a:r>
            <a:endParaRPr lang="en-US" sz="3600" dirty="0">
              <a:solidFill>
                <a:schemeClr val="tx2"/>
              </a:solidFill>
              <a:latin typeface="+mj-lt"/>
            </a:endParaRPr>
          </a:p>
        </p:txBody>
      </p:sp>
    </p:spTree>
  </p:cSld>
  <p:clrMapOvr>
    <a:masterClrMapping/>
  </p:clrMapOvr>
  <p:transition spd="slow" advTm="12000">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issie.jpeg"/>
          <p:cNvPicPr>
            <a:picLocks noGrp="1" noChangeAspect="1"/>
          </p:cNvPicPr>
          <p:nvPr>
            <p:ph sz="half" idx="1"/>
          </p:nvPr>
        </p:nvPicPr>
        <p:blipFill>
          <a:blip r:embed="rId2" cstate="print"/>
          <a:stretch>
            <a:fillRect/>
          </a:stretch>
        </p:blipFill>
        <p:spPr>
          <a:xfrm>
            <a:off x="909090" y="1920875"/>
            <a:ext cx="3134819" cy="4433888"/>
          </a:xfrm>
        </p:spPr>
      </p:pic>
      <p:sp>
        <p:nvSpPr>
          <p:cNvPr id="5" name="Content Placeholder 4"/>
          <p:cNvSpPr>
            <a:spLocks noGrp="1"/>
          </p:cNvSpPr>
          <p:nvPr>
            <p:ph sz="half" idx="2"/>
          </p:nvPr>
        </p:nvSpPr>
        <p:spPr>
          <a:xfrm>
            <a:off x="4267200" y="1920085"/>
            <a:ext cx="4419600" cy="4434840"/>
          </a:xfrm>
        </p:spPr>
        <p:txBody>
          <a:bodyPr>
            <a:normAutofit lnSpcReduction="10000"/>
          </a:bodyPr>
          <a:lstStyle/>
          <a:p>
            <a:r>
              <a:rPr lang="en-US" dirty="0" smtClean="0"/>
              <a:t>My years with MCC have been incredible, continually keeping up my craft and being able to share the love of music with an amazing group of people who also love to sing. </a:t>
            </a:r>
          </a:p>
          <a:p>
            <a:r>
              <a:rPr lang="en-US" dirty="0" smtClean="0"/>
              <a:t>This group has been a blessing in my life for 15 years and I look forward to many more years to come.</a:t>
            </a:r>
            <a:endParaRPr lang="en-US" dirty="0"/>
          </a:p>
        </p:txBody>
      </p:sp>
      <p:sp>
        <p:nvSpPr>
          <p:cNvPr id="7" name="Rectangle 6"/>
          <p:cNvSpPr/>
          <p:nvPr/>
        </p:nvSpPr>
        <p:spPr>
          <a:xfrm>
            <a:off x="304800" y="304800"/>
            <a:ext cx="8157426" cy="923330"/>
          </a:xfrm>
          <a:prstGeom prst="rect">
            <a:avLst/>
          </a:prstGeom>
          <a:noFill/>
        </p:spPr>
        <p:txBody>
          <a:bodyPr wrap="none" lIns="91440" tIns="45720" rIns="91440" bIns="45720">
            <a:spAutoFit/>
          </a:bodyPr>
          <a:lstStyle/>
          <a:p>
            <a:pPr algn="ct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Missie</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Kirkland,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extBox 7"/>
          <p:cNvSpPr txBox="1"/>
          <p:nvPr/>
        </p:nvSpPr>
        <p:spPr>
          <a:xfrm>
            <a:off x="533400" y="1066800"/>
            <a:ext cx="1120820" cy="646331"/>
          </a:xfrm>
          <a:prstGeom prst="rect">
            <a:avLst/>
          </a:prstGeom>
          <a:noFill/>
        </p:spPr>
        <p:txBody>
          <a:bodyPr wrap="none" rtlCol="0">
            <a:spAutoFit/>
          </a:bodyPr>
          <a:lstStyle/>
          <a:p>
            <a:r>
              <a:rPr lang="en-US" sz="3600" dirty="0" smtClean="0">
                <a:solidFill>
                  <a:schemeClr val="tx2"/>
                </a:solidFill>
                <a:latin typeface="+mj-lt"/>
              </a:rPr>
              <a:t>1999</a:t>
            </a:r>
            <a:endParaRPr lang="en-US" sz="3600" dirty="0">
              <a:solidFill>
                <a:schemeClr val="tx2"/>
              </a:solidFill>
              <a:latin typeface="+mj-lt"/>
            </a:endParaRPr>
          </a:p>
        </p:txBody>
      </p:sp>
    </p:spTree>
  </p:cSld>
  <p:clrMapOvr>
    <a:masterClrMapping/>
  </p:clrMapOvr>
  <p:transition spd="slow" advTm="12000">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896112"/>
          </a:xfrm>
        </p:spPr>
        <p:txBody>
          <a:bodyPr/>
          <a:lstStyle/>
          <a:p>
            <a:r>
              <a:rPr lang="en-US" dirty="0" smtClean="0"/>
              <a:t>1999</a:t>
            </a:r>
            <a:endParaRPr lang="en-US" dirty="0"/>
          </a:p>
        </p:txBody>
      </p:sp>
      <p:pic>
        <p:nvPicPr>
          <p:cNvPr id="7" name="Content Placeholder 6" descr="1999.jpg"/>
          <p:cNvPicPr>
            <a:picLocks noGrp="1" noChangeAspect="1"/>
          </p:cNvPicPr>
          <p:nvPr>
            <p:ph idx="1"/>
          </p:nvPr>
        </p:nvPicPr>
        <p:blipFill>
          <a:blip r:embed="rId2" cstate="print"/>
          <a:stretch>
            <a:fillRect/>
          </a:stretch>
        </p:blipFill>
        <p:spPr>
          <a:xfrm>
            <a:off x="914401" y="1752600"/>
            <a:ext cx="7448144" cy="4671181"/>
          </a:xfrm>
        </p:spPr>
      </p:pic>
    </p:spTree>
  </p:cSld>
  <p:clrMapOvr>
    <a:masterClrMapping/>
  </p:clrMapOvr>
  <p:transition advTm="7000">
    <p:wedg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 25th.jpg"/>
          <p:cNvPicPr>
            <a:picLocks noChangeAspect="1"/>
          </p:cNvPicPr>
          <p:nvPr/>
        </p:nvPicPr>
        <p:blipFill>
          <a:blip r:embed="rId2" cstate="print"/>
          <a:stretch>
            <a:fillRect/>
          </a:stretch>
        </p:blipFill>
        <p:spPr>
          <a:xfrm>
            <a:off x="105167" y="0"/>
            <a:ext cx="8933666" cy="6858000"/>
          </a:xfrm>
          <a:prstGeom prst="rect">
            <a:avLst/>
          </a:prstGeom>
        </p:spPr>
      </p:pic>
    </p:spTree>
  </p:cSld>
  <p:clrMapOvr>
    <a:masterClrMapping/>
  </p:clrMapOvr>
  <p:transition advTm="7000">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2000</a:t>
            </a:r>
            <a:endParaRPr lang="en-US" dirty="0"/>
          </a:p>
        </p:txBody>
      </p:sp>
      <p:pic>
        <p:nvPicPr>
          <p:cNvPr id="4" name="Content Placeholder 3" descr="2000.jpg"/>
          <p:cNvPicPr>
            <a:picLocks noGrp="1" noChangeAspect="1"/>
          </p:cNvPicPr>
          <p:nvPr>
            <p:ph idx="1"/>
          </p:nvPr>
        </p:nvPicPr>
        <p:blipFill>
          <a:blip r:embed="rId2" cstate="print"/>
          <a:stretch>
            <a:fillRect/>
          </a:stretch>
        </p:blipFill>
        <p:spPr>
          <a:xfrm>
            <a:off x="1281999" y="1746284"/>
            <a:ext cx="6795201" cy="4654516"/>
          </a:xfrm>
        </p:spPr>
      </p:pic>
    </p:spTree>
  </p:cSld>
  <p:clrMapOvr>
    <a:masterClrMapping/>
  </p:clrMapOvr>
  <p:transition advTm="7000">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066800" cy="475488"/>
          </a:xfrm>
        </p:spPr>
        <p:txBody>
          <a:bodyPr>
            <a:normAutofit fontScale="90000"/>
          </a:bodyPr>
          <a:lstStyle/>
          <a:p>
            <a:r>
              <a:rPr lang="en-US" dirty="0" smtClean="0"/>
              <a:t/>
            </a:r>
            <a:br>
              <a:rPr lang="en-US" dirty="0" smtClean="0"/>
            </a:br>
            <a:r>
              <a:rPr lang="en-US" sz="4000" dirty="0" smtClean="0"/>
              <a:t>2000</a:t>
            </a:r>
            <a:endParaRPr lang="en-US" sz="4000" dirty="0"/>
          </a:p>
        </p:txBody>
      </p:sp>
      <p:sp>
        <p:nvSpPr>
          <p:cNvPr id="3" name="Content Placeholder 2"/>
          <p:cNvSpPr>
            <a:spLocks noGrp="1"/>
          </p:cNvSpPr>
          <p:nvPr>
            <p:ph sz="half" idx="1"/>
          </p:nvPr>
        </p:nvSpPr>
        <p:spPr>
          <a:xfrm>
            <a:off x="457200" y="1920085"/>
            <a:ext cx="5486400" cy="4434840"/>
          </a:xfrm>
        </p:spPr>
        <p:txBody>
          <a:bodyPr>
            <a:normAutofit/>
          </a:bodyPr>
          <a:lstStyle/>
          <a:p>
            <a:r>
              <a:rPr lang="en-US" dirty="0" smtClean="0"/>
              <a:t>My mother has a beautiful soprano voice and she taught me to sing when I was in her womb! </a:t>
            </a:r>
          </a:p>
          <a:p>
            <a:r>
              <a:rPr lang="en-US" dirty="0" smtClean="0"/>
              <a:t>I have sung in choirs since I was a toddler. In college at Lenoir-</a:t>
            </a:r>
            <a:r>
              <a:rPr lang="en-US" dirty="0" err="1" smtClean="0"/>
              <a:t>Rhyne</a:t>
            </a:r>
            <a:r>
              <a:rPr lang="en-US" dirty="0" smtClean="0"/>
              <a:t> College (a Lutheran college in Hickory) I sang in the A </a:t>
            </a:r>
            <a:r>
              <a:rPr lang="en-US" dirty="0" err="1" smtClean="0"/>
              <a:t>Capella</a:t>
            </a:r>
            <a:r>
              <a:rPr lang="en-US" dirty="0" smtClean="0"/>
              <a:t> Choir and toured the U.S. It was there that I saw choral music as a force to move an audience. </a:t>
            </a:r>
          </a:p>
          <a:p>
            <a:endParaRPr lang="en-US" dirty="0"/>
          </a:p>
        </p:txBody>
      </p:sp>
      <p:pic>
        <p:nvPicPr>
          <p:cNvPr id="6" name="Content Placeholder 5" descr="Baker-Adelaide.jpg"/>
          <p:cNvPicPr>
            <a:picLocks noGrp="1" noChangeAspect="1"/>
          </p:cNvPicPr>
          <p:nvPr>
            <p:ph sz="half" idx="2"/>
          </p:nvPr>
        </p:nvPicPr>
        <p:blipFill>
          <a:blip r:embed="rId2" cstate="print"/>
          <a:stretch>
            <a:fillRect/>
          </a:stretch>
        </p:blipFill>
        <p:spPr>
          <a:xfrm>
            <a:off x="6096000" y="1447800"/>
            <a:ext cx="2259953" cy="4433888"/>
          </a:xfrm>
        </p:spPr>
      </p:pic>
      <p:sp>
        <p:nvSpPr>
          <p:cNvPr id="5" name="Rectangle 4"/>
          <p:cNvSpPr/>
          <p:nvPr/>
        </p:nvSpPr>
        <p:spPr>
          <a:xfrm>
            <a:off x="381000" y="381000"/>
            <a:ext cx="6906571"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David Baker,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slow" advTm="12000">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848600" cy="1143000"/>
          </a:xfrm>
        </p:spPr>
        <p:txBody>
          <a:bodyPr>
            <a:normAutofit/>
          </a:bodyPr>
          <a:lstStyle/>
          <a:p>
            <a:r>
              <a:rPr lang="en-US" sz="2800" dirty="0" smtClean="0"/>
              <a:t>Concerts were also held in Sharp Memorial UMC’s beautiful sanctuary for many years.</a:t>
            </a:r>
            <a:endParaRPr lang="en-US" sz="2800" dirty="0"/>
          </a:p>
        </p:txBody>
      </p:sp>
      <p:pic>
        <p:nvPicPr>
          <p:cNvPr id="8" name="Content Placeholder 7" descr="2005.jpg"/>
          <p:cNvPicPr>
            <a:picLocks noGrp="1" noChangeAspect="1"/>
          </p:cNvPicPr>
          <p:nvPr>
            <p:ph idx="1"/>
          </p:nvPr>
        </p:nvPicPr>
        <p:blipFill>
          <a:blip r:embed="rId2" cstate="print"/>
          <a:stretch>
            <a:fillRect/>
          </a:stretch>
        </p:blipFill>
        <p:spPr>
          <a:xfrm>
            <a:off x="1066800" y="1676400"/>
            <a:ext cx="6966831" cy="4648200"/>
          </a:xfrm>
        </p:spPr>
      </p:pic>
    </p:spTree>
  </p:cSld>
  <p:clrMapOvr>
    <a:masterClrMapping/>
  </p:clrMapOvr>
  <p:transition advTm="7000">
    <p:pull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a:bodyPr>
          <a:lstStyle/>
          <a:p>
            <a:r>
              <a:rPr lang="en-US" dirty="0" smtClean="0"/>
              <a:t>After seminary in Chicago, I joined the Windy City Gay </a:t>
            </a:r>
            <a:r>
              <a:rPr lang="en-US" dirty="0" err="1" smtClean="0"/>
              <a:t>Mens</a:t>
            </a:r>
            <a:r>
              <a:rPr lang="en-US" dirty="0" smtClean="0"/>
              <a:t>' Chorus (1979). This showed me that music could be a political force to build bridges between the world of </a:t>
            </a:r>
            <a:r>
              <a:rPr lang="en-US" i="1" dirty="0" smtClean="0"/>
              <a:t>fear</a:t>
            </a:r>
            <a:r>
              <a:rPr lang="en-US" dirty="0" smtClean="0"/>
              <a:t> and the world of </a:t>
            </a:r>
            <a:r>
              <a:rPr lang="en-US" i="1" dirty="0" smtClean="0"/>
              <a:t>love</a:t>
            </a:r>
            <a:r>
              <a:rPr lang="en-US" dirty="0" smtClean="0"/>
              <a:t> and unconditional acceptance.</a:t>
            </a:r>
          </a:p>
          <a:p>
            <a:r>
              <a:rPr lang="en-US" i="1" dirty="0" smtClean="0"/>
              <a:t>Music has literally saved my life! </a:t>
            </a:r>
            <a:r>
              <a:rPr lang="en-US" dirty="0" smtClean="0"/>
              <a:t>It has been a light in my dark moments and a safe zone in my scary ones. </a:t>
            </a:r>
          </a:p>
          <a:p>
            <a:r>
              <a:rPr lang="en-US" dirty="0" smtClean="0"/>
              <a:t>Fifteen years ago, I joined the MCC when it was just 25 years old. And today we celebrate 40 years. </a:t>
            </a:r>
          </a:p>
          <a:p>
            <a:r>
              <a:rPr lang="en-US" dirty="0" smtClean="0"/>
              <a:t>Bill Fox nurtured my voice to new heights by helping me discover some hidden potential, and to him I am eternally grateful. </a:t>
            </a:r>
          </a:p>
          <a:p>
            <a:pPr>
              <a:buNone/>
            </a:pPr>
            <a:r>
              <a:rPr lang="en-US" i="1" dirty="0" smtClean="0"/>
              <a:t>David Baker, MCC President</a:t>
            </a:r>
            <a:endParaRPr lang="en-US" dirty="0" smtClean="0"/>
          </a:p>
          <a:p>
            <a:endParaRPr lang="en-US" dirty="0"/>
          </a:p>
        </p:txBody>
      </p:sp>
    </p:spTree>
  </p:cSld>
  <p:clrMapOvr>
    <a:masterClrMapping/>
  </p:clrMapOvr>
  <p:transition spd="slow" advTm="12000">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Karen </a:t>
            </a:r>
            <a:r>
              <a:rPr lang="en-US" dirty="0" err="1" smtClean="0"/>
              <a:t>Borchers</a:t>
            </a:r>
            <a:r>
              <a:rPr lang="en-US" dirty="0" smtClean="0"/>
              <a:t/>
            </a:r>
            <a:br>
              <a:rPr lang="en-US" dirty="0" smtClean="0"/>
            </a:br>
            <a:r>
              <a:rPr lang="en-US" sz="4000" dirty="0" smtClean="0"/>
              <a:t>2000</a:t>
            </a:r>
            <a:endParaRPr lang="en-US" sz="4000" dirty="0"/>
          </a:p>
        </p:txBody>
      </p:sp>
      <p:pic>
        <p:nvPicPr>
          <p:cNvPr id="5" name="Content Placeholder 4" descr="Karen.jpg"/>
          <p:cNvPicPr>
            <a:picLocks noGrp="1" noChangeAspect="1"/>
          </p:cNvPicPr>
          <p:nvPr>
            <p:ph sz="half" idx="1"/>
          </p:nvPr>
        </p:nvPicPr>
        <p:blipFill>
          <a:blip r:embed="rId2" cstate="print"/>
          <a:stretch>
            <a:fillRect/>
          </a:stretch>
        </p:blipFill>
        <p:spPr>
          <a:xfrm>
            <a:off x="304800" y="1524000"/>
            <a:ext cx="2362200" cy="3014741"/>
          </a:xfrm>
        </p:spPr>
      </p:pic>
      <p:sp>
        <p:nvSpPr>
          <p:cNvPr id="4" name="Content Placeholder 3"/>
          <p:cNvSpPr>
            <a:spLocks noGrp="1"/>
          </p:cNvSpPr>
          <p:nvPr>
            <p:ph sz="half" idx="2"/>
          </p:nvPr>
        </p:nvSpPr>
        <p:spPr>
          <a:xfrm>
            <a:off x="3200400" y="1143000"/>
            <a:ext cx="5715000" cy="5715000"/>
          </a:xfrm>
        </p:spPr>
        <p:txBody>
          <a:bodyPr>
            <a:normAutofit lnSpcReduction="10000"/>
          </a:bodyPr>
          <a:lstStyle/>
          <a:p>
            <a:r>
              <a:rPr lang="en-US" dirty="0" smtClean="0"/>
              <a:t>I began singing when I was five years old. Choral singing has been a major underpinning of my life. It is so important to me – both for the joy of singing and for the fellowship.</a:t>
            </a:r>
          </a:p>
          <a:p>
            <a:r>
              <a:rPr lang="en-US" dirty="0" smtClean="0"/>
              <a:t> Most of my best friends are choral singers.  After all, in choirs, one literally learns to </a:t>
            </a:r>
            <a:r>
              <a:rPr lang="en-US" i="1" dirty="0" smtClean="0"/>
              <a:t>breathe </a:t>
            </a:r>
            <a:r>
              <a:rPr lang="en-US" dirty="0" smtClean="0"/>
              <a:t>together! </a:t>
            </a:r>
          </a:p>
          <a:p>
            <a:r>
              <a:rPr lang="en-US" dirty="0" smtClean="0"/>
              <a:t>When I moved to North Carolina, a first priority was finding a good community chorus. I was delighted to find the MCC, and thrilled to be part of it for 13 warm, wonderful, and joyful years of singing. </a:t>
            </a:r>
            <a:endParaRPr lang="en-US" dirty="0"/>
          </a:p>
        </p:txBody>
      </p:sp>
      <p:pic>
        <p:nvPicPr>
          <p:cNvPr id="6" name="Picture 5" descr="Singing at Carnegie Hall.jpg"/>
          <p:cNvPicPr>
            <a:picLocks noChangeAspect="1"/>
          </p:cNvPicPr>
          <p:nvPr/>
        </p:nvPicPr>
        <p:blipFill>
          <a:blip r:embed="rId3" cstate="print"/>
          <a:stretch>
            <a:fillRect/>
          </a:stretch>
        </p:blipFill>
        <p:spPr>
          <a:xfrm rot="626527">
            <a:off x="583072" y="3404354"/>
            <a:ext cx="2253107" cy="3276600"/>
          </a:xfrm>
          <a:prstGeom prst="rect">
            <a:avLst/>
          </a:prstGeom>
        </p:spPr>
      </p:pic>
    </p:spTree>
  </p:cSld>
  <p:clrMapOvr>
    <a:masterClrMapping/>
  </p:clrMapOvr>
  <p:transition spd="slow" advTm="12000">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914400"/>
            <a:ext cx="8077200" cy="2819400"/>
          </a:xfrm>
        </p:spPr>
        <p:txBody>
          <a:bodyPr/>
          <a:lstStyle/>
          <a:p>
            <a:r>
              <a:rPr lang="en-US" sz="2600" dirty="0" smtClean="0"/>
              <a:t>Thank you, Bill!  Thank you, Laura </a:t>
            </a:r>
            <a:r>
              <a:rPr lang="en-US" sz="2600" dirty="0" err="1" smtClean="0"/>
              <a:t>Stooksbury</a:t>
            </a:r>
            <a:r>
              <a:rPr lang="en-US" sz="2600" dirty="0" smtClean="0"/>
              <a:t> and Mary Ann Fox.  Thank you, fellow singers.  </a:t>
            </a:r>
          </a:p>
          <a:p>
            <a:r>
              <a:rPr lang="en-US" sz="2600" dirty="0" smtClean="0"/>
              <a:t>And thanks to Dr. James </a:t>
            </a:r>
            <a:r>
              <a:rPr lang="en-US" sz="2600" dirty="0" err="1" smtClean="0"/>
              <a:t>Carley</a:t>
            </a:r>
            <a:r>
              <a:rPr lang="en-US" sz="2600" dirty="0" smtClean="0"/>
              <a:t>, George and Rosemarie </a:t>
            </a:r>
            <a:r>
              <a:rPr lang="en-US" sz="2600" dirty="0" err="1" smtClean="0"/>
              <a:t>Kelischek</a:t>
            </a:r>
            <a:r>
              <a:rPr lang="en-US" sz="2600" dirty="0" smtClean="0"/>
              <a:t>, and the many others who started MCC 40 years ago! </a:t>
            </a:r>
          </a:p>
          <a:p>
            <a:pPr>
              <a:buNone/>
            </a:pPr>
            <a:r>
              <a:rPr lang="en-US" sz="2600" i="1" dirty="0" smtClean="0"/>
              <a:t>Karen </a:t>
            </a:r>
            <a:r>
              <a:rPr lang="en-US" sz="2600" i="1" dirty="0" err="1" smtClean="0"/>
              <a:t>Borchers</a:t>
            </a:r>
            <a:endParaRPr lang="en-US" sz="2600" i="1" dirty="0"/>
          </a:p>
        </p:txBody>
      </p:sp>
      <p:pic>
        <p:nvPicPr>
          <p:cNvPr id="6" name="Content Placeholder 6" descr="Article in Mountain Life 2004.jpg"/>
          <p:cNvPicPr>
            <a:picLocks noChangeAspect="1"/>
          </p:cNvPicPr>
          <p:nvPr/>
        </p:nvPicPr>
        <p:blipFill>
          <a:blip r:embed="rId2" cstate="print"/>
          <a:stretch>
            <a:fillRect/>
          </a:stretch>
        </p:blipFill>
        <p:spPr>
          <a:xfrm>
            <a:off x="3352800" y="3200400"/>
            <a:ext cx="5105400" cy="3490007"/>
          </a:xfrm>
          <a:prstGeom prst="rect">
            <a:avLst/>
          </a:prstGeom>
        </p:spPr>
      </p:pic>
    </p:spTree>
  </p:cSld>
  <p:clrMapOvr>
    <a:masterClrMapping/>
  </p:clrMapOvr>
  <p:transition spd="med" advTm="10000">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Adelaide </a:t>
            </a:r>
            <a:r>
              <a:rPr lang="en-US" dirty="0" err="1" smtClean="0"/>
              <a:t>Fullilove</a:t>
            </a:r>
            <a:r>
              <a:rPr lang="en-US" dirty="0" smtClean="0"/>
              <a:t/>
            </a:r>
            <a:br>
              <a:rPr lang="en-US" dirty="0" smtClean="0"/>
            </a:br>
            <a:r>
              <a:rPr lang="en-US" sz="4000" dirty="0" smtClean="0"/>
              <a:t>2001</a:t>
            </a:r>
            <a:endParaRPr lang="en-US" sz="4000" dirty="0"/>
          </a:p>
        </p:txBody>
      </p:sp>
      <p:sp>
        <p:nvSpPr>
          <p:cNvPr id="4" name="Content Placeholder 3"/>
          <p:cNvSpPr>
            <a:spLocks noGrp="1"/>
          </p:cNvSpPr>
          <p:nvPr>
            <p:ph sz="half" idx="2"/>
          </p:nvPr>
        </p:nvSpPr>
        <p:spPr/>
        <p:txBody>
          <a:bodyPr/>
          <a:lstStyle/>
          <a:p>
            <a:r>
              <a:rPr lang="en-US" dirty="0" smtClean="0"/>
              <a:t>MUSIC ALONE SHALL LIVE NEVER TO DIE !!!</a:t>
            </a:r>
            <a:br>
              <a:rPr lang="en-US" dirty="0" smtClean="0"/>
            </a:br>
            <a:endParaRPr lang="en-US" dirty="0" smtClean="0"/>
          </a:p>
          <a:p>
            <a:r>
              <a:rPr lang="en-US" dirty="0" smtClean="0"/>
              <a:t>I was a member of MCC 2000-2009...Nine wonderful UNFORGETTABLE years</a:t>
            </a:r>
          </a:p>
          <a:p>
            <a:r>
              <a:rPr lang="en-US" dirty="0" smtClean="0"/>
              <a:t>So many happy memories made.</a:t>
            </a:r>
          </a:p>
          <a:p>
            <a:endParaRPr lang="en-US" dirty="0"/>
          </a:p>
        </p:txBody>
      </p:sp>
      <p:pic>
        <p:nvPicPr>
          <p:cNvPr id="7" name="Content Placeholder 6" descr="Adelaide church photo 001.jpg"/>
          <p:cNvPicPr>
            <a:picLocks noGrp="1" noChangeAspect="1"/>
          </p:cNvPicPr>
          <p:nvPr>
            <p:ph sz="half" idx="1"/>
          </p:nvPr>
        </p:nvPicPr>
        <p:blipFill>
          <a:blip r:embed="rId2" cstate="print"/>
          <a:stretch>
            <a:fillRect/>
          </a:stretch>
        </p:blipFill>
        <p:spPr>
          <a:xfrm>
            <a:off x="768693" y="2057400"/>
            <a:ext cx="3279432" cy="3994944"/>
          </a:xfrm>
        </p:spPr>
      </p:pic>
    </p:spTree>
  </p:cSld>
  <p:clrMapOvr>
    <a:masterClrMapping/>
  </p:clrMapOvr>
  <p:transition advTm="7000">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Kathy Worley </a:t>
            </a:r>
            <a:r>
              <a:rPr lang="en-US" dirty="0" err="1" smtClean="0"/>
              <a:t>Tant</a:t>
            </a:r>
            <a:r>
              <a:rPr lang="en-US" dirty="0" smtClean="0"/>
              <a:t/>
            </a:r>
            <a:br>
              <a:rPr lang="en-US" dirty="0" smtClean="0"/>
            </a:br>
            <a:r>
              <a:rPr lang="en-US" sz="4000" dirty="0" smtClean="0"/>
              <a:t>2001</a:t>
            </a:r>
            <a:endParaRPr lang="en-US" sz="4000" dirty="0"/>
          </a:p>
        </p:txBody>
      </p:sp>
      <p:sp>
        <p:nvSpPr>
          <p:cNvPr id="6" name="Content Placeholder 5"/>
          <p:cNvSpPr>
            <a:spLocks noGrp="1"/>
          </p:cNvSpPr>
          <p:nvPr>
            <p:ph idx="1"/>
          </p:nvPr>
        </p:nvSpPr>
        <p:spPr/>
        <p:txBody>
          <a:bodyPr/>
          <a:lstStyle/>
          <a:p>
            <a:r>
              <a:rPr lang="en-US" dirty="0" smtClean="0"/>
              <a:t>I was a member of MCC when my schedule permitted, between 2001-2006.  I truly enjoyed singing with MCC. I learned a great deal about choral singing under the direction of Bill Fox and Laura </a:t>
            </a:r>
            <a:r>
              <a:rPr lang="en-US" dirty="0" err="1" smtClean="0"/>
              <a:t>Stooksbury</a:t>
            </a:r>
            <a:r>
              <a:rPr lang="en-US" dirty="0" smtClean="0"/>
              <a:t>. </a:t>
            </a:r>
          </a:p>
          <a:p>
            <a:r>
              <a:rPr lang="en-US" dirty="0" smtClean="0"/>
              <a:t>I greatly admire all those who have been long-time MCC members and who have supported this wonderful endeavor to provide quality choral music.</a:t>
            </a:r>
            <a:endParaRPr lang="en-US" smtClean="0"/>
          </a:p>
          <a:p>
            <a:r>
              <a:rPr lang="en-US" smtClean="0"/>
              <a:t>Congratulations </a:t>
            </a:r>
            <a:r>
              <a:rPr lang="en-US" dirty="0" smtClean="0"/>
              <a:t>MCC on your 40th Anniversary, and keep up the great singing!</a:t>
            </a:r>
          </a:p>
          <a:p>
            <a:endParaRPr lang="en-US" dirty="0"/>
          </a:p>
        </p:txBody>
      </p:sp>
    </p:spTree>
  </p:cSld>
  <p:clrMapOvr>
    <a:masterClrMapping/>
  </p:clrMapOvr>
  <p:transition advTm="11000">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Jack Parrish</a:t>
            </a:r>
            <a:br>
              <a:rPr lang="en-US" dirty="0" smtClean="0"/>
            </a:br>
            <a:r>
              <a:rPr lang="en-US" sz="4000" dirty="0" smtClean="0"/>
              <a:t>2004</a:t>
            </a:r>
            <a:endParaRPr lang="en-US" sz="4000" dirty="0"/>
          </a:p>
        </p:txBody>
      </p:sp>
      <p:sp>
        <p:nvSpPr>
          <p:cNvPr id="3" name="Content Placeholder 2"/>
          <p:cNvSpPr>
            <a:spLocks noGrp="1"/>
          </p:cNvSpPr>
          <p:nvPr>
            <p:ph idx="1"/>
          </p:nvPr>
        </p:nvSpPr>
        <p:spPr>
          <a:xfrm>
            <a:off x="457200" y="1600200"/>
            <a:ext cx="8229600" cy="4724400"/>
          </a:xfrm>
        </p:spPr>
        <p:txBody>
          <a:bodyPr>
            <a:normAutofit fontScale="92500"/>
          </a:bodyPr>
          <a:lstStyle/>
          <a:p>
            <a:r>
              <a:rPr lang="en-US" dirty="0" smtClean="0"/>
              <a:t>My experience singing with Bill and the group was one of life’s late middle aged highlights.</a:t>
            </a:r>
          </a:p>
          <a:p>
            <a:r>
              <a:rPr lang="en-US" dirty="0" smtClean="0"/>
              <a:t>I joined in 2004 and was able to sing through 2009. We did some wonderful music, mainly due to the professionalism of the group and the quality of the conducting. </a:t>
            </a:r>
          </a:p>
          <a:p>
            <a:r>
              <a:rPr lang="en-US" dirty="0" smtClean="0"/>
              <a:t>Faure’s </a:t>
            </a:r>
            <a:r>
              <a:rPr lang="en-US" i="1" dirty="0" smtClean="0"/>
              <a:t>Requiem</a:t>
            </a:r>
            <a:r>
              <a:rPr lang="en-US" dirty="0" smtClean="0"/>
              <a:t> was one of the best for me, and the </a:t>
            </a:r>
            <a:r>
              <a:rPr lang="en-US" i="1" dirty="0" err="1" smtClean="0"/>
              <a:t>Gospodi</a:t>
            </a:r>
            <a:r>
              <a:rPr lang="en-US" dirty="0" smtClean="0"/>
              <a:t> also, which I first heard sung by the old Don Cossack chorus. I suggested it to Bill and was delighted when he agreed. </a:t>
            </a:r>
          </a:p>
          <a:p>
            <a:r>
              <a:rPr lang="en-US" dirty="0" smtClean="0"/>
              <a:t>Were it not for the increase in a hearing nerve problem I would still be there, even at 86. It is a wonderful and talented group. Best wishes for the 40</a:t>
            </a:r>
            <a:r>
              <a:rPr lang="en-US" baseline="30000" dirty="0" smtClean="0"/>
              <a:t>th</a:t>
            </a:r>
            <a:r>
              <a:rPr lang="en-US" dirty="0" smtClean="0"/>
              <a:t> celebration!</a:t>
            </a:r>
          </a:p>
          <a:p>
            <a:endParaRPr lang="en-US" dirty="0"/>
          </a:p>
        </p:txBody>
      </p:sp>
    </p:spTree>
  </p:cSld>
  <p:clrMapOvr>
    <a:masterClrMapping/>
  </p:clrMapOvr>
  <p:transition advTm="12000">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2000" y="1935480"/>
            <a:ext cx="7620000" cy="4389120"/>
          </a:xfrm>
        </p:spPr>
        <p:txBody>
          <a:bodyPr/>
          <a:lstStyle/>
          <a:p>
            <a:r>
              <a:rPr lang="en-US" dirty="0" smtClean="0"/>
              <a:t>Every season I rave that this concert is the best ever. The variety and contrast of the selections we sing are so exciting and challenging.</a:t>
            </a:r>
          </a:p>
          <a:p>
            <a:r>
              <a:rPr lang="en-US" dirty="0" smtClean="0"/>
              <a:t>And I am one who finds every rehearsal as exciting and fulfilling as the concerts. I love to sing with all of you guys!</a:t>
            </a:r>
            <a:endParaRPr lang="en-US" dirty="0"/>
          </a:p>
        </p:txBody>
      </p:sp>
      <p:sp>
        <p:nvSpPr>
          <p:cNvPr id="7" name="Rectangle 6"/>
          <p:cNvSpPr/>
          <p:nvPr/>
        </p:nvSpPr>
        <p:spPr>
          <a:xfrm>
            <a:off x="609600" y="304800"/>
            <a:ext cx="7366761"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Charles Walls,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p:nvPr/>
        </p:nvSpPr>
        <p:spPr>
          <a:xfrm>
            <a:off x="838200" y="1143000"/>
            <a:ext cx="1120820" cy="646331"/>
          </a:xfrm>
          <a:prstGeom prst="rect">
            <a:avLst/>
          </a:prstGeom>
          <a:noFill/>
        </p:spPr>
        <p:txBody>
          <a:bodyPr wrap="none" rtlCol="0">
            <a:spAutoFit/>
          </a:bodyPr>
          <a:lstStyle/>
          <a:p>
            <a:r>
              <a:rPr lang="en-US" sz="3600" dirty="0" smtClean="0">
                <a:solidFill>
                  <a:schemeClr val="tx2"/>
                </a:solidFill>
                <a:latin typeface="+mj-lt"/>
              </a:rPr>
              <a:t>2004</a:t>
            </a:r>
            <a:endParaRPr lang="en-US" sz="3600" dirty="0">
              <a:solidFill>
                <a:schemeClr val="tx2"/>
              </a:solidFill>
              <a:latin typeface="+mj-lt"/>
            </a:endParaRPr>
          </a:p>
        </p:txBody>
      </p:sp>
    </p:spTree>
  </p:cSld>
  <p:clrMapOvr>
    <a:masterClrMapping/>
  </p:clrMapOvr>
  <p:transition spd="slow" advTm="9000">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b="1" dirty="0" smtClean="0"/>
              <a:t>Mountain Community Chorus</a:t>
            </a:r>
            <a:endParaRPr lang="en-US" sz="6000" b="1" dirty="0"/>
          </a:p>
        </p:txBody>
      </p:sp>
      <p:sp>
        <p:nvSpPr>
          <p:cNvPr id="5" name="Subtitle 4"/>
          <p:cNvSpPr>
            <a:spLocks noGrp="1"/>
          </p:cNvSpPr>
          <p:nvPr>
            <p:ph type="subTitle" idx="1"/>
          </p:nvPr>
        </p:nvSpPr>
        <p:spPr/>
        <p:txBody>
          <a:bodyPr>
            <a:normAutofit fontScale="77500" lnSpcReduction="20000"/>
          </a:bodyPr>
          <a:lstStyle/>
          <a:p>
            <a:r>
              <a:rPr lang="en-US" sz="6000" dirty="0" smtClean="0"/>
              <a:t>2006-2014</a:t>
            </a:r>
          </a:p>
          <a:p>
            <a:r>
              <a:rPr lang="en-US" sz="4400" dirty="0" smtClean="0"/>
              <a:t>William H. Fox, director until 2012</a:t>
            </a:r>
          </a:p>
          <a:p>
            <a:r>
              <a:rPr lang="en-US" sz="4400" dirty="0" smtClean="0"/>
              <a:t>Laura </a:t>
            </a:r>
            <a:r>
              <a:rPr lang="en-US" sz="4400" dirty="0" err="1" smtClean="0"/>
              <a:t>Stooksbury</a:t>
            </a:r>
            <a:r>
              <a:rPr lang="en-US" sz="4400" dirty="0" smtClean="0"/>
              <a:t>, beginning 2012 </a:t>
            </a:r>
            <a:endParaRPr lang="en-US" sz="4400" dirty="0"/>
          </a:p>
        </p:txBody>
      </p:sp>
    </p:spTree>
  </p:cSld>
  <p:clrMapOvr>
    <a:masterClrMapping/>
  </p:clrMapOvr>
  <p:transition spd="slow" advClick="0" advTm="7000">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4191000"/>
          </a:xfrm>
        </p:spPr>
        <p:txBody>
          <a:bodyPr>
            <a:normAutofit lnSpcReduction="10000"/>
          </a:bodyPr>
          <a:lstStyle/>
          <a:p>
            <a:r>
              <a:rPr lang="en-US" dirty="0" smtClean="0"/>
              <a:t>My years singing with the Mountain Community chorus have been most enjoyable. I’ve loved working with Bill Fox and Laura and Wayne and especially Lindsey Cope (can't wait to see what wonderful things she does with her talents!). </a:t>
            </a:r>
          </a:p>
          <a:p>
            <a:r>
              <a:rPr lang="en-US" dirty="0" smtClean="0"/>
              <a:t>It's been great to be with old friends and make new ones while all the time making beautiful music together.  </a:t>
            </a:r>
          </a:p>
          <a:p>
            <a:r>
              <a:rPr lang="en-US" dirty="0" smtClean="0"/>
              <a:t>May this tradition live for at least another 40 years. Good Job everyone.</a:t>
            </a:r>
            <a:endParaRPr lang="en-US" dirty="0"/>
          </a:p>
        </p:txBody>
      </p:sp>
      <p:sp>
        <p:nvSpPr>
          <p:cNvPr id="6" name="Rectangle 5"/>
          <p:cNvSpPr/>
          <p:nvPr/>
        </p:nvSpPr>
        <p:spPr>
          <a:xfrm>
            <a:off x="609600" y="457200"/>
            <a:ext cx="6678496"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ye</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Hobbs,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p:nvPr/>
        </p:nvSpPr>
        <p:spPr>
          <a:xfrm>
            <a:off x="762000" y="1371600"/>
            <a:ext cx="1123706" cy="646331"/>
          </a:xfrm>
          <a:prstGeom prst="rect">
            <a:avLst/>
          </a:prstGeom>
          <a:noFill/>
        </p:spPr>
        <p:txBody>
          <a:bodyPr wrap="none" rtlCol="0">
            <a:spAutoFit/>
          </a:bodyPr>
          <a:lstStyle/>
          <a:p>
            <a:r>
              <a:rPr lang="en-US" sz="3600" dirty="0" smtClean="0">
                <a:solidFill>
                  <a:schemeClr val="tx2"/>
                </a:solidFill>
                <a:latin typeface="+mj-lt"/>
              </a:rPr>
              <a:t>2002</a:t>
            </a:r>
            <a:endParaRPr lang="en-US" sz="3600" dirty="0">
              <a:solidFill>
                <a:schemeClr val="tx2"/>
              </a:solidFill>
              <a:latin typeface="+mj-lt"/>
            </a:endParaRPr>
          </a:p>
        </p:txBody>
      </p:sp>
    </p:spTree>
  </p:cSld>
  <p:clrMapOvr>
    <a:masterClrMapping/>
  </p:clrMapOvr>
  <p:transition advTm="12000">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Joan Smith</a:t>
            </a:r>
            <a:br>
              <a:rPr lang="en-US" dirty="0" smtClean="0"/>
            </a:br>
            <a:r>
              <a:rPr lang="en-US" sz="4000" dirty="0" smtClean="0"/>
              <a:t>2004</a:t>
            </a:r>
            <a:endParaRPr lang="en-US" sz="4000" dirty="0"/>
          </a:p>
        </p:txBody>
      </p:sp>
      <p:sp>
        <p:nvSpPr>
          <p:cNvPr id="3" name="Content Placeholder 2"/>
          <p:cNvSpPr>
            <a:spLocks noGrp="1"/>
          </p:cNvSpPr>
          <p:nvPr>
            <p:ph idx="1"/>
          </p:nvPr>
        </p:nvSpPr>
        <p:spPr>
          <a:xfrm>
            <a:off x="762000" y="1935480"/>
            <a:ext cx="7924800" cy="4389120"/>
          </a:xfrm>
        </p:spPr>
        <p:txBody>
          <a:bodyPr/>
          <a:lstStyle/>
          <a:p>
            <a:r>
              <a:rPr lang="en-US" dirty="0" smtClean="0"/>
              <a:t>Joan really misses the concerts and at least once a week laments of how she misses all of the folks. </a:t>
            </a:r>
          </a:p>
          <a:p>
            <a:r>
              <a:rPr lang="en-US" dirty="0" smtClean="0"/>
              <a:t>She is more in memory loss than when we left two years ago. The Lord has blessed us with good health and family. </a:t>
            </a:r>
          </a:p>
          <a:p>
            <a:r>
              <a:rPr lang="en-US" dirty="0" smtClean="0"/>
              <a:t>Joan will always have a fond memory to cherish.</a:t>
            </a:r>
          </a:p>
          <a:p>
            <a:pPr>
              <a:buNone/>
            </a:pPr>
            <a:r>
              <a:rPr lang="en-US" i="1" dirty="0" smtClean="0"/>
              <a:t>Tom Smith</a:t>
            </a:r>
            <a:endParaRPr lang="en-US" i="1" dirty="0"/>
          </a:p>
        </p:txBody>
      </p:sp>
    </p:spTree>
  </p:cSld>
  <p:clrMapOvr>
    <a:masterClrMapping/>
  </p:clrMapOvr>
  <p:transition advTm="10000">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2800" dirty="0" smtClean="0"/>
              <a:t>Concerts have also been held Murphy, Andrews, Blairsville, and Hayesville. Pictured is the choir being seated at Hayesville First United Methodist Church.</a:t>
            </a:r>
            <a:endParaRPr lang="en-US" sz="2800" dirty="0"/>
          </a:p>
        </p:txBody>
      </p:sp>
      <p:pic>
        <p:nvPicPr>
          <p:cNvPr id="6" name="Content Placeholder 5" descr="Choir at HUMC.jpg"/>
          <p:cNvPicPr>
            <a:picLocks noGrp="1" noChangeAspect="1"/>
          </p:cNvPicPr>
          <p:nvPr>
            <p:ph idx="1"/>
          </p:nvPr>
        </p:nvPicPr>
        <p:blipFill>
          <a:blip r:embed="rId2" cstate="print"/>
          <a:stretch>
            <a:fillRect/>
          </a:stretch>
        </p:blipFill>
        <p:spPr>
          <a:xfrm>
            <a:off x="1524000" y="1676400"/>
            <a:ext cx="6156960" cy="4246179"/>
          </a:xfrm>
        </p:spPr>
      </p:pic>
    </p:spTree>
  </p:cSld>
  <p:clrMapOvr>
    <a:masterClrMapping/>
  </p:clrMapOvr>
  <p:transition spd="med" advTm="7000">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Lindsey Cope</a:t>
            </a:r>
            <a:br>
              <a:rPr lang="en-US" dirty="0" smtClean="0"/>
            </a:br>
            <a:r>
              <a:rPr lang="en-US" sz="4000" dirty="0" smtClean="0"/>
              <a:t>2004</a:t>
            </a:r>
            <a:endParaRPr lang="en-US" sz="4000" dirty="0"/>
          </a:p>
        </p:txBody>
      </p:sp>
      <p:pic>
        <p:nvPicPr>
          <p:cNvPr id="6" name="Content Placeholder 5" descr="Lindsey Cope.jpg"/>
          <p:cNvPicPr>
            <a:picLocks noGrp="1" noChangeAspect="1"/>
          </p:cNvPicPr>
          <p:nvPr>
            <p:ph sz="half" idx="1"/>
          </p:nvPr>
        </p:nvPicPr>
        <p:blipFill>
          <a:blip r:embed="rId2" cstate="print"/>
          <a:stretch>
            <a:fillRect/>
          </a:stretch>
        </p:blipFill>
        <p:spPr>
          <a:xfrm>
            <a:off x="685800" y="2133600"/>
            <a:ext cx="2190750" cy="2456295"/>
          </a:xfrm>
        </p:spPr>
      </p:pic>
      <p:sp>
        <p:nvSpPr>
          <p:cNvPr id="5" name="Content Placeholder 4"/>
          <p:cNvSpPr>
            <a:spLocks noGrp="1"/>
          </p:cNvSpPr>
          <p:nvPr>
            <p:ph sz="half" idx="2"/>
          </p:nvPr>
        </p:nvSpPr>
        <p:spPr>
          <a:xfrm>
            <a:off x="3505200" y="1920085"/>
            <a:ext cx="5181600" cy="4434840"/>
          </a:xfrm>
        </p:spPr>
        <p:txBody>
          <a:bodyPr>
            <a:normAutofit/>
          </a:bodyPr>
          <a:lstStyle/>
          <a:p>
            <a:r>
              <a:rPr lang="en-US" dirty="0" smtClean="0"/>
              <a:t>My time singing and being a guest conductor with MCC was an amazing experience. I could always count on those rehearsals to lift me up if I had a bad day, because I found so many friends who shared a common passion in music. </a:t>
            </a:r>
          </a:p>
          <a:p>
            <a:r>
              <a:rPr lang="en-US" dirty="0" smtClean="0"/>
              <a:t>I miss you all and think of you often! </a:t>
            </a:r>
            <a:endParaRPr lang="en-US" dirty="0"/>
          </a:p>
        </p:txBody>
      </p:sp>
    </p:spTree>
  </p:cSld>
  <p:clrMapOvr>
    <a:masterClrMapping/>
  </p:clrMapOvr>
  <p:transition advTm="10000">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Bobbi </a:t>
            </a:r>
            <a:r>
              <a:rPr lang="en-US" dirty="0" err="1" smtClean="0"/>
              <a:t>Umbach</a:t>
            </a:r>
            <a:r>
              <a:rPr lang="en-US" dirty="0" smtClean="0"/>
              <a:t/>
            </a:r>
            <a:br>
              <a:rPr lang="en-US" dirty="0" smtClean="0"/>
            </a:br>
            <a:r>
              <a:rPr lang="en-US" sz="4000" dirty="0" smtClean="0"/>
              <a:t>2004</a:t>
            </a:r>
            <a:endParaRPr lang="en-US" sz="4000" dirty="0"/>
          </a:p>
        </p:txBody>
      </p:sp>
      <p:sp>
        <p:nvSpPr>
          <p:cNvPr id="3" name="Content Placeholder 2"/>
          <p:cNvSpPr>
            <a:spLocks noGrp="1"/>
          </p:cNvSpPr>
          <p:nvPr>
            <p:ph idx="1"/>
          </p:nvPr>
        </p:nvSpPr>
        <p:spPr>
          <a:xfrm>
            <a:off x="990600" y="2133600"/>
            <a:ext cx="7162800" cy="4191000"/>
          </a:xfrm>
        </p:spPr>
        <p:txBody>
          <a:bodyPr/>
          <a:lstStyle/>
          <a:p>
            <a:r>
              <a:rPr lang="en-US" dirty="0" smtClean="0"/>
              <a:t>I loved my time with the chorus and miss it but have no idea how I would ever fit it in again.  :o(  </a:t>
            </a:r>
          </a:p>
          <a:p>
            <a:r>
              <a:rPr lang="en-US" dirty="0" smtClean="0"/>
              <a:t>I DO love attending the concerts where I can actually HEAR all the parts!  :o)  Will definitely be at the May concert.  I miss YOU!  </a:t>
            </a:r>
            <a:endParaRPr lang="en-US" dirty="0"/>
          </a:p>
        </p:txBody>
      </p:sp>
    </p:spTree>
  </p:cSld>
  <p:clrMapOvr>
    <a:masterClrMapping/>
  </p:clrMapOvr>
  <p:transition advTm="7000">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Elizabeth Gilbert</a:t>
            </a:r>
            <a:br>
              <a:rPr lang="en-US" dirty="0" smtClean="0"/>
            </a:br>
            <a:r>
              <a:rPr lang="en-US" sz="4000" dirty="0" smtClean="0"/>
              <a:t>2007</a:t>
            </a:r>
            <a:endParaRPr lang="en-US" sz="4000" dirty="0"/>
          </a:p>
        </p:txBody>
      </p:sp>
      <p:sp>
        <p:nvSpPr>
          <p:cNvPr id="3" name="Content Placeholder 2"/>
          <p:cNvSpPr>
            <a:spLocks noGrp="1"/>
          </p:cNvSpPr>
          <p:nvPr>
            <p:ph sz="half" idx="1"/>
          </p:nvPr>
        </p:nvSpPr>
        <p:spPr/>
        <p:txBody>
          <a:bodyPr/>
          <a:lstStyle/>
          <a:p>
            <a:r>
              <a:rPr lang="en-US" dirty="0" smtClean="0"/>
              <a:t>Talent, music education, family, friends, laughter, tears, work, and fun are words that come to mind when I reminisce about my time with Mountain Community Chorus. </a:t>
            </a:r>
          </a:p>
          <a:p>
            <a:r>
              <a:rPr lang="en-US" dirty="0" smtClean="0"/>
              <a:t>I miss you all and pray I will be able to rejoin my fellow singers soon!</a:t>
            </a:r>
            <a:endParaRPr lang="en-US" dirty="0"/>
          </a:p>
        </p:txBody>
      </p:sp>
      <p:pic>
        <p:nvPicPr>
          <p:cNvPr id="7" name="Content Placeholder 6" descr="Gilbert.jpeg"/>
          <p:cNvPicPr>
            <a:picLocks noGrp="1" noChangeAspect="1"/>
          </p:cNvPicPr>
          <p:nvPr>
            <p:ph sz="half" idx="2"/>
          </p:nvPr>
        </p:nvPicPr>
        <p:blipFill>
          <a:blip r:embed="rId2" cstate="print"/>
          <a:stretch>
            <a:fillRect/>
          </a:stretch>
        </p:blipFill>
        <p:spPr>
          <a:xfrm>
            <a:off x="5241137" y="1920875"/>
            <a:ext cx="2852726" cy="4433888"/>
          </a:xfrm>
        </p:spPr>
      </p:pic>
    </p:spTree>
  </p:cSld>
  <p:clrMapOvr>
    <a:masterClrMapping/>
  </p:clrMapOvr>
  <p:transition spd="slow" advTm="11000">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2212848" cy="880404"/>
          </a:xfrm>
        </p:spPr>
        <p:txBody>
          <a:bodyPr>
            <a:normAutofit/>
          </a:bodyPr>
          <a:lstStyle/>
          <a:p>
            <a:r>
              <a:rPr lang="en-US" sz="4400" dirty="0" smtClean="0"/>
              <a:t>2007</a:t>
            </a:r>
            <a:endParaRPr lang="en-US" sz="4400" dirty="0"/>
          </a:p>
        </p:txBody>
      </p:sp>
      <p:sp>
        <p:nvSpPr>
          <p:cNvPr id="3" name="Text Placeholder 2"/>
          <p:cNvSpPr>
            <a:spLocks noGrp="1"/>
          </p:cNvSpPr>
          <p:nvPr>
            <p:ph type="body" sz="half" idx="2"/>
          </p:nvPr>
        </p:nvSpPr>
        <p:spPr>
          <a:xfrm>
            <a:off x="609600" y="1676400"/>
            <a:ext cx="2514600" cy="4191000"/>
          </a:xfrm>
        </p:spPr>
        <p:txBody>
          <a:bodyPr>
            <a:noAutofit/>
          </a:bodyPr>
          <a:lstStyle/>
          <a:p>
            <a:r>
              <a:rPr lang="en-US" sz="2400" dirty="0" err="1" smtClean="0"/>
              <a:t>Marolyn</a:t>
            </a:r>
            <a:r>
              <a:rPr lang="en-US" sz="2400" dirty="0" smtClean="0"/>
              <a:t> Hanson, as oldest member of the 2007 season, pictured with 7th grader Jesse Somervell, youngest of the season, and Director Bill Fox.</a:t>
            </a:r>
            <a:endParaRPr lang="en-US" sz="2400" dirty="0"/>
          </a:p>
        </p:txBody>
      </p:sp>
      <p:pic>
        <p:nvPicPr>
          <p:cNvPr id="5" name="Picture Placeholder 4" descr="2007 young-old.jpg"/>
          <p:cNvPicPr>
            <a:picLocks noGrp="1" noChangeAspect="1"/>
          </p:cNvPicPr>
          <p:nvPr>
            <p:ph type="pic" idx="1"/>
          </p:nvPr>
        </p:nvPicPr>
        <p:blipFill>
          <a:blip r:embed="rId2" cstate="print"/>
          <a:srcRect l="9899" r="9899"/>
          <a:stretch>
            <a:fillRect/>
          </a:stretch>
        </p:blipFill>
        <p:spPr/>
      </p:pic>
    </p:spTree>
  </p:cSld>
  <p:clrMapOvr>
    <a:masterClrMapping/>
  </p:clrMapOvr>
  <p:transition spd="slow" advTm="9000">
    <p:wedg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362199"/>
            <a:ext cx="3657600" cy="3992725"/>
          </a:xfrm>
        </p:spPr>
        <p:txBody>
          <a:bodyPr>
            <a:normAutofit/>
          </a:bodyPr>
          <a:lstStyle/>
          <a:p>
            <a:r>
              <a:rPr lang="en-US" dirty="0" smtClean="0"/>
              <a:t>My experience singing with Mountain Community Chorus has been many things:  learning, working, sharing, joining, laughing, making friends. </a:t>
            </a:r>
          </a:p>
          <a:p>
            <a:pPr>
              <a:buNone/>
            </a:pPr>
            <a:endParaRPr lang="en-US" dirty="0"/>
          </a:p>
        </p:txBody>
      </p:sp>
      <p:pic>
        <p:nvPicPr>
          <p:cNvPr id="7" name="Content Placeholder 6" descr="schnabel-crop.jpg"/>
          <p:cNvPicPr>
            <a:picLocks noGrp="1" noChangeAspect="1"/>
          </p:cNvPicPr>
          <p:nvPr>
            <p:ph sz="half" idx="2"/>
          </p:nvPr>
        </p:nvPicPr>
        <p:blipFill>
          <a:blip r:embed="rId2" cstate="print"/>
          <a:stretch>
            <a:fillRect/>
          </a:stretch>
        </p:blipFill>
        <p:spPr>
          <a:xfrm>
            <a:off x="4572000" y="838200"/>
            <a:ext cx="3697303" cy="5117180"/>
          </a:xfrm>
        </p:spPr>
      </p:pic>
      <p:sp>
        <p:nvSpPr>
          <p:cNvPr id="5" name="Rectangle 4"/>
          <p:cNvSpPr/>
          <p:nvPr/>
        </p:nvSpPr>
        <p:spPr>
          <a:xfrm>
            <a:off x="609600" y="609600"/>
            <a:ext cx="7978594"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Laura Schnabel,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TextBox 5"/>
          <p:cNvSpPr txBox="1"/>
          <p:nvPr/>
        </p:nvSpPr>
        <p:spPr>
          <a:xfrm>
            <a:off x="838200" y="1371600"/>
            <a:ext cx="1128835" cy="646331"/>
          </a:xfrm>
          <a:prstGeom prst="rect">
            <a:avLst/>
          </a:prstGeom>
          <a:noFill/>
        </p:spPr>
        <p:txBody>
          <a:bodyPr wrap="none" rtlCol="0">
            <a:spAutoFit/>
          </a:bodyPr>
          <a:lstStyle/>
          <a:p>
            <a:r>
              <a:rPr lang="en-US" sz="3600" dirty="0" smtClean="0">
                <a:solidFill>
                  <a:schemeClr val="tx2"/>
                </a:solidFill>
                <a:latin typeface="+mj-lt"/>
              </a:rPr>
              <a:t>2007</a:t>
            </a:r>
            <a:endParaRPr lang="en-US" sz="3600" dirty="0">
              <a:solidFill>
                <a:schemeClr val="tx2"/>
              </a:solidFill>
              <a:latin typeface="+mj-lt"/>
            </a:endParaRPr>
          </a:p>
        </p:txBody>
      </p:sp>
    </p:spTree>
  </p:cSld>
  <p:clrMapOvr>
    <a:masterClrMapping/>
  </p:clrMapOvr>
  <p:transition advTm="10000">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914400"/>
            <a:ext cx="6781800" cy="5410200"/>
          </a:xfrm>
        </p:spPr>
        <p:txBody>
          <a:bodyPr/>
          <a:lstStyle/>
          <a:p>
            <a:r>
              <a:rPr lang="en-US" dirty="0" smtClean="0"/>
              <a:t>The most special part of belonging to MCC has been making friends. Meeting new people and making friends as we get older isn’t always easy; the friends we meet and make are truly a gift.</a:t>
            </a:r>
          </a:p>
          <a:p>
            <a:r>
              <a:rPr lang="en-US" dirty="0" smtClean="0"/>
              <a:t>To make friends who share your love of music and singing is like the gift being wrapped beautifully and tied with a huge bow.</a:t>
            </a:r>
          </a:p>
          <a:p>
            <a:r>
              <a:rPr lang="en-US" dirty="0" smtClean="0"/>
              <a:t>MCC is a beautifully wrapped gift for me. Thanks for all the good memories.</a:t>
            </a:r>
          </a:p>
          <a:p>
            <a:pPr>
              <a:buNone/>
            </a:pPr>
            <a:r>
              <a:rPr lang="en-US" i="1" dirty="0" smtClean="0"/>
              <a:t>Laura Schnabel</a:t>
            </a:r>
          </a:p>
          <a:p>
            <a:endParaRPr lang="en-US" dirty="0"/>
          </a:p>
        </p:txBody>
      </p:sp>
    </p:spTree>
  </p:cSld>
  <p:clrMapOvr>
    <a:masterClrMapping/>
  </p:clrMapOvr>
  <p:transition advTm="12000">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Barry </a:t>
            </a:r>
            <a:r>
              <a:rPr lang="en-US" dirty="0" err="1" smtClean="0"/>
              <a:t>Beall</a:t>
            </a:r>
            <a:r>
              <a:rPr lang="en-US" dirty="0" smtClean="0"/>
              <a:t/>
            </a:r>
            <a:br>
              <a:rPr lang="en-US" dirty="0" smtClean="0"/>
            </a:br>
            <a:r>
              <a:rPr lang="en-US" sz="4000" dirty="0" smtClean="0"/>
              <a:t>2007</a:t>
            </a:r>
            <a:endParaRPr lang="en-US" sz="4000" dirty="0"/>
          </a:p>
        </p:txBody>
      </p:sp>
      <p:sp>
        <p:nvSpPr>
          <p:cNvPr id="3" name="Content Placeholder 2"/>
          <p:cNvSpPr>
            <a:spLocks noGrp="1"/>
          </p:cNvSpPr>
          <p:nvPr>
            <p:ph idx="1"/>
          </p:nvPr>
        </p:nvSpPr>
        <p:spPr>
          <a:xfrm>
            <a:off x="457200" y="1600200"/>
            <a:ext cx="8229600" cy="4724400"/>
          </a:xfrm>
        </p:spPr>
        <p:txBody>
          <a:bodyPr>
            <a:normAutofit lnSpcReduction="10000"/>
          </a:bodyPr>
          <a:lstStyle/>
          <a:p>
            <a:r>
              <a:rPr lang="en-US" dirty="0" smtClean="0"/>
              <a:t>My husband, Barry </a:t>
            </a:r>
            <a:r>
              <a:rPr lang="en-US" dirty="0" err="1" smtClean="0"/>
              <a:t>Beall</a:t>
            </a:r>
            <a:r>
              <a:rPr lang="en-US" dirty="0" smtClean="0"/>
              <a:t>, passed away in 2009.</a:t>
            </a:r>
          </a:p>
          <a:p>
            <a:r>
              <a:rPr lang="en-US" dirty="0" smtClean="0"/>
              <a:t>I can tell you that he said to me the chorus was a very professional organization and he felt honored to be a part of it. He praised Bill Fox and felt he was an excellent director. </a:t>
            </a:r>
          </a:p>
          <a:p>
            <a:r>
              <a:rPr lang="en-US" dirty="0" smtClean="0"/>
              <a:t>My husband loved to sing. He was a voice major in college and I had urged him for years to join the Community Chorus, but he worked at the golf course after his retirement and couldn’t always get off for rehearsal. </a:t>
            </a:r>
          </a:p>
          <a:p>
            <a:r>
              <a:rPr lang="en-US" dirty="0" smtClean="0"/>
              <a:t>Happy anniversary to you all.</a:t>
            </a:r>
          </a:p>
          <a:p>
            <a:pPr>
              <a:buNone/>
            </a:pPr>
            <a:r>
              <a:rPr lang="en-US" i="1" dirty="0" smtClean="0"/>
              <a:t>Glenda </a:t>
            </a:r>
            <a:r>
              <a:rPr lang="en-US" i="1" dirty="0" err="1" smtClean="0"/>
              <a:t>Beall</a:t>
            </a:r>
            <a:endParaRPr lang="en-US" i="1" dirty="0" smtClean="0"/>
          </a:p>
          <a:p>
            <a:endParaRPr lang="en-US" dirty="0"/>
          </a:p>
        </p:txBody>
      </p:sp>
    </p:spTree>
  </p:cSld>
  <p:clrMapOvr>
    <a:masterClrMapping/>
  </p:clrMapOvr>
  <p:transition spd="slow" advTm="12000">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2008</a:t>
            </a:r>
            <a:endParaRPr lang="en-US" sz="3600" dirty="0"/>
          </a:p>
        </p:txBody>
      </p:sp>
      <p:sp>
        <p:nvSpPr>
          <p:cNvPr id="3" name="Text Placeholder 2"/>
          <p:cNvSpPr>
            <a:spLocks noGrp="1"/>
          </p:cNvSpPr>
          <p:nvPr>
            <p:ph type="body" sz="half" idx="2"/>
          </p:nvPr>
        </p:nvSpPr>
        <p:spPr/>
        <p:txBody>
          <a:bodyPr/>
          <a:lstStyle/>
          <a:p>
            <a:endParaRPr lang="en-US"/>
          </a:p>
        </p:txBody>
      </p:sp>
      <p:pic>
        <p:nvPicPr>
          <p:cNvPr id="5" name="Picture Placeholder 4" descr="2008 sop.jpg"/>
          <p:cNvPicPr>
            <a:picLocks noGrp="1" noChangeAspect="1"/>
          </p:cNvPicPr>
          <p:nvPr>
            <p:ph type="pic" idx="1"/>
          </p:nvPr>
        </p:nvPicPr>
        <p:blipFill>
          <a:blip r:embed="rId2" cstate="print"/>
          <a:srcRect t="16029" b="16029"/>
          <a:stretch>
            <a:fillRect/>
          </a:stretch>
        </p:blipFill>
        <p:spPr/>
      </p:pic>
    </p:spTree>
  </p:cSld>
  <p:clrMapOvr>
    <a:masterClrMapping/>
  </p:clrMapOvr>
  <p:transition spd="slow" advTm="7000">
    <p:wedg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4343400"/>
          </a:xfrm>
        </p:spPr>
        <p:txBody>
          <a:bodyPr>
            <a:normAutofit lnSpcReduction="10000"/>
          </a:bodyPr>
          <a:lstStyle/>
          <a:p>
            <a:r>
              <a:rPr lang="en-US" dirty="0" smtClean="0"/>
              <a:t>I joined MCC in 2009 after several years of watching the performances and I so wanted to be a part of this wonderful group. </a:t>
            </a:r>
          </a:p>
          <a:p>
            <a:r>
              <a:rPr lang="en-US" dirty="0" smtClean="0"/>
              <a:t>Not only does singing heal the heart, it fills my soul with joy and it has become my therapy.  Even if we never put on a concert, just to be in rehearsal hall every Monday night is healing!  </a:t>
            </a:r>
          </a:p>
          <a:p>
            <a:r>
              <a:rPr lang="en-US" dirty="0" smtClean="0"/>
              <a:t>I can truthfully say that singing with the MCC has enabled me to face all of the tribulations that come with caring for an ailing spouse.  It is heaven on earth!!!  </a:t>
            </a:r>
          </a:p>
          <a:p>
            <a:endParaRPr lang="en-US" dirty="0" smtClean="0"/>
          </a:p>
        </p:txBody>
      </p:sp>
      <p:sp>
        <p:nvSpPr>
          <p:cNvPr id="4" name="Rectangle 3"/>
          <p:cNvSpPr/>
          <p:nvPr/>
        </p:nvSpPr>
        <p:spPr>
          <a:xfrm>
            <a:off x="350600" y="762000"/>
            <a:ext cx="7494489" cy="923330"/>
          </a:xfrm>
          <a:prstGeom prst="rect">
            <a:avLst/>
          </a:prstGeom>
          <a:noFill/>
        </p:spPr>
        <p:txBody>
          <a:bodyPr wrap="none" lIns="91440" tIns="45720" rIns="91440" bIns="45720">
            <a:spAutoFit/>
          </a:bodyPr>
          <a:lstStyle/>
          <a:p>
            <a:pPr algn="ct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Marynell</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Yahl</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533400" y="1524000"/>
            <a:ext cx="1157689" cy="646331"/>
          </a:xfrm>
          <a:prstGeom prst="rect">
            <a:avLst/>
          </a:prstGeom>
          <a:noFill/>
        </p:spPr>
        <p:txBody>
          <a:bodyPr wrap="none" rtlCol="0">
            <a:spAutoFit/>
          </a:bodyPr>
          <a:lstStyle/>
          <a:p>
            <a:r>
              <a:rPr lang="en-US" sz="3600" dirty="0" smtClean="0">
                <a:solidFill>
                  <a:schemeClr val="tx2"/>
                </a:solidFill>
                <a:latin typeface="+mj-lt"/>
              </a:rPr>
              <a:t>2009</a:t>
            </a:r>
            <a:endParaRPr lang="en-US" sz="3600" dirty="0">
              <a:solidFill>
                <a:schemeClr val="tx2"/>
              </a:solidFill>
              <a:latin typeface="+mj-lt"/>
            </a:endParaRPr>
          </a:p>
        </p:txBody>
      </p:sp>
    </p:spTree>
  </p:cSld>
  <p:clrMapOvr>
    <a:masterClrMapping/>
  </p:clrMapOvr>
  <p:transition advTm="12000">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John &amp; Judith </a:t>
            </a:r>
            <a:r>
              <a:rPr lang="en-US" dirty="0" err="1" smtClean="0"/>
              <a:t>Rathbone</a:t>
            </a:r>
            <a:r>
              <a:rPr lang="en-US" dirty="0" smtClean="0"/>
              <a:t/>
            </a:r>
            <a:br>
              <a:rPr lang="en-US" dirty="0" smtClean="0"/>
            </a:br>
            <a:r>
              <a:rPr lang="en-US" sz="4000" dirty="0" smtClean="0"/>
              <a:t>2010</a:t>
            </a:r>
            <a:endParaRPr lang="en-US" sz="4000" dirty="0"/>
          </a:p>
        </p:txBody>
      </p:sp>
      <p:sp>
        <p:nvSpPr>
          <p:cNvPr id="3" name="Content Placeholder 2"/>
          <p:cNvSpPr>
            <a:spLocks noGrp="1"/>
          </p:cNvSpPr>
          <p:nvPr>
            <p:ph idx="1"/>
          </p:nvPr>
        </p:nvSpPr>
        <p:spPr>
          <a:xfrm>
            <a:off x="304800" y="1935480"/>
            <a:ext cx="8382000" cy="4770120"/>
          </a:xfrm>
        </p:spPr>
        <p:txBody>
          <a:bodyPr>
            <a:normAutofit/>
          </a:bodyPr>
          <a:lstStyle/>
          <a:p>
            <a:r>
              <a:rPr lang="en-US" dirty="0" smtClean="0"/>
              <a:t> We loved our time with MCC.  The music was well chosen, the directors inspiring and the singers were truly a "chorus.”  Every rehearsal was a wonderful time shared with friends to learn how to touch the listener with our voices.  Simply stated, singing with MCC was a joy!</a:t>
            </a:r>
          </a:p>
          <a:p>
            <a:r>
              <a:rPr lang="en-US" dirty="0" smtClean="0"/>
              <a:t>I wish only good things for MCC.  I miss everyone so-o much!  Hopefully, I/we will return at some point....not that you need sopranos.  Thanks for the opportunity to share our love of MCC!</a:t>
            </a:r>
            <a:br>
              <a:rPr lang="en-US" dirty="0" smtClean="0"/>
            </a:br>
            <a:endParaRPr lang="en-US" i="1" dirty="0"/>
          </a:p>
        </p:txBody>
      </p:sp>
    </p:spTree>
  </p:cSld>
  <p:clrMapOvr>
    <a:masterClrMapping/>
  </p:clrMapOvr>
  <p:transition advTm="12000">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b="1" dirty="0" smtClean="0"/>
              <a:t>Community Choir</a:t>
            </a:r>
            <a:endParaRPr lang="en-US" sz="6000" b="1" dirty="0"/>
          </a:p>
        </p:txBody>
      </p:sp>
      <p:sp>
        <p:nvSpPr>
          <p:cNvPr id="5" name="Subtitle 4"/>
          <p:cNvSpPr>
            <a:spLocks noGrp="1"/>
          </p:cNvSpPr>
          <p:nvPr>
            <p:ph type="subTitle" idx="1"/>
          </p:nvPr>
        </p:nvSpPr>
        <p:spPr/>
        <p:txBody>
          <a:bodyPr>
            <a:normAutofit fontScale="77500" lnSpcReduction="20000"/>
          </a:bodyPr>
          <a:lstStyle/>
          <a:p>
            <a:r>
              <a:rPr lang="en-US" sz="6000" dirty="0" smtClean="0"/>
              <a:t>1974 – 1984</a:t>
            </a:r>
          </a:p>
          <a:p>
            <a:r>
              <a:rPr lang="en-US" sz="4400" dirty="0" smtClean="0"/>
              <a:t>Under the direction of </a:t>
            </a:r>
          </a:p>
          <a:p>
            <a:r>
              <a:rPr lang="en-US" sz="4400" dirty="0" smtClean="0"/>
              <a:t>Dr. James </a:t>
            </a:r>
            <a:r>
              <a:rPr lang="en-US" sz="4400" dirty="0" err="1" smtClean="0"/>
              <a:t>Carley</a:t>
            </a:r>
            <a:endParaRPr lang="en-US" sz="4400" dirty="0"/>
          </a:p>
        </p:txBody>
      </p:sp>
    </p:spTree>
  </p:cSld>
  <p:clrMapOvr>
    <a:masterClrMapping/>
  </p:clrMapOvr>
  <p:transition spd="slow" advTm="7000">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Carlene Dockery</a:t>
            </a:r>
            <a:br>
              <a:rPr lang="en-US" dirty="0" smtClean="0"/>
            </a:br>
            <a:r>
              <a:rPr lang="en-US" sz="4000" dirty="0" smtClean="0"/>
              <a:t>2010</a:t>
            </a:r>
            <a:endParaRPr lang="en-US" sz="4000" dirty="0"/>
          </a:p>
        </p:txBody>
      </p:sp>
      <p:pic>
        <p:nvPicPr>
          <p:cNvPr id="5" name="Content Placeholder 4" descr="Carlene.jpg"/>
          <p:cNvPicPr>
            <a:picLocks noGrp="1" noChangeAspect="1"/>
          </p:cNvPicPr>
          <p:nvPr>
            <p:ph sz="half" idx="1"/>
          </p:nvPr>
        </p:nvPicPr>
        <p:blipFill>
          <a:blip r:embed="rId2" cstate="print"/>
          <a:stretch>
            <a:fillRect/>
          </a:stretch>
        </p:blipFill>
        <p:spPr>
          <a:xfrm>
            <a:off x="533400" y="1676400"/>
            <a:ext cx="3014047" cy="4433888"/>
          </a:xfrm>
        </p:spPr>
      </p:pic>
      <p:sp>
        <p:nvSpPr>
          <p:cNvPr id="4" name="Content Placeholder 3"/>
          <p:cNvSpPr>
            <a:spLocks noGrp="1"/>
          </p:cNvSpPr>
          <p:nvPr>
            <p:ph sz="half" idx="2"/>
          </p:nvPr>
        </p:nvSpPr>
        <p:spPr>
          <a:xfrm>
            <a:off x="3657600" y="1066800"/>
            <a:ext cx="5029200" cy="5288125"/>
          </a:xfrm>
        </p:spPr>
        <p:txBody>
          <a:bodyPr>
            <a:normAutofit fontScale="92500" lnSpcReduction="10000"/>
          </a:bodyPr>
          <a:lstStyle/>
          <a:p>
            <a:r>
              <a:rPr lang="en-US" dirty="0" smtClean="0"/>
              <a:t>The first time I attended a concert, I was so moved by the music that I could only think how wonderful it would be to have the opportunity to learn pieces like the ones I heard performed that evening.  </a:t>
            </a:r>
          </a:p>
          <a:p>
            <a:r>
              <a:rPr lang="en-US" dirty="0" smtClean="0"/>
              <a:t>With the support of a friend in the Chorus, I summoned the courage to  audition. </a:t>
            </a:r>
          </a:p>
          <a:p>
            <a:r>
              <a:rPr lang="en-US" dirty="0" smtClean="0"/>
              <a:t>During the next months, I literally “lived” for Monday evening rehearsals.   Memories of the joys of chorus class in school were rekindled, and I felt younger and happier than I had in many years.  </a:t>
            </a:r>
          </a:p>
        </p:txBody>
      </p:sp>
    </p:spTree>
  </p:cSld>
  <p:clrMapOvr>
    <a:masterClrMapping/>
  </p:clrMapOvr>
  <p:transition spd="slow" advTm="12000">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000"/>
            <a:ext cx="7543800" cy="5562600"/>
          </a:xfrm>
        </p:spPr>
        <p:txBody>
          <a:bodyPr>
            <a:normAutofit/>
          </a:bodyPr>
          <a:lstStyle/>
          <a:p>
            <a:r>
              <a:rPr lang="en-US" dirty="0" smtClean="0"/>
              <a:t>The directors and the singers taught me so much.  Sometimes the music was so beautiful, it was difficult to hold back tears and sing my part!  Every new season brought a new selection of music which challenged me but made me thankful for the privilege of learning it.</a:t>
            </a:r>
          </a:p>
          <a:p>
            <a:r>
              <a:rPr lang="en-US" dirty="0" smtClean="0"/>
              <a:t> One evening in the presence of these talented musicians, I understood that the Mountain Community Chorus was, for me, a divine gift-- an instrument of praise and thanksgiving to God with each well-sung note!</a:t>
            </a:r>
          </a:p>
          <a:p>
            <a:pPr>
              <a:buNone/>
            </a:pPr>
            <a:r>
              <a:rPr lang="en-US" i="1" dirty="0" smtClean="0"/>
              <a:t>Carlene</a:t>
            </a:r>
            <a:endParaRPr lang="en-US" i="1" dirty="0"/>
          </a:p>
        </p:txBody>
      </p:sp>
    </p:spTree>
  </p:cSld>
  <p:clrMapOvr>
    <a:masterClrMapping/>
  </p:clrMapOvr>
  <p:transition advTm="12000">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MCC Board of Directors 2011</a:t>
            </a:r>
            <a:endParaRPr lang="en-US" dirty="0"/>
          </a:p>
        </p:txBody>
      </p:sp>
      <p:pic>
        <p:nvPicPr>
          <p:cNvPr id="5" name="Content Placeholder 4" descr="Board of Directors 2011.jpg"/>
          <p:cNvPicPr>
            <a:picLocks noGrp="1" noChangeAspect="1"/>
          </p:cNvPicPr>
          <p:nvPr>
            <p:ph idx="1"/>
          </p:nvPr>
        </p:nvPicPr>
        <p:blipFill>
          <a:blip r:embed="rId2" cstate="print"/>
          <a:stretch>
            <a:fillRect/>
          </a:stretch>
        </p:blipFill>
        <p:spPr>
          <a:xfrm>
            <a:off x="1620012" y="2127345"/>
            <a:ext cx="5903976" cy="4005072"/>
          </a:xfrm>
        </p:spPr>
      </p:pic>
    </p:spTree>
  </p:cSld>
  <p:clrMapOvr>
    <a:masterClrMapping/>
  </p:clrMapOvr>
  <p:transition advTm="7000">
    <p:pull di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2011</a:t>
            </a:r>
            <a:br>
              <a:rPr lang="en-US" sz="3600" dirty="0" smtClean="0"/>
            </a:br>
            <a:r>
              <a:rPr lang="en-US" sz="3600" dirty="0" smtClean="0"/>
              <a:t>Directors</a:t>
            </a:r>
            <a:endParaRPr lang="en-US" sz="3600" dirty="0"/>
          </a:p>
        </p:txBody>
      </p:sp>
      <p:sp>
        <p:nvSpPr>
          <p:cNvPr id="3" name="Text Placeholder 2"/>
          <p:cNvSpPr>
            <a:spLocks noGrp="1"/>
          </p:cNvSpPr>
          <p:nvPr>
            <p:ph type="body" sz="half" idx="2"/>
          </p:nvPr>
        </p:nvSpPr>
        <p:spPr>
          <a:xfrm>
            <a:off x="609600" y="2828785"/>
            <a:ext cx="2819400" cy="2179320"/>
          </a:xfrm>
        </p:spPr>
        <p:txBody>
          <a:bodyPr>
            <a:normAutofit/>
          </a:bodyPr>
          <a:lstStyle/>
          <a:p>
            <a:r>
              <a:rPr lang="en-US" sz="2400" dirty="0" smtClean="0"/>
              <a:t>Wayne Hundley</a:t>
            </a:r>
          </a:p>
          <a:p>
            <a:r>
              <a:rPr lang="en-US" sz="2400" dirty="0" smtClean="0"/>
              <a:t>Lindsey Cope</a:t>
            </a:r>
          </a:p>
          <a:p>
            <a:r>
              <a:rPr lang="en-US" sz="2400" dirty="0" smtClean="0"/>
              <a:t>Laura </a:t>
            </a:r>
            <a:r>
              <a:rPr lang="en-US" sz="2400" dirty="0" err="1" smtClean="0"/>
              <a:t>Stooksbury</a:t>
            </a:r>
            <a:endParaRPr lang="en-US" sz="2400" dirty="0" smtClean="0"/>
          </a:p>
          <a:p>
            <a:r>
              <a:rPr lang="en-US" sz="2400" dirty="0" smtClean="0"/>
              <a:t>Bill Fox</a:t>
            </a:r>
            <a:endParaRPr lang="en-US" sz="2400" dirty="0"/>
          </a:p>
        </p:txBody>
      </p:sp>
      <p:pic>
        <p:nvPicPr>
          <p:cNvPr id="5" name="Picture Placeholder 4" descr="Directors 2011.jpg"/>
          <p:cNvPicPr>
            <a:picLocks noGrp="1" noChangeAspect="1"/>
          </p:cNvPicPr>
          <p:nvPr>
            <p:ph type="pic" idx="1"/>
          </p:nvPr>
        </p:nvPicPr>
        <p:blipFill>
          <a:blip r:embed="rId2" cstate="print"/>
          <a:srcRect l="11304" r="11304"/>
          <a:stretch>
            <a:fillRect/>
          </a:stretch>
        </p:blipFill>
        <p:spPr/>
      </p:pic>
    </p:spTree>
  </p:cSld>
  <p:clrMapOvr>
    <a:masterClrMapping/>
  </p:clrMapOvr>
  <p:transition advTm="7000">
    <p:pull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rmAutofit fontScale="90000"/>
          </a:bodyPr>
          <a:lstStyle/>
          <a:p>
            <a:r>
              <a:rPr lang="en-US" dirty="0" smtClean="0"/>
              <a:t>Jerry Hobbs</a:t>
            </a:r>
            <a:br>
              <a:rPr lang="en-US" dirty="0" smtClean="0"/>
            </a:br>
            <a:r>
              <a:rPr lang="en-US" sz="4000" dirty="0" smtClean="0"/>
              <a:t>2012</a:t>
            </a:r>
            <a:endParaRPr lang="en-US" sz="4000" dirty="0"/>
          </a:p>
        </p:txBody>
      </p:sp>
      <p:sp>
        <p:nvSpPr>
          <p:cNvPr id="3" name="Content Placeholder 2"/>
          <p:cNvSpPr>
            <a:spLocks noGrp="1"/>
          </p:cNvSpPr>
          <p:nvPr>
            <p:ph idx="1"/>
          </p:nvPr>
        </p:nvSpPr>
        <p:spPr>
          <a:xfrm>
            <a:off x="457200" y="1676400"/>
            <a:ext cx="8229600" cy="4648200"/>
          </a:xfrm>
        </p:spPr>
        <p:txBody>
          <a:bodyPr>
            <a:normAutofit lnSpcReduction="10000"/>
          </a:bodyPr>
          <a:lstStyle/>
          <a:p>
            <a:r>
              <a:rPr lang="en-US" dirty="0" smtClean="0"/>
              <a:t>My brief time with the MCC was truly memorable, and I was filled with a sense of accomplishment.  It is something I'll always remember.  Laura, your ability as a director is, in my opinion, flawless.  </a:t>
            </a:r>
          </a:p>
          <a:p>
            <a:r>
              <a:rPr lang="en-US" dirty="0" smtClean="0"/>
              <a:t>You are not only an excellent director but also a leader.  To stand in front of sixty musicians and have them give their best week after week has to give you a sense of pride.  It's no wonder that between you and past directors, the choir has lasted forty years and is still going strong.  </a:t>
            </a:r>
          </a:p>
          <a:p>
            <a:r>
              <a:rPr lang="en-US" dirty="0" smtClean="0"/>
              <a:t>I also applaud the spirit and vivacity that David Baker provides as the president.  </a:t>
            </a:r>
            <a:endParaRPr lang="en-US" dirty="0"/>
          </a:p>
        </p:txBody>
      </p:sp>
    </p:spTree>
  </p:cSld>
  <p:clrMapOvr>
    <a:masterClrMapping/>
  </p:clrMapOvr>
  <p:transition advTm="12000">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2743200" cy="5334000"/>
          </a:xfrm>
        </p:spPr>
        <p:txBody>
          <a:bodyPr>
            <a:normAutofit/>
          </a:bodyPr>
          <a:lstStyle/>
          <a:p>
            <a:r>
              <a:rPr lang="en-US" sz="2600" dirty="0" smtClean="0"/>
              <a:t>MCC boasts singers in their 80s and as young as 13 – the age of </a:t>
            </a:r>
            <a:r>
              <a:rPr lang="en-US" sz="2600" dirty="0" err="1" smtClean="0"/>
              <a:t>Carli</a:t>
            </a:r>
            <a:r>
              <a:rPr lang="en-US" sz="2600" dirty="0" smtClean="0"/>
              <a:t> Kidd when she first joined the chorus. </a:t>
            </a:r>
            <a:br>
              <a:rPr lang="en-US" sz="2600" dirty="0" smtClean="0"/>
            </a:br>
            <a:r>
              <a:rPr lang="en-US" sz="2600" dirty="0" smtClean="0"/>
              <a:t>Now a YHC student, she’s pictured here with fellow singer Cameron </a:t>
            </a:r>
            <a:r>
              <a:rPr lang="en-US" sz="2600" dirty="0" err="1" smtClean="0"/>
              <a:t>LeJeune</a:t>
            </a:r>
            <a:r>
              <a:rPr lang="en-US" sz="2600" dirty="0" smtClean="0"/>
              <a:t>.</a:t>
            </a:r>
            <a:endParaRPr lang="en-US" sz="2600" dirty="0"/>
          </a:p>
        </p:txBody>
      </p:sp>
      <p:pic>
        <p:nvPicPr>
          <p:cNvPr id="4" name="Content Placeholder 3" descr="youngsters.jpg"/>
          <p:cNvPicPr>
            <a:picLocks noGrp="1" noChangeAspect="1"/>
          </p:cNvPicPr>
          <p:nvPr>
            <p:ph type="pic" idx="1"/>
          </p:nvPr>
        </p:nvPicPr>
        <p:blipFill>
          <a:blip r:embed="rId2" cstate="print"/>
          <a:srcRect t="18082" b="18082"/>
          <a:stretch>
            <a:fillRect/>
          </a:stretch>
        </p:blipFill>
        <p:spPr>
          <a:xfrm rot="420000">
            <a:off x="3495788" y="1159641"/>
            <a:ext cx="4670515" cy="3976874"/>
          </a:xfrm>
        </p:spPr>
      </p:pic>
    </p:spTree>
  </p:cSld>
  <p:clrMapOvr>
    <a:masterClrMapping/>
  </p:clrMapOvr>
  <p:transition advTm="10000">
    <p:pull di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Best practices modeled by our directors (notice the pencils…)</a:t>
            </a:r>
            <a:endParaRPr lang="en-US" sz="3600" dirty="0"/>
          </a:p>
        </p:txBody>
      </p:sp>
      <p:pic>
        <p:nvPicPr>
          <p:cNvPr id="5" name="Content Placeholder 4" descr="John-pencil-2013.jpg"/>
          <p:cNvPicPr>
            <a:picLocks noGrp="1" noChangeAspect="1"/>
          </p:cNvPicPr>
          <p:nvPr>
            <p:ph sz="half" idx="1"/>
          </p:nvPr>
        </p:nvPicPr>
        <p:blipFill>
          <a:blip r:embed="rId2" cstate="print"/>
          <a:stretch>
            <a:fillRect/>
          </a:stretch>
        </p:blipFill>
        <p:spPr>
          <a:xfrm>
            <a:off x="831311" y="1920875"/>
            <a:ext cx="3290378" cy="4433888"/>
          </a:xfrm>
        </p:spPr>
      </p:pic>
      <p:pic>
        <p:nvPicPr>
          <p:cNvPr id="6" name="Content Placeholder 5" descr="Laura-pencil-2013.jpg"/>
          <p:cNvPicPr>
            <a:picLocks noGrp="1" noChangeAspect="1"/>
          </p:cNvPicPr>
          <p:nvPr>
            <p:ph sz="half" idx="2"/>
          </p:nvPr>
        </p:nvPicPr>
        <p:blipFill>
          <a:blip r:embed="rId3" cstate="print"/>
          <a:stretch>
            <a:fillRect/>
          </a:stretch>
        </p:blipFill>
        <p:spPr>
          <a:xfrm>
            <a:off x="5134034" y="1920875"/>
            <a:ext cx="3066931" cy="4433888"/>
          </a:xfrm>
        </p:spPr>
      </p:pic>
    </p:spTree>
  </p:cSld>
  <p:clrMapOvr>
    <a:masterClrMapping/>
  </p:clrMapOvr>
  <p:transition advTm="7000">
    <p:wedg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153400" cy="5105400"/>
          </a:xfrm>
        </p:spPr>
        <p:txBody>
          <a:bodyPr>
            <a:normAutofit/>
          </a:bodyPr>
          <a:lstStyle/>
          <a:p>
            <a:r>
              <a:rPr lang="en-US" dirty="0" smtClean="0"/>
              <a:t>I have been singing in choral groups, both large and small, starting with high school and church choirs, for over 60 years. </a:t>
            </a:r>
          </a:p>
          <a:p>
            <a:r>
              <a:rPr lang="en-US" dirty="0" smtClean="0"/>
              <a:t>I had always thought that I would love to have the opportunity to sing with such a talented group of singers. At the earliest opportunity I auditioned, and was welcomed into the MCC. </a:t>
            </a:r>
          </a:p>
          <a:p>
            <a:r>
              <a:rPr lang="en-US" dirty="0" smtClean="0"/>
              <a:t>It has been a very pleasant learning and challenging experience being with some wonderful singers and it has been FUN. </a:t>
            </a:r>
          </a:p>
          <a:p>
            <a:r>
              <a:rPr lang="en-US" dirty="0" smtClean="0"/>
              <a:t>I am hopeful that my voice will hold out for a while longer so I can continue to sing with the group.</a:t>
            </a:r>
          </a:p>
          <a:p>
            <a:endParaRPr lang="en-US" dirty="0" smtClean="0"/>
          </a:p>
          <a:p>
            <a:pPr>
              <a:buNone/>
            </a:pPr>
            <a:endParaRPr lang="en-US" dirty="0"/>
          </a:p>
        </p:txBody>
      </p:sp>
      <p:sp>
        <p:nvSpPr>
          <p:cNvPr id="4" name="Rectangle 3"/>
          <p:cNvSpPr/>
          <p:nvPr/>
        </p:nvSpPr>
        <p:spPr>
          <a:xfrm>
            <a:off x="685800" y="381000"/>
            <a:ext cx="6375913"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Jim Brown,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914400" y="1143000"/>
            <a:ext cx="1157689" cy="646331"/>
          </a:xfrm>
          <a:prstGeom prst="rect">
            <a:avLst/>
          </a:prstGeom>
          <a:noFill/>
        </p:spPr>
        <p:txBody>
          <a:bodyPr wrap="none" rtlCol="0">
            <a:spAutoFit/>
          </a:bodyPr>
          <a:lstStyle/>
          <a:p>
            <a:r>
              <a:rPr lang="en-US" sz="3600" dirty="0" smtClean="0">
                <a:solidFill>
                  <a:schemeClr val="tx2"/>
                </a:solidFill>
                <a:latin typeface="+mj-lt"/>
              </a:rPr>
              <a:t>2009</a:t>
            </a:r>
            <a:endParaRPr lang="en-US" sz="3600" dirty="0">
              <a:solidFill>
                <a:schemeClr val="tx2"/>
              </a:solidFill>
              <a:latin typeface="+mj-lt"/>
            </a:endParaRPr>
          </a:p>
        </p:txBody>
      </p:sp>
    </p:spTree>
  </p:cSld>
  <p:clrMapOvr>
    <a:masterClrMapping/>
  </p:clrMapOvr>
  <p:transition spd="slow" advTm="12000">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1295400" cy="627888"/>
          </a:xfrm>
        </p:spPr>
        <p:txBody>
          <a:bodyPr>
            <a:normAutofit fontScale="90000"/>
          </a:bodyPr>
          <a:lstStyle/>
          <a:p>
            <a:r>
              <a:rPr lang="en-US" dirty="0" smtClean="0"/>
              <a:t/>
            </a:r>
            <a:br>
              <a:rPr lang="en-US" dirty="0" smtClean="0"/>
            </a:br>
            <a:r>
              <a:rPr lang="en-US" sz="4000" dirty="0" smtClean="0"/>
              <a:t>2009</a:t>
            </a:r>
            <a:endParaRPr lang="en-US" sz="4000" dirty="0"/>
          </a:p>
        </p:txBody>
      </p:sp>
      <p:sp>
        <p:nvSpPr>
          <p:cNvPr id="3" name="Content Placeholder 2"/>
          <p:cNvSpPr>
            <a:spLocks noGrp="1"/>
          </p:cNvSpPr>
          <p:nvPr>
            <p:ph sz="half" idx="1"/>
          </p:nvPr>
        </p:nvSpPr>
        <p:spPr>
          <a:xfrm>
            <a:off x="2971800" y="1371600"/>
            <a:ext cx="5791200" cy="5486400"/>
          </a:xfrm>
        </p:spPr>
        <p:txBody>
          <a:bodyPr>
            <a:normAutofit lnSpcReduction="10000"/>
          </a:bodyPr>
          <a:lstStyle/>
          <a:p>
            <a:r>
              <a:rPr lang="en-US" dirty="0" smtClean="0"/>
              <a:t>I remember the first rehearsal quite vividly.  I was extremely nervous and made to feel quite welcome by Charles Walls. </a:t>
            </a:r>
          </a:p>
          <a:p>
            <a:r>
              <a:rPr lang="en-US" dirty="0" smtClean="0"/>
              <a:t>The first time Bill Fox asked us to read a piece of music, I was floored.  It didn’t sound to me like anyone there needed to practice.  It was glorious.</a:t>
            </a:r>
          </a:p>
          <a:p>
            <a:r>
              <a:rPr lang="en-US" dirty="0" smtClean="0"/>
              <a:t>Later I thought I would not be able to sing when John Beebe left the chorus.  I had depended on him to keep me on track as a first tenor. But, I’m still here!</a:t>
            </a:r>
          </a:p>
          <a:p>
            <a:endParaRPr lang="en-US" b="1" dirty="0" smtClean="0"/>
          </a:p>
          <a:p>
            <a:endParaRPr lang="en-US" dirty="0"/>
          </a:p>
        </p:txBody>
      </p:sp>
      <p:sp>
        <p:nvSpPr>
          <p:cNvPr id="5" name="Rectangle 4"/>
          <p:cNvSpPr/>
          <p:nvPr/>
        </p:nvSpPr>
        <p:spPr>
          <a:xfrm>
            <a:off x="328766" y="304800"/>
            <a:ext cx="8815234"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Lucy Cole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Gratton</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 name="Content Placeholder 6" descr="photo 2.jpg"/>
          <p:cNvPicPr>
            <a:picLocks noGrp="1" noChangeAspect="1"/>
          </p:cNvPicPr>
          <p:nvPr>
            <p:ph sz="half" idx="1"/>
          </p:nvPr>
        </p:nvPicPr>
        <p:blipFill>
          <a:blip r:embed="rId2" cstate="print"/>
          <a:stretch>
            <a:fillRect/>
          </a:stretch>
        </p:blipFill>
        <p:spPr>
          <a:xfrm>
            <a:off x="0" y="1981200"/>
            <a:ext cx="2971800" cy="3481081"/>
          </a:xfrm>
        </p:spPr>
      </p:pic>
    </p:spTree>
  </p:cSld>
  <p:clrMapOvr>
    <a:masterClrMapping/>
  </p:clrMapOvr>
  <p:transition spd="slow" advTm="12000">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752600"/>
            <a:ext cx="4876800" cy="4602325"/>
          </a:xfrm>
        </p:spPr>
        <p:txBody>
          <a:bodyPr>
            <a:noAutofit/>
          </a:bodyPr>
          <a:lstStyle/>
          <a:p>
            <a:r>
              <a:rPr lang="en-US" dirty="0" smtClean="0"/>
              <a:t>I love to sing!  I have sung in or directed choirs all of my life.  </a:t>
            </a:r>
          </a:p>
          <a:p>
            <a:r>
              <a:rPr lang="en-US" dirty="0" smtClean="0"/>
              <a:t>In college I got to know  my future husband touring the United States in the Concordia Chorale.  </a:t>
            </a:r>
          </a:p>
          <a:p>
            <a:r>
              <a:rPr lang="en-US" dirty="0" smtClean="0"/>
              <a:t>What an awesome opportunity we have to sing together in the Mountain Community Chorus with such great musicians!</a:t>
            </a:r>
            <a:endParaRPr lang="en-US" dirty="0"/>
          </a:p>
        </p:txBody>
      </p:sp>
      <p:pic>
        <p:nvPicPr>
          <p:cNvPr id="5" name="Content Placeholder 4" descr="Mary Golnitz.jpg"/>
          <p:cNvPicPr>
            <a:picLocks noGrp="1" noChangeAspect="1"/>
          </p:cNvPicPr>
          <p:nvPr>
            <p:ph sz="half" idx="2"/>
          </p:nvPr>
        </p:nvPicPr>
        <p:blipFill>
          <a:blip r:embed="rId2" cstate="print"/>
          <a:stretch>
            <a:fillRect/>
          </a:stretch>
        </p:blipFill>
        <p:spPr>
          <a:xfrm>
            <a:off x="5181600" y="1981200"/>
            <a:ext cx="3710980" cy="3895113"/>
          </a:xfrm>
        </p:spPr>
      </p:pic>
      <p:sp>
        <p:nvSpPr>
          <p:cNvPr id="6" name="Rectangle 5"/>
          <p:cNvSpPr/>
          <p:nvPr/>
        </p:nvSpPr>
        <p:spPr>
          <a:xfrm>
            <a:off x="533400" y="304800"/>
            <a:ext cx="7254550"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Mary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Golnitz</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current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TextBox 6"/>
          <p:cNvSpPr txBox="1"/>
          <p:nvPr/>
        </p:nvSpPr>
        <p:spPr>
          <a:xfrm>
            <a:off x="685800" y="1066800"/>
            <a:ext cx="1120820" cy="646331"/>
          </a:xfrm>
          <a:prstGeom prst="rect">
            <a:avLst/>
          </a:prstGeom>
          <a:noFill/>
        </p:spPr>
        <p:txBody>
          <a:bodyPr wrap="none" rtlCol="0">
            <a:spAutoFit/>
          </a:bodyPr>
          <a:lstStyle/>
          <a:p>
            <a:r>
              <a:rPr lang="en-US" sz="3600" dirty="0" smtClean="0">
                <a:solidFill>
                  <a:schemeClr val="tx2"/>
                </a:solidFill>
                <a:latin typeface="+mj-lt"/>
              </a:rPr>
              <a:t>2009</a:t>
            </a:r>
            <a:endParaRPr lang="en-US" sz="3600" dirty="0">
              <a:solidFill>
                <a:schemeClr val="tx2"/>
              </a:solidFill>
              <a:latin typeface="+mj-lt"/>
            </a:endParaRPr>
          </a:p>
        </p:txBody>
      </p:sp>
    </p:spTree>
  </p:cSld>
  <p:clrMapOvr>
    <a:masterClrMapping/>
  </p:clrMapOvr>
  <p:transition spd="slow" advTm="12000">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11930</TotalTime>
  <Words>4903</Words>
  <Application>Microsoft Office PowerPoint</Application>
  <PresentationFormat>On-screen Show (4:3)</PresentationFormat>
  <Paragraphs>427</Paragraphs>
  <Slides>115</Slides>
  <Notes>0</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Flow</vt:lpstr>
      <vt:lpstr>Mountain Community Chorus</vt:lpstr>
      <vt:lpstr>History</vt:lpstr>
      <vt:lpstr>Directors</vt:lpstr>
      <vt:lpstr>Slide 4</vt:lpstr>
      <vt:lpstr>Keith House at the JC Campbell Folk School was the early site of most rehearsals and concerts.</vt:lpstr>
      <vt:lpstr>After Bill Fox became Director, rehearsals and joint concerts with the Young Harris College choir were held in the Clegg Fine Arts Building at Young Harris College</vt:lpstr>
      <vt:lpstr>Concerts were also held in Sharp Memorial UMC’s beautiful sanctuary for many years.</vt:lpstr>
      <vt:lpstr>Concerts have also been held Murphy, Andrews, Blairsville, and Hayesville. Pictured is the choir being seated at Hayesville First United Methodist Church.</vt:lpstr>
      <vt:lpstr>Community Choir</vt:lpstr>
      <vt:lpstr>Singers of the First Concert Dec. 8 &amp; 9, 1974</vt:lpstr>
      <vt:lpstr>Slide 11</vt:lpstr>
      <vt:lpstr>Deborah Wood Sellers 1974</vt:lpstr>
      <vt:lpstr>Theresa El-Khouri Martin 1974</vt:lpstr>
      <vt:lpstr>Debbie Garrison 1974</vt:lpstr>
      <vt:lpstr>Jane Moore Hindsman 1974</vt:lpstr>
      <vt:lpstr>Slide 16</vt:lpstr>
      <vt:lpstr>MADRIGAL DINNERS    While not an official function of the Choir, we supplied vocal music for several Renaissance dinners at the Folk School . L to R: Jane Moore Hindsman, James Carley, Karen Brinke, Rudy Davenport, Barbara Wood, and unidentified bass.</vt:lpstr>
      <vt:lpstr>Slide 18</vt:lpstr>
      <vt:lpstr>Janice Moore 1974</vt:lpstr>
      <vt:lpstr>Slide 20</vt:lpstr>
      <vt:lpstr>Old Time Concert</vt:lpstr>
      <vt:lpstr>David L. Thomas 1976</vt:lpstr>
      <vt:lpstr>Slide 23</vt:lpstr>
      <vt:lpstr>Slide 24</vt:lpstr>
      <vt:lpstr>Kelley Hayes Rathman 1976</vt:lpstr>
      <vt:lpstr>Slide 26</vt:lpstr>
      <vt:lpstr>Barry L. Watson, DDS 1976</vt:lpstr>
      <vt:lpstr>Sandra Mazza 1977</vt:lpstr>
      <vt:lpstr>Slide 29</vt:lpstr>
      <vt:lpstr>1978</vt:lpstr>
      <vt:lpstr>Rosemary Surles 1978</vt:lpstr>
      <vt:lpstr>Barbara Wood 1978</vt:lpstr>
      <vt:lpstr>Slide 33</vt:lpstr>
      <vt:lpstr>Christmas 1979  2nd world performance of Emmanuel by Dorothy Davidson Hausske</vt:lpstr>
      <vt:lpstr>  Erik C. Brinke, guest singer 1979</vt:lpstr>
      <vt:lpstr>Marsha El-Khouri Shiver 1979</vt:lpstr>
      <vt:lpstr>Sylvia Thomas 1979</vt:lpstr>
      <vt:lpstr>Harry Baughn 1982</vt:lpstr>
      <vt:lpstr>Bob Grove 1981</vt:lpstr>
      <vt:lpstr>Bud and Carmen Fitton 1982</vt:lpstr>
      <vt:lpstr>Slide 41</vt:lpstr>
      <vt:lpstr>Bill Fox 1982; Music Director 1985-2012</vt:lpstr>
      <vt:lpstr>Slide 43</vt:lpstr>
      <vt:lpstr>Slide 44</vt:lpstr>
      <vt:lpstr>Anne Wells 1983</vt:lpstr>
      <vt:lpstr>1984 Christmas concert</vt:lpstr>
      <vt:lpstr>Mountain Community Chorus</vt:lpstr>
      <vt:lpstr>Edie Kleinpeter 1986</vt:lpstr>
      <vt:lpstr>Earle Seaverns 1987</vt:lpstr>
      <vt:lpstr>Sally Roberson 1987</vt:lpstr>
      <vt:lpstr>Elaine K. Fatora Delcuze 1988</vt:lpstr>
      <vt:lpstr>Janet Paul 1989</vt:lpstr>
      <vt:lpstr>Bob and Jean Hiler 1990</vt:lpstr>
      <vt:lpstr>Slide 54</vt:lpstr>
      <vt:lpstr>Mountain Community Chorus</vt:lpstr>
      <vt:lpstr>Jo Carolyn and John Beebe 1996</vt:lpstr>
      <vt:lpstr>Slide 57</vt:lpstr>
      <vt:lpstr>1997</vt:lpstr>
      <vt:lpstr>Slide 59</vt:lpstr>
      <vt:lpstr>Neil Wocell 1997</vt:lpstr>
      <vt:lpstr> 1998</vt:lpstr>
      <vt:lpstr>Slide 62</vt:lpstr>
      <vt:lpstr>Ann Chenault 1999</vt:lpstr>
      <vt:lpstr>Slide 64</vt:lpstr>
      <vt:lpstr>Slide 65</vt:lpstr>
      <vt:lpstr>1999</vt:lpstr>
      <vt:lpstr>Slide 67</vt:lpstr>
      <vt:lpstr>2000</vt:lpstr>
      <vt:lpstr> 2000</vt:lpstr>
      <vt:lpstr>Slide 70</vt:lpstr>
      <vt:lpstr>Karen Borchers 2000</vt:lpstr>
      <vt:lpstr>Slide 72</vt:lpstr>
      <vt:lpstr>Adelaide Fullilove 2001</vt:lpstr>
      <vt:lpstr>Kathy Worley Tant 2001</vt:lpstr>
      <vt:lpstr>Jack Parrish 2004</vt:lpstr>
      <vt:lpstr>Slide 76</vt:lpstr>
      <vt:lpstr>Mountain Community Chorus</vt:lpstr>
      <vt:lpstr>Slide 78</vt:lpstr>
      <vt:lpstr>Joan Smith 2004</vt:lpstr>
      <vt:lpstr>Lindsey Cope 2004</vt:lpstr>
      <vt:lpstr>Bobbi Umbach 2004</vt:lpstr>
      <vt:lpstr>Elizabeth Gilbert 2007</vt:lpstr>
      <vt:lpstr>2007</vt:lpstr>
      <vt:lpstr>Slide 84</vt:lpstr>
      <vt:lpstr>Slide 85</vt:lpstr>
      <vt:lpstr>Barry Beall 2007</vt:lpstr>
      <vt:lpstr>2008</vt:lpstr>
      <vt:lpstr>Slide 88</vt:lpstr>
      <vt:lpstr>John &amp; Judith Rathbone 2010</vt:lpstr>
      <vt:lpstr>Carlene Dockery 2010</vt:lpstr>
      <vt:lpstr>Slide 91</vt:lpstr>
      <vt:lpstr>MCC Board of Directors 2011</vt:lpstr>
      <vt:lpstr>2011 Directors</vt:lpstr>
      <vt:lpstr>Jerry Hobbs 2012</vt:lpstr>
      <vt:lpstr>MCC boasts singers in their 80s and as young as 13 – the age of Carli Kidd when she first joined the chorus.  Now a YHC student, she’s pictured here with fellow singer Cameron LeJeune.</vt:lpstr>
      <vt:lpstr>Best practices modeled by our directors (notice the pencils…)</vt:lpstr>
      <vt:lpstr>Slide 97</vt:lpstr>
      <vt:lpstr> 2009</vt:lpstr>
      <vt:lpstr>Slide 99</vt:lpstr>
      <vt:lpstr>Slide 100</vt:lpstr>
      <vt:lpstr>Slide 101</vt:lpstr>
      <vt:lpstr>Harry and Katie Gilbert 2011</vt:lpstr>
      <vt:lpstr>Slide 103</vt:lpstr>
      <vt:lpstr> 2012</vt:lpstr>
      <vt:lpstr>2013 Directors</vt:lpstr>
      <vt:lpstr>Indispensable people…</vt:lpstr>
      <vt:lpstr>Carol Smucker 2014</vt:lpstr>
      <vt:lpstr>Slide 108</vt:lpstr>
      <vt:lpstr>Slide 109</vt:lpstr>
      <vt:lpstr>Big Kisses to our audience!</vt:lpstr>
      <vt:lpstr>The Song Goes On …   … but only with the support of our generous and faithful audiences!</vt:lpstr>
      <vt:lpstr>Some thoughts going forward… from David Baker, president</vt:lpstr>
      <vt:lpstr>Slide 113</vt:lpstr>
      <vt:lpstr>Slide 114</vt:lpstr>
      <vt:lpstr>Happy 40th Anniversary, Mountain Community Chorus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Kelley Hayes Rathman</dc:title>
  <dc:creator>RachelB</dc:creator>
  <cp:lastModifiedBy>RachelB</cp:lastModifiedBy>
  <cp:revision>70</cp:revision>
  <dcterms:created xsi:type="dcterms:W3CDTF">2014-03-18T02:02:56Z</dcterms:created>
  <dcterms:modified xsi:type="dcterms:W3CDTF">2014-04-30T18:51:31Z</dcterms:modified>
</cp:coreProperties>
</file>