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317" r:id="rId2"/>
    <p:sldId id="314" r:id="rId3"/>
    <p:sldId id="312" r:id="rId4"/>
    <p:sldId id="315" r:id="rId5"/>
    <p:sldId id="272" r:id="rId6"/>
    <p:sldId id="313" r:id="rId7"/>
    <p:sldId id="303" r:id="rId8"/>
    <p:sldId id="316" r:id="rId9"/>
    <p:sldId id="256" r:id="rId10"/>
    <p:sldId id="257" r:id="rId11"/>
    <p:sldId id="273" r:id="rId12"/>
    <p:sldId id="258" r:id="rId13"/>
    <p:sldId id="259" r:id="rId14"/>
    <p:sldId id="260" r:id="rId15"/>
    <p:sldId id="318" r:id="rId16"/>
    <p:sldId id="311"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6" d="100"/>
          <a:sy n="86" d="100"/>
        </p:scale>
        <p:origin x="562"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54712E-9FC7-4085-B03F-029A82F4472A}" type="doc">
      <dgm:prSet loTypeId="urn:microsoft.com/office/officeart/2011/layout/TabList" loCatId="officeonline" qsTypeId="urn:microsoft.com/office/officeart/2005/8/quickstyle/3d2" qsCatId="3D" csTypeId="urn:microsoft.com/office/officeart/2005/8/colors/accent1_4" csCatId="accent1" phldr="1"/>
      <dgm:spPr/>
      <dgm:t>
        <a:bodyPr/>
        <a:lstStyle/>
        <a:p>
          <a:endParaRPr lang="en-US"/>
        </a:p>
      </dgm:t>
    </dgm:pt>
    <dgm:pt modelId="{3DAF6865-308B-46CE-96FF-DC7DCEBC4EC3}">
      <dgm:prSet/>
      <dgm:spPr/>
      <dgm:t>
        <a:bodyPr/>
        <a:lstStyle/>
        <a:p>
          <a:r>
            <a:rPr lang="en-US" dirty="0"/>
            <a:t>Overlaps</a:t>
          </a:r>
        </a:p>
      </dgm:t>
    </dgm:pt>
    <dgm:pt modelId="{25D29768-67EF-43E3-8EB5-003B7556C24D}" type="parTrans" cxnId="{E423B9B7-23A4-4D3C-BB20-835B9DD155C5}">
      <dgm:prSet/>
      <dgm:spPr/>
      <dgm:t>
        <a:bodyPr/>
        <a:lstStyle/>
        <a:p>
          <a:endParaRPr lang="en-US"/>
        </a:p>
      </dgm:t>
    </dgm:pt>
    <dgm:pt modelId="{07860E66-6292-4CEA-9D66-CF2BA77E647E}" type="sibTrans" cxnId="{E423B9B7-23A4-4D3C-BB20-835B9DD155C5}">
      <dgm:prSet/>
      <dgm:spPr/>
      <dgm:t>
        <a:bodyPr/>
        <a:lstStyle/>
        <a:p>
          <a:endParaRPr lang="en-US"/>
        </a:p>
      </dgm:t>
    </dgm:pt>
    <dgm:pt modelId="{D10B768D-6802-4CA9-966B-BC280A0604BB}">
      <dgm:prSet/>
      <dgm:spPr/>
      <dgm:t>
        <a:bodyPr/>
        <a:lstStyle/>
        <a:p>
          <a:r>
            <a:rPr lang="en-US" dirty="0"/>
            <a:t>Patient records in more than one data source/location</a:t>
          </a:r>
        </a:p>
      </dgm:t>
    </dgm:pt>
    <dgm:pt modelId="{8BC65BC3-9D7D-4602-A0B8-19017B903128}" type="parTrans" cxnId="{DAB162B9-BCE3-4BFC-88CB-6BC8ED6706FB}">
      <dgm:prSet/>
      <dgm:spPr/>
      <dgm:t>
        <a:bodyPr/>
        <a:lstStyle/>
        <a:p>
          <a:endParaRPr lang="en-US"/>
        </a:p>
      </dgm:t>
    </dgm:pt>
    <dgm:pt modelId="{AF9C4003-4FF8-47FD-85D5-AE49E316A978}" type="sibTrans" cxnId="{DAB162B9-BCE3-4BFC-88CB-6BC8ED6706FB}">
      <dgm:prSet/>
      <dgm:spPr/>
      <dgm:t>
        <a:bodyPr/>
        <a:lstStyle/>
        <a:p>
          <a:endParaRPr lang="en-US"/>
        </a:p>
      </dgm:t>
    </dgm:pt>
    <dgm:pt modelId="{0263A5F0-AE0B-46BA-989F-BE1DC6CF6D85}">
      <dgm:prSet custT="1"/>
      <dgm:spPr/>
      <dgm:t>
        <a:bodyPr/>
        <a:lstStyle/>
        <a:p>
          <a:r>
            <a:rPr lang="en-US" sz="2200" dirty="0"/>
            <a:t>Dangerous; reviewing treatment plans and coordinating care with missed important clinical information (blood types &amp; allergies)</a:t>
          </a:r>
        </a:p>
      </dgm:t>
    </dgm:pt>
    <dgm:pt modelId="{E04B3B4C-8E15-4BF8-BA72-05B05D939E0B}" type="parTrans" cxnId="{147B9F95-0F52-48AC-9119-9FAF8AE96F63}">
      <dgm:prSet/>
      <dgm:spPr/>
      <dgm:t>
        <a:bodyPr/>
        <a:lstStyle/>
        <a:p>
          <a:endParaRPr lang="en-US"/>
        </a:p>
      </dgm:t>
    </dgm:pt>
    <dgm:pt modelId="{6F0B805A-F974-433D-99D0-F2895D0A03A5}" type="sibTrans" cxnId="{147B9F95-0F52-48AC-9119-9FAF8AE96F63}">
      <dgm:prSet/>
      <dgm:spPr/>
      <dgm:t>
        <a:bodyPr/>
        <a:lstStyle/>
        <a:p>
          <a:endParaRPr lang="en-US"/>
        </a:p>
      </dgm:t>
    </dgm:pt>
    <dgm:pt modelId="{B8806D31-F987-42AE-9910-3BFB43C95516}">
      <dgm:prSet custT="1"/>
      <dgm:spPr/>
      <dgm:t>
        <a:bodyPr/>
        <a:lstStyle/>
        <a:p>
          <a:r>
            <a:rPr lang="en-US" sz="2200" dirty="0"/>
            <a:t>Tests repeated; major financial impact on Payers &amp; ACOs</a:t>
          </a:r>
        </a:p>
      </dgm:t>
    </dgm:pt>
    <dgm:pt modelId="{FFEDC198-D464-401C-BDC2-4795CB58F7FA}" type="parTrans" cxnId="{B448657D-70AD-48D1-98BA-D1FA9AE228CC}">
      <dgm:prSet/>
      <dgm:spPr/>
      <dgm:t>
        <a:bodyPr/>
        <a:lstStyle/>
        <a:p>
          <a:endParaRPr lang="en-US"/>
        </a:p>
      </dgm:t>
    </dgm:pt>
    <dgm:pt modelId="{48F68074-A713-4334-83B6-2261F964925E}" type="sibTrans" cxnId="{B448657D-70AD-48D1-98BA-D1FA9AE228CC}">
      <dgm:prSet/>
      <dgm:spPr/>
      <dgm:t>
        <a:bodyPr/>
        <a:lstStyle/>
        <a:p>
          <a:endParaRPr lang="en-US"/>
        </a:p>
      </dgm:t>
    </dgm:pt>
    <dgm:pt modelId="{DCB2382B-D2CB-473D-993F-7691E65AAFBA}">
      <dgm:prSet custT="1"/>
      <dgm:spPr/>
      <dgm:t>
        <a:bodyPr/>
        <a:lstStyle/>
        <a:p>
          <a:r>
            <a:rPr lang="en-US" sz="2200" dirty="0"/>
            <a:t>Delayed treatment</a:t>
          </a:r>
        </a:p>
      </dgm:t>
    </dgm:pt>
    <dgm:pt modelId="{2AF6CB54-F720-4232-9F94-78C8D274F517}" type="parTrans" cxnId="{E4AD807C-E844-44E8-85CF-2AE15F6BDEF3}">
      <dgm:prSet/>
      <dgm:spPr/>
      <dgm:t>
        <a:bodyPr/>
        <a:lstStyle/>
        <a:p>
          <a:endParaRPr lang="en-US"/>
        </a:p>
      </dgm:t>
    </dgm:pt>
    <dgm:pt modelId="{DC00DD7A-C03B-4EE8-976E-463573BEB5C0}" type="sibTrans" cxnId="{E4AD807C-E844-44E8-85CF-2AE15F6BDEF3}">
      <dgm:prSet/>
      <dgm:spPr/>
      <dgm:t>
        <a:bodyPr/>
        <a:lstStyle/>
        <a:p>
          <a:endParaRPr lang="en-US"/>
        </a:p>
      </dgm:t>
    </dgm:pt>
    <dgm:pt modelId="{7014B3F6-2A6B-4940-B30A-034CFD2456E0}">
      <dgm:prSet/>
      <dgm:spPr>
        <a:solidFill>
          <a:srgbClr val="C00000"/>
        </a:solidFill>
      </dgm:spPr>
      <dgm:t>
        <a:bodyPr/>
        <a:lstStyle/>
        <a:p>
          <a:r>
            <a:rPr lang="en-US" dirty="0"/>
            <a:t>Overlays </a:t>
          </a:r>
        </a:p>
      </dgm:t>
    </dgm:pt>
    <dgm:pt modelId="{96337F33-AF7F-429F-9876-A243C3FCD788}" type="parTrans" cxnId="{7EEFA6D6-817A-4601-A264-FA6473FF9B89}">
      <dgm:prSet/>
      <dgm:spPr/>
      <dgm:t>
        <a:bodyPr/>
        <a:lstStyle/>
        <a:p>
          <a:endParaRPr lang="en-US"/>
        </a:p>
      </dgm:t>
    </dgm:pt>
    <dgm:pt modelId="{C22C9547-47C0-4921-9B9D-ACDB035AC157}" type="sibTrans" cxnId="{7EEFA6D6-817A-4601-A264-FA6473FF9B89}">
      <dgm:prSet/>
      <dgm:spPr/>
      <dgm:t>
        <a:bodyPr/>
        <a:lstStyle/>
        <a:p>
          <a:endParaRPr lang="en-US"/>
        </a:p>
      </dgm:t>
    </dgm:pt>
    <dgm:pt modelId="{20B88D8F-AB20-4FEB-AC3C-92DF77ECBB64}">
      <dgm:prSet/>
      <dgm:spPr/>
      <dgm:t>
        <a:bodyPr/>
        <a:lstStyle/>
        <a:p>
          <a:r>
            <a:rPr lang="en-US" dirty="0"/>
            <a:t>Two or more patients have the same MRN in same data source/location</a:t>
          </a:r>
        </a:p>
      </dgm:t>
    </dgm:pt>
    <dgm:pt modelId="{A4F222CC-3899-4167-9C91-ADCA7BC93B32}" type="parTrans" cxnId="{5EB01F89-B76B-444E-AE58-6EB10E78FAE0}">
      <dgm:prSet/>
      <dgm:spPr/>
      <dgm:t>
        <a:bodyPr/>
        <a:lstStyle/>
        <a:p>
          <a:endParaRPr lang="en-US"/>
        </a:p>
      </dgm:t>
    </dgm:pt>
    <dgm:pt modelId="{0E92F3B4-3E63-4BBA-8488-C60884CBDFF7}" type="sibTrans" cxnId="{5EB01F89-B76B-444E-AE58-6EB10E78FAE0}">
      <dgm:prSet/>
      <dgm:spPr/>
      <dgm:t>
        <a:bodyPr/>
        <a:lstStyle/>
        <a:p>
          <a:endParaRPr lang="en-US"/>
        </a:p>
      </dgm:t>
    </dgm:pt>
    <dgm:pt modelId="{C0CB7E30-2CD8-4AB5-A6B9-F75CB4483ACC}">
      <dgm:prSet/>
      <dgm:spPr/>
      <dgm:t>
        <a:bodyPr/>
        <a:lstStyle/>
        <a:p>
          <a:r>
            <a:rPr lang="en-US" dirty="0"/>
            <a:t>Very dangerous; huge patient safety risk – treating one patient with another person’s record </a:t>
          </a:r>
        </a:p>
      </dgm:t>
    </dgm:pt>
    <dgm:pt modelId="{FDDCE536-0DCB-4250-9AF8-A61D3F36AECA}" type="parTrans" cxnId="{C62A8A60-0C3D-4287-A01D-6E1096C74DC2}">
      <dgm:prSet/>
      <dgm:spPr/>
      <dgm:t>
        <a:bodyPr/>
        <a:lstStyle/>
        <a:p>
          <a:endParaRPr lang="en-US"/>
        </a:p>
      </dgm:t>
    </dgm:pt>
    <dgm:pt modelId="{66752110-CED8-424C-ADE3-0F1D44EF5DE7}" type="sibTrans" cxnId="{C62A8A60-0C3D-4287-A01D-6E1096C74DC2}">
      <dgm:prSet/>
      <dgm:spPr/>
      <dgm:t>
        <a:bodyPr/>
        <a:lstStyle/>
        <a:p>
          <a:endParaRPr lang="en-US"/>
        </a:p>
      </dgm:t>
    </dgm:pt>
    <dgm:pt modelId="{020B135B-C90C-4E64-AED9-FDEF917AA03A}">
      <dgm:prSet/>
      <dgm:spPr/>
      <dgm:t>
        <a:bodyPr/>
        <a:lstStyle/>
        <a:p>
          <a:r>
            <a:rPr lang="en-US" dirty="0"/>
            <a:t>Quality of care problems numerous and extremely dangerous</a:t>
          </a:r>
        </a:p>
      </dgm:t>
    </dgm:pt>
    <dgm:pt modelId="{693E5B81-C42D-4EE9-8EC5-2222CF7F197E}" type="parTrans" cxnId="{8146BBE1-AFBA-449F-9A1C-12DD9FB13E55}">
      <dgm:prSet/>
      <dgm:spPr/>
      <dgm:t>
        <a:bodyPr/>
        <a:lstStyle/>
        <a:p>
          <a:endParaRPr lang="en-US"/>
        </a:p>
      </dgm:t>
    </dgm:pt>
    <dgm:pt modelId="{77C987B1-F68E-4716-8803-FB132D3EF96F}" type="sibTrans" cxnId="{8146BBE1-AFBA-449F-9A1C-12DD9FB13E55}">
      <dgm:prSet/>
      <dgm:spPr/>
      <dgm:t>
        <a:bodyPr/>
        <a:lstStyle/>
        <a:p>
          <a:endParaRPr lang="en-US"/>
        </a:p>
      </dgm:t>
    </dgm:pt>
    <dgm:pt modelId="{FCE52CDF-D0E7-41BB-B6F6-B06B41F81816}">
      <dgm:prSet/>
      <dgm:spPr/>
      <dgm:t>
        <a:bodyPr/>
        <a:lstStyle/>
        <a:p>
          <a:r>
            <a:rPr lang="en-US" dirty="0"/>
            <a:t>Did you know? It can take as much as 500 hours to fix one electronic record overlay?</a:t>
          </a:r>
        </a:p>
      </dgm:t>
    </dgm:pt>
    <dgm:pt modelId="{6512DA43-597D-4AB9-A548-2FCFB8097058}" type="parTrans" cxnId="{2FA77C8A-A591-487A-B364-9DBAAF3F71DE}">
      <dgm:prSet/>
      <dgm:spPr/>
      <dgm:t>
        <a:bodyPr/>
        <a:lstStyle/>
        <a:p>
          <a:endParaRPr lang="en-US"/>
        </a:p>
      </dgm:t>
    </dgm:pt>
    <dgm:pt modelId="{9E135E86-9B23-46C0-A15D-698B477E183A}" type="sibTrans" cxnId="{2FA77C8A-A591-487A-B364-9DBAAF3F71DE}">
      <dgm:prSet/>
      <dgm:spPr/>
      <dgm:t>
        <a:bodyPr/>
        <a:lstStyle/>
        <a:p>
          <a:endParaRPr lang="en-US"/>
        </a:p>
      </dgm:t>
    </dgm:pt>
    <dgm:pt modelId="{92AA4722-1140-4087-9CD8-0BF72776CBCF}">
      <dgm:prSet/>
      <dgm:spPr/>
      <dgm:t>
        <a:bodyPr/>
        <a:lstStyle/>
        <a:p>
          <a:r>
            <a:rPr lang="en-US" dirty="0"/>
            <a:t>Especially Pediatric patients; who can’t speak for themselves</a:t>
          </a:r>
        </a:p>
      </dgm:t>
    </dgm:pt>
    <dgm:pt modelId="{FF647194-6788-4994-BFF6-5E31E5D24081}" type="parTrans" cxnId="{1C7F7626-B02B-45C1-9A2F-AE96B300A912}">
      <dgm:prSet/>
      <dgm:spPr/>
      <dgm:t>
        <a:bodyPr/>
        <a:lstStyle/>
        <a:p>
          <a:endParaRPr lang="en-US"/>
        </a:p>
      </dgm:t>
    </dgm:pt>
    <dgm:pt modelId="{5F16B588-2CC5-45BA-8CF6-A0C239097A8B}" type="sibTrans" cxnId="{1C7F7626-B02B-45C1-9A2F-AE96B300A912}">
      <dgm:prSet/>
      <dgm:spPr/>
      <dgm:t>
        <a:bodyPr/>
        <a:lstStyle/>
        <a:p>
          <a:endParaRPr lang="en-US"/>
        </a:p>
      </dgm:t>
    </dgm:pt>
    <dgm:pt modelId="{CD49E26F-C0B6-47BD-B030-E306A41FD446}" type="pres">
      <dgm:prSet presAssocID="{2554712E-9FC7-4085-B03F-029A82F4472A}" presName="Name0" presStyleCnt="0">
        <dgm:presLayoutVars>
          <dgm:chMax/>
          <dgm:chPref val="3"/>
          <dgm:dir/>
          <dgm:animOne val="branch"/>
          <dgm:animLvl val="lvl"/>
        </dgm:presLayoutVars>
      </dgm:prSet>
      <dgm:spPr/>
    </dgm:pt>
    <dgm:pt modelId="{69CE8B07-53F7-403E-894B-3A3624C812DF}" type="pres">
      <dgm:prSet presAssocID="{3DAF6865-308B-46CE-96FF-DC7DCEBC4EC3}" presName="composite" presStyleCnt="0"/>
      <dgm:spPr/>
    </dgm:pt>
    <dgm:pt modelId="{6C584EDB-FD53-4C15-8D83-AD6D52CED228}" type="pres">
      <dgm:prSet presAssocID="{3DAF6865-308B-46CE-96FF-DC7DCEBC4EC3}" presName="FirstChild" presStyleLbl="revTx" presStyleIdx="0" presStyleCnt="4">
        <dgm:presLayoutVars>
          <dgm:chMax val="0"/>
          <dgm:chPref val="0"/>
          <dgm:bulletEnabled val="1"/>
        </dgm:presLayoutVars>
      </dgm:prSet>
      <dgm:spPr/>
    </dgm:pt>
    <dgm:pt modelId="{0DAE620B-EDE9-47E9-92A8-196A36DF695F}" type="pres">
      <dgm:prSet presAssocID="{3DAF6865-308B-46CE-96FF-DC7DCEBC4EC3}" presName="Parent" presStyleLbl="alignNode1" presStyleIdx="0" presStyleCnt="2" custLinFactNeighborX="-593">
        <dgm:presLayoutVars>
          <dgm:chMax val="3"/>
          <dgm:chPref val="3"/>
          <dgm:bulletEnabled val="1"/>
        </dgm:presLayoutVars>
      </dgm:prSet>
      <dgm:spPr/>
    </dgm:pt>
    <dgm:pt modelId="{6E957AF4-9319-4B03-9462-46AF4C086B59}" type="pres">
      <dgm:prSet presAssocID="{3DAF6865-308B-46CE-96FF-DC7DCEBC4EC3}" presName="Accent" presStyleLbl="parChTrans1D1" presStyleIdx="0" presStyleCnt="2"/>
      <dgm:spPr/>
    </dgm:pt>
    <dgm:pt modelId="{28E0A2A9-55FE-42F8-A9FA-9601F9E1400B}" type="pres">
      <dgm:prSet presAssocID="{3DAF6865-308B-46CE-96FF-DC7DCEBC4EC3}" presName="Child" presStyleLbl="revTx" presStyleIdx="1" presStyleCnt="4">
        <dgm:presLayoutVars>
          <dgm:chMax val="0"/>
          <dgm:chPref val="0"/>
          <dgm:bulletEnabled val="1"/>
        </dgm:presLayoutVars>
      </dgm:prSet>
      <dgm:spPr/>
    </dgm:pt>
    <dgm:pt modelId="{8F9D384D-5C46-4FCC-8AE5-0725AF597B20}" type="pres">
      <dgm:prSet presAssocID="{07860E66-6292-4CEA-9D66-CF2BA77E647E}" presName="sibTrans" presStyleCnt="0"/>
      <dgm:spPr/>
    </dgm:pt>
    <dgm:pt modelId="{42C8878B-EFAD-4344-9876-82A1459CA5D9}" type="pres">
      <dgm:prSet presAssocID="{7014B3F6-2A6B-4940-B30A-034CFD2456E0}" presName="composite" presStyleCnt="0"/>
      <dgm:spPr/>
    </dgm:pt>
    <dgm:pt modelId="{514B9EBB-6911-4D2A-A0F4-5535713D934F}" type="pres">
      <dgm:prSet presAssocID="{7014B3F6-2A6B-4940-B30A-034CFD2456E0}" presName="FirstChild" presStyleLbl="revTx" presStyleIdx="2" presStyleCnt="4">
        <dgm:presLayoutVars>
          <dgm:chMax val="0"/>
          <dgm:chPref val="0"/>
          <dgm:bulletEnabled val="1"/>
        </dgm:presLayoutVars>
      </dgm:prSet>
      <dgm:spPr/>
    </dgm:pt>
    <dgm:pt modelId="{D41552A9-EB00-4F13-A4B8-8BBA797253FB}" type="pres">
      <dgm:prSet presAssocID="{7014B3F6-2A6B-4940-B30A-034CFD2456E0}" presName="Parent" presStyleLbl="alignNode1" presStyleIdx="1" presStyleCnt="2">
        <dgm:presLayoutVars>
          <dgm:chMax val="3"/>
          <dgm:chPref val="3"/>
          <dgm:bulletEnabled val="1"/>
        </dgm:presLayoutVars>
      </dgm:prSet>
      <dgm:spPr/>
    </dgm:pt>
    <dgm:pt modelId="{EEF7819C-69FD-4DB5-A0DF-D4021E5E44CE}" type="pres">
      <dgm:prSet presAssocID="{7014B3F6-2A6B-4940-B30A-034CFD2456E0}" presName="Accent" presStyleLbl="parChTrans1D1" presStyleIdx="1" presStyleCnt="2"/>
      <dgm:spPr/>
    </dgm:pt>
    <dgm:pt modelId="{310158E5-5FA1-4A92-91D1-26C54931EFEC}" type="pres">
      <dgm:prSet presAssocID="{7014B3F6-2A6B-4940-B30A-034CFD2456E0}" presName="Child" presStyleLbl="revTx" presStyleIdx="3" presStyleCnt="4" custScaleY="193633">
        <dgm:presLayoutVars>
          <dgm:chMax val="0"/>
          <dgm:chPref val="0"/>
          <dgm:bulletEnabled val="1"/>
        </dgm:presLayoutVars>
      </dgm:prSet>
      <dgm:spPr/>
    </dgm:pt>
  </dgm:ptLst>
  <dgm:cxnLst>
    <dgm:cxn modelId="{1C7F7626-B02B-45C1-9A2F-AE96B300A912}" srcId="{7014B3F6-2A6B-4940-B30A-034CFD2456E0}" destId="{92AA4722-1140-4087-9CD8-0BF72776CBCF}" srcOrd="3" destOrd="0" parTransId="{FF647194-6788-4994-BFF6-5E31E5D24081}" sibTransId="{5F16B588-2CC5-45BA-8CF6-A0C239097A8B}"/>
    <dgm:cxn modelId="{47AB802E-6F1B-44D3-8ADD-6B638B31C938}" type="presOf" srcId="{C0CB7E30-2CD8-4AB5-A6B9-F75CB4483ACC}" destId="{310158E5-5FA1-4A92-91D1-26C54931EFEC}" srcOrd="0" destOrd="0" presId="urn:microsoft.com/office/officeart/2011/layout/TabList"/>
    <dgm:cxn modelId="{CDB47C39-8441-4A87-9845-3B5A0DB257E6}" type="presOf" srcId="{0263A5F0-AE0B-46BA-989F-BE1DC6CF6D85}" destId="{28E0A2A9-55FE-42F8-A9FA-9601F9E1400B}" srcOrd="0" destOrd="0" presId="urn:microsoft.com/office/officeart/2011/layout/TabList"/>
    <dgm:cxn modelId="{C62A8A60-0C3D-4287-A01D-6E1096C74DC2}" srcId="{7014B3F6-2A6B-4940-B30A-034CFD2456E0}" destId="{C0CB7E30-2CD8-4AB5-A6B9-F75CB4483ACC}" srcOrd="1" destOrd="0" parTransId="{FDDCE536-0DCB-4250-9AF8-A61D3F36AECA}" sibTransId="{66752110-CED8-424C-ADE3-0F1D44EF5DE7}"/>
    <dgm:cxn modelId="{E4AD807C-E844-44E8-85CF-2AE15F6BDEF3}" srcId="{3DAF6865-308B-46CE-96FF-DC7DCEBC4EC3}" destId="{DCB2382B-D2CB-473D-993F-7691E65AAFBA}" srcOrd="3" destOrd="0" parTransId="{2AF6CB54-F720-4232-9F94-78C8D274F517}" sibTransId="{DC00DD7A-C03B-4EE8-976E-463573BEB5C0}"/>
    <dgm:cxn modelId="{B448657D-70AD-48D1-98BA-D1FA9AE228CC}" srcId="{3DAF6865-308B-46CE-96FF-DC7DCEBC4EC3}" destId="{B8806D31-F987-42AE-9910-3BFB43C95516}" srcOrd="2" destOrd="0" parTransId="{FFEDC198-D464-401C-BDC2-4795CB58F7FA}" sibTransId="{48F68074-A713-4334-83B6-2261F964925E}"/>
    <dgm:cxn modelId="{5EB01F89-B76B-444E-AE58-6EB10E78FAE0}" srcId="{7014B3F6-2A6B-4940-B30A-034CFD2456E0}" destId="{20B88D8F-AB20-4FEB-AC3C-92DF77ECBB64}" srcOrd="0" destOrd="0" parTransId="{A4F222CC-3899-4167-9C91-ADCA7BC93B32}" sibTransId="{0E92F3B4-3E63-4BBA-8488-C60884CBDFF7}"/>
    <dgm:cxn modelId="{2FA77C8A-A591-487A-B364-9DBAAF3F71DE}" srcId="{7014B3F6-2A6B-4940-B30A-034CFD2456E0}" destId="{FCE52CDF-D0E7-41BB-B6F6-B06B41F81816}" srcOrd="4" destOrd="0" parTransId="{6512DA43-597D-4AB9-A548-2FCFB8097058}" sibTransId="{9E135E86-9B23-46C0-A15D-698B477E183A}"/>
    <dgm:cxn modelId="{F4E3768E-7CC1-42DE-A37D-9CE9FA2B05A0}" type="presOf" srcId="{B8806D31-F987-42AE-9910-3BFB43C95516}" destId="{28E0A2A9-55FE-42F8-A9FA-9601F9E1400B}" srcOrd="0" destOrd="1" presId="urn:microsoft.com/office/officeart/2011/layout/TabList"/>
    <dgm:cxn modelId="{B862128F-E13B-445D-BCA3-55617ACD0DD9}" type="presOf" srcId="{DCB2382B-D2CB-473D-993F-7691E65AAFBA}" destId="{28E0A2A9-55FE-42F8-A9FA-9601F9E1400B}" srcOrd="0" destOrd="2" presId="urn:microsoft.com/office/officeart/2011/layout/TabList"/>
    <dgm:cxn modelId="{147B9F95-0F52-48AC-9119-9FAF8AE96F63}" srcId="{3DAF6865-308B-46CE-96FF-DC7DCEBC4EC3}" destId="{0263A5F0-AE0B-46BA-989F-BE1DC6CF6D85}" srcOrd="1" destOrd="0" parTransId="{E04B3B4C-8E15-4BF8-BA72-05B05D939E0B}" sibTransId="{6F0B805A-F974-433D-99D0-F2895D0A03A5}"/>
    <dgm:cxn modelId="{9F01369A-A25D-4F06-AE8B-1E7448EE53F7}" type="presOf" srcId="{FCE52CDF-D0E7-41BB-B6F6-B06B41F81816}" destId="{310158E5-5FA1-4A92-91D1-26C54931EFEC}" srcOrd="0" destOrd="3" presId="urn:microsoft.com/office/officeart/2011/layout/TabList"/>
    <dgm:cxn modelId="{CD5518A8-C008-4C07-BD42-BA41616B1B71}" type="presOf" srcId="{7014B3F6-2A6B-4940-B30A-034CFD2456E0}" destId="{D41552A9-EB00-4F13-A4B8-8BBA797253FB}" srcOrd="0" destOrd="0" presId="urn:microsoft.com/office/officeart/2011/layout/TabList"/>
    <dgm:cxn modelId="{9AEDA3A8-68DF-4325-B872-9F664AC24AFD}" type="presOf" srcId="{020B135B-C90C-4E64-AED9-FDEF917AA03A}" destId="{310158E5-5FA1-4A92-91D1-26C54931EFEC}" srcOrd="0" destOrd="1" presId="urn:microsoft.com/office/officeart/2011/layout/TabList"/>
    <dgm:cxn modelId="{E423B9B7-23A4-4D3C-BB20-835B9DD155C5}" srcId="{2554712E-9FC7-4085-B03F-029A82F4472A}" destId="{3DAF6865-308B-46CE-96FF-DC7DCEBC4EC3}" srcOrd="0" destOrd="0" parTransId="{25D29768-67EF-43E3-8EB5-003B7556C24D}" sibTransId="{07860E66-6292-4CEA-9D66-CF2BA77E647E}"/>
    <dgm:cxn modelId="{DAB162B9-BCE3-4BFC-88CB-6BC8ED6706FB}" srcId="{3DAF6865-308B-46CE-96FF-DC7DCEBC4EC3}" destId="{D10B768D-6802-4CA9-966B-BC280A0604BB}" srcOrd="0" destOrd="0" parTransId="{8BC65BC3-9D7D-4602-A0B8-19017B903128}" sibTransId="{AF9C4003-4FF8-47FD-85D5-AE49E316A978}"/>
    <dgm:cxn modelId="{93B4EBBE-D27A-4EC0-870C-69F2D5B2DF31}" type="presOf" srcId="{20B88D8F-AB20-4FEB-AC3C-92DF77ECBB64}" destId="{514B9EBB-6911-4D2A-A0F4-5535713D934F}" srcOrd="0" destOrd="0" presId="urn:microsoft.com/office/officeart/2011/layout/TabList"/>
    <dgm:cxn modelId="{0A1BF0C5-8B14-4D91-89C7-3C5DE1861FCC}" type="presOf" srcId="{D10B768D-6802-4CA9-966B-BC280A0604BB}" destId="{6C584EDB-FD53-4C15-8D83-AD6D52CED228}" srcOrd="0" destOrd="0" presId="urn:microsoft.com/office/officeart/2011/layout/TabList"/>
    <dgm:cxn modelId="{7EEFA6D6-817A-4601-A264-FA6473FF9B89}" srcId="{2554712E-9FC7-4085-B03F-029A82F4472A}" destId="{7014B3F6-2A6B-4940-B30A-034CFD2456E0}" srcOrd="1" destOrd="0" parTransId="{96337F33-AF7F-429F-9876-A243C3FCD788}" sibTransId="{C22C9547-47C0-4921-9B9D-ACDB035AC157}"/>
    <dgm:cxn modelId="{8146BBE1-AFBA-449F-9A1C-12DD9FB13E55}" srcId="{7014B3F6-2A6B-4940-B30A-034CFD2456E0}" destId="{020B135B-C90C-4E64-AED9-FDEF917AA03A}" srcOrd="2" destOrd="0" parTransId="{693E5B81-C42D-4EE9-8EC5-2222CF7F197E}" sibTransId="{77C987B1-F68E-4716-8803-FB132D3EF96F}"/>
    <dgm:cxn modelId="{61996EE5-01FE-4C23-B291-756EDB1C9650}" type="presOf" srcId="{2554712E-9FC7-4085-B03F-029A82F4472A}" destId="{CD49E26F-C0B6-47BD-B030-E306A41FD446}" srcOrd="0" destOrd="0" presId="urn:microsoft.com/office/officeart/2011/layout/TabList"/>
    <dgm:cxn modelId="{C73A11E6-E046-4474-ADDD-A0C59201B8D8}" type="presOf" srcId="{92AA4722-1140-4087-9CD8-0BF72776CBCF}" destId="{310158E5-5FA1-4A92-91D1-26C54931EFEC}" srcOrd="0" destOrd="2" presId="urn:microsoft.com/office/officeart/2011/layout/TabList"/>
    <dgm:cxn modelId="{15936EF1-83DF-4673-A728-C29D9F221889}" type="presOf" srcId="{3DAF6865-308B-46CE-96FF-DC7DCEBC4EC3}" destId="{0DAE620B-EDE9-47E9-92A8-196A36DF695F}" srcOrd="0" destOrd="0" presId="urn:microsoft.com/office/officeart/2011/layout/TabList"/>
    <dgm:cxn modelId="{8666921A-C6D5-4C10-894A-5CEDB349D26E}" type="presParOf" srcId="{CD49E26F-C0B6-47BD-B030-E306A41FD446}" destId="{69CE8B07-53F7-403E-894B-3A3624C812DF}" srcOrd="0" destOrd="0" presId="urn:microsoft.com/office/officeart/2011/layout/TabList"/>
    <dgm:cxn modelId="{9235CD88-03C3-412E-8406-85489F080739}" type="presParOf" srcId="{69CE8B07-53F7-403E-894B-3A3624C812DF}" destId="{6C584EDB-FD53-4C15-8D83-AD6D52CED228}" srcOrd="0" destOrd="0" presId="urn:microsoft.com/office/officeart/2011/layout/TabList"/>
    <dgm:cxn modelId="{603DFC01-8ED5-4F75-8630-63C87A339714}" type="presParOf" srcId="{69CE8B07-53F7-403E-894B-3A3624C812DF}" destId="{0DAE620B-EDE9-47E9-92A8-196A36DF695F}" srcOrd="1" destOrd="0" presId="urn:microsoft.com/office/officeart/2011/layout/TabList"/>
    <dgm:cxn modelId="{0D377ABA-CB65-49A6-B84A-FEE3F5168BCC}" type="presParOf" srcId="{69CE8B07-53F7-403E-894B-3A3624C812DF}" destId="{6E957AF4-9319-4B03-9462-46AF4C086B59}" srcOrd="2" destOrd="0" presId="urn:microsoft.com/office/officeart/2011/layout/TabList"/>
    <dgm:cxn modelId="{908477BB-C07F-4C36-BC53-9ABAEA71FA11}" type="presParOf" srcId="{CD49E26F-C0B6-47BD-B030-E306A41FD446}" destId="{28E0A2A9-55FE-42F8-A9FA-9601F9E1400B}" srcOrd="1" destOrd="0" presId="urn:microsoft.com/office/officeart/2011/layout/TabList"/>
    <dgm:cxn modelId="{6C955EF3-BA8D-4105-89B0-3CA10E08473C}" type="presParOf" srcId="{CD49E26F-C0B6-47BD-B030-E306A41FD446}" destId="{8F9D384D-5C46-4FCC-8AE5-0725AF597B20}" srcOrd="2" destOrd="0" presId="urn:microsoft.com/office/officeart/2011/layout/TabList"/>
    <dgm:cxn modelId="{6A151970-02F6-4607-BC24-076AADF8DDCC}" type="presParOf" srcId="{CD49E26F-C0B6-47BD-B030-E306A41FD446}" destId="{42C8878B-EFAD-4344-9876-82A1459CA5D9}" srcOrd="3" destOrd="0" presId="urn:microsoft.com/office/officeart/2011/layout/TabList"/>
    <dgm:cxn modelId="{058EE91E-439B-4824-B2B2-583E6A4AA283}" type="presParOf" srcId="{42C8878B-EFAD-4344-9876-82A1459CA5D9}" destId="{514B9EBB-6911-4D2A-A0F4-5535713D934F}" srcOrd="0" destOrd="0" presId="urn:microsoft.com/office/officeart/2011/layout/TabList"/>
    <dgm:cxn modelId="{33C5BCA0-ABC1-496A-A3CC-5B868E210486}" type="presParOf" srcId="{42C8878B-EFAD-4344-9876-82A1459CA5D9}" destId="{D41552A9-EB00-4F13-A4B8-8BBA797253FB}" srcOrd="1" destOrd="0" presId="urn:microsoft.com/office/officeart/2011/layout/TabList"/>
    <dgm:cxn modelId="{D3197F56-0FC0-43FA-96B8-1DC50C3D2DC1}" type="presParOf" srcId="{42C8878B-EFAD-4344-9876-82A1459CA5D9}" destId="{EEF7819C-69FD-4DB5-A0DF-D4021E5E44CE}" srcOrd="2" destOrd="0" presId="urn:microsoft.com/office/officeart/2011/layout/TabList"/>
    <dgm:cxn modelId="{C5FF16AE-5DCF-4D40-B1F6-51F44DCDEB96}" type="presParOf" srcId="{CD49E26F-C0B6-47BD-B030-E306A41FD446}" destId="{310158E5-5FA1-4A92-91D1-26C54931EFEC}" srcOrd="4"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7819C-69FD-4DB5-A0DF-D4021E5E44CE}">
      <dsp:nvSpPr>
        <dsp:cNvPr id="0" name=""/>
        <dsp:cNvSpPr/>
      </dsp:nvSpPr>
      <dsp:spPr>
        <a:xfrm>
          <a:off x="0" y="3090352"/>
          <a:ext cx="10980737" cy="0"/>
        </a:xfrm>
        <a:prstGeom prst="line">
          <a:avLst/>
        </a:prstGeom>
        <a:noFill/>
        <a:ln w="15875" cap="rnd"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E957AF4-9319-4B03-9462-46AF4C086B59}">
      <dsp:nvSpPr>
        <dsp:cNvPr id="0" name=""/>
        <dsp:cNvSpPr/>
      </dsp:nvSpPr>
      <dsp:spPr>
        <a:xfrm>
          <a:off x="0" y="764427"/>
          <a:ext cx="10980737" cy="0"/>
        </a:xfrm>
        <a:prstGeom prst="line">
          <a:avLst/>
        </a:prstGeom>
        <a:noFill/>
        <a:ln w="15875" cap="rnd"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C584EDB-FD53-4C15-8D83-AD6D52CED228}">
      <dsp:nvSpPr>
        <dsp:cNvPr id="0" name=""/>
        <dsp:cNvSpPr/>
      </dsp:nvSpPr>
      <dsp:spPr>
        <a:xfrm>
          <a:off x="2854991" y="1903"/>
          <a:ext cx="8125745" cy="762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b" anchorCtr="0">
          <a:noAutofit/>
        </a:bodyPr>
        <a:lstStyle/>
        <a:p>
          <a:pPr marL="0" lvl="0" indent="0" algn="l" defTabSz="1022350">
            <a:lnSpc>
              <a:spcPct val="90000"/>
            </a:lnSpc>
            <a:spcBef>
              <a:spcPct val="0"/>
            </a:spcBef>
            <a:spcAft>
              <a:spcPct val="35000"/>
            </a:spcAft>
            <a:buNone/>
          </a:pPr>
          <a:r>
            <a:rPr lang="en-US" sz="2300" kern="1200" dirty="0"/>
            <a:t>Patient records in more than one data source/location</a:t>
          </a:r>
        </a:p>
      </dsp:txBody>
      <dsp:txXfrm>
        <a:off x="2854991" y="1903"/>
        <a:ext cx="8125745" cy="762523"/>
      </dsp:txXfrm>
    </dsp:sp>
    <dsp:sp modelId="{0DAE620B-EDE9-47E9-92A8-196A36DF695F}">
      <dsp:nvSpPr>
        <dsp:cNvPr id="0" name=""/>
        <dsp:cNvSpPr/>
      </dsp:nvSpPr>
      <dsp:spPr>
        <a:xfrm>
          <a:off x="0" y="1903"/>
          <a:ext cx="2854991" cy="762523"/>
        </a:xfrm>
        <a:prstGeom prst="round2SameRect">
          <a:avLst>
            <a:gd name="adj1" fmla="val 16670"/>
            <a:gd name="adj2" fmla="val 0"/>
          </a:avLst>
        </a:prstGeom>
        <a:gradFill rotWithShape="0">
          <a:gsLst>
            <a:gs pos="0">
              <a:schemeClr val="accent1">
                <a:shade val="50000"/>
                <a:hueOff val="0"/>
                <a:satOff val="0"/>
                <a:lumOff val="0"/>
                <a:alphaOff val="0"/>
                <a:tint val="98000"/>
                <a:hueMod val="94000"/>
                <a:satMod val="130000"/>
                <a:lumMod val="128000"/>
              </a:schemeClr>
            </a:gs>
            <a:gs pos="100000">
              <a:schemeClr val="accent1">
                <a:shade val="50000"/>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Overlaps</a:t>
          </a:r>
        </a:p>
      </dsp:txBody>
      <dsp:txXfrm>
        <a:off x="37230" y="39133"/>
        <a:ext cx="2780531" cy="725293"/>
      </dsp:txXfrm>
    </dsp:sp>
    <dsp:sp modelId="{28E0A2A9-55FE-42F8-A9FA-9601F9E1400B}">
      <dsp:nvSpPr>
        <dsp:cNvPr id="0" name=""/>
        <dsp:cNvSpPr/>
      </dsp:nvSpPr>
      <dsp:spPr>
        <a:xfrm>
          <a:off x="0" y="764427"/>
          <a:ext cx="10980737" cy="1525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228600" lvl="1" indent="-228600" algn="l" defTabSz="977900">
            <a:lnSpc>
              <a:spcPct val="90000"/>
            </a:lnSpc>
            <a:spcBef>
              <a:spcPct val="0"/>
            </a:spcBef>
            <a:spcAft>
              <a:spcPct val="15000"/>
            </a:spcAft>
            <a:buChar char="•"/>
          </a:pPr>
          <a:r>
            <a:rPr lang="en-US" sz="2200" kern="1200" dirty="0"/>
            <a:t>Dangerous; reviewing treatment plans and coordinating care with missed important clinical information (blood types &amp; allergies)</a:t>
          </a:r>
        </a:p>
        <a:p>
          <a:pPr marL="228600" lvl="1" indent="-228600" algn="l" defTabSz="977900">
            <a:lnSpc>
              <a:spcPct val="90000"/>
            </a:lnSpc>
            <a:spcBef>
              <a:spcPct val="0"/>
            </a:spcBef>
            <a:spcAft>
              <a:spcPct val="15000"/>
            </a:spcAft>
            <a:buChar char="•"/>
          </a:pPr>
          <a:r>
            <a:rPr lang="en-US" sz="2200" kern="1200" dirty="0"/>
            <a:t>Tests repeated; major financial impact on Payers &amp; ACOs</a:t>
          </a:r>
        </a:p>
        <a:p>
          <a:pPr marL="228600" lvl="1" indent="-228600" algn="l" defTabSz="977900">
            <a:lnSpc>
              <a:spcPct val="90000"/>
            </a:lnSpc>
            <a:spcBef>
              <a:spcPct val="0"/>
            </a:spcBef>
            <a:spcAft>
              <a:spcPct val="15000"/>
            </a:spcAft>
            <a:buChar char="•"/>
          </a:pPr>
          <a:r>
            <a:rPr lang="en-US" sz="2200" kern="1200" dirty="0"/>
            <a:t>Delayed treatment</a:t>
          </a:r>
        </a:p>
      </dsp:txBody>
      <dsp:txXfrm>
        <a:off x="0" y="764427"/>
        <a:ext cx="10980737" cy="1525275"/>
      </dsp:txXfrm>
    </dsp:sp>
    <dsp:sp modelId="{514B9EBB-6911-4D2A-A0F4-5535713D934F}">
      <dsp:nvSpPr>
        <dsp:cNvPr id="0" name=""/>
        <dsp:cNvSpPr/>
      </dsp:nvSpPr>
      <dsp:spPr>
        <a:xfrm>
          <a:off x="2854991" y="2327828"/>
          <a:ext cx="8125745" cy="7625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815" tIns="43815" rIns="43815" bIns="43815" numCol="1" spcCol="1270" anchor="b" anchorCtr="0">
          <a:noAutofit/>
        </a:bodyPr>
        <a:lstStyle/>
        <a:p>
          <a:pPr marL="0" lvl="0" indent="0" algn="l" defTabSz="1022350">
            <a:lnSpc>
              <a:spcPct val="90000"/>
            </a:lnSpc>
            <a:spcBef>
              <a:spcPct val="0"/>
            </a:spcBef>
            <a:spcAft>
              <a:spcPct val="35000"/>
            </a:spcAft>
            <a:buNone/>
          </a:pPr>
          <a:r>
            <a:rPr lang="en-US" sz="2300" kern="1200" dirty="0"/>
            <a:t>Two or more patients have the same MRN in same data source/location</a:t>
          </a:r>
        </a:p>
      </dsp:txBody>
      <dsp:txXfrm>
        <a:off x="2854991" y="2327828"/>
        <a:ext cx="8125745" cy="762523"/>
      </dsp:txXfrm>
    </dsp:sp>
    <dsp:sp modelId="{D41552A9-EB00-4F13-A4B8-8BBA797253FB}">
      <dsp:nvSpPr>
        <dsp:cNvPr id="0" name=""/>
        <dsp:cNvSpPr/>
      </dsp:nvSpPr>
      <dsp:spPr>
        <a:xfrm>
          <a:off x="0" y="2327828"/>
          <a:ext cx="2854991" cy="762523"/>
        </a:xfrm>
        <a:prstGeom prst="round2SameRect">
          <a:avLst>
            <a:gd name="adj1" fmla="val 16670"/>
            <a:gd name="adj2" fmla="val 0"/>
          </a:avLst>
        </a:prstGeom>
        <a:solidFill>
          <a:srgbClr val="C00000"/>
        </a:soli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Overlays </a:t>
          </a:r>
        </a:p>
      </dsp:txBody>
      <dsp:txXfrm>
        <a:off x="37230" y="2365058"/>
        <a:ext cx="2780531" cy="725293"/>
      </dsp:txXfrm>
    </dsp:sp>
    <dsp:sp modelId="{310158E5-5FA1-4A92-91D1-26C54931EFEC}">
      <dsp:nvSpPr>
        <dsp:cNvPr id="0" name=""/>
        <dsp:cNvSpPr/>
      </dsp:nvSpPr>
      <dsp:spPr>
        <a:xfrm>
          <a:off x="0" y="3090352"/>
          <a:ext cx="10980737" cy="2953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5" tIns="66675" rIns="66675" bIns="66675" numCol="1" spcCol="1270" anchor="t" anchorCtr="0">
          <a:noAutofit/>
        </a:bodyPr>
        <a:lstStyle/>
        <a:p>
          <a:pPr marL="228600" lvl="1" indent="-228600" algn="l" defTabSz="1200150">
            <a:lnSpc>
              <a:spcPct val="90000"/>
            </a:lnSpc>
            <a:spcBef>
              <a:spcPct val="0"/>
            </a:spcBef>
            <a:spcAft>
              <a:spcPct val="15000"/>
            </a:spcAft>
            <a:buChar char="•"/>
          </a:pPr>
          <a:r>
            <a:rPr lang="en-US" sz="2700" kern="1200" dirty="0"/>
            <a:t>Very dangerous; huge patient safety risk – treating one patient with another person’s record </a:t>
          </a:r>
        </a:p>
        <a:p>
          <a:pPr marL="228600" lvl="1" indent="-228600" algn="l" defTabSz="1200150">
            <a:lnSpc>
              <a:spcPct val="90000"/>
            </a:lnSpc>
            <a:spcBef>
              <a:spcPct val="0"/>
            </a:spcBef>
            <a:spcAft>
              <a:spcPct val="15000"/>
            </a:spcAft>
            <a:buChar char="•"/>
          </a:pPr>
          <a:r>
            <a:rPr lang="en-US" sz="2700" kern="1200" dirty="0"/>
            <a:t>Quality of care problems numerous and extremely dangerous</a:t>
          </a:r>
        </a:p>
        <a:p>
          <a:pPr marL="228600" lvl="1" indent="-228600" algn="l" defTabSz="1200150">
            <a:lnSpc>
              <a:spcPct val="90000"/>
            </a:lnSpc>
            <a:spcBef>
              <a:spcPct val="0"/>
            </a:spcBef>
            <a:spcAft>
              <a:spcPct val="15000"/>
            </a:spcAft>
            <a:buChar char="•"/>
          </a:pPr>
          <a:r>
            <a:rPr lang="en-US" sz="2700" kern="1200" dirty="0"/>
            <a:t>Especially Pediatric patients; who can’t speak for themselves</a:t>
          </a:r>
        </a:p>
        <a:p>
          <a:pPr marL="228600" lvl="1" indent="-228600" algn="l" defTabSz="1200150">
            <a:lnSpc>
              <a:spcPct val="90000"/>
            </a:lnSpc>
            <a:spcBef>
              <a:spcPct val="0"/>
            </a:spcBef>
            <a:spcAft>
              <a:spcPct val="15000"/>
            </a:spcAft>
            <a:buChar char="•"/>
          </a:pPr>
          <a:r>
            <a:rPr lang="en-US" sz="2700" kern="1200" dirty="0"/>
            <a:t>Did you know? It can take as much as 500 hours to fix one electronic record overlay?</a:t>
          </a:r>
        </a:p>
      </dsp:txBody>
      <dsp:txXfrm>
        <a:off x="0" y="3090352"/>
        <a:ext cx="10980737" cy="2953436"/>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8837789-0265-455F-806F-689CA4250347}" type="datetimeFigureOut">
              <a:rPr lang="en-US" smtClean="0"/>
              <a:t>10/13/2020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4EF7F1F-B2D5-45D3-A7C3-6835F3FAB9D5}" type="slidenum">
              <a:rPr lang="en-US" smtClean="0"/>
              <a:t>‹#›</a:t>
            </a:fld>
            <a:endParaRPr lang="en-US" dirty="0"/>
          </a:p>
        </p:txBody>
      </p:sp>
    </p:spTree>
    <p:extLst>
      <p:ext uri="{BB962C8B-B14F-4D97-AF65-F5344CB8AC3E}">
        <p14:creationId xmlns:p14="http://schemas.microsoft.com/office/powerpoint/2010/main" val="257438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patient, one record. The Patient-Centric view.</a:t>
            </a:r>
          </a:p>
        </p:txBody>
      </p:sp>
      <p:sp>
        <p:nvSpPr>
          <p:cNvPr id="4" name="Slide Number Placeholder 3"/>
          <p:cNvSpPr>
            <a:spLocks noGrp="1"/>
          </p:cNvSpPr>
          <p:nvPr>
            <p:ph type="sldNum" sz="quarter" idx="10"/>
          </p:nvPr>
        </p:nvSpPr>
        <p:spPr/>
        <p:txBody>
          <a:bodyPr/>
          <a:lstStyle/>
          <a:p>
            <a:fld id="{7F972A03-22D7-411B-8E17-FACB8AE5AE6D}" type="slidenum">
              <a:rPr lang="en-US" smtClean="0"/>
              <a:t>5</a:t>
            </a:fld>
            <a:endParaRPr lang="en-US" dirty="0"/>
          </a:p>
        </p:txBody>
      </p:sp>
    </p:spTree>
    <p:extLst>
      <p:ext uri="{BB962C8B-B14F-4D97-AF65-F5344CB8AC3E}">
        <p14:creationId xmlns:p14="http://schemas.microsoft.com/office/powerpoint/2010/main" val="1581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972A03-22D7-411B-8E17-FACB8AE5AE6D}" type="slidenum">
              <a:rPr lang="en-US" smtClean="0"/>
              <a:t>7</a:t>
            </a:fld>
            <a:endParaRPr lang="en-US" dirty="0"/>
          </a:p>
        </p:txBody>
      </p:sp>
    </p:spTree>
    <p:extLst>
      <p:ext uri="{BB962C8B-B14F-4D97-AF65-F5344CB8AC3E}">
        <p14:creationId xmlns:p14="http://schemas.microsoft.com/office/powerpoint/2010/main" val="2046601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0072" indent="-360072">
              <a:buFont typeface="Arial" panose="020B0604020202020204" pitchFamily="34" charset="0"/>
              <a:buChar char="•"/>
            </a:pPr>
            <a:r>
              <a:rPr lang="en-US" sz="2100" dirty="0"/>
              <a:t>Dirty data in = dirty data out?</a:t>
            </a:r>
          </a:p>
          <a:p>
            <a:pPr marL="660133" lvl="1" indent="-180036">
              <a:buFont typeface="Arial" panose="020B0604020202020204" pitchFamily="34" charset="0"/>
              <a:buChar char="•"/>
            </a:pPr>
            <a:r>
              <a:rPr lang="en-US" dirty="0"/>
              <a:t>Overlaps – records in more than one data source/location</a:t>
            </a:r>
          </a:p>
          <a:p>
            <a:pPr marL="1140228" lvl="2" indent="-180036">
              <a:buFont typeface="Arial" panose="020B0604020202020204" pitchFamily="34" charset="0"/>
              <a:buChar char="•"/>
            </a:pPr>
            <a:r>
              <a:rPr lang="en-US" dirty="0"/>
              <a:t>Can be very dangerous </a:t>
            </a:r>
          </a:p>
          <a:p>
            <a:pPr marL="1140228" lvl="2" indent="-180036">
              <a:buFont typeface="Arial" panose="020B0604020202020204" pitchFamily="34" charset="0"/>
              <a:buChar char="•"/>
            </a:pPr>
            <a:r>
              <a:rPr lang="en-US" dirty="0"/>
              <a:t>Missed important clinical information (blood types &amp; allergies)</a:t>
            </a:r>
          </a:p>
          <a:p>
            <a:pPr marL="1140228" lvl="2" indent="-180036">
              <a:buFont typeface="Arial" panose="020B0604020202020204" pitchFamily="34" charset="0"/>
              <a:buChar char="•"/>
            </a:pPr>
            <a:r>
              <a:rPr lang="en-US" dirty="0"/>
              <a:t>Tests repeated</a:t>
            </a:r>
          </a:p>
          <a:p>
            <a:pPr marL="1140228" lvl="2" indent="-180036">
              <a:buFont typeface="Arial" panose="020B0604020202020204" pitchFamily="34" charset="0"/>
              <a:buChar char="•"/>
            </a:pPr>
            <a:r>
              <a:rPr lang="en-US" dirty="0"/>
              <a:t>Financial impact on ACOs</a:t>
            </a:r>
          </a:p>
          <a:p>
            <a:pPr marL="1140228" lvl="2" indent="-180036">
              <a:buFont typeface="Arial" panose="020B0604020202020204" pitchFamily="34" charset="0"/>
              <a:buChar char="•"/>
            </a:pPr>
            <a:r>
              <a:rPr lang="en-US" dirty="0"/>
              <a:t>Delayed treatment</a:t>
            </a:r>
          </a:p>
          <a:p>
            <a:pPr marL="1140228" lvl="2" indent="-180036">
              <a:buFont typeface="Arial" panose="020B0604020202020204" pitchFamily="34" charset="0"/>
              <a:buChar char="•"/>
            </a:pPr>
            <a:endParaRPr lang="en-US" dirty="0"/>
          </a:p>
          <a:p>
            <a:pPr marL="1140228" lvl="2" indent="-180036">
              <a:buFont typeface="Arial" panose="020B0604020202020204" pitchFamily="34" charset="0"/>
              <a:buChar char="•"/>
            </a:pPr>
            <a:endParaRPr lang="en-US" dirty="0"/>
          </a:p>
          <a:p>
            <a:pPr marL="660133" lvl="1" indent="-180036" defTabSz="960192">
              <a:buFont typeface="Arial" panose="020B0604020202020204" pitchFamily="34" charset="0"/>
              <a:buChar char="•"/>
              <a:defRPr/>
            </a:pPr>
            <a:r>
              <a:rPr lang="en-US" dirty="0"/>
              <a:t>Overlays – two or more people have the same MRN in the same data source/location</a:t>
            </a:r>
          </a:p>
          <a:p>
            <a:pPr marL="1140228" lvl="2" indent="-180036">
              <a:buFont typeface="Arial" panose="020B0604020202020204" pitchFamily="34" charset="0"/>
              <a:buChar char="•"/>
            </a:pPr>
            <a:r>
              <a:rPr lang="en-US" dirty="0"/>
              <a:t>Cause a huge patient safety risk – treating one patient with another person’s record </a:t>
            </a:r>
          </a:p>
          <a:p>
            <a:pPr marL="1140228" lvl="2" indent="-180036">
              <a:buFont typeface="Arial" panose="020B0604020202020204" pitchFamily="34" charset="0"/>
              <a:buChar char="•"/>
            </a:pPr>
            <a:r>
              <a:rPr lang="en-US" dirty="0"/>
              <a:t>Quality of care problems created are numerous and extremely dangerous.</a:t>
            </a:r>
          </a:p>
          <a:p>
            <a:pPr marL="1140228" lvl="2" indent="-180036">
              <a:buFont typeface="Arial" panose="020B0604020202020204" pitchFamily="34" charset="0"/>
              <a:buChar char="•"/>
            </a:pPr>
            <a:r>
              <a:rPr lang="en-US" dirty="0"/>
              <a:t>Did you know? It can take as much as 60 to 100 hours to fix one electronic record overlay!</a:t>
            </a:r>
          </a:p>
          <a:p>
            <a:r>
              <a:rPr lang="en-US" b="1" dirty="0"/>
              <a:t>May</a:t>
            </a:r>
            <a:r>
              <a:rPr lang="en-US" b="1" i="1" dirty="0"/>
              <a:t> </a:t>
            </a:r>
            <a:r>
              <a:rPr lang="en-US" b="1" dirty="0"/>
              <a:t>2014</a:t>
            </a:r>
            <a:endParaRPr lang="en-US" dirty="0"/>
          </a:p>
          <a:p>
            <a:r>
              <a:rPr lang="en-US" b="1" dirty="0"/>
              <a:t>Patient Identification in an HIE Environment — Where Everyone Doesn’t Necessarily Know Your Name</a:t>
            </a:r>
            <a:br>
              <a:rPr lang="en-US" dirty="0"/>
            </a:br>
            <a:r>
              <a:rPr lang="en-US" b="1" dirty="0"/>
              <a:t>By Susan Chapman</a:t>
            </a:r>
            <a:br>
              <a:rPr lang="en-US" dirty="0"/>
            </a:br>
            <a:r>
              <a:rPr lang="en-US" b="1" i="1" dirty="0"/>
              <a:t>For The Record</a:t>
            </a:r>
            <a:br>
              <a:rPr lang="en-US" dirty="0"/>
            </a:br>
            <a:r>
              <a:rPr lang="en-US" b="1" dirty="0"/>
              <a:t>Vol. 26 No. 5 P. 10</a:t>
            </a:r>
            <a:endParaRPr lang="en-US" dirty="0"/>
          </a:p>
          <a:p>
            <a:pPr marL="360072" indent="-360072">
              <a:buFont typeface="Arial" panose="020B0604020202020204" pitchFamily="34" charset="0"/>
              <a:buChar char="•"/>
            </a:pPr>
            <a:endParaRPr lang="en-US" sz="2100" dirty="0"/>
          </a:p>
          <a:p>
            <a:pPr marL="360072" indent="-360072">
              <a:buFont typeface="Arial" panose="020B0604020202020204" pitchFamily="34" charset="0"/>
              <a:buChar char="•"/>
            </a:pPr>
            <a:endParaRPr lang="en-US" sz="2100" dirty="0"/>
          </a:p>
          <a:p>
            <a:pPr marL="360072" indent="-360072">
              <a:buFont typeface="Arial" panose="020B0604020202020204" pitchFamily="34" charset="0"/>
              <a:buChar char="•"/>
            </a:pPr>
            <a:endParaRPr lang="en-US" sz="2100" dirty="0"/>
          </a:p>
          <a:p>
            <a:pPr marL="360072" indent="-360072">
              <a:buFont typeface="Arial" panose="020B0604020202020204" pitchFamily="34" charset="0"/>
              <a:buChar char="•"/>
            </a:pPr>
            <a:endParaRPr lang="en-US" sz="2100" dirty="0"/>
          </a:p>
          <a:p>
            <a:endParaRPr lang="en-US" dirty="0"/>
          </a:p>
        </p:txBody>
      </p:sp>
      <p:sp>
        <p:nvSpPr>
          <p:cNvPr id="4" name="Slide Number Placeholder 3"/>
          <p:cNvSpPr>
            <a:spLocks noGrp="1"/>
          </p:cNvSpPr>
          <p:nvPr>
            <p:ph type="sldNum" sz="quarter" idx="10"/>
          </p:nvPr>
        </p:nvSpPr>
        <p:spPr/>
        <p:txBody>
          <a:bodyPr/>
          <a:lstStyle/>
          <a:p>
            <a:fld id="{7F972A03-22D7-411B-8E17-FACB8AE5AE6D}" type="slidenum">
              <a:rPr lang="en-US" smtClean="0"/>
              <a:t>11</a:t>
            </a:fld>
            <a:endParaRPr lang="en-US" dirty="0"/>
          </a:p>
        </p:txBody>
      </p:sp>
    </p:spTree>
    <p:extLst>
      <p:ext uri="{BB962C8B-B14F-4D97-AF65-F5344CB8AC3E}">
        <p14:creationId xmlns:p14="http://schemas.microsoft.com/office/powerpoint/2010/main" val="1023426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10/13/2020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bwikle@briljent.com" TargetMode="External"/><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f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hyperlink" Target="http://www.hfma.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9FD7-1F2F-47C4-9C78-E8FD0B97D569}"/>
              </a:ext>
            </a:extLst>
          </p:cNvPr>
          <p:cNvSpPr>
            <a:spLocks noGrp="1"/>
          </p:cNvSpPr>
          <p:nvPr>
            <p:ph type="ctrTitle"/>
          </p:nvPr>
        </p:nvSpPr>
        <p:spPr>
          <a:xfrm>
            <a:off x="1" y="685800"/>
            <a:ext cx="11709646" cy="1480352"/>
          </a:xfrm>
        </p:spPr>
        <p:txBody>
          <a:bodyPr/>
          <a:lstStyle/>
          <a:p>
            <a:r>
              <a:rPr lang="en-US" dirty="0"/>
              <a:t>When Is Good…Good enough?</a:t>
            </a:r>
          </a:p>
        </p:txBody>
      </p:sp>
      <p:sp>
        <p:nvSpPr>
          <p:cNvPr id="3" name="Subtitle 2">
            <a:extLst>
              <a:ext uri="{FF2B5EF4-FFF2-40B4-BE49-F238E27FC236}">
                <a16:creationId xmlns:a16="http://schemas.microsoft.com/office/drawing/2014/main" id="{341222ED-B2A5-4C79-A654-A8522DF009EA}"/>
              </a:ext>
            </a:extLst>
          </p:cNvPr>
          <p:cNvSpPr>
            <a:spLocks noGrp="1"/>
          </p:cNvSpPr>
          <p:nvPr>
            <p:ph type="subTitle" idx="1"/>
          </p:nvPr>
        </p:nvSpPr>
        <p:spPr/>
        <p:txBody>
          <a:bodyPr/>
          <a:lstStyle/>
          <a:p>
            <a:r>
              <a:rPr lang="en-US" dirty="0">
                <a:solidFill>
                  <a:schemeClr val="tx1"/>
                </a:solidFill>
              </a:rPr>
              <a:t>Brian Wikle – HIT Client Service Manager</a:t>
            </a:r>
          </a:p>
          <a:p>
            <a:r>
              <a:rPr lang="en-US" dirty="0">
                <a:solidFill>
                  <a:schemeClr val="tx1"/>
                </a:solidFill>
              </a:rPr>
              <a:t>October 16, 2020</a:t>
            </a:r>
          </a:p>
          <a:p>
            <a:endParaRPr lang="en-US" dirty="0">
              <a:solidFill>
                <a:schemeClr val="tx1"/>
              </a:solidFill>
            </a:endParaRPr>
          </a:p>
          <a:p>
            <a:endParaRPr lang="en-US" dirty="0">
              <a:solidFill>
                <a:schemeClr val="tx1"/>
              </a:solidFill>
            </a:endParaRPr>
          </a:p>
        </p:txBody>
      </p:sp>
      <p:pic>
        <p:nvPicPr>
          <p:cNvPr id="5" name="Picture 4" descr="A close up of a logo&#10;&#10;Description automatically generated">
            <a:extLst>
              <a:ext uri="{FF2B5EF4-FFF2-40B4-BE49-F238E27FC236}">
                <a16:creationId xmlns:a16="http://schemas.microsoft.com/office/drawing/2014/main" id="{B9739AC6-8DD5-49BC-89E5-210880B9BA1D}"/>
              </a:ext>
            </a:extLst>
          </p:cNvPr>
          <p:cNvPicPr>
            <a:picLocks noChangeAspect="1"/>
          </p:cNvPicPr>
          <p:nvPr/>
        </p:nvPicPr>
        <p:blipFill>
          <a:blip r:embed="rId2"/>
          <a:stretch>
            <a:fillRect/>
          </a:stretch>
        </p:blipFill>
        <p:spPr>
          <a:xfrm>
            <a:off x="2745871" y="4621949"/>
            <a:ext cx="3035814" cy="1612395"/>
          </a:xfrm>
          <a:prstGeom prst="rect">
            <a:avLst/>
          </a:prstGeom>
        </p:spPr>
      </p:pic>
    </p:spTree>
    <p:extLst>
      <p:ext uri="{BB962C8B-B14F-4D97-AF65-F5344CB8AC3E}">
        <p14:creationId xmlns:p14="http://schemas.microsoft.com/office/powerpoint/2010/main" val="32407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6000">
              <a:schemeClr val="bg2">
                <a:tint val="97000"/>
                <a:hueMod val="162000"/>
                <a:satMod val="200000"/>
                <a:lumMod val="124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480" y="982199"/>
            <a:ext cx="9021763" cy="1507067"/>
          </a:xfrm>
        </p:spPr>
        <p:txBody>
          <a:bodyPr>
            <a:normAutofit fontScale="90000"/>
          </a:bodyPr>
          <a:lstStyle/>
          <a:p>
            <a:r>
              <a:rPr lang="en-US" dirty="0"/>
              <a:t>Implement Modern-Day MPI Technology</a:t>
            </a:r>
            <a:br>
              <a:rPr lang="en-US" dirty="0"/>
            </a:br>
            <a:endParaRPr lang="en-US" dirty="0"/>
          </a:p>
        </p:txBody>
      </p:sp>
      <p:sp>
        <p:nvSpPr>
          <p:cNvPr id="7" name="Content Placeholder 6"/>
          <p:cNvSpPr>
            <a:spLocks noGrp="1"/>
          </p:cNvSpPr>
          <p:nvPr>
            <p:ph idx="1"/>
          </p:nvPr>
        </p:nvSpPr>
        <p:spPr>
          <a:xfrm>
            <a:off x="567530" y="2369343"/>
            <a:ext cx="9831388" cy="3615267"/>
          </a:xfrm>
        </p:spPr>
        <p:txBody>
          <a:bodyPr>
            <a:noAutofit/>
          </a:bodyPr>
          <a:lstStyle/>
          <a:p>
            <a:pPr>
              <a:buFont typeface="Wingdings" panose="05000000000000000000" pitchFamily="2" charset="2"/>
              <a:buChar char="ü"/>
            </a:pPr>
            <a:r>
              <a:rPr lang="en-US" sz="3200" dirty="0">
                <a:solidFill>
                  <a:schemeClr val="tx1"/>
                </a:solidFill>
              </a:rPr>
              <a:t>Patient matching </a:t>
            </a:r>
            <a:r>
              <a:rPr lang="en-US" sz="3200" b="1" u="sng" dirty="0">
                <a:solidFill>
                  <a:schemeClr val="tx1"/>
                </a:solidFill>
              </a:rPr>
              <a:t>must</a:t>
            </a:r>
            <a:r>
              <a:rPr lang="en-US" sz="3200" dirty="0">
                <a:solidFill>
                  <a:schemeClr val="tx1"/>
                </a:solidFill>
              </a:rPr>
              <a:t> be performed in real-time transactional mode – not batch mode</a:t>
            </a:r>
          </a:p>
          <a:p>
            <a:pPr>
              <a:buFont typeface="Wingdings" panose="05000000000000000000" pitchFamily="2" charset="2"/>
              <a:buChar char="ü"/>
            </a:pPr>
            <a:r>
              <a:rPr lang="en-US" sz="3200" dirty="0">
                <a:solidFill>
                  <a:schemeClr val="tx1"/>
                </a:solidFill>
              </a:rPr>
              <a:t>eMPI </a:t>
            </a:r>
            <a:r>
              <a:rPr lang="en-US" sz="3200" b="1" u="sng" dirty="0">
                <a:solidFill>
                  <a:schemeClr val="tx1"/>
                </a:solidFill>
              </a:rPr>
              <a:t>must</a:t>
            </a:r>
            <a:r>
              <a:rPr lang="en-US" sz="3200" dirty="0">
                <a:solidFill>
                  <a:schemeClr val="tx1"/>
                </a:solidFill>
              </a:rPr>
              <a:t> assign a universal patient ID to identify disparate patient records</a:t>
            </a:r>
          </a:p>
          <a:p>
            <a:pPr>
              <a:buFont typeface="Wingdings" panose="05000000000000000000" pitchFamily="2" charset="2"/>
              <a:buChar char="ü"/>
            </a:pPr>
            <a:r>
              <a:rPr lang="en-US" sz="3200" dirty="0">
                <a:solidFill>
                  <a:schemeClr val="tx1"/>
                </a:solidFill>
              </a:rPr>
              <a:t>eMPI </a:t>
            </a:r>
            <a:r>
              <a:rPr lang="en-US" sz="3200" b="1" u="sng" dirty="0">
                <a:solidFill>
                  <a:schemeClr val="tx1"/>
                </a:solidFill>
              </a:rPr>
              <a:t>must</a:t>
            </a:r>
            <a:r>
              <a:rPr lang="en-US" sz="3200" dirty="0">
                <a:solidFill>
                  <a:schemeClr val="tx1"/>
                </a:solidFill>
              </a:rPr>
              <a:t> accurately identify patient data among healthcare delivery organizations across multiple data sources</a:t>
            </a:r>
          </a:p>
        </p:txBody>
      </p:sp>
      <p:pic>
        <p:nvPicPr>
          <p:cNvPr id="10" name="Picture 9"/>
          <p:cNvPicPr>
            <a:picLocks noChangeAspect="1"/>
          </p:cNvPicPr>
          <p:nvPr/>
        </p:nvPicPr>
        <p:blipFill>
          <a:blip r:embed="rId2">
            <a:clrChange>
              <a:clrFrom>
                <a:srgbClr val="FFFFFF"/>
              </a:clrFrom>
              <a:clrTo>
                <a:srgbClr val="FFFFFF">
                  <a:alpha val="0"/>
                </a:srgbClr>
              </a:clrTo>
            </a:clrChange>
            <a:duotone>
              <a:prstClr val="black"/>
              <a:schemeClr val="accent1">
                <a:tint val="45000"/>
                <a:satMod val="400000"/>
              </a:schemeClr>
            </a:duotone>
          </a:blip>
          <a:stretch>
            <a:fillRect/>
          </a:stretch>
        </p:blipFill>
        <p:spPr>
          <a:xfrm>
            <a:off x="9522389" y="453298"/>
            <a:ext cx="2669611" cy="2035968"/>
          </a:xfrm>
          <a:prstGeom prst="rect">
            <a:avLst/>
          </a:prstGeom>
          <a:noFill/>
          <a:ln>
            <a:noFill/>
          </a:ln>
        </p:spPr>
      </p:pic>
    </p:spTree>
    <p:extLst>
      <p:ext uri="{BB962C8B-B14F-4D97-AF65-F5344CB8AC3E}">
        <p14:creationId xmlns:p14="http://schemas.microsoft.com/office/powerpoint/2010/main" val="263397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Content Placeholder 41">
            <a:extLst>
              <a:ext uri="{FF2B5EF4-FFF2-40B4-BE49-F238E27FC236}">
                <a16:creationId xmlns:a16="http://schemas.microsoft.com/office/drawing/2014/main" id="{0F890DFB-805E-4DCF-9EB9-2E786D522924}"/>
              </a:ext>
            </a:extLst>
          </p:cNvPr>
          <p:cNvGraphicFramePr>
            <a:graphicFrameLocks noGrp="1"/>
          </p:cNvGraphicFramePr>
          <p:nvPr>
            <p:ph idx="4294967295"/>
            <p:extLst>
              <p:ext uri="{D42A27DB-BD31-4B8C-83A1-F6EECF244321}">
                <p14:modId xmlns:p14="http://schemas.microsoft.com/office/powerpoint/2010/main" val="4092439947"/>
              </p:ext>
            </p:extLst>
          </p:nvPr>
        </p:nvGraphicFramePr>
        <p:xfrm>
          <a:off x="605631" y="346229"/>
          <a:ext cx="10980737" cy="60456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775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graphicEl>
                                              <a:dgm id="{6E957AF4-9319-4B03-9462-46AF4C086B59}"/>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graphicEl>
                                              <a:dgm id="{0DAE620B-EDE9-47E9-92A8-196A36DF695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
                                            <p:graphicEl>
                                              <a:dgm id="{6C584EDB-FD53-4C15-8D83-AD6D52CED228}"/>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graphicEl>
                                              <a:dgm id="{28E0A2A9-55FE-42F8-A9FA-9601F9E1400B}"/>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2">
                                            <p:graphicEl>
                                              <a:dgm id="{EEF7819C-69FD-4DB5-A0DF-D4021E5E44CE}"/>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graphicEl>
                                              <a:dgm id="{D41552A9-EB00-4F13-A4B8-8BBA797253F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2">
                                            <p:graphicEl>
                                              <a:dgm id="{514B9EBB-6911-4D2A-A0F4-5535713D934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graphicEl>
                                              <a:dgm id="{310158E5-5FA1-4A92-91D1-26C54931EFE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2"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480" y="982199"/>
            <a:ext cx="9021763" cy="1507067"/>
          </a:xfrm>
        </p:spPr>
        <p:txBody>
          <a:bodyPr>
            <a:normAutofit/>
          </a:bodyPr>
          <a:lstStyle/>
          <a:p>
            <a:r>
              <a:rPr lang="en-US" dirty="0"/>
              <a:t>Data Standardization</a:t>
            </a:r>
          </a:p>
        </p:txBody>
      </p:sp>
      <p:sp>
        <p:nvSpPr>
          <p:cNvPr id="7" name="Content Placeholder 6"/>
          <p:cNvSpPr>
            <a:spLocks noGrp="1"/>
          </p:cNvSpPr>
          <p:nvPr>
            <p:ph idx="1"/>
          </p:nvPr>
        </p:nvSpPr>
        <p:spPr>
          <a:xfrm>
            <a:off x="548480" y="2597943"/>
            <a:ext cx="9831388" cy="3615267"/>
          </a:xfrm>
        </p:spPr>
        <p:txBody>
          <a:bodyPr>
            <a:noAutofit/>
          </a:bodyPr>
          <a:lstStyle/>
          <a:p>
            <a:pPr>
              <a:buFont typeface="Wingdings" panose="05000000000000000000" pitchFamily="2" charset="2"/>
              <a:buChar char="ü"/>
            </a:pPr>
            <a:r>
              <a:rPr lang="en-US" sz="3200" dirty="0">
                <a:solidFill>
                  <a:schemeClr val="tx1"/>
                </a:solidFill>
              </a:rPr>
              <a:t>USPS address normalization </a:t>
            </a:r>
            <a:r>
              <a:rPr lang="en-US" sz="3200" b="1" u="sng" dirty="0">
                <a:solidFill>
                  <a:schemeClr val="tx1"/>
                </a:solidFill>
              </a:rPr>
              <a:t>must</a:t>
            </a:r>
            <a:r>
              <a:rPr lang="en-US" sz="3200" dirty="0">
                <a:solidFill>
                  <a:schemeClr val="tx1"/>
                </a:solidFill>
              </a:rPr>
              <a:t> become a </a:t>
            </a:r>
            <a:r>
              <a:rPr lang="en-US" sz="3200" b="1" u="sng" dirty="0">
                <a:solidFill>
                  <a:schemeClr val="tx1"/>
                </a:solidFill>
              </a:rPr>
              <a:t>minimum</a:t>
            </a:r>
            <a:r>
              <a:rPr lang="en-US" sz="3200" dirty="0">
                <a:solidFill>
                  <a:schemeClr val="tx1"/>
                </a:solidFill>
              </a:rPr>
              <a:t> industry data standardization requirement – call to action with ONC</a:t>
            </a:r>
          </a:p>
          <a:p>
            <a:pPr>
              <a:buFont typeface="Wingdings" panose="05000000000000000000" pitchFamily="2" charset="2"/>
              <a:buChar char="ü"/>
            </a:pPr>
            <a:r>
              <a:rPr lang="en-US" sz="3200" dirty="0">
                <a:solidFill>
                  <a:schemeClr val="tx1"/>
                </a:solidFill>
              </a:rPr>
              <a:t>Address normalization is now a </a:t>
            </a:r>
            <a:r>
              <a:rPr lang="en-US" sz="3200" b="1" u="sng" dirty="0">
                <a:solidFill>
                  <a:schemeClr val="tx1"/>
                </a:solidFill>
              </a:rPr>
              <a:t>proven methodology</a:t>
            </a:r>
            <a:r>
              <a:rPr lang="en-US" sz="3200" dirty="0">
                <a:solidFill>
                  <a:schemeClr val="tx1"/>
                </a:solidFill>
              </a:rPr>
              <a:t> to improve data quality and decrease duplication rates by up to 4%</a:t>
            </a:r>
          </a:p>
        </p:txBody>
      </p:sp>
      <p:pic>
        <p:nvPicPr>
          <p:cNvPr id="3" name="Picture 2"/>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8829676" y="371474"/>
            <a:ext cx="2939028" cy="2384271"/>
          </a:xfrm>
          <a:prstGeom prst="rect">
            <a:avLst/>
          </a:prstGeom>
        </p:spPr>
      </p:pic>
    </p:spTree>
    <p:extLst>
      <p:ext uri="{BB962C8B-B14F-4D97-AF65-F5344CB8AC3E}">
        <p14:creationId xmlns:p14="http://schemas.microsoft.com/office/powerpoint/2010/main" val="82748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480" y="-209550"/>
            <a:ext cx="9021763" cy="1507067"/>
          </a:xfrm>
        </p:spPr>
        <p:txBody>
          <a:bodyPr>
            <a:normAutofit/>
          </a:bodyPr>
          <a:lstStyle/>
          <a:p>
            <a:r>
              <a:rPr lang="en-US" dirty="0"/>
              <a:t>Master Data Enrichment</a:t>
            </a:r>
          </a:p>
        </p:txBody>
      </p:sp>
      <p:sp>
        <p:nvSpPr>
          <p:cNvPr id="7" name="Content Placeholder 6"/>
          <p:cNvSpPr>
            <a:spLocks noGrp="1"/>
          </p:cNvSpPr>
          <p:nvPr>
            <p:ph idx="1"/>
          </p:nvPr>
        </p:nvSpPr>
        <p:spPr>
          <a:xfrm>
            <a:off x="436807" y="1774963"/>
            <a:ext cx="9945443" cy="3615267"/>
          </a:xfrm>
        </p:spPr>
        <p:txBody>
          <a:bodyPr>
            <a:noAutofit/>
          </a:bodyPr>
          <a:lstStyle/>
          <a:p>
            <a:pPr>
              <a:buFont typeface="Wingdings" panose="05000000000000000000" pitchFamily="2" charset="2"/>
              <a:buChar char="ü"/>
            </a:pPr>
            <a:r>
              <a:rPr lang="en-US" sz="3200" dirty="0">
                <a:solidFill>
                  <a:schemeClr val="tx1"/>
                </a:solidFill>
              </a:rPr>
              <a:t>Enhance demographic data – using sophisticated third-party referential data sources</a:t>
            </a:r>
          </a:p>
          <a:p>
            <a:pPr>
              <a:buFont typeface="Wingdings" panose="05000000000000000000" pitchFamily="2" charset="2"/>
              <a:buChar char="ü"/>
            </a:pPr>
            <a:r>
              <a:rPr lang="en-US" sz="3200" dirty="0">
                <a:solidFill>
                  <a:schemeClr val="tx1"/>
                </a:solidFill>
              </a:rPr>
              <a:t>Ensure there are enough data attributes to precisely match – on each unique identity – in overall scoring and matching processes</a:t>
            </a:r>
          </a:p>
          <a:p>
            <a:pPr>
              <a:buFont typeface="Wingdings" panose="05000000000000000000" pitchFamily="2" charset="2"/>
              <a:buChar char="ü"/>
            </a:pPr>
            <a:r>
              <a:rPr lang="en-US" sz="3200" dirty="0">
                <a:solidFill>
                  <a:schemeClr val="tx1"/>
                </a:solidFill>
              </a:rPr>
              <a:t>Curate missing &amp; historical data available – on each matched identity</a:t>
            </a:r>
          </a:p>
        </p:txBody>
      </p:sp>
      <p:pic>
        <p:nvPicPr>
          <p:cNvPr id="6" name="Picture 5"/>
          <p:cNvPicPr>
            <a:picLocks noChangeAspect="1"/>
          </p:cNvPicPr>
          <p:nvPr/>
        </p:nvPicPr>
        <p:blipFill>
          <a:blip r:embed="rId2">
            <a:clrChange>
              <a:clrFrom>
                <a:srgbClr val="FAFFFF"/>
              </a:clrFrom>
              <a:clrTo>
                <a:srgbClr val="FAFFFF">
                  <a:alpha val="0"/>
                </a:srgbClr>
              </a:clrTo>
            </a:clrChange>
            <a:duotone>
              <a:schemeClr val="accent1">
                <a:shade val="45000"/>
                <a:satMod val="135000"/>
              </a:schemeClr>
              <a:prstClr val="white"/>
            </a:duotone>
          </a:blip>
          <a:stretch>
            <a:fillRect/>
          </a:stretch>
        </p:blipFill>
        <p:spPr>
          <a:xfrm>
            <a:off x="9324975" y="152646"/>
            <a:ext cx="2625871" cy="2625871"/>
          </a:xfrm>
          <a:prstGeom prst="rect">
            <a:avLst/>
          </a:prstGeom>
        </p:spPr>
      </p:pic>
    </p:spTree>
    <p:extLst>
      <p:ext uri="{BB962C8B-B14F-4D97-AF65-F5344CB8AC3E}">
        <p14:creationId xmlns:p14="http://schemas.microsoft.com/office/powerpoint/2010/main" val="165409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0" y="477446"/>
            <a:ext cx="9021763" cy="1507067"/>
          </a:xfrm>
        </p:spPr>
        <p:txBody>
          <a:bodyPr>
            <a:normAutofit/>
          </a:bodyPr>
          <a:lstStyle/>
          <a:p>
            <a:r>
              <a:rPr lang="en-US" dirty="0"/>
              <a:t>Data Stewardship Management </a:t>
            </a:r>
          </a:p>
        </p:txBody>
      </p:sp>
      <p:sp>
        <p:nvSpPr>
          <p:cNvPr id="7" name="Content Placeholder 6"/>
          <p:cNvSpPr>
            <a:spLocks noGrp="1"/>
          </p:cNvSpPr>
          <p:nvPr>
            <p:ph idx="1"/>
          </p:nvPr>
        </p:nvSpPr>
        <p:spPr>
          <a:xfrm>
            <a:off x="474908" y="1974988"/>
            <a:ext cx="9831388" cy="3615267"/>
          </a:xfrm>
        </p:spPr>
        <p:txBody>
          <a:bodyPr>
            <a:noAutofit/>
          </a:bodyPr>
          <a:lstStyle/>
          <a:p>
            <a:pPr>
              <a:buFont typeface="Wingdings" panose="05000000000000000000" pitchFamily="2" charset="2"/>
              <a:buChar char="ü"/>
            </a:pPr>
            <a:r>
              <a:rPr lang="en-US" sz="3200" dirty="0">
                <a:solidFill>
                  <a:schemeClr val="tx1"/>
                </a:solidFill>
              </a:rPr>
              <a:t>use a combination of sophisticated scoring and rules engine </a:t>
            </a:r>
          </a:p>
          <a:p>
            <a:pPr>
              <a:buFont typeface="Wingdings" panose="05000000000000000000" pitchFamily="2" charset="2"/>
              <a:buChar char="ü"/>
            </a:pPr>
            <a:r>
              <a:rPr lang="en-US" sz="3200" dirty="0">
                <a:solidFill>
                  <a:schemeClr val="tx1"/>
                </a:solidFill>
              </a:rPr>
              <a:t>Skilled data management personnel</a:t>
            </a:r>
          </a:p>
          <a:p>
            <a:pPr>
              <a:buFont typeface="Wingdings" panose="05000000000000000000" pitchFamily="2" charset="2"/>
              <a:buChar char="ü"/>
            </a:pPr>
            <a:r>
              <a:rPr lang="en-US" sz="3200" dirty="0">
                <a:solidFill>
                  <a:schemeClr val="tx1"/>
                </a:solidFill>
              </a:rPr>
              <a:t>Master referential matching &amp; data enrichment</a:t>
            </a:r>
          </a:p>
          <a:p>
            <a:pPr>
              <a:buFont typeface="Wingdings" panose="05000000000000000000" pitchFamily="2" charset="2"/>
              <a:buChar char="ü"/>
            </a:pPr>
            <a:r>
              <a:rPr lang="en-US" sz="3200" dirty="0">
                <a:solidFill>
                  <a:schemeClr val="tx1"/>
                </a:solidFill>
              </a:rPr>
              <a:t>Auto-merge technology to resolve exact matches &amp; quickly decrease probable matches to &lt;1%</a:t>
            </a:r>
          </a:p>
        </p:txBody>
      </p:sp>
      <p:pic>
        <p:nvPicPr>
          <p:cNvPr id="3" name="Picture 2"/>
          <p:cNvPicPr>
            <a:picLocks noChangeAspect="1"/>
          </p:cNvPicPr>
          <p:nvPr/>
        </p:nvPicPr>
        <p:blipFill>
          <a:blip r:embed="rId2">
            <a:clrChange>
              <a:clrFrom>
                <a:srgbClr val="FFFFFF"/>
              </a:clrFrom>
              <a:clrTo>
                <a:srgbClr val="FFFFFF">
                  <a:alpha val="0"/>
                </a:srgbClr>
              </a:clrTo>
            </a:clrChange>
            <a:duotone>
              <a:prstClr val="black"/>
              <a:schemeClr val="accent1">
                <a:tint val="45000"/>
                <a:satMod val="400000"/>
              </a:schemeClr>
            </a:duotone>
          </a:blip>
          <a:stretch>
            <a:fillRect/>
          </a:stretch>
        </p:blipFill>
        <p:spPr>
          <a:xfrm>
            <a:off x="9660482" y="107850"/>
            <a:ext cx="2383101" cy="2383101"/>
          </a:xfrm>
          <a:prstGeom prst="rect">
            <a:avLst/>
          </a:prstGeom>
        </p:spPr>
      </p:pic>
    </p:spTree>
    <p:extLst>
      <p:ext uri="{BB962C8B-B14F-4D97-AF65-F5344CB8AC3E}">
        <p14:creationId xmlns:p14="http://schemas.microsoft.com/office/powerpoint/2010/main" val="284061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posing for the camera&#10;&#10;Description automatically generated">
            <a:extLst>
              <a:ext uri="{FF2B5EF4-FFF2-40B4-BE49-F238E27FC236}">
                <a16:creationId xmlns:a16="http://schemas.microsoft.com/office/drawing/2014/main" id="{CED11C89-6C51-44F9-82F0-5C027948374C}"/>
              </a:ext>
            </a:extLst>
          </p:cNvPr>
          <p:cNvPicPr>
            <a:picLocks noChangeAspect="1"/>
          </p:cNvPicPr>
          <p:nvPr/>
        </p:nvPicPr>
        <p:blipFill>
          <a:blip r:embed="rId2"/>
          <a:stretch>
            <a:fillRect/>
          </a:stretch>
        </p:blipFill>
        <p:spPr>
          <a:xfrm>
            <a:off x="1806" y="0"/>
            <a:ext cx="5932270" cy="3337890"/>
          </a:xfrm>
          <a:prstGeom prst="rect">
            <a:avLst/>
          </a:prstGeom>
        </p:spPr>
      </p:pic>
      <p:sp>
        <p:nvSpPr>
          <p:cNvPr id="4" name="TextBox 3">
            <a:extLst>
              <a:ext uri="{FF2B5EF4-FFF2-40B4-BE49-F238E27FC236}">
                <a16:creationId xmlns:a16="http://schemas.microsoft.com/office/drawing/2014/main" id="{A56E9007-FC57-447D-A2CE-78730AA8487B}"/>
              </a:ext>
            </a:extLst>
          </p:cNvPr>
          <p:cNvSpPr txBox="1"/>
          <p:nvPr/>
        </p:nvSpPr>
        <p:spPr>
          <a:xfrm>
            <a:off x="609600" y="3905250"/>
            <a:ext cx="10058400" cy="2554545"/>
          </a:xfrm>
          <a:prstGeom prst="rect">
            <a:avLst/>
          </a:prstGeom>
          <a:noFill/>
        </p:spPr>
        <p:txBody>
          <a:bodyPr wrap="square" rtlCol="0">
            <a:spAutoFit/>
          </a:bodyPr>
          <a:lstStyle/>
          <a:p>
            <a:r>
              <a:rPr lang="en-US" sz="3200" dirty="0"/>
              <a:t>If this was your grandmother and she had an incident, wouldn't you want to be guaranteed that the physician is viewing the most up to date clinical record, so he knows her complete medical history?    </a:t>
            </a:r>
          </a:p>
        </p:txBody>
      </p:sp>
    </p:spTree>
    <p:extLst>
      <p:ext uri="{BB962C8B-B14F-4D97-AF65-F5344CB8AC3E}">
        <p14:creationId xmlns:p14="http://schemas.microsoft.com/office/powerpoint/2010/main" val="3402491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questions and answers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5481" y="985421"/>
            <a:ext cx="9334500" cy="304504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B675E0D-F333-4A7C-92D5-5EFD4C3C7260}"/>
              </a:ext>
            </a:extLst>
          </p:cNvPr>
          <p:cNvSpPr txBox="1"/>
          <p:nvPr/>
        </p:nvSpPr>
        <p:spPr>
          <a:xfrm>
            <a:off x="488272" y="4316416"/>
            <a:ext cx="10200443" cy="1661993"/>
          </a:xfrm>
          <a:prstGeom prst="rect">
            <a:avLst/>
          </a:prstGeom>
          <a:noFill/>
        </p:spPr>
        <p:txBody>
          <a:bodyPr wrap="square" rtlCol="0">
            <a:spAutoFit/>
          </a:bodyPr>
          <a:lstStyle/>
          <a:p>
            <a:r>
              <a:rPr lang="en-US" sz="2800" dirty="0"/>
              <a:t>Brian Wikle</a:t>
            </a:r>
          </a:p>
          <a:p>
            <a:r>
              <a:rPr lang="en-US" sz="2800" dirty="0">
                <a:hlinkClick r:id="rId3">
                  <a:extLst>
                    <a:ext uri="{A12FA001-AC4F-418D-AE19-62706E023703}">
                      <ahyp:hlinkClr xmlns:ahyp="http://schemas.microsoft.com/office/drawing/2018/hyperlinkcolor" val="tx"/>
                    </a:ext>
                  </a:extLst>
                </a:hlinkClick>
              </a:rPr>
              <a:t>bwikle@briljent.com</a:t>
            </a:r>
            <a:endParaRPr lang="en-US" sz="2800" dirty="0"/>
          </a:p>
          <a:p>
            <a:r>
              <a:rPr lang="en-US" sz="2800" dirty="0"/>
              <a:t>317-219-8824</a:t>
            </a:r>
          </a:p>
          <a:p>
            <a:endParaRPr lang="en-US" dirty="0"/>
          </a:p>
        </p:txBody>
      </p:sp>
    </p:spTree>
    <p:extLst>
      <p:ext uri="{BB962C8B-B14F-4D97-AF65-F5344CB8AC3E}">
        <p14:creationId xmlns:p14="http://schemas.microsoft.com/office/powerpoint/2010/main" val="3205683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162000"/>
                <a:satMod val="200000"/>
                <a:lumMod val="124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D172BF51-9D2E-4322-801B-86070ECDF6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8F8AC5BE-6494-4D94-9E22-79CF709046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172CD643-91DF-4C94-85AE-18E922C825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4E6377B3-0F98-4BE7-B56E-4A8453ED9F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E132C31F-27AF-45E2-842A-74EE51FD85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1" name="Rectangle 20">
            <a:extLst>
              <a:ext uri="{FF2B5EF4-FFF2-40B4-BE49-F238E27FC236}">
                <a16:creationId xmlns:a16="http://schemas.microsoft.com/office/drawing/2014/main" id="{E6AA719F-D62D-411D-A9B3-3C0012C2B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8E760272-4137-405F-9870-55F50566588D}"/>
              </a:ext>
            </a:extLst>
          </p:cNvPr>
          <p:cNvSpPr txBox="1"/>
          <p:nvPr/>
        </p:nvSpPr>
        <p:spPr>
          <a:xfrm>
            <a:off x="7532710" y="628617"/>
            <a:ext cx="3971902" cy="3028983"/>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2800" cap="all" dirty="0">
              <a:ln w="3175" cmpd="sng">
                <a:noFill/>
              </a:ln>
              <a:latin typeface="+mj-lt"/>
              <a:ea typeface="+mj-ea"/>
              <a:cs typeface="+mj-cs"/>
            </a:endParaRPr>
          </a:p>
          <a:p>
            <a:pPr>
              <a:lnSpc>
                <a:spcPct val="90000"/>
              </a:lnSpc>
              <a:spcBef>
                <a:spcPct val="0"/>
              </a:spcBef>
              <a:spcAft>
                <a:spcPts val="600"/>
              </a:spcAft>
            </a:pPr>
            <a:endParaRPr lang="en-US" sz="1900" cap="all" dirty="0">
              <a:ln w="3175" cmpd="sng">
                <a:noFill/>
              </a:ln>
              <a:latin typeface="+mj-lt"/>
              <a:ea typeface="+mj-ea"/>
              <a:cs typeface="+mj-cs"/>
            </a:endParaRPr>
          </a:p>
          <a:p>
            <a:pPr>
              <a:lnSpc>
                <a:spcPct val="90000"/>
              </a:lnSpc>
              <a:spcBef>
                <a:spcPct val="0"/>
              </a:spcBef>
              <a:spcAft>
                <a:spcPts val="600"/>
              </a:spcAft>
            </a:pPr>
            <a:endParaRPr lang="en-US" sz="1900" cap="all" dirty="0">
              <a:ln w="3175" cmpd="sng">
                <a:noFill/>
              </a:ln>
              <a:latin typeface="+mj-lt"/>
              <a:ea typeface="+mj-ea"/>
              <a:cs typeface="+mj-cs"/>
            </a:endParaRPr>
          </a:p>
          <a:p>
            <a:pPr>
              <a:lnSpc>
                <a:spcPct val="90000"/>
              </a:lnSpc>
              <a:spcBef>
                <a:spcPct val="0"/>
              </a:spcBef>
              <a:spcAft>
                <a:spcPts val="600"/>
              </a:spcAft>
            </a:pPr>
            <a:endParaRPr lang="en-US" sz="1900" cap="all" dirty="0">
              <a:ln w="3175" cmpd="sng">
                <a:noFill/>
              </a:ln>
              <a:latin typeface="+mj-lt"/>
              <a:ea typeface="+mj-ea"/>
              <a:cs typeface="+mj-cs"/>
            </a:endParaRPr>
          </a:p>
          <a:p>
            <a:pPr>
              <a:lnSpc>
                <a:spcPct val="90000"/>
              </a:lnSpc>
              <a:spcBef>
                <a:spcPct val="0"/>
              </a:spcBef>
              <a:spcAft>
                <a:spcPts val="600"/>
              </a:spcAft>
            </a:pPr>
            <a:r>
              <a:rPr lang="en-US" sz="2800" cap="all" dirty="0">
                <a:ln w="3175" cmpd="sng">
                  <a:noFill/>
                </a:ln>
                <a:latin typeface="+mj-lt"/>
                <a:ea typeface="+mj-ea"/>
                <a:cs typeface="+mj-cs"/>
              </a:rPr>
              <a:t>What duplicate Percent helps make you sleep at night?</a:t>
            </a:r>
          </a:p>
        </p:txBody>
      </p:sp>
      <p:sp>
        <p:nvSpPr>
          <p:cNvPr id="23" name="Snip Diagonal Corner Rectangle 6">
            <a:extLst>
              <a:ext uri="{FF2B5EF4-FFF2-40B4-BE49-F238E27FC236}">
                <a16:creationId xmlns:a16="http://schemas.microsoft.com/office/drawing/2014/main" id="{A9CD43C4-40C4-4C99-B071-8160FB4FD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5" name="Freeform 25">
            <a:extLst>
              <a:ext uri="{FF2B5EF4-FFF2-40B4-BE49-F238E27FC236}">
                <a16:creationId xmlns:a16="http://schemas.microsoft.com/office/drawing/2014/main" id="{854322BB-2339-48C3-8382-D56563C0A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9073" y="794540"/>
            <a:ext cx="3311118" cy="1693722"/>
          </a:xfrm>
          <a:custGeom>
            <a:avLst/>
            <a:gdLst>
              <a:gd name="connsiteX0" fmla="*/ 534609 w 3311118"/>
              <a:gd name="connsiteY0" fmla="*/ 0 h 1693722"/>
              <a:gd name="connsiteX1" fmla="*/ 3311118 w 3311118"/>
              <a:gd name="connsiteY1" fmla="*/ 0 h 1693722"/>
              <a:gd name="connsiteX2" fmla="*/ 3311118 w 3311118"/>
              <a:gd name="connsiteY2" fmla="*/ 1693722 h 1693722"/>
              <a:gd name="connsiteX3" fmla="*/ 0 w 3311118"/>
              <a:gd name="connsiteY3" fmla="*/ 1693722 h 1693722"/>
              <a:gd name="connsiteX4" fmla="*/ 0 w 3311118"/>
              <a:gd name="connsiteY4" fmla="*/ 534609 h 1693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1118" h="1693722">
                <a:moveTo>
                  <a:pt x="534609" y="0"/>
                </a:moveTo>
                <a:lnTo>
                  <a:pt x="3311118" y="0"/>
                </a:lnTo>
                <a:lnTo>
                  <a:pt x="3311118" y="1693722"/>
                </a:lnTo>
                <a:lnTo>
                  <a:pt x="0" y="1693722"/>
                </a:lnTo>
                <a:lnTo>
                  <a:pt x="0" y="53460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descr="A person in a white shirt&#10;&#10;Description automatically generated">
            <a:extLst>
              <a:ext uri="{FF2B5EF4-FFF2-40B4-BE49-F238E27FC236}">
                <a16:creationId xmlns:a16="http://schemas.microsoft.com/office/drawing/2014/main" id="{33388628-59E2-4988-BA1E-993673F6B1D7}"/>
              </a:ext>
            </a:extLst>
          </p:cNvPr>
          <p:cNvPicPr>
            <a:picLocks noChangeAspect="1"/>
          </p:cNvPicPr>
          <p:nvPr/>
        </p:nvPicPr>
        <p:blipFill>
          <a:blip r:embed="rId2"/>
          <a:stretch>
            <a:fillRect/>
          </a:stretch>
        </p:blipFill>
        <p:spPr>
          <a:xfrm>
            <a:off x="799073" y="3077172"/>
            <a:ext cx="3314980" cy="2205968"/>
          </a:xfrm>
          <a:prstGeom prst="rect">
            <a:avLst/>
          </a:prstGeom>
        </p:spPr>
      </p:pic>
      <p:pic>
        <p:nvPicPr>
          <p:cNvPr id="4" name="Picture 3" descr="A person with the mouth open&#10;&#10;Description automatically generated">
            <a:extLst>
              <a:ext uri="{FF2B5EF4-FFF2-40B4-BE49-F238E27FC236}">
                <a16:creationId xmlns:a16="http://schemas.microsoft.com/office/drawing/2014/main" id="{2109E1EC-136D-4192-927B-765CA07D61D4}"/>
              </a:ext>
            </a:extLst>
          </p:cNvPr>
          <p:cNvPicPr>
            <a:picLocks noChangeAspect="1"/>
          </p:cNvPicPr>
          <p:nvPr/>
        </p:nvPicPr>
        <p:blipFill>
          <a:blip r:embed="rId3"/>
          <a:stretch>
            <a:fillRect/>
          </a:stretch>
        </p:blipFill>
        <p:spPr>
          <a:xfrm>
            <a:off x="4253579" y="1412731"/>
            <a:ext cx="2790846" cy="2000983"/>
          </a:xfrm>
          <a:prstGeom prst="rect">
            <a:avLst/>
          </a:prstGeom>
        </p:spPr>
      </p:pic>
      <p:sp useBgFill="1">
        <p:nvSpPr>
          <p:cNvPr id="27" name="Freeform 28">
            <a:extLst>
              <a:ext uri="{FF2B5EF4-FFF2-40B4-BE49-F238E27FC236}">
                <a16:creationId xmlns:a16="http://schemas.microsoft.com/office/drawing/2014/main" id="{96EE075C-F508-4B14-85EB-5FF594319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3579" y="4164226"/>
            <a:ext cx="2790845" cy="1577939"/>
          </a:xfrm>
          <a:custGeom>
            <a:avLst/>
            <a:gdLst>
              <a:gd name="connsiteX0" fmla="*/ 0 w 2790845"/>
              <a:gd name="connsiteY0" fmla="*/ 0 h 1577939"/>
              <a:gd name="connsiteX1" fmla="*/ 2790845 w 2790845"/>
              <a:gd name="connsiteY1" fmla="*/ 0 h 1577939"/>
              <a:gd name="connsiteX2" fmla="*/ 2790845 w 2790845"/>
              <a:gd name="connsiteY2" fmla="*/ 1043331 h 1577939"/>
              <a:gd name="connsiteX3" fmla="*/ 2256237 w 2790845"/>
              <a:gd name="connsiteY3" fmla="*/ 1577939 h 1577939"/>
              <a:gd name="connsiteX4" fmla="*/ 0 w 2790845"/>
              <a:gd name="connsiteY4" fmla="*/ 1577939 h 157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0845" h="1577939">
                <a:moveTo>
                  <a:pt x="0" y="0"/>
                </a:moveTo>
                <a:lnTo>
                  <a:pt x="2790845" y="0"/>
                </a:lnTo>
                <a:lnTo>
                  <a:pt x="2790845" y="1043331"/>
                </a:lnTo>
                <a:lnTo>
                  <a:pt x="2256237" y="1577939"/>
                </a:lnTo>
                <a:lnTo>
                  <a:pt x="0" y="1577939"/>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9" name="Group 28">
            <a:extLst>
              <a:ext uri="{FF2B5EF4-FFF2-40B4-BE49-F238E27FC236}">
                <a16:creationId xmlns:a16="http://schemas.microsoft.com/office/drawing/2014/main" id="{B5D091FC-DA03-4C4E-AA1D-2A1BF4C0028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30" name="Straight Connector 29">
              <a:extLst>
                <a:ext uri="{FF2B5EF4-FFF2-40B4-BE49-F238E27FC236}">
                  <a16:creationId xmlns:a16="http://schemas.microsoft.com/office/drawing/2014/main" id="{0ACAE5DC-FB0A-472F-ADB9-F90D182DB70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59BC3792-6F1F-477B-BBFD-1FD253A9CD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A4CBA159-8126-4AFB-9A2D-0C5BC9CF7F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DC56293A-1267-4476-A1BC-43A5197442D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54BD7108-DCE4-482F-8F1D-5A96C1E2284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11128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ruck, outdoor, yellow, transport&#10;&#10;Description automatically generated">
            <a:extLst>
              <a:ext uri="{FF2B5EF4-FFF2-40B4-BE49-F238E27FC236}">
                <a16:creationId xmlns:a16="http://schemas.microsoft.com/office/drawing/2014/main" id="{CB1ED53D-4B9F-4CC9-96E8-413CC5D34134}"/>
              </a:ext>
            </a:extLst>
          </p:cNvPr>
          <p:cNvPicPr>
            <a:picLocks noChangeAspect="1"/>
          </p:cNvPicPr>
          <p:nvPr/>
        </p:nvPicPr>
        <p:blipFill>
          <a:blip r:embed="rId2"/>
          <a:stretch>
            <a:fillRect/>
          </a:stretch>
        </p:blipFill>
        <p:spPr>
          <a:xfrm>
            <a:off x="2068497" y="1358283"/>
            <a:ext cx="7519386" cy="4747058"/>
          </a:xfrm>
          <a:prstGeom prst="rect">
            <a:avLst/>
          </a:prstGeom>
        </p:spPr>
      </p:pic>
      <p:sp>
        <p:nvSpPr>
          <p:cNvPr id="4" name="TextBox 3">
            <a:extLst>
              <a:ext uri="{FF2B5EF4-FFF2-40B4-BE49-F238E27FC236}">
                <a16:creationId xmlns:a16="http://schemas.microsoft.com/office/drawing/2014/main" id="{5D08281C-CBF6-4C22-BA69-E8FDA4965215}"/>
              </a:ext>
            </a:extLst>
          </p:cNvPr>
          <p:cNvSpPr txBox="1"/>
          <p:nvPr/>
        </p:nvSpPr>
        <p:spPr>
          <a:xfrm>
            <a:off x="115410" y="355107"/>
            <a:ext cx="11940466" cy="584775"/>
          </a:xfrm>
          <a:prstGeom prst="rect">
            <a:avLst/>
          </a:prstGeom>
          <a:noFill/>
        </p:spPr>
        <p:txBody>
          <a:bodyPr wrap="square" rtlCol="0">
            <a:spAutoFit/>
          </a:bodyPr>
          <a:lstStyle/>
          <a:p>
            <a:r>
              <a:rPr lang="en-US" sz="3200" dirty="0"/>
              <a:t>What have you been promised by your EHR Vendor lately?</a:t>
            </a:r>
          </a:p>
        </p:txBody>
      </p:sp>
    </p:spTree>
    <p:extLst>
      <p:ext uri="{BB962C8B-B14F-4D97-AF65-F5344CB8AC3E}">
        <p14:creationId xmlns:p14="http://schemas.microsoft.com/office/powerpoint/2010/main" val="3251717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4E34D-0012-4574-BAEB-5233FB86A292}"/>
              </a:ext>
            </a:extLst>
          </p:cNvPr>
          <p:cNvSpPr txBox="1"/>
          <p:nvPr/>
        </p:nvSpPr>
        <p:spPr>
          <a:xfrm>
            <a:off x="1660124" y="790113"/>
            <a:ext cx="8895426" cy="584775"/>
          </a:xfrm>
          <a:prstGeom prst="rect">
            <a:avLst/>
          </a:prstGeom>
          <a:noFill/>
        </p:spPr>
        <p:txBody>
          <a:bodyPr wrap="square" rtlCol="0">
            <a:spAutoFit/>
          </a:bodyPr>
          <a:lstStyle/>
          <a:p>
            <a:r>
              <a:rPr lang="en-US" sz="3200" dirty="0"/>
              <a:t>The Cost of Duplicate &amp; Errors</a:t>
            </a:r>
          </a:p>
        </p:txBody>
      </p:sp>
      <p:sp>
        <p:nvSpPr>
          <p:cNvPr id="3" name="TextBox 2">
            <a:extLst>
              <a:ext uri="{FF2B5EF4-FFF2-40B4-BE49-F238E27FC236}">
                <a16:creationId xmlns:a16="http://schemas.microsoft.com/office/drawing/2014/main" id="{52C33027-CF6B-4D9E-8D16-2998388F5595}"/>
              </a:ext>
            </a:extLst>
          </p:cNvPr>
          <p:cNvSpPr txBox="1"/>
          <p:nvPr/>
        </p:nvSpPr>
        <p:spPr>
          <a:xfrm>
            <a:off x="1722268" y="1811045"/>
            <a:ext cx="8726749" cy="2862322"/>
          </a:xfrm>
          <a:prstGeom prst="rect">
            <a:avLst/>
          </a:prstGeom>
          <a:noFill/>
        </p:spPr>
        <p:txBody>
          <a:bodyPr wrap="square" rtlCol="0">
            <a:spAutoFit/>
          </a:bodyPr>
          <a:lstStyle/>
          <a:p>
            <a:pPr marL="285750" indent="-285750">
              <a:buFont typeface="Wingdings" panose="05000000000000000000" pitchFamily="2" charset="2"/>
              <a:buChar char="ü"/>
            </a:pPr>
            <a:r>
              <a:rPr lang="en-US" sz="2000" dirty="0"/>
              <a:t>30 – 90% of true duplicates are missed by EHR systems</a:t>
            </a:r>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r>
              <a:rPr lang="en-US" sz="2000" dirty="0"/>
              <a:t>4% of duplications = an impact @ $1,100 per duplicate</a:t>
            </a:r>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r>
              <a:rPr lang="en-US" sz="2000" dirty="0"/>
              <a:t>A 35% reduction in duplicate rate =  20% decrease in AR days</a:t>
            </a:r>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r>
              <a:rPr lang="en-US" sz="2000" dirty="0"/>
              <a:t>35% of all denied claims are caused by patient misidentification</a:t>
            </a:r>
          </a:p>
          <a:p>
            <a:pPr marL="285750" indent="-285750">
              <a:buFont typeface="Wingdings" panose="05000000000000000000" pitchFamily="2" charset="2"/>
              <a:buChar char="ü"/>
            </a:pPr>
            <a:endParaRPr lang="en-US" sz="2000" dirty="0"/>
          </a:p>
          <a:p>
            <a:pPr marL="285750" indent="-285750">
              <a:buFont typeface="Wingdings" panose="05000000000000000000" pitchFamily="2" charset="2"/>
              <a:buChar char="ü"/>
            </a:pPr>
            <a:r>
              <a:rPr lang="en-US" sz="2000" dirty="0"/>
              <a:t>Denied claims cost an average of $1.2M per year</a:t>
            </a:r>
          </a:p>
        </p:txBody>
      </p:sp>
      <p:sp>
        <p:nvSpPr>
          <p:cNvPr id="4" name="TextBox 3">
            <a:extLst>
              <a:ext uri="{FF2B5EF4-FFF2-40B4-BE49-F238E27FC236}">
                <a16:creationId xmlns:a16="http://schemas.microsoft.com/office/drawing/2014/main" id="{9E4660EA-B2F4-4363-89A7-5FD4CADB2B58}"/>
              </a:ext>
            </a:extLst>
          </p:cNvPr>
          <p:cNvSpPr txBox="1"/>
          <p:nvPr/>
        </p:nvSpPr>
        <p:spPr>
          <a:xfrm>
            <a:off x="488272" y="5557421"/>
            <a:ext cx="10067278" cy="369332"/>
          </a:xfrm>
          <a:prstGeom prst="rect">
            <a:avLst/>
          </a:prstGeom>
          <a:noFill/>
        </p:spPr>
        <p:txBody>
          <a:bodyPr wrap="square" rtlCol="0">
            <a:spAutoFit/>
          </a:bodyPr>
          <a:lstStyle/>
          <a:p>
            <a:r>
              <a:rPr lang="en-US" dirty="0">
                <a:hlinkClick r:id="rId2">
                  <a:extLst>
                    <a:ext uri="{A12FA001-AC4F-418D-AE19-62706E023703}">
                      <ahyp:hlinkClr xmlns:ahyp="http://schemas.microsoft.com/office/drawing/2018/hyperlinkcolor" val="tx"/>
                    </a:ext>
                  </a:extLst>
                </a:hlinkClick>
              </a:rPr>
              <a:t>http://www.hfma.org</a:t>
            </a:r>
            <a:r>
              <a:rPr lang="en-US" dirty="0"/>
              <a:t>                   2016 National Patient Identification Report 12/2016</a:t>
            </a:r>
          </a:p>
        </p:txBody>
      </p:sp>
      <p:pic>
        <p:nvPicPr>
          <p:cNvPr id="6" name="Picture 5" descr="A picture containing drawing&#10;&#10;Description automatically generated">
            <a:extLst>
              <a:ext uri="{FF2B5EF4-FFF2-40B4-BE49-F238E27FC236}">
                <a16:creationId xmlns:a16="http://schemas.microsoft.com/office/drawing/2014/main" id="{3C35EDE7-4356-4FBC-A227-F058BDFAC1BF}"/>
              </a:ext>
            </a:extLst>
          </p:cNvPr>
          <p:cNvPicPr>
            <a:picLocks noChangeAspect="1"/>
          </p:cNvPicPr>
          <p:nvPr/>
        </p:nvPicPr>
        <p:blipFill>
          <a:blip r:embed="rId3"/>
          <a:stretch>
            <a:fillRect/>
          </a:stretch>
        </p:blipFill>
        <p:spPr>
          <a:xfrm>
            <a:off x="9298388" y="312290"/>
            <a:ext cx="2466975" cy="1847850"/>
          </a:xfrm>
          <a:prstGeom prst="rect">
            <a:avLst/>
          </a:prstGeom>
        </p:spPr>
      </p:pic>
    </p:spTree>
    <p:extLst>
      <p:ext uri="{BB962C8B-B14F-4D97-AF65-F5344CB8AC3E}">
        <p14:creationId xmlns:p14="http://schemas.microsoft.com/office/powerpoint/2010/main" val="80383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22DD3-51FA-4EB5-90D0-C70770D25CE8}"/>
              </a:ext>
            </a:extLst>
          </p:cNvPr>
          <p:cNvSpPr>
            <a:spLocks noGrp="1"/>
          </p:cNvSpPr>
          <p:nvPr>
            <p:ph type="title"/>
          </p:nvPr>
        </p:nvSpPr>
        <p:spPr/>
        <p:txBody>
          <a:bodyPr/>
          <a:lstStyle/>
          <a:p>
            <a:pPr algn="r"/>
            <a:r>
              <a:rPr lang="en-US" dirty="0"/>
              <a:t>What is the End-Game?</a:t>
            </a:r>
          </a:p>
        </p:txBody>
      </p:sp>
      <p:pic>
        <p:nvPicPr>
          <p:cNvPr id="10" name="Picture 4" descr="patient identification duplicates">
            <a:extLst>
              <a:ext uri="{FF2B5EF4-FFF2-40B4-BE49-F238E27FC236}">
                <a16:creationId xmlns:a16="http://schemas.microsoft.com/office/drawing/2014/main" id="{7262373C-0862-4023-9A1C-7344CAA6F04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429000" y="1614138"/>
            <a:ext cx="5334000" cy="33337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694C0465-BA6A-47E1-9784-A7D7DC036BF9}"/>
              </a:ext>
            </a:extLst>
          </p:cNvPr>
          <p:cNvSpPr txBox="1">
            <a:spLocks/>
          </p:cNvSpPr>
          <p:nvPr/>
        </p:nvSpPr>
        <p:spPr>
          <a:xfrm>
            <a:off x="1523481" y="4519931"/>
            <a:ext cx="9144000" cy="143436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kern="1200">
                <a:solidFill>
                  <a:srgbClr val="993300"/>
                </a:solidFill>
                <a:latin typeface="Arial" pitchFamily="34" charset="0"/>
                <a:ea typeface="+mj-ea"/>
                <a:cs typeface="Arial" pitchFamily="34" charset="0"/>
              </a:defRPr>
            </a:lvl1pPr>
          </a:lstStyle>
          <a:p>
            <a:pPr algn="ctr"/>
            <a:r>
              <a:rPr lang="en-US" sz="3000" b="1" i="1" dirty="0"/>
              <a:t>  </a:t>
            </a:r>
          </a:p>
        </p:txBody>
      </p:sp>
      <p:sp>
        <p:nvSpPr>
          <p:cNvPr id="3" name="TextBox 2">
            <a:extLst>
              <a:ext uri="{FF2B5EF4-FFF2-40B4-BE49-F238E27FC236}">
                <a16:creationId xmlns:a16="http://schemas.microsoft.com/office/drawing/2014/main" id="{46ADA274-5B54-44D9-AECD-8FF7C20D7F1F}"/>
              </a:ext>
            </a:extLst>
          </p:cNvPr>
          <p:cNvSpPr txBox="1"/>
          <p:nvPr/>
        </p:nvSpPr>
        <p:spPr>
          <a:xfrm>
            <a:off x="2139518" y="534377"/>
            <a:ext cx="7874494" cy="584775"/>
          </a:xfrm>
          <a:prstGeom prst="rect">
            <a:avLst/>
          </a:prstGeom>
          <a:noFill/>
        </p:spPr>
        <p:txBody>
          <a:bodyPr wrap="square" rtlCol="0">
            <a:spAutoFit/>
          </a:bodyPr>
          <a:lstStyle/>
          <a:p>
            <a:pPr algn="ctr"/>
            <a:r>
              <a:rPr lang="en-US" sz="3200" dirty="0"/>
              <a:t>Who is the real Robert C. Johnson?</a:t>
            </a:r>
          </a:p>
        </p:txBody>
      </p:sp>
    </p:spTree>
    <p:extLst>
      <p:ext uri="{BB962C8B-B14F-4D97-AF65-F5344CB8AC3E}">
        <p14:creationId xmlns:p14="http://schemas.microsoft.com/office/powerpoint/2010/main" val="177917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1992F23-D89C-4699-9D11-030CB2516D08}"/>
              </a:ext>
            </a:extLst>
          </p:cNvPr>
          <p:cNvSpPr txBox="1"/>
          <p:nvPr/>
        </p:nvSpPr>
        <p:spPr>
          <a:xfrm>
            <a:off x="497150" y="1669002"/>
            <a:ext cx="9880846" cy="4031873"/>
          </a:xfrm>
          <a:prstGeom prst="rect">
            <a:avLst/>
          </a:prstGeom>
          <a:noFill/>
        </p:spPr>
        <p:txBody>
          <a:bodyPr wrap="square" rtlCol="0">
            <a:spAutoFit/>
          </a:bodyPr>
          <a:lstStyle/>
          <a:p>
            <a:r>
              <a:rPr lang="en-US" sz="3200" dirty="0"/>
              <a:t>The U.S. </a:t>
            </a:r>
            <a:r>
              <a:rPr lang="en-US" sz="3200" b="1" dirty="0"/>
              <a:t>House</a:t>
            </a:r>
            <a:r>
              <a:rPr lang="en-US" sz="3200" dirty="0"/>
              <a:t> of Representatives has voted 246 to 178 to </a:t>
            </a:r>
            <a:r>
              <a:rPr lang="en-US" sz="3200" b="1" dirty="0"/>
              <a:t>approve</a:t>
            </a:r>
            <a:r>
              <a:rPr lang="en-US" sz="3200" dirty="0"/>
              <a:t> the Foster-Kelly Amendment to HR 2740, which overturns the longtime ban on federal </a:t>
            </a:r>
            <a:r>
              <a:rPr lang="en-US" sz="3200" b="1" dirty="0"/>
              <a:t>funding</a:t>
            </a:r>
            <a:r>
              <a:rPr lang="en-US" sz="3200" dirty="0"/>
              <a:t> for a national </a:t>
            </a:r>
            <a:r>
              <a:rPr lang="en-US" sz="3200" b="1" dirty="0"/>
              <a:t>patient</a:t>
            </a:r>
            <a:r>
              <a:rPr lang="en-US" sz="3200" dirty="0"/>
              <a:t> identifier. This is a major victory for supporters of a unique </a:t>
            </a:r>
            <a:r>
              <a:rPr lang="en-US" sz="3200" b="1" dirty="0"/>
              <a:t>patient</a:t>
            </a:r>
            <a:r>
              <a:rPr lang="en-US" sz="3200" dirty="0"/>
              <a:t> identifier.     </a:t>
            </a:r>
          </a:p>
          <a:p>
            <a:endParaRPr lang="en-US" sz="3200" dirty="0"/>
          </a:p>
          <a:p>
            <a:r>
              <a:rPr lang="en-US" sz="3200" dirty="0"/>
              <a:t>Jun 13, 2019                    </a:t>
            </a:r>
          </a:p>
        </p:txBody>
      </p:sp>
      <p:pic>
        <p:nvPicPr>
          <p:cNvPr id="4" name="Picture 3" descr="A large white building&#10;&#10;Description automatically generated">
            <a:extLst>
              <a:ext uri="{FF2B5EF4-FFF2-40B4-BE49-F238E27FC236}">
                <a16:creationId xmlns:a16="http://schemas.microsoft.com/office/drawing/2014/main" id="{49DDE6AF-8709-4C4C-9CAD-A5B4697574AD}"/>
              </a:ext>
            </a:extLst>
          </p:cNvPr>
          <p:cNvPicPr>
            <a:picLocks noChangeAspect="1"/>
          </p:cNvPicPr>
          <p:nvPr/>
        </p:nvPicPr>
        <p:blipFill>
          <a:blip r:embed="rId2"/>
          <a:stretch>
            <a:fillRect/>
          </a:stretch>
        </p:blipFill>
        <p:spPr>
          <a:xfrm>
            <a:off x="4661654" y="4675942"/>
            <a:ext cx="3152775" cy="1447800"/>
          </a:xfrm>
          <a:prstGeom prst="rect">
            <a:avLst/>
          </a:prstGeom>
        </p:spPr>
      </p:pic>
    </p:spTree>
    <p:extLst>
      <p:ext uri="{BB962C8B-B14F-4D97-AF65-F5344CB8AC3E}">
        <p14:creationId xmlns:p14="http://schemas.microsoft.com/office/powerpoint/2010/main" val="28450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98F75-14C4-4934-BA34-58B3B968BC2E}"/>
              </a:ext>
            </a:extLst>
          </p:cNvPr>
          <p:cNvSpPr>
            <a:spLocks noGrp="1"/>
          </p:cNvSpPr>
          <p:nvPr>
            <p:ph type="title"/>
          </p:nvPr>
        </p:nvSpPr>
        <p:spPr>
          <a:xfrm>
            <a:off x="500830" y="-76200"/>
            <a:ext cx="11546167" cy="1143000"/>
          </a:xfrm>
        </p:spPr>
        <p:txBody>
          <a:bodyPr>
            <a:normAutofit fontScale="90000"/>
          </a:bodyPr>
          <a:lstStyle/>
          <a:p>
            <a:r>
              <a:rPr lang="en-US" dirty="0"/>
              <a:t>Today’s Challenges: Linking Clinical &amp; Claims Data</a:t>
            </a:r>
          </a:p>
        </p:txBody>
      </p:sp>
      <p:sp>
        <p:nvSpPr>
          <p:cNvPr id="5" name="Content Placeholder 4">
            <a:extLst>
              <a:ext uri="{FF2B5EF4-FFF2-40B4-BE49-F238E27FC236}">
                <a16:creationId xmlns:a16="http://schemas.microsoft.com/office/drawing/2014/main" id="{F8220FCA-3FFF-44AF-AE13-69F91E718DE0}"/>
              </a:ext>
            </a:extLst>
          </p:cNvPr>
          <p:cNvSpPr>
            <a:spLocks noGrp="1"/>
          </p:cNvSpPr>
          <p:nvPr>
            <p:ph idx="1"/>
          </p:nvPr>
        </p:nvSpPr>
        <p:spPr>
          <a:xfrm>
            <a:off x="275286" y="1139953"/>
            <a:ext cx="11383314" cy="5607076"/>
          </a:xfrm>
        </p:spPr>
        <p:txBody>
          <a:bodyPr>
            <a:normAutofit/>
          </a:bodyPr>
          <a:lstStyle/>
          <a:p>
            <a:pPr>
              <a:buFont typeface="Wingdings" panose="05000000000000000000" pitchFamily="2" charset="2"/>
              <a:buChar char="ü"/>
            </a:pPr>
            <a:r>
              <a:rPr lang="en-US" sz="2400" dirty="0">
                <a:solidFill>
                  <a:schemeClr val="tx1"/>
                </a:solidFill>
              </a:rPr>
              <a:t>Lack of high volume, real-time transactional systems across the continuum of care  </a:t>
            </a:r>
          </a:p>
          <a:p>
            <a:pPr>
              <a:buFont typeface="Wingdings" panose="05000000000000000000" pitchFamily="2" charset="2"/>
              <a:buChar char="ü"/>
            </a:pPr>
            <a:r>
              <a:rPr lang="en-US" sz="2400" dirty="0">
                <a:solidFill>
                  <a:schemeClr val="tx1"/>
                </a:solidFill>
              </a:rPr>
              <a:t>No ‘Universal Patient ID’</a:t>
            </a:r>
          </a:p>
          <a:p>
            <a:pPr>
              <a:buFont typeface="Wingdings" panose="05000000000000000000" pitchFamily="2" charset="2"/>
              <a:buChar char="ü"/>
            </a:pPr>
            <a:r>
              <a:rPr lang="en-US" sz="2400" dirty="0">
                <a:solidFill>
                  <a:schemeClr val="tx1"/>
                </a:solidFill>
              </a:rPr>
              <a:t>Lack of data standards for normalizing patient demographics (such as postal addresses, phone numbers, email addresses, etc.)</a:t>
            </a:r>
          </a:p>
          <a:p>
            <a:pPr>
              <a:buFont typeface="Wingdings" panose="05000000000000000000" pitchFamily="2" charset="2"/>
              <a:buChar char="ü"/>
            </a:pPr>
            <a:r>
              <a:rPr lang="en-US" sz="2400" dirty="0">
                <a:solidFill>
                  <a:schemeClr val="tx1"/>
                </a:solidFill>
              </a:rPr>
              <a:t>Too many legacy MPIs that lack increased speed, precision &amp; simplification of the patient matching process</a:t>
            </a:r>
          </a:p>
          <a:p>
            <a:pPr>
              <a:buFont typeface="Wingdings" panose="05000000000000000000" pitchFamily="2" charset="2"/>
              <a:buChar char="ü"/>
            </a:pPr>
            <a:r>
              <a:rPr lang="en-US" sz="2400" dirty="0">
                <a:solidFill>
                  <a:schemeClr val="tx1"/>
                </a:solidFill>
              </a:rPr>
              <a:t>Lack of a frictionless interoperability platform to facilitate the exchange of complete clinical &amp; claims data</a:t>
            </a:r>
          </a:p>
          <a:p>
            <a:pPr>
              <a:buFont typeface="Wingdings" panose="05000000000000000000" pitchFamily="2" charset="2"/>
              <a:buChar char="ü"/>
            </a:pPr>
            <a:r>
              <a:rPr lang="en-US" sz="2400" dirty="0">
                <a:solidFill>
                  <a:schemeClr val="tx1"/>
                </a:solidFill>
              </a:rPr>
              <a:t>Too many legacy health management systems that are expensive to acquire, maintain and </a:t>
            </a:r>
            <a:r>
              <a:rPr lang="en-US" sz="2400" b="1" u="sng" dirty="0">
                <a:solidFill>
                  <a:schemeClr val="tx1"/>
                </a:solidFill>
              </a:rPr>
              <a:t>do not</a:t>
            </a:r>
            <a:r>
              <a:rPr lang="en-US" sz="2400" dirty="0">
                <a:solidFill>
                  <a:schemeClr val="tx1"/>
                </a:solidFill>
              </a:rPr>
              <a:t> solve the matching and clinical data integration problem</a:t>
            </a:r>
          </a:p>
        </p:txBody>
      </p:sp>
    </p:spTree>
    <p:extLst>
      <p:ext uri="{BB962C8B-B14F-4D97-AF65-F5344CB8AC3E}">
        <p14:creationId xmlns:p14="http://schemas.microsoft.com/office/powerpoint/2010/main" val="360860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58E8D8-DEDF-4B88-BF00-57230E1E8DFF}"/>
              </a:ext>
            </a:extLst>
          </p:cNvPr>
          <p:cNvSpPr txBox="1"/>
          <p:nvPr/>
        </p:nvSpPr>
        <p:spPr>
          <a:xfrm>
            <a:off x="-470518" y="92290"/>
            <a:ext cx="12662517" cy="523220"/>
          </a:xfrm>
          <a:prstGeom prst="rect">
            <a:avLst/>
          </a:prstGeom>
          <a:noFill/>
        </p:spPr>
        <p:txBody>
          <a:bodyPr wrap="square" rtlCol="0">
            <a:spAutoFit/>
          </a:bodyPr>
          <a:lstStyle/>
          <a:p>
            <a:pPr algn="ctr"/>
            <a:r>
              <a:rPr lang="en-US" sz="2800" dirty="0"/>
              <a:t>How can the Health IT Community solve this challenge?</a:t>
            </a:r>
          </a:p>
        </p:txBody>
      </p:sp>
      <p:sp>
        <p:nvSpPr>
          <p:cNvPr id="4" name="TextBox 3">
            <a:extLst>
              <a:ext uri="{FF2B5EF4-FFF2-40B4-BE49-F238E27FC236}">
                <a16:creationId xmlns:a16="http://schemas.microsoft.com/office/drawing/2014/main" id="{9E855891-750E-40B1-881E-416ECB705A3C}"/>
              </a:ext>
            </a:extLst>
          </p:cNvPr>
          <p:cNvSpPr txBox="1"/>
          <p:nvPr/>
        </p:nvSpPr>
        <p:spPr>
          <a:xfrm>
            <a:off x="781235" y="825623"/>
            <a:ext cx="9561250" cy="5940088"/>
          </a:xfrm>
          <a:prstGeom prst="rect">
            <a:avLst/>
          </a:prstGeom>
          <a:noFill/>
        </p:spPr>
        <p:txBody>
          <a:bodyPr wrap="square" rtlCol="0">
            <a:spAutoFit/>
          </a:bodyPr>
          <a:lstStyle/>
          <a:p>
            <a:pPr marL="742950" lvl="1" indent="-285750">
              <a:buFont typeface="Wingdings" panose="05000000000000000000" pitchFamily="2" charset="2"/>
              <a:buChar char="ü"/>
            </a:pPr>
            <a:endParaRPr lang="en-US" sz="2000" dirty="0"/>
          </a:p>
          <a:p>
            <a:pPr marL="742950" lvl="1" indent="-285750">
              <a:buFont typeface="Wingdings" panose="05000000000000000000" pitchFamily="2" charset="2"/>
              <a:buChar char="ü"/>
            </a:pPr>
            <a:r>
              <a:rPr lang="en-US" sz="2400" dirty="0"/>
              <a:t>Private and public sectors needs to agree on how we handle the lack of a ‘Universal Patient ID’ and making such an ID readily available (in real-time) for all types of healthcare organizations.</a:t>
            </a:r>
          </a:p>
          <a:p>
            <a:pPr lvl="1"/>
            <a:endParaRPr lang="en-US" sz="2400" dirty="0"/>
          </a:p>
          <a:p>
            <a:pPr marL="742950" lvl="1" indent="-285750">
              <a:buFont typeface="Wingdings" panose="05000000000000000000" pitchFamily="2" charset="2"/>
              <a:buChar char="ü"/>
            </a:pPr>
            <a:r>
              <a:rPr lang="en-US" sz="2400" dirty="0"/>
              <a:t>The ability to quickly &amp; securely search for the ID of each patient and not be limited to basic demographic attributes to further increase the overall match rate in our disparate data silos</a:t>
            </a:r>
          </a:p>
          <a:p>
            <a:pPr lvl="1"/>
            <a:endParaRPr lang="en-US" sz="2400" dirty="0"/>
          </a:p>
          <a:p>
            <a:pPr marL="742950" lvl="1" indent="-285750">
              <a:buFont typeface="Wingdings" panose="05000000000000000000" pitchFamily="2" charset="2"/>
              <a:buChar char="ü"/>
            </a:pPr>
            <a:r>
              <a:rPr lang="en-US" sz="2400" dirty="0"/>
              <a:t>We must have access to standardized demographics to further match and integrate clinical &amp; claims history</a:t>
            </a:r>
          </a:p>
          <a:p>
            <a:pPr lvl="1"/>
            <a:endParaRPr lang="en-US" sz="2400" dirty="0"/>
          </a:p>
          <a:p>
            <a:pPr marL="742950" lvl="1" indent="-285750">
              <a:buFont typeface="Wingdings" panose="05000000000000000000" pitchFamily="2" charset="2"/>
              <a:buChar char="ü"/>
            </a:pPr>
            <a:r>
              <a:rPr lang="en-US" sz="2400" dirty="0"/>
              <a:t>We must create a frictionless platform to securely exchange clinical &amp; claims data for each patient identity </a:t>
            </a:r>
          </a:p>
        </p:txBody>
      </p:sp>
    </p:spTree>
    <p:extLst>
      <p:ext uri="{BB962C8B-B14F-4D97-AF65-F5344CB8AC3E}">
        <p14:creationId xmlns:p14="http://schemas.microsoft.com/office/powerpoint/2010/main" val="382993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How to Improve Patient Matching: 4 Proven Methodologies</a:t>
            </a:r>
            <a:br>
              <a:rPr lang="en-US" dirty="0"/>
            </a:br>
            <a:endParaRPr lang="en-US" dirty="0"/>
          </a:p>
        </p:txBody>
      </p:sp>
      <p:sp>
        <p:nvSpPr>
          <p:cNvPr id="3" name="Subtitle 2"/>
          <p:cNvSpPr>
            <a:spLocks noGrp="1"/>
          </p:cNvSpPr>
          <p:nvPr>
            <p:ph type="subTitle" idx="1"/>
          </p:nvPr>
        </p:nvSpPr>
        <p:spPr/>
        <p:txBody>
          <a:bodyPr>
            <a:normAutofit/>
          </a:bodyPr>
          <a:lstStyle/>
          <a:p>
            <a:pPr marL="342900" indent="-342900">
              <a:buFont typeface="Wingdings" panose="05000000000000000000" pitchFamily="2" charset="2"/>
              <a:buChar char="ü"/>
            </a:pPr>
            <a:r>
              <a:rPr lang="en-US" b="1" dirty="0">
                <a:solidFill>
                  <a:schemeClr val="tx1"/>
                </a:solidFill>
              </a:rPr>
              <a:t>Implement Modern-Day MPI Technology</a:t>
            </a:r>
          </a:p>
          <a:p>
            <a:pPr marL="342900" indent="-342900">
              <a:buFont typeface="Wingdings" panose="05000000000000000000" pitchFamily="2" charset="2"/>
              <a:buChar char="ü"/>
            </a:pPr>
            <a:r>
              <a:rPr lang="en-US" b="1" dirty="0">
                <a:solidFill>
                  <a:schemeClr val="tx1"/>
                </a:solidFill>
              </a:rPr>
              <a:t>Data Standardization</a:t>
            </a:r>
          </a:p>
          <a:p>
            <a:pPr marL="342900" indent="-342900">
              <a:buFont typeface="Wingdings" panose="05000000000000000000" pitchFamily="2" charset="2"/>
              <a:buChar char="ü"/>
            </a:pPr>
            <a:r>
              <a:rPr lang="en-US" b="1" dirty="0">
                <a:solidFill>
                  <a:schemeClr val="tx1"/>
                </a:solidFill>
              </a:rPr>
              <a:t>Data Enrichment</a:t>
            </a:r>
          </a:p>
          <a:p>
            <a:pPr marL="342900" indent="-342900">
              <a:buFont typeface="Wingdings" panose="05000000000000000000" pitchFamily="2" charset="2"/>
              <a:buChar char="ü"/>
            </a:pPr>
            <a:r>
              <a:rPr lang="en-US" b="1" dirty="0">
                <a:solidFill>
                  <a:schemeClr val="tx1"/>
                </a:solidFill>
              </a:rPr>
              <a:t>Data Stewardship Management</a:t>
            </a:r>
          </a:p>
        </p:txBody>
      </p:sp>
    </p:spTree>
    <p:extLst>
      <p:ext uri="{BB962C8B-B14F-4D97-AF65-F5344CB8AC3E}">
        <p14:creationId xmlns:p14="http://schemas.microsoft.com/office/powerpoint/2010/main" val="160444419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2742</TotalTime>
  <Words>896</Words>
  <Application>Microsoft Office PowerPoint</Application>
  <PresentationFormat>Widescreen</PresentationFormat>
  <Paragraphs>100</Paragraphs>
  <Slides>16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Wingdings</vt:lpstr>
      <vt:lpstr>Wingdings 3</vt:lpstr>
      <vt:lpstr>Slice</vt:lpstr>
      <vt:lpstr>When Is Good…Good enough?</vt:lpstr>
      <vt:lpstr>PowerPoint Presentation</vt:lpstr>
      <vt:lpstr>PowerPoint Presentation</vt:lpstr>
      <vt:lpstr>PowerPoint Presentation</vt:lpstr>
      <vt:lpstr>What is the End-Game?</vt:lpstr>
      <vt:lpstr>PowerPoint Presentation</vt:lpstr>
      <vt:lpstr>Today’s Challenges: Linking Clinical &amp; Claims Data</vt:lpstr>
      <vt:lpstr>PowerPoint Presentation</vt:lpstr>
      <vt:lpstr>How to Improve Patient Matching: 4 Proven Methodologies </vt:lpstr>
      <vt:lpstr>Implement Modern-Day MPI Technology </vt:lpstr>
      <vt:lpstr>PowerPoint Presentation</vt:lpstr>
      <vt:lpstr>Data Standardization</vt:lpstr>
      <vt:lpstr>Master Data Enrichment</vt:lpstr>
      <vt:lpstr>Data Stewardship Management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Wikle</dc:creator>
  <cp:lastModifiedBy>Brian Wikle</cp:lastModifiedBy>
  <cp:revision>19</cp:revision>
  <cp:lastPrinted>2020-03-09T15:01:25Z</cp:lastPrinted>
  <dcterms:created xsi:type="dcterms:W3CDTF">2020-03-02T21:54:33Z</dcterms:created>
  <dcterms:modified xsi:type="dcterms:W3CDTF">2020-10-13T13:32:36Z</dcterms:modified>
</cp:coreProperties>
</file>