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98" r:id="rId2"/>
    <p:sldId id="257" r:id="rId3"/>
    <p:sldId id="256" r:id="rId4"/>
    <p:sldId id="297" r:id="rId5"/>
    <p:sldId id="283" r:id="rId6"/>
    <p:sldId id="258" r:id="rId7"/>
    <p:sldId id="260" r:id="rId8"/>
    <p:sldId id="259" r:id="rId9"/>
    <p:sldId id="261" r:id="rId10"/>
    <p:sldId id="262" r:id="rId11"/>
    <p:sldId id="263" r:id="rId12"/>
    <p:sldId id="264" r:id="rId13"/>
    <p:sldId id="265" r:id="rId14"/>
    <p:sldId id="266" r:id="rId15"/>
    <p:sldId id="269" r:id="rId16"/>
    <p:sldId id="268" r:id="rId17"/>
    <p:sldId id="270" r:id="rId18"/>
    <p:sldId id="271" r:id="rId19"/>
    <p:sldId id="272" r:id="rId20"/>
    <p:sldId id="267" r:id="rId21"/>
    <p:sldId id="273" r:id="rId22"/>
    <p:sldId id="274" r:id="rId23"/>
    <p:sldId id="275" r:id="rId24"/>
    <p:sldId id="276" r:id="rId25"/>
    <p:sldId id="277" r:id="rId26"/>
    <p:sldId id="278" r:id="rId27"/>
    <p:sldId id="328" r:id="rId28"/>
    <p:sldId id="329"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281" r:id="rId49"/>
    <p:sldId id="282" r:id="rId50"/>
    <p:sldId id="284" r:id="rId51"/>
    <p:sldId id="299" r:id="rId52"/>
    <p:sldId id="300" r:id="rId53"/>
    <p:sldId id="301" r:id="rId54"/>
    <p:sldId id="285" r:id="rId55"/>
    <p:sldId id="302" r:id="rId56"/>
    <p:sldId id="290" r:id="rId57"/>
    <p:sldId id="288" r:id="rId58"/>
    <p:sldId id="330" r:id="rId59"/>
    <p:sldId id="331" r:id="rId60"/>
    <p:sldId id="332" r:id="rId61"/>
    <p:sldId id="333" r:id="rId62"/>
    <p:sldId id="334" r:id="rId63"/>
    <p:sldId id="286" r:id="rId64"/>
    <p:sldId id="287" r:id="rId65"/>
    <p:sldId id="326" r:id="rId66"/>
    <p:sldId id="327" r:id="rId67"/>
    <p:sldId id="289" r:id="rId68"/>
    <p:sldId id="325" r:id="rId6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70952" autoAdjust="0"/>
  </p:normalViewPr>
  <p:slideViewPr>
    <p:cSldViewPr>
      <p:cViewPr varScale="1">
        <p:scale>
          <a:sx n="51" d="100"/>
          <a:sy n="51" d="100"/>
        </p:scale>
        <p:origin x="-105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74579-6B9B-4E00-BD58-EAE6989E6BC6}" type="doc">
      <dgm:prSet loTypeId="urn:microsoft.com/office/officeart/2005/8/layout/hProcess6" loCatId="process" qsTypeId="urn:microsoft.com/office/officeart/2005/8/quickstyle/3d2" qsCatId="3D" csTypeId="urn:microsoft.com/office/officeart/2005/8/colors/colorful4" csCatId="colorful" phldr="1"/>
      <dgm:spPr/>
      <dgm:t>
        <a:bodyPr/>
        <a:lstStyle/>
        <a:p>
          <a:endParaRPr lang="hr-HR"/>
        </a:p>
      </dgm:t>
    </dgm:pt>
    <dgm:pt modelId="{4DC71BF3-23CC-4820-8B09-44A566FDB317}">
      <dgm:prSet phldrT="[Text]"/>
      <dgm:spPr/>
      <dgm:t>
        <a:bodyPr/>
        <a:lstStyle/>
        <a:p>
          <a:r>
            <a:rPr lang="hr-HR" dirty="0" smtClean="0"/>
            <a:t>2mo</a:t>
          </a:r>
          <a:endParaRPr lang="hr-HR" dirty="0"/>
        </a:p>
      </dgm:t>
    </dgm:pt>
    <dgm:pt modelId="{8C3BFF40-529A-4F71-8EDC-70E4325570FE}" type="parTrans" cxnId="{BCCAF86D-343D-493E-A8B2-AB048C00AE08}">
      <dgm:prSet/>
      <dgm:spPr/>
      <dgm:t>
        <a:bodyPr/>
        <a:lstStyle/>
        <a:p>
          <a:endParaRPr lang="hr-HR"/>
        </a:p>
      </dgm:t>
    </dgm:pt>
    <dgm:pt modelId="{E5165435-311C-4D04-88EE-42F28310456A}" type="sibTrans" cxnId="{BCCAF86D-343D-493E-A8B2-AB048C00AE08}">
      <dgm:prSet/>
      <dgm:spPr/>
      <dgm:t>
        <a:bodyPr/>
        <a:lstStyle/>
        <a:p>
          <a:endParaRPr lang="hr-HR"/>
        </a:p>
      </dgm:t>
    </dgm:pt>
    <dgm:pt modelId="{0DB3DF70-D6D2-4D2F-8E96-BE38E4CFFFE8}">
      <dgm:prSet phldrT="[Text]"/>
      <dgm:spPr/>
      <dgm:t>
        <a:bodyPr/>
        <a:lstStyle/>
        <a:p>
          <a:r>
            <a:rPr lang="hr-HR" dirty="0" err="1" smtClean="0"/>
            <a:t>Complete</a:t>
          </a:r>
          <a:r>
            <a:rPr lang="hr-HR" dirty="0" smtClean="0"/>
            <a:t> </a:t>
          </a:r>
          <a:r>
            <a:rPr lang="hr-HR" dirty="0" err="1" smtClean="0"/>
            <a:t>denervation</a:t>
          </a:r>
          <a:endParaRPr lang="hr-HR" dirty="0"/>
        </a:p>
      </dgm:t>
    </dgm:pt>
    <dgm:pt modelId="{7FD8EB38-AC54-442C-B755-FB471341FA96}" type="parTrans" cxnId="{DE942124-9BA9-47B0-9123-8D72D1B2EED5}">
      <dgm:prSet/>
      <dgm:spPr/>
      <dgm:t>
        <a:bodyPr/>
        <a:lstStyle/>
        <a:p>
          <a:endParaRPr lang="hr-HR"/>
        </a:p>
      </dgm:t>
    </dgm:pt>
    <dgm:pt modelId="{1307090A-3560-4DAA-A003-4DC2B874916D}" type="sibTrans" cxnId="{DE942124-9BA9-47B0-9123-8D72D1B2EED5}">
      <dgm:prSet/>
      <dgm:spPr/>
      <dgm:t>
        <a:bodyPr/>
        <a:lstStyle/>
        <a:p>
          <a:endParaRPr lang="hr-HR"/>
        </a:p>
      </dgm:t>
    </dgm:pt>
    <dgm:pt modelId="{DD1A1351-CEA5-4D8C-BC6F-E82500B7516E}">
      <dgm:prSet phldrT="[Text]"/>
      <dgm:spPr/>
      <dgm:t>
        <a:bodyPr/>
        <a:lstStyle/>
        <a:p>
          <a:r>
            <a:rPr lang="hr-HR" dirty="0" smtClean="0"/>
            <a:t>4mo</a:t>
          </a:r>
          <a:endParaRPr lang="hr-HR" dirty="0"/>
        </a:p>
      </dgm:t>
    </dgm:pt>
    <dgm:pt modelId="{02B6500A-70E5-43D7-9864-7EC5C5D4DA31}" type="parTrans" cxnId="{5FD06F8A-9442-423B-8687-08C129374BF0}">
      <dgm:prSet/>
      <dgm:spPr/>
      <dgm:t>
        <a:bodyPr/>
        <a:lstStyle/>
        <a:p>
          <a:endParaRPr lang="hr-HR"/>
        </a:p>
      </dgm:t>
    </dgm:pt>
    <dgm:pt modelId="{BBD56B89-2592-4272-A17B-7581FF3237EE}" type="sibTrans" cxnId="{5FD06F8A-9442-423B-8687-08C129374BF0}">
      <dgm:prSet/>
      <dgm:spPr/>
      <dgm:t>
        <a:bodyPr/>
        <a:lstStyle/>
        <a:p>
          <a:endParaRPr lang="hr-HR"/>
        </a:p>
      </dgm:t>
    </dgm:pt>
    <dgm:pt modelId="{586999F8-8B48-4F5E-BAEF-D9E632747254}">
      <dgm:prSet phldrT="[Text]"/>
      <dgm:spPr/>
      <dgm:t>
        <a:bodyPr/>
        <a:lstStyle/>
        <a:p>
          <a:r>
            <a:rPr lang="hr-HR" dirty="0" err="1" smtClean="0"/>
            <a:t>Complete</a:t>
          </a:r>
          <a:r>
            <a:rPr lang="hr-HR" dirty="0" smtClean="0"/>
            <a:t> </a:t>
          </a:r>
          <a:r>
            <a:rPr lang="hr-HR" dirty="0" err="1" smtClean="0"/>
            <a:t>denervation</a:t>
          </a:r>
          <a:endParaRPr lang="hr-HR" dirty="0"/>
        </a:p>
      </dgm:t>
    </dgm:pt>
    <dgm:pt modelId="{2758C6C3-AAE5-49CF-B93E-6C1B031D9BBA}" type="parTrans" cxnId="{EC97013C-CDA9-46A7-953D-7B54C21F2350}">
      <dgm:prSet/>
      <dgm:spPr/>
      <dgm:t>
        <a:bodyPr/>
        <a:lstStyle/>
        <a:p>
          <a:endParaRPr lang="hr-HR"/>
        </a:p>
      </dgm:t>
    </dgm:pt>
    <dgm:pt modelId="{AC507BAE-AA2C-4DDB-9E0F-AD5CC761D264}" type="sibTrans" cxnId="{EC97013C-CDA9-46A7-953D-7B54C21F2350}">
      <dgm:prSet/>
      <dgm:spPr/>
      <dgm:t>
        <a:bodyPr/>
        <a:lstStyle/>
        <a:p>
          <a:endParaRPr lang="hr-HR"/>
        </a:p>
      </dgm:t>
    </dgm:pt>
    <dgm:pt modelId="{D0F84C28-2C89-4D75-9BCC-7E395329D7E9}">
      <dgm:prSet phldrT="[Text]"/>
      <dgm:spPr/>
      <dgm:t>
        <a:bodyPr/>
        <a:lstStyle/>
        <a:p>
          <a:r>
            <a:rPr lang="hr-HR" dirty="0" smtClean="0"/>
            <a:t>11mo</a:t>
          </a:r>
          <a:endParaRPr lang="hr-HR" dirty="0"/>
        </a:p>
      </dgm:t>
    </dgm:pt>
    <dgm:pt modelId="{99EABDD0-0776-4DA4-BE06-3234CD8A8388}" type="parTrans" cxnId="{60D5489F-11EF-4773-AF28-53D81FBCAF1D}">
      <dgm:prSet/>
      <dgm:spPr/>
      <dgm:t>
        <a:bodyPr/>
        <a:lstStyle/>
        <a:p>
          <a:endParaRPr lang="hr-HR"/>
        </a:p>
      </dgm:t>
    </dgm:pt>
    <dgm:pt modelId="{6E9AF6A7-4DA9-40BE-831F-E74A4A2ECA1B}" type="sibTrans" cxnId="{60D5489F-11EF-4773-AF28-53D81FBCAF1D}">
      <dgm:prSet/>
      <dgm:spPr/>
      <dgm:t>
        <a:bodyPr/>
        <a:lstStyle/>
        <a:p>
          <a:endParaRPr lang="hr-HR"/>
        </a:p>
      </dgm:t>
    </dgm:pt>
    <dgm:pt modelId="{8C2078F0-4B1C-41BA-ABCF-840CB2C6A8E1}">
      <dgm:prSet phldrT="[Text]"/>
      <dgm:spPr/>
      <dgm:t>
        <a:bodyPr/>
        <a:lstStyle/>
        <a:p>
          <a:r>
            <a:rPr lang="hr-HR" dirty="0" err="1" smtClean="0"/>
            <a:t>Complete</a:t>
          </a:r>
          <a:r>
            <a:rPr lang="hr-HR" dirty="0" smtClean="0"/>
            <a:t> </a:t>
          </a:r>
          <a:r>
            <a:rPr lang="hr-HR" dirty="0" err="1" smtClean="0"/>
            <a:t>denervation</a:t>
          </a:r>
          <a:endParaRPr lang="hr-HR" dirty="0"/>
        </a:p>
      </dgm:t>
    </dgm:pt>
    <dgm:pt modelId="{77CA1478-F166-4AFE-B3E5-B504CE19C3CA}" type="parTrans" cxnId="{A0645C6D-2074-4997-B2C6-93267C3116C8}">
      <dgm:prSet/>
      <dgm:spPr/>
      <dgm:t>
        <a:bodyPr/>
        <a:lstStyle/>
        <a:p>
          <a:endParaRPr lang="hr-HR"/>
        </a:p>
      </dgm:t>
    </dgm:pt>
    <dgm:pt modelId="{27CE5AFB-D26E-4AFA-B218-97FF9D1A9594}" type="sibTrans" cxnId="{A0645C6D-2074-4997-B2C6-93267C3116C8}">
      <dgm:prSet/>
      <dgm:spPr/>
      <dgm:t>
        <a:bodyPr/>
        <a:lstStyle/>
        <a:p>
          <a:endParaRPr lang="hr-HR"/>
        </a:p>
      </dgm:t>
    </dgm:pt>
    <dgm:pt modelId="{BD53D6B6-6120-4E8A-8812-3DC082B3070F}" type="pres">
      <dgm:prSet presAssocID="{9FB74579-6B9B-4E00-BD58-EAE6989E6BC6}" presName="theList" presStyleCnt="0">
        <dgm:presLayoutVars>
          <dgm:dir/>
          <dgm:animLvl val="lvl"/>
          <dgm:resizeHandles val="exact"/>
        </dgm:presLayoutVars>
      </dgm:prSet>
      <dgm:spPr/>
      <dgm:t>
        <a:bodyPr/>
        <a:lstStyle/>
        <a:p>
          <a:endParaRPr lang="hr-HR"/>
        </a:p>
      </dgm:t>
    </dgm:pt>
    <dgm:pt modelId="{C2FE7549-8C11-48CD-A820-E5C1312938F5}" type="pres">
      <dgm:prSet presAssocID="{4DC71BF3-23CC-4820-8B09-44A566FDB317}" presName="compNode" presStyleCnt="0"/>
      <dgm:spPr/>
    </dgm:pt>
    <dgm:pt modelId="{8BA7C841-1EBA-4913-8A3B-93DE930ECF10}" type="pres">
      <dgm:prSet presAssocID="{4DC71BF3-23CC-4820-8B09-44A566FDB317}" presName="noGeometry" presStyleCnt="0"/>
      <dgm:spPr/>
    </dgm:pt>
    <dgm:pt modelId="{14AA4E27-AF00-4DB0-9235-3F70013FE273}" type="pres">
      <dgm:prSet presAssocID="{4DC71BF3-23CC-4820-8B09-44A566FDB317}" presName="childTextVisible" presStyleLbl="bgAccFollowNode1" presStyleIdx="0" presStyleCnt="3">
        <dgm:presLayoutVars>
          <dgm:bulletEnabled val="1"/>
        </dgm:presLayoutVars>
      </dgm:prSet>
      <dgm:spPr/>
      <dgm:t>
        <a:bodyPr/>
        <a:lstStyle/>
        <a:p>
          <a:endParaRPr lang="hr-HR"/>
        </a:p>
      </dgm:t>
    </dgm:pt>
    <dgm:pt modelId="{162F2B69-4A77-4E0C-92D9-A0D1ADA88E22}" type="pres">
      <dgm:prSet presAssocID="{4DC71BF3-23CC-4820-8B09-44A566FDB317}" presName="childTextHidden" presStyleLbl="bgAccFollowNode1" presStyleIdx="0" presStyleCnt="3"/>
      <dgm:spPr/>
      <dgm:t>
        <a:bodyPr/>
        <a:lstStyle/>
        <a:p>
          <a:endParaRPr lang="hr-HR"/>
        </a:p>
      </dgm:t>
    </dgm:pt>
    <dgm:pt modelId="{21F1D839-CC59-4E1C-8831-3B6E75D99139}" type="pres">
      <dgm:prSet presAssocID="{4DC71BF3-23CC-4820-8B09-44A566FDB317}" presName="parentText" presStyleLbl="node1" presStyleIdx="0" presStyleCnt="3">
        <dgm:presLayoutVars>
          <dgm:chMax val="1"/>
          <dgm:bulletEnabled val="1"/>
        </dgm:presLayoutVars>
      </dgm:prSet>
      <dgm:spPr/>
      <dgm:t>
        <a:bodyPr/>
        <a:lstStyle/>
        <a:p>
          <a:endParaRPr lang="hr-HR"/>
        </a:p>
      </dgm:t>
    </dgm:pt>
    <dgm:pt modelId="{3586ECF6-7412-4398-96AF-0B76D072CB9E}" type="pres">
      <dgm:prSet presAssocID="{4DC71BF3-23CC-4820-8B09-44A566FDB317}" presName="aSpace" presStyleCnt="0"/>
      <dgm:spPr/>
    </dgm:pt>
    <dgm:pt modelId="{87D43166-83E7-4D07-AEAF-B5169E298943}" type="pres">
      <dgm:prSet presAssocID="{DD1A1351-CEA5-4D8C-BC6F-E82500B7516E}" presName="compNode" presStyleCnt="0"/>
      <dgm:spPr/>
    </dgm:pt>
    <dgm:pt modelId="{348A8CDA-BD5F-4BFC-9DDB-5CBA7A03F8A6}" type="pres">
      <dgm:prSet presAssocID="{DD1A1351-CEA5-4D8C-BC6F-E82500B7516E}" presName="noGeometry" presStyleCnt="0"/>
      <dgm:spPr/>
    </dgm:pt>
    <dgm:pt modelId="{6018EEAE-E0BE-4FA3-B9DD-35D9A5D5B37A}" type="pres">
      <dgm:prSet presAssocID="{DD1A1351-CEA5-4D8C-BC6F-E82500B7516E}" presName="childTextVisible" presStyleLbl="bgAccFollowNode1" presStyleIdx="1" presStyleCnt="3">
        <dgm:presLayoutVars>
          <dgm:bulletEnabled val="1"/>
        </dgm:presLayoutVars>
      </dgm:prSet>
      <dgm:spPr/>
      <dgm:t>
        <a:bodyPr/>
        <a:lstStyle/>
        <a:p>
          <a:endParaRPr lang="hr-HR"/>
        </a:p>
      </dgm:t>
    </dgm:pt>
    <dgm:pt modelId="{A215D90C-AEF5-4D0E-9F1F-795700A66612}" type="pres">
      <dgm:prSet presAssocID="{DD1A1351-CEA5-4D8C-BC6F-E82500B7516E}" presName="childTextHidden" presStyleLbl="bgAccFollowNode1" presStyleIdx="1" presStyleCnt="3"/>
      <dgm:spPr/>
      <dgm:t>
        <a:bodyPr/>
        <a:lstStyle/>
        <a:p>
          <a:endParaRPr lang="hr-HR"/>
        </a:p>
      </dgm:t>
    </dgm:pt>
    <dgm:pt modelId="{58100CB0-DEB2-4987-A4A9-A440B87D8DC3}" type="pres">
      <dgm:prSet presAssocID="{DD1A1351-CEA5-4D8C-BC6F-E82500B7516E}" presName="parentText" presStyleLbl="node1" presStyleIdx="1" presStyleCnt="3">
        <dgm:presLayoutVars>
          <dgm:chMax val="1"/>
          <dgm:bulletEnabled val="1"/>
        </dgm:presLayoutVars>
      </dgm:prSet>
      <dgm:spPr/>
      <dgm:t>
        <a:bodyPr/>
        <a:lstStyle/>
        <a:p>
          <a:endParaRPr lang="hr-HR"/>
        </a:p>
      </dgm:t>
    </dgm:pt>
    <dgm:pt modelId="{5CB3850A-4C33-4EE4-8BF0-047730F71810}" type="pres">
      <dgm:prSet presAssocID="{DD1A1351-CEA5-4D8C-BC6F-E82500B7516E}" presName="aSpace" presStyleCnt="0"/>
      <dgm:spPr/>
    </dgm:pt>
    <dgm:pt modelId="{F4ACA22D-31B8-4C78-A478-E76C9A377090}" type="pres">
      <dgm:prSet presAssocID="{D0F84C28-2C89-4D75-9BCC-7E395329D7E9}" presName="compNode" presStyleCnt="0"/>
      <dgm:spPr/>
    </dgm:pt>
    <dgm:pt modelId="{F7536368-CB6E-42EB-96F0-2F5647B51468}" type="pres">
      <dgm:prSet presAssocID="{D0F84C28-2C89-4D75-9BCC-7E395329D7E9}" presName="noGeometry" presStyleCnt="0"/>
      <dgm:spPr/>
    </dgm:pt>
    <dgm:pt modelId="{0E5B5D83-1DD9-459A-A818-DED96BF02930}" type="pres">
      <dgm:prSet presAssocID="{D0F84C28-2C89-4D75-9BCC-7E395329D7E9}" presName="childTextVisible" presStyleLbl="bgAccFollowNode1" presStyleIdx="2" presStyleCnt="3">
        <dgm:presLayoutVars>
          <dgm:bulletEnabled val="1"/>
        </dgm:presLayoutVars>
      </dgm:prSet>
      <dgm:spPr/>
      <dgm:t>
        <a:bodyPr/>
        <a:lstStyle/>
        <a:p>
          <a:endParaRPr lang="hr-HR"/>
        </a:p>
      </dgm:t>
    </dgm:pt>
    <dgm:pt modelId="{91D51814-8259-4D40-907E-7FD52EA3FDA1}" type="pres">
      <dgm:prSet presAssocID="{D0F84C28-2C89-4D75-9BCC-7E395329D7E9}" presName="childTextHidden" presStyleLbl="bgAccFollowNode1" presStyleIdx="2" presStyleCnt="3"/>
      <dgm:spPr/>
      <dgm:t>
        <a:bodyPr/>
        <a:lstStyle/>
        <a:p>
          <a:endParaRPr lang="hr-HR"/>
        </a:p>
      </dgm:t>
    </dgm:pt>
    <dgm:pt modelId="{F252E8A4-B097-475B-9881-005F4F373518}" type="pres">
      <dgm:prSet presAssocID="{D0F84C28-2C89-4D75-9BCC-7E395329D7E9}" presName="parentText" presStyleLbl="node1" presStyleIdx="2" presStyleCnt="3">
        <dgm:presLayoutVars>
          <dgm:chMax val="1"/>
          <dgm:bulletEnabled val="1"/>
        </dgm:presLayoutVars>
      </dgm:prSet>
      <dgm:spPr/>
      <dgm:t>
        <a:bodyPr/>
        <a:lstStyle/>
        <a:p>
          <a:endParaRPr lang="hr-HR"/>
        </a:p>
      </dgm:t>
    </dgm:pt>
  </dgm:ptLst>
  <dgm:cxnLst>
    <dgm:cxn modelId="{6F353286-A32F-4178-BE39-FE845C164E0C}" type="presOf" srcId="{9FB74579-6B9B-4E00-BD58-EAE6989E6BC6}" destId="{BD53D6B6-6120-4E8A-8812-3DC082B3070F}" srcOrd="0" destOrd="0" presId="urn:microsoft.com/office/officeart/2005/8/layout/hProcess6"/>
    <dgm:cxn modelId="{4A33CFDB-14F5-4D56-99D7-FCF264C73B8C}" type="presOf" srcId="{4DC71BF3-23CC-4820-8B09-44A566FDB317}" destId="{21F1D839-CC59-4E1C-8831-3B6E75D99139}" srcOrd="0" destOrd="0" presId="urn:microsoft.com/office/officeart/2005/8/layout/hProcess6"/>
    <dgm:cxn modelId="{EC97013C-CDA9-46A7-953D-7B54C21F2350}" srcId="{DD1A1351-CEA5-4D8C-BC6F-E82500B7516E}" destId="{586999F8-8B48-4F5E-BAEF-D9E632747254}" srcOrd="0" destOrd="0" parTransId="{2758C6C3-AAE5-49CF-B93E-6C1B031D9BBA}" sibTransId="{AC507BAE-AA2C-4DDB-9E0F-AD5CC761D264}"/>
    <dgm:cxn modelId="{5B7ADCB5-8E1F-4976-BC8F-6B3C018223B0}" type="presOf" srcId="{586999F8-8B48-4F5E-BAEF-D9E632747254}" destId="{A215D90C-AEF5-4D0E-9F1F-795700A66612}" srcOrd="1" destOrd="0" presId="urn:microsoft.com/office/officeart/2005/8/layout/hProcess6"/>
    <dgm:cxn modelId="{65E665AA-2CB8-4B75-B9DD-FD3E403A3DAA}" type="presOf" srcId="{8C2078F0-4B1C-41BA-ABCF-840CB2C6A8E1}" destId="{0E5B5D83-1DD9-459A-A818-DED96BF02930}" srcOrd="0" destOrd="0" presId="urn:microsoft.com/office/officeart/2005/8/layout/hProcess6"/>
    <dgm:cxn modelId="{BCCAF86D-343D-493E-A8B2-AB048C00AE08}" srcId="{9FB74579-6B9B-4E00-BD58-EAE6989E6BC6}" destId="{4DC71BF3-23CC-4820-8B09-44A566FDB317}" srcOrd="0" destOrd="0" parTransId="{8C3BFF40-529A-4F71-8EDC-70E4325570FE}" sibTransId="{E5165435-311C-4D04-88EE-42F28310456A}"/>
    <dgm:cxn modelId="{72DF2CAC-0B94-4ACF-945D-3832F117D63F}" type="presOf" srcId="{586999F8-8B48-4F5E-BAEF-D9E632747254}" destId="{6018EEAE-E0BE-4FA3-B9DD-35D9A5D5B37A}" srcOrd="0" destOrd="0" presId="urn:microsoft.com/office/officeart/2005/8/layout/hProcess6"/>
    <dgm:cxn modelId="{60D5489F-11EF-4773-AF28-53D81FBCAF1D}" srcId="{9FB74579-6B9B-4E00-BD58-EAE6989E6BC6}" destId="{D0F84C28-2C89-4D75-9BCC-7E395329D7E9}" srcOrd="2" destOrd="0" parTransId="{99EABDD0-0776-4DA4-BE06-3234CD8A8388}" sibTransId="{6E9AF6A7-4DA9-40BE-831F-E74A4A2ECA1B}"/>
    <dgm:cxn modelId="{A0645C6D-2074-4997-B2C6-93267C3116C8}" srcId="{D0F84C28-2C89-4D75-9BCC-7E395329D7E9}" destId="{8C2078F0-4B1C-41BA-ABCF-840CB2C6A8E1}" srcOrd="0" destOrd="0" parTransId="{77CA1478-F166-4AFE-B3E5-B504CE19C3CA}" sibTransId="{27CE5AFB-D26E-4AFA-B218-97FF9D1A9594}"/>
    <dgm:cxn modelId="{417F2C6D-ACB0-4483-A00A-955F8892F6D6}" type="presOf" srcId="{0DB3DF70-D6D2-4D2F-8E96-BE38E4CFFFE8}" destId="{14AA4E27-AF00-4DB0-9235-3F70013FE273}" srcOrd="0" destOrd="0" presId="urn:microsoft.com/office/officeart/2005/8/layout/hProcess6"/>
    <dgm:cxn modelId="{DE942124-9BA9-47B0-9123-8D72D1B2EED5}" srcId="{4DC71BF3-23CC-4820-8B09-44A566FDB317}" destId="{0DB3DF70-D6D2-4D2F-8E96-BE38E4CFFFE8}" srcOrd="0" destOrd="0" parTransId="{7FD8EB38-AC54-442C-B755-FB471341FA96}" sibTransId="{1307090A-3560-4DAA-A003-4DC2B874916D}"/>
    <dgm:cxn modelId="{34E3C9E6-F461-4098-A0D8-379AF1E2BDF5}" type="presOf" srcId="{D0F84C28-2C89-4D75-9BCC-7E395329D7E9}" destId="{F252E8A4-B097-475B-9881-005F4F373518}" srcOrd="0" destOrd="0" presId="urn:microsoft.com/office/officeart/2005/8/layout/hProcess6"/>
    <dgm:cxn modelId="{74D3D5ED-0579-4BB8-8C88-61C1F8201C0D}" type="presOf" srcId="{DD1A1351-CEA5-4D8C-BC6F-E82500B7516E}" destId="{58100CB0-DEB2-4987-A4A9-A440B87D8DC3}" srcOrd="0" destOrd="0" presId="urn:microsoft.com/office/officeart/2005/8/layout/hProcess6"/>
    <dgm:cxn modelId="{5FD06F8A-9442-423B-8687-08C129374BF0}" srcId="{9FB74579-6B9B-4E00-BD58-EAE6989E6BC6}" destId="{DD1A1351-CEA5-4D8C-BC6F-E82500B7516E}" srcOrd="1" destOrd="0" parTransId="{02B6500A-70E5-43D7-9864-7EC5C5D4DA31}" sibTransId="{BBD56B89-2592-4272-A17B-7581FF3237EE}"/>
    <dgm:cxn modelId="{4A89DD78-6694-43C2-B3E9-562FDAED6023}" type="presOf" srcId="{0DB3DF70-D6D2-4D2F-8E96-BE38E4CFFFE8}" destId="{162F2B69-4A77-4E0C-92D9-A0D1ADA88E22}" srcOrd="1" destOrd="0" presId="urn:microsoft.com/office/officeart/2005/8/layout/hProcess6"/>
    <dgm:cxn modelId="{BF7CA4CB-B1C4-4411-A456-3BD31B0482BF}" type="presOf" srcId="{8C2078F0-4B1C-41BA-ABCF-840CB2C6A8E1}" destId="{91D51814-8259-4D40-907E-7FD52EA3FDA1}" srcOrd="1" destOrd="0" presId="urn:microsoft.com/office/officeart/2005/8/layout/hProcess6"/>
    <dgm:cxn modelId="{090D2C0D-4EB0-43C2-BC40-76F6A5E88691}" type="presParOf" srcId="{BD53D6B6-6120-4E8A-8812-3DC082B3070F}" destId="{C2FE7549-8C11-48CD-A820-E5C1312938F5}" srcOrd="0" destOrd="0" presId="urn:microsoft.com/office/officeart/2005/8/layout/hProcess6"/>
    <dgm:cxn modelId="{AD3DCE14-E480-42AB-9E53-0106F90CC069}" type="presParOf" srcId="{C2FE7549-8C11-48CD-A820-E5C1312938F5}" destId="{8BA7C841-1EBA-4913-8A3B-93DE930ECF10}" srcOrd="0" destOrd="0" presId="urn:microsoft.com/office/officeart/2005/8/layout/hProcess6"/>
    <dgm:cxn modelId="{86444064-67F6-4350-B41A-13C6A9B81425}" type="presParOf" srcId="{C2FE7549-8C11-48CD-A820-E5C1312938F5}" destId="{14AA4E27-AF00-4DB0-9235-3F70013FE273}" srcOrd="1" destOrd="0" presId="urn:microsoft.com/office/officeart/2005/8/layout/hProcess6"/>
    <dgm:cxn modelId="{EBFF306B-5795-4D5A-88A2-592774E1A7A0}" type="presParOf" srcId="{C2FE7549-8C11-48CD-A820-E5C1312938F5}" destId="{162F2B69-4A77-4E0C-92D9-A0D1ADA88E22}" srcOrd="2" destOrd="0" presId="urn:microsoft.com/office/officeart/2005/8/layout/hProcess6"/>
    <dgm:cxn modelId="{F0A40121-EA86-4AA9-995D-865C7C03EB69}" type="presParOf" srcId="{C2FE7549-8C11-48CD-A820-E5C1312938F5}" destId="{21F1D839-CC59-4E1C-8831-3B6E75D99139}" srcOrd="3" destOrd="0" presId="urn:microsoft.com/office/officeart/2005/8/layout/hProcess6"/>
    <dgm:cxn modelId="{83A06D31-9F97-4D85-8357-1C628B7BD26F}" type="presParOf" srcId="{BD53D6B6-6120-4E8A-8812-3DC082B3070F}" destId="{3586ECF6-7412-4398-96AF-0B76D072CB9E}" srcOrd="1" destOrd="0" presId="urn:microsoft.com/office/officeart/2005/8/layout/hProcess6"/>
    <dgm:cxn modelId="{AD8B52EC-0C78-4CAE-8A54-F283D09D30EF}" type="presParOf" srcId="{BD53D6B6-6120-4E8A-8812-3DC082B3070F}" destId="{87D43166-83E7-4D07-AEAF-B5169E298943}" srcOrd="2" destOrd="0" presId="urn:microsoft.com/office/officeart/2005/8/layout/hProcess6"/>
    <dgm:cxn modelId="{ED93DD6A-C60D-45CF-8431-51573D939E4B}" type="presParOf" srcId="{87D43166-83E7-4D07-AEAF-B5169E298943}" destId="{348A8CDA-BD5F-4BFC-9DDB-5CBA7A03F8A6}" srcOrd="0" destOrd="0" presId="urn:microsoft.com/office/officeart/2005/8/layout/hProcess6"/>
    <dgm:cxn modelId="{025B6B9C-05D6-45D0-8795-13F9A8B8B07D}" type="presParOf" srcId="{87D43166-83E7-4D07-AEAF-B5169E298943}" destId="{6018EEAE-E0BE-4FA3-B9DD-35D9A5D5B37A}" srcOrd="1" destOrd="0" presId="urn:microsoft.com/office/officeart/2005/8/layout/hProcess6"/>
    <dgm:cxn modelId="{7AC55A62-0BC2-4E27-BEAF-B062E58EDD78}" type="presParOf" srcId="{87D43166-83E7-4D07-AEAF-B5169E298943}" destId="{A215D90C-AEF5-4D0E-9F1F-795700A66612}" srcOrd="2" destOrd="0" presId="urn:microsoft.com/office/officeart/2005/8/layout/hProcess6"/>
    <dgm:cxn modelId="{FBF1A7FE-851F-4105-86E7-DED4065B8805}" type="presParOf" srcId="{87D43166-83E7-4D07-AEAF-B5169E298943}" destId="{58100CB0-DEB2-4987-A4A9-A440B87D8DC3}" srcOrd="3" destOrd="0" presId="urn:microsoft.com/office/officeart/2005/8/layout/hProcess6"/>
    <dgm:cxn modelId="{C42114A1-39E6-48DA-96A7-4751AA4ED68F}" type="presParOf" srcId="{BD53D6B6-6120-4E8A-8812-3DC082B3070F}" destId="{5CB3850A-4C33-4EE4-8BF0-047730F71810}" srcOrd="3" destOrd="0" presId="urn:microsoft.com/office/officeart/2005/8/layout/hProcess6"/>
    <dgm:cxn modelId="{BA007E69-E57F-4217-9FF6-7B0DF01493AD}" type="presParOf" srcId="{BD53D6B6-6120-4E8A-8812-3DC082B3070F}" destId="{F4ACA22D-31B8-4C78-A478-E76C9A377090}" srcOrd="4" destOrd="0" presId="urn:microsoft.com/office/officeart/2005/8/layout/hProcess6"/>
    <dgm:cxn modelId="{3C7318B9-8683-4DC0-BE18-A5792BB2F04C}" type="presParOf" srcId="{F4ACA22D-31B8-4C78-A478-E76C9A377090}" destId="{F7536368-CB6E-42EB-96F0-2F5647B51468}" srcOrd="0" destOrd="0" presId="urn:microsoft.com/office/officeart/2005/8/layout/hProcess6"/>
    <dgm:cxn modelId="{0AE2EAA5-9418-4602-88A3-5E33B0CD571C}" type="presParOf" srcId="{F4ACA22D-31B8-4C78-A478-E76C9A377090}" destId="{0E5B5D83-1DD9-459A-A818-DED96BF02930}" srcOrd="1" destOrd="0" presId="urn:microsoft.com/office/officeart/2005/8/layout/hProcess6"/>
    <dgm:cxn modelId="{D4E079FC-48DF-4AC4-87B3-28BD6F3D804E}" type="presParOf" srcId="{F4ACA22D-31B8-4C78-A478-E76C9A377090}" destId="{91D51814-8259-4D40-907E-7FD52EA3FDA1}" srcOrd="2" destOrd="0" presId="urn:microsoft.com/office/officeart/2005/8/layout/hProcess6"/>
    <dgm:cxn modelId="{73C2E6AE-59D1-472F-80C3-1C155028AD36}" type="presParOf" srcId="{F4ACA22D-31B8-4C78-A478-E76C9A377090}" destId="{F252E8A4-B097-475B-9881-005F4F373518}"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4015C-279D-4770-A189-663EF1183E88}" type="doc">
      <dgm:prSet loTypeId="urn:microsoft.com/office/officeart/2005/8/layout/hProcess6" loCatId="process" qsTypeId="urn:microsoft.com/office/officeart/2005/8/quickstyle/3d2" qsCatId="3D" csTypeId="urn:microsoft.com/office/officeart/2005/8/colors/colorful3" csCatId="colorful" phldr="1"/>
      <dgm:spPr/>
      <dgm:t>
        <a:bodyPr/>
        <a:lstStyle/>
        <a:p>
          <a:endParaRPr lang="hr-HR"/>
        </a:p>
      </dgm:t>
    </dgm:pt>
    <dgm:pt modelId="{BB45C5F4-4B26-44F4-968F-BCF1DBAEF0A2}">
      <dgm:prSet phldrT="[Text]" custT="1"/>
      <dgm:spPr/>
      <dgm:t>
        <a:bodyPr/>
        <a:lstStyle/>
        <a:p>
          <a:r>
            <a:rPr lang="hr-HR" sz="2400" dirty="0" smtClean="0"/>
            <a:t>2mo</a:t>
          </a:r>
          <a:endParaRPr lang="hr-HR" sz="2400" dirty="0"/>
        </a:p>
      </dgm:t>
    </dgm:pt>
    <dgm:pt modelId="{C55ADFDF-C23F-4DA1-98F1-843AFE5267AB}" type="parTrans" cxnId="{BC136FB8-C5AD-4588-9E6E-F8D8A659BF8D}">
      <dgm:prSet/>
      <dgm:spPr/>
      <dgm:t>
        <a:bodyPr/>
        <a:lstStyle/>
        <a:p>
          <a:endParaRPr lang="hr-HR"/>
        </a:p>
      </dgm:t>
    </dgm:pt>
    <dgm:pt modelId="{AA46A6D8-4091-4C82-BC62-11E389EDAC59}" type="sibTrans" cxnId="{BC136FB8-C5AD-4588-9E6E-F8D8A659BF8D}">
      <dgm:prSet/>
      <dgm:spPr/>
      <dgm:t>
        <a:bodyPr/>
        <a:lstStyle/>
        <a:p>
          <a:endParaRPr lang="hr-HR"/>
        </a:p>
      </dgm:t>
    </dgm:pt>
    <dgm:pt modelId="{7BD1BBBC-B716-4134-A409-5425EB85D243}">
      <dgm:prSet phldrT="[Text]"/>
      <dgm:spPr/>
      <dgm:t>
        <a:bodyPr/>
        <a:lstStyle/>
        <a:p>
          <a:r>
            <a:rPr lang="hr-HR" dirty="0" smtClean="0"/>
            <a:t>4mo</a:t>
          </a:r>
          <a:endParaRPr lang="hr-HR" dirty="0"/>
        </a:p>
      </dgm:t>
    </dgm:pt>
    <dgm:pt modelId="{779F65AF-A8EB-4ADC-8E5C-78384F9FE501}" type="parTrans" cxnId="{D6FC7C5A-D0A8-443A-BA1A-D94E5BA09EE7}">
      <dgm:prSet/>
      <dgm:spPr/>
      <dgm:t>
        <a:bodyPr/>
        <a:lstStyle/>
        <a:p>
          <a:endParaRPr lang="hr-HR"/>
        </a:p>
      </dgm:t>
    </dgm:pt>
    <dgm:pt modelId="{AE83E3A0-77D6-4AE0-B1A0-81F58FA1CAA6}" type="sibTrans" cxnId="{D6FC7C5A-D0A8-443A-BA1A-D94E5BA09EE7}">
      <dgm:prSet/>
      <dgm:spPr/>
      <dgm:t>
        <a:bodyPr/>
        <a:lstStyle/>
        <a:p>
          <a:endParaRPr lang="hr-HR"/>
        </a:p>
      </dgm:t>
    </dgm:pt>
    <dgm:pt modelId="{4FB66117-B0C8-4C8C-A9E5-880E7CB6D204}">
      <dgm:prSet phldrT="[Text]"/>
      <dgm:spPr/>
      <dgm:t>
        <a:bodyPr/>
        <a:lstStyle/>
        <a:p>
          <a:r>
            <a:rPr lang="hr-HR" dirty="0" err="1" smtClean="0"/>
            <a:t>Reinervation</a:t>
          </a:r>
          <a:endParaRPr lang="hr-HR" dirty="0"/>
        </a:p>
      </dgm:t>
    </dgm:pt>
    <dgm:pt modelId="{E7FF2C72-AF16-41D0-8435-5834B4B4D853}" type="parTrans" cxnId="{E23747EE-6D94-4529-A5B9-C37965D6C215}">
      <dgm:prSet/>
      <dgm:spPr/>
      <dgm:t>
        <a:bodyPr/>
        <a:lstStyle/>
        <a:p>
          <a:endParaRPr lang="hr-HR"/>
        </a:p>
      </dgm:t>
    </dgm:pt>
    <dgm:pt modelId="{41D351B2-1399-4C8F-857A-FF78ECFE3605}" type="sibTrans" cxnId="{E23747EE-6D94-4529-A5B9-C37965D6C215}">
      <dgm:prSet/>
      <dgm:spPr/>
      <dgm:t>
        <a:bodyPr/>
        <a:lstStyle/>
        <a:p>
          <a:endParaRPr lang="hr-HR"/>
        </a:p>
      </dgm:t>
    </dgm:pt>
    <dgm:pt modelId="{4CC1A0FF-5190-49FA-A610-E77F7CDFF2C6}">
      <dgm:prSet phldrT="[Text]"/>
      <dgm:spPr/>
      <dgm:t>
        <a:bodyPr/>
        <a:lstStyle/>
        <a:p>
          <a:r>
            <a:rPr lang="hr-HR" dirty="0" smtClean="0"/>
            <a:t>11mo</a:t>
          </a:r>
          <a:endParaRPr lang="hr-HR" dirty="0"/>
        </a:p>
      </dgm:t>
    </dgm:pt>
    <dgm:pt modelId="{D9AEED16-BBA9-45EA-90C1-7606B4382E17}" type="parTrans" cxnId="{A41BFC0F-660A-40E3-A464-CC32E661C361}">
      <dgm:prSet/>
      <dgm:spPr/>
      <dgm:t>
        <a:bodyPr/>
        <a:lstStyle/>
        <a:p>
          <a:endParaRPr lang="hr-HR"/>
        </a:p>
      </dgm:t>
    </dgm:pt>
    <dgm:pt modelId="{EAEA5839-708D-40E6-9D9B-6E70B93E06BD}" type="sibTrans" cxnId="{A41BFC0F-660A-40E3-A464-CC32E661C361}">
      <dgm:prSet/>
      <dgm:spPr/>
      <dgm:t>
        <a:bodyPr/>
        <a:lstStyle/>
        <a:p>
          <a:endParaRPr lang="hr-HR"/>
        </a:p>
      </dgm:t>
    </dgm:pt>
    <dgm:pt modelId="{14F92DC1-E2FB-40C6-8185-74EA11EA9268}">
      <dgm:prSet phldrT="[Text]"/>
      <dgm:spPr/>
      <dgm:t>
        <a:bodyPr/>
        <a:lstStyle/>
        <a:p>
          <a:r>
            <a:rPr lang="hr-HR" dirty="0" err="1" smtClean="0"/>
            <a:t>Reinervation</a:t>
          </a:r>
          <a:endParaRPr lang="hr-HR" dirty="0"/>
        </a:p>
      </dgm:t>
    </dgm:pt>
    <dgm:pt modelId="{E363B58C-812D-4912-9C4F-D31C0F72C25C}" type="parTrans" cxnId="{59BAC6B3-4FC5-4250-8313-A74FB6E62CF8}">
      <dgm:prSet/>
      <dgm:spPr/>
      <dgm:t>
        <a:bodyPr/>
        <a:lstStyle/>
        <a:p>
          <a:endParaRPr lang="hr-HR"/>
        </a:p>
      </dgm:t>
    </dgm:pt>
    <dgm:pt modelId="{D974EB3B-2761-4AF6-B0B6-D3EC98662650}" type="sibTrans" cxnId="{59BAC6B3-4FC5-4250-8313-A74FB6E62CF8}">
      <dgm:prSet/>
      <dgm:spPr/>
      <dgm:t>
        <a:bodyPr/>
        <a:lstStyle/>
        <a:p>
          <a:endParaRPr lang="hr-HR"/>
        </a:p>
      </dgm:t>
    </dgm:pt>
    <dgm:pt modelId="{9F3BABC1-0B23-436C-A003-DDDB0DC36DB8}">
      <dgm:prSet phldrT="[Text]"/>
      <dgm:spPr/>
      <dgm:t>
        <a:bodyPr/>
        <a:lstStyle/>
        <a:p>
          <a:r>
            <a:rPr lang="hr-HR" dirty="0" err="1" smtClean="0"/>
            <a:t>Complete</a:t>
          </a:r>
          <a:r>
            <a:rPr lang="hr-HR" dirty="0" smtClean="0"/>
            <a:t> </a:t>
          </a:r>
          <a:r>
            <a:rPr lang="hr-HR" dirty="0" err="1" smtClean="0"/>
            <a:t>denervation</a:t>
          </a:r>
          <a:endParaRPr lang="hr-HR" dirty="0"/>
        </a:p>
      </dgm:t>
    </dgm:pt>
    <dgm:pt modelId="{E105E890-F724-441A-B06E-3092BB1A1371}" type="sibTrans" cxnId="{A3ED7F31-8215-490B-B263-6E1157A25646}">
      <dgm:prSet/>
      <dgm:spPr/>
      <dgm:t>
        <a:bodyPr/>
        <a:lstStyle/>
        <a:p>
          <a:endParaRPr lang="hr-HR"/>
        </a:p>
      </dgm:t>
    </dgm:pt>
    <dgm:pt modelId="{0E150264-5706-4345-9B3A-CAAC0B75933E}" type="parTrans" cxnId="{A3ED7F31-8215-490B-B263-6E1157A25646}">
      <dgm:prSet/>
      <dgm:spPr/>
      <dgm:t>
        <a:bodyPr/>
        <a:lstStyle/>
        <a:p>
          <a:endParaRPr lang="hr-HR"/>
        </a:p>
      </dgm:t>
    </dgm:pt>
    <dgm:pt modelId="{D36F9C86-A50E-4DD8-992D-D68FB1C2B69A}" type="pres">
      <dgm:prSet presAssocID="{29E4015C-279D-4770-A189-663EF1183E88}" presName="theList" presStyleCnt="0">
        <dgm:presLayoutVars>
          <dgm:dir/>
          <dgm:animLvl val="lvl"/>
          <dgm:resizeHandles val="exact"/>
        </dgm:presLayoutVars>
      </dgm:prSet>
      <dgm:spPr/>
      <dgm:t>
        <a:bodyPr/>
        <a:lstStyle/>
        <a:p>
          <a:endParaRPr lang="hr-HR"/>
        </a:p>
      </dgm:t>
    </dgm:pt>
    <dgm:pt modelId="{43688707-2502-4D8B-886F-6669D3932FEF}" type="pres">
      <dgm:prSet presAssocID="{BB45C5F4-4B26-44F4-968F-BCF1DBAEF0A2}" presName="compNode" presStyleCnt="0"/>
      <dgm:spPr/>
      <dgm:t>
        <a:bodyPr/>
        <a:lstStyle/>
        <a:p>
          <a:endParaRPr lang="hr-HR"/>
        </a:p>
      </dgm:t>
    </dgm:pt>
    <dgm:pt modelId="{EE8886F4-468F-4780-82D0-AC19CDE67593}" type="pres">
      <dgm:prSet presAssocID="{BB45C5F4-4B26-44F4-968F-BCF1DBAEF0A2}" presName="noGeometry" presStyleCnt="0"/>
      <dgm:spPr/>
      <dgm:t>
        <a:bodyPr/>
        <a:lstStyle/>
        <a:p>
          <a:endParaRPr lang="hr-HR"/>
        </a:p>
      </dgm:t>
    </dgm:pt>
    <dgm:pt modelId="{3AE30EA3-E5C0-49DB-A91F-6C2603577F72}" type="pres">
      <dgm:prSet presAssocID="{BB45C5F4-4B26-44F4-968F-BCF1DBAEF0A2}" presName="childTextVisible" presStyleLbl="bgAccFollowNode1" presStyleIdx="0" presStyleCnt="3">
        <dgm:presLayoutVars>
          <dgm:bulletEnabled val="1"/>
        </dgm:presLayoutVars>
      </dgm:prSet>
      <dgm:spPr/>
      <dgm:t>
        <a:bodyPr/>
        <a:lstStyle/>
        <a:p>
          <a:endParaRPr lang="hr-HR"/>
        </a:p>
      </dgm:t>
    </dgm:pt>
    <dgm:pt modelId="{DAC0B5C0-A6EF-4F63-A8E6-604A1A17171A}" type="pres">
      <dgm:prSet presAssocID="{BB45C5F4-4B26-44F4-968F-BCF1DBAEF0A2}" presName="childTextHidden" presStyleLbl="bgAccFollowNode1" presStyleIdx="0" presStyleCnt="3"/>
      <dgm:spPr/>
      <dgm:t>
        <a:bodyPr/>
        <a:lstStyle/>
        <a:p>
          <a:endParaRPr lang="hr-HR"/>
        </a:p>
      </dgm:t>
    </dgm:pt>
    <dgm:pt modelId="{D4B026FA-92C4-4742-98FE-23447B9831F5}" type="pres">
      <dgm:prSet presAssocID="{BB45C5F4-4B26-44F4-968F-BCF1DBAEF0A2}" presName="parentText" presStyleLbl="node1" presStyleIdx="0" presStyleCnt="3" custScaleX="107420" custScaleY="110971">
        <dgm:presLayoutVars>
          <dgm:chMax val="1"/>
          <dgm:bulletEnabled val="1"/>
        </dgm:presLayoutVars>
      </dgm:prSet>
      <dgm:spPr/>
      <dgm:t>
        <a:bodyPr/>
        <a:lstStyle/>
        <a:p>
          <a:endParaRPr lang="hr-HR"/>
        </a:p>
      </dgm:t>
    </dgm:pt>
    <dgm:pt modelId="{43ED56B8-1ED4-420D-BEDD-817002AF652E}" type="pres">
      <dgm:prSet presAssocID="{BB45C5F4-4B26-44F4-968F-BCF1DBAEF0A2}" presName="aSpace" presStyleCnt="0"/>
      <dgm:spPr/>
      <dgm:t>
        <a:bodyPr/>
        <a:lstStyle/>
        <a:p>
          <a:endParaRPr lang="hr-HR"/>
        </a:p>
      </dgm:t>
    </dgm:pt>
    <dgm:pt modelId="{221A6D93-D891-4A50-A847-BCF74F3AE95B}" type="pres">
      <dgm:prSet presAssocID="{7BD1BBBC-B716-4134-A409-5425EB85D243}" presName="compNode" presStyleCnt="0"/>
      <dgm:spPr/>
      <dgm:t>
        <a:bodyPr/>
        <a:lstStyle/>
        <a:p>
          <a:endParaRPr lang="hr-HR"/>
        </a:p>
      </dgm:t>
    </dgm:pt>
    <dgm:pt modelId="{BB354DBC-A6E5-475E-AD54-D8B5DCA2E365}" type="pres">
      <dgm:prSet presAssocID="{7BD1BBBC-B716-4134-A409-5425EB85D243}" presName="noGeometry" presStyleCnt="0"/>
      <dgm:spPr/>
      <dgm:t>
        <a:bodyPr/>
        <a:lstStyle/>
        <a:p>
          <a:endParaRPr lang="hr-HR"/>
        </a:p>
      </dgm:t>
    </dgm:pt>
    <dgm:pt modelId="{BB6A9D9F-0762-4BBA-81B2-9D35803F45C5}" type="pres">
      <dgm:prSet presAssocID="{7BD1BBBC-B716-4134-A409-5425EB85D243}" presName="childTextVisible" presStyleLbl="bgAccFollowNode1" presStyleIdx="1" presStyleCnt="3">
        <dgm:presLayoutVars>
          <dgm:bulletEnabled val="1"/>
        </dgm:presLayoutVars>
      </dgm:prSet>
      <dgm:spPr/>
      <dgm:t>
        <a:bodyPr/>
        <a:lstStyle/>
        <a:p>
          <a:endParaRPr lang="hr-HR"/>
        </a:p>
      </dgm:t>
    </dgm:pt>
    <dgm:pt modelId="{A165FEE1-8FC6-4B36-B835-6086A4D50918}" type="pres">
      <dgm:prSet presAssocID="{7BD1BBBC-B716-4134-A409-5425EB85D243}" presName="childTextHidden" presStyleLbl="bgAccFollowNode1" presStyleIdx="1" presStyleCnt="3"/>
      <dgm:spPr/>
      <dgm:t>
        <a:bodyPr/>
        <a:lstStyle/>
        <a:p>
          <a:endParaRPr lang="hr-HR"/>
        </a:p>
      </dgm:t>
    </dgm:pt>
    <dgm:pt modelId="{5AD6564E-2B65-400C-B43F-46BB0EEDB73B}" type="pres">
      <dgm:prSet presAssocID="{7BD1BBBC-B716-4134-A409-5425EB85D243}" presName="parentText" presStyleLbl="node1" presStyleIdx="1" presStyleCnt="3" custScaleX="106437" custScaleY="112345">
        <dgm:presLayoutVars>
          <dgm:chMax val="1"/>
          <dgm:bulletEnabled val="1"/>
        </dgm:presLayoutVars>
      </dgm:prSet>
      <dgm:spPr/>
      <dgm:t>
        <a:bodyPr/>
        <a:lstStyle/>
        <a:p>
          <a:endParaRPr lang="hr-HR"/>
        </a:p>
      </dgm:t>
    </dgm:pt>
    <dgm:pt modelId="{145C4479-4E5B-4A29-9619-0138BEC4804C}" type="pres">
      <dgm:prSet presAssocID="{7BD1BBBC-B716-4134-A409-5425EB85D243}" presName="aSpace" presStyleCnt="0"/>
      <dgm:spPr/>
      <dgm:t>
        <a:bodyPr/>
        <a:lstStyle/>
        <a:p>
          <a:endParaRPr lang="hr-HR"/>
        </a:p>
      </dgm:t>
    </dgm:pt>
    <dgm:pt modelId="{F8845858-D3E7-4F35-85F8-2570990A16B6}" type="pres">
      <dgm:prSet presAssocID="{4CC1A0FF-5190-49FA-A610-E77F7CDFF2C6}" presName="compNode" presStyleCnt="0"/>
      <dgm:spPr/>
      <dgm:t>
        <a:bodyPr/>
        <a:lstStyle/>
        <a:p>
          <a:endParaRPr lang="hr-HR"/>
        </a:p>
      </dgm:t>
    </dgm:pt>
    <dgm:pt modelId="{0140125F-8AE3-4229-A8D3-9808A113766F}" type="pres">
      <dgm:prSet presAssocID="{4CC1A0FF-5190-49FA-A610-E77F7CDFF2C6}" presName="noGeometry" presStyleCnt="0"/>
      <dgm:spPr/>
      <dgm:t>
        <a:bodyPr/>
        <a:lstStyle/>
        <a:p>
          <a:endParaRPr lang="hr-HR"/>
        </a:p>
      </dgm:t>
    </dgm:pt>
    <dgm:pt modelId="{DCA1EFF8-A846-4A7F-9184-A2C52CC928D9}" type="pres">
      <dgm:prSet presAssocID="{4CC1A0FF-5190-49FA-A610-E77F7CDFF2C6}" presName="childTextVisible" presStyleLbl="bgAccFollowNode1" presStyleIdx="2" presStyleCnt="3">
        <dgm:presLayoutVars>
          <dgm:bulletEnabled val="1"/>
        </dgm:presLayoutVars>
      </dgm:prSet>
      <dgm:spPr/>
      <dgm:t>
        <a:bodyPr/>
        <a:lstStyle/>
        <a:p>
          <a:endParaRPr lang="hr-HR"/>
        </a:p>
      </dgm:t>
    </dgm:pt>
    <dgm:pt modelId="{5406E63C-F9DE-4203-A07F-AA0FFF8EB193}" type="pres">
      <dgm:prSet presAssocID="{4CC1A0FF-5190-49FA-A610-E77F7CDFF2C6}" presName="childTextHidden" presStyleLbl="bgAccFollowNode1" presStyleIdx="2" presStyleCnt="3"/>
      <dgm:spPr/>
      <dgm:t>
        <a:bodyPr/>
        <a:lstStyle/>
        <a:p>
          <a:endParaRPr lang="hr-HR"/>
        </a:p>
      </dgm:t>
    </dgm:pt>
    <dgm:pt modelId="{71E7974B-B1E7-40B6-988A-F1619DCB6C87}" type="pres">
      <dgm:prSet presAssocID="{4CC1A0FF-5190-49FA-A610-E77F7CDFF2C6}" presName="parentText" presStyleLbl="node1" presStyleIdx="2" presStyleCnt="3">
        <dgm:presLayoutVars>
          <dgm:chMax val="1"/>
          <dgm:bulletEnabled val="1"/>
        </dgm:presLayoutVars>
      </dgm:prSet>
      <dgm:spPr/>
      <dgm:t>
        <a:bodyPr/>
        <a:lstStyle/>
        <a:p>
          <a:endParaRPr lang="hr-HR"/>
        </a:p>
      </dgm:t>
    </dgm:pt>
  </dgm:ptLst>
  <dgm:cxnLst>
    <dgm:cxn modelId="{59BAC6B3-4FC5-4250-8313-A74FB6E62CF8}" srcId="{4CC1A0FF-5190-49FA-A610-E77F7CDFF2C6}" destId="{14F92DC1-E2FB-40C6-8185-74EA11EA9268}" srcOrd="0" destOrd="0" parTransId="{E363B58C-812D-4912-9C4F-D31C0F72C25C}" sibTransId="{D974EB3B-2761-4AF6-B0B6-D3EC98662650}"/>
    <dgm:cxn modelId="{68FF808D-5DE4-495E-9174-86CB63986447}" type="presOf" srcId="{14F92DC1-E2FB-40C6-8185-74EA11EA9268}" destId="{5406E63C-F9DE-4203-A07F-AA0FFF8EB193}" srcOrd="1" destOrd="0" presId="urn:microsoft.com/office/officeart/2005/8/layout/hProcess6"/>
    <dgm:cxn modelId="{BC136FB8-C5AD-4588-9E6E-F8D8A659BF8D}" srcId="{29E4015C-279D-4770-A189-663EF1183E88}" destId="{BB45C5F4-4B26-44F4-968F-BCF1DBAEF0A2}" srcOrd="0" destOrd="0" parTransId="{C55ADFDF-C23F-4DA1-98F1-843AFE5267AB}" sibTransId="{AA46A6D8-4091-4C82-BC62-11E389EDAC59}"/>
    <dgm:cxn modelId="{A19D3878-C811-4503-A944-C9D5B0BADB22}" type="presOf" srcId="{9F3BABC1-0B23-436C-A003-DDDB0DC36DB8}" destId="{3AE30EA3-E5C0-49DB-A91F-6C2603577F72}" srcOrd="0" destOrd="0" presId="urn:microsoft.com/office/officeart/2005/8/layout/hProcess6"/>
    <dgm:cxn modelId="{E23747EE-6D94-4529-A5B9-C37965D6C215}" srcId="{7BD1BBBC-B716-4134-A409-5425EB85D243}" destId="{4FB66117-B0C8-4C8C-A9E5-880E7CB6D204}" srcOrd="0" destOrd="0" parTransId="{E7FF2C72-AF16-41D0-8435-5834B4B4D853}" sibTransId="{41D351B2-1399-4C8F-857A-FF78ECFE3605}"/>
    <dgm:cxn modelId="{7AE74C27-05EF-4091-934B-882AC1685D5F}" type="presOf" srcId="{29E4015C-279D-4770-A189-663EF1183E88}" destId="{D36F9C86-A50E-4DD8-992D-D68FB1C2B69A}" srcOrd="0" destOrd="0" presId="urn:microsoft.com/office/officeart/2005/8/layout/hProcess6"/>
    <dgm:cxn modelId="{739213F4-11FC-41B1-B085-3C1008AE8D8C}" type="presOf" srcId="{BB45C5F4-4B26-44F4-968F-BCF1DBAEF0A2}" destId="{D4B026FA-92C4-4742-98FE-23447B9831F5}" srcOrd="0" destOrd="0" presId="urn:microsoft.com/office/officeart/2005/8/layout/hProcess6"/>
    <dgm:cxn modelId="{D6FC7C5A-D0A8-443A-BA1A-D94E5BA09EE7}" srcId="{29E4015C-279D-4770-A189-663EF1183E88}" destId="{7BD1BBBC-B716-4134-A409-5425EB85D243}" srcOrd="1" destOrd="0" parTransId="{779F65AF-A8EB-4ADC-8E5C-78384F9FE501}" sibTransId="{AE83E3A0-77D6-4AE0-B1A0-81F58FA1CAA6}"/>
    <dgm:cxn modelId="{5B389D5B-084D-4050-895C-AE69440ED72F}" type="presOf" srcId="{4FB66117-B0C8-4C8C-A9E5-880E7CB6D204}" destId="{BB6A9D9F-0762-4BBA-81B2-9D35803F45C5}" srcOrd="0" destOrd="0" presId="urn:microsoft.com/office/officeart/2005/8/layout/hProcess6"/>
    <dgm:cxn modelId="{A41BFC0F-660A-40E3-A464-CC32E661C361}" srcId="{29E4015C-279D-4770-A189-663EF1183E88}" destId="{4CC1A0FF-5190-49FA-A610-E77F7CDFF2C6}" srcOrd="2" destOrd="0" parTransId="{D9AEED16-BBA9-45EA-90C1-7606B4382E17}" sibTransId="{EAEA5839-708D-40E6-9D9B-6E70B93E06BD}"/>
    <dgm:cxn modelId="{9940278F-9146-4BBA-A6FA-BC5895E98CF5}" type="presOf" srcId="{7BD1BBBC-B716-4134-A409-5425EB85D243}" destId="{5AD6564E-2B65-400C-B43F-46BB0EEDB73B}" srcOrd="0" destOrd="0" presId="urn:microsoft.com/office/officeart/2005/8/layout/hProcess6"/>
    <dgm:cxn modelId="{A3ED7F31-8215-490B-B263-6E1157A25646}" srcId="{BB45C5F4-4B26-44F4-968F-BCF1DBAEF0A2}" destId="{9F3BABC1-0B23-436C-A003-DDDB0DC36DB8}" srcOrd="0" destOrd="0" parTransId="{0E150264-5706-4345-9B3A-CAAC0B75933E}" sibTransId="{E105E890-F724-441A-B06E-3092BB1A1371}"/>
    <dgm:cxn modelId="{53175141-9FF0-4432-9E29-01868541D441}" type="presOf" srcId="{4CC1A0FF-5190-49FA-A610-E77F7CDFF2C6}" destId="{71E7974B-B1E7-40B6-988A-F1619DCB6C87}" srcOrd="0" destOrd="0" presId="urn:microsoft.com/office/officeart/2005/8/layout/hProcess6"/>
    <dgm:cxn modelId="{1E25D38F-BFA0-4DA1-B6D9-7DAB944CF122}" type="presOf" srcId="{4FB66117-B0C8-4C8C-A9E5-880E7CB6D204}" destId="{A165FEE1-8FC6-4B36-B835-6086A4D50918}" srcOrd="1" destOrd="0" presId="urn:microsoft.com/office/officeart/2005/8/layout/hProcess6"/>
    <dgm:cxn modelId="{FCC0E9B7-5240-4A08-AB91-6689BA0D7C08}" type="presOf" srcId="{14F92DC1-E2FB-40C6-8185-74EA11EA9268}" destId="{DCA1EFF8-A846-4A7F-9184-A2C52CC928D9}" srcOrd="0" destOrd="0" presId="urn:microsoft.com/office/officeart/2005/8/layout/hProcess6"/>
    <dgm:cxn modelId="{93C7DA7D-65A0-4D69-9EDA-B16B9BDA1AD8}" type="presOf" srcId="{9F3BABC1-0B23-436C-A003-DDDB0DC36DB8}" destId="{DAC0B5C0-A6EF-4F63-A8E6-604A1A17171A}" srcOrd="1" destOrd="0" presId="urn:microsoft.com/office/officeart/2005/8/layout/hProcess6"/>
    <dgm:cxn modelId="{416D6D4B-DAFF-4EE1-9189-EBF743331322}" type="presParOf" srcId="{D36F9C86-A50E-4DD8-992D-D68FB1C2B69A}" destId="{43688707-2502-4D8B-886F-6669D3932FEF}" srcOrd="0" destOrd="0" presId="urn:microsoft.com/office/officeart/2005/8/layout/hProcess6"/>
    <dgm:cxn modelId="{15B22B0E-DFA9-4178-8E4F-F139F399A3EE}" type="presParOf" srcId="{43688707-2502-4D8B-886F-6669D3932FEF}" destId="{EE8886F4-468F-4780-82D0-AC19CDE67593}" srcOrd="0" destOrd="0" presId="urn:microsoft.com/office/officeart/2005/8/layout/hProcess6"/>
    <dgm:cxn modelId="{2BBD7408-54DA-4928-A3E3-AF7199AFFDE3}" type="presParOf" srcId="{43688707-2502-4D8B-886F-6669D3932FEF}" destId="{3AE30EA3-E5C0-49DB-A91F-6C2603577F72}" srcOrd="1" destOrd="0" presId="urn:microsoft.com/office/officeart/2005/8/layout/hProcess6"/>
    <dgm:cxn modelId="{4C5029D8-1324-4F19-A8C4-F885CED5D04D}" type="presParOf" srcId="{43688707-2502-4D8B-886F-6669D3932FEF}" destId="{DAC0B5C0-A6EF-4F63-A8E6-604A1A17171A}" srcOrd="2" destOrd="0" presId="urn:microsoft.com/office/officeart/2005/8/layout/hProcess6"/>
    <dgm:cxn modelId="{687D9230-C5CB-41D7-826F-8F0DB41E1143}" type="presParOf" srcId="{43688707-2502-4D8B-886F-6669D3932FEF}" destId="{D4B026FA-92C4-4742-98FE-23447B9831F5}" srcOrd="3" destOrd="0" presId="urn:microsoft.com/office/officeart/2005/8/layout/hProcess6"/>
    <dgm:cxn modelId="{D7E22613-5868-4AA8-ACA3-4E818984916E}" type="presParOf" srcId="{D36F9C86-A50E-4DD8-992D-D68FB1C2B69A}" destId="{43ED56B8-1ED4-420D-BEDD-817002AF652E}" srcOrd="1" destOrd="0" presId="urn:microsoft.com/office/officeart/2005/8/layout/hProcess6"/>
    <dgm:cxn modelId="{9DED287F-CE69-486D-82FE-7AA68E08491E}" type="presParOf" srcId="{D36F9C86-A50E-4DD8-992D-D68FB1C2B69A}" destId="{221A6D93-D891-4A50-A847-BCF74F3AE95B}" srcOrd="2" destOrd="0" presId="urn:microsoft.com/office/officeart/2005/8/layout/hProcess6"/>
    <dgm:cxn modelId="{CA4159D7-799F-4F5B-872B-27BF0358571A}" type="presParOf" srcId="{221A6D93-D891-4A50-A847-BCF74F3AE95B}" destId="{BB354DBC-A6E5-475E-AD54-D8B5DCA2E365}" srcOrd="0" destOrd="0" presId="urn:microsoft.com/office/officeart/2005/8/layout/hProcess6"/>
    <dgm:cxn modelId="{6896F3C9-B498-4920-9191-B25F4E1875EB}" type="presParOf" srcId="{221A6D93-D891-4A50-A847-BCF74F3AE95B}" destId="{BB6A9D9F-0762-4BBA-81B2-9D35803F45C5}" srcOrd="1" destOrd="0" presId="urn:microsoft.com/office/officeart/2005/8/layout/hProcess6"/>
    <dgm:cxn modelId="{9D1D8369-E0EC-499B-A16E-57DB0FBEF6DA}" type="presParOf" srcId="{221A6D93-D891-4A50-A847-BCF74F3AE95B}" destId="{A165FEE1-8FC6-4B36-B835-6086A4D50918}" srcOrd="2" destOrd="0" presId="urn:microsoft.com/office/officeart/2005/8/layout/hProcess6"/>
    <dgm:cxn modelId="{8DE49BFB-5B06-4C6C-A950-1D8605056037}" type="presParOf" srcId="{221A6D93-D891-4A50-A847-BCF74F3AE95B}" destId="{5AD6564E-2B65-400C-B43F-46BB0EEDB73B}" srcOrd="3" destOrd="0" presId="urn:microsoft.com/office/officeart/2005/8/layout/hProcess6"/>
    <dgm:cxn modelId="{F246CE76-EE9E-4786-8F94-ED2A390E26F7}" type="presParOf" srcId="{D36F9C86-A50E-4DD8-992D-D68FB1C2B69A}" destId="{145C4479-4E5B-4A29-9619-0138BEC4804C}" srcOrd="3" destOrd="0" presId="urn:microsoft.com/office/officeart/2005/8/layout/hProcess6"/>
    <dgm:cxn modelId="{DC8E4D4E-28C1-4C1B-A731-2C691520AEE0}" type="presParOf" srcId="{D36F9C86-A50E-4DD8-992D-D68FB1C2B69A}" destId="{F8845858-D3E7-4F35-85F8-2570990A16B6}" srcOrd="4" destOrd="0" presId="urn:microsoft.com/office/officeart/2005/8/layout/hProcess6"/>
    <dgm:cxn modelId="{BDE02B13-CB05-4D2B-936D-36816D6EE8D6}" type="presParOf" srcId="{F8845858-D3E7-4F35-85F8-2570990A16B6}" destId="{0140125F-8AE3-4229-A8D3-9808A113766F}" srcOrd="0" destOrd="0" presId="urn:microsoft.com/office/officeart/2005/8/layout/hProcess6"/>
    <dgm:cxn modelId="{442622B9-D0B4-4017-A405-E82946617A7E}" type="presParOf" srcId="{F8845858-D3E7-4F35-85F8-2570990A16B6}" destId="{DCA1EFF8-A846-4A7F-9184-A2C52CC928D9}" srcOrd="1" destOrd="0" presId="urn:microsoft.com/office/officeart/2005/8/layout/hProcess6"/>
    <dgm:cxn modelId="{C5723238-D50D-4598-8D8B-D56CC92C536F}" type="presParOf" srcId="{F8845858-D3E7-4F35-85F8-2570990A16B6}" destId="{5406E63C-F9DE-4203-A07F-AA0FFF8EB193}" srcOrd="2" destOrd="0" presId="urn:microsoft.com/office/officeart/2005/8/layout/hProcess6"/>
    <dgm:cxn modelId="{5172AB50-C7E9-4927-859D-E1164426D279}" type="presParOf" srcId="{F8845858-D3E7-4F35-85F8-2570990A16B6}" destId="{71E7974B-B1E7-40B6-988A-F1619DCB6C87}"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AA4E27-AF00-4DB0-9235-3F70013FE273}">
      <dsp:nvSpPr>
        <dsp:cNvPr id="0" name=""/>
        <dsp:cNvSpPr/>
      </dsp:nvSpPr>
      <dsp:spPr>
        <a:xfrm>
          <a:off x="568137" y="346368"/>
          <a:ext cx="2255463" cy="1971558"/>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hr-HR" sz="1600" kern="1200" dirty="0" err="1" smtClean="0"/>
            <a:t>Complete</a:t>
          </a:r>
          <a:r>
            <a:rPr lang="hr-HR" sz="1600" kern="1200" dirty="0" smtClean="0"/>
            <a:t> </a:t>
          </a:r>
          <a:r>
            <a:rPr lang="hr-HR" sz="1600" kern="1200" dirty="0" err="1" smtClean="0"/>
            <a:t>denervation</a:t>
          </a:r>
          <a:endParaRPr lang="hr-HR" sz="1600" kern="1200" dirty="0"/>
        </a:p>
      </dsp:txBody>
      <dsp:txXfrm>
        <a:off x="1132003" y="346368"/>
        <a:ext cx="1691597" cy="1971558"/>
      </dsp:txXfrm>
    </dsp:sp>
    <dsp:sp modelId="{21F1D839-CC59-4E1C-8831-3B6E75D99139}">
      <dsp:nvSpPr>
        <dsp:cNvPr id="0" name=""/>
        <dsp:cNvSpPr/>
      </dsp:nvSpPr>
      <dsp:spPr>
        <a:xfrm>
          <a:off x="4271" y="768282"/>
          <a:ext cx="1127731" cy="112773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r-HR" sz="2500" kern="1200" dirty="0" smtClean="0"/>
            <a:t>2mo</a:t>
          </a:r>
          <a:endParaRPr lang="hr-HR" sz="2500" kern="1200" dirty="0"/>
        </a:p>
      </dsp:txBody>
      <dsp:txXfrm>
        <a:off x="4271" y="768282"/>
        <a:ext cx="1127731" cy="1127731"/>
      </dsp:txXfrm>
    </dsp:sp>
    <dsp:sp modelId="{6018EEAE-E0BE-4FA3-B9DD-35D9A5D5B37A}">
      <dsp:nvSpPr>
        <dsp:cNvPr id="0" name=""/>
        <dsp:cNvSpPr/>
      </dsp:nvSpPr>
      <dsp:spPr>
        <a:xfrm>
          <a:off x="3528433" y="346368"/>
          <a:ext cx="2255463" cy="1971558"/>
        </a:xfrm>
        <a:prstGeom prst="rightArrow">
          <a:avLst>
            <a:gd name="adj1" fmla="val 70000"/>
            <a:gd name="adj2" fmla="val 50000"/>
          </a:avLst>
        </a:prstGeom>
        <a:solidFill>
          <a:schemeClr val="accent4">
            <a:tint val="40000"/>
            <a:alpha val="90000"/>
            <a:hueOff val="-1972853"/>
            <a:satOff val="11079"/>
            <a:lumOff val="704"/>
            <a:alphaOff val="0"/>
          </a:schemeClr>
        </a:solidFill>
        <a:ln w="9525" cap="flat" cmpd="sng" algn="ctr">
          <a:solidFill>
            <a:schemeClr val="accent4">
              <a:tint val="40000"/>
              <a:alpha val="90000"/>
              <a:hueOff val="-1972853"/>
              <a:satOff val="11079"/>
              <a:lumOff val="70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hr-HR" sz="1600" kern="1200" dirty="0" err="1" smtClean="0"/>
            <a:t>Complete</a:t>
          </a:r>
          <a:r>
            <a:rPr lang="hr-HR" sz="1600" kern="1200" dirty="0" smtClean="0"/>
            <a:t> </a:t>
          </a:r>
          <a:r>
            <a:rPr lang="hr-HR" sz="1600" kern="1200" dirty="0" err="1" smtClean="0"/>
            <a:t>denervation</a:t>
          </a:r>
          <a:endParaRPr lang="hr-HR" sz="1600" kern="1200" dirty="0"/>
        </a:p>
      </dsp:txBody>
      <dsp:txXfrm>
        <a:off x="4092299" y="346368"/>
        <a:ext cx="1691597" cy="1971558"/>
      </dsp:txXfrm>
    </dsp:sp>
    <dsp:sp modelId="{58100CB0-DEB2-4987-A4A9-A440B87D8DC3}">
      <dsp:nvSpPr>
        <dsp:cNvPr id="0" name=""/>
        <dsp:cNvSpPr/>
      </dsp:nvSpPr>
      <dsp:spPr>
        <a:xfrm>
          <a:off x="2964567" y="768282"/>
          <a:ext cx="1127731" cy="1127731"/>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r-HR" sz="2500" kern="1200" dirty="0" smtClean="0"/>
            <a:t>4mo</a:t>
          </a:r>
          <a:endParaRPr lang="hr-HR" sz="2500" kern="1200" dirty="0"/>
        </a:p>
      </dsp:txBody>
      <dsp:txXfrm>
        <a:off x="2964567" y="768282"/>
        <a:ext cx="1127731" cy="1127731"/>
      </dsp:txXfrm>
    </dsp:sp>
    <dsp:sp modelId="{0E5B5D83-1DD9-459A-A818-DED96BF02930}">
      <dsp:nvSpPr>
        <dsp:cNvPr id="0" name=""/>
        <dsp:cNvSpPr/>
      </dsp:nvSpPr>
      <dsp:spPr>
        <a:xfrm>
          <a:off x="6488728" y="346368"/>
          <a:ext cx="2255463" cy="1971558"/>
        </a:xfrm>
        <a:prstGeom prst="rightArrow">
          <a:avLst>
            <a:gd name="adj1" fmla="val 70000"/>
            <a:gd name="adj2" fmla="val 50000"/>
          </a:avLst>
        </a:prstGeom>
        <a:solidFill>
          <a:schemeClr val="accent4">
            <a:tint val="40000"/>
            <a:alpha val="90000"/>
            <a:hueOff val="-3945706"/>
            <a:satOff val="22157"/>
            <a:lumOff val="1408"/>
            <a:alphaOff val="0"/>
          </a:schemeClr>
        </a:solidFill>
        <a:ln w="9525" cap="flat" cmpd="sng" algn="ctr">
          <a:solidFill>
            <a:schemeClr val="accent4">
              <a:tint val="40000"/>
              <a:alpha val="90000"/>
              <a:hueOff val="-3945706"/>
              <a:satOff val="22157"/>
              <a:lumOff val="140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hr-HR" sz="1600" kern="1200" dirty="0" err="1" smtClean="0"/>
            <a:t>Complete</a:t>
          </a:r>
          <a:r>
            <a:rPr lang="hr-HR" sz="1600" kern="1200" dirty="0" smtClean="0"/>
            <a:t> </a:t>
          </a:r>
          <a:r>
            <a:rPr lang="hr-HR" sz="1600" kern="1200" dirty="0" err="1" smtClean="0"/>
            <a:t>denervation</a:t>
          </a:r>
          <a:endParaRPr lang="hr-HR" sz="1600" kern="1200" dirty="0"/>
        </a:p>
      </dsp:txBody>
      <dsp:txXfrm>
        <a:off x="7052594" y="346368"/>
        <a:ext cx="1691597" cy="1971558"/>
      </dsp:txXfrm>
    </dsp:sp>
    <dsp:sp modelId="{F252E8A4-B097-475B-9881-005F4F373518}">
      <dsp:nvSpPr>
        <dsp:cNvPr id="0" name=""/>
        <dsp:cNvSpPr/>
      </dsp:nvSpPr>
      <dsp:spPr>
        <a:xfrm>
          <a:off x="5924863" y="768282"/>
          <a:ext cx="1127731" cy="112773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r-HR" sz="2500" kern="1200" dirty="0" smtClean="0"/>
            <a:t>11mo</a:t>
          </a:r>
          <a:endParaRPr lang="hr-HR" sz="2500" kern="1200" dirty="0"/>
        </a:p>
      </dsp:txBody>
      <dsp:txXfrm>
        <a:off x="5924863" y="768282"/>
        <a:ext cx="1127731" cy="11277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E30EA3-E5C0-49DB-A91F-6C2603577F72}">
      <dsp:nvSpPr>
        <dsp:cNvPr id="0" name=""/>
        <dsp:cNvSpPr/>
      </dsp:nvSpPr>
      <dsp:spPr>
        <a:xfrm>
          <a:off x="583093" y="571474"/>
          <a:ext cx="2152307" cy="1881387"/>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hr-HR" sz="1500" kern="1200" dirty="0" err="1" smtClean="0"/>
            <a:t>Complete</a:t>
          </a:r>
          <a:r>
            <a:rPr lang="hr-HR" sz="1500" kern="1200" dirty="0" smtClean="0"/>
            <a:t> </a:t>
          </a:r>
          <a:r>
            <a:rPr lang="hr-HR" sz="1500" kern="1200" dirty="0" err="1" smtClean="0"/>
            <a:t>denervation</a:t>
          </a:r>
          <a:endParaRPr lang="hr-HR" sz="1500" kern="1200" dirty="0"/>
        </a:p>
      </dsp:txBody>
      <dsp:txXfrm>
        <a:off x="1121170" y="571474"/>
        <a:ext cx="1614230" cy="1881387"/>
      </dsp:txXfrm>
    </dsp:sp>
    <dsp:sp modelId="{D4B026FA-92C4-4742-98FE-23447B9831F5}">
      <dsp:nvSpPr>
        <dsp:cNvPr id="0" name=""/>
        <dsp:cNvSpPr/>
      </dsp:nvSpPr>
      <dsp:spPr>
        <a:xfrm>
          <a:off x="5090" y="915058"/>
          <a:ext cx="1156004" cy="119421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r-HR" sz="2400" kern="1200" dirty="0" smtClean="0"/>
            <a:t>2mo</a:t>
          </a:r>
          <a:endParaRPr lang="hr-HR" sz="2400" kern="1200" dirty="0"/>
        </a:p>
      </dsp:txBody>
      <dsp:txXfrm>
        <a:off x="5090" y="915058"/>
        <a:ext cx="1156004" cy="1194218"/>
      </dsp:txXfrm>
    </dsp:sp>
    <dsp:sp modelId="{BB6A9D9F-0762-4BBA-81B2-9D35803F45C5}">
      <dsp:nvSpPr>
        <dsp:cNvPr id="0" name=""/>
        <dsp:cNvSpPr/>
      </dsp:nvSpPr>
      <dsp:spPr>
        <a:xfrm>
          <a:off x="3442633" y="571474"/>
          <a:ext cx="2152307" cy="1881387"/>
        </a:xfrm>
        <a:prstGeom prst="rightArrow">
          <a:avLst>
            <a:gd name="adj1" fmla="val 70000"/>
            <a:gd name="adj2" fmla="val 50000"/>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hr-HR" sz="1500" kern="1200" dirty="0" err="1" smtClean="0"/>
            <a:t>Reinervation</a:t>
          </a:r>
          <a:endParaRPr lang="hr-HR" sz="1500" kern="1200" dirty="0"/>
        </a:p>
      </dsp:txBody>
      <dsp:txXfrm>
        <a:off x="3980710" y="571474"/>
        <a:ext cx="1614230" cy="1881387"/>
      </dsp:txXfrm>
    </dsp:sp>
    <dsp:sp modelId="{5AD6564E-2B65-400C-B43F-46BB0EEDB73B}">
      <dsp:nvSpPr>
        <dsp:cNvPr id="0" name=""/>
        <dsp:cNvSpPr/>
      </dsp:nvSpPr>
      <dsp:spPr>
        <a:xfrm>
          <a:off x="2869920" y="907665"/>
          <a:ext cx="1145425" cy="1209005"/>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r-HR" sz="2400" kern="1200" dirty="0" smtClean="0"/>
            <a:t>4mo</a:t>
          </a:r>
          <a:endParaRPr lang="hr-HR" sz="2400" kern="1200" dirty="0"/>
        </a:p>
      </dsp:txBody>
      <dsp:txXfrm>
        <a:off x="2869920" y="907665"/>
        <a:ext cx="1145425" cy="1209005"/>
      </dsp:txXfrm>
    </dsp:sp>
    <dsp:sp modelId="{DCA1EFF8-A846-4A7F-9184-A2C52CC928D9}">
      <dsp:nvSpPr>
        <dsp:cNvPr id="0" name=""/>
        <dsp:cNvSpPr/>
      </dsp:nvSpPr>
      <dsp:spPr>
        <a:xfrm>
          <a:off x="6267537" y="571474"/>
          <a:ext cx="2152307" cy="1881387"/>
        </a:xfrm>
        <a:prstGeom prst="rightArrow">
          <a:avLst>
            <a:gd name="adj1" fmla="val 70000"/>
            <a:gd name="adj2" fmla="val 50000"/>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lvl="0" algn="ctr" defTabSz="666750">
            <a:lnSpc>
              <a:spcPct val="90000"/>
            </a:lnSpc>
            <a:spcBef>
              <a:spcPct val="0"/>
            </a:spcBef>
            <a:spcAft>
              <a:spcPct val="35000"/>
            </a:spcAft>
          </a:pPr>
          <a:r>
            <a:rPr lang="hr-HR" sz="1500" kern="1200" dirty="0" err="1" smtClean="0"/>
            <a:t>Reinervation</a:t>
          </a:r>
          <a:endParaRPr lang="hr-HR" sz="1500" kern="1200" dirty="0"/>
        </a:p>
      </dsp:txBody>
      <dsp:txXfrm>
        <a:off x="6805614" y="571474"/>
        <a:ext cx="1614230" cy="1881387"/>
      </dsp:txXfrm>
    </dsp:sp>
    <dsp:sp modelId="{71E7974B-B1E7-40B6-988A-F1619DCB6C87}">
      <dsp:nvSpPr>
        <dsp:cNvPr id="0" name=""/>
        <dsp:cNvSpPr/>
      </dsp:nvSpPr>
      <dsp:spPr>
        <a:xfrm>
          <a:off x="5729460" y="974091"/>
          <a:ext cx="1076153" cy="1076153"/>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r-HR" sz="2400" kern="1200" dirty="0" smtClean="0"/>
            <a:t>11mo</a:t>
          </a:r>
          <a:endParaRPr lang="hr-HR" sz="2400" kern="1200" dirty="0"/>
        </a:p>
      </dsp:txBody>
      <dsp:txXfrm>
        <a:off x="5729460" y="974091"/>
        <a:ext cx="1076153" cy="10761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CF5B3-ED33-4828-A5A8-1B492FF2770F}" type="datetimeFigureOut">
              <a:rPr lang="hr-HR" smtClean="0"/>
              <a:pPr/>
              <a:t>22.4.2016.</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9E54E-1C83-4673-B3DF-9DF8FD384CDB}"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uptodate.com/contents/traumatic-mononeuropathies/abstract/14,41" TargetMode="External"/><Relationship Id="rId3" Type="http://schemas.openxmlformats.org/officeDocument/2006/relationships/hyperlink" Target="http://www.uptodate.com/contents/midshaft-humeral-fractures-in-adults/abstract/13" TargetMode="External"/><Relationship Id="rId7" Type="http://schemas.openxmlformats.org/officeDocument/2006/relationships/hyperlink" Target="http://www.uptodate.com/contents/traumatic-mononeuropathies/abstract/4"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uptodate.com/contents/traumatic-mononeuropathies/abstract/3" TargetMode="External"/><Relationship Id="rId11" Type="http://schemas.openxmlformats.org/officeDocument/2006/relationships/hyperlink" Target="http://www.uptodate.com/contents/traumatic-mononeuropathies/abstract/49" TargetMode="External"/><Relationship Id="rId5" Type="http://schemas.openxmlformats.org/officeDocument/2006/relationships/hyperlink" Target="http://www.uptodate.com/contents/traumatic-mononeuropathies/abstract/3,12,14" TargetMode="External"/><Relationship Id="rId10" Type="http://schemas.openxmlformats.org/officeDocument/2006/relationships/hyperlink" Target="http://www.uptodate.com/contents/traumatic-mononeuropathies/abstract/48" TargetMode="External"/><Relationship Id="rId4" Type="http://schemas.openxmlformats.org/officeDocument/2006/relationships/hyperlink" Target="http://www.uptodate.com/contents/image?imageKey=NEURO/55239&amp;topicKey=NEURO/14170&amp;rank=2~150&amp;source=see_link&amp;search=radial+nerve+palsy" TargetMode="External"/><Relationship Id="rId9" Type="http://schemas.openxmlformats.org/officeDocument/2006/relationships/hyperlink" Target="http://www.uptodate.com/contents/traumatic-mononeuropathies/abstract/47"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word orthotic is </a:t>
            </a:r>
            <a:r>
              <a:rPr lang="en-US" sz="1200" i="0" kern="1200" dirty="0" smtClean="0">
                <a:solidFill>
                  <a:schemeClr val="tx1"/>
                </a:solidFill>
                <a:latin typeface="+mn-lt"/>
                <a:ea typeface="+mn-ea"/>
                <a:cs typeface="+mn-cs"/>
              </a:rPr>
              <a:t>derived</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from </a:t>
            </a:r>
            <a:r>
              <a:rPr lang="en-US" sz="1200" i="0" kern="1200" dirty="0" smtClean="0">
                <a:solidFill>
                  <a:schemeClr val="tx1"/>
                </a:solidFill>
                <a:latin typeface="+mn-lt"/>
                <a:ea typeface="+mn-ea"/>
                <a:cs typeface="+mn-cs"/>
              </a:rPr>
              <a:t>the Greek word “</a:t>
            </a:r>
            <a:r>
              <a:rPr lang="en-US" sz="1200" i="0" kern="1200" dirty="0" err="1" smtClean="0">
                <a:solidFill>
                  <a:schemeClr val="tx1"/>
                </a:solidFill>
                <a:latin typeface="+mn-lt"/>
                <a:ea typeface="+mn-ea"/>
                <a:cs typeface="+mn-cs"/>
              </a:rPr>
              <a:t>orthos</a:t>
            </a:r>
            <a:r>
              <a:rPr lang="en-US" sz="1200" i="0" kern="1200" dirty="0" smtClean="0">
                <a:solidFill>
                  <a:schemeClr val="tx1"/>
                </a:solidFill>
                <a:latin typeface="+mn-lt"/>
                <a:ea typeface="+mn-ea"/>
                <a:cs typeface="+mn-cs"/>
              </a:rPr>
              <a:t>,” meaning straight, normal, 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true. Orthotics, also called braces or splints, have been known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since the ancient Egyptian era. Their use continues till today;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however, changes and advances in materials and techniques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fabrication, interrelated with newer surgical procedures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medical treatments, have expanded their applications.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fourth goal of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is the correction</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contracture, which may have occurred as a result of disease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immobilization. Very commonly, clinicians are forced to</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immobilize upper limb segments or joints following a fracture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other significant injury to promote soft-tissue and bony healing. Subsequently, normal range of motion at these joints must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be regained through progressive stretching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This can</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be achieved through a series of progressive static or dynamic</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that are modified on a regular basis. The aggressiveness of the orthotic treatment program is determined by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degree and duration of contracture, and appropriate identification of the soft tissue involved</a:t>
            </a:r>
            <a:r>
              <a:rPr lang="hr-HR" sz="1200" i="0" kern="1200" dirty="0" smtClean="0">
                <a:solidFill>
                  <a:schemeClr val="tx1"/>
                </a:solidFill>
                <a:latin typeface="+mn-lt"/>
                <a:ea typeface="+mn-ea"/>
                <a:cs typeface="+mn-cs"/>
              </a:rPr>
              <a:t>.</a:t>
            </a:r>
            <a:r>
              <a:rPr lang="hr-HR" sz="1200" i="0" kern="1200" baseline="0" dirty="0" smtClean="0">
                <a:solidFill>
                  <a:schemeClr val="tx1"/>
                </a:solidFill>
                <a:latin typeface="+mn-lt"/>
                <a:ea typeface="+mn-ea"/>
                <a:cs typeface="+mn-cs"/>
              </a:rPr>
              <a:t> </a:t>
            </a:r>
            <a:r>
              <a:rPr lang="hr-HR" dirty="0" err="1" smtClean="0"/>
              <a:t>Delisa</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12</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fifth goal of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is to provide a base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 attachment of other assistive devices. The simplest example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this would be a universal cuff, which wraps around the hand to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provide positioning of a spoon, fork, or other eating utensils.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Universal cuffs have also been commonly used for writing 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keyboard devices or other grooming devices. In contrast,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clinician should recognize that the balanced forearm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(BFO) is simply a wheelchair-mounted accessory, which then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attaches to a forearm trough. The BFO provides enormous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assistance to the patient with spinal cord injury to carry out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activities of daily living (ADLs), such as feeding, grooming,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even access to household technologies (light switch, telephone, television remote control).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13</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There are five critical concepts that must be understood to appreciate the proper design and fabrication of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Failure to understand and integrate these principles into the upper</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limb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may produce less than optimum functional outcome or even injury to the patient.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14</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three-point control concept is the basis of nearly all upper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lower limb orthotic designs (Fig. 75-2). Generally, a strong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force is applied at a joint and a counterforce applied proximal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distal to that joint. The location of the force and counterforce may be clearly identified as a specific loop or bar 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orthotic design. However, in many instances the force and</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counterforces</a:t>
            </a:r>
            <a:r>
              <a:rPr lang="en-US" sz="1200" i="0" kern="1200" dirty="0" smtClean="0">
                <a:solidFill>
                  <a:schemeClr val="tx1"/>
                </a:solidFill>
                <a:latin typeface="+mn-lt"/>
                <a:ea typeface="+mn-ea"/>
                <a:cs typeface="+mn-cs"/>
              </a:rPr>
              <a:t> may be obscurely hidden into the design of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orthotic device. The precise point of application and the magnitude of the force and counterforce are critical to achieve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goal of controlling that joint.</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15</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i="0" kern="1200" dirty="0" smtClean="0">
                <a:solidFill>
                  <a:schemeClr val="tx1"/>
                </a:solidFill>
                <a:latin typeface="+mn-lt"/>
                <a:ea typeface="+mn-ea"/>
                <a:cs typeface="+mn-cs"/>
              </a:rPr>
              <a:t>The tissue tolerance to both compressive and shear forces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must be understood if the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is to be designed and fabricated safely. There are more than 30 pressure-sensitive bony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prominences in the wrist, hand, and fingers alone. Avoiding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prolonged, excessive pressure over these bony prominences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will preserve skin integrity and patient comfort. Pressure duration curves adopted from other rehabilitation fields (such as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seating systems) have indicated that higher pressures of 100</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300 mm Hg are tolerated for only 2 to 4 hours continuously, whereas lower pressures of 20 to 50 mm Hg are tolerated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 up to 12 hours a day continuously. If high pressures are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anticipated at a joint or bony prominence, then a proper wearing schedule should clearly delineate the duration of time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frequency of use throughout the day or night. Although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 longer stretching time will reduce a contracture more rapidly, the risk of skin breakdown increases steadily with wearing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duration. The clinician should also remember that distribution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of pressure over a larger surface area is better tolerated than a</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small focused pressure. It is also important to remember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natural position of the transverse and longitudinal arches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hand, especially in static positioning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16</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i="0" kern="1200" dirty="0" smtClean="0">
                <a:solidFill>
                  <a:schemeClr val="tx1"/>
                </a:solidFill>
                <a:latin typeface="+mn-lt"/>
                <a:ea typeface="+mn-ea"/>
                <a:cs typeface="+mn-cs"/>
              </a:rPr>
              <a:t>The biomechanical forces applied in upper limb orthotics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most analogous to a class one lever, commonly known as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 seesaw. Most individuals recognize that a seesaw has a force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applied at both ends with a central fulcrum. Rehabilitation specialists should also understand that a relationship exists between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magnitude of the pressure applied (force) and the distance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the fulcrum (lever). In essence, the farther from the fulcrum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from the joint, the less pressure needed to generate a fixed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force across the joint. If tissue tolerance is a concern due to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required magnitude of pressure, one can simply move the point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of pressure application farther from the joint to decrease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magnitude of the applied pressure. In other words, by increasing the lever distance, less pressure can generate the same force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across the joint (Fig. 75-3). The angle of pull of force is also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very important to produce effective control of the identified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joint, and to prevent damage to collateral ligaments. If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angle of pull is not perpendicular to the joint, the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may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overstretch collateral ligaments and create </a:t>
            </a:r>
            <a:r>
              <a:rPr lang="en-US" sz="1200" i="0" kern="1200" dirty="0" err="1" smtClean="0">
                <a:solidFill>
                  <a:schemeClr val="tx1"/>
                </a:solidFill>
                <a:latin typeface="+mn-lt"/>
                <a:ea typeface="+mn-ea"/>
                <a:cs typeface="+mn-cs"/>
              </a:rPr>
              <a:t>mediolateral</a:t>
            </a:r>
            <a:r>
              <a:rPr lang="en-US" sz="1200" i="0" kern="1200" dirty="0" smtClean="0">
                <a:solidFill>
                  <a:schemeClr val="tx1"/>
                </a:solidFill>
                <a:latin typeface="+mn-lt"/>
                <a:ea typeface="+mn-ea"/>
                <a:cs typeface="+mn-cs"/>
              </a:rPr>
              <a:t> instability at the joint. As an example, stretching a flexion contracture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across the MCP joint or </a:t>
            </a:r>
            <a:r>
              <a:rPr lang="en-US" sz="1200" i="0" kern="1200" dirty="0" err="1" smtClean="0">
                <a:solidFill>
                  <a:schemeClr val="tx1"/>
                </a:solidFill>
                <a:latin typeface="+mn-lt"/>
                <a:ea typeface="+mn-ea"/>
                <a:cs typeface="+mn-cs"/>
              </a:rPr>
              <a:t>interphalangeal</a:t>
            </a:r>
            <a:r>
              <a:rPr lang="en-US" sz="1200" i="0" kern="1200" dirty="0" smtClean="0">
                <a:solidFill>
                  <a:schemeClr val="tx1"/>
                </a:solidFill>
                <a:latin typeface="+mn-lt"/>
                <a:ea typeface="+mn-ea"/>
                <a:cs typeface="+mn-cs"/>
              </a:rPr>
              <a:t> (IP) joint requires a</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direction of pull perpendicular to the finger. If the pull is at an</a:t>
            </a:r>
            <a:r>
              <a:rPr lang="hr-HR" sz="1200" i="0" kern="1200" dirty="0" smtClean="0">
                <a:solidFill>
                  <a:schemeClr val="tx1"/>
                </a:solidFill>
                <a:latin typeface="+mn-lt"/>
                <a:ea typeface="+mn-ea"/>
                <a:cs typeface="+mn-cs"/>
              </a:rPr>
              <a:t> </a:t>
            </a:r>
          </a:p>
          <a:p>
            <a:r>
              <a:rPr lang="en-US" sz="1200" i="0" kern="1200" dirty="0" smtClean="0">
                <a:solidFill>
                  <a:schemeClr val="tx1"/>
                </a:solidFill>
                <a:latin typeface="+mn-lt"/>
                <a:ea typeface="+mn-ea"/>
                <a:cs typeface="+mn-cs"/>
              </a:rPr>
              <a:t>angle to the finger, then less effective stretching of the flexor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tendon is achieved and unwanted stretching of collateral ligaments may occur (Fig. 75-4). The clinician must also understand that forces will impact the design of the device and help</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determine the materials that will be used to provide structural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stability to the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For example, a long outrigger attached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a small platform on the dorsum of the hand may provide an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inadequate base of support and lead to bending or deformity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outrigger or the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 more stable outrigger and longer base of support will provide good biomechanical stability to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and provide the adequate stretch necessary</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smtClean="0"/>
          </a:p>
          <a:p>
            <a:r>
              <a:rPr lang="hr-HR" dirty="0" err="1" smtClean="0"/>
              <a:t>Delisa</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17</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selection of materials for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depends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on the flexibility, strength, and durability of the material necessary to achieve the proper outcome. Most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fabricated of thermoplastics for the structural design. </a:t>
            </a:r>
            <a:r>
              <a:rPr lang="en-US" sz="1200" i="0" kern="1200" dirty="0" smtClean="0">
                <a:solidFill>
                  <a:schemeClr val="tx1"/>
                </a:solidFill>
                <a:latin typeface="+mn-lt"/>
                <a:ea typeface="+mn-ea"/>
                <a:cs typeface="+mn-cs"/>
              </a:rPr>
              <a:t>Low</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temperature </a:t>
            </a:r>
            <a:r>
              <a:rPr lang="en-US" sz="1200" i="0" kern="1200" dirty="0" smtClean="0">
                <a:solidFill>
                  <a:schemeClr val="tx1"/>
                </a:solidFill>
                <a:latin typeface="+mn-lt"/>
                <a:ea typeface="+mn-ea"/>
                <a:cs typeface="+mn-cs"/>
              </a:rPr>
              <a:t>thermoplastics are commonly used because they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can be easily shaped or formed to the patient’s limb without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need for high-temperature ovens. They can also be easily modified by a common heat gun. However, these devices may also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deform under exposure to common heat sources such as the sun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radiators. High-temperature thermoplastics may be indicated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 certain longer-term or high-stress devices. Various metals are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still used for parts of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where a lightweight,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strong, and compact design is indicated. This includes aluminum frames, joints, and spring wire materials. Ultimately, carbon fiber materials can be used for very strong and very light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designs, but manufacturing these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requires specialized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equipment and training. Foam materials are commonly used as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padding to improve tissue tolerance in high-pressure areas.</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18</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Finally, the overall biomechanics of any upper limb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can be defined as static, dynamic, or hybrid. A traditional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static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will simply stabilize or fix one or multiple joints.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Generally, a static positioning splint for a flaccid limb will create very low tissue pressures and very low forces at joints. This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is tolerated well and can be worn nearly continuously without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concern of skin breakdown. However, static positioning splints</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for an upper limb with an increased tone will certainly generate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much higher tissue pressures and the design should incorporate additional padding in these situations. A wearing schedule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is also much more important when increased tone is encountered. A dynamic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allows or enhances movement across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 joint. Dynamic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generally have fairly low tissue pressures unless external forces are applied such as stretching of a</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contracture, or in the case of an abnormal increased tone from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upper motor neuron injury. In cases of a dynamic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with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 external force applied, the biomechanical stresses within the</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and the tissue compression will be high.</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19</a:t>
            </a:fld>
            <a:endParaRPr lang="hr-H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i="0" kern="1200" dirty="0" smtClean="0">
                <a:solidFill>
                  <a:schemeClr val="tx1"/>
                </a:solidFill>
                <a:latin typeface="+mn-lt"/>
                <a:ea typeface="+mn-ea"/>
                <a:cs typeface="+mn-cs"/>
              </a:rPr>
              <a:t>Proper upper limb positioning requires an understanding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multiple anatomical issues, particularly when a joint is to be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immobilized. The wrist should be immobilized in slight extension and neutral </a:t>
            </a:r>
            <a:r>
              <a:rPr lang="en-US" sz="1200" i="0" kern="1200" dirty="0" err="1" smtClean="0">
                <a:solidFill>
                  <a:schemeClr val="tx1"/>
                </a:solidFill>
                <a:latin typeface="+mn-lt"/>
                <a:ea typeface="+mn-ea"/>
                <a:cs typeface="+mn-cs"/>
              </a:rPr>
              <a:t>pronation</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supination</a:t>
            </a:r>
            <a:r>
              <a:rPr lang="en-US" sz="1200" i="0" kern="1200" dirty="0" smtClean="0">
                <a:solidFill>
                  <a:schemeClr val="tx1"/>
                </a:solidFill>
                <a:latin typeface="+mn-lt"/>
                <a:ea typeface="+mn-ea"/>
                <a:cs typeface="+mn-cs"/>
              </a:rPr>
              <a:t>. This position facilitates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hand </a:t>
            </a:r>
            <a:r>
              <a:rPr lang="en-US" sz="1200" i="0" kern="1200" dirty="0" err="1" smtClean="0">
                <a:solidFill>
                  <a:schemeClr val="tx1"/>
                </a:solidFill>
                <a:latin typeface="+mn-lt"/>
                <a:ea typeface="+mn-ea"/>
                <a:cs typeface="+mn-cs"/>
              </a:rPr>
              <a:t>prehension</a:t>
            </a:r>
            <a:r>
              <a:rPr lang="en-US" sz="1200" i="0" kern="1200" dirty="0" smtClean="0">
                <a:solidFill>
                  <a:schemeClr val="tx1"/>
                </a:solidFill>
                <a:latin typeface="+mn-lt"/>
                <a:ea typeface="+mn-ea"/>
                <a:cs typeface="+mn-cs"/>
              </a:rPr>
              <a:t> activities to reach the face and midline trunk</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 ADLs.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IP joints of the fingers should be immobilized 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extension, but the MCP joints should be immobilized in flexion to maintain the length of the collateral ligaments.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IP and MCP joints should be mobilized as soon as possible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prevent contracture and adhesions of the long flexor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extensor tendons.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thumb should be immobilized opposite the fingers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 </a:t>
            </a:r>
            <a:r>
              <a:rPr lang="en-US" sz="1200" i="0" kern="1200" dirty="0" err="1" smtClean="0">
                <a:solidFill>
                  <a:schemeClr val="tx1"/>
                </a:solidFill>
                <a:latin typeface="+mn-lt"/>
                <a:ea typeface="+mn-ea"/>
                <a:cs typeface="+mn-cs"/>
              </a:rPr>
              <a:t>palmar</a:t>
            </a:r>
            <a:r>
              <a:rPr lang="en-US" sz="1200" i="0" kern="1200" dirty="0" smtClean="0">
                <a:solidFill>
                  <a:schemeClr val="tx1"/>
                </a:solidFill>
                <a:latin typeface="+mn-lt"/>
                <a:ea typeface="+mn-ea"/>
                <a:cs typeface="+mn-cs"/>
              </a:rPr>
              <a:t> abduction and extension. The web space should be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maximized to maintain both gross grasp and fine motor pinch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(Fig. 75-5).</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hand itself has two transverse arches (proximal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distal metacarpals) with two different radii. These arches must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be preserved to maintain proper finger positioning. As each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finger is flexed individually, its fingertip points to the </a:t>
            </a:r>
            <a:r>
              <a:rPr lang="en-US" sz="1200" i="0" kern="1200" dirty="0" err="1" smtClean="0">
                <a:solidFill>
                  <a:schemeClr val="tx1"/>
                </a:solidFill>
                <a:latin typeface="+mn-lt"/>
                <a:ea typeface="+mn-ea"/>
                <a:cs typeface="+mn-cs"/>
              </a:rPr>
              <a:t>scaphoid</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bone, because of the distal arch. An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that provides traction in finger flexion must also follow this same angle to the</a:t>
            </a:r>
            <a:r>
              <a:rPr lang="hr-HR"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scaphoid</a:t>
            </a:r>
            <a:r>
              <a:rPr lang="en-US" sz="1200" i="0" kern="1200" dirty="0" smtClean="0">
                <a:solidFill>
                  <a:schemeClr val="tx1"/>
                </a:solidFill>
                <a:latin typeface="+mn-lt"/>
                <a:ea typeface="+mn-ea"/>
                <a:cs typeface="+mn-cs"/>
              </a:rPr>
              <a:t>. As mentioned earlier, traction across a finger or any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segment should be perpendicular to that segment and follow</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anatomical angle of the joint involved.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20</a:t>
            </a:fld>
            <a:endParaRPr lang="hr-H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term “thumb </a:t>
            </a:r>
            <a:r>
              <a:rPr lang="en-US" sz="1200" i="0" kern="1200" dirty="0" err="1" smtClean="0">
                <a:solidFill>
                  <a:schemeClr val="tx1"/>
                </a:solidFill>
                <a:latin typeface="+mn-lt"/>
                <a:ea typeface="+mn-ea"/>
                <a:cs typeface="+mn-cs"/>
              </a:rPr>
              <a:t>spica</a:t>
            </a:r>
            <a:r>
              <a:rPr lang="en-US" sz="1200" i="0" kern="1200" dirty="0" smtClean="0">
                <a:solidFill>
                  <a:schemeClr val="tx1"/>
                </a:solidFill>
                <a:latin typeface="+mn-lt"/>
                <a:ea typeface="+mn-ea"/>
                <a:cs typeface="+mn-cs"/>
              </a:rPr>
              <a:t>” refers to a </a:t>
            </a:r>
            <a:r>
              <a:rPr lang="en-US" sz="1200" i="0" kern="1200" dirty="0" err="1" smtClean="0">
                <a:solidFill>
                  <a:schemeClr val="tx1"/>
                </a:solidFill>
                <a:latin typeface="+mn-lt"/>
                <a:ea typeface="+mn-ea"/>
                <a:cs typeface="+mn-cs"/>
              </a:rPr>
              <a:t>handfinger</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which is based on the hand and extends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circumferentially around the thumb to fix the thumb 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opposition (Fig. 75-11). This is most commonly used for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inflammatory conditions affecting the thumb such as rheumatoid arthritis, or de </a:t>
            </a:r>
            <a:r>
              <a:rPr lang="en-US" sz="1200" i="0" kern="1200" dirty="0" err="1" smtClean="0">
                <a:solidFill>
                  <a:schemeClr val="tx1"/>
                </a:solidFill>
                <a:latin typeface="+mn-lt"/>
                <a:ea typeface="+mn-ea"/>
                <a:cs typeface="+mn-cs"/>
              </a:rPr>
              <a:t>Quervain’s</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tenosynovitis</a:t>
            </a:r>
            <a:r>
              <a:rPr lang="en-US" sz="1200" i="0" kern="1200" dirty="0" smtClean="0">
                <a:solidFill>
                  <a:schemeClr val="tx1"/>
                </a:solidFill>
                <a:latin typeface="+mn-lt"/>
                <a:ea typeface="+mn-ea"/>
                <a:cs typeface="+mn-cs"/>
              </a:rPr>
              <a:t>, as well as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 osteoarthritis. This can also be used for fracture of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first metacarpal to maintain the thumb in a functional position.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21</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word orthotic is derived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from the Greek word “</a:t>
            </a:r>
            <a:r>
              <a:rPr lang="en-US" sz="1200" i="0" kern="1200" dirty="0" err="1" smtClean="0">
                <a:solidFill>
                  <a:schemeClr val="tx1"/>
                </a:solidFill>
                <a:latin typeface="+mn-lt"/>
                <a:ea typeface="+mn-ea"/>
                <a:cs typeface="+mn-cs"/>
              </a:rPr>
              <a:t>orthos</a:t>
            </a:r>
            <a:r>
              <a:rPr lang="en-US" sz="1200" i="0" kern="1200" dirty="0" smtClean="0">
                <a:solidFill>
                  <a:schemeClr val="tx1"/>
                </a:solidFill>
                <a:latin typeface="+mn-lt"/>
                <a:ea typeface="+mn-ea"/>
                <a:cs typeface="+mn-cs"/>
              </a:rPr>
              <a:t>,” meaning straight, normal, 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true. Orthotics, also called braces or splints, have been known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since the ancient Egyptian era. Their use continues till today;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however, changes and advances in materials and techniques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fabrication, interrelated with newer surgical procedures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medical treatments, have expanded their applications.</a:t>
            </a:r>
            <a:br>
              <a:rPr lang="en-US" sz="1200" i="0" kern="1200" dirty="0" smtClean="0">
                <a:solidFill>
                  <a:schemeClr val="tx1"/>
                </a:solidFill>
                <a:latin typeface="+mn-lt"/>
                <a:ea typeface="+mn-ea"/>
                <a:cs typeface="+mn-cs"/>
              </a:rPr>
            </a:br>
            <a:r>
              <a:rPr lang="hr-HR" sz="1200" i="0" kern="1200" dirty="0" err="1" smtClean="0">
                <a:solidFill>
                  <a:schemeClr val="tx1"/>
                </a:solidFill>
                <a:latin typeface="+mn-lt"/>
                <a:ea typeface="+mn-ea"/>
                <a:cs typeface="+mn-cs"/>
              </a:rPr>
              <a:t>Delisa</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3</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Today, static wrist-hand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are most commonly used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 the treatment of carpal tunnel syndrome. This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includes wrist positioning in neutral (i.e., 0 degrees of extension) and allows full freedom of thumb and finger movement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(Fig. 75-15). Carpal tunnel syndrome commonly results from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overuse of the wrist and hand causing inflammation within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carpal tunnel. Therefore, immobilization of the wrist for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part or all of the day and night often helps to resolve symptoms.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22</a:t>
            </a:fld>
            <a:endParaRPr lang="hr-H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Radial nerve injury also often requires a wrist-hand-finger</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to assist wrist and finger extension. This is accomplished with dynamic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with rubber bands or spring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wire providing extension at the wrist and outriggers with rubber bands providing extension at the fingers. An outrigger 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C-bar must also be incorporated to maintain the thumb 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opposition (Fig. 75-18).</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23</a:t>
            </a:fld>
            <a:endParaRPr lang="hr-H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A true static shoulder-elbow-wrist-hand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such as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airplane splint or arm abduction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can prevent movement across the </a:t>
            </a:r>
            <a:r>
              <a:rPr lang="en-US" sz="1200" i="0" kern="1200" dirty="0" err="1" smtClean="0">
                <a:solidFill>
                  <a:schemeClr val="tx1"/>
                </a:solidFill>
                <a:latin typeface="+mn-lt"/>
                <a:ea typeface="+mn-ea"/>
                <a:cs typeface="+mn-cs"/>
              </a:rPr>
              <a:t>glenohumeral</a:t>
            </a:r>
            <a:r>
              <a:rPr lang="en-US" sz="1200" i="0" kern="1200" dirty="0" smtClean="0">
                <a:solidFill>
                  <a:schemeClr val="tx1"/>
                </a:solidFill>
                <a:latin typeface="+mn-lt"/>
                <a:ea typeface="+mn-ea"/>
                <a:cs typeface="+mn-cs"/>
              </a:rPr>
              <a:t> joint by stabilizing the arm 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abduction (Fig. 75-24). This is done for shoulder dislocation,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shoulder surgery (e.g., rotator cuff repair), and some proximal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fractures. Care must be taken to mobilize the </a:t>
            </a:r>
            <a:r>
              <a:rPr lang="en-US" sz="1200" i="0" kern="1200" dirty="0" err="1" smtClean="0">
                <a:solidFill>
                  <a:schemeClr val="tx1"/>
                </a:solidFill>
                <a:latin typeface="+mn-lt"/>
                <a:ea typeface="+mn-ea"/>
                <a:cs typeface="+mn-cs"/>
              </a:rPr>
              <a:t>glenohumeral</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joint as soon as possible to prevent adhesive </a:t>
            </a:r>
            <a:r>
              <a:rPr lang="en-US" sz="1200" i="0" kern="1200" dirty="0" err="1" smtClean="0">
                <a:solidFill>
                  <a:schemeClr val="tx1"/>
                </a:solidFill>
                <a:latin typeface="+mn-lt"/>
                <a:ea typeface="+mn-ea"/>
                <a:cs typeface="+mn-cs"/>
              </a:rPr>
              <a:t>capsulitis</a:t>
            </a:r>
            <a:r>
              <a:rPr lang="en-US" sz="1200" i="0" kern="1200" dirty="0" smtClean="0">
                <a:solidFill>
                  <a:schemeClr val="tx1"/>
                </a:solidFill>
                <a:latin typeface="+mn-lt"/>
                <a:ea typeface="+mn-ea"/>
                <a:cs typeface="+mn-cs"/>
              </a:rPr>
              <a:t>.</a:t>
            </a:r>
            <a:r>
              <a:rPr lang="hr-HR" sz="1200" i="0" kern="1200" dirty="0" smtClean="0">
                <a:solidFill>
                  <a:schemeClr val="tx1"/>
                </a:solidFill>
                <a:latin typeface="+mn-lt"/>
                <a:ea typeface="+mn-ea"/>
                <a:cs typeface="+mn-cs"/>
              </a:rPr>
              <a:t> 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24</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A universal cuff or hand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is used to attach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 swivel spoon or other device, which would then allow independent feeding by the patient (Fig. 75-25).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25</a:t>
            </a:fld>
            <a:endParaRPr lang="hr-H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concept of neural integration has recently been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incorporated into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Commercially available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devices are now being used to create </a:t>
            </a:r>
            <a:r>
              <a:rPr lang="en-US" sz="1200" i="0" kern="1200" dirty="0" err="1" smtClean="0">
                <a:solidFill>
                  <a:schemeClr val="tx1"/>
                </a:solidFill>
                <a:latin typeface="+mn-lt"/>
                <a:ea typeface="+mn-ea"/>
                <a:cs typeface="+mn-cs"/>
              </a:rPr>
              <a:t>prehension</a:t>
            </a:r>
            <a:r>
              <a:rPr lang="en-US" sz="1200" i="0" kern="1200" dirty="0" smtClean="0">
                <a:solidFill>
                  <a:schemeClr val="tx1"/>
                </a:solidFill>
                <a:latin typeface="+mn-lt"/>
                <a:ea typeface="+mn-ea"/>
                <a:cs typeface="+mn-cs"/>
              </a:rPr>
              <a:t> or gross grasp</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 the paralyzed limb. These devices detect a </a:t>
            </a:r>
            <a:r>
              <a:rPr lang="en-US" sz="1200" i="0" kern="1200" dirty="0" err="1" smtClean="0">
                <a:solidFill>
                  <a:schemeClr val="tx1"/>
                </a:solidFill>
                <a:latin typeface="+mn-lt"/>
                <a:ea typeface="+mn-ea"/>
                <a:cs typeface="+mn-cs"/>
              </a:rPr>
              <a:t>myoelectric</a:t>
            </a:r>
            <a:r>
              <a:rPr lang="en-US" sz="1200" i="0" kern="1200" dirty="0" smtClean="0">
                <a:solidFill>
                  <a:schemeClr val="tx1"/>
                </a:solidFill>
                <a:latin typeface="+mn-lt"/>
                <a:ea typeface="+mn-ea"/>
                <a:cs typeface="+mn-cs"/>
              </a:rPr>
              <a:t> signal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from an intact proximal muscle, and then send a signal to distal paralyzed muscles. The paralyzed muscles are stimulated to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contract via surface-based electrical stimulation. Stimulating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electrodes over the finger flexor and extensor muscle groups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create grasp and release maneuvers. The orthotic device itself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supports the wrist as a wrist-hand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usefulness of these devices is variable, and is dependent upon physical factors such as muscle tone, target muscle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excitability, and the presence of contractures. Good strength at</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 shoulder and elbow greatly enhances the functionality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these devices.</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26</a:t>
            </a:fld>
            <a:endParaRPr lang="hr-H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Traumatic</a:t>
            </a:r>
            <a:r>
              <a:rPr lang="hr-HR" dirty="0" smtClean="0"/>
              <a:t> </a:t>
            </a:r>
            <a:r>
              <a:rPr lang="hr-HR" dirty="0" err="1" smtClean="0"/>
              <a:t>peripheral</a:t>
            </a:r>
            <a:r>
              <a:rPr lang="hr-HR" dirty="0" smtClean="0"/>
              <a:t> nerve </a:t>
            </a:r>
            <a:r>
              <a:rPr lang="hr-HR" dirty="0" err="1" smtClean="0"/>
              <a:t>injuries</a:t>
            </a:r>
            <a:r>
              <a:rPr lang="hr-HR" dirty="0" smtClean="0"/>
              <a:t> </a:t>
            </a:r>
            <a:r>
              <a:rPr lang="hr-HR" dirty="0" err="1" smtClean="0"/>
              <a:t>may</a:t>
            </a:r>
            <a:r>
              <a:rPr lang="hr-HR" dirty="0" smtClean="0"/>
              <a:t> </a:t>
            </a:r>
            <a:r>
              <a:rPr lang="hr-HR" dirty="0" err="1" smtClean="0"/>
              <a:t>cause</a:t>
            </a:r>
            <a:r>
              <a:rPr lang="hr-HR" dirty="0" smtClean="0"/>
              <a:t> </a:t>
            </a:r>
            <a:r>
              <a:rPr lang="hr-HR" dirty="0" err="1" smtClean="0"/>
              <a:t>significant</a:t>
            </a:r>
            <a:r>
              <a:rPr lang="hr-HR" dirty="0" smtClean="0"/>
              <a:t> </a:t>
            </a:r>
            <a:r>
              <a:rPr lang="hr-HR" dirty="0" err="1" smtClean="0"/>
              <a:t>disability</a:t>
            </a:r>
            <a:r>
              <a:rPr lang="hr-HR" dirty="0" smtClean="0"/>
              <a:t> </a:t>
            </a:r>
            <a:r>
              <a:rPr lang="hr-HR" dirty="0" err="1" smtClean="0"/>
              <a:t>and</a:t>
            </a:r>
            <a:r>
              <a:rPr lang="hr-HR" dirty="0" smtClean="0"/>
              <a:t> </a:t>
            </a:r>
            <a:r>
              <a:rPr lang="hr-HR" dirty="0" err="1" smtClean="0"/>
              <a:t>have</a:t>
            </a:r>
            <a:r>
              <a:rPr lang="hr-HR" dirty="0" smtClean="0"/>
              <a:t> a </a:t>
            </a:r>
            <a:r>
              <a:rPr lang="hr-HR" dirty="0" err="1" smtClean="0"/>
              <a:t>serious</a:t>
            </a:r>
            <a:r>
              <a:rPr lang="hr-HR" dirty="0" smtClean="0"/>
              <a:t> </a:t>
            </a:r>
            <a:r>
              <a:rPr lang="hr-HR" dirty="0" err="1" smtClean="0"/>
              <a:t>impact</a:t>
            </a:r>
            <a:r>
              <a:rPr lang="hr-HR" dirty="0" smtClean="0"/>
              <a:t> on </a:t>
            </a:r>
            <a:r>
              <a:rPr lang="hr-HR" dirty="0" err="1" smtClean="0"/>
              <a:t>the</a:t>
            </a:r>
            <a:r>
              <a:rPr lang="hr-HR" dirty="0" smtClean="0"/>
              <a:t> </a:t>
            </a:r>
            <a:r>
              <a:rPr lang="hr-HR" dirty="0" err="1" smtClean="0"/>
              <a:t>patients</a:t>
            </a:r>
            <a:r>
              <a:rPr lang="hr-HR" dirty="0" smtClean="0"/>
              <a:t> life. </a:t>
            </a:r>
            <a:r>
              <a:rPr lang="hr-HR" dirty="0" err="1" smtClean="0"/>
              <a:t>Therefore</a:t>
            </a:r>
            <a:r>
              <a:rPr lang="hr-HR" dirty="0" smtClean="0"/>
              <a:t>, </a:t>
            </a:r>
            <a:r>
              <a:rPr lang="hr-HR" dirty="0" err="1" smtClean="0"/>
              <a:t>early</a:t>
            </a:r>
            <a:r>
              <a:rPr lang="hr-HR" dirty="0" smtClean="0"/>
              <a:t> </a:t>
            </a:r>
            <a:r>
              <a:rPr lang="hr-HR" dirty="0" err="1" smtClean="0"/>
              <a:t>diagnosis</a:t>
            </a:r>
            <a:r>
              <a:rPr lang="hr-HR" dirty="0" smtClean="0"/>
              <a:t>, </a:t>
            </a:r>
            <a:r>
              <a:rPr lang="hr-HR" dirty="0" err="1" smtClean="0"/>
              <a:t>accurat</a:t>
            </a:r>
            <a:r>
              <a:rPr lang="hr-HR" dirty="0" smtClean="0"/>
              <a:t> </a:t>
            </a:r>
            <a:r>
              <a:rPr lang="hr-HR" dirty="0" err="1" smtClean="0"/>
              <a:t>and</a:t>
            </a:r>
            <a:r>
              <a:rPr lang="hr-HR" dirty="0" smtClean="0"/>
              <a:t> </a:t>
            </a:r>
            <a:r>
              <a:rPr lang="hr-HR" dirty="0" err="1" smtClean="0"/>
              <a:t>timely</a:t>
            </a:r>
            <a:r>
              <a:rPr lang="hr-HR" dirty="0" smtClean="0"/>
              <a:t> management, </a:t>
            </a:r>
            <a:r>
              <a:rPr lang="hr-HR" dirty="0" err="1" smtClean="0"/>
              <a:t>and</a:t>
            </a:r>
            <a:r>
              <a:rPr lang="hr-HR" dirty="0" smtClean="0"/>
              <a:t> close </a:t>
            </a:r>
            <a:r>
              <a:rPr lang="hr-HR" dirty="0" err="1" smtClean="0"/>
              <a:t>folow</a:t>
            </a:r>
            <a:r>
              <a:rPr lang="hr-HR" dirty="0" smtClean="0"/>
              <a:t>-</a:t>
            </a:r>
            <a:r>
              <a:rPr lang="hr-HR" dirty="0" err="1" smtClean="0"/>
              <a:t>up</a:t>
            </a:r>
            <a:r>
              <a:rPr lang="hr-HR" dirty="0" smtClean="0"/>
              <a:t> are </a:t>
            </a:r>
            <a:r>
              <a:rPr lang="hr-HR" dirty="0" err="1" smtClean="0"/>
              <a:t>warrented</a:t>
            </a:r>
            <a:endParaRPr lang="hr-H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Traumatske </a:t>
            </a:r>
            <a:r>
              <a:rPr lang="hr-HR" dirty="0" smtClean="0"/>
              <a:t>ozljede perifernog živca mogu uzrokovati značajnu onesposobljenost te imati ozbiljan</a:t>
            </a:r>
            <a:r>
              <a:rPr lang="hr-HR" baseline="0" dirty="0" smtClean="0"/>
              <a:t> utjecaj na život bolesnika. Upravo zbog toga potrebna je rana dijagnoza, pravovremeno i točno zbrinjavanje te pažljivo praćenje bolesnika.</a:t>
            </a:r>
            <a:endParaRPr lang="hr-HR" dirty="0" smtClean="0"/>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27</a:t>
            </a:fld>
            <a:endParaRPr lang="hr-HR"/>
          </a:p>
        </p:txBody>
      </p:sp>
    </p:spTree>
    <p:extLst>
      <p:ext uri="{BB962C8B-B14F-4D97-AF65-F5344CB8AC3E}">
        <p14:creationId xmlns="" xmlns:p14="http://schemas.microsoft.com/office/powerpoint/2010/main" val="3105760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Naš pacijent je </a:t>
            </a:r>
            <a:r>
              <a:rPr lang="hr-HR" baseline="0" dirty="0" smtClean="0"/>
              <a:t>muškarac u svojim ranim tridesetim, koji je sudjelovao u prometnoj nesreći kao vozač motorkotača te zadobio </a:t>
            </a:r>
            <a:r>
              <a:rPr lang="hr-HR" baseline="0" dirty="0" err="1" smtClean="0"/>
              <a:t>politraumatske</a:t>
            </a:r>
            <a:r>
              <a:rPr lang="hr-HR" baseline="0" dirty="0" smtClean="0"/>
              <a:t> ozljede. </a:t>
            </a:r>
            <a:r>
              <a:rPr lang="hr-HR" baseline="0" dirty="0" err="1" smtClean="0"/>
              <a:t>Tijkom</a:t>
            </a:r>
            <a:r>
              <a:rPr lang="hr-HR" baseline="0" dirty="0" smtClean="0"/>
              <a:t> dijagnostičke obrade i kliničkog pregleda na hitnom kirurškom prijemu ustanovljen je paraliza lijeve ruke uzrokovana kontuzijom brahijalnog pleksusa i </a:t>
            </a:r>
            <a:r>
              <a:rPr lang="hr-HR" baseline="0" dirty="0" err="1" smtClean="0"/>
              <a:t>transekcijom</a:t>
            </a:r>
            <a:r>
              <a:rPr lang="hr-HR" baseline="0" dirty="0" smtClean="0"/>
              <a:t> radijalnog živca. Također je imao prijelom </a:t>
            </a:r>
            <a:r>
              <a:rPr lang="hr-HR" baseline="0" dirty="0" err="1" smtClean="0"/>
              <a:t>dijafize</a:t>
            </a:r>
            <a:r>
              <a:rPr lang="hr-HR" baseline="0" dirty="0" smtClean="0"/>
              <a:t> </a:t>
            </a:r>
            <a:r>
              <a:rPr lang="hr-HR" baseline="0" dirty="0" err="1" smtClean="0"/>
              <a:t>nadlakatne</a:t>
            </a:r>
            <a:r>
              <a:rPr lang="hr-HR" baseline="0" dirty="0" smtClean="0"/>
              <a:t> kosti te </a:t>
            </a:r>
            <a:r>
              <a:rPr lang="hr-HR" baseline="0" dirty="0" err="1" smtClean="0"/>
              <a:t>subluksaciju</a:t>
            </a:r>
            <a:r>
              <a:rPr lang="hr-HR" baseline="0" dirty="0" smtClean="0"/>
              <a:t> II-IV </a:t>
            </a:r>
            <a:r>
              <a:rPr lang="hr-HR" baseline="0" dirty="0" err="1" smtClean="0"/>
              <a:t>karpometakarpalnog</a:t>
            </a:r>
            <a:r>
              <a:rPr lang="hr-HR" baseline="0" dirty="0" smtClean="0"/>
              <a:t> zgloba i prijelom </a:t>
            </a:r>
            <a:r>
              <a:rPr lang="hr-HR" baseline="0" dirty="0" err="1" smtClean="0"/>
              <a:t>proksimalne</a:t>
            </a:r>
            <a:r>
              <a:rPr lang="hr-HR" baseline="0" dirty="0" smtClean="0"/>
              <a:t> falange lijevog kažiprsta.</a:t>
            </a:r>
            <a:endParaRPr lang="hr-HR" dirty="0" smtClean="0"/>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28</a:t>
            </a:fld>
            <a:endParaRPr lang="hr-HR"/>
          </a:p>
        </p:txBody>
      </p:sp>
    </p:spTree>
    <p:extLst>
      <p:ext uri="{BB962C8B-B14F-4D97-AF65-F5344CB8AC3E}">
        <p14:creationId xmlns="" xmlns:p14="http://schemas.microsoft.com/office/powerpoint/2010/main" val="411074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err="1" smtClean="0"/>
              <a:t>Fractures</a:t>
            </a:r>
            <a:r>
              <a:rPr lang="hr-HR" dirty="0" smtClean="0"/>
              <a:t> </a:t>
            </a:r>
            <a:r>
              <a:rPr lang="hr-HR" dirty="0" err="1" smtClean="0"/>
              <a:t>of</a:t>
            </a:r>
            <a:r>
              <a:rPr lang="hr-HR" dirty="0" smtClean="0"/>
              <a:t> </a:t>
            </a:r>
            <a:r>
              <a:rPr lang="hr-HR" dirty="0" err="1" smtClean="0"/>
              <a:t>the</a:t>
            </a:r>
            <a:r>
              <a:rPr lang="hr-HR" dirty="0" smtClean="0"/>
              <a:t> </a:t>
            </a:r>
            <a:r>
              <a:rPr lang="hr-HR" dirty="0" err="1" smtClean="0"/>
              <a:t>humeral</a:t>
            </a:r>
            <a:r>
              <a:rPr lang="hr-HR" dirty="0" smtClean="0"/>
              <a:t> </a:t>
            </a:r>
            <a:r>
              <a:rPr lang="hr-HR" dirty="0" err="1" smtClean="0"/>
              <a:t>shaft</a:t>
            </a:r>
            <a:r>
              <a:rPr lang="hr-HR" dirty="0" smtClean="0"/>
              <a:t> are </a:t>
            </a:r>
            <a:r>
              <a:rPr lang="hr-HR" dirty="0" err="1" smtClean="0"/>
              <a:t>quite</a:t>
            </a:r>
            <a:r>
              <a:rPr lang="hr-HR" dirty="0" smtClean="0"/>
              <a:t> </a:t>
            </a:r>
            <a:r>
              <a:rPr lang="hr-HR" dirty="0" err="1" smtClean="0"/>
              <a:t>common</a:t>
            </a:r>
            <a:r>
              <a:rPr lang="hr-HR" dirty="0" smtClean="0"/>
              <a:t> </a:t>
            </a:r>
            <a:r>
              <a:rPr lang="hr-HR" dirty="0" err="1" smtClean="0"/>
              <a:t>and</a:t>
            </a:r>
            <a:r>
              <a:rPr lang="hr-HR" dirty="0" smtClean="0"/>
              <a:t> </a:t>
            </a:r>
            <a:r>
              <a:rPr lang="hr-HR" dirty="0" err="1" smtClean="0"/>
              <a:t>represent</a:t>
            </a:r>
            <a:r>
              <a:rPr lang="hr-HR" dirty="0" smtClean="0"/>
              <a:t> 1 to3% </a:t>
            </a:r>
            <a:r>
              <a:rPr lang="hr-HR" dirty="0" err="1" smtClean="0"/>
              <a:t>of</a:t>
            </a:r>
            <a:r>
              <a:rPr lang="hr-HR" dirty="0" smtClean="0"/>
              <a:t> all </a:t>
            </a:r>
            <a:r>
              <a:rPr lang="hr-HR" dirty="0" err="1" smtClean="0"/>
              <a:t>fractures</a:t>
            </a:r>
            <a:r>
              <a:rPr lang="hr-HR" dirty="0" smtClean="0"/>
              <a:t>. </a:t>
            </a:r>
            <a:r>
              <a:rPr lang="hr-HR" dirty="0" err="1" smtClean="0"/>
              <a:t>They</a:t>
            </a:r>
            <a:r>
              <a:rPr lang="hr-HR" dirty="0" smtClean="0"/>
              <a:t> </a:t>
            </a:r>
            <a:r>
              <a:rPr lang="hr-HR" dirty="0" err="1" smtClean="0"/>
              <a:t>occure</a:t>
            </a:r>
            <a:r>
              <a:rPr lang="hr-HR" dirty="0" smtClean="0"/>
              <a:t> </a:t>
            </a:r>
            <a:r>
              <a:rPr lang="hr-HR" dirty="0" err="1" smtClean="0"/>
              <a:t>in</a:t>
            </a:r>
            <a:r>
              <a:rPr lang="hr-HR" dirty="0" smtClean="0"/>
              <a:t> all age groups, but </a:t>
            </a:r>
            <a:r>
              <a:rPr lang="hr-HR" dirty="0" err="1" smtClean="0"/>
              <a:t>show</a:t>
            </a:r>
            <a:r>
              <a:rPr lang="hr-HR" dirty="0" smtClean="0"/>
              <a:t> a </a:t>
            </a:r>
            <a:r>
              <a:rPr lang="hr-HR" dirty="0" err="1" smtClean="0"/>
              <a:t>bimodal</a:t>
            </a:r>
            <a:r>
              <a:rPr lang="hr-HR" dirty="0" smtClean="0"/>
              <a:t> </a:t>
            </a:r>
            <a:r>
              <a:rPr lang="hr-HR" dirty="0" err="1" smtClean="0"/>
              <a:t>distribution</a:t>
            </a:r>
            <a:r>
              <a:rPr lang="hr-HR" dirty="0" smtClean="0"/>
              <a:t>: </a:t>
            </a:r>
            <a:r>
              <a:rPr lang="hr-HR" dirty="0" err="1" smtClean="0"/>
              <a:t>The</a:t>
            </a:r>
            <a:r>
              <a:rPr lang="hr-HR" dirty="0" smtClean="0"/>
              <a:t> first peak is </a:t>
            </a:r>
            <a:r>
              <a:rPr lang="hr-HR" dirty="0" err="1" smtClean="0"/>
              <a:t>seen</a:t>
            </a:r>
            <a:r>
              <a:rPr lang="hr-HR" dirty="0" smtClean="0"/>
              <a:t> </a:t>
            </a:r>
            <a:r>
              <a:rPr lang="hr-HR" dirty="0" err="1" smtClean="0"/>
              <a:t>in</a:t>
            </a:r>
            <a:r>
              <a:rPr lang="hr-HR" dirty="0" smtClean="0"/>
              <a:t> </a:t>
            </a:r>
            <a:r>
              <a:rPr lang="hr-HR" dirty="0" err="1" smtClean="0"/>
              <a:t>the</a:t>
            </a:r>
            <a:r>
              <a:rPr lang="hr-HR" dirty="0" smtClean="0"/>
              <a:t> third </a:t>
            </a:r>
            <a:r>
              <a:rPr lang="hr-HR" dirty="0" err="1" smtClean="0"/>
              <a:t>decade</a:t>
            </a:r>
            <a:r>
              <a:rPr lang="hr-HR" dirty="0" smtClean="0"/>
              <a:t> </a:t>
            </a:r>
            <a:r>
              <a:rPr lang="hr-HR" dirty="0" err="1" smtClean="0"/>
              <a:t>in</a:t>
            </a:r>
            <a:r>
              <a:rPr lang="hr-HR" dirty="0" smtClean="0"/>
              <a:t> </a:t>
            </a:r>
            <a:r>
              <a:rPr lang="hr-HR" dirty="0" err="1" smtClean="0"/>
              <a:t>males</a:t>
            </a:r>
            <a:r>
              <a:rPr lang="hr-HR" dirty="0" smtClean="0"/>
              <a:t> </a:t>
            </a:r>
            <a:r>
              <a:rPr lang="hr-HR" dirty="0" err="1" smtClean="0"/>
              <a:t>and</a:t>
            </a:r>
            <a:r>
              <a:rPr lang="hr-HR" dirty="0" smtClean="0"/>
              <a:t> is </a:t>
            </a:r>
            <a:r>
              <a:rPr lang="hr-HR" dirty="0" err="1" smtClean="0"/>
              <a:t>often</a:t>
            </a:r>
            <a:r>
              <a:rPr lang="hr-HR" dirty="0" smtClean="0"/>
              <a:t> </a:t>
            </a:r>
            <a:r>
              <a:rPr lang="hr-HR" dirty="0" err="1" smtClean="0"/>
              <a:t>associated</a:t>
            </a:r>
            <a:r>
              <a:rPr lang="hr-HR" dirty="0" smtClean="0"/>
              <a:t> </a:t>
            </a:r>
            <a:r>
              <a:rPr lang="hr-HR" dirty="0" err="1" smtClean="0"/>
              <a:t>whit</a:t>
            </a:r>
            <a:r>
              <a:rPr lang="hr-HR" dirty="0" smtClean="0"/>
              <a:t> </a:t>
            </a:r>
            <a:r>
              <a:rPr lang="hr-HR" dirty="0" err="1" smtClean="0"/>
              <a:t>high</a:t>
            </a:r>
            <a:r>
              <a:rPr lang="hr-HR" dirty="0" smtClean="0"/>
              <a:t> </a:t>
            </a:r>
            <a:r>
              <a:rPr lang="hr-HR" dirty="0" err="1" smtClean="0"/>
              <a:t>velocity</a:t>
            </a:r>
            <a:r>
              <a:rPr lang="hr-HR" dirty="0" smtClean="0"/>
              <a:t> trauma; </a:t>
            </a:r>
            <a:r>
              <a:rPr lang="hr-HR" dirty="0" err="1" smtClean="0"/>
              <a:t>the</a:t>
            </a:r>
            <a:r>
              <a:rPr lang="hr-HR" dirty="0" smtClean="0"/>
              <a:t> </a:t>
            </a:r>
            <a:r>
              <a:rPr lang="hr-HR" dirty="0" err="1" smtClean="0"/>
              <a:t>second</a:t>
            </a:r>
            <a:r>
              <a:rPr lang="hr-HR" dirty="0" smtClean="0"/>
              <a:t> peak is </a:t>
            </a:r>
            <a:r>
              <a:rPr lang="hr-HR" dirty="0" err="1" smtClean="0"/>
              <a:t>noted</a:t>
            </a:r>
            <a:r>
              <a:rPr lang="hr-HR" baseline="0" dirty="0" smtClean="0"/>
              <a:t> </a:t>
            </a:r>
            <a:r>
              <a:rPr lang="hr-HR" baseline="0" dirty="0" err="1" smtClean="0"/>
              <a:t>in</a:t>
            </a:r>
            <a:r>
              <a:rPr lang="hr-HR" baseline="0" dirty="0" smtClean="0"/>
              <a:t> </a:t>
            </a:r>
            <a:r>
              <a:rPr lang="hr-HR" baseline="0" dirty="0" err="1" smtClean="0"/>
              <a:t>females</a:t>
            </a:r>
            <a:r>
              <a:rPr lang="hr-HR" baseline="0" dirty="0" smtClean="0"/>
              <a:t> </a:t>
            </a:r>
            <a:r>
              <a:rPr lang="hr-HR" baseline="0" dirty="0" err="1" smtClean="0"/>
              <a:t>in</a:t>
            </a:r>
            <a:r>
              <a:rPr lang="hr-HR" baseline="0" dirty="0" smtClean="0"/>
              <a:t> </a:t>
            </a:r>
            <a:r>
              <a:rPr lang="hr-HR" baseline="0" dirty="0" err="1" smtClean="0"/>
              <a:t>the</a:t>
            </a:r>
            <a:r>
              <a:rPr lang="hr-HR" baseline="0" dirty="0" smtClean="0"/>
              <a:t> </a:t>
            </a:r>
            <a:r>
              <a:rPr lang="hr-HR" baseline="0" dirty="0" err="1" smtClean="0"/>
              <a:t>seventh</a:t>
            </a:r>
            <a:r>
              <a:rPr lang="hr-HR" baseline="0" dirty="0" smtClean="0"/>
              <a:t> </a:t>
            </a:r>
            <a:r>
              <a:rPr lang="hr-HR" baseline="0" dirty="0" err="1" smtClean="0"/>
              <a:t>decade</a:t>
            </a:r>
            <a:r>
              <a:rPr lang="hr-HR" baseline="0" dirty="0" smtClean="0"/>
              <a:t> </a:t>
            </a:r>
            <a:r>
              <a:rPr lang="hr-HR" baseline="0" dirty="0" err="1" smtClean="0"/>
              <a:t>and</a:t>
            </a:r>
            <a:r>
              <a:rPr lang="hr-HR" baseline="0" dirty="0" smtClean="0"/>
              <a:t> </a:t>
            </a:r>
            <a:r>
              <a:rPr lang="hr-HR" baseline="0" dirty="0" err="1" smtClean="0"/>
              <a:t>is</a:t>
            </a:r>
            <a:r>
              <a:rPr lang="hr-HR" baseline="0" dirty="0" smtClean="0"/>
              <a:t> </a:t>
            </a:r>
            <a:r>
              <a:rPr lang="hr-HR" baseline="0" dirty="0" err="1" smtClean="0"/>
              <a:t>associated</a:t>
            </a:r>
            <a:r>
              <a:rPr lang="hr-HR" baseline="0" dirty="0" smtClean="0"/>
              <a:t> </a:t>
            </a:r>
            <a:r>
              <a:rPr lang="hr-HR" baseline="0" dirty="0" err="1" smtClean="0"/>
              <a:t>with</a:t>
            </a:r>
            <a:r>
              <a:rPr lang="hr-HR" baseline="0" dirty="0" smtClean="0"/>
              <a:t> </a:t>
            </a:r>
            <a:r>
              <a:rPr lang="hr-HR" baseline="0" dirty="0" err="1" smtClean="0"/>
              <a:t>low</a:t>
            </a:r>
            <a:r>
              <a:rPr lang="hr-HR" baseline="0" dirty="0" smtClean="0"/>
              <a:t> </a:t>
            </a:r>
            <a:r>
              <a:rPr lang="hr-HR" baseline="0" dirty="0" err="1" smtClean="0"/>
              <a:t>velocity</a:t>
            </a:r>
            <a:r>
              <a:rPr lang="hr-HR" baseline="0" dirty="0" smtClean="0"/>
              <a:t> </a:t>
            </a:r>
            <a:r>
              <a:rPr lang="hr-HR" baseline="0" dirty="0" err="1" smtClean="0"/>
              <a:t>falls</a:t>
            </a:r>
            <a:r>
              <a:rPr lang="hr-HR" baseline="0" dirty="0" smtClean="0"/>
              <a:t>.</a:t>
            </a:r>
            <a:endParaRPr lang="hr-HR" dirty="0" smtClean="0"/>
          </a:p>
          <a:p>
            <a:endParaRPr lang="hr-HR" dirty="0" smtClean="0"/>
          </a:p>
          <a:p>
            <a:r>
              <a:rPr lang="hr-HR" dirty="0" smtClean="0"/>
              <a:t>Kao </a:t>
            </a:r>
            <a:r>
              <a:rPr lang="hr-HR" dirty="0" smtClean="0"/>
              <a:t>što sam već rekla naš pacijent imao je prijelom lijeve</a:t>
            </a:r>
            <a:r>
              <a:rPr lang="hr-HR" baseline="0" dirty="0" smtClean="0"/>
              <a:t> nadlaktične kosti koji je čest u toj dobi.</a:t>
            </a:r>
            <a:endParaRPr lang="hr-HR" dirty="0" smtClean="0"/>
          </a:p>
          <a:p>
            <a:r>
              <a:rPr lang="hr-HR" dirty="0" smtClean="0"/>
              <a:t>Prijelomi </a:t>
            </a:r>
            <a:r>
              <a:rPr lang="hr-HR" baseline="0" dirty="0" smtClean="0"/>
              <a:t> nadlaktične kosti</a:t>
            </a:r>
            <a:r>
              <a:rPr lang="hr-HR" dirty="0" smtClean="0"/>
              <a:t> su vrlo česte i predstavljaju 1 do 3% svih prijeloma.</a:t>
            </a:r>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29</a:t>
            </a:fld>
            <a:endParaRPr lang="hr-HR"/>
          </a:p>
        </p:txBody>
      </p:sp>
    </p:spTree>
    <p:extLst>
      <p:ext uri="{BB962C8B-B14F-4D97-AF65-F5344CB8AC3E}">
        <p14:creationId xmlns:p14="http://schemas.microsoft.com/office/powerpoint/2010/main" xmlns="" val="1006113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The</a:t>
            </a:r>
            <a:r>
              <a:rPr lang="hr-HR" dirty="0" smtClean="0"/>
              <a:t> </a:t>
            </a:r>
            <a:r>
              <a:rPr lang="hr-HR" dirty="0" err="1" smtClean="0"/>
              <a:t>course</a:t>
            </a:r>
            <a:r>
              <a:rPr lang="hr-HR" dirty="0" smtClean="0"/>
              <a:t> </a:t>
            </a:r>
            <a:r>
              <a:rPr lang="hr-HR" dirty="0" err="1" smtClean="0"/>
              <a:t>of</a:t>
            </a:r>
            <a:r>
              <a:rPr lang="hr-HR" dirty="0" smtClean="0"/>
              <a:t> </a:t>
            </a:r>
            <a:r>
              <a:rPr lang="hr-HR" dirty="0" err="1" smtClean="0"/>
              <a:t>the</a:t>
            </a:r>
            <a:r>
              <a:rPr lang="hr-HR" dirty="0" smtClean="0"/>
              <a:t> nerve </a:t>
            </a:r>
            <a:r>
              <a:rPr lang="hr-HR" dirty="0" err="1" smtClean="0"/>
              <a:t>and</a:t>
            </a:r>
            <a:r>
              <a:rPr lang="hr-HR" dirty="0" smtClean="0"/>
              <a:t> </a:t>
            </a:r>
            <a:r>
              <a:rPr lang="hr-HR" dirty="0" err="1" smtClean="0"/>
              <a:t>its</a:t>
            </a:r>
            <a:r>
              <a:rPr lang="hr-HR" dirty="0" smtClean="0"/>
              <a:t> </a:t>
            </a:r>
            <a:r>
              <a:rPr lang="hr-HR" dirty="0" err="1" smtClean="0"/>
              <a:t>intimate</a:t>
            </a:r>
            <a:r>
              <a:rPr lang="hr-HR" dirty="0" smtClean="0"/>
              <a:t> </a:t>
            </a:r>
            <a:r>
              <a:rPr lang="hr-HR" dirty="0" err="1" smtClean="0"/>
              <a:t>relationtship</a:t>
            </a:r>
            <a:r>
              <a:rPr lang="hr-HR" dirty="0" smtClean="0"/>
              <a:t> to </a:t>
            </a:r>
            <a:r>
              <a:rPr lang="hr-HR" dirty="0" err="1" smtClean="0"/>
              <a:t>the</a:t>
            </a:r>
            <a:r>
              <a:rPr lang="hr-HR" dirty="0" smtClean="0"/>
              <a:t> </a:t>
            </a:r>
            <a:r>
              <a:rPr lang="hr-HR" dirty="0" err="1" smtClean="0"/>
              <a:t>humerus</a:t>
            </a:r>
            <a:r>
              <a:rPr lang="hr-HR" dirty="0" smtClean="0"/>
              <a:t> </a:t>
            </a:r>
            <a:r>
              <a:rPr lang="hr-HR" dirty="0" err="1" smtClean="0"/>
              <a:t>results</a:t>
            </a:r>
            <a:r>
              <a:rPr lang="hr-HR" baseline="0" dirty="0" smtClean="0"/>
              <a:t> </a:t>
            </a:r>
            <a:r>
              <a:rPr lang="hr-HR" baseline="0" dirty="0" err="1" smtClean="0"/>
              <a:t>in</a:t>
            </a:r>
            <a:r>
              <a:rPr lang="hr-HR" baseline="0" dirty="0" smtClean="0"/>
              <a:t> </a:t>
            </a:r>
            <a:r>
              <a:rPr lang="hr-HR" baseline="0" dirty="0" err="1" smtClean="0"/>
              <a:t>neurological</a:t>
            </a:r>
            <a:r>
              <a:rPr lang="hr-HR" baseline="0" dirty="0" smtClean="0"/>
              <a:t> </a:t>
            </a:r>
            <a:r>
              <a:rPr lang="hr-HR" baseline="0" dirty="0" err="1" smtClean="0"/>
              <a:t>injury</a:t>
            </a:r>
            <a:r>
              <a:rPr lang="hr-HR" baseline="0" dirty="0" smtClean="0"/>
              <a:t> </a:t>
            </a:r>
            <a:r>
              <a:rPr lang="hr-HR" baseline="0" dirty="0" err="1" smtClean="0"/>
              <a:t>complicating</a:t>
            </a:r>
            <a:r>
              <a:rPr lang="hr-HR" baseline="0" dirty="0" smtClean="0"/>
              <a:t> </a:t>
            </a:r>
            <a:r>
              <a:rPr lang="hr-HR" baseline="0" dirty="0" err="1" smtClean="0"/>
              <a:t>up</a:t>
            </a:r>
            <a:r>
              <a:rPr lang="hr-HR" baseline="0" dirty="0" smtClean="0"/>
              <a:t> </a:t>
            </a:r>
            <a:r>
              <a:rPr lang="hr-HR" baseline="0" dirty="0" err="1" smtClean="0"/>
              <a:t>to</a:t>
            </a:r>
            <a:r>
              <a:rPr lang="hr-HR" baseline="0" dirty="0" smtClean="0"/>
              <a:t> 22% </a:t>
            </a:r>
            <a:r>
              <a:rPr lang="hr-HR" baseline="0" dirty="0" err="1" smtClean="0"/>
              <a:t>of</a:t>
            </a:r>
            <a:r>
              <a:rPr lang="hr-HR" baseline="0" dirty="0" smtClean="0"/>
              <a:t> </a:t>
            </a:r>
            <a:r>
              <a:rPr lang="hr-HR" baseline="0" dirty="0" err="1" smtClean="0"/>
              <a:t>humeral</a:t>
            </a:r>
            <a:r>
              <a:rPr lang="hr-HR" baseline="0" dirty="0" smtClean="0"/>
              <a:t> </a:t>
            </a:r>
            <a:r>
              <a:rPr lang="hr-HR" baseline="0" dirty="0" err="1" smtClean="0"/>
              <a:t>shaft</a:t>
            </a:r>
            <a:r>
              <a:rPr lang="hr-HR" baseline="0" dirty="0" smtClean="0"/>
              <a:t> </a:t>
            </a:r>
            <a:r>
              <a:rPr lang="hr-HR" baseline="0" dirty="0" err="1" smtClean="0"/>
              <a:t>fractures</a:t>
            </a:r>
            <a:r>
              <a:rPr lang="hr-HR" baseline="0" dirty="0" smtClean="0"/>
              <a:t>. </a:t>
            </a:r>
            <a:r>
              <a:rPr lang="hr-HR" baseline="0" dirty="0" err="1" smtClean="0"/>
              <a:t>Ljungquist</a:t>
            </a:r>
            <a:endParaRPr lang="hr-H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hr-H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Zbog </a:t>
            </a:r>
            <a:r>
              <a:rPr lang="hr-HR" dirty="0" smtClean="0"/>
              <a:t>visoke sumnjom na ozljedu živca i teškog oštećenja mekog tkiva traumatolozi</a:t>
            </a:r>
            <a:r>
              <a:rPr lang="hr-HR" baseline="0" dirty="0" smtClean="0"/>
              <a:t> su se</a:t>
            </a:r>
            <a:r>
              <a:rPr lang="hr-HR" dirty="0" smtClean="0"/>
              <a:t> odlučili</a:t>
            </a:r>
            <a:r>
              <a:rPr lang="hr-HR" baseline="0" dirty="0" smtClean="0"/>
              <a:t> na zbrinjavanje prijeloma</a:t>
            </a:r>
            <a:r>
              <a:rPr lang="hr-HR" dirty="0" smtClean="0"/>
              <a:t> </a:t>
            </a:r>
            <a:r>
              <a:rPr lang="hr-HR" dirty="0" err="1" smtClean="0"/>
              <a:t>osteosintezom</a:t>
            </a:r>
            <a:r>
              <a:rPr lang="hr-HR" dirty="0" smtClean="0"/>
              <a:t>-Koristili su </a:t>
            </a:r>
            <a:r>
              <a:rPr lang="hr-HR" dirty="0" err="1" smtClean="0"/>
              <a:t>anterolateralni</a:t>
            </a:r>
            <a:r>
              <a:rPr lang="hr-HR" dirty="0" smtClean="0"/>
              <a:t> pristup</a:t>
            </a:r>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30</a:t>
            </a:fld>
            <a:endParaRPr lang="hr-HR"/>
          </a:p>
        </p:txBody>
      </p:sp>
    </p:spTree>
    <p:extLst>
      <p:ext uri="{BB962C8B-B14F-4D97-AF65-F5344CB8AC3E}">
        <p14:creationId xmlns:p14="http://schemas.microsoft.com/office/powerpoint/2010/main" xmlns="" val="1859794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were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able</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easily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explore</a:t>
            </a:r>
            <a:r>
              <a:rPr lang="hr-HR" sz="1200" kern="1200" dirty="0" smtClean="0">
                <a:solidFill>
                  <a:schemeClr val="tx1"/>
                </a:solidFill>
                <a:latin typeface="+mn-lt"/>
                <a:ea typeface="+mn-ea"/>
                <a:cs typeface="+mn-cs"/>
              </a:rPr>
              <a:t> status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radial</a:t>
            </a:r>
            <a:r>
              <a:rPr lang="hr-HR" sz="1200" kern="1200" dirty="0" smtClean="0">
                <a:solidFill>
                  <a:schemeClr val="tx1"/>
                </a:solidFill>
                <a:latin typeface="+mn-lt"/>
                <a:ea typeface="+mn-ea"/>
                <a:cs typeface="+mn-cs"/>
              </a:rPr>
              <a:t> nerve</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wich</a:t>
            </a:r>
            <a:r>
              <a:rPr lang="hr-HR" sz="1200" kern="1200" baseline="0" dirty="0" smtClean="0">
                <a:solidFill>
                  <a:schemeClr val="tx1"/>
                </a:solidFill>
                <a:latin typeface="+mn-lt"/>
                <a:ea typeface="+mn-ea"/>
                <a:cs typeface="+mn-cs"/>
              </a:rPr>
              <a:t> is </a:t>
            </a:r>
            <a:r>
              <a:rPr lang="hr-HR" sz="1200" kern="1200" baseline="0" dirty="0" err="1" smtClean="0">
                <a:solidFill>
                  <a:schemeClr val="tx1"/>
                </a:solidFill>
                <a:latin typeface="+mn-lt"/>
                <a:ea typeface="+mn-ea"/>
                <a:cs typeface="+mn-cs"/>
              </a:rPr>
              <a:t>higly</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susceptible</a:t>
            </a:r>
            <a:r>
              <a:rPr lang="hr-HR" sz="1200" kern="1200" baseline="0" dirty="0" smtClean="0">
                <a:solidFill>
                  <a:schemeClr val="tx1"/>
                </a:solidFill>
                <a:latin typeface="+mn-lt"/>
                <a:ea typeface="+mn-ea"/>
                <a:cs typeface="+mn-cs"/>
              </a:rPr>
              <a:t> to </a:t>
            </a:r>
            <a:r>
              <a:rPr lang="hr-HR" sz="1200" kern="1200" baseline="0" dirty="0" err="1" smtClean="0">
                <a:solidFill>
                  <a:schemeClr val="tx1"/>
                </a:solidFill>
                <a:latin typeface="+mn-lt"/>
                <a:ea typeface="+mn-ea"/>
                <a:cs typeface="+mn-cs"/>
              </a:rPr>
              <a:t>injury</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when</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there</a:t>
            </a:r>
            <a:r>
              <a:rPr lang="hr-HR" sz="1200" kern="1200" baseline="0" dirty="0" smtClean="0">
                <a:solidFill>
                  <a:schemeClr val="tx1"/>
                </a:solidFill>
                <a:latin typeface="+mn-lt"/>
                <a:ea typeface="+mn-ea"/>
                <a:cs typeface="+mn-cs"/>
              </a:rPr>
              <a:t> is </a:t>
            </a:r>
            <a:r>
              <a:rPr lang="hr-HR" sz="1200" kern="1200" baseline="0" dirty="0" err="1" smtClean="0">
                <a:solidFill>
                  <a:schemeClr val="tx1"/>
                </a:solidFill>
                <a:latin typeface="+mn-lt"/>
                <a:ea typeface="+mn-ea"/>
                <a:cs typeface="+mn-cs"/>
              </a:rPr>
              <a:t>significant</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displacement</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of</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mid</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humeral</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fractures</a:t>
            </a:r>
            <a:r>
              <a:rPr lang="hr-HR" sz="1200" kern="1200" baseline="0" dirty="0" smtClean="0">
                <a:solidFill>
                  <a:schemeClr val="tx1"/>
                </a:solidFill>
                <a:latin typeface="+mn-lt"/>
                <a:ea typeface="+mn-ea"/>
                <a:cs typeface="+mn-cs"/>
              </a:rPr>
              <a:t> as </a:t>
            </a:r>
            <a:r>
              <a:rPr lang="hr-HR" sz="1200" kern="1200" baseline="0" dirty="0" err="1" smtClean="0">
                <a:solidFill>
                  <a:schemeClr val="tx1"/>
                </a:solidFill>
                <a:latin typeface="+mn-lt"/>
                <a:ea typeface="+mn-ea"/>
                <a:cs typeface="+mn-cs"/>
              </a:rPr>
              <a:t>this</a:t>
            </a:r>
            <a:r>
              <a:rPr lang="hr-HR" sz="1200" kern="1200" baseline="0" dirty="0" smtClean="0">
                <a:solidFill>
                  <a:schemeClr val="tx1"/>
                </a:solidFill>
                <a:latin typeface="+mn-lt"/>
                <a:ea typeface="+mn-ea"/>
                <a:cs typeface="+mn-cs"/>
              </a:rPr>
              <a:t> one </a:t>
            </a:r>
            <a:r>
              <a:rPr lang="hr-HR" sz="1200" kern="1200" baseline="0" dirty="0" err="1" smtClean="0">
                <a:solidFill>
                  <a:schemeClr val="tx1"/>
                </a:solidFill>
                <a:latin typeface="+mn-lt"/>
                <a:ea typeface="+mn-ea"/>
                <a:cs typeface="+mn-cs"/>
              </a:rPr>
              <a:t>was</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d</a:t>
            </a:r>
            <a:r>
              <a:rPr lang="hr-HR" sz="1200" kern="1200" dirty="0" err="1" smtClean="0">
                <a:solidFill>
                  <a:schemeClr val="tx1"/>
                </a:solidFill>
                <a:latin typeface="+mn-lt"/>
                <a:ea typeface="+mn-ea"/>
                <a:cs typeface="+mn-cs"/>
              </a:rPr>
              <a:t>ue</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anatomical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position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radial</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spiral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groove</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of</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the</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humerus</a:t>
            </a:r>
            <a:r>
              <a:rPr lang="hr-HR"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Na </a:t>
            </a:r>
            <a:r>
              <a:rPr lang="hr-HR" sz="1200" kern="1200" dirty="0" smtClean="0">
                <a:solidFill>
                  <a:schemeClr val="tx1"/>
                </a:solidFill>
                <a:latin typeface="+mn-lt"/>
                <a:ea typeface="+mn-ea"/>
                <a:cs typeface="+mn-cs"/>
              </a:rPr>
              <a:t>taj način oni su bili u mogućnosti da lako istražiti status radijalnog živca koji je vrlo osjetljiv na ozljede kada postoji značajan pomak sredine nadlaktičnih prijeloma, jer to je bio zbog anatomskom položaju od radijalnog živca u spiralnim žlijebom nadlaktične kosti.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31</a:t>
            </a:fld>
            <a:endParaRPr lang="hr-HR"/>
          </a:p>
        </p:txBody>
      </p:sp>
    </p:spTree>
    <p:extLst>
      <p:ext uri="{BB962C8B-B14F-4D97-AF65-F5344CB8AC3E}">
        <p14:creationId xmlns:p14="http://schemas.microsoft.com/office/powerpoint/2010/main" xmlns="" val="185979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can be prefabricated to fit a large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variety of patients or custom molded to a specific patient.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Their effectiveness is directly dependent upon the proper fit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alignment of the components as well as proper use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compliance by the patient. The physician and </a:t>
            </a:r>
            <a:r>
              <a:rPr lang="en-US" sz="1200" i="0" kern="1200" dirty="0" err="1" smtClean="0">
                <a:solidFill>
                  <a:schemeClr val="tx1"/>
                </a:solidFill>
                <a:latin typeface="+mn-lt"/>
                <a:ea typeface="+mn-ea"/>
                <a:cs typeface="+mn-cs"/>
              </a:rPr>
              <a:t>orthotist</a:t>
            </a:r>
            <a:r>
              <a:rPr lang="en-US" sz="1200" i="0" kern="1200" dirty="0" smtClean="0">
                <a:solidFill>
                  <a:schemeClr val="tx1"/>
                </a:solidFill>
                <a:latin typeface="+mn-lt"/>
                <a:ea typeface="+mn-ea"/>
                <a:cs typeface="+mn-cs"/>
              </a:rPr>
              <a:t> should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prepare a detailed prescription together in order to avoid delivering the wrong device. Once delivered each should be </a:t>
            </a:r>
            <a:r>
              <a:rPr lang="en-US" sz="1200" i="0" kern="1200" dirty="0" smtClean="0">
                <a:solidFill>
                  <a:schemeClr val="tx1"/>
                </a:solidFill>
                <a:latin typeface="+mn-lt"/>
                <a:ea typeface="+mn-ea"/>
                <a:cs typeface="+mn-cs"/>
              </a:rPr>
              <a:t>present</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to </a:t>
            </a:r>
            <a:r>
              <a:rPr lang="en-US" sz="1200" i="0" kern="1200" dirty="0" smtClean="0">
                <a:solidFill>
                  <a:schemeClr val="tx1"/>
                </a:solidFill>
                <a:latin typeface="+mn-lt"/>
                <a:ea typeface="+mn-ea"/>
                <a:cs typeface="+mn-cs"/>
              </a:rPr>
              <a:t>“check out” the device in order to ensure proper fit.</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4</a:t>
            </a:fld>
            <a:endParaRPr lang="hr-H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were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able</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easily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explore</a:t>
            </a:r>
            <a:r>
              <a:rPr lang="hr-HR" sz="1200" kern="1200" dirty="0" smtClean="0">
                <a:solidFill>
                  <a:schemeClr val="tx1"/>
                </a:solidFill>
                <a:latin typeface="+mn-lt"/>
                <a:ea typeface="+mn-ea"/>
                <a:cs typeface="+mn-cs"/>
              </a:rPr>
              <a:t> status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radial</a:t>
            </a:r>
            <a:r>
              <a:rPr lang="hr-HR" sz="1200" kern="1200" dirty="0" smtClean="0">
                <a:solidFill>
                  <a:schemeClr val="tx1"/>
                </a:solidFill>
                <a:latin typeface="+mn-lt"/>
                <a:ea typeface="+mn-ea"/>
                <a:cs typeface="+mn-cs"/>
              </a:rPr>
              <a:t> nerve</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wich</a:t>
            </a:r>
            <a:r>
              <a:rPr lang="hr-HR" sz="1200" kern="1200" baseline="0" dirty="0" smtClean="0">
                <a:solidFill>
                  <a:schemeClr val="tx1"/>
                </a:solidFill>
                <a:latin typeface="+mn-lt"/>
                <a:ea typeface="+mn-ea"/>
                <a:cs typeface="+mn-cs"/>
              </a:rPr>
              <a:t> is </a:t>
            </a:r>
            <a:r>
              <a:rPr lang="hr-HR" sz="1200" kern="1200" baseline="0" dirty="0" err="1" smtClean="0">
                <a:solidFill>
                  <a:schemeClr val="tx1"/>
                </a:solidFill>
                <a:latin typeface="+mn-lt"/>
                <a:ea typeface="+mn-ea"/>
                <a:cs typeface="+mn-cs"/>
              </a:rPr>
              <a:t>higly</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susceptible</a:t>
            </a:r>
            <a:r>
              <a:rPr lang="hr-HR" sz="1200" kern="1200" baseline="0" dirty="0" smtClean="0">
                <a:solidFill>
                  <a:schemeClr val="tx1"/>
                </a:solidFill>
                <a:latin typeface="+mn-lt"/>
                <a:ea typeface="+mn-ea"/>
                <a:cs typeface="+mn-cs"/>
              </a:rPr>
              <a:t> to </a:t>
            </a:r>
            <a:r>
              <a:rPr lang="hr-HR" sz="1200" kern="1200" baseline="0" dirty="0" err="1" smtClean="0">
                <a:solidFill>
                  <a:schemeClr val="tx1"/>
                </a:solidFill>
                <a:latin typeface="+mn-lt"/>
                <a:ea typeface="+mn-ea"/>
                <a:cs typeface="+mn-cs"/>
              </a:rPr>
              <a:t>injury</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when</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there</a:t>
            </a:r>
            <a:r>
              <a:rPr lang="hr-HR" sz="1200" kern="1200" baseline="0" dirty="0" smtClean="0">
                <a:solidFill>
                  <a:schemeClr val="tx1"/>
                </a:solidFill>
                <a:latin typeface="+mn-lt"/>
                <a:ea typeface="+mn-ea"/>
                <a:cs typeface="+mn-cs"/>
              </a:rPr>
              <a:t> is </a:t>
            </a:r>
            <a:r>
              <a:rPr lang="hr-HR" sz="1200" kern="1200" baseline="0" dirty="0" err="1" smtClean="0">
                <a:solidFill>
                  <a:schemeClr val="tx1"/>
                </a:solidFill>
                <a:latin typeface="+mn-lt"/>
                <a:ea typeface="+mn-ea"/>
                <a:cs typeface="+mn-cs"/>
              </a:rPr>
              <a:t>significant</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displacement</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of</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mid</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humeral</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fractures</a:t>
            </a:r>
            <a:r>
              <a:rPr lang="hr-HR" sz="1200" kern="1200" baseline="0" dirty="0" smtClean="0">
                <a:solidFill>
                  <a:schemeClr val="tx1"/>
                </a:solidFill>
                <a:latin typeface="+mn-lt"/>
                <a:ea typeface="+mn-ea"/>
                <a:cs typeface="+mn-cs"/>
              </a:rPr>
              <a:t> as </a:t>
            </a:r>
            <a:r>
              <a:rPr lang="hr-HR" sz="1200" kern="1200" baseline="0" dirty="0" err="1" smtClean="0">
                <a:solidFill>
                  <a:schemeClr val="tx1"/>
                </a:solidFill>
                <a:latin typeface="+mn-lt"/>
                <a:ea typeface="+mn-ea"/>
                <a:cs typeface="+mn-cs"/>
              </a:rPr>
              <a:t>this</a:t>
            </a:r>
            <a:r>
              <a:rPr lang="hr-HR" sz="1200" kern="1200" baseline="0" dirty="0" smtClean="0">
                <a:solidFill>
                  <a:schemeClr val="tx1"/>
                </a:solidFill>
                <a:latin typeface="+mn-lt"/>
                <a:ea typeface="+mn-ea"/>
                <a:cs typeface="+mn-cs"/>
              </a:rPr>
              <a:t> one </a:t>
            </a:r>
            <a:r>
              <a:rPr lang="hr-HR" sz="1200" kern="1200" baseline="0" dirty="0" err="1" smtClean="0">
                <a:solidFill>
                  <a:schemeClr val="tx1"/>
                </a:solidFill>
                <a:latin typeface="+mn-lt"/>
                <a:ea typeface="+mn-ea"/>
                <a:cs typeface="+mn-cs"/>
              </a:rPr>
              <a:t>was</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d</a:t>
            </a:r>
            <a:r>
              <a:rPr lang="hr-HR" sz="1200" kern="1200" dirty="0" err="1" smtClean="0">
                <a:solidFill>
                  <a:schemeClr val="tx1"/>
                </a:solidFill>
                <a:latin typeface="+mn-lt"/>
                <a:ea typeface="+mn-ea"/>
                <a:cs typeface="+mn-cs"/>
              </a:rPr>
              <a:t>ue</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anatomical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position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radial</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spiral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groove</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of</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the</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humerus</a:t>
            </a:r>
            <a:r>
              <a:rPr lang="hr-HR" sz="1200" kern="1200" baseline="0" dirty="0" smtClean="0">
                <a:solidFill>
                  <a:schemeClr val="tx1"/>
                </a:solidFill>
                <a:latin typeface="+mn-lt"/>
                <a:ea typeface="+mn-ea"/>
                <a:cs typeface="+mn-cs"/>
              </a:rPr>
              <a:t>. </a:t>
            </a: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latin typeface="+mn-lt"/>
                <a:ea typeface="+mn-ea"/>
                <a:cs typeface="+mn-cs"/>
              </a:rPr>
              <a:t>Na </a:t>
            </a:r>
            <a:r>
              <a:rPr lang="hr-HR" sz="1200" kern="1200" dirty="0" smtClean="0">
                <a:solidFill>
                  <a:schemeClr val="tx1"/>
                </a:solidFill>
                <a:latin typeface="+mn-lt"/>
                <a:ea typeface="+mn-ea"/>
                <a:cs typeface="+mn-cs"/>
              </a:rPr>
              <a:t>taj način oni su bili u mogućnosti da lako istražiti status radijalnog živca koji je vrlo osjetljiv na ozljede kada postoji značajan pomak sredine nadlaktičnih prijeloma, jer to je bio zbog anatomskom položaju od radijalnog živca u spiralnim žlijebom nadlaktične kosti. </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CFE9FA-3776-4BB9-8968-FE909513F8E5}" type="slidenum">
              <a:rPr lang="hr-HR" smtClean="0"/>
              <a:pPr/>
              <a:t>32</a:t>
            </a:fld>
            <a:endParaRPr lang="hr-HR"/>
          </a:p>
        </p:txBody>
      </p:sp>
    </p:spTree>
    <p:extLst>
      <p:ext uri="{BB962C8B-B14F-4D97-AF65-F5344CB8AC3E}">
        <p14:creationId xmlns:p14="http://schemas.microsoft.com/office/powerpoint/2010/main" xmlns="" val="596441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err="1" smtClean="0">
                <a:solidFill>
                  <a:schemeClr val="tx1"/>
                </a:solidFill>
                <a:latin typeface="+mn-lt"/>
                <a:ea typeface="+mn-ea"/>
                <a:cs typeface="+mn-cs"/>
              </a:rPr>
              <a:t>They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found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out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unfortunatelly</a:t>
            </a:r>
            <a:r>
              <a:rPr lang="hr-HR" sz="1200" kern="1200" dirty="0" smtClean="0">
                <a:solidFill>
                  <a:schemeClr val="tx1"/>
                </a:solidFill>
                <a:latin typeface="+mn-lt"/>
                <a:ea typeface="+mn-ea"/>
                <a:cs typeface="+mn-cs"/>
              </a:rPr>
              <a:t> for </a:t>
            </a:r>
            <a:r>
              <a:rPr lang="hr-HR" sz="1200" kern="1200" dirty="0" err="1" smtClean="0">
                <a:solidFill>
                  <a:schemeClr val="tx1"/>
                </a:solidFill>
                <a:latin typeface="+mn-lt"/>
                <a:ea typeface="+mn-ea"/>
                <a:cs typeface="+mn-cs"/>
              </a:rPr>
              <a:t>our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patient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radial</a:t>
            </a:r>
            <a:r>
              <a:rPr lang="hr-HR" sz="1200" kern="1200" dirty="0" smtClean="0">
                <a:solidFill>
                  <a:schemeClr val="tx1"/>
                </a:solidFill>
                <a:latin typeface="+mn-lt"/>
                <a:ea typeface="+mn-ea"/>
                <a:cs typeface="+mn-cs"/>
              </a:rPr>
              <a:t> nerv </a:t>
            </a:r>
            <a:r>
              <a:rPr lang="hr-HR" sz="1200" kern="1200" dirty="0" err="1" smtClean="0">
                <a:solidFill>
                  <a:schemeClr val="tx1"/>
                </a:solidFill>
                <a:latin typeface="+mn-lt"/>
                <a:ea typeface="+mn-ea"/>
                <a:cs typeface="+mn-cs"/>
              </a:rPr>
              <a:t>was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totaly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transected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referd</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neurotmesis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according</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Mackinnon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modification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Sunderlands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classification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injury</a:t>
            </a: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err="1" smtClean="0">
                <a:solidFill>
                  <a:schemeClr val="tx1"/>
                </a:solidFill>
                <a:latin typeface="+mn-lt"/>
                <a:ea typeface="+mn-ea"/>
                <a:cs typeface="+mn-cs"/>
              </a:rPr>
              <a:t>Approximately</a:t>
            </a:r>
            <a:r>
              <a:rPr lang="hr-HR" sz="1200" kern="1200" dirty="0" smtClean="0">
                <a:solidFill>
                  <a:schemeClr val="tx1"/>
                </a:solidFill>
                <a:latin typeface="+mn-lt"/>
                <a:ea typeface="+mn-ea"/>
                <a:cs typeface="+mn-cs"/>
              </a:rPr>
              <a:t> 75 to 90 </a:t>
            </a:r>
            <a:r>
              <a:rPr lang="hr-HR" sz="1200" kern="1200" dirty="0" err="1" smtClean="0">
                <a:solidFill>
                  <a:schemeClr val="tx1"/>
                </a:solidFill>
                <a:latin typeface="+mn-lt"/>
                <a:ea typeface="+mn-ea"/>
                <a:cs typeface="+mn-cs"/>
              </a:rPr>
              <a:t>percent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radial</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injuries</a:t>
            </a:r>
            <a:r>
              <a:rPr lang="hr-HR" sz="1200" kern="1200" dirty="0" smtClean="0">
                <a:solidFill>
                  <a:schemeClr val="tx1"/>
                </a:solidFill>
                <a:latin typeface="+mn-lt"/>
                <a:ea typeface="+mn-ea"/>
                <a:cs typeface="+mn-cs"/>
              </a:rPr>
              <a:t> at </a:t>
            </a:r>
            <a:r>
              <a:rPr lang="hr-HR" sz="1200" kern="1200" dirty="0" err="1" smtClean="0">
                <a:solidFill>
                  <a:schemeClr val="tx1"/>
                </a:solidFill>
                <a:latin typeface="+mn-lt"/>
                <a:ea typeface="+mn-ea"/>
                <a:cs typeface="+mn-cs"/>
              </a:rPr>
              <a:t>presentation</a:t>
            </a:r>
            <a:r>
              <a:rPr lang="hr-HR" sz="1200" kern="1200" dirty="0" smtClean="0">
                <a:solidFill>
                  <a:schemeClr val="tx1"/>
                </a:solidFill>
                <a:latin typeface="+mn-lt"/>
                <a:ea typeface="+mn-ea"/>
                <a:cs typeface="+mn-cs"/>
              </a:rPr>
              <a:t> are </a:t>
            </a:r>
            <a:r>
              <a:rPr lang="hr-HR" sz="1200" kern="1200" dirty="0" err="1" smtClean="0">
                <a:solidFill>
                  <a:schemeClr val="tx1"/>
                </a:solidFill>
                <a:latin typeface="+mn-lt"/>
                <a:ea typeface="+mn-ea"/>
                <a:cs typeface="+mn-cs"/>
              </a:rPr>
              <a:t>neurapraxias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resolve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without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intervention</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3"/>
              </a:rPr>
              <a:t>13</a:t>
            </a:r>
            <a:r>
              <a:rPr lang="hr-HR" sz="1200" kern="1200" dirty="0" smtClean="0">
                <a:solidFill>
                  <a:schemeClr val="tx1"/>
                </a:solidFill>
                <a:latin typeface="+mn-lt"/>
                <a:ea typeface="+mn-ea"/>
                <a:cs typeface="+mn-cs"/>
              </a:rPr>
              <a:t>].</a:t>
            </a:r>
          </a:p>
          <a:p>
            <a:endParaRPr lang="hr-HR" dirty="0" smtClean="0"/>
          </a:p>
          <a:p>
            <a:endParaRPr lang="hr-HR" sz="1200" i="0" kern="1200" dirty="0" smtClean="0">
              <a:solidFill>
                <a:schemeClr val="tx1"/>
              </a:solidFill>
              <a:latin typeface="+mn-lt"/>
              <a:ea typeface="+mn-ea"/>
              <a:cs typeface="+mn-cs"/>
            </a:endParaRPr>
          </a:p>
          <a:p>
            <a:r>
              <a:rPr lang="hr-HR" sz="1200" kern="1200" dirty="0" err="1" smtClean="0">
                <a:solidFill>
                  <a:schemeClr val="tx1"/>
                </a:solidFill>
                <a:latin typeface="+mn-lt"/>
                <a:ea typeface="+mn-ea"/>
                <a:cs typeface="+mn-cs"/>
              </a:rPr>
              <a:t>Neurotmesis</a:t>
            </a:r>
            <a:r>
              <a:rPr lang="hr-HR" sz="1200" kern="1200" dirty="0" smtClean="0">
                <a:solidFill>
                  <a:schemeClr val="tx1"/>
                </a:solidFill>
                <a:latin typeface="+mn-lt"/>
                <a:ea typeface="+mn-ea"/>
                <a:cs typeface="+mn-cs"/>
              </a:rPr>
              <a:t> — </a:t>
            </a:r>
            <a:r>
              <a:rPr lang="hr-HR" sz="1200" kern="1200" dirty="0" err="1" smtClean="0">
                <a:solidFill>
                  <a:schemeClr val="tx1"/>
                </a:solidFill>
                <a:latin typeface="+mn-lt"/>
                <a:ea typeface="+mn-ea"/>
                <a:cs typeface="+mn-cs"/>
              </a:rPr>
              <a:t>Neurotmesis</a:t>
            </a:r>
            <a:r>
              <a:rPr lang="hr-HR" sz="1200" kern="1200" dirty="0" smtClean="0">
                <a:solidFill>
                  <a:schemeClr val="tx1"/>
                </a:solidFill>
                <a:latin typeface="+mn-lt"/>
                <a:ea typeface="+mn-ea"/>
                <a:cs typeface="+mn-cs"/>
              </a:rPr>
              <a:t> most </a:t>
            </a:r>
            <a:r>
              <a:rPr lang="hr-HR" sz="1200" kern="1200" dirty="0" err="1" smtClean="0">
                <a:solidFill>
                  <a:schemeClr val="tx1"/>
                </a:solidFill>
                <a:latin typeface="+mn-lt"/>
                <a:ea typeface="+mn-ea"/>
                <a:cs typeface="+mn-cs"/>
              </a:rPr>
              <a:t>often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occurs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association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severe </a:t>
            </a:r>
            <a:r>
              <a:rPr lang="hr-HR" sz="1200" kern="1200" dirty="0" err="1" smtClean="0">
                <a:solidFill>
                  <a:schemeClr val="tx1"/>
                </a:solidFill>
                <a:latin typeface="+mn-lt"/>
                <a:ea typeface="+mn-ea"/>
                <a:cs typeface="+mn-cs"/>
              </a:rPr>
              <a:t>lesions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such</a:t>
            </a:r>
            <a:r>
              <a:rPr lang="hr-HR" sz="1200" kern="1200" dirty="0" smtClean="0">
                <a:solidFill>
                  <a:schemeClr val="tx1"/>
                </a:solidFill>
                <a:latin typeface="+mn-lt"/>
                <a:ea typeface="+mn-ea"/>
                <a:cs typeface="+mn-cs"/>
              </a:rPr>
              <a:t> as sharp </a:t>
            </a:r>
            <a:r>
              <a:rPr lang="hr-HR" sz="1200" kern="1200" dirty="0" err="1" smtClean="0">
                <a:solidFill>
                  <a:schemeClr val="tx1"/>
                </a:solidFill>
                <a:latin typeface="+mn-lt"/>
                <a:ea typeface="+mn-ea"/>
                <a:cs typeface="+mn-cs"/>
              </a:rPr>
              <a:t>injuries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traction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injuries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percussion</a:t>
            </a:r>
            <a:r>
              <a:rPr lang="hr-HR" sz="1200" kern="1200" dirty="0" smtClean="0">
                <a:solidFill>
                  <a:schemeClr val="tx1"/>
                </a:solidFill>
                <a:latin typeface="+mn-lt"/>
                <a:ea typeface="+mn-ea"/>
                <a:cs typeface="+mn-cs"/>
              </a:rPr>
              <a:t>, or </a:t>
            </a:r>
            <a:r>
              <a:rPr lang="hr-HR" sz="1200" kern="1200" dirty="0" err="1" smtClean="0">
                <a:solidFill>
                  <a:schemeClr val="tx1"/>
                </a:solidFill>
                <a:latin typeface="+mn-lt"/>
                <a:ea typeface="+mn-ea"/>
                <a:cs typeface="+mn-cs"/>
              </a:rPr>
              <a:t>exposure</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neurotoxic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substances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axon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myelin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sheath</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surrounding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stroma</a:t>
            </a:r>
            <a:r>
              <a:rPr lang="hr-HR" sz="1200" kern="1200" dirty="0" smtClean="0">
                <a:solidFill>
                  <a:schemeClr val="tx1"/>
                </a:solidFill>
                <a:latin typeface="+mn-lt"/>
                <a:ea typeface="+mn-ea"/>
                <a:cs typeface="+mn-cs"/>
              </a:rPr>
              <a:t> are all </a:t>
            </a:r>
            <a:r>
              <a:rPr lang="hr-HR" sz="1200" kern="1200" dirty="0" err="1" smtClean="0">
                <a:solidFill>
                  <a:schemeClr val="tx1"/>
                </a:solidFill>
                <a:latin typeface="+mn-lt"/>
                <a:ea typeface="+mn-ea"/>
                <a:cs typeface="+mn-cs"/>
              </a:rPr>
              <a:t>irreversibly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damaged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external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continuity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injured</a:t>
            </a:r>
            <a:r>
              <a:rPr lang="hr-HR" sz="1200" kern="1200" dirty="0" smtClean="0">
                <a:solidFill>
                  <a:schemeClr val="tx1"/>
                </a:solidFill>
                <a:latin typeface="+mn-lt"/>
                <a:ea typeface="+mn-ea"/>
                <a:cs typeface="+mn-cs"/>
              </a:rPr>
              <a:t> nerve is </a:t>
            </a:r>
            <a:r>
              <a:rPr lang="hr-HR" sz="1200" kern="1200" dirty="0" err="1" smtClean="0">
                <a:solidFill>
                  <a:schemeClr val="tx1"/>
                </a:solidFill>
                <a:latin typeface="+mn-lt"/>
                <a:ea typeface="+mn-ea"/>
                <a:cs typeface="+mn-cs"/>
              </a:rPr>
              <a:t>usually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disrupted</a:t>
            </a:r>
            <a:r>
              <a:rPr lang="hr-HR" sz="1200" kern="1200" dirty="0" smtClean="0">
                <a:solidFill>
                  <a:schemeClr val="tx1"/>
                </a:solidFill>
                <a:latin typeface="+mn-lt"/>
                <a:ea typeface="+mn-ea"/>
                <a:cs typeface="+mn-cs"/>
              </a:rPr>
              <a:t>. No </a:t>
            </a:r>
            <a:r>
              <a:rPr lang="hr-HR" sz="1200" kern="1200" dirty="0" err="1" smtClean="0">
                <a:solidFill>
                  <a:schemeClr val="tx1"/>
                </a:solidFill>
                <a:latin typeface="+mn-lt"/>
                <a:ea typeface="+mn-ea"/>
                <a:cs typeface="+mn-cs"/>
              </a:rPr>
              <a:t>significant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regeneration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occurs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such</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lesion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unless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surgical</a:t>
            </a:r>
            <a:r>
              <a:rPr lang="hr-HR" sz="1200" kern="1200" dirty="0" smtClean="0">
                <a:solidFill>
                  <a:schemeClr val="tx1"/>
                </a:solidFill>
                <a:latin typeface="+mn-lt"/>
                <a:ea typeface="+mn-ea"/>
                <a:cs typeface="+mn-cs"/>
              </a:rPr>
              <a:t> re-</a:t>
            </a:r>
            <a:r>
              <a:rPr lang="hr-HR" sz="1200" kern="1200" dirty="0" err="1" smtClean="0">
                <a:solidFill>
                  <a:schemeClr val="tx1"/>
                </a:solidFill>
                <a:latin typeface="+mn-lt"/>
                <a:ea typeface="+mn-ea"/>
                <a:cs typeface="+mn-cs"/>
              </a:rPr>
              <a:t>anastomosis</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performed</a:t>
            </a:r>
            <a:r>
              <a:rPr lang="hr-HR" sz="1200" kern="1200" dirty="0" smtClean="0">
                <a:solidFill>
                  <a:schemeClr val="tx1"/>
                </a:solidFill>
                <a:latin typeface="+mn-lt"/>
                <a:ea typeface="+mn-ea"/>
                <a:cs typeface="+mn-cs"/>
              </a:rPr>
              <a:t>.</a:t>
            </a:r>
          </a:p>
          <a:p>
            <a:r>
              <a:rPr lang="hr-HR" sz="1200" kern="1200" dirty="0" err="1" smtClean="0">
                <a:solidFill>
                  <a:schemeClr val="tx1"/>
                </a:solidFill>
                <a:latin typeface="+mn-lt"/>
                <a:ea typeface="+mn-ea"/>
                <a:cs typeface="+mn-cs"/>
              </a:rPr>
              <a:t>Mechanisms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functional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recovery</a:t>
            </a:r>
            <a:r>
              <a:rPr lang="hr-HR" sz="1200" kern="1200" dirty="0" smtClean="0">
                <a:solidFill>
                  <a:schemeClr val="tx1"/>
                </a:solidFill>
                <a:latin typeface="+mn-lt"/>
                <a:ea typeface="+mn-ea"/>
                <a:cs typeface="+mn-cs"/>
              </a:rPr>
              <a:t> — </a:t>
            </a:r>
            <a:r>
              <a:rPr lang="hr-HR" sz="1200" kern="1200" dirty="0" err="1" smtClean="0">
                <a:solidFill>
                  <a:schemeClr val="tx1"/>
                </a:solidFill>
                <a:latin typeface="+mn-lt"/>
                <a:ea typeface="+mn-ea"/>
                <a:cs typeface="+mn-cs"/>
              </a:rPr>
              <a:t>Despite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clear </a:t>
            </a:r>
            <a:r>
              <a:rPr lang="hr-HR" sz="1200" kern="1200" dirty="0" err="1" smtClean="0">
                <a:solidFill>
                  <a:schemeClr val="tx1"/>
                </a:solidFill>
                <a:latin typeface="+mn-lt"/>
                <a:ea typeface="+mn-ea"/>
                <a:cs typeface="+mn-cs"/>
              </a:rPr>
              <a:t>pathophysiologic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distinctions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described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above</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lesions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most </a:t>
            </a:r>
            <a:r>
              <a:rPr lang="hr-HR" sz="1200" kern="1200" dirty="0" err="1" smtClean="0">
                <a:solidFill>
                  <a:schemeClr val="tx1"/>
                </a:solidFill>
                <a:latin typeface="+mn-lt"/>
                <a:ea typeface="+mn-ea"/>
                <a:cs typeface="+mn-cs"/>
              </a:rPr>
              <a:t>traumatic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injuries</a:t>
            </a:r>
            <a:r>
              <a:rPr lang="hr-HR" sz="1200" kern="1200" dirty="0" smtClean="0">
                <a:solidFill>
                  <a:schemeClr val="tx1"/>
                </a:solidFill>
                <a:latin typeface="+mn-lt"/>
                <a:ea typeface="+mn-ea"/>
                <a:cs typeface="+mn-cs"/>
              </a:rPr>
              <a:t> are </a:t>
            </a:r>
            <a:r>
              <a:rPr lang="hr-HR" sz="1200" kern="1200" dirty="0" err="1" smtClean="0">
                <a:solidFill>
                  <a:schemeClr val="tx1"/>
                </a:solidFill>
                <a:latin typeface="+mn-lt"/>
                <a:ea typeface="+mn-ea"/>
                <a:cs typeface="+mn-cs"/>
              </a:rPr>
              <a:t>mixed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Thus</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single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traumatic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event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will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cause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combination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neurapraxia</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axonotmesis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neurotmesis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various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degrees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final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outcome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depends</a:t>
            </a:r>
            <a:r>
              <a:rPr lang="hr-HR" sz="1200" kern="1200" dirty="0" smtClean="0">
                <a:solidFill>
                  <a:schemeClr val="tx1"/>
                </a:solidFill>
                <a:latin typeface="+mn-lt"/>
                <a:ea typeface="+mn-ea"/>
                <a:cs typeface="+mn-cs"/>
              </a:rPr>
              <a:t> on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ratio</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between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individual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components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injury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predominant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pathophysiologic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feature</a:t>
            </a:r>
            <a:r>
              <a:rPr lang="hr-HR" sz="1200" kern="1200" dirty="0" smtClean="0">
                <a:solidFill>
                  <a:schemeClr val="tx1"/>
                </a:solidFill>
                <a:latin typeface="+mn-lt"/>
                <a:ea typeface="+mn-ea"/>
                <a:cs typeface="+mn-cs"/>
              </a:rPr>
              <a:t>).</a:t>
            </a:r>
          </a:p>
          <a:p>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complete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neurotmesis</a:t>
            </a:r>
            <a:r>
              <a:rPr lang="hr-HR" sz="1200" kern="1200" dirty="0" smtClean="0">
                <a:solidFill>
                  <a:schemeClr val="tx1"/>
                </a:solidFill>
                <a:latin typeface="+mn-lt"/>
                <a:ea typeface="+mn-ea"/>
                <a:cs typeface="+mn-cs"/>
              </a:rPr>
              <a:t>,</a:t>
            </a:r>
            <a:r>
              <a:rPr lang="hr-HR" sz="1200" b="1"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such</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 nerve </a:t>
            </a:r>
            <a:r>
              <a:rPr lang="hr-HR" sz="1200" kern="1200" dirty="0" err="1" smtClean="0">
                <a:solidFill>
                  <a:schemeClr val="tx1"/>
                </a:solidFill>
                <a:latin typeface="+mn-lt"/>
                <a:ea typeface="+mn-ea"/>
                <a:cs typeface="+mn-cs"/>
              </a:rPr>
              <a:t>transection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disruption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axon</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well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its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supporting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structures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occurs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Spontaneous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reversal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changes</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impossible</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regenerates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disorganized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proliferation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axons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Schwann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cells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perineural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cells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collagenous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stroma</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called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neuroma</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4"/>
              </a:rPr>
              <a:t>picture 1</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intervention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scarring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debridement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approximation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ends</a:t>
            </a:r>
            <a:r>
              <a:rPr lang="hr-HR" sz="1200" kern="1200" dirty="0" smtClean="0">
                <a:solidFill>
                  <a:schemeClr val="tx1"/>
                </a:solidFill>
                <a:latin typeface="+mn-lt"/>
                <a:ea typeface="+mn-ea"/>
                <a:cs typeface="+mn-cs"/>
              </a:rPr>
              <a:t> or </a:t>
            </a:r>
            <a:r>
              <a:rPr lang="hr-HR" sz="1200" kern="1200" dirty="0" err="1" smtClean="0">
                <a:solidFill>
                  <a:schemeClr val="tx1"/>
                </a:solidFill>
                <a:latin typeface="+mn-lt"/>
                <a:ea typeface="+mn-ea"/>
                <a:cs typeface="+mn-cs"/>
              </a:rPr>
              <a:t>interposing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 nerve </a:t>
            </a:r>
            <a:r>
              <a:rPr lang="hr-HR" sz="1200" kern="1200" dirty="0" err="1" smtClean="0">
                <a:solidFill>
                  <a:schemeClr val="tx1"/>
                </a:solidFill>
                <a:latin typeface="+mn-lt"/>
                <a:ea typeface="+mn-ea"/>
                <a:cs typeface="+mn-cs"/>
              </a:rPr>
              <a:t>graft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axon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grow</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along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endoneurial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tubes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distal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segments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process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take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months</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years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until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useful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function</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achieved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neurotmesis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muscle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recovery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can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only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occur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axonal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regeneration</a:t>
            </a:r>
            <a:r>
              <a:rPr lang="hr-HR" sz="1200" kern="1200" dirty="0" smtClean="0">
                <a:solidFill>
                  <a:schemeClr val="tx1"/>
                </a:solidFill>
                <a:latin typeface="+mn-lt"/>
                <a:ea typeface="+mn-ea"/>
                <a:cs typeface="+mn-cs"/>
              </a:rPr>
              <a:t>.</a:t>
            </a:r>
          </a:p>
          <a:p>
            <a:r>
              <a:rPr lang="hr-HR" sz="1200" kern="1200" dirty="0" err="1" smtClean="0">
                <a:solidFill>
                  <a:schemeClr val="tx1"/>
                </a:solidFill>
                <a:latin typeface="+mn-lt"/>
                <a:ea typeface="+mn-ea"/>
                <a:cs typeface="+mn-cs"/>
              </a:rPr>
              <a:t>Recovery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will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also</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depend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upon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integrity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muscle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when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reaches</a:t>
            </a:r>
            <a:r>
              <a:rPr lang="hr-HR" sz="1200" kern="1200" dirty="0" smtClean="0">
                <a:solidFill>
                  <a:schemeClr val="tx1"/>
                </a:solidFill>
                <a:latin typeface="+mn-lt"/>
                <a:ea typeface="+mn-ea"/>
                <a:cs typeface="+mn-cs"/>
              </a:rPr>
              <a:t> it.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muscle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remains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viable</a:t>
            </a:r>
            <a:r>
              <a:rPr lang="hr-HR" sz="1200" kern="1200" dirty="0" smtClean="0">
                <a:solidFill>
                  <a:schemeClr val="tx1"/>
                </a:solidFill>
                <a:latin typeface="+mn-lt"/>
                <a:ea typeface="+mn-ea"/>
                <a:cs typeface="+mn-cs"/>
              </a:rPr>
              <a:t> for </a:t>
            </a:r>
            <a:r>
              <a:rPr lang="hr-HR" sz="1200" kern="1200" dirty="0" err="1" smtClean="0">
                <a:solidFill>
                  <a:schemeClr val="tx1"/>
                </a:solidFill>
                <a:latin typeface="+mn-lt"/>
                <a:ea typeface="+mn-ea"/>
                <a:cs typeface="+mn-cs"/>
              </a:rPr>
              <a:t>reinnervation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for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approximately</a:t>
            </a:r>
            <a:r>
              <a:rPr lang="hr-HR" sz="1200" kern="1200" dirty="0" smtClean="0">
                <a:solidFill>
                  <a:schemeClr val="tx1"/>
                </a:solidFill>
                <a:latin typeface="+mn-lt"/>
                <a:ea typeface="+mn-ea"/>
                <a:cs typeface="+mn-cs"/>
              </a:rPr>
              <a:t> 12 to 24 </a:t>
            </a:r>
            <a:r>
              <a:rPr lang="hr-HR" sz="1200" kern="1200" dirty="0" err="1" smtClean="0">
                <a:solidFill>
                  <a:schemeClr val="tx1"/>
                </a:solidFill>
                <a:latin typeface="+mn-lt"/>
                <a:ea typeface="+mn-ea"/>
                <a:cs typeface="+mn-cs"/>
              </a:rPr>
              <a:t>months</a:t>
            </a:r>
            <a:r>
              <a:rPr lang="hr-HR" sz="1200" kern="1200" dirty="0" smtClean="0">
                <a:solidFill>
                  <a:schemeClr val="tx1"/>
                </a:solidFill>
                <a:latin typeface="+mn-lt"/>
                <a:ea typeface="+mn-ea"/>
                <a:cs typeface="+mn-cs"/>
              </a:rPr>
              <a:t> post </a:t>
            </a:r>
            <a:r>
              <a:rPr lang="hr-HR" sz="1200" kern="1200" dirty="0" err="1" smtClean="0">
                <a:solidFill>
                  <a:schemeClr val="tx1"/>
                </a:solidFill>
                <a:latin typeface="+mn-lt"/>
                <a:ea typeface="+mn-ea"/>
                <a:cs typeface="+mn-cs"/>
              </a:rPr>
              <a:t>injury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However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fibrosis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develops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beyond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time. </a:t>
            </a:r>
            <a:r>
              <a:rPr lang="hr-HR" sz="1200" kern="1200" dirty="0" err="1" smtClean="0">
                <a:solidFill>
                  <a:schemeClr val="tx1"/>
                </a:solidFill>
                <a:latin typeface="+mn-lt"/>
                <a:ea typeface="+mn-ea"/>
                <a:cs typeface="+mn-cs"/>
              </a:rPr>
              <a:t>Therefore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result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 nerve </a:t>
            </a:r>
            <a:r>
              <a:rPr lang="hr-HR" sz="1200" kern="1200" dirty="0" err="1" smtClean="0">
                <a:solidFill>
                  <a:schemeClr val="tx1"/>
                </a:solidFill>
                <a:latin typeface="+mn-lt"/>
                <a:ea typeface="+mn-ea"/>
                <a:cs typeface="+mn-cs"/>
              </a:rPr>
              <a:t>repair</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likely</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be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poor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denervation</a:t>
            </a:r>
            <a:r>
              <a:rPr lang="hr-HR" sz="1200" kern="1200" dirty="0" smtClean="0">
                <a:solidFill>
                  <a:schemeClr val="tx1"/>
                </a:solidFill>
                <a:latin typeface="+mn-lt"/>
                <a:ea typeface="+mn-ea"/>
                <a:cs typeface="+mn-cs"/>
              </a:rPr>
              <a:t> interval is </a:t>
            </a:r>
            <a:r>
              <a:rPr lang="hr-HR" sz="1200" kern="1200" dirty="0" err="1" smtClean="0">
                <a:solidFill>
                  <a:schemeClr val="tx1"/>
                </a:solidFill>
                <a:latin typeface="+mn-lt"/>
                <a:ea typeface="+mn-ea"/>
                <a:cs typeface="+mn-cs"/>
              </a:rPr>
              <a:t>beyond</a:t>
            </a:r>
            <a:r>
              <a:rPr lang="hr-HR" sz="1200" kern="1200" dirty="0" smtClean="0">
                <a:solidFill>
                  <a:schemeClr val="tx1"/>
                </a:solidFill>
                <a:latin typeface="+mn-lt"/>
                <a:ea typeface="+mn-ea"/>
                <a:cs typeface="+mn-cs"/>
              </a:rPr>
              <a:t> one to </a:t>
            </a:r>
            <a:r>
              <a:rPr lang="hr-HR" sz="1200" kern="1200" dirty="0" err="1" smtClean="0">
                <a:solidFill>
                  <a:schemeClr val="tx1"/>
                </a:solidFill>
                <a:latin typeface="+mn-lt"/>
                <a:ea typeface="+mn-ea"/>
                <a:cs typeface="+mn-cs"/>
              </a:rPr>
              <a:t>two</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years</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5"/>
              </a:rPr>
              <a:t>3,12,14</a:t>
            </a:r>
            <a:r>
              <a:rPr lang="hr-HR" sz="1200" kern="1200" dirty="0" smtClean="0">
                <a:solidFill>
                  <a:schemeClr val="tx1"/>
                </a:solidFill>
                <a:latin typeface="+mn-lt"/>
                <a:ea typeface="+mn-ea"/>
                <a:cs typeface="+mn-cs"/>
              </a:rPr>
              <a:t>].</a:t>
            </a:r>
          </a:p>
          <a:p>
            <a:r>
              <a:rPr lang="hr-HR" sz="1200" kern="1200" dirty="0" err="1" smtClean="0">
                <a:solidFill>
                  <a:schemeClr val="tx1"/>
                </a:solidFill>
                <a:latin typeface="+mn-lt"/>
                <a:ea typeface="+mn-ea"/>
                <a:cs typeface="+mn-cs"/>
              </a:rPr>
              <a:t>These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mechanisms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regeneration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affect</a:t>
            </a:r>
            <a:r>
              <a:rPr lang="hr-HR" sz="1200" kern="1200" dirty="0" smtClean="0">
                <a:solidFill>
                  <a:schemeClr val="tx1"/>
                </a:solidFill>
                <a:latin typeface="+mn-lt"/>
                <a:ea typeface="+mn-ea"/>
                <a:cs typeface="+mn-cs"/>
              </a:rPr>
              <a:t> motor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sensory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fibers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similar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fashion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However</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organs</a:t>
            </a:r>
            <a:r>
              <a:rPr lang="hr-HR" sz="1200" kern="1200" dirty="0" smtClean="0">
                <a:solidFill>
                  <a:schemeClr val="tx1"/>
                </a:solidFill>
                <a:latin typeface="+mn-lt"/>
                <a:ea typeface="+mn-ea"/>
                <a:cs typeface="+mn-cs"/>
              </a:rPr>
              <a:t> for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sensory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fibers</a:t>
            </a:r>
            <a:r>
              <a:rPr lang="hr-HR" sz="1200" kern="1200" dirty="0" smtClean="0">
                <a:solidFill>
                  <a:schemeClr val="tx1"/>
                </a:solidFill>
                <a:latin typeface="+mn-lt"/>
                <a:ea typeface="+mn-ea"/>
                <a:cs typeface="+mn-cs"/>
              </a:rPr>
              <a:t> do </a:t>
            </a:r>
            <a:r>
              <a:rPr lang="hr-HR" sz="1200" kern="1200" dirty="0" err="1" smtClean="0">
                <a:solidFill>
                  <a:schemeClr val="tx1"/>
                </a:solidFill>
                <a:latin typeface="+mn-lt"/>
                <a:ea typeface="+mn-ea"/>
                <a:cs typeface="+mn-cs"/>
              </a:rPr>
              <a:t>not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degenerate</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muscle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does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sensory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recovery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continue</a:t>
            </a:r>
            <a:r>
              <a:rPr lang="hr-HR" sz="1200" kern="1200" dirty="0" smtClean="0">
                <a:solidFill>
                  <a:schemeClr val="tx1"/>
                </a:solidFill>
                <a:latin typeface="+mn-lt"/>
                <a:ea typeface="+mn-ea"/>
                <a:cs typeface="+mn-cs"/>
              </a:rPr>
              <a:t> for </a:t>
            </a:r>
            <a:r>
              <a:rPr lang="hr-HR" sz="1200" kern="1200" dirty="0" err="1" smtClean="0">
                <a:solidFill>
                  <a:schemeClr val="tx1"/>
                </a:solidFill>
                <a:latin typeface="+mn-lt"/>
                <a:ea typeface="+mn-ea"/>
                <a:cs typeface="+mn-cs"/>
              </a:rPr>
              <a:t>longer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periods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time </a:t>
            </a:r>
            <a:r>
              <a:rPr lang="hr-HR" sz="1200" kern="1200" dirty="0" err="1" smtClean="0">
                <a:solidFill>
                  <a:schemeClr val="tx1"/>
                </a:solidFill>
                <a:latin typeface="+mn-lt"/>
                <a:ea typeface="+mn-ea"/>
                <a:cs typeface="+mn-cs"/>
              </a:rPr>
              <a:t>than</a:t>
            </a:r>
            <a:r>
              <a:rPr lang="hr-HR" sz="1200" kern="1200" dirty="0" smtClean="0">
                <a:solidFill>
                  <a:schemeClr val="tx1"/>
                </a:solidFill>
                <a:latin typeface="+mn-lt"/>
                <a:ea typeface="+mn-ea"/>
                <a:cs typeface="+mn-cs"/>
              </a:rPr>
              <a:t> motor </a:t>
            </a:r>
            <a:r>
              <a:rPr lang="hr-HR" sz="1200" kern="1200" dirty="0" err="1" smtClean="0">
                <a:solidFill>
                  <a:schemeClr val="tx1"/>
                </a:solidFill>
                <a:latin typeface="+mn-lt"/>
                <a:ea typeface="+mn-ea"/>
                <a:cs typeface="+mn-cs"/>
              </a:rPr>
              <a:t>system</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recovery</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6"/>
              </a:rPr>
              <a:t>3</a:t>
            </a:r>
            <a:r>
              <a:rPr lang="hr-HR" sz="1200" kern="1200" dirty="0" smtClean="0">
                <a:solidFill>
                  <a:schemeClr val="tx1"/>
                </a:solidFill>
                <a:latin typeface="+mn-lt"/>
                <a:ea typeface="+mn-ea"/>
                <a:cs typeface="+mn-cs"/>
              </a:rPr>
              <a:t>].</a:t>
            </a:r>
          </a:p>
          <a:p>
            <a:r>
              <a:rPr lang="hr-HR" sz="1200" kern="1200" dirty="0" err="1" smtClean="0">
                <a:solidFill>
                  <a:schemeClr val="tx1"/>
                </a:solidFill>
                <a:latin typeface="+mn-lt"/>
                <a:ea typeface="+mn-ea"/>
                <a:cs typeface="+mn-cs"/>
              </a:rPr>
              <a:t>This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evaluation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performed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early</a:t>
            </a:r>
            <a:r>
              <a:rPr lang="hr-HR" sz="1200" kern="1200" dirty="0" smtClean="0">
                <a:solidFill>
                  <a:schemeClr val="tx1"/>
                </a:solidFill>
                <a:latin typeface="+mn-lt"/>
                <a:ea typeface="+mn-ea"/>
                <a:cs typeface="+mn-cs"/>
              </a:rPr>
              <a:t>, at 7 to 10 </a:t>
            </a:r>
            <a:r>
              <a:rPr lang="hr-HR" sz="1200" kern="1200" dirty="0" err="1" smtClean="0">
                <a:solidFill>
                  <a:schemeClr val="tx1"/>
                </a:solidFill>
                <a:latin typeface="+mn-lt"/>
                <a:ea typeface="+mn-ea"/>
                <a:cs typeface="+mn-cs"/>
              </a:rPr>
              <a:t>days</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obtain</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baseline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study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information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regarding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localization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However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conduction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block</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cannot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distinguished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from</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axonotmesis</a:t>
            </a:r>
            <a:r>
              <a:rPr lang="hr-HR" sz="1200" kern="1200" dirty="0" smtClean="0">
                <a:solidFill>
                  <a:schemeClr val="tx1"/>
                </a:solidFill>
                <a:latin typeface="+mn-lt"/>
                <a:ea typeface="+mn-ea"/>
                <a:cs typeface="+mn-cs"/>
              </a:rPr>
              <a:t> or </a:t>
            </a:r>
            <a:r>
              <a:rPr lang="hr-HR" sz="1200" kern="1200" dirty="0" err="1" smtClean="0">
                <a:solidFill>
                  <a:schemeClr val="tx1"/>
                </a:solidFill>
                <a:latin typeface="+mn-lt"/>
                <a:ea typeface="+mn-ea"/>
                <a:cs typeface="+mn-cs"/>
              </a:rPr>
              <a:t>neurotmesis</a:t>
            </a:r>
            <a:r>
              <a:rPr lang="hr-HR" sz="1200" kern="1200" dirty="0" smtClean="0">
                <a:solidFill>
                  <a:schemeClr val="tx1"/>
                </a:solidFill>
                <a:latin typeface="+mn-lt"/>
                <a:ea typeface="+mn-ea"/>
                <a:cs typeface="+mn-cs"/>
              </a:rPr>
              <a:t> for </a:t>
            </a:r>
            <a:r>
              <a:rPr lang="hr-HR" sz="1200" kern="1200" dirty="0" err="1" smtClean="0">
                <a:solidFill>
                  <a:schemeClr val="tx1"/>
                </a:solidFill>
                <a:latin typeface="+mn-lt"/>
                <a:ea typeface="+mn-ea"/>
                <a:cs typeface="+mn-cs"/>
              </a:rPr>
              <a:t>up</a:t>
            </a:r>
            <a:r>
              <a:rPr lang="hr-HR" sz="1200" kern="1200" dirty="0" smtClean="0">
                <a:solidFill>
                  <a:schemeClr val="tx1"/>
                </a:solidFill>
                <a:latin typeface="+mn-lt"/>
                <a:ea typeface="+mn-ea"/>
                <a:cs typeface="+mn-cs"/>
              </a:rPr>
              <a:t> to one </a:t>
            </a:r>
            <a:r>
              <a:rPr lang="hr-HR" sz="1200" kern="1200" dirty="0" err="1" smtClean="0">
                <a:solidFill>
                  <a:schemeClr val="tx1"/>
                </a:solidFill>
                <a:latin typeface="+mn-lt"/>
                <a:ea typeface="+mn-ea"/>
                <a:cs typeface="+mn-cs"/>
              </a:rPr>
              <a:t>week</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evidence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muscle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denervation</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often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not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present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until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approximately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three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weeks</a:t>
            </a:r>
            <a:r>
              <a:rPr lang="hr-HR" sz="1200" kern="1200" dirty="0" smtClean="0">
                <a:solidFill>
                  <a:schemeClr val="tx1"/>
                </a:solidFill>
                <a:latin typeface="+mn-lt"/>
                <a:ea typeface="+mn-ea"/>
                <a:cs typeface="+mn-cs"/>
              </a:rPr>
              <a:t> post </a:t>
            </a:r>
            <a:r>
              <a:rPr lang="hr-HR" sz="1200" kern="1200" dirty="0" err="1" smtClean="0">
                <a:solidFill>
                  <a:schemeClr val="tx1"/>
                </a:solidFill>
                <a:latin typeface="+mn-lt"/>
                <a:ea typeface="+mn-ea"/>
                <a:cs typeface="+mn-cs"/>
              </a:rPr>
              <a:t>injury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Thus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repeat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electrodiagnostic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testing</a:t>
            </a:r>
            <a:r>
              <a:rPr lang="hr-HR" sz="1200" kern="1200" dirty="0" smtClean="0">
                <a:solidFill>
                  <a:schemeClr val="tx1"/>
                </a:solidFill>
                <a:latin typeface="+mn-lt"/>
                <a:ea typeface="+mn-ea"/>
                <a:cs typeface="+mn-cs"/>
              </a:rPr>
              <a:t> at </a:t>
            </a:r>
            <a:r>
              <a:rPr lang="hr-HR" sz="1200" kern="1200" dirty="0" err="1" smtClean="0">
                <a:solidFill>
                  <a:schemeClr val="tx1"/>
                </a:solidFill>
                <a:latin typeface="+mn-lt"/>
                <a:ea typeface="+mn-ea"/>
                <a:cs typeface="+mn-cs"/>
              </a:rPr>
              <a:t>three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weeks</a:t>
            </a:r>
            <a:r>
              <a:rPr lang="hr-HR" sz="1200" kern="1200" dirty="0" smtClean="0">
                <a:solidFill>
                  <a:schemeClr val="tx1"/>
                </a:solidFill>
                <a:latin typeface="+mn-lt"/>
                <a:ea typeface="+mn-ea"/>
                <a:cs typeface="+mn-cs"/>
              </a:rPr>
              <a:t> post </a:t>
            </a:r>
            <a:r>
              <a:rPr lang="hr-HR" sz="1200" kern="1200" dirty="0" err="1" smtClean="0">
                <a:solidFill>
                  <a:schemeClr val="tx1"/>
                </a:solidFill>
                <a:latin typeface="+mn-lt"/>
                <a:ea typeface="+mn-ea"/>
                <a:cs typeface="+mn-cs"/>
              </a:rPr>
              <a:t>injury</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often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indicated</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determine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pathophysiology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injury</a:t>
            </a:r>
            <a:r>
              <a:rPr lang="hr-HR" sz="1200" kern="1200" dirty="0" smtClean="0">
                <a:solidFill>
                  <a:schemeClr val="tx1"/>
                </a:solidFill>
                <a:latin typeface="+mn-lt"/>
                <a:ea typeface="+mn-ea"/>
                <a:cs typeface="+mn-cs"/>
              </a:rPr>
              <a:t>.</a:t>
            </a:r>
          </a:p>
          <a:p>
            <a:r>
              <a:rPr lang="hr-HR" sz="1200" kern="1200" dirty="0" err="1" smtClean="0">
                <a:solidFill>
                  <a:schemeClr val="tx1"/>
                </a:solidFill>
                <a:latin typeface="+mn-lt"/>
                <a:ea typeface="+mn-ea"/>
                <a:cs typeface="+mn-cs"/>
              </a:rPr>
              <a:t>Evidence</a:t>
            </a:r>
            <a:r>
              <a:rPr lang="hr-HR" sz="1200" kern="1200" dirty="0" smtClean="0">
                <a:solidFill>
                  <a:schemeClr val="tx1"/>
                </a:solidFill>
                <a:latin typeface="+mn-lt"/>
                <a:ea typeface="+mn-ea"/>
                <a:cs typeface="+mn-cs"/>
              </a:rPr>
              <a:t> for nerve </a:t>
            </a:r>
            <a:r>
              <a:rPr lang="hr-HR" sz="1200" kern="1200" dirty="0" err="1" smtClean="0">
                <a:solidFill>
                  <a:schemeClr val="tx1"/>
                </a:solidFill>
                <a:latin typeface="+mn-lt"/>
                <a:ea typeface="+mn-ea"/>
                <a:cs typeface="+mn-cs"/>
              </a:rPr>
              <a:t>regeneration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sought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anytime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after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two</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months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Six</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months</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usually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regarded</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latest</a:t>
            </a:r>
            <a:r>
              <a:rPr lang="hr-HR" sz="1200" kern="1200" dirty="0" smtClean="0">
                <a:solidFill>
                  <a:schemeClr val="tx1"/>
                </a:solidFill>
                <a:latin typeface="+mn-lt"/>
                <a:ea typeface="+mn-ea"/>
                <a:cs typeface="+mn-cs"/>
              </a:rPr>
              <a:t> time for </a:t>
            </a:r>
            <a:r>
              <a:rPr lang="hr-HR" sz="1200" kern="1200" dirty="0" err="1" smtClean="0">
                <a:solidFill>
                  <a:schemeClr val="tx1"/>
                </a:solidFill>
                <a:latin typeface="+mn-lt"/>
                <a:ea typeface="+mn-ea"/>
                <a:cs typeface="+mn-cs"/>
              </a:rPr>
              <a:t>successful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anastomosis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is a </a:t>
            </a:r>
            <a:r>
              <a:rPr lang="hr-HR" sz="1200" kern="1200" dirty="0" err="1" smtClean="0">
                <a:solidFill>
                  <a:schemeClr val="tx1"/>
                </a:solidFill>
                <a:latin typeface="+mn-lt"/>
                <a:ea typeface="+mn-ea"/>
                <a:cs typeface="+mn-cs"/>
              </a:rPr>
              <a:t>useful</a:t>
            </a:r>
            <a:r>
              <a:rPr lang="hr-HR" sz="1200" kern="1200" dirty="0" smtClean="0">
                <a:solidFill>
                  <a:schemeClr val="tx1"/>
                </a:solidFill>
                <a:latin typeface="+mn-lt"/>
                <a:ea typeface="+mn-ea"/>
                <a:cs typeface="+mn-cs"/>
              </a:rPr>
              <a:t> time for </a:t>
            </a:r>
            <a:r>
              <a:rPr lang="hr-HR" sz="1200" kern="1200" dirty="0" err="1" smtClean="0">
                <a:solidFill>
                  <a:schemeClr val="tx1"/>
                </a:solidFill>
                <a:latin typeface="+mn-lt"/>
                <a:ea typeface="+mn-ea"/>
                <a:cs typeface="+mn-cs"/>
              </a:rPr>
              <a:t>reevaluation</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assess</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recovery</a:t>
            </a:r>
            <a:r>
              <a:rPr lang="hr-HR"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hr-HR" sz="1200" kern="1200" dirty="0" smtClean="0">
                <a:solidFill>
                  <a:schemeClr val="tx1"/>
                </a:solidFill>
                <a:latin typeface="+mn-lt"/>
                <a:ea typeface="+mn-ea"/>
                <a:cs typeface="+mn-cs"/>
              </a:rPr>
              <a:t>For </a:t>
            </a:r>
            <a:r>
              <a:rPr lang="hr-HR" sz="1200" kern="1200" dirty="0" err="1" smtClean="0">
                <a:solidFill>
                  <a:schemeClr val="tx1"/>
                </a:solidFill>
                <a:latin typeface="+mn-lt"/>
                <a:ea typeface="+mn-ea"/>
                <a:cs typeface="+mn-cs"/>
              </a:rPr>
              <a:t>open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traumatic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injuries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lesion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not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continuity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surgical</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repair</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recommended</a:t>
            </a:r>
            <a:r>
              <a:rPr lang="hr-HR" sz="1200" kern="1200" dirty="0" smtClean="0">
                <a:solidFill>
                  <a:schemeClr val="tx1"/>
                </a:solidFill>
                <a:latin typeface="+mn-lt"/>
                <a:ea typeface="+mn-ea"/>
                <a:cs typeface="+mn-cs"/>
              </a:rPr>
              <a:t>, but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timing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differs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according</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mechanism</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trauma [</a:t>
            </a:r>
            <a:r>
              <a:rPr lang="hr-HR" sz="1200" u="sng" kern="1200" dirty="0" smtClean="0">
                <a:solidFill>
                  <a:schemeClr val="tx1"/>
                </a:solidFill>
                <a:latin typeface="+mn-lt"/>
                <a:ea typeface="+mn-ea"/>
                <a:cs typeface="+mn-cs"/>
                <a:hlinkClick r:id="rId7"/>
              </a:rPr>
              <a:t>4</a:t>
            </a:r>
            <a:r>
              <a:rPr lang="hr-HR" sz="1200" kern="1200" dirty="0" smtClean="0">
                <a:solidFill>
                  <a:schemeClr val="tx1"/>
                </a:solidFill>
                <a:latin typeface="+mn-lt"/>
                <a:ea typeface="+mn-ea"/>
                <a:cs typeface="+mn-cs"/>
              </a:rPr>
              <a:t>]:</a:t>
            </a:r>
          </a:p>
          <a:p>
            <a:r>
              <a:rPr lang="hr-HR" sz="1200" kern="1200" dirty="0" smtClean="0">
                <a:solidFill>
                  <a:schemeClr val="tx1"/>
                </a:solidFill>
                <a:latin typeface="+mn-lt"/>
                <a:ea typeface="+mn-ea"/>
                <a:cs typeface="+mn-cs"/>
              </a:rPr>
              <a:t>●</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sharp </a:t>
            </a:r>
            <a:r>
              <a:rPr lang="hr-HR" sz="1200" kern="1200" dirty="0" err="1" smtClean="0">
                <a:solidFill>
                  <a:schemeClr val="tx1"/>
                </a:solidFill>
                <a:latin typeface="+mn-lt"/>
                <a:ea typeface="+mn-ea"/>
                <a:cs typeface="+mn-cs"/>
              </a:rPr>
              <a:t>laceration</a:t>
            </a:r>
            <a:r>
              <a:rPr lang="hr-HR" sz="1200" kern="1200" dirty="0" smtClean="0">
                <a:solidFill>
                  <a:schemeClr val="tx1"/>
                </a:solidFill>
                <a:latin typeface="+mn-lt"/>
                <a:ea typeface="+mn-ea"/>
                <a:cs typeface="+mn-cs"/>
              </a:rPr>
              <a:t>/</a:t>
            </a:r>
            <a:r>
              <a:rPr lang="hr-HR" sz="1200" kern="1200" dirty="0" err="1" smtClean="0">
                <a:solidFill>
                  <a:schemeClr val="tx1"/>
                </a:solidFill>
                <a:latin typeface="+mn-lt"/>
                <a:ea typeface="+mn-ea"/>
                <a:cs typeface="+mn-cs"/>
              </a:rPr>
              <a:t>transection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immediate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primary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end</a:t>
            </a:r>
            <a:r>
              <a:rPr lang="hr-HR" sz="1200" kern="1200" dirty="0" smtClean="0">
                <a:solidFill>
                  <a:schemeClr val="tx1"/>
                </a:solidFill>
                <a:latin typeface="+mn-lt"/>
                <a:ea typeface="+mn-ea"/>
                <a:cs typeface="+mn-cs"/>
              </a:rPr>
              <a:t>-to-</a:t>
            </a:r>
            <a:r>
              <a:rPr lang="hr-HR" sz="1200" kern="1200" dirty="0" err="1" smtClean="0">
                <a:solidFill>
                  <a:schemeClr val="tx1"/>
                </a:solidFill>
                <a:latin typeface="+mn-lt"/>
                <a:ea typeface="+mn-ea"/>
                <a:cs typeface="+mn-cs"/>
              </a:rPr>
              <a:t>end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suture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repair</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recommended</a:t>
            </a:r>
            <a:r>
              <a:rPr lang="hr-HR" sz="1200" kern="1200" dirty="0" smtClean="0">
                <a:solidFill>
                  <a:schemeClr val="tx1"/>
                </a:solidFill>
                <a:latin typeface="+mn-lt"/>
                <a:ea typeface="+mn-ea"/>
                <a:cs typeface="+mn-cs"/>
              </a:rPr>
              <a:t>.</a:t>
            </a:r>
          </a:p>
          <a:p>
            <a:r>
              <a:rPr lang="hr-HR" sz="1200" kern="1200" dirty="0" smtClean="0">
                <a:solidFill>
                  <a:schemeClr val="tx1"/>
                </a:solidFill>
                <a:latin typeface="+mn-lt"/>
                <a:ea typeface="+mn-ea"/>
                <a:cs typeface="+mn-cs"/>
              </a:rPr>
              <a:t>●</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blunt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transection</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delayed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repair</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suggested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after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approximately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two</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three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weeks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to</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allow</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scar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formation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clear </a:t>
            </a:r>
            <a:r>
              <a:rPr lang="hr-HR" sz="1200" kern="1200" dirty="0" err="1" smtClean="0">
                <a:solidFill>
                  <a:schemeClr val="tx1"/>
                </a:solidFill>
                <a:latin typeface="+mn-lt"/>
                <a:ea typeface="+mn-ea"/>
                <a:cs typeface="+mn-cs"/>
              </a:rPr>
              <a:t>delineation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healthy</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ends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this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require</a:t>
            </a:r>
            <a:r>
              <a:rPr lang="hr-HR" sz="1200" kern="1200" dirty="0" smtClean="0">
                <a:solidFill>
                  <a:schemeClr val="tx1"/>
                </a:solidFill>
                <a:latin typeface="+mn-lt"/>
                <a:ea typeface="+mn-ea"/>
                <a:cs typeface="+mn-cs"/>
              </a:rPr>
              <a:t> a </a:t>
            </a:r>
            <a:r>
              <a:rPr lang="hr-HR" sz="1200" kern="1200" dirty="0" err="1" smtClean="0">
                <a:solidFill>
                  <a:schemeClr val="tx1"/>
                </a:solidFill>
                <a:latin typeface="+mn-lt"/>
                <a:ea typeface="+mn-ea"/>
                <a:cs typeface="+mn-cs"/>
              </a:rPr>
              <a:t>second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exploration</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original </a:t>
            </a:r>
            <a:r>
              <a:rPr lang="hr-HR" sz="1200" kern="1200" dirty="0" err="1" smtClean="0">
                <a:solidFill>
                  <a:schemeClr val="tx1"/>
                </a:solidFill>
                <a:latin typeface="+mn-lt"/>
                <a:ea typeface="+mn-ea"/>
                <a:cs typeface="+mn-cs"/>
              </a:rPr>
              <a:t>injury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may</a:t>
            </a:r>
            <a:r>
              <a:rPr lang="hr-HR" sz="1200" kern="1200" dirty="0" smtClean="0">
                <a:solidFill>
                  <a:schemeClr val="tx1"/>
                </a:solidFill>
                <a:latin typeface="+mn-lt"/>
                <a:ea typeface="+mn-ea"/>
                <a:cs typeface="+mn-cs"/>
              </a:rPr>
              <a:t> mandate </a:t>
            </a:r>
            <a:r>
              <a:rPr lang="hr-HR" sz="1200" kern="1200" dirty="0" err="1" smtClean="0">
                <a:solidFill>
                  <a:schemeClr val="tx1"/>
                </a:solidFill>
                <a:latin typeface="+mn-lt"/>
                <a:ea typeface="+mn-ea"/>
                <a:cs typeface="+mn-cs"/>
              </a:rPr>
              <a:t>non</a:t>
            </a:r>
            <a:r>
              <a:rPr lang="hr-HR" sz="1200" kern="1200" dirty="0" smtClean="0">
                <a:solidFill>
                  <a:schemeClr val="tx1"/>
                </a:solidFill>
                <a:latin typeface="+mn-lt"/>
                <a:ea typeface="+mn-ea"/>
                <a:cs typeface="+mn-cs"/>
              </a:rPr>
              <a:t>-</a:t>
            </a:r>
            <a:r>
              <a:rPr lang="hr-HR" sz="1200" kern="1200" dirty="0" err="1" smtClean="0">
                <a:solidFill>
                  <a:schemeClr val="tx1"/>
                </a:solidFill>
                <a:latin typeface="+mn-lt"/>
                <a:ea typeface="+mn-ea"/>
                <a:cs typeface="+mn-cs"/>
              </a:rPr>
              <a:t>neural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repair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surgery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involves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resection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intraneural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scar</a:t>
            </a:r>
            <a:r>
              <a:rPr lang="hr-HR" sz="1200" kern="1200" dirty="0" smtClean="0">
                <a:solidFill>
                  <a:schemeClr val="tx1"/>
                </a:solidFill>
                <a:latin typeface="+mn-lt"/>
                <a:ea typeface="+mn-ea"/>
                <a:cs typeface="+mn-cs"/>
              </a:rPr>
              <a:t> segment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subsequent</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repair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with</a:t>
            </a:r>
            <a:r>
              <a:rPr lang="hr-HR" sz="1200" kern="1200" dirty="0" smtClean="0">
                <a:solidFill>
                  <a:schemeClr val="tx1"/>
                </a:solidFill>
                <a:latin typeface="+mn-lt"/>
                <a:ea typeface="+mn-ea"/>
                <a:cs typeface="+mn-cs"/>
              </a:rPr>
              <a:t> or </a:t>
            </a:r>
            <a:r>
              <a:rPr lang="hr-HR" sz="1200" kern="1200" dirty="0" err="1" smtClean="0">
                <a:solidFill>
                  <a:schemeClr val="tx1"/>
                </a:solidFill>
                <a:latin typeface="+mn-lt"/>
                <a:ea typeface="+mn-ea"/>
                <a:cs typeface="+mn-cs"/>
              </a:rPr>
              <a:t>without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graft</a:t>
            </a:r>
            <a:r>
              <a:rPr lang="hr-HR" sz="1200" kern="1200" dirty="0" smtClean="0">
                <a:solidFill>
                  <a:schemeClr val="tx1"/>
                </a:solidFill>
                <a:latin typeface="+mn-lt"/>
                <a:ea typeface="+mn-ea"/>
                <a:cs typeface="+mn-cs"/>
              </a:rPr>
              <a:t>.</a:t>
            </a:r>
          </a:p>
          <a:p>
            <a:endParaRPr lang="hr-HR" dirty="0" smtClean="0"/>
          </a:p>
          <a:p>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main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goal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surgery</a:t>
            </a:r>
            <a:r>
              <a:rPr lang="hr-HR" sz="1200" kern="1200" dirty="0" smtClean="0">
                <a:solidFill>
                  <a:schemeClr val="tx1"/>
                </a:solidFill>
                <a:latin typeface="+mn-lt"/>
                <a:ea typeface="+mn-ea"/>
                <a:cs typeface="+mn-cs"/>
              </a:rPr>
              <a:t> is to </a:t>
            </a:r>
            <a:r>
              <a:rPr lang="hr-HR" sz="1200" kern="1200" dirty="0" err="1" smtClean="0">
                <a:solidFill>
                  <a:schemeClr val="tx1"/>
                </a:solidFill>
                <a:latin typeface="+mn-lt"/>
                <a:ea typeface="+mn-ea"/>
                <a:cs typeface="+mn-cs"/>
              </a:rPr>
              <a:t>restore</a:t>
            </a:r>
            <a:r>
              <a:rPr lang="hr-HR" sz="1200" kern="1200" dirty="0" smtClean="0">
                <a:solidFill>
                  <a:schemeClr val="tx1"/>
                </a:solidFill>
                <a:latin typeface="+mn-lt"/>
                <a:ea typeface="+mn-ea"/>
                <a:cs typeface="+mn-cs"/>
              </a:rPr>
              <a:t> motor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sensory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neurologic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function</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8"/>
              </a:rPr>
              <a:t>14,41</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End</a:t>
            </a:r>
            <a:r>
              <a:rPr lang="hr-HR" sz="1200" kern="1200" dirty="0" smtClean="0">
                <a:solidFill>
                  <a:schemeClr val="tx1"/>
                </a:solidFill>
                <a:latin typeface="+mn-lt"/>
                <a:ea typeface="+mn-ea"/>
                <a:cs typeface="+mn-cs"/>
              </a:rPr>
              <a:t>-to-</a:t>
            </a:r>
            <a:r>
              <a:rPr lang="hr-HR" sz="1200" kern="1200" dirty="0" err="1" smtClean="0">
                <a:solidFill>
                  <a:schemeClr val="tx1"/>
                </a:solidFill>
                <a:latin typeface="+mn-lt"/>
                <a:ea typeface="+mn-ea"/>
                <a:cs typeface="+mn-cs"/>
              </a:rPr>
              <a:t>end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repair</a:t>
            </a:r>
            <a:r>
              <a:rPr lang="hr-HR" sz="1200" b="1"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entails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approximating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ends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after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mobilizing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them</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This</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preferred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approach</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transections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when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gap </a:t>
            </a:r>
            <a:r>
              <a:rPr lang="hr-HR" sz="1200" kern="1200" dirty="0" err="1" smtClean="0">
                <a:solidFill>
                  <a:schemeClr val="tx1"/>
                </a:solidFill>
                <a:latin typeface="+mn-lt"/>
                <a:ea typeface="+mn-ea"/>
                <a:cs typeface="+mn-cs"/>
              </a:rPr>
              <a:t>between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nerve </a:t>
            </a:r>
            <a:r>
              <a:rPr lang="hr-HR" sz="1200" kern="1200" dirty="0" err="1" smtClean="0">
                <a:solidFill>
                  <a:schemeClr val="tx1"/>
                </a:solidFill>
                <a:latin typeface="+mn-lt"/>
                <a:ea typeface="+mn-ea"/>
                <a:cs typeface="+mn-cs"/>
              </a:rPr>
              <a:t>ends</a:t>
            </a:r>
            <a:r>
              <a:rPr lang="hr-HR" sz="1200" kern="1200" dirty="0" smtClean="0">
                <a:solidFill>
                  <a:schemeClr val="tx1"/>
                </a:solidFill>
                <a:latin typeface="+mn-lt"/>
                <a:ea typeface="+mn-ea"/>
                <a:cs typeface="+mn-cs"/>
              </a:rPr>
              <a:t> is </a:t>
            </a:r>
            <a:r>
              <a:rPr lang="hr-HR" sz="1200" kern="1200" dirty="0" err="1" smtClean="0">
                <a:solidFill>
                  <a:schemeClr val="tx1"/>
                </a:solidFill>
                <a:latin typeface="+mn-lt"/>
                <a:ea typeface="+mn-ea"/>
                <a:cs typeface="+mn-cs"/>
              </a:rPr>
              <a:t>small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enough</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avoid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suture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tension</a:t>
            </a:r>
            <a:r>
              <a:rPr lang="hr-HR"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err="1" smtClean="0">
                <a:solidFill>
                  <a:schemeClr val="tx1"/>
                </a:solidFill>
                <a:latin typeface="+mn-lt"/>
                <a:ea typeface="+mn-ea"/>
                <a:cs typeface="+mn-cs"/>
              </a:rPr>
              <a:t>Ongoing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research</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improve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techniques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includes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avoidance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sutures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their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complications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by</a:t>
            </a:r>
            <a:r>
              <a:rPr lang="hr-HR" sz="1200" kern="1200" dirty="0" smtClean="0">
                <a:solidFill>
                  <a:schemeClr val="tx1"/>
                </a:solidFill>
                <a:latin typeface="+mn-lt"/>
                <a:ea typeface="+mn-ea"/>
                <a:cs typeface="+mn-cs"/>
              </a:rPr>
              <a:t> use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autologous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fibrin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glue</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9"/>
              </a:rPr>
              <a:t>47</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reducing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scar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formation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by</a:t>
            </a:r>
            <a:r>
              <a:rPr lang="hr-HR" sz="1200" kern="1200" dirty="0" smtClean="0">
                <a:solidFill>
                  <a:schemeClr val="tx1"/>
                </a:solidFill>
                <a:latin typeface="+mn-lt"/>
                <a:ea typeface="+mn-ea"/>
                <a:cs typeface="+mn-cs"/>
              </a:rPr>
              <a:t> laser </a:t>
            </a:r>
            <a:r>
              <a:rPr lang="hr-HR" sz="1200" kern="1200" dirty="0" err="1" smtClean="0">
                <a:solidFill>
                  <a:schemeClr val="tx1"/>
                </a:solidFill>
                <a:latin typeface="+mn-lt"/>
                <a:ea typeface="+mn-ea"/>
                <a:cs typeface="+mn-cs"/>
              </a:rPr>
              <a:t>welding</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10"/>
              </a:rPr>
              <a:t>48</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Other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investigational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methods</a:t>
            </a:r>
            <a:r>
              <a:rPr lang="hr-HR" sz="1200" kern="1200" dirty="0" smtClean="0">
                <a:solidFill>
                  <a:schemeClr val="tx1"/>
                </a:solidFill>
                <a:latin typeface="+mn-lt"/>
                <a:ea typeface="+mn-ea"/>
                <a:cs typeface="+mn-cs"/>
              </a:rPr>
              <a:t> to </a:t>
            </a:r>
            <a:r>
              <a:rPr lang="hr-HR" sz="1200" kern="1200" dirty="0" err="1" smtClean="0">
                <a:solidFill>
                  <a:schemeClr val="tx1"/>
                </a:solidFill>
                <a:latin typeface="+mn-lt"/>
                <a:ea typeface="+mn-ea"/>
                <a:cs typeface="+mn-cs"/>
              </a:rPr>
              <a:t>improve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surgical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outcomes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include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application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pharmacologic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agents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reduce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scar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formation</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10"/>
              </a:rPr>
              <a:t>48</a:t>
            </a:r>
            <a:r>
              <a:rPr lang="hr-HR" sz="1200" kern="1200" dirty="0" smtClean="0">
                <a:solidFill>
                  <a:schemeClr val="tx1"/>
                </a:solidFill>
                <a:latin typeface="+mn-lt"/>
                <a:ea typeface="+mn-ea"/>
                <a:cs typeface="+mn-cs"/>
              </a:rPr>
              <a:t>], laser </a:t>
            </a:r>
            <a:r>
              <a:rPr lang="hr-HR" sz="1200" kern="1200" dirty="0" err="1" smtClean="0">
                <a:solidFill>
                  <a:schemeClr val="tx1"/>
                </a:solidFill>
                <a:latin typeface="+mn-lt"/>
                <a:ea typeface="+mn-ea"/>
                <a:cs typeface="+mn-cs"/>
              </a:rPr>
              <a:t>phototherapy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tissue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engineering</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techniques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such</a:t>
            </a:r>
            <a:r>
              <a:rPr lang="hr-HR" sz="1200" kern="1200" dirty="0" smtClean="0">
                <a:solidFill>
                  <a:schemeClr val="tx1"/>
                </a:solidFill>
                <a:latin typeface="+mn-lt"/>
                <a:ea typeface="+mn-ea"/>
                <a:cs typeface="+mn-cs"/>
              </a:rPr>
              <a:t> as </a:t>
            </a:r>
            <a:r>
              <a:rPr lang="hr-HR" sz="1200" kern="1200" dirty="0" err="1" smtClean="0">
                <a:solidFill>
                  <a:schemeClr val="tx1"/>
                </a:solidFill>
                <a:latin typeface="+mn-lt"/>
                <a:ea typeface="+mn-ea"/>
                <a:cs typeface="+mn-cs"/>
              </a:rPr>
              <a:t>bioscaffolds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neurotrophic</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factors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cell</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sources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that</a:t>
            </a:r>
            <a:r>
              <a:rPr lang="hr-HR" sz="1200" kern="1200" dirty="0" smtClean="0">
                <a:solidFill>
                  <a:schemeClr val="tx1"/>
                </a:solidFill>
                <a:latin typeface="+mn-lt"/>
                <a:ea typeface="+mn-ea"/>
                <a:cs typeface="+mn-cs"/>
              </a:rPr>
              <a:t> provide </a:t>
            </a:r>
            <a:r>
              <a:rPr lang="hr-HR" sz="1200" kern="1200" dirty="0" err="1" smtClean="0">
                <a:solidFill>
                  <a:schemeClr val="tx1"/>
                </a:solidFill>
                <a:latin typeface="+mn-lt"/>
                <a:ea typeface="+mn-ea"/>
                <a:cs typeface="+mn-cs"/>
              </a:rPr>
              <a:t>an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environment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favorable</a:t>
            </a:r>
            <a:r>
              <a:rPr lang="hr-HR" sz="1200" kern="1200" dirty="0" smtClean="0">
                <a:solidFill>
                  <a:schemeClr val="tx1"/>
                </a:solidFill>
                <a:latin typeface="+mn-lt"/>
                <a:ea typeface="+mn-ea"/>
                <a:cs typeface="+mn-cs"/>
              </a:rPr>
              <a:t> for nerve </a:t>
            </a:r>
            <a:r>
              <a:rPr lang="hr-HR" sz="1200" kern="1200" dirty="0" err="1" smtClean="0">
                <a:solidFill>
                  <a:schemeClr val="tx1"/>
                </a:solidFill>
                <a:latin typeface="+mn-lt"/>
                <a:ea typeface="+mn-ea"/>
                <a:cs typeface="+mn-cs"/>
              </a:rPr>
              <a:t>regeneration</a:t>
            </a:r>
            <a:r>
              <a:rPr lang="hr-HR" sz="1200" kern="1200" dirty="0" smtClean="0">
                <a:solidFill>
                  <a:schemeClr val="tx1"/>
                </a:solidFill>
                <a:latin typeface="+mn-lt"/>
                <a:ea typeface="+mn-ea"/>
                <a:cs typeface="+mn-cs"/>
              </a:rPr>
              <a:t> [</a:t>
            </a:r>
            <a:r>
              <a:rPr lang="hr-HR" sz="1200" u="sng" kern="1200" dirty="0" smtClean="0">
                <a:solidFill>
                  <a:schemeClr val="tx1"/>
                </a:solidFill>
                <a:latin typeface="+mn-lt"/>
                <a:ea typeface="+mn-ea"/>
                <a:cs typeface="+mn-cs"/>
                <a:hlinkClick r:id="rId11"/>
              </a:rPr>
              <a:t>49</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uptodate</a:t>
            </a:r>
            <a:endParaRPr lang="hr-HR" sz="1200" kern="1200" dirty="0" smtClean="0">
              <a:solidFill>
                <a:schemeClr val="tx1"/>
              </a:solidFill>
              <a:latin typeface="+mn-lt"/>
              <a:ea typeface="+mn-ea"/>
              <a:cs typeface="+mn-cs"/>
            </a:endParaRPr>
          </a:p>
          <a:p>
            <a:endParaRPr lang="hr-HR" dirty="0" smtClean="0"/>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33</a:t>
            </a:fld>
            <a:endParaRPr lang="hr-HR"/>
          </a:p>
        </p:txBody>
      </p:sp>
    </p:spTree>
    <p:extLst>
      <p:ext uri="{BB962C8B-B14F-4D97-AF65-F5344CB8AC3E}">
        <p14:creationId xmlns:p14="http://schemas.microsoft.com/office/powerpoint/2010/main" xmlns="" val="267727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34</a:t>
            </a:fld>
            <a:endParaRPr lang="hr-HR"/>
          </a:p>
        </p:txBody>
      </p:sp>
    </p:spTree>
    <p:extLst>
      <p:ext uri="{BB962C8B-B14F-4D97-AF65-F5344CB8AC3E}">
        <p14:creationId xmlns:p14="http://schemas.microsoft.com/office/powerpoint/2010/main" xmlns="" val="254966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hr-HR" sz="1200" kern="1200" dirty="0" err="1" smtClean="0">
                <a:solidFill>
                  <a:schemeClr val="tx1"/>
                </a:solidFill>
                <a:latin typeface="+mn-lt"/>
                <a:ea typeface="+mn-ea"/>
                <a:cs typeface="+mn-cs"/>
              </a:rPr>
              <a:t>When</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patient</a:t>
            </a:r>
            <a:r>
              <a:rPr lang="hr-HR" sz="1200" kern="1200" baseline="0" dirty="0" smtClean="0">
                <a:solidFill>
                  <a:schemeClr val="tx1"/>
                </a:solidFill>
                <a:latin typeface="+mn-lt"/>
                <a:ea typeface="+mn-ea"/>
                <a:cs typeface="+mn-cs"/>
              </a:rPr>
              <a:t> </a:t>
            </a:r>
            <a:r>
              <a:rPr lang="hr-HR" sz="1200" kern="1200" baseline="0" dirty="0" err="1" smtClean="0">
                <a:solidFill>
                  <a:schemeClr val="tx1"/>
                </a:solidFill>
                <a:latin typeface="+mn-lt"/>
                <a:ea typeface="+mn-ea"/>
                <a:cs typeface="+mn-cs"/>
              </a:rPr>
              <a:t>showed</a:t>
            </a:r>
            <a:r>
              <a:rPr lang="hr-HR" sz="1200" kern="1200" baseline="0" dirty="0" smtClean="0">
                <a:solidFill>
                  <a:schemeClr val="tx1"/>
                </a:solidFill>
                <a:latin typeface="+mn-lt"/>
                <a:ea typeface="+mn-ea"/>
                <a:cs typeface="+mn-cs"/>
              </a:rPr>
              <a:t> at </a:t>
            </a:r>
            <a:r>
              <a:rPr lang="hr-HR" sz="1200" kern="1200" baseline="0" dirty="0" err="1" smtClean="0">
                <a:solidFill>
                  <a:schemeClr val="tx1"/>
                </a:solidFill>
                <a:latin typeface="+mn-lt"/>
                <a:ea typeface="+mn-ea"/>
                <a:cs typeface="+mn-cs"/>
              </a:rPr>
              <a:t>our</a:t>
            </a:r>
            <a:r>
              <a:rPr lang="hr-HR" sz="1200" kern="1200" baseline="0" dirty="0" smtClean="0">
                <a:solidFill>
                  <a:schemeClr val="tx1"/>
                </a:solidFill>
                <a:latin typeface="+mn-lt"/>
                <a:ea typeface="+mn-ea"/>
                <a:cs typeface="+mn-cs"/>
              </a:rPr>
              <a:t> department he had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weakness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wrist</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finger</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thumb</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extension</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and</a:t>
            </a:r>
            <a:r>
              <a:rPr lang="hr-HR" sz="1200" kern="1200" dirty="0" smtClean="0">
                <a:solidFill>
                  <a:schemeClr val="tx1"/>
                </a:solidFill>
                <a:latin typeface="+mn-lt"/>
                <a:ea typeface="+mn-ea"/>
                <a:cs typeface="+mn-cs"/>
              </a:rPr>
              <a:t> some </a:t>
            </a:r>
            <a:r>
              <a:rPr lang="hr-HR" sz="1200" kern="1200" dirty="0" err="1" smtClean="0">
                <a:solidFill>
                  <a:schemeClr val="tx1"/>
                </a:solidFill>
                <a:latin typeface="+mn-lt"/>
                <a:ea typeface="+mn-ea"/>
                <a:cs typeface="+mn-cs"/>
              </a:rPr>
              <a:t>weakness</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elbow</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supination</a:t>
            </a:r>
            <a:r>
              <a:rPr lang="hr-HR" sz="1200" kern="1200" dirty="0" smtClean="0">
                <a:solidFill>
                  <a:schemeClr val="tx1"/>
                </a:solidFill>
                <a:latin typeface="+mn-lt"/>
                <a:ea typeface="+mn-ea"/>
                <a:cs typeface="+mn-cs"/>
              </a:rPr>
              <a:t>. He </a:t>
            </a:r>
            <a:r>
              <a:rPr lang="hr-HR" sz="1200" kern="1200" dirty="0" err="1" smtClean="0">
                <a:solidFill>
                  <a:schemeClr val="tx1"/>
                </a:solidFill>
                <a:latin typeface="+mn-lt"/>
                <a:ea typeface="+mn-ea"/>
                <a:cs typeface="+mn-cs"/>
              </a:rPr>
              <a:t>also</a:t>
            </a:r>
            <a:r>
              <a:rPr lang="hr-HR" sz="1200" kern="1200" dirty="0" smtClean="0">
                <a:solidFill>
                  <a:schemeClr val="tx1"/>
                </a:solidFill>
                <a:latin typeface="+mn-lt"/>
                <a:ea typeface="+mn-ea"/>
                <a:cs typeface="+mn-cs"/>
              </a:rPr>
              <a:t> had </a:t>
            </a:r>
            <a:r>
              <a:rPr lang="hr-HR" sz="1200" kern="1200" dirty="0" err="1" smtClean="0">
                <a:solidFill>
                  <a:schemeClr val="tx1"/>
                </a:solidFill>
                <a:latin typeface="+mn-lt"/>
                <a:ea typeface="+mn-ea"/>
                <a:cs typeface="+mn-cs"/>
              </a:rPr>
              <a:t>sensory</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loss</a:t>
            </a:r>
            <a:r>
              <a:rPr lang="hr-HR" sz="1200" kern="1200" dirty="0" smtClean="0">
                <a:solidFill>
                  <a:schemeClr val="tx1"/>
                </a:solidFill>
                <a:latin typeface="+mn-lt"/>
                <a:ea typeface="+mn-ea"/>
                <a:cs typeface="+mn-cs"/>
              </a:rPr>
              <a:t> on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dorsum</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of</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the</a:t>
            </a:r>
            <a:r>
              <a:rPr lang="hr-HR" sz="1200" kern="1200" dirty="0" smtClean="0">
                <a:solidFill>
                  <a:schemeClr val="tx1"/>
                </a:solidFill>
                <a:latin typeface="+mn-lt"/>
                <a:ea typeface="+mn-ea"/>
                <a:cs typeface="+mn-cs"/>
              </a:rPr>
              <a:t> </a:t>
            </a:r>
            <a:r>
              <a:rPr lang="hr-HR" sz="1200" kern="1200" dirty="0" err="1" smtClean="0">
                <a:solidFill>
                  <a:schemeClr val="tx1"/>
                </a:solidFill>
                <a:latin typeface="+mn-lt"/>
                <a:ea typeface="+mn-ea"/>
                <a:cs typeface="+mn-cs"/>
              </a:rPr>
              <a:t>hand</a:t>
            </a:r>
            <a:endParaRPr lang="hr-HR" sz="1200" kern="1200" dirty="0" smtClean="0">
              <a:solidFill>
                <a:schemeClr val="tx1"/>
              </a:solidFill>
              <a:latin typeface="+mn-lt"/>
              <a:ea typeface="+mn-ea"/>
              <a:cs typeface="+mn-cs"/>
            </a:endParaRPr>
          </a:p>
          <a:p>
            <a:r>
              <a:rPr lang="hr-HR" sz="1200" i="0" kern="1200" dirty="0" err="1" smtClean="0">
                <a:solidFill>
                  <a:schemeClr val="tx1"/>
                </a:solidFill>
                <a:latin typeface="+mn-lt"/>
                <a:ea typeface="+mn-ea"/>
                <a:cs typeface="+mn-cs"/>
              </a:rPr>
              <a:t>Which</a:t>
            </a:r>
            <a:r>
              <a:rPr lang="hr-HR" sz="1200" i="0" kern="1200" dirty="0" smtClean="0">
                <a:solidFill>
                  <a:schemeClr val="tx1"/>
                </a:solidFill>
                <a:latin typeface="+mn-lt"/>
                <a:ea typeface="+mn-ea"/>
                <a:cs typeface="+mn-cs"/>
              </a:rPr>
              <a:t> is </a:t>
            </a:r>
            <a:r>
              <a:rPr lang="hr-HR" sz="1200" i="0" kern="1200" dirty="0" err="1" smtClean="0">
                <a:solidFill>
                  <a:schemeClr val="tx1"/>
                </a:solidFill>
                <a:latin typeface="+mn-lt"/>
                <a:ea typeface="+mn-ea"/>
                <a:cs typeface="+mn-cs"/>
              </a:rPr>
              <a:t>refferd</a:t>
            </a:r>
            <a:r>
              <a:rPr lang="hr-HR" sz="1200" i="0" kern="1200" dirty="0" smtClean="0">
                <a:solidFill>
                  <a:schemeClr val="tx1"/>
                </a:solidFill>
                <a:latin typeface="+mn-lt"/>
                <a:ea typeface="+mn-ea"/>
                <a:cs typeface="+mn-cs"/>
              </a:rPr>
              <a:t> to as </a:t>
            </a:r>
            <a:r>
              <a:rPr lang="hr-HR" sz="1200" i="0" kern="1200" dirty="0" err="1" smtClean="0">
                <a:solidFill>
                  <a:schemeClr val="tx1"/>
                </a:solidFill>
                <a:latin typeface="+mn-lt"/>
                <a:ea typeface="+mn-ea"/>
                <a:cs typeface="+mn-cs"/>
              </a:rPr>
              <a:t>wrist</a:t>
            </a:r>
            <a:r>
              <a:rPr lang="hr-HR" sz="1200" i="0" kern="1200" dirty="0" smtClean="0">
                <a:solidFill>
                  <a:schemeClr val="tx1"/>
                </a:solidFill>
                <a:latin typeface="+mn-lt"/>
                <a:ea typeface="+mn-ea"/>
                <a:cs typeface="+mn-cs"/>
              </a:rPr>
              <a:t> drop</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 hallmark of a radial nerve injury .</a:t>
            </a:r>
            <a:br>
              <a:rPr lang="en-US" sz="1200" i="0" kern="1200" dirty="0" smtClean="0">
                <a:solidFill>
                  <a:schemeClr val="tx1"/>
                </a:solidFill>
                <a:latin typeface="+mn-lt"/>
                <a:ea typeface="+mn-ea"/>
                <a:cs typeface="+mn-cs"/>
              </a:rPr>
            </a:br>
            <a:endParaRPr lang="hr-HR"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35</a:t>
            </a:fld>
            <a:endParaRPr lang="hr-HR"/>
          </a:p>
        </p:txBody>
      </p:sp>
    </p:spTree>
    <p:extLst>
      <p:ext uri="{BB962C8B-B14F-4D97-AF65-F5344CB8AC3E}">
        <p14:creationId xmlns:p14="http://schemas.microsoft.com/office/powerpoint/2010/main" xmlns="" val="3344767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Because</a:t>
            </a:r>
            <a:r>
              <a:rPr lang="hr-HR" dirty="0" smtClean="0"/>
              <a:t> </a:t>
            </a:r>
            <a:r>
              <a:rPr lang="hr-HR" dirty="0" err="1" smtClean="0"/>
              <a:t>of</a:t>
            </a:r>
            <a:r>
              <a:rPr lang="hr-HR" dirty="0" smtClean="0"/>
              <a:t> </a:t>
            </a:r>
            <a:r>
              <a:rPr lang="hr-HR" dirty="0" err="1" smtClean="0"/>
              <a:t>the</a:t>
            </a:r>
            <a:r>
              <a:rPr lang="hr-HR" baseline="0" dirty="0" smtClean="0"/>
              <a:t> </a:t>
            </a:r>
            <a:r>
              <a:rPr lang="hr-HR" baseline="0" dirty="0" err="1" smtClean="0"/>
              <a:t>extensor</a:t>
            </a:r>
            <a:r>
              <a:rPr lang="hr-HR" baseline="0" dirty="0" smtClean="0"/>
              <a:t> </a:t>
            </a:r>
            <a:r>
              <a:rPr lang="hr-HR" baseline="0" dirty="0" err="1" smtClean="0"/>
              <a:t>weaknes</a:t>
            </a:r>
            <a:r>
              <a:rPr lang="hr-HR" baseline="0" dirty="0" smtClean="0"/>
              <a:t> he had </a:t>
            </a:r>
            <a:r>
              <a:rPr lang="hr-HR" baseline="0" dirty="0" err="1" smtClean="0"/>
              <a:t>altered</a:t>
            </a:r>
            <a:r>
              <a:rPr lang="hr-HR" baseline="0" dirty="0" smtClean="0"/>
              <a:t> </a:t>
            </a:r>
            <a:r>
              <a:rPr lang="hr-HR" baseline="0" dirty="0" err="1" smtClean="0"/>
              <a:t>grasp</a:t>
            </a:r>
            <a:r>
              <a:rPr lang="hr-HR" baseline="0" dirty="0" smtClean="0"/>
              <a:t> </a:t>
            </a:r>
            <a:r>
              <a:rPr lang="hr-HR" baseline="0" dirty="0" err="1" smtClean="0"/>
              <a:t>release</a:t>
            </a:r>
            <a:r>
              <a:rPr lang="hr-HR" baseline="0" dirty="0" smtClean="0"/>
              <a:t> </a:t>
            </a:r>
            <a:r>
              <a:rPr lang="hr-HR" baseline="0" dirty="0" err="1" smtClean="0"/>
              <a:t>pattern</a:t>
            </a:r>
            <a:endParaRPr lang="hr-HR" dirty="0" smtClean="0"/>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36</a:t>
            </a:fld>
            <a:endParaRPr lang="hr-HR"/>
          </a:p>
        </p:txBody>
      </p:sp>
    </p:spTree>
    <p:extLst>
      <p:ext uri="{BB962C8B-B14F-4D97-AF65-F5344CB8AC3E}">
        <p14:creationId xmlns:p14="http://schemas.microsoft.com/office/powerpoint/2010/main" xmlns="" val="2580728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err="1" smtClean="0"/>
              <a:t>Since</a:t>
            </a:r>
            <a:r>
              <a:rPr lang="hr-HR" dirty="0" smtClean="0"/>
              <a:t> is </a:t>
            </a:r>
            <a:r>
              <a:rPr lang="hr-HR" dirty="0" err="1" smtClean="0"/>
              <a:t>very</a:t>
            </a:r>
            <a:r>
              <a:rPr lang="hr-HR" dirty="0" smtClean="0"/>
              <a:t> </a:t>
            </a:r>
            <a:r>
              <a:rPr lang="hr-HR" dirty="0" err="1" smtClean="0"/>
              <a:t>important</a:t>
            </a:r>
            <a:r>
              <a:rPr lang="hr-HR" dirty="0" smtClean="0"/>
              <a:t> for </a:t>
            </a:r>
            <a:r>
              <a:rPr lang="hr-HR" dirty="0" err="1" smtClean="0"/>
              <a:t>this</a:t>
            </a:r>
            <a:r>
              <a:rPr lang="hr-HR" dirty="0" smtClean="0"/>
              <a:t> </a:t>
            </a:r>
            <a:r>
              <a:rPr lang="hr-HR" dirty="0" err="1" smtClean="0"/>
              <a:t>individual</a:t>
            </a:r>
            <a:r>
              <a:rPr lang="hr-HR" dirty="0" smtClean="0"/>
              <a:t> to </a:t>
            </a:r>
            <a:r>
              <a:rPr lang="hr-HR" dirty="0" err="1" smtClean="0"/>
              <a:t>sustain</a:t>
            </a:r>
            <a:r>
              <a:rPr lang="hr-HR" baseline="0" dirty="0" smtClean="0"/>
              <a:t> </a:t>
            </a:r>
            <a:r>
              <a:rPr lang="hr-HR" baseline="0" dirty="0" err="1" smtClean="0"/>
              <a:t>normal</a:t>
            </a:r>
            <a:r>
              <a:rPr lang="hr-HR" baseline="0" dirty="0" smtClean="0"/>
              <a:t> </a:t>
            </a:r>
            <a:r>
              <a:rPr lang="hr-HR" baseline="0" dirty="0" err="1" smtClean="0"/>
              <a:t>tenodesis</a:t>
            </a:r>
            <a:r>
              <a:rPr lang="hr-HR" baseline="0" dirty="0" smtClean="0"/>
              <a:t> </a:t>
            </a:r>
            <a:r>
              <a:rPr lang="hr-HR" baseline="0" dirty="0" err="1" smtClean="0"/>
              <a:t>of</a:t>
            </a:r>
            <a:r>
              <a:rPr lang="hr-HR" baseline="0" dirty="0" smtClean="0"/>
              <a:t> </a:t>
            </a:r>
            <a:r>
              <a:rPr lang="hr-HR" baseline="0" dirty="0" err="1" smtClean="0"/>
              <a:t>the</a:t>
            </a:r>
            <a:r>
              <a:rPr lang="hr-HR" baseline="0" dirty="0" smtClean="0"/>
              <a:t> </a:t>
            </a:r>
            <a:r>
              <a:rPr lang="hr-HR" baseline="0" dirty="0" err="1" smtClean="0"/>
              <a:t>hand</a:t>
            </a:r>
            <a:r>
              <a:rPr lang="hr-HR" baseline="0" dirty="0" smtClean="0"/>
              <a:t> </a:t>
            </a:r>
            <a:r>
              <a:rPr lang="hr-HR" baseline="0" dirty="0" err="1" smtClean="0"/>
              <a:t>apart</a:t>
            </a:r>
            <a:r>
              <a:rPr lang="hr-HR" baseline="0" dirty="0" smtClean="0"/>
              <a:t> </a:t>
            </a:r>
            <a:r>
              <a:rPr lang="hr-HR" baseline="0" dirty="0" err="1" smtClean="0"/>
              <a:t>from</a:t>
            </a:r>
            <a:r>
              <a:rPr lang="hr-HR" baseline="0" dirty="0" smtClean="0"/>
              <a:t> </a:t>
            </a:r>
            <a:r>
              <a:rPr lang="hr-HR" baseline="0" dirty="0" err="1" smtClean="0"/>
              <a:t>kineziotherapy</a:t>
            </a:r>
            <a:r>
              <a:rPr lang="hr-HR" baseline="0" dirty="0" smtClean="0"/>
              <a:t> </a:t>
            </a:r>
            <a:r>
              <a:rPr lang="hr-HR" baseline="0" dirty="0" err="1" smtClean="0"/>
              <a:t>and</a:t>
            </a:r>
            <a:r>
              <a:rPr lang="hr-HR" baseline="0" dirty="0" smtClean="0"/>
              <a:t> </a:t>
            </a:r>
            <a:r>
              <a:rPr lang="hr-HR" baseline="0" dirty="0" err="1" smtClean="0"/>
              <a:t>electrostimulation</a:t>
            </a:r>
            <a:r>
              <a:rPr lang="hr-HR" baseline="0" dirty="0" smtClean="0"/>
              <a:t> </a:t>
            </a:r>
            <a:r>
              <a:rPr lang="hr-HR" baseline="0" dirty="0" err="1" smtClean="0"/>
              <a:t>of</a:t>
            </a:r>
            <a:r>
              <a:rPr lang="hr-HR" baseline="0" dirty="0" smtClean="0"/>
              <a:t> </a:t>
            </a:r>
            <a:r>
              <a:rPr lang="hr-HR" baseline="0" dirty="0" err="1" smtClean="0"/>
              <a:t>the</a:t>
            </a:r>
            <a:r>
              <a:rPr lang="hr-HR" baseline="0" dirty="0" smtClean="0"/>
              <a:t> nerve </a:t>
            </a:r>
            <a:r>
              <a:rPr lang="hr-HR" baseline="0" dirty="0" err="1" smtClean="0"/>
              <a:t>we</a:t>
            </a:r>
            <a:r>
              <a:rPr lang="hr-HR" baseline="0" dirty="0" smtClean="0"/>
              <a:t> </a:t>
            </a:r>
            <a:r>
              <a:rPr lang="hr-HR" baseline="0" dirty="0" err="1" smtClean="0"/>
              <a:t>aplyed</a:t>
            </a:r>
            <a:r>
              <a:rPr lang="hr-HR" baseline="0" dirty="0" smtClean="0"/>
              <a:t> </a:t>
            </a:r>
            <a:r>
              <a:rPr lang="hr-HR" baseline="0" dirty="0" err="1" smtClean="0"/>
              <a:t>dynamic</a:t>
            </a:r>
            <a:r>
              <a:rPr lang="hr-HR" baseline="0" dirty="0" smtClean="0"/>
              <a:t> </a:t>
            </a:r>
            <a:r>
              <a:rPr lang="hr-HR" baseline="0" dirty="0" err="1" smtClean="0"/>
              <a:t>and</a:t>
            </a:r>
            <a:r>
              <a:rPr lang="hr-HR" baseline="0" dirty="0" smtClean="0"/>
              <a:t> </a:t>
            </a:r>
            <a:r>
              <a:rPr lang="hr-HR" baseline="0" dirty="0" err="1" smtClean="0"/>
              <a:t>static</a:t>
            </a:r>
            <a:r>
              <a:rPr lang="hr-HR" baseline="0" dirty="0" smtClean="0"/>
              <a:t> </a:t>
            </a:r>
            <a:r>
              <a:rPr lang="hr-HR" baseline="0" dirty="0" err="1" smtClean="0"/>
              <a:t>orthosis</a:t>
            </a:r>
            <a:endParaRPr lang="hr-HR" dirty="0" smtClean="0"/>
          </a:p>
          <a:p>
            <a:endParaRPr lang="hr-HR" dirty="0" smtClean="0"/>
          </a:p>
          <a:p>
            <a:endParaRPr lang="hr-HR" dirty="0" smtClean="0"/>
          </a:p>
        </p:txBody>
      </p:sp>
      <p:sp>
        <p:nvSpPr>
          <p:cNvPr id="4" name="Slide Number Placeholder 3"/>
          <p:cNvSpPr>
            <a:spLocks noGrp="1"/>
          </p:cNvSpPr>
          <p:nvPr>
            <p:ph type="sldNum" sz="quarter" idx="10"/>
          </p:nvPr>
        </p:nvSpPr>
        <p:spPr/>
        <p:txBody>
          <a:bodyPr/>
          <a:lstStyle/>
          <a:p>
            <a:fld id="{4CCFE9FA-3776-4BB9-8968-FE909513F8E5}" type="slidenum">
              <a:rPr lang="hr-HR" smtClean="0"/>
              <a:pPr/>
              <a:t>37</a:t>
            </a:fld>
            <a:endParaRPr lang="hr-HR"/>
          </a:p>
        </p:txBody>
      </p:sp>
    </p:spTree>
    <p:extLst>
      <p:ext uri="{BB962C8B-B14F-4D97-AF65-F5344CB8AC3E}">
        <p14:creationId xmlns:p14="http://schemas.microsoft.com/office/powerpoint/2010/main" xmlns="" val="844611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38</a:t>
            </a:fld>
            <a:endParaRPr lang="hr-HR"/>
          </a:p>
        </p:txBody>
      </p:sp>
    </p:spTree>
    <p:extLst>
      <p:ext uri="{BB962C8B-B14F-4D97-AF65-F5344CB8AC3E}">
        <p14:creationId xmlns:p14="http://schemas.microsoft.com/office/powerpoint/2010/main" xmlns="" val="1810777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a:p>
            <a:endParaRPr lang="hr-HR" dirty="0" smtClean="0"/>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39</a:t>
            </a:fld>
            <a:endParaRPr lang="hr-HR"/>
          </a:p>
        </p:txBody>
      </p:sp>
    </p:spTree>
    <p:extLst>
      <p:ext uri="{BB962C8B-B14F-4D97-AF65-F5344CB8AC3E}">
        <p14:creationId xmlns:p14="http://schemas.microsoft.com/office/powerpoint/2010/main" xmlns="" val="449218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40</a:t>
            </a:fld>
            <a:endParaRPr lang="hr-HR"/>
          </a:p>
        </p:txBody>
      </p:sp>
    </p:spTree>
    <p:extLst>
      <p:ext uri="{BB962C8B-B14F-4D97-AF65-F5344CB8AC3E}">
        <p14:creationId xmlns:p14="http://schemas.microsoft.com/office/powerpoint/2010/main" xmlns="" val="1243707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smtClean="0"/>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41</a:t>
            </a:fld>
            <a:endParaRPr lang="hr-HR"/>
          </a:p>
        </p:txBody>
      </p:sp>
    </p:spTree>
    <p:extLst>
      <p:ext uri="{BB962C8B-B14F-4D97-AF65-F5344CB8AC3E}">
        <p14:creationId xmlns:p14="http://schemas.microsoft.com/office/powerpoint/2010/main" xmlns="" val="283868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All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can be classified into one of three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categories: static, dynamic, or hybrid. Static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have no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movable joints incorporated into the design. However, a static</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may allow active joint motion in one direction, but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block motion in another direction (static with block). A static</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may also be changed or adjusted to alter the motion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allowed or alter the pressure across a joint for stretching purposes (progressive static).</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Dynamic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have movable joints that can limit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motion (block), increase motion through traction, or substitute for weak muscles using supplemental force (assist).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Hybrid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will incorporate features of both static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dynamic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into one device. This type of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will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cross multiple joints with the intention of limiting or stopping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motion at some joints, but allowing or augmenting motion at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other joints.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hr-HR" sz="1200" i="0" kern="1200" dirty="0" err="1" smtClean="0">
                <a:solidFill>
                  <a:schemeClr val="tx1"/>
                </a:solidFill>
                <a:latin typeface="+mn-lt"/>
                <a:ea typeface="+mn-ea"/>
                <a:cs typeface="+mn-cs"/>
              </a:rPr>
              <a:t>Delisa</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a:t>
            </a:fld>
            <a:endParaRPr lang="hr-H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42</a:t>
            </a:fld>
            <a:endParaRPr lang="hr-HR"/>
          </a:p>
        </p:txBody>
      </p:sp>
    </p:spTree>
    <p:extLst>
      <p:ext uri="{BB962C8B-B14F-4D97-AF65-F5344CB8AC3E}">
        <p14:creationId xmlns:p14="http://schemas.microsoft.com/office/powerpoint/2010/main" xmlns="" val="36580640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43</a:t>
            </a:fld>
            <a:endParaRPr lang="hr-HR"/>
          </a:p>
        </p:txBody>
      </p:sp>
    </p:spTree>
    <p:extLst>
      <p:ext uri="{BB962C8B-B14F-4D97-AF65-F5344CB8AC3E}">
        <p14:creationId xmlns:p14="http://schemas.microsoft.com/office/powerpoint/2010/main" xmlns="" val="3658064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dirty="0" smtClean="0"/>
          </a:p>
        </p:txBody>
      </p:sp>
      <p:sp>
        <p:nvSpPr>
          <p:cNvPr id="4" name="Slide Number Placeholder 3"/>
          <p:cNvSpPr>
            <a:spLocks noGrp="1"/>
          </p:cNvSpPr>
          <p:nvPr>
            <p:ph type="sldNum" sz="quarter" idx="10"/>
          </p:nvPr>
        </p:nvSpPr>
        <p:spPr/>
        <p:txBody>
          <a:bodyPr/>
          <a:lstStyle/>
          <a:p>
            <a:fld id="{4CCFE9FA-3776-4BB9-8968-FE909513F8E5}" type="slidenum">
              <a:rPr lang="hr-HR" smtClean="0"/>
              <a:pPr/>
              <a:t>44</a:t>
            </a:fld>
            <a:endParaRPr lang="hr-HR"/>
          </a:p>
        </p:txBody>
      </p:sp>
    </p:spTree>
    <p:extLst>
      <p:ext uri="{BB962C8B-B14F-4D97-AF65-F5344CB8AC3E}">
        <p14:creationId xmlns:p14="http://schemas.microsoft.com/office/powerpoint/2010/main" xmlns="" val="2087855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dirty="0" smtClean="0"/>
          </a:p>
        </p:txBody>
      </p:sp>
      <p:sp>
        <p:nvSpPr>
          <p:cNvPr id="4" name="Slide Number Placeholder 3"/>
          <p:cNvSpPr>
            <a:spLocks noGrp="1"/>
          </p:cNvSpPr>
          <p:nvPr>
            <p:ph type="sldNum" sz="quarter" idx="10"/>
          </p:nvPr>
        </p:nvSpPr>
        <p:spPr/>
        <p:txBody>
          <a:bodyPr/>
          <a:lstStyle/>
          <a:p>
            <a:fld id="{4CCFE9FA-3776-4BB9-8968-FE909513F8E5}" type="slidenum">
              <a:rPr lang="hr-HR" smtClean="0"/>
              <a:pPr/>
              <a:t>45</a:t>
            </a:fld>
            <a:endParaRPr lang="hr-HR"/>
          </a:p>
        </p:txBody>
      </p:sp>
    </p:spTree>
    <p:extLst>
      <p:ext uri="{BB962C8B-B14F-4D97-AF65-F5344CB8AC3E}">
        <p14:creationId xmlns:p14="http://schemas.microsoft.com/office/powerpoint/2010/main" xmlns="" val="2087855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46</a:t>
            </a:fld>
            <a:endParaRPr lang="hr-HR"/>
          </a:p>
        </p:txBody>
      </p:sp>
    </p:spTree>
    <p:extLst>
      <p:ext uri="{BB962C8B-B14F-4D97-AF65-F5344CB8AC3E}">
        <p14:creationId xmlns:p14="http://schemas.microsoft.com/office/powerpoint/2010/main" xmlns="" val="2570037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smtClean="0"/>
          </a:p>
          <a:p>
            <a:endParaRPr lang="hr-HR" dirty="0"/>
          </a:p>
        </p:txBody>
      </p:sp>
      <p:sp>
        <p:nvSpPr>
          <p:cNvPr id="4" name="Slide Number Placeholder 3"/>
          <p:cNvSpPr>
            <a:spLocks noGrp="1"/>
          </p:cNvSpPr>
          <p:nvPr>
            <p:ph type="sldNum" sz="quarter" idx="10"/>
          </p:nvPr>
        </p:nvSpPr>
        <p:spPr/>
        <p:txBody>
          <a:bodyPr/>
          <a:lstStyle/>
          <a:p>
            <a:fld id="{4CCFE9FA-3776-4BB9-8968-FE909513F8E5}" type="slidenum">
              <a:rPr lang="hr-HR" smtClean="0"/>
              <a:pPr/>
              <a:t>47</a:t>
            </a:fld>
            <a:endParaRPr lang="hr-HR"/>
          </a:p>
        </p:txBody>
      </p:sp>
    </p:spTree>
    <p:extLst>
      <p:ext uri="{BB962C8B-B14F-4D97-AF65-F5344CB8AC3E}">
        <p14:creationId xmlns:p14="http://schemas.microsoft.com/office/powerpoint/2010/main" xmlns="" val="3235820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i="0" kern="1200" dirty="0" smtClean="0">
                <a:solidFill>
                  <a:schemeClr val="tx1"/>
                </a:solidFill>
                <a:latin typeface="+mn-lt"/>
                <a:ea typeface="+mn-ea"/>
                <a:cs typeface="+mn-cs"/>
              </a:rPr>
              <a:t>Canes, crutches, and walkers are often prescribed to </a:t>
            </a:r>
            <a:r>
              <a:rPr lang="en-US" sz="1200" i="0" kern="1200" dirty="0" smtClean="0">
                <a:solidFill>
                  <a:schemeClr val="tx1"/>
                </a:solidFill>
                <a:latin typeface="+mn-lt"/>
                <a:ea typeface="+mn-ea"/>
                <a:cs typeface="+mn-cs"/>
              </a:rPr>
              <a:t>assist</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walking </a:t>
            </a:r>
            <a:r>
              <a:rPr lang="en-US" sz="1200" i="0" kern="1200" dirty="0" smtClean="0">
                <a:solidFill>
                  <a:schemeClr val="tx1"/>
                </a:solidFill>
                <a:latin typeface="+mn-lt"/>
                <a:ea typeface="+mn-ea"/>
                <a:cs typeface="+mn-cs"/>
              </a:rPr>
              <a:t>in persons with joint, muscle, and sensory </a:t>
            </a:r>
            <a:r>
              <a:rPr lang="en-US" sz="1200" i="0" kern="1200" dirty="0" smtClean="0">
                <a:solidFill>
                  <a:schemeClr val="tx1"/>
                </a:solidFill>
                <a:latin typeface="+mn-lt"/>
                <a:ea typeface="+mn-ea"/>
                <a:cs typeface="+mn-cs"/>
              </a:rPr>
              <a:t>functional</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losses </a:t>
            </a:r>
            <a:r>
              <a:rPr lang="en-US" sz="1200" i="0" kern="1200" dirty="0" smtClean="0">
                <a:solidFill>
                  <a:schemeClr val="tx1"/>
                </a:solidFill>
                <a:latin typeface="+mn-lt"/>
                <a:ea typeface="+mn-ea"/>
                <a:cs typeface="+mn-cs"/>
              </a:rPr>
              <a:t>(Fig. 76-18).</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Canes serve many functions. They are an important component in the management of persons with balance deficits.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Cane use can increase the </a:t>
            </a:r>
            <a:r>
              <a:rPr lang="en-US" sz="1200" i="0" kern="1200" dirty="0" err="1" smtClean="0">
                <a:solidFill>
                  <a:schemeClr val="tx1"/>
                </a:solidFill>
                <a:latin typeface="+mn-lt"/>
                <a:ea typeface="+mn-ea"/>
                <a:cs typeface="+mn-cs"/>
              </a:rPr>
              <a:t>anteroposterior</a:t>
            </a:r>
            <a:r>
              <a:rPr lang="en-US" sz="1200" i="0" kern="1200" dirty="0" smtClean="0">
                <a:solidFill>
                  <a:schemeClr val="tx1"/>
                </a:solidFill>
                <a:latin typeface="+mn-lt"/>
                <a:ea typeface="+mn-ea"/>
                <a:cs typeface="+mn-cs"/>
              </a:rPr>
              <a:t> and </a:t>
            </a:r>
            <a:r>
              <a:rPr lang="en-US" sz="1200" i="0" kern="1200" dirty="0" err="1" smtClean="0">
                <a:solidFill>
                  <a:schemeClr val="tx1"/>
                </a:solidFill>
                <a:latin typeface="+mn-lt"/>
                <a:ea typeface="+mn-ea"/>
                <a:cs typeface="+mn-cs"/>
              </a:rPr>
              <a:t>mediolateral</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base </a:t>
            </a:r>
            <a:r>
              <a:rPr lang="en-US" sz="1200" i="0" kern="1200" dirty="0" smtClean="0">
                <a:solidFill>
                  <a:schemeClr val="tx1"/>
                </a:solidFill>
                <a:latin typeface="+mn-lt"/>
                <a:ea typeface="+mn-ea"/>
                <a:cs typeface="+mn-cs"/>
              </a:rPr>
              <a:t>of support. They provide an important safety-related function, providing information related to the position of the </a:t>
            </a:r>
            <a:r>
              <a:rPr lang="en-US" sz="1200" i="0" kern="1200" dirty="0" smtClean="0">
                <a:solidFill>
                  <a:schemeClr val="tx1"/>
                </a:solidFill>
                <a:latin typeface="+mn-lt"/>
                <a:ea typeface="+mn-ea"/>
                <a:cs typeface="+mn-cs"/>
              </a:rPr>
              <a:t>limb</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in </a:t>
            </a:r>
            <a:r>
              <a:rPr lang="en-US" sz="1200" i="0" kern="1200" dirty="0" smtClean="0">
                <a:solidFill>
                  <a:schemeClr val="tx1"/>
                </a:solidFill>
                <a:latin typeface="+mn-lt"/>
                <a:ea typeface="+mn-ea"/>
                <a:cs typeface="+mn-cs"/>
              </a:rPr>
              <a:t>space, and assist the individuals with </a:t>
            </a:r>
            <a:r>
              <a:rPr lang="en-US" sz="1200" i="0" kern="1200" dirty="0" smtClean="0">
                <a:solidFill>
                  <a:schemeClr val="tx1"/>
                </a:solidFill>
                <a:latin typeface="+mn-lt"/>
                <a:ea typeface="+mn-ea"/>
                <a:cs typeface="+mn-cs"/>
              </a:rPr>
              <a:t>vision-impairment</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such </a:t>
            </a:r>
            <a:r>
              <a:rPr lang="en-US" sz="1200" i="0" kern="1200" dirty="0" smtClean="0">
                <a:solidFill>
                  <a:schemeClr val="tx1"/>
                </a:solidFill>
                <a:latin typeface="+mn-lt"/>
                <a:ea typeface="+mn-ea"/>
                <a:cs typeface="+mn-cs"/>
              </a:rPr>
              <a:t>that they can use the device to scan the environment.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Increased joint force reaction has been associated with subjective discomfort at a joint, this is likely further compounded </a:t>
            </a:r>
            <a:r>
              <a:rPr lang="en-US" sz="1200" i="0" kern="1200" dirty="0" smtClean="0">
                <a:solidFill>
                  <a:schemeClr val="tx1"/>
                </a:solidFill>
                <a:latin typeface="+mn-lt"/>
                <a:ea typeface="+mn-ea"/>
                <a:cs typeface="+mn-cs"/>
              </a:rPr>
              <a:t>by</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weakness</a:t>
            </a:r>
            <a:r>
              <a:rPr lang="en-US" sz="1200" i="0" kern="1200" dirty="0" smtClean="0">
                <a:solidFill>
                  <a:schemeClr val="tx1"/>
                </a:solidFill>
                <a:latin typeface="+mn-lt"/>
                <a:ea typeface="+mn-ea"/>
                <a:cs typeface="+mn-cs"/>
              </a:rPr>
              <a:t>. A cane, when properly positioned, can decrease </a:t>
            </a:r>
            <a:r>
              <a:rPr lang="en-US" sz="1200" i="0" kern="1200" dirty="0" smtClean="0">
                <a:solidFill>
                  <a:schemeClr val="tx1"/>
                </a:solidFill>
                <a:latin typeface="+mn-lt"/>
                <a:ea typeface="+mn-ea"/>
                <a:cs typeface="+mn-cs"/>
              </a:rPr>
              <a:t>the</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amount </a:t>
            </a:r>
            <a:r>
              <a:rPr lang="en-US" sz="1200" i="0" kern="1200" dirty="0" smtClean="0">
                <a:solidFill>
                  <a:schemeClr val="tx1"/>
                </a:solidFill>
                <a:latin typeface="+mn-lt"/>
                <a:ea typeface="+mn-ea"/>
                <a:cs typeface="+mn-cs"/>
              </a:rPr>
              <a:t>of muscle force necessary to stabilize a joint. This </a:t>
            </a:r>
            <a:r>
              <a:rPr lang="en-US" sz="1200" i="0" kern="1200" dirty="0" smtClean="0">
                <a:solidFill>
                  <a:schemeClr val="tx1"/>
                </a:solidFill>
                <a:latin typeface="+mn-lt"/>
                <a:ea typeface="+mn-ea"/>
                <a:cs typeface="+mn-cs"/>
              </a:rPr>
              <a:t>in</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turn </a:t>
            </a:r>
            <a:r>
              <a:rPr lang="en-US" sz="1200" i="0" kern="1200" dirty="0" smtClean="0">
                <a:solidFill>
                  <a:schemeClr val="tx1"/>
                </a:solidFill>
                <a:latin typeface="+mn-lt"/>
                <a:ea typeface="+mn-ea"/>
                <a:cs typeface="+mn-cs"/>
              </a:rPr>
              <a:t>leads to attenuation of joint reaction forces and decreased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pain symptoms. Muscle weakness may also be offset with </a:t>
            </a:r>
            <a:r>
              <a:rPr lang="en-US" sz="1200" i="0" kern="1200" dirty="0" smtClean="0">
                <a:solidFill>
                  <a:schemeClr val="tx1"/>
                </a:solidFill>
                <a:latin typeface="+mn-lt"/>
                <a:ea typeface="+mn-ea"/>
                <a:cs typeface="+mn-cs"/>
              </a:rPr>
              <a:t>cane</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use</a:t>
            </a:r>
            <a:r>
              <a:rPr lang="en-US" sz="1200" i="0" kern="1200" dirty="0" smtClean="0">
                <a:solidFill>
                  <a:schemeClr val="tx1"/>
                </a:solidFill>
                <a:latin typeface="+mn-lt"/>
                <a:ea typeface="+mn-ea"/>
                <a:cs typeface="+mn-cs"/>
              </a:rPr>
              <a:t>, where gait deficits such as excessive knee or hip </a:t>
            </a:r>
            <a:r>
              <a:rPr lang="en-US" sz="1200" i="0" kern="1200" dirty="0" smtClean="0">
                <a:solidFill>
                  <a:schemeClr val="tx1"/>
                </a:solidFill>
                <a:latin typeface="+mn-lt"/>
                <a:ea typeface="+mn-ea"/>
                <a:cs typeface="+mn-cs"/>
              </a:rPr>
              <a:t>flexion</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may </a:t>
            </a:r>
            <a:r>
              <a:rPr lang="en-US" sz="1200" i="0" kern="1200" dirty="0" smtClean="0">
                <a:solidFill>
                  <a:schemeClr val="tx1"/>
                </a:solidFill>
                <a:latin typeface="+mn-lt"/>
                <a:ea typeface="+mn-ea"/>
                <a:cs typeface="+mn-cs"/>
              </a:rPr>
              <a:t>be overcome. Pathological conditions affecting the </a:t>
            </a:r>
            <a:r>
              <a:rPr lang="en-US" sz="1200" i="0" kern="1200" dirty="0" smtClean="0">
                <a:solidFill>
                  <a:schemeClr val="tx1"/>
                </a:solidFill>
                <a:latin typeface="+mn-lt"/>
                <a:ea typeface="+mn-ea"/>
                <a:cs typeface="+mn-cs"/>
              </a:rPr>
              <a:t>upper</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limbs </a:t>
            </a:r>
            <a:r>
              <a:rPr lang="en-US" sz="1200" i="0" kern="1200" dirty="0" smtClean="0">
                <a:solidFill>
                  <a:schemeClr val="tx1"/>
                </a:solidFill>
                <a:latin typeface="+mn-lt"/>
                <a:ea typeface="+mn-ea"/>
                <a:cs typeface="+mn-cs"/>
              </a:rPr>
              <a:t>may interfere with the use of canes or crutches, and </a:t>
            </a:r>
            <a:r>
              <a:rPr lang="en-US" sz="1200" i="0" kern="1200" dirty="0" smtClean="0">
                <a:solidFill>
                  <a:schemeClr val="tx1"/>
                </a:solidFill>
                <a:latin typeface="+mn-lt"/>
                <a:ea typeface="+mn-ea"/>
                <a:cs typeface="+mn-cs"/>
              </a:rPr>
              <a:t>may</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warrant </a:t>
            </a:r>
            <a:r>
              <a:rPr lang="en-US" sz="1200" i="0" kern="1200" dirty="0" smtClean="0">
                <a:solidFill>
                  <a:schemeClr val="tx1"/>
                </a:solidFill>
                <a:latin typeface="+mn-lt"/>
                <a:ea typeface="+mn-ea"/>
                <a:cs typeface="+mn-cs"/>
              </a:rPr>
              <a:t>the prescription of specially designed gait aids.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 the patient with </a:t>
            </a:r>
            <a:r>
              <a:rPr lang="en-US" sz="1200" i="0" kern="1200" dirty="0" err="1" smtClean="0">
                <a:solidFill>
                  <a:schemeClr val="tx1"/>
                </a:solidFill>
                <a:latin typeface="+mn-lt"/>
                <a:ea typeface="+mn-ea"/>
                <a:cs typeface="+mn-cs"/>
              </a:rPr>
              <a:t>hemiplegia</a:t>
            </a:r>
            <a:r>
              <a:rPr lang="en-US" sz="1200" i="0" kern="1200" dirty="0" smtClean="0">
                <a:solidFill>
                  <a:schemeClr val="tx1"/>
                </a:solidFill>
                <a:latin typeface="+mn-lt"/>
                <a:ea typeface="+mn-ea"/>
                <a:cs typeface="+mn-cs"/>
              </a:rPr>
              <a:t>, the cane should be held </a:t>
            </a:r>
            <a:r>
              <a:rPr lang="en-US" sz="1200" i="0" kern="1200" dirty="0" smtClean="0">
                <a:solidFill>
                  <a:schemeClr val="tx1"/>
                </a:solidFill>
                <a:latin typeface="+mn-lt"/>
                <a:ea typeface="+mn-ea"/>
                <a:cs typeface="+mn-cs"/>
              </a:rPr>
              <a:t>in</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 </a:t>
            </a:r>
            <a:r>
              <a:rPr lang="en-US" sz="1200" i="0" kern="1200" dirty="0" smtClean="0">
                <a:solidFill>
                  <a:schemeClr val="tx1"/>
                </a:solidFill>
                <a:latin typeface="+mn-lt"/>
                <a:ea typeface="+mn-ea"/>
                <a:cs typeface="+mn-cs"/>
              </a:rPr>
              <a:t>less-affected hand, and the patient instructed to advance </a:t>
            </a:r>
            <a:r>
              <a:rPr lang="en-US" sz="1200" i="0" kern="1200" dirty="0" smtClean="0">
                <a:solidFill>
                  <a:schemeClr val="tx1"/>
                </a:solidFill>
                <a:latin typeface="+mn-lt"/>
                <a:ea typeface="+mn-ea"/>
                <a:cs typeface="+mn-cs"/>
              </a:rPr>
              <a:t>the</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cane </a:t>
            </a:r>
            <a:r>
              <a:rPr lang="en-US" sz="1200" i="0" kern="1200" dirty="0" smtClean="0">
                <a:solidFill>
                  <a:schemeClr val="tx1"/>
                </a:solidFill>
                <a:latin typeface="+mn-lt"/>
                <a:ea typeface="+mn-ea"/>
                <a:cs typeface="+mn-cs"/>
              </a:rPr>
              <a:t>and weaker leg simultaneously to attain a three-point </a:t>
            </a:r>
            <a:r>
              <a:rPr lang="en-US" sz="1200" i="0" kern="1200" dirty="0" smtClean="0">
                <a:solidFill>
                  <a:schemeClr val="tx1"/>
                </a:solidFill>
                <a:latin typeface="+mn-lt"/>
                <a:ea typeface="+mn-ea"/>
                <a:cs typeface="+mn-cs"/>
              </a:rPr>
              <a:t>gait</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pattern</a:t>
            </a:r>
            <a:r>
              <a:rPr lang="en-US" sz="1200" i="0" kern="1200" dirty="0" smtClean="0">
                <a:solidFill>
                  <a:schemeClr val="tx1"/>
                </a:solidFill>
                <a:latin typeface="+mn-lt"/>
                <a:ea typeface="+mn-ea"/>
                <a:cs typeface="+mn-cs"/>
              </a:rPr>
              <a:t>. When ascending stairs the same patient advances the </a:t>
            </a:r>
            <a:r>
              <a:rPr lang="en-US" sz="1200" i="0" kern="1200" dirty="0" err="1" smtClean="0">
                <a:solidFill>
                  <a:schemeClr val="tx1"/>
                </a:solidFill>
                <a:latin typeface="+mn-lt"/>
                <a:ea typeface="+mn-ea"/>
                <a:cs typeface="+mn-cs"/>
              </a:rPr>
              <a:t>lessaffected</a:t>
            </a:r>
            <a:r>
              <a:rPr lang="en-US" sz="1200" i="0" kern="1200" dirty="0" smtClean="0">
                <a:solidFill>
                  <a:schemeClr val="tx1"/>
                </a:solidFill>
                <a:latin typeface="+mn-lt"/>
                <a:ea typeface="+mn-ea"/>
                <a:cs typeface="+mn-cs"/>
              </a:rPr>
              <a:t> (stronger) leg first. The reverse pattern is recommended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when descending stairs, with the weaker limb plus cane leading.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When treating hip joint pain or hip muscle weakness, </a:t>
            </a:r>
            <a:r>
              <a:rPr lang="en-US" sz="1200" i="0" kern="1200" dirty="0" smtClean="0">
                <a:solidFill>
                  <a:schemeClr val="tx1"/>
                </a:solidFill>
                <a:latin typeface="+mn-lt"/>
                <a:ea typeface="+mn-ea"/>
                <a:cs typeface="+mn-cs"/>
              </a:rPr>
              <a:t>the</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cane </a:t>
            </a:r>
            <a:r>
              <a:rPr lang="en-US" sz="1200" i="0" kern="1200" dirty="0" smtClean="0">
                <a:solidFill>
                  <a:schemeClr val="tx1"/>
                </a:solidFill>
                <a:latin typeface="+mn-lt"/>
                <a:ea typeface="+mn-ea"/>
                <a:cs typeface="+mn-cs"/>
              </a:rPr>
              <a:t>should be held on the opposite side whilst for the knee </a:t>
            </a:r>
            <a:r>
              <a:rPr lang="en-US" sz="1200" i="0" kern="1200" dirty="0" smtClean="0">
                <a:solidFill>
                  <a:schemeClr val="tx1"/>
                </a:solidFill>
                <a:latin typeface="+mn-lt"/>
                <a:ea typeface="+mn-ea"/>
                <a:cs typeface="+mn-cs"/>
              </a:rPr>
              <a:t>it</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may </a:t>
            </a:r>
            <a:r>
              <a:rPr lang="en-US" sz="1200" i="0" kern="1200" dirty="0" smtClean="0">
                <a:solidFill>
                  <a:schemeClr val="tx1"/>
                </a:solidFill>
                <a:latin typeface="+mn-lt"/>
                <a:ea typeface="+mn-ea"/>
                <a:cs typeface="+mn-cs"/>
              </a:rPr>
              <a:t>be held on the same side.</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single-point cane weighs less, which is important for individuals with decreased functional reserve or upper limb weakness.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It is less intrusive, and may be easier to negotiate in cramped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spaces. Where stability is compromised, a wide-based cane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may provide a greater base of support.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rationale for crutch prescription is similar to canes.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clinical deficits, however, are usually more pronounced.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Good upper extremity strength, joint integrity, and ROM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essential to maximize benefit with crutch use. Shoulder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flexors and depressors, elbow and wrist extensors, and finger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flexors must have normal or good strength. Most commonly,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crutches are prescribed to decrease loading, with muscle weakness or joint pain. Where “push-off” is limited in locomotion,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crutch use may aid in forward propulsion. Crutches provide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sensory feedback and increase the base of support. Yet they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less commonly prescribed for balance deficits compared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canes.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Crutch types include </a:t>
            </a:r>
            <a:r>
              <a:rPr lang="en-US" sz="1200" i="0" kern="1200" dirty="0" err="1" smtClean="0">
                <a:solidFill>
                  <a:schemeClr val="tx1"/>
                </a:solidFill>
                <a:latin typeface="+mn-lt"/>
                <a:ea typeface="+mn-ea"/>
                <a:cs typeface="+mn-cs"/>
              </a:rPr>
              <a:t>axillary</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Lofstrand</a:t>
            </a:r>
            <a:r>
              <a:rPr lang="en-US" sz="1200" i="0" kern="1200" dirty="0" smtClean="0">
                <a:solidFill>
                  <a:schemeClr val="tx1"/>
                </a:solidFill>
                <a:latin typeface="+mn-lt"/>
                <a:ea typeface="+mn-ea"/>
                <a:cs typeface="+mn-cs"/>
              </a:rPr>
              <a:t>, Canadian elbow</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extensor (i.e., triceps crutch), and forearm support (platform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crutch). </a:t>
            </a:r>
            <a:r>
              <a:rPr lang="en-US" sz="1200" i="0" kern="1200" dirty="0" err="1" smtClean="0">
                <a:solidFill>
                  <a:schemeClr val="tx1"/>
                </a:solidFill>
                <a:latin typeface="+mn-lt"/>
                <a:ea typeface="+mn-ea"/>
                <a:cs typeface="+mn-cs"/>
              </a:rPr>
              <a:t>Axillary</a:t>
            </a:r>
            <a:r>
              <a:rPr lang="en-US" sz="1200" i="0" kern="1200" dirty="0" smtClean="0">
                <a:solidFill>
                  <a:schemeClr val="tx1"/>
                </a:solidFill>
                <a:latin typeface="+mn-lt"/>
                <a:ea typeface="+mn-ea"/>
                <a:cs typeface="+mn-cs"/>
              </a:rPr>
              <a:t> crutches are the most common.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Total length and handle height are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main considerations. </a:t>
            </a:r>
            <a:r>
              <a:rPr lang="en-US" sz="1200" i="0" kern="1200" dirty="0" err="1" smtClean="0">
                <a:solidFill>
                  <a:schemeClr val="tx1"/>
                </a:solidFill>
                <a:latin typeface="+mn-lt"/>
                <a:ea typeface="+mn-ea"/>
                <a:cs typeface="+mn-cs"/>
              </a:rPr>
              <a:t>Axillary</a:t>
            </a:r>
            <a:r>
              <a:rPr lang="en-US" sz="1200" i="0" kern="1200" dirty="0" smtClean="0">
                <a:solidFill>
                  <a:schemeClr val="tx1"/>
                </a:solidFill>
                <a:latin typeface="+mn-lt"/>
                <a:ea typeface="+mn-ea"/>
                <a:cs typeface="+mn-cs"/>
              </a:rPr>
              <a:t> crutch length should approximate the distance from anterior fold of </a:t>
            </a:r>
            <a:r>
              <a:rPr lang="en-US" sz="1200" i="0" kern="1200" dirty="0" err="1" smtClean="0">
                <a:solidFill>
                  <a:schemeClr val="tx1"/>
                </a:solidFill>
                <a:latin typeface="+mn-lt"/>
                <a:ea typeface="+mn-ea"/>
                <a:cs typeface="+mn-cs"/>
              </a:rPr>
              <a:t>axilla</a:t>
            </a:r>
            <a:r>
              <a:rPr lang="en-US" sz="1200" i="0" kern="1200" dirty="0" smtClean="0">
                <a:solidFill>
                  <a:schemeClr val="tx1"/>
                </a:solidFill>
                <a:latin typeface="+mn-lt"/>
                <a:ea typeface="+mn-ea"/>
                <a:cs typeface="+mn-cs"/>
              </a:rPr>
              <a:t> to: (a) bottom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of heel (plus 3 to 5 cm) or (b) a point 6 in. in front of the</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anterolateral</a:t>
            </a:r>
            <a:r>
              <a:rPr lang="en-US" sz="1200" i="0" kern="1200" dirty="0" smtClean="0">
                <a:solidFill>
                  <a:schemeClr val="tx1"/>
                </a:solidFill>
                <a:latin typeface="+mn-lt"/>
                <a:ea typeface="+mn-ea"/>
                <a:cs typeface="+mn-cs"/>
              </a:rPr>
              <a:t> border of the foot.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Drawbacks include increased assistive device mass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restriction of hand use. Some patients may have trouble coordinating gait pattern with crutches. Additionally, patients who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lean on the </a:t>
            </a:r>
            <a:r>
              <a:rPr lang="en-US" sz="1200" i="0" kern="1200" dirty="0" err="1" smtClean="0">
                <a:solidFill>
                  <a:schemeClr val="tx1"/>
                </a:solidFill>
                <a:latin typeface="+mn-lt"/>
                <a:ea typeface="+mn-ea"/>
                <a:cs typeface="+mn-cs"/>
              </a:rPr>
              <a:t>axillary</a:t>
            </a:r>
            <a:r>
              <a:rPr lang="en-US" sz="1200" i="0" kern="1200" dirty="0" smtClean="0">
                <a:solidFill>
                  <a:schemeClr val="tx1"/>
                </a:solidFill>
                <a:latin typeface="+mn-lt"/>
                <a:ea typeface="+mn-ea"/>
                <a:cs typeface="+mn-cs"/>
              </a:rPr>
              <a:t> crutches may experience neurological compression injury in the </a:t>
            </a:r>
            <a:r>
              <a:rPr lang="en-US" sz="1200" i="0" kern="1200" dirty="0" err="1" smtClean="0">
                <a:solidFill>
                  <a:schemeClr val="tx1"/>
                </a:solidFill>
                <a:latin typeface="+mn-lt"/>
                <a:ea typeface="+mn-ea"/>
                <a:cs typeface="+mn-cs"/>
              </a:rPr>
              <a:t>axillary</a:t>
            </a:r>
            <a:r>
              <a:rPr lang="en-US" sz="1200" i="0" kern="1200" dirty="0" smtClean="0">
                <a:solidFill>
                  <a:schemeClr val="tx1"/>
                </a:solidFill>
                <a:latin typeface="+mn-lt"/>
                <a:ea typeface="+mn-ea"/>
                <a:cs typeface="+mn-cs"/>
              </a:rPr>
              <a:t> area (i.e., crutch palsy).</a:t>
            </a:r>
            <a:endParaRPr lang="hr-HR"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The </a:t>
            </a:r>
            <a:r>
              <a:rPr lang="en-US" sz="1200" i="0" kern="1200" dirty="0" err="1" smtClean="0">
                <a:solidFill>
                  <a:schemeClr val="tx1"/>
                </a:solidFill>
                <a:latin typeface="+mn-lt"/>
                <a:ea typeface="+mn-ea"/>
                <a:cs typeface="+mn-cs"/>
              </a:rPr>
              <a:t>Lofstrand</a:t>
            </a:r>
            <a:r>
              <a:rPr lang="en-US" sz="1200" i="0" kern="1200" dirty="0" smtClean="0">
                <a:solidFill>
                  <a:schemeClr val="tx1"/>
                </a:solidFill>
                <a:latin typeface="+mn-lt"/>
                <a:ea typeface="+mn-ea"/>
                <a:cs typeface="+mn-cs"/>
              </a:rPr>
              <a:t> crutch consists of a molded hand piece,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 molded forearm piece bent </a:t>
            </a:r>
            <a:r>
              <a:rPr lang="en-US" sz="1200" i="0" kern="1200" dirty="0" err="1" smtClean="0">
                <a:solidFill>
                  <a:schemeClr val="tx1"/>
                </a:solidFill>
                <a:latin typeface="+mn-lt"/>
                <a:ea typeface="+mn-ea"/>
                <a:cs typeface="+mn-cs"/>
              </a:rPr>
              <a:t>posteriorly</a:t>
            </a:r>
            <a:r>
              <a:rPr lang="en-US" sz="1200" i="0" kern="1200" dirty="0" smtClean="0">
                <a:solidFill>
                  <a:schemeClr val="tx1"/>
                </a:solidFill>
                <a:latin typeface="+mn-lt"/>
                <a:ea typeface="+mn-ea"/>
                <a:cs typeface="+mn-cs"/>
              </a:rPr>
              <a:t> just above the hand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piece, and a single, length-adjustable aluminum tubular shaft.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forearm piece extends 4 to 5 cm below the elbow. A forearm cuff with a narrow anterior opening is attached at this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site. </a:t>
            </a:r>
            <a:r>
              <a:rPr lang="en-US" sz="1200" i="0" kern="1200" dirty="0" err="1" smtClean="0">
                <a:solidFill>
                  <a:schemeClr val="tx1"/>
                </a:solidFill>
                <a:latin typeface="+mn-lt"/>
                <a:ea typeface="+mn-ea"/>
                <a:cs typeface="+mn-cs"/>
              </a:rPr>
              <a:t>Lofstrand</a:t>
            </a:r>
            <a:r>
              <a:rPr lang="en-US" sz="1200" i="0" kern="1200" dirty="0" smtClean="0">
                <a:solidFill>
                  <a:schemeClr val="tx1"/>
                </a:solidFill>
                <a:latin typeface="+mn-lt"/>
                <a:ea typeface="+mn-ea"/>
                <a:cs typeface="+mn-cs"/>
              </a:rPr>
              <a:t> crutches are, typically, lighter in weight,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hand piece can be released without losing the crutch.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result is that the hands are freed up to perform some activities, which is a significant advantage. Good upper extremity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strength and adequate trunk balance are minimum requirements for safe use of </a:t>
            </a:r>
            <a:r>
              <a:rPr lang="en-US" sz="1200" i="0" kern="1200" dirty="0" err="1" smtClean="0">
                <a:solidFill>
                  <a:schemeClr val="tx1"/>
                </a:solidFill>
                <a:latin typeface="+mn-lt"/>
                <a:ea typeface="+mn-ea"/>
                <a:cs typeface="+mn-cs"/>
              </a:rPr>
              <a:t>Lofstrand</a:t>
            </a:r>
            <a:r>
              <a:rPr lang="en-US" sz="1200" i="0" kern="1200" dirty="0" smtClean="0">
                <a:solidFill>
                  <a:schemeClr val="tx1"/>
                </a:solidFill>
                <a:latin typeface="+mn-lt"/>
                <a:ea typeface="+mn-ea"/>
                <a:cs typeface="+mn-cs"/>
              </a:rPr>
              <a:t> crutches.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48</a:t>
            </a:fld>
            <a:endParaRPr lang="hr-H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i="0" kern="1200" dirty="0" smtClean="0">
                <a:solidFill>
                  <a:schemeClr val="tx1"/>
                </a:solidFill>
                <a:latin typeface="+mn-lt"/>
                <a:ea typeface="+mn-ea"/>
                <a:cs typeface="+mn-cs"/>
              </a:rPr>
              <a:t>A walker is a frame device that is inherently stable. There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different types of walkers, the most common of which are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made of aluminum, have four posts, and may have small front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rear wheels. The person pushes or lifts the walker in front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himself or herself while walking. Walkers have advantages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disadvantages, all of which should be considered when prescribing such an assistive device.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Walkers provide a wider base of support than either canes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crutches, resulting in increased stability. They may be prescribed for patients requiring maximum assistance for balance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with severe sensory deficits, ataxic conditions, and persons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with substantial fear of falling. They may be useful during rehabilitation, but care should be taken to assure that the patient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does not become too reliant or emotionally dependent on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stability provided by the walker.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Proper use requires bilateral grasp and arm strength. They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bulky in appearance, may be difficult to maneuver in tight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quarters, and interfere with the development of reciprocal gait.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use of a walker may tax the endurance of the user’s arms.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cope with fatigue, four-wheeled walkers exist and may be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outfitted with a seat to make it possible to have intermediate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periods of rest. This practice is not risk-free, and the walker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should ideally be fitted with hand brakes.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Most walkers are too light for individuals with </a:t>
            </a:r>
            <a:r>
              <a:rPr lang="en-US" sz="1200" i="0" kern="1200" dirty="0" err="1" smtClean="0">
                <a:solidFill>
                  <a:schemeClr val="tx1"/>
                </a:solidFill>
                <a:latin typeface="+mn-lt"/>
                <a:ea typeface="+mn-ea"/>
                <a:cs typeface="+mn-cs"/>
              </a:rPr>
              <a:t>incoordination</a:t>
            </a:r>
            <a:r>
              <a:rPr lang="en-US" sz="1200" i="0" kern="1200" dirty="0" smtClean="0">
                <a:solidFill>
                  <a:schemeClr val="tx1"/>
                </a:solidFill>
                <a:latin typeface="+mn-lt"/>
                <a:ea typeface="+mn-ea"/>
                <a:cs typeface="+mn-cs"/>
              </a:rPr>
              <a:t>. When coupled with good upper extremity strength,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weight may be added to this type of walker to attenuate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this problem. Walkers can be instrumented with wheels to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promote better gait timing without having to stop each cycle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advance the walker. Wheels help patients with </a:t>
            </a:r>
            <a:r>
              <a:rPr lang="en-US" sz="1200" i="0" kern="1200" dirty="0" err="1" smtClean="0">
                <a:solidFill>
                  <a:schemeClr val="tx1"/>
                </a:solidFill>
                <a:latin typeface="+mn-lt"/>
                <a:ea typeface="+mn-ea"/>
                <a:cs typeface="+mn-cs"/>
              </a:rPr>
              <a:t>incoordination</a:t>
            </a:r>
            <a:r>
              <a:rPr lang="en-US" sz="1200" i="0" kern="1200" dirty="0" smtClean="0">
                <a:solidFill>
                  <a:schemeClr val="tx1"/>
                </a:solidFill>
                <a:latin typeface="+mn-lt"/>
                <a:ea typeface="+mn-ea"/>
                <a:cs typeface="+mn-cs"/>
              </a:rPr>
              <a:t> or weakness of the upper extremity, where lifting crutches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walkers and placing them forward may be difficult.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rolling (wheeled) walker does not require as much strength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balance to maneuver, compared to non-wheeled walkers, as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user does not have to lift it from the floor. However, the instability introduced by the wheels, if allowed to roll uncontrolled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to swivel, may prove dangerous.</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49</a:t>
            </a:fld>
            <a:endParaRPr lang="hr-H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Spinal orthotics are prescribed for a variety of reasons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(Table 77-1). They are designed to protect the spinal column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supporting structures (ligaments and muscles) from loads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stresses that can cause pain or progression of angular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translational deformity. The physiologic mechanisms responsible for this protection are control of motion, trunk support,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spinal alignment (2).</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50</a:t>
            </a:fld>
            <a:endParaRPr lang="hr-H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Control of Motion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control of motion depends on the flexibility of the device.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Numerous studies have attempted to quantify the degree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motion restriction. The most minimal limitation in gross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movement likely occurs because the device acts as a physical and kinesthetic reminder to the patient not to move 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harmful ways. Braces such as soft collars or lumbar corsets are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examples of these. These types of devices also serve to provide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warmth and heat to the patient, which may reduce spasm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pain. More restrictive braces act to limit </a:t>
            </a:r>
            <a:r>
              <a:rPr lang="en-US" sz="1200" i="0" kern="1200" dirty="0" err="1" smtClean="0">
                <a:solidFill>
                  <a:schemeClr val="tx1"/>
                </a:solidFill>
                <a:latin typeface="+mn-lt"/>
                <a:ea typeface="+mn-ea"/>
                <a:cs typeface="+mn-cs"/>
              </a:rPr>
              <a:t>intersegmental</a:t>
            </a:r>
            <a:r>
              <a:rPr lang="en-US" sz="1200" i="0" kern="1200" dirty="0" smtClean="0">
                <a:solidFill>
                  <a:schemeClr val="tx1"/>
                </a:solidFill>
                <a:latin typeface="+mn-lt"/>
                <a:ea typeface="+mn-ea"/>
                <a:cs typeface="+mn-cs"/>
              </a:rPr>
              <a:t> spinal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motion and further, inhibit flexion-extension, lateral bending,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axial rotation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51</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primary purpose of all upper limb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and the rehabilitation program related to their prescription, is to regain </a:t>
            </a:r>
            <a:r>
              <a:rPr lang="en-US" sz="1200" i="0" kern="1200" dirty="0" smtClean="0">
                <a:solidFill>
                  <a:schemeClr val="tx1"/>
                </a:solidFill>
                <a:latin typeface="+mn-lt"/>
                <a:ea typeface="+mn-ea"/>
                <a:cs typeface="+mn-cs"/>
              </a:rPr>
              <a:t>or</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to </a:t>
            </a:r>
            <a:r>
              <a:rPr lang="en-US" sz="1200" i="0" kern="1200" dirty="0" smtClean="0">
                <a:solidFill>
                  <a:schemeClr val="tx1"/>
                </a:solidFill>
                <a:latin typeface="+mn-lt"/>
                <a:ea typeface="+mn-ea"/>
                <a:cs typeface="+mn-cs"/>
              </a:rPr>
              <a:t>preserve </a:t>
            </a:r>
            <a:r>
              <a:rPr lang="en-US" sz="1200" i="0" kern="1200" dirty="0" err="1" smtClean="0">
                <a:solidFill>
                  <a:schemeClr val="tx1"/>
                </a:solidFill>
                <a:latin typeface="+mn-lt"/>
                <a:ea typeface="+mn-ea"/>
                <a:cs typeface="+mn-cs"/>
              </a:rPr>
              <a:t>prehension</a:t>
            </a:r>
            <a:r>
              <a:rPr lang="en-US" sz="1200" i="0" kern="1200" dirty="0" smtClean="0">
                <a:solidFill>
                  <a:schemeClr val="tx1"/>
                </a:solidFill>
                <a:latin typeface="+mn-lt"/>
                <a:ea typeface="+mn-ea"/>
                <a:cs typeface="+mn-cs"/>
              </a:rPr>
              <a:t> of the hand. The upper limb is vastly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different from the lower limb because of the unique and critical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functioning of the hand. The lower limb simply maintains our</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body weight as we move through space, and lower limb </a:t>
            </a:r>
            <a:r>
              <a:rPr lang="en-US" sz="1200" i="0" kern="1200" dirty="0" err="1" smtClean="0">
                <a:solidFill>
                  <a:schemeClr val="tx1"/>
                </a:solidFill>
                <a:latin typeface="+mn-lt"/>
                <a:ea typeface="+mn-ea"/>
                <a:cs typeface="+mn-cs"/>
              </a:rPr>
              <a:t>orthoses</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primarily </a:t>
            </a:r>
            <a:r>
              <a:rPr lang="en-US" sz="1200" i="0" kern="1200" dirty="0" smtClean="0">
                <a:solidFill>
                  <a:schemeClr val="tx1"/>
                </a:solidFill>
                <a:latin typeface="+mn-lt"/>
                <a:ea typeface="+mn-ea"/>
                <a:cs typeface="+mn-cs"/>
              </a:rPr>
              <a:t>prevent us from falling. Conversely, it is the role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shoulder, elbow, and wrist to position the hand properly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 space to provide the essential function of gross motor grasp</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fine motor skills. It is the preservation or restoration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this hand function that we strive for with upper limb orthotics.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7</a:t>
            </a:fld>
            <a:endParaRPr lang="hr-H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Trunk Support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Trunk support is achieved by an increase in the intra- abdominal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pressure. An increase in the </a:t>
            </a:r>
            <a:r>
              <a:rPr lang="en-US" sz="1200" i="0" kern="1200" dirty="0" err="1" smtClean="0">
                <a:solidFill>
                  <a:schemeClr val="tx1"/>
                </a:solidFill>
                <a:latin typeface="+mn-lt"/>
                <a:ea typeface="+mn-ea"/>
                <a:cs typeface="+mn-cs"/>
              </a:rPr>
              <a:t>thoracoabdominal</a:t>
            </a:r>
            <a:r>
              <a:rPr lang="en-US" sz="1200" i="0" kern="1200" dirty="0" smtClean="0">
                <a:solidFill>
                  <a:schemeClr val="tx1"/>
                </a:solidFill>
                <a:latin typeface="+mn-lt"/>
                <a:ea typeface="+mn-ea"/>
                <a:cs typeface="+mn-cs"/>
              </a:rPr>
              <a:t> pressure reduces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demand on the spinal extensor musculature and the vertical loading on the </a:t>
            </a: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spine and the </a:t>
            </a:r>
            <a:r>
              <a:rPr lang="en-US" sz="1200" i="0" kern="1200" dirty="0" err="1" smtClean="0">
                <a:solidFill>
                  <a:schemeClr val="tx1"/>
                </a:solidFill>
                <a:latin typeface="+mn-lt"/>
                <a:ea typeface="+mn-ea"/>
                <a:cs typeface="+mn-cs"/>
              </a:rPr>
              <a:t>intradiscal</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pressure.</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52</a:t>
            </a:fld>
            <a:endParaRPr lang="hr-H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Spinal Alignment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Spinal alignment is achieved by the application of the </a:t>
            </a:r>
            <a:r>
              <a:rPr lang="en-US" sz="1200" i="0" kern="1200" dirty="0" err="1" smtClean="0">
                <a:solidFill>
                  <a:schemeClr val="tx1"/>
                </a:solidFill>
                <a:latin typeface="+mn-lt"/>
                <a:ea typeface="+mn-ea"/>
                <a:cs typeface="+mn-cs"/>
              </a:rPr>
              <a:t>threepoint</a:t>
            </a:r>
            <a:r>
              <a:rPr lang="en-US" sz="1200" i="0" kern="1200" dirty="0" smtClean="0">
                <a:solidFill>
                  <a:schemeClr val="tx1"/>
                </a:solidFill>
                <a:latin typeface="+mn-lt"/>
                <a:ea typeface="+mn-ea"/>
                <a:cs typeface="+mn-cs"/>
              </a:rPr>
              <a:t> force system inherent in all bracing. The corrective component ideally is located midway between the opposing forces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above and below it. These systems shift forces from diseased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areas to more healthy segments and prevent unopposed forces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from causing deformity.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53</a:t>
            </a:fld>
            <a:endParaRPr lang="hr-H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Spinal orthotics are divided into groups by the joints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they encompass. Within each group, there are many different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designs (Table 77-2). </a:t>
            </a:r>
            <a:br>
              <a:rPr lang="en-US" sz="1200" i="0" kern="1200" dirty="0" smtClean="0">
                <a:solidFill>
                  <a:schemeClr val="tx1"/>
                </a:solidFill>
                <a:latin typeface="+mn-lt"/>
                <a:ea typeface="+mn-ea"/>
                <a:cs typeface="+mn-cs"/>
              </a:rPr>
            </a:b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54</a:t>
            </a:fld>
            <a:endParaRPr lang="hr-H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It is essential to be aware of the negative effects of bracing.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Weakness, atrophy, and contracture may follow restriction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motion and muscular activity. Skin irritation from poor fit,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hygiene, and pin site shear and pressure, can result in ulceration, pain, and infection. Impaired ambulation and balance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can result from the limitation in motion and weight of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device such as with a halo device, which in turn, may make an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individual more dependent in their activities of daily living.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Eating and swallowing may become compromised due to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position of the head and neck. There can be a decrease in pulmonary capacity due to the restricted chest wall motion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 increase in energy consumption. Psychological dependence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on the brace can also develop. This should all be taken into</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account when prescribing these braces because patients with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certain medical conditions (e.g., neuromuscular disease), body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types, and personalities may not be able to tolerate them.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55</a:t>
            </a:fld>
            <a:endParaRPr lang="hr-H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Spinal bracing is a common modality used for treatment in a</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variety of conditions affecting the spine (Table 77-5). There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no definitive recommendations when choosing a particular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for a given condition and considerable variability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exists among practitioners.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If motion restriction for pain relief is the goal, and stability is not in question, as in cases of arthritis, sprain, strain,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degenerative disc disease, osteoporosis, and even tumors 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infections without neurologic impairment or instability, then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corsets, collars, and binders may be adequate. This must be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balanced with mobilization and proper exercise. The length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its use must be discussed with the patient and tailored based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on variables such as age, concomitant conditions, and </a:t>
            </a:r>
            <a:r>
              <a:rPr lang="en-US" sz="1200" i="0" kern="1200" dirty="0" err="1" smtClean="0">
                <a:solidFill>
                  <a:schemeClr val="tx1"/>
                </a:solidFill>
                <a:latin typeface="+mn-lt"/>
                <a:ea typeface="+mn-ea"/>
                <a:cs typeface="+mn-cs"/>
              </a:rPr>
              <a:t>chronicity</a:t>
            </a:r>
            <a:r>
              <a:rPr lang="en-US" sz="1200" i="0" kern="1200" dirty="0" smtClean="0">
                <a:solidFill>
                  <a:schemeClr val="tx1"/>
                </a:solidFill>
                <a:latin typeface="+mn-lt"/>
                <a:ea typeface="+mn-ea"/>
                <a:cs typeface="+mn-cs"/>
              </a:rPr>
              <a:t> of complaints.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56</a:t>
            </a:fld>
            <a:endParaRPr lang="hr-H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Given its soft material construction,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soft collar can only provide warmth, psychological reassurance,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kinesthetic reminders to limit cervical range of motion;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it cannot provide structural support. Essentially, this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reminds the patient not to move. Its use may be appropriate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treat mild muscular spasms associated with arthritic changes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mild soft-tissue injuries.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Soft collars are often prescribed for the early management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of whiplash injuries. The effectiveness of its therapeutic use is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under scrutiny.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57</a:t>
            </a:fld>
            <a:endParaRPr lang="hr-H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Biomechanics</a:t>
            </a:r>
          </a:p>
          <a:p>
            <a:r>
              <a:rPr lang="en-US" sz="1200" b="0" i="0" kern="1200" dirty="0" smtClean="0">
                <a:solidFill>
                  <a:schemeClr val="tx1"/>
                </a:solidFill>
                <a:latin typeface="+mn-lt"/>
                <a:ea typeface="+mn-ea"/>
                <a:cs typeface="+mn-cs"/>
              </a:rPr>
              <a:t>In the </a:t>
            </a:r>
            <a:r>
              <a:rPr lang="en-US" sz="1200" b="0" i="0" kern="1200" dirty="0" err="1" smtClean="0">
                <a:solidFill>
                  <a:schemeClr val="tx1"/>
                </a:solidFill>
                <a:latin typeface="+mn-lt"/>
                <a:ea typeface="+mn-ea"/>
                <a:cs typeface="+mn-cs"/>
              </a:rPr>
              <a:t>thoracolumbar</a:t>
            </a:r>
            <a:r>
              <a:rPr lang="en-US" sz="1200" b="0" i="0" kern="1200" dirty="0" smtClean="0">
                <a:solidFill>
                  <a:schemeClr val="tx1"/>
                </a:solidFill>
                <a:latin typeface="+mn-lt"/>
                <a:ea typeface="+mn-ea"/>
                <a:cs typeface="+mn-cs"/>
              </a:rPr>
              <a:t> spine there are three biomechanical regions.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upper thoracic region (T1-T8) is rigid due to the ribcage which provides stability.</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transition zone T9-L2 is the transition between the rigid and </a:t>
            </a:r>
            <a:r>
              <a:rPr lang="en-US" sz="1200" b="0" i="0" kern="1200" dirty="0" err="1" smtClean="0">
                <a:solidFill>
                  <a:schemeClr val="tx1"/>
                </a:solidFill>
                <a:latin typeface="+mn-lt"/>
                <a:ea typeface="+mn-ea"/>
                <a:cs typeface="+mn-cs"/>
              </a:rPr>
              <a:t>kyphotic</a:t>
            </a:r>
            <a:r>
              <a:rPr lang="en-US" sz="1200" b="0" i="0" kern="1200" dirty="0" smtClean="0">
                <a:solidFill>
                  <a:schemeClr val="tx1"/>
                </a:solidFill>
                <a:latin typeface="+mn-lt"/>
                <a:ea typeface="+mn-ea"/>
                <a:cs typeface="+mn-cs"/>
              </a:rPr>
              <a:t> upper thoracic part and the flexible </a:t>
            </a:r>
            <a:r>
              <a:rPr lang="en-US" sz="1200" b="0" i="0" kern="1200" dirty="0" err="1" smtClean="0">
                <a:solidFill>
                  <a:schemeClr val="tx1"/>
                </a:solidFill>
                <a:latin typeface="+mn-lt"/>
                <a:ea typeface="+mn-ea"/>
                <a:cs typeface="+mn-cs"/>
              </a:rPr>
              <a:t>lordotic</a:t>
            </a:r>
            <a:r>
              <a:rPr lang="en-US" sz="1200" b="0" i="0" kern="1200" dirty="0" smtClean="0">
                <a:solidFill>
                  <a:schemeClr val="tx1"/>
                </a:solidFill>
                <a:latin typeface="+mn-lt"/>
                <a:ea typeface="+mn-ea"/>
                <a:cs typeface="+mn-cs"/>
              </a:rPr>
              <a:t> lumbar spine.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This is where most injuries occur.</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Finally we have the L3-Sacrum zone which is flexible and this is the region where axial loading injuries occur.</a:t>
            </a:r>
          </a:p>
          <a:p>
            <a:r>
              <a:rPr lang="hr-HR" dirty="0" smtClean="0"/>
              <a:t>http://www.radiologyassistant.nl/</a:t>
            </a:r>
            <a:r>
              <a:rPr lang="hr-HR" dirty="0" err="1" smtClean="0"/>
              <a:t>en</a:t>
            </a:r>
            <a:r>
              <a:rPr lang="hr-HR" dirty="0" smtClean="0"/>
              <a:t>/p4906c8352d8d2/</a:t>
            </a:r>
            <a:r>
              <a:rPr lang="hr-HR" dirty="0" err="1" smtClean="0"/>
              <a:t>spine</a:t>
            </a:r>
            <a:r>
              <a:rPr lang="hr-HR" dirty="0" smtClean="0"/>
              <a:t>-</a:t>
            </a:r>
            <a:r>
              <a:rPr lang="hr-HR" dirty="0" err="1" smtClean="0"/>
              <a:t>thoracolumbar</a:t>
            </a:r>
            <a:r>
              <a:rPr lang="hr-HR" dirty="0" smtClean="0"/>
              <a:t>-</a:t>
            </a:r>
            <a:r>
              <a:rPr lang="hr-HR" dirty="0" err="1" smtClean="0"/>
              <a:t>injury.html</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58</a:t>
            </a:fld>
            <a:endParaRPr lang="hr-H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the upper thoracic spine the center of gravity is anterior to the spine.</a:t>
            </a:r>
            <a:r>
              <a:rPr lang="en-US" dirty="0" smtClean="0"/>
              <a:t/>
            </a:r>
            <a:br>
              <a:rPr lang="en-US" dirty="0" smtClean="0"/>
            </a:br>
            <a:r>
              <a:rPr lang="en-US" sz="1200" b="0" i="0" kern="1200" dirty="0" smtClean="0">
                <a:solidFill>
                  <a:schemeClr val="tx1"/>
                </a:solidFill>
                <a:latin typeface="+mn-lt"/>
                <a:ea typeface="+mn-ea"/>
                <a:cs typeface="+mn-cs"/>
              </a:rPr>
              <a:t>Axial loading will result in compressive forces </a:t>
            </a:r>
            <a:r>
              <a:rPr lang="en-US" sz="1200" b="0" i="0" kern="1200" dirty="0" err="1" smtClean="0">
                <a:solidFill>
                  <a:schemeClr val="tx1"/>
                </a:solidFill>
                <a:latin typeface="+mn-lt"/>
                <a:ea typeface="+mn-ea"/>
                <a:cs typeface="+mn-cs"/>
              </a:rPr>
              <a:t>anteriorly</a:t>
            </a:r>
            <a:r>
              <a:rPr lang="en-US" sz="1200" b="0" i="0" kern="1200" dirty="0" smtClean="0">
                <a:solidFill>
                  <a:schemeClr val="tx1"/>
                </a:solidFill>
                <a:latin typeface="+mn-lt"/>
                <a:ea typeface="+mn-ea"/>
                <a:cs typeface="+mn-cs"/>
              </a:rPr>
              <a:t> and tensile forces </a:t>
            </a:r>
            <a:r>
              <a:rPr lang="en-US" sz="1200" b="0" i="0" kern="1200" dirty="0" err="1" smtClean="0">
                <a:solidFill>
                  <a:schemeClr val="tx1"/>
                </a:solidFill>
                <a:latin typeface="+mn-lt"/>
                <a:ea typeface="+mn-ea"/>
                <a:cs typeface="+mn-cs"/>
              </a:rPr>
              <a:t>posteriorly</a:t>
            </a:r>
            <a:r>
              <a:rPr lang="en-US" sz="1200" b="0" i="0" kern="1200" dirty="0" smtClean="0">
                <a:solidFill>
                  <a:schemeClr val="tx1"/>
                </a:solidFill>
                <a:latin typeface="+mn-lt"/>
                <a:ea typeface="+mn-ea"/>
                <a:cs typeface="+mn-cs"/>
              </a:rPr>
              <a:t>.</a:t>
            </a:r>
            <a:r>
              <a:rPr lang="en-US" dirty="0" smtClean="0"/>
              <a:t/>
            </a:r>
            <a:br>
              <a:rPr lang="en-US" dirty="0" smtClean="0"/>
            </a:br>
            <a:r>
              <a:rPr lang="en-US" sz="1200" b="0" i="0" kern="1200" dirty="0" smtClean="0">
                <a:solidFill>
                  <a:schemeClr val="tx1"/>
                </a:solidFill>
                <a:latin typeface="+mn-lt"/>
                <a:ea typeface="+mn-ea"/>
                <a:cs typeface="+mn-cs"/>
              </a:rPr>
              <a:t>This will result in flexion-type of injuries.</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In the lumbar spine due to the </a:t>
            </a:r>
            <a:r>
              <a:rPr lang="en-US" sz="1200" b="0" i="0" kern="1200" dirty="0" err="1" smtClean="0">
                <a:solidFill>
                  <a:schemeClr val="tx1"/>
                </a:solidFill>
                <a:latin typeface="+mn-lt"/>
                <a:ea typeface="+mn-ea"/>
                <a:cs typeface="+mn-cs"/>
              </a:rPr>
              <a:t>lordosis</a:t>
            </a:r>
            <a:r>
              <a:rPr lang="en-US" sz="1200" b="0" i="0" kern="1200" dirty="0" smtClean="0">
                <a:solidFill>
                  <a:schemeClr val="tx1"/>
                </a:solidFill>
                <a:latin typeface="+mn-lt"/>
                <a:ea typeface="+mn-ea"/>
                <a:cs typeface="+mn-cs"/>
              </a:rPr>
              <a:t>, the center of gravity is </a:t>
            </a:r>
            <a:r>
              <a:rPr lang="en-US" sz="1200" b="0" i="0" kern="1200" dirty="0" err="1" smtClean="0">
                <a:solidFill>
                  <a:schemeClr val="tx1"/>
                </a:solidFill>
                <a:latin typeface="+mn-lt"/>
                <a:ea typeface="+mn-ea"/>
                <a:cs typeface="+mn-cs"/>
              </a:rPr>
              <a:t>posteriorly</a:t>
            </a:r>
            <a:r>
              <a:rPr lang="en-US" sz="1200" b="0" i="0" kern="1200" dirty="0" smtClean="0">
                <a:solidFill>
                  <a:schemeClr val="tx1"/>
                </a:solidFill>
                <a:latin typeface="+mn-lt"/>
                <a:ea typeface="+mn-ea"/>
                <a:cs typeface="+mn-cs"/>
              </a:rPr>
              <a:t>.</a:t>
            </a:r>
            <a:r>
              <a:rPr lang="en-US" dirty="0" smtClean="0"/>
              <a:t/>
            </a:r>
            <a:br>
              <a:rPr lang="en-US" dirty="0" smtClean="0"/>
            </a:br>
            <a:r>
              <a:rPr lang="en-US" sz="1200" b="0" i="0" kern="1200" dirty="0" smtClean="0">
                <a:solidFill>
                  <a:schemeClr val="tx1"/>
                </a:solidFill>
                <a:latin typeface="+mn-lt"/>
                <a:ea typeface="+mn-ea"/>
                <a:cs typeface="+mn-cs"/>
              </a:rPr>
              <a:t>Flexion type of injuries will </a:t>
            </a:r>
            <a:r>
              <a:rPr lang="en-US" sz="1200" b="0" i="0" kern="1200" dirty="0" err="1" smtClean="0">
                <a:solidFill>
                  <a:schemeClr val="tx1"/>
                </a:solidFill>
                <a:latin typeface="+mn-lt"/>
                <a:ea typeface="+mn-ea"/>
                <a:cs typeface="+mn-cs"/>
              </a:rPr>
              <a:t>straigthen</a:t>
            </a:r>
            <a:r>
              <a:rPr lang="en-US" sz="1200" b="0" i="0" kern="1200" dirty="0" smtClean="0">
                <a:solidFill>
                  <a:schemeClr val="tx1"/>
                </a:solidFill>
                <a:latin typeface="+mn-lt"/>
                <a:ea typeface="+mn-ea"/>
                <a:cs typeface="+mn-cs"/>
              </a:rPr>
              <a:t> the lumbar spine and result in axial loading.</a:t>
            </a:r>
            <a:r>
              <a:rPr lang="en-US" dirty="0" smtClean="0"/>
              <a:t/>
            </a:r>
            <a:br>
              <a:rPr lang="en-US" dirty="0" smtClean="0"/>
            </a:br>
            <a:r>
              <a:rPr lang="en-US" sz="1200" b="0" i="0" kern="1200" dirty="0" smtClean="0">
                <a:solidFill>
                  <a:schemeClr val="tx1"/>
                </a:solidFill>
                <a:latin typeface="+mn-lt"/>
                <a:ea typeface="+mn-ea"/>
                <a:cs typeface="+mn-cs"/>
              </a:rPr>
              <a:t>In this area we will see many </a:t>
            </a:r>
            <a:r>
              <a:rPr lang="en-US" sz="1200" b="0" i="0" kern="1200" dirty="0" err="1" smtClean="0">
                <a:solidFill>
                  <a:schemeClr val="tx1"/>
                </a:solidFill>
                <a:latin typeface="+mn-lt"/>
                <a:ea typeface="+mn-ea"/>
                <a:cs typeface="+mn-cs"/>
              </a:rPr>
              <a:t>burstfractures</a:t>
            </a:r>
            <a:r>
              <a:rPr lang="en-US" sz="1200" b="0" i="0" kern="1200" dirty="0" smtClean="0">
                <a:solidFill>
                  <a:schemeClr val="tx1"/>
                </a:solidFill>
                <a:latin typeface="+mn-lt"/>
                <a:ea typeface="+mn-ea"/>
                <a:cs typeface="+mn-cs"/>
              </a:rPr>
              <a:t>.</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59</a:t>
            </a:fld>
            <a:endParaRPr lang="hr-H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Denis divided the vertebral column into three vertical parallel columns based on biomechanical studies related to stability post traumatic injury. Instability occurs when injuries affect two contiguous columns (i.e. anterior and middle column or middle and posterior column).</a:t>
            </a:r>
          </a:p>
          <a:p>
            <a:endParaRPr lang="hr-HR"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Stability</a:t>
            </a:r>
          </a:p>
          <a:p>
            <a:r>
              <a:rPr lang="en-US" sz="1200" b="0" i="0" kern="1200" dirty="0" smtClean="0">
                <a:solidFill>
                  <a:schemeClr val="tx1"/>
                </a:solidFill>
                <a:latin typeface="+mn-lt"/>
                <a:ea typeface="+mn-ea"/>
                <a:cs typeface="+mn-cs"/>
              </a:rPr>
              <a:t>On the left the three column model of Denis.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This model is used to predict the soft tissue injury from bone injury.</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Spinal stability is dependent on at least two intact columns.</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When two of the three columns are disrupted, it will allow abnormal segmental motion, i.e. instability.</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So a simple anterior wedge fracture or just sprain of the posterior ligaments is a stable injury.</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However a wedge fracture with rupture of the </a:t>
            </a:r>
            <a:r>
              <a:rPr lang="en-US" sz="1200" b="0" i="0" kern="1200" dirty="0" err="1" smtClean="0">
                <a:solidFill>
                  <a:schemeClr val="tx1"/>
                </a:solidFill>
                <a:latin typeface="+mn-lt"/>
                <a:ea typeface="+mn-ea"/>
                <a:cs typeface="+mn-cs"/>
              </a:rPr>
              <a:t>interspinous</a:t>
            </a:r>
            <a:r>
              <a:rPr lang="en-US" sz="1200" b="0" i="0" kern="1200" dirty="0" smtClean="0">
                <a:solidFill>
                  <a:schemeClr val="tx1"/>
                </a:solidFill>
                <a:latin typeface="+mn-lt"/>
                <a:ea typeface="+mn-ea"/>
                <a:cs typeface="+mn-cs"/>
              </a:rPr>
              <a:t> ligaments is unstable, because the anterior and the posterior column are disrupted.</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A burst fracture is always unstable because at least the anterior and middle column are disrupted.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Criteria to predict soft-tissue injury from bony injury are:</a:t>
            </a:r>
          </a:p>
          <a:p>
            <a:r>
              <a:rPr lang="en-US" sz="1200" b="0" i="0" kern="1200" dirty="0" err="1" smtClean="0">
                <a:solidFill>
                  <a:schemeClr val="tx1"/>
                </a:solidFill>
                <a:latin typeface="+mn-lt"/>
                <a:ea typeface="+mn-ea"/>
                <a:cs typeface="+mn-cs"/>
              </a:rPr>
              <a:t>Angulation</a:t>
            </a:r>
            <a:r>
              <a:rPr lang="en-US" sz="1200" b="0" i="0" kern="1200" dirty="0" smtClean="0">
                <a:solidFill>
                  <a:schemeClr val="tx1"/>
                </a:solidFill>
                <a:latin typeface="+mn-lt"/>
                <a:ea typeface="+mn-ea"/>
                <a:cs typeface="+mn-cs"/>
              </a:rPr>
              <a:t> greater than 20 degrees.</a:t>
            </a:r>
          </a:p>
          <a:p>
            <a:r>
              <a:rPr lang="en-US" sz="1200" b="0" i="0" kern="1200" dirty="0" smtClean="0">
                <a:solidFill>
                  <a:schemeClr val="tx1"/>
                </a:solidFill>
                <a:latin typeface="+mn-lt"/>
                <a:ea typeface="+mn-ea"/>
                <a:cs typeface="+mn-cs"/>
              </a:rPr>
              <a:t>Translation of 3.5 mm or more.</a:t>
            </a:r>
          </a:p>
          <a:p>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60</a:t>
            </a:fld>
            <a:endParaRPr lang="hr-H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Compression fractures are classified according to whether they are caused by anterior or lateral flexion. These injuries cause anterior column compression and sometimes associated posterior column distraction.</a:t>
            </a:r>
          </a:p>
          <a:p>
            <a:r>
              <a:rPr lang="en-US" sz="1200" b="0" i="0" kern="1200" dirty="0" smtClean="0">
                <a:solidFill>
                  <a:schemeClr val="tx1"/>
                </a:solidFill>
                <a:latin typeface="+mn-lt"/>
                <a:ea typeface="+mn-ea"/>
                <a:cs typeface="+mn-cs"/>
              </a:rPr>
              <a:t>Burst fractures are classified according to whether the fracture was caused by an axial load alone, or whether flexion, rotation, or lateral flexion was also involved. These injuries cause anterior and middle column compression, and may sometimes also produce associated posterior column distraction.</a:t>
            </a:r>
          </a:p>
          <a:p>
            <a:r>
              <a:rPr lang="en-US" sz="1200" b="0" i="0" kern="1200" dirty="0" smtClean="0">
                <a:solidFill>
                  <a:schemeClr val="tx1"/>
                </a:solidFill>
                <a:latin typeface="+mn-lt"/>
                <a:ea typeface="+mn-ea"/>
                <a:cs typeface="+mn-cs"/>
              </a:rPr>
              <a:t>Seat belt fractures are defined by their distinctive flexion-disruption mechanism of injury. The anterior column may be intact or distracted, but the middle and posterior columns are distracted.</a:t>
            </a:r>
          </a:p>
          <a:p>
            <a:r>
              <a:rPr lang="en-US" sz="1200" b="0" i="0" kern="1200" dirty="0" smtClean="0">
                <a:solidFill>
                  <a:schemeClr val="tx1"/>
                </a:solidFill>
                <a:latin typeface="+mn-lt"/>
                <a:ea typeface="+mn-ea"/>
                <a:cs typeface="+mn-cs"/>
              </a:rPr>
              <a:t>Fracture-dislocations are classified according to whether the dislocation involves rotation, shear, or flexion-distraction. These injuries can produce any pattern of column involvement.</a:t>
            </a:r>
          </a:p>
          <a:p>
            <a:r>
              <a:rPr lang="hr-HR" dirty="0" smtClean="0"/>
              <a:t>http://bestpractice.bmj.com/best-</a:t>
            </a:r>
            <a:r>
              <a:rPr lang="hr-HR" dirty="0" err="1" smtClean="0"/>
              <a:t>practice</a:t>
            </a:r>
            <a:r>
              <a:rPr lang="hr-HR" dirty="0" smtClean="0"/>
              <a:t>/</a:t>
            </a:r>
            <a:r>
              <a:rPr lang="hr-HR" dirty="0" err="1" smtClean="0"/>
              <a:t>monograph</a:t>
            </a:r>
            <a:r>
              <a:rPr lang="hr-HR" dirty="0" smtClean="0"/>
              <a:t>/820/</a:t>
            </a:r>
            <a:r>
              <a:rPr lang="hr-HR" dirty="0" err="1" smtClean="0"/>
              <a:t>basics</a:t>
            </a:r>
            <a:r>
              <a:rPr lang="hr-HR" dirty="0" smtClean="0"/>
              <a:t>/</a:t>
            </a:r>
            <a:r>
              <a:rPr lang="hr-HR" dirty="0" err="1" smtClean="0"/>
              <a:t>classification.html</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61</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err="1" smtClean="0"/>
              <a:t>Delisa</a:t>
            </a: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8</a:t>
            </a:fld>
            <a:endParaRPr lang="hr-H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hr-HR" dirty="0" smtClean="0"/>
              <a:t>http://bestpractice.bmj.com/best-</a:t>
            </a:r>
            <a:r>
              <a:rPr lang="hr-HR" dirty="0" err="1" smtClean="0"/>
              <a:t>practice</a:t>
            </a:r>
            <a:r>
              <a:rPr lang="hr-HR" dirty="0" smtClean="0"/>
              <a:t>/</a:t>
            </a:r>
            <a:r>
              <a:rPr lang="hr-HR" dirty="0" err="1" smtClean="0"/>
              <a:t>monograph</a:t>
            </a:r>
            <a:r>
              <a:rPr lang="hr-HR" dirty="0" smtClean="0"/>
              <a:t>/820/</a:t>
            </a:r>
            <a:r>
              <a:rPr lang="hr-HR" dirty="0" err="1" smtClean="0"/>
              <a:t>basics</a:t>
            </a:r>
            <a:r>
              <a:rPr lang="hr-HR" dirty="0" smtClean="0"/>
              <a:t>/</a:t>
            </a:r>
            <a:r>
              <a:rPr lang="hr-HR" dirty="0" err="1" smtClean="0"/>
              <a:t>classification.html</a:t>
            </a:r>
            <a:endParaRPr lang="hr-HR" dirty="0" smtClean="0"/>
          </a:p>
          <a:p>
            <a:r>
              <a:rPr lang="en-US" sz="1200" i="0" kern="1200" dirty="0" smtClean="0">
                <a:solidFill>
                  <a:schemeClr val="tx1"/>
                </a:solidFill>
                <a:latin typeface="+mn-lt"/>
                <a:ea typeface="+mn-ea"/>
                <a:cs typeface="+mn-cs"/>
              </a:rPr>
              <a:t>First-degree instability (Denis type I) is seen in compression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fractures. In these cases, only the anterior column is affected.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middle column’s structural integrity remains intact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is therefore considered a stable fracture. Conservative treatment will suffice in the majority of these injuries and </a:t>
            </a:r>
            <a:r>
              <a:rPr lang="en-US" sz="1200" i="0" kern="1200" dirty="0" smtClean="0">
                <a:solidFill>
                  <a:schemeClr val="tx1"/>
                </a:solidFill>
                <a:latin typeface="+mn-lt"/>
                <a:ea typeface="+mn-ea"/>
                <a:cs typeface="+mn-cs"/>
              </a:rPr>
              <a:t>tends</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to </a:t>
            </a:r>
            <a:r>
              <a:rPr lang="en-US" sz="1200" i="0" kern="1200" dirty="0" smtClean="0">
                <a:solidFill>
                  <a:schemeClr val="tx1"/>
                </a:solidFill>
                <a:latin typeface="+mn-lt"/>
                <a:ea typeface="+mn-ea"/>
                <a:cs typeface="+mn-cs"/>
              </a:rPr>
              <a:t>include hyperextension bracing or body jacket. When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compression is 30% or less, no external support is required,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early ambulation was reported to be as effective as bracing intervention (88).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had no effect on back pain 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eventual disability in a retrospective review by </a:t>
            </a:r>
            <a:r>
              <a:rPr lang="en-US" sz="1200" i="0" kern="1200" dirty="0" err="1" smtClean="0">
                <a:solidFill>
                  <a:schemeClr val="tx1"/>
                </a:solidFill>
                <a:latin typeface="+mn-lt"/>
                <a:ea typeface="+mn-ea"/>
                <a:cs typeface="+mn-cs"/>
              </a:rPr>
              <a:t>Folman</a:t>
            </a:r>
            <a:r>
              <a:rPr lang="en-US" sz="1200" i="0" kern="1200" dirty="0" smtClean="0">
                <a:solidFill>
                  <a:schemeClr val="tx1"/>
                </a:solidFill>
                <a:latin typeface="+mn-lt"/>
                <a:ea typeface="+mn-ea"/>
                <a:cs typeface="+mn-cs"/>
              </a:rPr>
              <a:t> and</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Getstein</a:t>
            </a:r>
            <a:r>
              <a:rPr lang="en-US" sz="1200" i="0" kern="1200" dirty="0" smtClean="0">
                <a:solidFill>
                  <a:schemeClr val="tx1"/>
                </a:solidFill>
                <a:latin typeface="+mn-lt"/>
                <a:ea typeface="+mn-ea"/>
                <a:cs typeface="+mn-cs"/>
              </a:rPr>
              <a:t>, in stable </a:t>
            </a: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fractures with </a:t>
            </a:r>
            <a:r>
              <a:rPr lang="en-US" sz="1200" i="0" kern="1200" dirty="0" err="1" smtClean="0">
                <a:solidFill>
                  <a:schemeClr val="tx1"/>
                </a:solidFill>
                <a:latin typeface="+mn-lt"/>
                <a:ea typeface="+mn-ea"/>
                <a:cs typeface="+mn-cs"/>
              </a:rPr>
              <a:t>kyphosis</a:t>
            </a:r>
            <a:r>
              <a:rPr lang="en-US" sz="1200" i="0" kern="1200" dirty="0" smtClean="0">
                <a:solidFill>
                  <a:schemeClr val="tx1"/>
                </a:solidFill>
                <a:latin typeface="+mn-lt"/>
                <a:ea typeface="+mn-ea"/>
                <a:cs typeface="+mn-cs"/>
              </a:rPr>
              <a:t> less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that 20 degrees and compression less than 50% (89). There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exists, however, a subset of these lesions that can progress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lead to a posttraumatic </a:t>
            </a:r>
            <a:r>
              <a:rPr lang="en-US" sz="1200" i="0" kern="1200" dirty="0" err="1" smtClean="0">
                <a:solidFill>
                  <a:schemeClr val="tx1"/>
                </a:solidFill>
                <a:latin typeface="+mn-lt"/>
                <a:ea typeface="+mn-ea"/>
                <a:cs typeface="+mn-cs"/>
              </a:rPr>
              <a:t>kyphosis</a:t>
            </a:r>
            <a:r>
              <a:rPr lang="en-US" sz="1200" i="0" kern="1200" dirty="0" smtClean="0">
                <a:solidFill>
                  <a:schemeClr val="tx1"/>
                </a:solidFill>
                <a:latin typeface="+mn-lt"/>
                <a:ea typeface="+mn-ea"/>
                <a:cs typeface="+mn-cs"/>
              </a:rPr>
              <a:t>. According to Ferguson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Allen (90), this occurs when the compression is greater than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50% of the original body height and is the result of posterior</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ligamentous</a:t>
            </a:r>
            <a:r>
              <a:rPr lang="en-US" sz="1200" i="0" kern="1200" dirty="0" smtClean="0">
                <a:solidFill>
                  <a:schemeClr val="tx1"/>
                </a:solidFill>
                <a:latin typeface="+mn-lt"/>
                <a:ea typeface="+mn-ea"/>
                <a:cs typeface="+mn-cs"/>
              </a:rPr>
              <a:t> injury. Frequent monitoring is required. </a:t>
            </a:r>
            <a:r>
              <a:rPr lang="en-US" sz="1200" i="0" kern="1200" dirty="0" err="1" smtClean="0">
                <a:solidFill>
                  <a:schemeClr val="tx1"/>
                </a:solidFill>
                <a:latin typeface="+mn-lt"/>
                <a:ea typeface="+mn-ea"/>
                <a:cs typeface="+mn-cs"/>
              </a:rPr>
              <a:t>Tezer</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et al. believe that compression fractures with </a:t>
            </a:r>
            <a:r>
              <a:rPr lang="en-US" sz="1200" i="0" kern="1200" dirty="0" err="1" smtClean="0">
                <a:solidFill>
                  <a:schemeClr val="tx1"/>
                </a:solidFill>
                <a:latin typeface="+mn-lt"/>
                <a:ea typeface="+mn-ea"/>
                <a:cs typeface="+mn-cs"/>
              </a:rPr>
              <a:t>kyphosis</a:t>
            </a:r>
            <a:r>
              <a:rPr lang="en-US" sz="1200" i="0" kern="1200" dirty="0" smtClean="0">
                <a:solidFill>
                  <a:schemeClr val="tx1"/>
                </a:solidFill>
                <a:latin typeface="+mn-lt"/>
                <a:ea typeface="+mn-ea"/>
                <a:cs typeface="+mn-cs"/>
              </a:rPr>
              <a:t> greater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that 30 degrees require evaluation of the posterior </a:t>
            </a:r>
            <a:r>
              <a:rPr lang="en-US" sz="1200" i="0" kern="1200" dirty="0" err="1" smtClean="0">
                <a:solidFill>
                  <a:schemeClr val="tx1"/>
                </a:solidFill>
                <a:latin typeface="+mn-lt"/>
                <a:ea typeface="+mn-ea"/>
                <a:cs typeface="+mn-cs"/>
              </a:rPr>
              <a:t>ligamentous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complex and if damaged then surgery should be considered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even in the neurologically intact patient (91).</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Second-degree instability is typical of the burst fracture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(Denis type II), a compression injury of the anterior and middle columns. These fractures may behave more like fracture/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dislocation injuries, making categorization in terms of “burst”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variable. This has resulted in considerable controversy in treating these fractures. Nevertheless, two-column instabilities that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neurologically intact can be treated conservatively with a</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Jewett, CASH, or custom-molded TLSO appliance (92,93).</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Wood et al, in a prospective study, found that operative treatment of </a:t>
            </a: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fractures provided no major long-term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advantage compared with </a:t>
            </a:r>
            <a:r>
              <a:rPr lang="en-US" sz="1200" i="0" kern="1200" dirty="0" err="1" smtClean="0">
                <a:solidFill>
                  <a:schemeClr val="tx1"/>
                </a:solidFill>
                <a:latin typeface="+mn-lt"/>
                <a:ea typeface="+mn-ea"/>
                <a:cs typeface="+mn-cs"/>
              </a:rPr>
              <a:t>nonoperative</a:t>
            </a:r>
            <a:r>
              <a:rPr lang="en-US" sz="1200" i="0" kern="1200" dirty="0" smtClean="0">
                <a:solidFill>
                  <a:schemeClr val="tx1"/>
                </a:solidFill>
                <a:latin typeface="+mn-lt"/>
                <a:ea typeface="+mn-ea"/>
                <a:cs typeface="+mn-cs"/>
              </a:rPr>
              <a:t> treatment with bracing (93). Fractures with posterior element instability (</a:t>
            </a:r>
            <a:r>
              <a:rPr lang="en-US" sz="1200" i="0" kern="1200" dirty="0" err="1" smtClean="0">
                <a:solidFill>
                  <a:schemeClr val="tx1"/>
                </a:solidFill>
                <a:latin typeface="+mn-lt"/>
                <a:ea typeface="+mn-ea"/>
                <a:cs typeface="+mn-cs"/>
              </a:rPr>
              <a:t>threecolumn</a:t>
            </a:r>
            <a:r>
              <a:rPr lang="en-US" sz="1200" i="0" kern="1200" dirty="0" smtClean="0">
                <a:solidFill>
                  <a:schemeClr val="tx1"/>
                </a:solidFill>
                <a:latin typeface="+mn-lt"/>
                <a:ea typeface="+mn-ea"/>
                <a:cs typeface="+mn-cs"/>
              </a:rPr>
              <a:t> injury) will likely require surgery.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Seat belt injuries (Denis type III) may heal (about 50%</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of these injuries) with a hyperextension TLSO if the fracture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line passes through bone, the so-called Chance fracture (94).</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However, if the fracture passes through the soft tissues, known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as a slice fracture, then surgery is required. Fracture/dislocation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injury (Denis type IV) is an unstable fracture and frequently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results in paralysis. This always requires surgery unless there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 other contraindications (73)</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62</a:t>
            </a:fld>
            <a:endParaRPr lang="hr-H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flexion control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is also referred to as an anterior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hyperextension brace, which functions to extend the </a:t>
            </a: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region.</a:t>
            </a:r>
            <a:br>
              <a:rPr lang="en-US" sz="1200" i="0" kern="1200" dirty="0" smtClean="0">
                <a:solidFill>
                  <a:schemeClr val="tx1"/>
                </a:solidFill>
                <a:latin typeface="+mn-lt"/>
                <a:ea typeface="+mn-ea"/>
                <a:cs typeface="+mn-cs"/>
              </a:rPr>
            </a:br>
            <a:r>
              <a:rPr lang="hr-HR" sz="1200" i="0" kern="1200" dirty="0" smtClean="0">
                <a:solidFill>
                  <a:schemeClr val="tx1"/>
                </a:solidFill>
                <a:latin typeface="+mn-lt"/>
                <a:ea typeface="+mn-ea"/>
                <a:cs typeface="+mn-cs"/>
              </a:rPr>
              <a:t>It </a:t>
            </a:r>
            <a:r>
              <a:rPr lang="hr-HR" sz="1200" i="0" kern="1200" dirty="0" err="1" smtClean="0">
                <a:solidFill>
                  <a:schemeClr val="tx1"/>
                </a:solidFill>
                <a:latin typeface="+mn-lt"/>
                <a:ea typeface="+mn-ea"/>
                <a:cs typeface="+mn-cs"/>
              </a:rPr>
              <a:t>uses</a:t>
            </a:r>
            <a:r>
              <a:rPr lang="hr-HR" sz="1200" i="0" kern="1200" dirty="0" smtClean="0">
                <a:solidFill>
                  <a:schemeClr val="tx1"/>
                </a:solidFill>
                <a:latin typeface="+mn-lt"/>
                <a:ea typeface="+mn-ea"/>
                <a:cs typeface="+mn-cs"/>
              </a:rPr>
              <a:t> a </a:t>
            </a:r>
            <a:r>
              <a:rPr lang="en-US" sz="1200" i="0" kern="1200" dirty="0" smtClean="0">
                <a:solidFill>
                  <a:schemeClr val="tx1"/>
                </a:solidFill>
                <a:latin typeface="+mn-lt"/>
                <a:ea typeface="+mn-ea"/>
                <a:cs typeface="+mn-cs"/>
              </a:rPr>
              <a:t>a three-point pressure system without any abdominal compression. The Jewett brace consists of a metal anterior and lateral frame. Attached to the frame are two lateral pads, a </a:t>
            </a:r>
            <a:r>
              <a:rPr lang="en-US" sz="1200" i="0" kern="1200" dirty="0" err="1" smtClean="0">
                <a:solidFill>
                  <a:schemeClr val="tx1"/>
                </a:solidFill>
                <a:latin typeface="+mn-lt"/>
                <a:ea typeface="+mn-ea"/>
                <a:cs typeface="+mn-cs"/>
              </a:rPr>
              <a:t>sternal</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pad, a </a:t>
            </a:r>
            <a:r>
              <a:rPr lang="en-US" sz="1200" i="0" kern="1200" dirty="0" err="1" smtClean="0">
                <a:solidFill>
                  <a:schemeClr val="tx1"/>
                </a:solidFill>
                <a:latin typeface="+mn-lt"/>
                <a:ea typeface="+mn-ea"/>
                <a:cs typeface="+mn-cs"/>
              </a:rPr>
              <a:t>suprapubic</a:t>
            </a:r>
            <a:r>
              <a:rPr lang="en-US" sz="1200" i="0" kern="1200" dirty="0" smtClean="0">
                <a:solidFill>
                  <a:schemeClr val="tx1"/>
                </a:solidFill>
                <a:latin typeface="+mn-lt"/>
                <a:ea typeface="+mn-ea"/>
                <a:cs typeface="+mn-cs"/>
              </a:rPr>
              <a:t> pad, and a posterior </a:t>
            </a: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pad.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pads exert pressures over a small area and therefore may cause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discomfort. </a:t>
            </a:r>
            <a:r>
              <a:rPr lang="hr-HR" sz="1200" i="0" kern="1200" dirty="0" smtClean="0">
                <a:solidFill>
                  <a:schemeClr val="tx1"/>
                </a:solidFill>
                <a:latin typeface="+mn-lt"/>
                <a:ea typeface="+mn-ea"/>
                <a:cs typeface="+mn-cs"/>
              </a:rPr>
              <a:t>It is </a:t>
            </a:r>
            <a:r>
              <a:rPr lang="en-US" sz="1200" i="0" kern="1200" dirty="0" smtClean="0">
                <a:solidFill>
                  <a:schemeClr val="tx1"/>
                </a:solidFill>
                <a:latin typeface="+mn-lt"/>
                <a:ea typeface="+mn-ea"/>
                <a:cs typeface="+mn-cs"/>
              </a:rPr>
              <a:t>designed to prevent only flexion and do not limit lateral and rotary movements. </a:t>
            </a:r>
            <a:r>
              <a:rPr lang="hr-HR" sz="1200" i="0" kern="1200" dirty="0" smtClean="0">
                <a:solidFill>
                  <a:schemeClr val="tx1"/>
                </a:solidFill>
                <a:latin typeface="+mn-lt"/>
                <a:ea typeface="+mn-ea"/>
                <a:cs typeface="+mn-cs"/>
              </a:rPr>
              <a:t>It</a:t>
            </a:r>
            <a:r>
              <a:rPr lang="en-US" sz="1200" i="0" kern="1200" dirty="0" smtClean="0">
                <a:solidFill>
                  <a:schemeClr val="tx1"/>
                </a:solidFill>
                <a:latin typeface="+mn-lt"/>
                <a:ea typeface="+mn-ea"/>
                <a:cs typeface="+mn-cs"/>
              </a:rPr>
              <a:t> ha</a:t>
            </a:r>
            <a:r>
              <a:rPr lang="hr-HR" sz="1200" i="0" kern="1200" dirty="0" smtClean="0">
                <a:solidFill>
                  <a:schemeClr val="tx1"/>
                </a:solidFill>
                <a:latin typeface="+mn-lt"/>
                <a:ea typeface="+mn-ea"/>
                <a:cs typeface="+mn-cs"/>
              </a:rPr>
              <a:t>s</a:t>
            </a:r>
            <a:r>
              <a:rPr lang="en-US" sz="1200" i="0" kern="1200" dirty="0" smtClean="0">
                <a:solidFill>
                  <a:schemeClr val="tx1"/>
                </a:solidFill>
                <a:latin typeface="+mn-lt"/>
                <a:ea typeface="+mn-ea"/>
                <a:cs typeface="+mn-cs"/>
              </a:rPr>
              <a:t> been used to aid in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treatment of osteoporosis and anterior compression fractures.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However, </a:t>
            </a:r>
            <a:r>
              <a:rPr lang="hr-HR" sz="1200" i="0" kern="1200" dirty="0" smtClean="0">
                <a:solidFill>
                  <a:schemeClr val="tx1"/>
                </a:solidFill>
                <a:latin typeface="+mn-lt"/>
                <a:ea typeface="+mn-ea"/>
                <a:cs typeface="+mn-cs"/>
              </a:rPr>
              <a:t>i</a:t>
            </a:r>
            <a:r>
              <a:rPr lang="en-US" sz="1200" i="0" kern="1200" dirty="0" smtClean="0">
                <a:solidFill>
                  <a:schemeClr val="tx1"/>
                </a:solidFill>
                <a:latin typeface="+mn-lt"/>
                <a:ea typeface="+mn-ea"/>
                <a:cs typeface="+mn-cs"/>
              </a:rPr>
              <a:t>t ha</a:t>
            </a:r>
            <a:r>
              <a:rPr lang="hr-HR" sz="1200" i="0" kern="1200" dirty="0" smtClean="0">
                <a:solidFill>
                  <a:schemeClr val="tx1"/>
                </a:solidFill>
                <a:latin typeface="+mn-lt"/>
                <a:ea typeface="+mn-ea"/>
                <a:cs typeface="+mn-cs"/>
              </a:rPr>
              <a:t>s</a:t>
            </a:r>
            <a:r>
              <a:rPr lang="en-US" sz="1200" i="0" kern="1200" dirty="0" smtClean="0">
                <a:solidFill>
                  <a:schemeClr val="tx1"/>
                </a:solidFill>
                <a:latin typeface="+mn-lt"/>
                <a:ea typeface="+mn-ea"/>
                <a:cs typeface="+mn-cs"/>
              </a:rPr>
              <a:t> not been found to decrease </a:t>
            </a:r>
            <a:r>
              <a:rPr lang="en-US" sz="1200" i="0" kern="1200" dirty="0" err="1" smtClean="0">
                <a:solidFill>
                  <a:schemeClr val="tx1"/>
                </a:solidFill>
                <a:latin typeface="+mn-lt"/>
                <a:ea typeface="+mn-ea"/>
                <a:cs typeface="+mn-cs"/>
              </a:rPr>
              <a:t>kyphosis</a:t>
            </a:r>
            <a:r>
              <a:rPr lang="en-US" sz="1200" i="0" kern="1200" dirty="0" smtClean="0">
                <a:solidFill>
                  <a:schemeClr val="tx1"/>
                </a:solidFill>
                <a:latin typeface="+mn-lt"/>
                <a:ea typeface="+mn-ea"/>
                <a:cs typeface="+mn-cs"/>
              </a:rPr>
              <a:t>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have been found to cause excessive hyperextension forces on</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 posterior elements, inducing fracture. They are contraindicated in unstable fractures or in cases where extension must be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prohibited, such as </a:t>
            </a:r>
            <a:r>
              <a:rPr lang="en-US" sz="1200" i="0" kern="1200" dirty="0" err="1" smtClean="0">
                <a:solidFill>
                  <a:schemeClr val="tx1"/>
                </a:solidFill>
                <a:latin typeface="+mn-lt"/>
                <a:ea typeface="+mn-ea"/>
                <a:cs typeface="+mn-cs"/>
              </a:rPr>
              <a:t>spondylolisthesis</a:t>
            </a:r>
            <a:r>
              <a:rPr lang="en-US" sz="1200" i="0" kern="1200" dirty="0" smtClean="0">
                <a:solidFill>
                  <a:schemeClr val="tx1"/>
                </a:solidFill>
                <a:latin typeface="+mn-lt"/>
                <a:ea typeface="+mn-ea"/>
                <a:cs typeface="+mn-cs"/>
              </a:rPr>
              <a: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63</a:t>
            </a:fld>
            <a:endParaRPr lang="hr-H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a:t>
            </a:r>
            <a:r>
              <a:rPr lang="en-US" sz="1200" i="0" kern="1200" dirty="0" err="1" smtClean="0">
                <a:solidFill>
                  <a:schemeClr val="tx1"/>
                </a:solidFill>
                <a:latin typeface="+mn-lt"/>
                <a:ea typeface="+mn-ea"/>
                <a:cs typeface="+mn-cs"/>
              </a:rPr>
              <a:t>thoracolumbosacral</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(TLSO) is a spinal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that provides fixation at the extremes of the pelvis and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shoulders in an attempt to immobilize the </a:t>
            </a: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spine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 varying directions. All trunk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produce their desired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effect by applying anterior abdominal compression, restricting trunk/</a:t>
            </a:r>
            <a:r>
              <a:rPr lang="en-US" sz="1200" i="0" kern="1200" dirty="0" err="1" smtClean="0">
                <a:solidFill>
                  <a:schemeClr val="tx1"/>
                </a:solidFill>
                <a:latin typeface="+mn-lt"/>
                <a:ea typeface="+mn-ea"/>
                <a:cs typeface="+mn-cs"/>
              </a:rPr>
              <a:t>intervertebral</a:t>
            </a:r>
            <a:r>
              <a:rPr lang="en-US" sz="1200" i="0" kern="1200" dirty="0" smtClean="0">
                <a:solidFill>
                  <a:schemeClr val="tx1"/>
                </a:solidFill>
                <a:latin typeface="+mn-lt"/>
                <a:ea typeface="+mn-ea"/>
                <a:cs typeface="+mn-cs"/>
              </a:rPr>
              <a:t> motion, and supporting/aligning the</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spine</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64</a:t>
            </a:fld>
            <a:endParaRPr lang="hr-H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Flexion-Extension Control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Taylor brace, designed in 1863, for the treatment of </a:t>
            </a:r>
            <a:r>
              <a:rPr lang="en-US" sz="1200" i="0" kern="1200" dirty="0" err="1" smtClean="0">
                <a:solidFill>
                  <a:schemeClr val="tx1"/>
                </a:solidFill>
                <a:latin typeface="+mn-lt"/>
                <a:ea typeface="+mn-ea"/>
                <a:cs typeface="+mn-cs"/>
              </a:rPr>
              <a:t>Pott’s</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disease, consists of two </a:t>
            </a:r>
            <a:r>
              <a:rPr lang="en-US" sz="1200" i="0" kern="1200" dirty="0" err="1" smtClean="0">
                <a:solidFill>
                  <a:schemeClr val="tx1"/>
                </a:solidFill>
                <a:latin typeface="+mn-lt"/>
                <a:ea typeface="+mn-ea"/>
                <a:cs typeface="+mn-cs"/>
              </a:rPr>
              <a:t>thoracolumbosacral</a:t>
            </a:r>
            <a:r>
              <a:rPr lang="en-US" sz="1200" i="0" kern="1200" dirty="0" smtClean="0">
                <a:solidFill>
                  <a:schemeClr val="tx1"/>
                </a:solidFill>
                <a:latin typeface="+mn-lt"/>
                <a:ea typeface="+mn-ea"/>
                <a:cs typeface="+mn-cs"/>
              </a:rPr>
              <a:t> posterior uprights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attached inferiorly to a pelvic band and superiorly to an </a:t>
            </a:r>
            <a:r>
              <a:rPr lang="en-US" sz="1200" i="0" kern="1200" dirty="0" err="1" smtClean="0">
                <a:solidFill>
                  <a:schemeClr val="tx1"/>
                </a:solidFill>
                <a:latin typeface="+mn-lt"/>
                <a:ea typeface="+mn-ea"/>
                <a:cs typeface="+mn-cs"/>
              </a:rPr>
              <a:t>interscapular</a:t>
            </a:r>
            <a:r>
              <a:rPr lang="en-US" sz="1200" i="0" kern="1200" dirty="0" smtClean="0">
                <a:solidFill>
                  <a:schemeClr val="tx1"/>
                </a:solidFill>
                <a:latin typeface="+mn-lt"/>
                <a:ea typeface="+mn-ea"/>
                <a:cs typeface="+mn-cs"/>
              </a:rPr>
              <a:t> band that also serves as an attachment for </a:t>
            </a:r>
            <a:r>
              <a:rPr lang="en-US" sz="1200" i="0" kern="1200" dirty="0" err="1" smtClean="0">
                <a:solidFill>
                  <a:schemeClr val="tx1"/>
                </a:solidFill>
                <a:latin typeface="+mn-lt"/>
                <a:ea typeface="+mn-ea"/>
                <a:cs typeface="+mn-cs"/>
              </a:rPr>
              <a:t>axillary</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straps (Fig. 77-6). </a:t>
            </a:r>
            <a:r>
              <a:rPr lang="en-US" sz="1200" i="0" kern="1200" dirty="0" err="1" smtClean="0">
                <a:solidFill>
                  <a:schemeClr val="tx1"/>
                </a:solidFill>
                <a:latin typeface="+mn-lt"/>
                <a:ea typeface="+mn-ea"/>
                <a:cs typeface="+mn-cs"/>
              </a:rPr>
              <a:t>Anteriorly</a:t>
            </a:r>
            <a:r>
              <a:rPr lang="en-US" sz="1200" i="0" kern="1200" dirty="0" smtClean="0">
                <a:solidFill>
                  <a:schemeClr val="tx1"/>
                </a:solidFill>
                <a:latin typeface="+mn-lt"/>
                <a:ea typeface="+mn-ea"/>
                <a:cs typeface="+mn-cs"/>
              </a:rPr>
              <a:t>, there is a corset for abdominal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compression. The </a:t>
            </a:r>
            <a:r>
              <a:rPr lang="en-US" sz="1200" i="0" kern="1200" dirty="0" err="1" smtClean="0">
                <a:solidFill>
                  <a:schemeClr val="tx1"/>
                </a:solidFill>
                <a:latin typeface="+mn-lt"/>
                <a:ea typeface="+mn-ea"/>
                <a:cs typeface="+mn-cs"/>
              </a:rPr>
              <a:t>axillary</a:t>
            </a:r>
            <a:r>
              <a:rPr lang="en-US" sz="1200" i="0" kern="1200" dirty="0" smtClean="0">
                <a:solidFill>
                  <a:schemeClr val="tx1"/>
                </a:solidFill>
                <a:latin typeface="+mn-lt"/>
                <a:ea typeface="+mn-ea"/>
                <a:cs typeface="+mn-cs"/>
              </a:rPr>
              <a:t> straps extend over the shoulders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pass under the </a:t>
            </a:r>
            <a:r>
              <a:rPr lang="en-US" sz="1200" i="0" kern="1200" dirty="0" err="1" smtClean="0">
                <a:solidFill>
                  <a:schemeClr val="tx1"/>
                </a:solidFill>
                <a:latin typeface="+mn-lt"/>
                <a:ea typeface="+mn-ea"/>
                <a:cs typeface="+mn-cs"/>
              </a:rPr>
              <a:t>axillae</a:t>
            </a:r>
            <a:r>
              <a:rPr lang="en-US" sz="1200" i="0" kern="1200" dirty="0" smtClean="0">
                <a:solidFill>
                  <a:schemeClr val="tx1"/>
                </a:solidFill>
                <a:latin typeface="+mn-lt"/>
                <a:ea typeface="+mn-ea"/>
                <a:cs typeface="+mn-cs"/>
              </a:rPr>
              <a:t>, buckling at each end of the </a:t>
            </a:r>
            <a:r>
              <a:rPr lang="en-US" sz="1200" i="0" kern="1200" dirty="0" err="1" smtClean="0">
                <a:solidFill>
                  <a:schemeClr val="tx1"/>
                </a:solidFill>
                <a:latin typeface="+mn-lt"/>
                <a:ea typeface="+mn-ea"/>
                <a:cs typeface="+mn-cs"/>
              </a:rPr>
              <a:t>interscapular</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band. This brace limits the trunk extension, primarily in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mid-to-lower thoracic and upper lumbar areas with a compensatory increase in motion at the upper thoracic, lower lumbar,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a:t>
            </a:r>
            <a:r>
              <a:rPr lang="en-US" sz="1200" i="0" kern="1200" dirty="0" err="1" smtClean="0">
                <a:solidFill>
                  <a:schemeClr val="tx1"/>
                </a:solidFill>
                <a:latin typeface="+mn-lt"/>
                <a:ea typeface="+mn-ea"/>
                <a:cs typeface="+mn-cs"/>
              </a:rPr>
              <a:t>lumbosacral</a:t>
            </a:r>
            <a:r>
              <a:rPr lang="en-US" sz="1200" i="0" kern="1200" dirty="0" smtClean="0">
                <a:solidFill>
                  <a:schemeClr val="tx1"/>
                </a:solidFill>
                <a:latin typeface="+mn-lt"/>
                <a:ea typeface="+mn-ea"/>
                <a:cs typeface="+mn-cs"/>
              </a:rPr>
              <a:t> junction. The straps must be tight in order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for the brace to be effective and thereby may cause shoulder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pain limiting the patient’s compliance. In addition, the straps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may restrict end-range shoulder motion.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65</a:t>
            </a:fld>
            <a:endParaRPr lang="hr-H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i="0" kern="1200" dirty="0" smtClean="0">
                <a:solidFill>
                  <a:schemeClr val="tx1"/>
                </a:solidFill>
                <a:latin typeface="+mn-lt"/>
                <a:ea typeface="+mn-ea"/>
                <a:cs typeface="+mn-cs"/>
              </a:rPr>
              <a:t>Plastic Body Jacket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custom-molded plastic body jacket is the orthotic</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apparatus of choice when maximum immobilization is necessary (Fig. 77-8). Fabricated from polypropylene through a</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plaster cast taken from the patient, body jackets provide total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contact to soft tissues with reliefs over bony prominences,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thereby distributing forces over a large area for greater comfort,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support, and motion control. The superior and inferior portions of the anterior section restrict flexion in the </a:t>
            </a: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and </a:t>
            </a:r>
            <a:r>
              <a:rPr lang="en-US" sz="1200" i="0" kern="1200" dirty="0" err="1" smtClean="0">
                <a:solidFill>
                  <a:schemeClr val="tx1"/>
                </a:solidFill>
                <a:latin typeface="+mn-lt"/>
                <a:ea typeface="+mn-ea"/>
                <a:cs typeface="+mn-cs"/>
              </a:rPr>
              <a:t>lumbosacral</a:t>
            </a:r>
            <a:r>
              <a:rPr lang="en-US" sz="1200" i="0" kern="1200" dirty="0" smtClean="0">
                <a:solidFill>
                  <a:schemeClr val="tx1"/>
                </a:solidFill>
                <a:latin typeface="+mn-lt"/>
                <a:ea typeface="+mn-ea"/>
                <a:cs typeface="+mn-cs"/>
              </a:rPr>
              <a:t> segments. The superior and inferior forces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from the posterior shell and the forces from the abdominal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area in the anterior component resist extension. The upper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lower portions of the lateral aspects of the jacket limit lateral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trunk motion. And lastly, these forces combine to limit the</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thoracolumbar</a:t>
            </a:r>
            <a:r>
              <a:rPr lang="en-US" sz="1200" i="0" kern="1200" dirty="0" smtClean="0">
                <a:solidFill>
                  <a:schemeClr val="tx1"/>
                </a:solidFill>
                <a:latin typeface="+mn-lt"/>
                <a:ea typeface="+mn-ea"/>
                <a:cs typeface="+mn-cs"/>
              </a:rPr>
              <a:t> rotation. Abdominal compression also alleviates pressure on the vertebrae and discs and reduces </a:t>
            </a:r>
            <a:r>
              <a:rPr lang="en-US" sz="1200" i="0" kern="1200" dirty="0" err="1" smtClean="0">
                <a:solidFill>
                  <a:schemeClr val="tx1"/>
                </a:solidFill>
                <a:latin typeface="+mn-lt"/>
                <a:ea typeface="+mn-ea"/>
                <a:cs typeface="+mn-cs"/>
              </a:rPr>
              <a:t>myoelectric</a:t>
            </a:r>
            <a:r>
              <a:rPr lang="en-US" sz="1200" i="0" kern="1200" dirty="0" smtClean="0">
                <a:solidFill>
                  <a:schemeClr val="tx1"/>
                </a:solidFill>
                <a:latin typeface="+mn-lt"/>
                <a:ea typeface="+mn-ea"/>
                <a:cs typeface="+mn-cs"/>
              </a:rPr>
              <a:t> activity of erector </a:t>
            </a:r>
            <a:r>
              <a:rPr lang="en-US" sz="1200" i="0" kern="1200" dirty="0" err="1" smtClean="0">
                <a:solidFill>
                  <a:schemeClr val="tx1"/>
                </a:solidFill>
                <a:latin typeface="+mn-lt"/>
                <a:ea typeface="+mn-ea"/>
                <a:cs typeface="+mn-cs"/>
              </a:rPr>
              <a:t>spinae</a:t>
            </a:r>
            <a:r>
              <a:rPr lang="en-US" sz="1200" i="0" kern="1200" dirty="0" smtClean="0">
                <a:solidFill>
                  <a:schemeClr val="tx1"/>
                </a:solidFill>
                <a:latin typeface="+mn-lt"/>
                <a:ea typeface="+mn-ea"/>
                <a:cs typeface="+mn-cs"/>
              </a:rPr>
              <a:t> musculature.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Proper fit requires that the inferior border of the anterior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shell rest one-half inch above the pubic </a:t>
            </a:r>
            <a:r>
              <a:rPr lang="en-US" sz="1200" i="0" kern="1200" dirty="0" err="1" smtClean="0">
                <a:solidFill>
                  <a:schemeClr val="tx1"/>
                </a:solidFill>
                <a:latin typeface="+mn-lt"/>
                <a:ea typeface="+mn-ea"/>
                <a:cs typeface="+mn-cs"/>
              </a:rPr>
              <a:t>symphysis</a:t>
            </a:r>
            <a:r>
              <a:rPr lang="en-US" sz="1200" i="0" kern="1200" dirty="0" smtClean="0">
                <a:solidFill>
                  <a:schemeClr val="tx1"/>
                </a:solidFill>
                <a:latin typeface="+mn-lt"/>
                <a:ea typeface="+mn-ea"/>
                <a:cs typeface="+mn-cs"/>
              </a:rPr>
              <a:t>, the trim</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follows the inguinal fold when the patient is sitting, and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superior border encompasses the </a:t>
            </a:r>
            <a:r>
              <a:rPr lang="en-US" sz="1200" i="0" kern="1200" dirty="0" err="1" smtClean="0">
                <a:solidFill>
                  <a:schemeClr val="tx1"/>
                </a:solidFill>
                <a:latin typeface="+mn-lt"/>
                <a:ea typeface="+mn-ea"/>
                <a:cs typeface="+mn-cs"/>
              </a:rPr>
              <a:t>sternal</a:t>
            </a:r>
            <a:r>
              <a:rPr lang="en-US" sz="1200" i="0" kern="1200" dirty="0" smtClean="0">
                <a:solidFill>
                  <a:schemeClr val="tx1"/>
                </a:solidFill>
                <a:latin typeface="+mn-lt"/>
                <a:ea typeface="+mn-ea"/>
                <a:cs typeface="+mn-cs"/>
              </a:rPr>
              <a:t> notch. If the </a:t>
            </a:r>
            <a:r>
              <a:rPr lang="en-US" sz="1200" i="0" kern="1200" dirty="0" err="1" smtClean="0">
                <a:solidFill>
                  <a:schemeClr val="tx1"/>
                </a:solidFill>
                <a:latin typeface="+mn-lt"/>
                <a:ea typeface="+mn-ea"/>
                <a:cs typeface="+mn-cs"/>
              </a:rPr>
              <a:t>anteriorinferior</a:t>
            </a:r>
            <a:r>
              <a:rPr lang="en-US" sz="1200" i="0" kern="1200" dirty="0" smtClean="0">
                <a:solidFill>
                  <a:schemeClr val="tx1"/>
                </a:solidFill>
                <a:latin typeface="+mn-lt"/>
                <a:ea typeface="+mn-ea"/>
                <a:cs typeface="+mn-cs"/>
              </a:rPr>
              <a:t> border is too long, the patient will have difficulty sitting forward and performing sit-to-stand transfers, as the brace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would block the forward motion required to transfer. If during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transfer training, as the therapist attempts to guide and position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trunk forward in preparation to transfer, the patient complains of pain in and around the pubis, the </a:t>
            </a:r>
            <a:r>
              <a:rPr lang="en-US" sz="1200" i="0" kern="1200" dirty="0" err="1" smtClean="0">
                <a:solidFill>
                  <a:schemeClr val="tx1"/>
                </a:solidFill>
                <a:latin typeface="+mn-lt"/>
                <a:ea typeface="+mn-ea"/>
                <a:cs typeface="+mn-cs"/>
              </a:rPr>
              <a:t>orthotist</a:t>
            </a:r>
            <a:r>
              <a:rPr lang="en-US" sz="1200" i="0" kern="1200" dirty="0" smtClean="0">
                <a:solidFill>
                  <a:schemeClr val="tx1"/>
                </a:solidFill>
                <a:latin typeface="+mn-lt"/>
                <a:ea typeface="+mn-ea"/>
                <a:cs typeface="+mn-cs"/>
              </a:rPr>
              <a:t> must be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contacted to trim the brace. </a:t>
            </a:r>
            <a:r>
              <a:rPr lang="en-US" sz="1200" i="0" kern="1200" dirty="0" err="1" smtClean="0">
                <a:solidFill>
                  <a:schemeClr val="tx1"/>
                </a:solidFill>
                <a:latin typeface="+mn-lt"/>
                <a:ea typeface="+mn-ea"/>
                <a:cs typeface="+mn-cs"/>
              </a:rPr>
              <a:t>Posteriorly</a:t>
            </a:r>
            <a:r>
              <a:rPr lang="en-US" sz="1200" i="0" kern="1200" dirty="0" smtClean="0">
                <a:solidFill>
                  <a:schemeClr val="tx1"/>
                </a:solidFill>
                <a:latin typeface="+mn-lt"/>
                <a:ea typeface="+mn-ea"/>
                <a:cs typeface="+mn-cs"/>
              </a:rPr>
              <a:t>, the shell should extend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from the spine of the scapula to the </a:t>
            </a:r>
            <a:r>
              <a:rPr lang="en-US" sz="1200" i="0" kern="1200" dirty="0" err="1" smtClean="0">
                <a:solidFill>
                  <a:schemeClr val="tx1"/>
                </a:solidFill>
                <a:latin typeface="+mn-lt"/>
                <a:ea typeface="+mn-ea"/>
                <a:cs typeface="+mn-cs"/>
              </a:rPr>
              <a:t>sacrococcygeal</a:t>
            </a:r>
            <a:r>
              <a:rPr lang="en-US" sz="1200" i="0" kern="1200" dirty="0" smtClean="0">
                <a:solidFill>
                  <a:schemeClr val="tx1"/>
                </a:solidFill>
                <a:latin typeface="+mn-lt"/>
                <a:ea typeface="+mn-ea"/>
                <a:cs typeface="+mn-cs"/>
              </a:rPr>
              <a:t> junction with</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upper </a:t>
            </a:r>
            <a:r>
              <a:rPr lang="en-US" sz="1200" i="0" kern="1200" dirty="0" err="1" smtClean="0">
                <a:solidFill>
                  <a:schemeClr val="tx1"/>
                </a:solidFill>
                <a:latin typeface="+mn-lt"/>
                <a:ea typeface="+mn-ea"/>
                <a:cs typeface="+mn-cs"/>
              </a:rPr>
              <a:t>gluteal</a:t>
            </a:r>
            <a:r>
              <a:rPr lang="en-US" sz="1200" i="0" kern="1200" dirty="0" smtClean="0">
                <a:solidFill>
                  <a:schemeClr val="tx1"/>
                </a:solidFill>
                <a:latin typeface="+mn-lt"/>
                <a:ea typeface="+mn-ea"/>
                <a:cs typeface="+mn-cs"/>
              </a:rPr>
              <a:t> mass contained and the </a:t>
            </a:r>
            <a:r>
              <a:rPr lang="en-US" sz="1200" i="0" kern="1200" dirty="0" err="1" smtClean="0">
                <a:solidFill>
                  <a:schemeClr val="tx1"/>
                </a:solidFill>
                <a:latin typeface="+mn-lt"/>
                <a:ea typeface="+mn-ea"/>
                <a:cs typeface="+mn-cs"/>
              </a:rPr>
              <a:t>axillae</a:t>
            </a:r>
            <a:r>
              <a:rPr lang="en-US" sz="1200" i="0" kern="1200" dirty="0" smtClean="0">
                <a:solidFill>
                  <a:schemeClr val="tx1"/>
                </a:solidFill>
                <a:latin typeface="+mn-lt"/>
                <a:ea typeface="+mn-ea"/>
                <a:cs typeface="+mn-cs"/>
              </a:rPr>
              <a:t> and </a:t>
            </a:r>
            <a:r>
              <a:rPr lang="en-US" sz="1200" i="0" kern="1200" dirty="0" err="1" smtClean="0">
                <a:solidFill>
                  <a:schemeClr val="tx1"/>
                </a:solidFill>
                <a:latin typeface="+mn-lt"/>
                <a:ea typeface="+mn-ea"/>
                <a:cs typeface="+mn-cs"/>
              </a:rPr>
              <a:t>trochanter</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free (77). Extra precautions must be taken when fitting a jacket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to an insensate patient; however, since the jackets are total contact in design, they are better tolerated. </a:t>
            </a:r>
            <a:r>
              <a:rPr lang="en-US" sz="1200" i="0" kern="1200" dirty="0" err="1" smtClean="0">
                <a:solidFill>
                  <a:schemeClr val="tx1"/>
                </a:solidFill>
                <a:latin typeface="+mn-lt"/>
                <a:ea typeface="+mn-ea"/>
                <a:cs typeface="+mn-cs"/>
              </a:rPr>
              <a:t>Plastizote</a:t>
            </a:r>
            <a:r>
              <a:rPr lang="en-US" sz="1200" i="0" kern="1200" dirty="0" smtClean="0">
                <a:solidFill>
                  <a:schemeClr val="tx1"/>
                </a:solidFill>
                <a:latin typeface="+mn-lt"/>
                <a:ea typeface="+mn-ea"/>
                <a:cs typeface="+mn-cs"/>
              </a:rPr>
              <a:t> lining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ventilation holes make the jackets even more comfortable and</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breathable. They can be washed and modified as needed; they</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can even be modified to accommodate a drain. The jackets can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be made into </a:t>
            </a:r>
            <a:r>
              <a:rPr lang="en-US" sz="1200" i="0" kern="1200" dirty="0" err="1" smtClean="0">
                <a:solidFill>
                  <a:schemeClr val="tx1"/>
                </a:solidFill>
                <a:latin typeface="+mn-lt"/>
                <a:ea typeface="+mn-ea"/>
                <a:cs typeface="+mn-cs"/>
              </a:rPr>
              <a:t>lumbosacral</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(LSOs) and cervical </a:t>
            </a:r>
            <a:r>
              <a:rPr lang="en-US" sz="1200" i="0" kern="1200" dirty="0" err="1" smtClean="0">
                <a:solidFill>
                  <a:schemeClr val="tx1"/>
                </a:solidFill>
                <a:latin typeface="+mn-lt"/>
                <a:ea typeface="+mn-ea"/>
                <a:cs typeface="+mn-cs"/>
              </a:rPr>
              <a:t>thoracolumbosacral</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(CTLSOs) when the upper thoracic</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spine needs immobilization. They should be worn at all times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when on an incline greater that 30 degrees, though this is often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modified by the surgeon (e.g., to allow the patient to shower).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Foam designs with rigid stays may be beneficial in those cases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where postural forces exacerbate curves and positioning is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main desired goal. Restrictions of activity and brace wearing</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must be individualized for each patient’s needs</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66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first goal is a very common indication for upper limb</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orthotics. In this case, we substitute for weak or absent muscles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at the wrist, elbow, or shoulder that fail to properly position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 hand, or we substitute for weak musculature within the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hand itself that fails to provide proper </a:t>
            </a:r>
            <a:r>
              <a:rPr lang="en-US" sz="1200" i="0" kern="1200" dirty="0" err="1" smtClean="0">
                <a:solidFill>
                  <a:schemeClr val="tx1"/>
                </a:solidFill>
                <a:latin typeface="+mn-lt"/>
                <a:ea typeface="+mn-ea"/>
                <a:cs typeface="+mn-cs"/>
              </a:rPr>
              <a:t>prehension</a:t>
            </a:r>
            <a:r>
              <a:rPr lang="en-US" sz="1200" i="0" kern="1200" dirty="0" smtClean="0">
                <a:solidFill>
                  <a:schemeClr val="tx1"/>
                </a:solidFill>
                <a:latin typeface="+mn-lt"/>
                <a:ea typeface="+mn-ea"/>
                <a:cs typeface="+mn-cs"/>
              </a:rPr>
              <a:t>. Common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clinical examples would include cervical spinal injury, brachial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plexus injury, or peripheral nerve injury to the median, </a:t>
            </a:r>
            <a:r>
              <a:rPr lang="en-US" sz="1200" i="0" kern="1200" dirty="0" err="1" smtClean="0">
                <a:solidFill>
                  <a:schemeClr val="tx1"/>
                </a:solidFill>
                <a:latin typeface="+mn-lt"/>
                <a:ea typeface="+mn-ea"/>
                <a:cs typeface="+mn-cs"/>
              </a:rPr>
              <a:t>ulnar</a:t>
            </a:r>
            <a:r>
              <a:rPr lang="en-US" sz="1200" i="0" kern="1200" dirty="0" smtClean="0">
                <a:solidFill>
                  <a:schemeClr val="tx1"/>
                </a:solidFill>
                <a:latin typeface="+mn-lt"/>
                <a:ea typeface="+mn-ea"/>
                <a:cs typeface="+mn-cs"/>
              </a:rPr>
              <a:t>,</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or radial nerves.</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9</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second goal is to protect damaged or diseased segments such as those commonly seen in cases of surgical repairs,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trauma, rheumatoid arthritis, etc. With trauma or surgical</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repair, the </a:t>
            </a: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is designed to control loading across damaged bony segments or sprained/strained soft tissues, to promote proper healing. This goal is commonly achieved </a:t>
            </a:r>
            <a:r>
              <a:rPr lang="en-US" sz="1200" i="0" kern="1200" dirty="0" smtClean="0">
                <a:solidFill>
                  <a:schemeClr val="tx1"/>
                </a:solidFill>
                <a:latin typeface="+mn-lt"/>
                <a:ea typeface="+mn-ea"/>
                <a:cs typeface="+mn-cs"/>
              </a:rPr>
              <a:t>through</a:t>
            </a:r>
            <a:r>
              <a:rPr lang="hr-HR"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 </a:t>
            </a:r>
            <a:r>
              <a:rPr lang="en-US" sz="1200" i="0" kern="1200" dirty="0" smtClean="0">
                <a:solidFill>
                  <a:schemeClr val="tx1"/>
                </a:solidFill>
                <a:latin typeface="+mn-lt"/>
                <a:ea typeface="+mn-ea"/>
                <a:cs typeface="+mn-cs"/>
              </a:rPr>
              <a:t>series of progressive static or dynamic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each allowing</a:t>
            </a:r>
            <a:r>
              <a:rPr lang="hr-HR" sz="1200" i="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increasing loads or movements across a joint. In the case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rheumatoid arthritis and other progressive diseases, such as</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scleroderma, loads or motions are controlled with the goal of</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slowing the progression or natural course of the disease. 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these conditions,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are also used as an adjunct in pain</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control when inflamed joints must be temporarily immobilized and then slowly progressed over time</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10</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The third goal of upper extremity </a:t>
            </a:r>
            <a:r>
              <a:rPr lang="en-US" sz="1200" i="0" kern="1200" dirty="0" err="1" smtClean="0">
                <a:solidFill>
                  <a:schemeClr val="tx1"/>
                </a:solidFill>
                <a:latin typeface="+mn-lt"/>
                <a:ea typeface="+mn-ea"/>
                <a:cs typeface="+mn-cs"/>
              </a:rPr>
              <a:t>orthoses</a:t>
            </a:r>
            <a:r>
              <a:rPr lang="en-US" sz="1200" i="0" kern="1200" dirty="0" smtClean="0">
                <a:solidFill>
                  <a:schemeClr val="tx1"/>
                </a:solidFill>
                <a:latin typeface="+mn-lt"/>
                <a:ea typeface="+mn-ea"/>
                <a:cs typeface="+mn-cs"/>
              </a:rPr>
              <a:t> is the prevention of deformity. There are many clinical situations of upper</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and lower motor neuron disease or injury (brain injury, stroke,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spinal cord injury, brachial plexus injury, peripheral nerve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injury) where proper positioning of the upper extremity is critical to prevent contracture or deformity. In these cases, there</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is no actual disease or injury to the segment included in the</a:t>
            </a:r>
            <a:br>
              <a:rPr lang="en-US" sz="1200" i="0" kern="1200" dirty="0" smtClean="0">
                <a:solidFill>
                  <a:schemeClr val="tx1"/>
                </a:solidFill>
                <a:latin typeface="+mn-lt"/>
                <a:ea typeface="+mn-ea"/>
                <a:cs typeface="+mn-cs"/>
              </a:rPr>
            </a:br>
            <a:r>
              <a:rPr lang="en-US" sz="1200" i="0" kern="1200" dirty="0" err="1" smtClean="0">
                <a:solidFill>
                  <a:schemeClr val="tx1"/>
                </a:solidFill>
                <a:latin typeface="+mn-lt"/>
                <a:ea typeface="+mn-ea"/>
                <a:cs typeface="+mn-cs"/>
              </a:rPr>
              <a:t>orthosis</a:t>
            </a:r>
            <a:r>
              <a:rPr lang="en-US" sz="1200" i="0" kern="1200" dirty="0" smtClean="0">
                <a:solidFill>
                  <a:schemeClr val="tx1"/>
                </a:solidFill>
                <a:latin typeface="+mn-lt"/>
                <a:ea typeface="+mn-ea"/>
                <a:cs typeface="+mn-cs"/>
              </a:rPr>
              <a:t>, but there has been proximal neurological injury creating the risk of deformity or contracture.</a:t>
            </a:r>
            <a:r>
              <a:rPr lang="hr-HR" sz="1200" i="0" kern="1200" dirty="0" smtClean="0">
                <a:solidFill>
                  <a:schemeClr val="tx1"/>
                </a:solidFill>
                <a:latin typeface="+mn-lt"/>
                <a:ea typeface="+mn-ea"/>
                <a:cs typeface="+mn-cs"/>
              </a:rPr>
              <a:t> </a:t>
            </a:r>
            <a:r>
              <a:rPr lang="hr-HR" sz="1200" i="0" kern="1200" dirty="0" err="1" smtClean="0">
                <a:solidFill>
                  <a:schemeClr val="tx1"/>
                </a:solidFill>
                <a:latin typeface="+mn-lt"/>
                <a:ea typeface="+mn-ea"/>
                <a:cs typeface="+mn-cs"/>
              </a:rPr>
              <a:t>Delisa</a:t>
            </a: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r>
              <a:rPr lang="en-US" sz="1200" i="0" kern="1200" dirty="0" smtClean="0">
                <a:solidFill>
                  <a:schemeClr val="tx1"/>
                </a:solidFill>
                <a:latin typeface="+mn-lt"/>
                <a:ea typeface="+mn-ea"/>
                <a:cs typeface="+mn-cs"/>
              </a:rPr>
              <a:t/>
            </a:r>
            <a:br>
              <a:rPr lang="en-US" sz="1200" i="0" kern="1200" dirty="0" smtClean="0">
                <a:solidFill>
                  <a:schemeClr val="tx1"/>
                </a:solidFill>
                <a:latin typeface="+mn-lt"/>
                <a:ea typeface="+mn-ea"/>
                <a:cs typeface="+mn-cs"/>
              </a:rPr>
            </a:br>
            <a:endParaRPr lang="hr-HR" dirty="0"/>
          </a:p>
        </p:txBody>
      </p:sp>
      <p:sp>
        <p:nvSpPr>
          <p:cNvPr id="4" name="Slide Number Placeholder 3"/>
          <p:cNvSpPr>
            <a:spLocks noGrp="1"/>
          </p:cNvSpPr>
          <p:nvPr>
            <p:ph type="sldNum" sz="quarter" idx="10"/>
          </p:nvPr>
        </p:nvSpPr>
        <p:spPr/>
        <p:txBody>
          <a:bodyPr/>
          <a:lstStyle/>
          <a:p>
            <a:fld id="{07D9E54E-1C83-4673-B3DF-9DF8FD384CDB}" type="slidenum">
              <a:rPr lang="hr-HR" smtClean="0"/>
              <a:pPr/>
              <a:t>11</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22.4.2016</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1A071-2A74-455A-A49A-8BB21E4AC2F6}" type="datetimeFigureOut">
              <a:rPr lang="sr-Latn-CS" smtClean="0"/>
              <a:pPr/>
              <a:t>22.4.2016</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D72BF-B849-4E00-8E72-52910477636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hr-HR" dirty="0" err="1" smtClean="0"/>
              <a:t>Orthotic</a:t>
            </a:r>
            <a:r>
              <a:rPr lang="hr-HR" dirty="0" smtClean="0"/>
              <a:t> </a:t>
            </a:r>
            <a:r>
              <a:rPr lang="hr-HR" dirty="0" err="1" smtClean="0"/>
              <a:t>Devices</a:t>
            </a:r>
            <a:endParaRPr lang="hr-HR" dirty="0"/>
          </a:p>
        </p:txBody>
      </p:sp>
      <p:pic>
        <p:nvPicPr>
          <p:cNvPr id="4" name="Content Placeholder 3" descr="genutrain_leitmotiv.jpg"/>
          <p:cNvPicPr>
            <a:picLocks noGrp="1" noChangeAspect="1"/>
          </p:cNvPicPr>
          <p:nvPr>
            <p:ph idx="1"/>
          </p:nvPr>
        </p:nvPicPr>
        <p:blipFill>
          <a:blip r:embed="rId2" cstate="print"/>
          <a:stretch>
            <a:fillRect/>
          </a:stretch>
        </p:blipFill>
        <p:spPr>
          <a:xfrm>
            <a:off x="248237" y="1052736"/>
            <a:ext cx="8640961" cy="561662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4525963"/>
          </a:xfrm>
        </p:spPr>
        <p:txBody>
          <a:bodyPr/>
          <a:lstStyle/>
          <a:p>
            <a:pPr>
              <a:buNone/>
            </a:pPr>
            <a:r>
              <a:rPr lang="en-US" dirty="0" smtClean="0"/>
              <a:t>2. Protect damaged or diseased segments by </a:t>
            </a:r>
            <a:r>
              <a:rPr lang="hr-HR" dirty="0" smtClean="0"/>
              <a:t>          </a:t>
            </a:r>
            <a:r>
              <a:rPr lang="en-US" dirty="0" smtClean="0"/>
              <a:t>limiting load or</a:t>
            </a:r>
            <a:r>
              <a:rPr lang="hr-HR" dirty="0" smtClean="0"/>
              <a:t> </a:t>
            </a:r>
            <a:r>
              <a:rPr lang="en-US" dirty="0" smtClean="0"/>
              <a:t>motion</a:t>
            </a:r>
            <a:br>
              <a:rPr lang="en-US" dirty="0" smtClean="0"/>
            </a:br>
            <a:endParaRPr lang="hr-HR" dirty="0"/>
          </a:p>
        </p:txBody>
      </p:sp>
      <p:sp>
        <p:nvSpPr>
          <p:cNvPr id="4" name="Title 1"/>
          <p:cNvSpPr txBox="1">
            <a:spLocks/>
          </p:cNvSpPr>
          <p:nvPr/>
        </p:nvSpPr>
        <p:spPr>
          <a:xfrm>
            <a:off x="609600"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0" i="0" u="none" strike="noStrike" kern="1200" cap="none" spc="0" normalizeH="0" baseline="0" noProof="0" dirty="0" err="1" smtClean="0">
                <a:ln>
                  <a:noFill/>
                </a:ln>
                <a:solidFill>
                  <a:schemeClr val="tx1"/>
                </a:solidFill>
                <a:effectLst/>
                <a:uLnTx/>
                <a:uFillTx/>
                <a:latin typeface="+mj-lt"/>
                <a:ea typeface="+mj-ea"/>
                <a:cs typeface="+mj-cs"/>
              </a:rPr>
              <a:t>Upper</a:t>
            </a:r>
            <a:r>
              <a:rPr kumimoji="0" lang="hr-HR" sz="4400" b="0" i="0" u="none" strike="noStrike" kern="1200" cap="none" spc="0" normalizeH="0" baseline="0" noProof="0" dirty="0" smtClean="0">
                <a:ln>
                  <a:noFill/>
                </a:ln>
                <a:solidFill>
                  <a:schemeClr val="tx1"/>
                </a:solidFill>
                <a:effectLst/>
                <a:uLnTx/>
                <a:uFillTx/>
                <a:latin typeface="+mj-lt"/>
                <a:ea typeface="+mj-ea"/>
                <a:cs typeface="+mj-cs"/>
              </a:rPr>
              <a:t> Limb </a:t>
            </a:r>
            <a:r>
              <a:rPr kumimoji="0" lang="hr-HR" sz="4400" b="0" i="0" u="none" strike="noStrike" kern="1200" cap="none" spc="0" normalizeH="0" baseline="0" noProof="0" dirty="0" err="1" smtClean="0">
                <a:ln>
                  <a:noFill/>
                </a:ln>
                <a:solidFill>
                  <a:schemeClr val="tx1"/>
                </a:solidFill>
                <a:effectLst/>
                <a:uLnTx/>
                <a:uFillTx/>
                <a:latin typeface="+mj-lt"/>
                <a:ea typeface="+mj-ea"/>
                <a:cs typeface="+mj-cs"/>
              </a:rPr>
              <a:t>Orthotic</a:t>
            </a:r>
            <a:r>
              <a:rPr kumimoji="0" lang="hr-HR" sz="4400" b="0" i="0" u="none" strike="noStrike" kern="1200" cap="none" spc="0" normalizeH="0" baseline="0" noProof="0" dirty="0" smtClean="0">
                <a:ln>
                  <a:noFill/>
                </a:ln>
                <a:solidFill>
                  <a:schemeClr val="tx1"/>
                </a:solidFill>
                <a:effectLst/>
                <a:uLnTx/>
                <a:uFillTx/>
                <a:latin typeface="+mj-lt"/>
                <a:ea typeface="+mj-ea"/>
                <a:cs typeface="+mj-cs"/>
              </a:rPr>
              <a:t> </a:t>
            </a:r>
            <a:r>
              <a:rPr kumimoji="0" lang="hr-HR" sz="4400" b="0" i="0" u="none" strike="noStrike" kern="1200" cap="none" spc="0" normalizeH="0" baseline="0" noProof="0" dirty="0" err="1" smtClean="0">
                <a:ln>
                  <a:noFill/>
                </a:ln>
                <a:solidFill>
                  <a:schemeClr val="tx1"/>
                </a:solidFill>
                <a:effectLst/>
                <a:uLnTx/>
                <a:uFillTx/>
                <a:latin typeface="+mj-lt"/>
                <a:ea typeface="+mj-ea"/>
                <a:cs typeface="+mj-cs"/>
              </a:rPr>
              <a:t>Goals</a:t>
            </a:r>
            <a:endParaRPr kumimoji="0" lang="hr-H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5" descr="C:\Documents and Settings\Administrator\Application Data\Microsoft\Media Catalog\DSCN0157.JPG"/>
          <p:cNvPicPr>
            <a:picLocks noChangeAspect="1" noChangeArrowheads="1"/>
          </p:cNvPicPr>
          <p:nvPr/>
        </p:nvPicPr>
        <p:blipFill>
          <a:blip r:embed="rId3" cstate="print"/>
          <a:srcRect/>
          <a:stretch>
            <a:fillRect/>
          </a:stretch>
        </p:blipFill>
        <p:spPr>
          <a:xfrm>
            <a:off x="2051720" y="2035488"/>
            <a:ext cx="5490413" cy="44898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3. Prevention of deformity</a:t>
            </a:r>
            <a:br>
              <a:rPr lang="en-US" dirty="0" smtClean="0"/>
            </a:br>
            <a:endParaRPr lang="hr-HR" dirty="0"/>
          </a:p>
        </p:txBody>
      </p:sp>
      <p:sp>
        <p:nvSpPr>
          <p:cNvPr id="4" name="Title 1"/>
          <p:cNvSpPr txBox="1">
            <a:spLocks/>
          </p:cNvSpPr>
          <p:nvPr/>
        </p:nvSpPr>
        <p:spPr>
          <a:xfrm>
            <a:off x="609600" y="-993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1" i="0" u="none" strike="noStrike" kern="1200" cap="none" spc="0" normalizeH="0" baseline="0" noProof="0" dirty="0" err="1" smtClean="0">
                <a:ln>
                  <a:noFill/>
                </a:ln>
                <a:solidFill>
                  <a:schemeClr val="tx1"/>
                </a:solidFill>
                <a:effectLst/>
                <a:uLnTx/>
                <a:uFillTx/>
                <a:latin typeface="+mj-lt"/>
                <a:ea typeface="+mj-ea"/>
                <a:cs typeface="+mj-cs"/>
              </a:rPr>
              <a:t>Upper</a:t>
            </a:r>
            <a:r>
              <a:rPr kumimoji="0" lang="hr-HR" sz="4400" b="1" i="0" u="none" strike="noStrike" kern="1200" cap="none" spc="0" normalizeH="0" baseline="0" noProof="0" dirty="0" smtClean="0">
                <a:ln>
                  <a:noFill/>
                </a:ln>
                <a:solidFill>
                  <a:schemeClr val="tx1"/>
                </a:solidFill>
                <a:effectLst/>
                <a:uLnTx/>
                <a:uFillTx/>
                <a:latin typeface="+mj-lt"/>
                <a:ea typeface="+mj-ea"/>
                <a:cs typeface="+mj-cs"/>
              </a:rPr>
              <a:t> Limb </a:t>
            </a:r>
            <a:r>
              <a:rPr kumimoji="0" lang="hr-HR" sz="4400" b="1" i="0" u="none" strike="noStrike" kern="1200" cap="none" spc="0" normalizeH="0" baseline="0" noProof="0" dirty="0" err="1" smtClean="0">
                <a:ln>
                  <a:noFill/>
                </a:ln>
                <a:solidFill>
                  <a:schemeClr val="tx1"/>
                </a:solidFill>
                <a:effectLst/>
                <a:uLnTx/>
                <a:uFillTx/>
                <a:latin typeface="+mj-lt"/>
                <a:ea typeface="+mj-ea"/>
                <a:cs typeface="+mj-cs"/>
              </a:rPr>
              <a:t>Orthotic</a:t>
            </a:r>
            <a:r>
              <a:rPr kumimoji="0" lang="hr-HR" sz="4400" b="1" i="0" u="none" strike="noStrike" kern="1200" cap="none" spc="0" normalizeH="0" baseline="0" noProof="0" dirty="0" smtClean="0">
                <a:ln>
                  <a:noFill/>
                </a:ln>
                <a:solidFill>
                  <a:schemeClr val="tx1"/>
                </a:solidFill>
                <a:effectLst/>
                <a:uLnTx/>
                <a:uFillTx/>
                <a:latin typeface="+mj-lt"/>
                <a:ea typeface="+mj-ea"/>
                <a:cs typeface="+mj-cs"/>
              </a:rPr>
              <a:t> </a:t>
            </a:r>
            <a:r>
              <a:rPr kumimoji="0" lang="hr-HR" sz="4400" b="1" i="0" u="none" strike="noStrike" kern="1200" cap="none" spc="0" normalizeH="0" baseline="0" noProof="0" dirty="0" err="1" smtClean="0">
                <a:ln>
                  <a:noFill/>
                </a:ln>
                <a:solidFill>
                  <a:schemeClr val="tx1"/>
                </a:solidFill>
                <a:effectLst/>
                <a:uLnTx/>
                <a:uFillTx/>
                <a:latin typeface="+mj-lt"/>
                <a:ea typeface="+mj-ea"/>
                <a:cs typeface="+mj-cs"/>
              </a:rPr>
              <a:t>Goals</a:t>
            </a:r>
            <a:endParaRPr kumimoji="0" lang="hr-H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1402963319.jpg"/>
          <p:cNvPicPr>
            <a:picLocks noChangeAspect="1"/>
          </p:cNvPicPr>
          <p:nvPr/>
        </p:nvPicPr>
        <p:blipFill>
          <a:blip r:embed="rId3" cstate="print"/>
          <a:stretch>
            <a:fillRect/>
          </a:stretch>
        </p:blipFill>
        <p:spPr>
          <a:xfrm>
            <a:off x="1403648" y="2442567"/>
            <a:ext cx="6544180" cy="37227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lstStyle/>
          <a:p>
            <a:pPr>
              <a:buNone/>
            </a:pPr>
            <a:r>
              <a:rPr lang="en-US" dirty="0" smtClean="0"/>
              <a:t>4. Correction of contracture</a:t>
            </a:r>
            <a:br>
              <a:rPr lang="en-US" dirty="0" smtClean="0"/>
            </a:br>
            <a:endParaRPr lang="hr-HR" dirty="0"/>
          </a:p>
        </p:txBody>
      </p:sp>
      <p:sp>
        <p:nvSpPr>
          <p:cNvPr id="4" name="Title 1"/>
          <p:cNvSpPr txBox="1">
            <a:spLocks/>
          </p:cNvSpPr>
          <p:nvPr/>
        </p:nvSpPr>
        <p:spPr>
          <a:xfrm>
            <a:off x="609600" y="-993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1" i="0" u="none" strike="noStrike" kern="1200" cap="none" spc="0" normalizeH="0" baseline="0" noProof="0" dirty="0" err="1" smtClean="0">
                <a:ln>
                  <a:noFill/>
                </a:ln>
                <a:solidFill>
                  <a:schemeClr val="tx1"/>
                </a:solidFill>
                <a:effectLst/>
                <a:uLnTx/>
                <a:uFillTx/>
                <a:latin typeface="+mj-lt"/>
                <a:ea typeface="+mj-ea"/>
                <a:cs typeface="+mj-cs"/>
              </a:rPr>
              <a:t>Upper</a:t>
            </a:r>
            <a:r>
              <a:rPr kumimoji="0" lang="hr-HR" sz="4400" b="1" i="0" u="none" strike="noStrike" kern="1200" cap="none" spc="0" normalizeH="0" baseline="0" noProof="0" dirty="0" smtClean="0">
                <a:ln>
                  <a:noFill/>
                </a:ln>
                <a:solidFill>
                  <a:schemeClr val="tx1"/>
                </a:solidFill>
                <a:effectLst/>
                <a:uLnTx/>
                <a:uFillTx/>
                <a:latin typeface="+mj-lt"/>
                <a:ea typeface="+mj-ea"/>
                <a:cs typeface="+mj-cs"/>
              </a:rPr>
              <a:t> Limb </a:t>
            </a:r>
            <a:r>
              <a:rPr kumimoji="0" lang="hr-HR" sz="4400" b="1" i="0" u="none" strike="noStrike" kern="1200" cap="none" spc="0" normalizeH="0" baseline="0" noProof="0" dirty="0" err="1" smtClean="0">
                <a:ln>
                  <a:noFill/>
                </a:ln>
                <a:solidFill>
                  <a:schemeClr val="tx1"/>
                </a:solidFill>
                <a:effectLst/>
                <a:uLnTx/>
                <a:uFillTx/>
                <a:latin typeface="+mj-lt"/>
                <a:ea typeface="+mj-ea"/>
                <a:cs typeface="+mj-cs"/>
              </a:rPr>
              <a:t>Orthotic</a:t>
            </a:r>
            <a:r>
              <a:rPr kumimoji="0" lang="hr-HR" sz="4400" b="1" i="0" u="none" strike="noStrike" kern="1200" cap="none" spc="0" normalizeH="0" baseline="0" noProof="0" dirty="0" smtClean="0">
                <a:ln>
                  <a:noFill/>
                </a:ln>
                <a:solidFill>
                  <a:schemeClr val="tx1"/>
                </a:solidFill>
                <a:effectLst/>
                <a:uLnTx/>
                <a:uFillTx/>
                <a:latin typeface="+mj-lt"/>
                <a:ea typeface="+mj-ea"/>
                <a:cs typeface="+mj-cs"/>
              </a:rPr>
              <a:t> </a:t>
            </a:r>
            <a:r>
              <a:rPr kumimoji="0" lang="hr-HR" sz="4400" b="1" i="0" u="none" strike="noStrike" kern="1200" cap="none" spc="0" normalizeH="0" baseline="0" noProof="0" dirty="0" err="1" smtClean="0">
                <a:ln>
                  <a:noFill/>
                </a:ln>
                <a:solidFill>
                  <a:schemeClr val="tx1"/>
                </a:solidFill>
                <a:effectLst/>
                <a:uLnTx/>
                <a:uFillTx/>
                <a:latin typeface="+mj-lt"/>
                <a:ea typeface="+mj-ea"/>
                <a:cs typeface="+mj-cs"/>
              </a:rPr>
              <a:t>Goals</a:t>
            </a:r>
            <a:endParaRPr kumimoji="0" lang="hr-H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elbow3.jpg"/>
          <p:cNvPicPr>
            <a:picLocks noChangeAspect="1"/>
          </p:cNvPicPr>
          <p:nvPr/>
        </p:nvPicPr>
        <p:blipFill>
          <a:blip r:embed="rId3" cstate="print"/>
          <a:stretch>
            <a:fillRect/>
          </a:stretch>
        </p:blipFill>
        <p:spPr>
          <a:xfrm>
            <a:off x="1481137" y="2116410"/>
            <a:ext cx="6181725" cy="45529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lstStyle/>
          <a:p>
            <a:pPr>
              <a:buNone/>
            </a:pPr>
            <a:r>
              <a:rPr lang="en-US" dirty="0" smtClean="0"/>
              <a:t>5. Attachment of other assistive devices</a:t>
            </a:r>
            <a:endParaRPr lang="hr-HR" dirty="0" smtClean="0"/>
          </a:p>
          <a:p>
            <a:pPr>
              <a:buNone/>
            </a:pPr>
            <a:endParaRPr lang="hr-HR" dirty="0"/>
          </a:p>
        </p:txBody>
      </p:sp>
      <p:sp>
        <p:nvSpPr>
          <p:cNvPr id="4" name="Title 1"/>
          <p:cNvSpPr txBox="1">
            <a:spLocks/>
          </p:cNvSpPr>
          <p:nvPr/>
        </p:nvSpPr>
        <p:spPr>
          <a:xfrm>
            <a:off x="609600"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Upper</a:t>
            </a:r>
            <a:r>
              <a:rPr kumimoji="0" lang="hr-H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Limb </a:t>
            </a: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Orthotic</a:t>
            </a:r>
            <a:r>
              <a:rPr kumimoji="0" lang="hr-H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Goals</a:t>
            </a:r>
            <a:endParaRPr kumimoji="0" lang="hr-HR"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5" name="Picture 4" descr="2013-08-01_08-1.jpg"/>
          <p:cNvPicPr>
            <a:picLocks noChangeAspect="1"/>
          </p:cNvPicPr>
          <p:nvPr/>
        </p:nvPicPr>
        <p:blipFill>
          <a:blip r:embed="rId3" cstate="print"/>
          <a:stretch>
            <a:fillRect/>
          </a:stretch>
        </p:blipFill>
        <p:spPr>
          <a:xfrm>
            <a:off x="844096" y="1988840"/>
            <a:ext cx="6833411" cy="44644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err="1" smtClean="0"/>
              <a:t>Orthotic</a:t>
            </a:r>
            <a:r>
              <a:rPr lang="hr-HR" b="1" dirty="0" smtClean="0"/>
              <a:t> </a:t>
            </a:r>
            <a:r>
              <a:rPr lang="hr-HR" b="1" dirty="0" err="1" smtClean="0"/>
              <a:t>Devices</a:t>
            </a:r>
            <a:r>
              <a:rPr lang="hr-HR" b="1" dirty="0" smtClean="0"/>
              <a:t> -</a:t>
            </a:r>
            <a:r>
              <a:rPr lang="hr-HR" b="1" dirty="0" err="1" smtClean="0"/>
              <a:t>Bimechanical</a:t>
            </a:r>
            <a:r>
              <a:rPr lang="hr-HR" b="1" dirty="0" smtClean="0"/>
              <a:t> </a:t>
            </a:r>
            <a:r>
              <a:rPr lang="hr-HR" b="1" dirty="0" err="1" smtClean="0"/>
              <a:t>Principles</a:t>
            </a:r>
            <a:endParaRPr lang="hr-HR" b="1" dirty="0"/>
          </a:p>
        </p:txBody>
      </p:sp>
      <p:sp>
        <p:nvSpPr>
          <p:cNvPr id="3" name="Content Placeholder 2"/>
          <p:cNvSpPr>
            <a:spLocks noGrp="1"/>
          </p:cNvSpPr>
          <p:nvPr>
            <p:ph idx="1"/>
          </p:nvPr>
        </p:nvSpPr>
        <p:spPr/>
        <p:txBody>
          <a:bodyPr>
            <a:normAutofit lnSpcReduction="10000"/>
          </a:bodyPr>
          <a:lstStyle/>
          <a:p>
            <a:pPr>
              <a:buNone/>
            </a:pPr>
            <a:r>
              <a:rPr lang="en-US" dirty="0" smtClean="0"/>
              <a:t>The five principles include:</a:t>
            </a:r>
            <a:br>
              <a:rPr lang="en-US" dirty="0" smtClean="0"/>
            </a:br>
            <a:r>
              <a:rPr lang="en-US" dirty="0" smtClean="0"/>
              <a:t>1. Three-point control concept</a:t>
            </a:r>
            <a:br>
              <a:rPr lang="en-US" dirty="0" smtClean="0"/>
            </a:br>
            <a:r>
              <a:rPr lang="en-US" dirty="0" smtClean="0"/>
              <a:t>2. Tissue tolerance to compression and shear </a:t>
            </a:r>
            <a:endParaRPr lang="hr-HR" dirty="0" smtClean="0"/>
          </a:p>
          <a:p>
            <a:pPr>
              <a:buNone/>
            </a:pPr>
            <a:r>
              <a:rPr lang="hr-HR" dirty="0" smtClean="0"/>
              <a:t>        </a:t>
            </a:r>
            <a:r>
              <a:rPr lang="en-US" dirty="0" smtClean="0"/>
              <a:t>forces</a:t>
            </a:r>
            <a:br>
              <a:rPr lang="en-US" dirty="0" smtClean="0"/>
            </a:br>
            <a:r>
              <a:rPr lang="en-US" dirty="0" smtClean="0"/>
              <a:t>3. The biomechanics of levers and forces</a:t>
            </a:r>
            <a:br>
              <a:rPr lang="en-US" dirty="0" smtClean="0"/>
            </a:br>
            <a:r>
              <a:rPr lang="en-US" dirty="0" smtClean="0"/>
              <a:t>4. Selection of materials</a:t>
            </a:r>
            <a:br>
              <a:rPr lang="en-US" dirty="0" smtClean="0"/>
            </a:br>
            <a:r>
              <a:rPr lang="en-US" dirty="0" smtClean="0"/>
              <a:t>5. Static versus dynamic control</a:t>
            </a:r>
            <a:br>
              <a:rPr lang="en-US" dirty="0" smtClean="0"/>
            </a:br>
            <a:r>
              <a:rPr lang="en-US" dirty="0" smtClean="0"/>
              <a:t/>
            </a:r>
            <a:br>
              <a:rPr lang="en-US" dirty="0" smtClean="0"/>
            </a:b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hr-HR" b="1" dirty="0" err="1" smtClean="0"/>
              <a:t>Bimechanical</a:t>
            </a:r>
            <a:r>
              <a:rPr lang="hr-HR" b="1" dirty="0" smtClean="0"/>
              <a:t> </a:t>
            </a:r>
            <a:r>
              <a:rPr lang="hr-HR" b="1" dirty="0" err="1" smtClean="0"/>
              <a:t>Principles</a:t>
            </a:r>
            <a:endParaRPr lang="hr-HR" b="1" dirty="0"/>
          </a:p>
        </p:txBody>
      </p:sp>
      <p:sp>
        <p:nvSpPr>
          <p:cNvPr id="3" name="Content Placeholder 2"/>
          <p:cNvSpPr>
            <a:spLocks noGrp="1"/>
          </p:cNvSpPr>
          <p:nvPr>
            <p:ph idx="1"/>
          </p:nvPr>
        </p:nvSpPr>
        <p:spPr>
          <a:xfrm>
            <a:off x="395536" y="1052736"/>
            <a:ext cx="8291264" cy="4785395"/>
          </a:xfrm>
        </p:spPr>
        <p:txBody>
          <a:bodyPr/>
          <a:lstStyle/>
          <a:p>
            <a:pPr>
              <a:buNone/>
            </a:pPr>
            <a:r>
              <a:rPr lang="en-US" dirty="0" smtClean="0"/>
              <a:t>1. Three-point control concept</a:t>
            </a:r>
            <a:br>
              <a:rPr lang="en-US" dirty="0" smtClean="0"/>
            </a:br>
            <a:r>
              <a:rPr lang="en-US" dirty="0" smtClean="0"/>
              <a:t/>
            </a:r>
            <a:br>
              <a:rPr lang="en-US" dirty="0" smtClean="0"/>
            </a:br>
            <a:endParaRPr lang="hr-HR" dirty="0"/>
          </a:p>
        </p:txBody>
      </p:sp>
      <p:pic>
        <p:nvPicPr>
          <p:cNvPr id="4" name="Picture 3" descr="2016-04-20_212401.png"/>
          <p:cNvPicPr>
            <a:picLocks noChangeAspect="1"/>
          </p:cNvPicPr>
          <p:nvPr/>
        </p:nvPicPr>
        <p:blipFill>
          <a:blip r:embed="rId3" cstate="print"/>
          <a:stretch>
            <a:fillRect/>
          </a:stretch>
        </p:blipFill>
        <p:spPr>
          <a:xfrm>
            <a:off x="1979712" y="1916832"/>
            <a:ext cx="5304762" cy="47714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b="1" dirty="0" err="1" smtClean="0"/>
              <a:t>Bimechanical</a:t>
            </a:r>
            <a:r>
              <a:rPr lang="hr-HR" b="1" dirty="0" smtClean="0"/>
              <a:t> </a:t>
            </a:r>
            <a:r>
              <a:rPr lang="hr-HR" b="1" dirty="0" err="1" smtClean="0"/>
              <a:t>Principles</a:t>
            </a:r>
            <a:endParaRPr lang="hr-HR" b="1" dirty="0"/>
          </a:p>
        </p:txBody>
      </p:sp>
      <p:sp>
        <p:nvSpPr>
          <p:cNvPr id="3" name="Content Placeholder 2"/>
          <p:cNvSpPr>
            <a:spLocks noGrp="1"/>
          </p:cNvSpPr>
          <p:nvPr>
            <p:ph idx="1"/>
          </p:nvPr>
        </p:nvSpPr>
        <p:spPr>
          <a:xfrm>
            <a:off x="457200" y="1268760"/>
            <a:ext cx="8229600" cy="4525963"/>
          </a:xfrm>
        </p:spPr>
        <p:txBody>
          <a:bodyPr/>
          <a:lstStyle/>
          <a:p>
            <a:pPr>
              <a:buNone/>
            </a:pPr>
            <a:r>
              <a:rPr lang="en-US" dirty="0" smtClean="0"/>
              <a:t>2. Tissue tolerance to compression and shear forces</a:t>
            </a:r>
            <a:br>
              <a:rPr lang="en-US" dirty="0" smtClean="0"/>
            </a:br>
            <a:endParaRPr lang="hr-HR" dirty="0"/>
          </a:p>
        </p:txBody>
      </p:sp>
      <p:pic>
        <p:nvPicPr>
          <p:cNvPr id="5" name="Picture 4" descr="Grant's Atlas 6.1A (1).jpg"/>
          <p:cNvPicPr>
            <a:picLocks noChangeAspect="1"/>
          </p:cNvPicPr>
          <p:nvPr/>
        </p:nvPicPr>
        <p:blipFill>
          <a:blip r:embed="rId3" cstate="print"/>
          <a:stretch>
            <a:fillRect/>
          </a:stretch>
        </p:blipFill>
        <p:spPr>
          <a:xfrm>
            <a:off x="539552" y="1976942"/>
            <a:ext cx="3699872" cy="4836434"/>
          </a:xfrm>
          <a:prstGeom prst="rect">
            <a:avLst/>
          </a:prstGeom>
        </p:spPr>
      </p:pic>
      <p:pic>
        <p:nvPicPr>
          <p:cNvPr id="6" name="Picture 5" descr="figure_6.001_continued.jpg"/>
          <p:cNvPicPr>
            <a:picLocks noChangeAspect="1"/>
          </p:cNvPicPr>
          <p:nvPr/>
        </p:nvPicPr>
        <p:blipFill>
          <a:blip r:embed="rId4" cstate="print"/>
          <a:stretch>
            <a:fillRect/>
          </a:stretch>
        </p:blipFill>
        <p:spPr>
          <a:xfrm>
            <a:off x="4499992" y="1988840"/>
            <a:ext cx="3687220" cy="477619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Bimechanical</a:t>
            </a:r>
            <a:r>
              <a:rPr lang="hr-HR" dirty="0" smtClean="0"/>
              <a:t> </a:t>
            </a:r>
            <a:r>
              <a:rPr lang="hr-HR" dirty="0" err="1" smtClean="0"/>
              <a:t>Principles</a:t>
            </a:r>
            <a:endParaRPr lang="hr-HR" dirty="0"/>
          </a:p>
        </p:txBody>
      </p:sp>
      <p:sp>
        <p:nvSpPr>
          <p:cNvPr id="3" name="Content Placeholder 2"/>
          <p:cNvSpPr>
            <a:spLocks noGrp="1"/>
          </p:cNvSpPr>
          <p:nvPr>
            <p:ph idx="1"/>
          </p:nvPr>
        </p:nvSpPr>
        <p:spPr/>
        <p:txBody>
          <a:bodyPr/>
          <a:lstStyle/>
          <a:p>
            <a:pPr>
              <a:buNone/>
            </a:pPr>
            <a:r>
              <a:rPr lang="en-US" dirty="0" smtClean="0"/>
              <a:t>3. The biomechanics of levers and forces</a:t>
            </a:r>
            <a:br>
              <a:rPr lang="en-US" dirty="0" smtClean="0"/>
            </a:br>
            <a:r>
              <a:rPr lang="en-US" dirty="0" smtClean="0"/>
              <a:t/>
            </a:r>
            <a:br>
              <a:rPr lang="en-US" dirty="0" smtClean="0"/>
            </a:br>
            <a:endParaRPr lang="hr-HR" dirty="0"/>
          </a:p>
        </p:txBody>
      </p:sp>
      <p:pic>
        <p:nvPicPr>
          <p:cNvPr id="4" name="Picture 3" descr="2016-04-20_212502.png"/>
          <p:cNvPicPr>
            <a:picLocks noChangeAspect="1"/>
          </p:cNvPicPr>
          <p:nvPr/>
        </p:nvPicPr>
        <p:blipFill>
          <a:blip r:embed="rId3" cstate="print"/>
          <a:stretch>
            <a:fillRect/>
          </a:stretch>
        </p:blipFill>
        <p:spPr>
          <a:xfrm>
            <a:off x="1580542" y="2420888"/>
            <a:ext cx="5943786" cy="38164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hr-HR" dirty="0" err="1" smtClean="0"/>
              <a:t>Bimechanical</a:t>
            </a:r>
            <a:r>
              <a:rPr lang="hr-HR" dirty="0" smtClean="0"/>
              <a:t> </a:t>
            </a:r>
            <a:r>
              <a:rPr lang="hr-HR" dirty="0" err="1" smtClean="0"/>
              <a:t>Principles</a:t>
            </a:r>
            <a:endParaRPr lang="hr-HR" dirty="0"/>
          </a:p>
        </p:txBody>
      </p:sp>
      <p:sp>
        <p:nvSpPr>
          <p:cNvPr id="3" name="Content Placeholder 2"/>
          <p:cNvSpPr>
            <a:spLocks noGrp="1"/>
          </p:cNvSpPr>
          <p:nvPr>
            <p:ph idx="1"/>
          </p:nvPr>
        </p:nvSpPr>
        <p:spPr>
          <a:xfrm>
            <a:off x="457200" y="836712"/>
            <a:ext cx="8229600" cy="4525963"/>
          </a:xfrm>
        </p:spPr>
        <p:txBody>
          <a:bodyPr/>
          <a:lstStyle/>
          <a:p>
            <a:pPr>
              <a:buNone/>
            </a:pPr>
            <a:r>
              <a:rPr lang="en-US" dirty="0" smtClean="0"/>
              <a:t>4. Selection of materials</a:t>
            </a:r>
            <a:br>
              <a:rPr lang="en-US" dirty="0" smtClean="0"/>
            </a:br>
            <a:endParaRPr lang="hr-HR" dirty="0"/>
          </a:p>
        </p:txBody>
      </p:sp>
      <p:pic>
        <p:nvPicPr>
          <p:cNvPr id="4" name="Picture 7" descr="E:\RGB_72dpi\JPG_RGB\Fuss\ViscoSpot\BFDPF08.jpg"/>
          <p:cNvPicPr>
            <a:picLocks noChangeAspect="1" noChangeArrowheads="1"/>
          </p:cNvPicPr>
          <p:nvPr/>
        </p:nvPicPr>
        <p:blipFill>
          <a:blip r:embed="rId3" cstate="print"/>
          <a:srcRect l="3334" t="3334"/>
          <a:stretch>
            <a:fillRect/>
          </a:stretch>
        </p:blipFill>
        <p:spPr bwMode="auto">
          <a:xfrm>
            <a:off x="5386536" y="4437112"/>
            <a:ext cx="2209800" cy="2209800"/>
          </a:xfrm>
          <a:prstGeom prst="rect">
            <a:avLst/>
          </a:prstGeom>
          <a:noFill/>
        </p:spPr>
      </p:pic>
      <p:pic>
        <p:nvPicPr>
          <p:cNvPr id="5" name="Picture 8"/>
          <p:cNvPicPr>
            <a:picLocks noChangeAspect="1" noChangeArrowheads="1"/>
          </p:cNvPicPr>
          <p:nvPr/>
        </p:nvPicPr>
        <p:blipFill>
          <a:blip r:embed="rId4" cstate="print"/>
          <a:srcRect/>
          <a:stretch>
            <a:fillRect/>
          </a:stretch>
        </p:blipFill>
        <p:spPr bwMode="auto">
          <a:xfrm>
            <a:off x="827584" y="4345260"/>
            <a:ext cx="3810000" cy="2324100"/>
          </a:xfrm>
          <a:prstGeom prst="rect">
            <a:avLst/>
          </a:prstGeom>
          <a:noFill/>
          <a:ln w="9525">
            <a:noFill/>
            <a:miter lim="800000"/>
            <a:headEnd/>
            <a:tailEnd/>
          </a:ln>
          <a:effectLst/>
        </p:spPr>
      </p:pic>
      <p:pic>
        <p:nvPicPr>
          <p:cNvPr id="6" name="Picture 5" descr="E:\RGB_72dpi\JPG_RGB\Knie\SofTecGenu\BFDDK42.jpg"/>
          <p:cNvPicPr>
            <a:picLocks noChangeAspect="1" noChangeArrowheads="1"/>
          </p:cNvPicPr>
          <p:nvPr/>
        </p:nvPicPr>
        <p:blipFill>
          <a:blip r:embed="rId5" cstate="print"/>
          <a:srcRect/>
          <a:stretch>
            <a:fillRect/>
          </a:stretch>
        </p:blipFill>
        <p:spPr bwMode="auto">
          <a:xfrm>
            <a:off x="5220072" y="1642864"/>
            <a:ext cx="2154238" cy="2362200"/>
          </a:xfrm>
          <a:prstGeom prst="rect">
            <a:avLst/>
          </a:prstGeom>
          <a:noFill/>
        </p:spPr>
      </p:pic>
      <p:pic>
        <p:nvPicPr>
          <p:cNvPr id="7" name="Picture 6" descr="G:\Munjara.jpg"/>
          <p:cNvPicPr>
            <a:picLocks noChangeAspect="1" noChangeArrowheads="1"/>
          </p:cNvPicPr>
          <p:nvPr/>
        </p:nvPicPr>
        <p:blipFill>
          <a:blip r:embed="rId6" cstate="print"/>
          <a:srcRect/>
          <a:stretch>
            <a:fillRect/>
          </a:stretch>
        </p:blipFill>
        <p:spPr bwMode="auto">
          <a:xfrm>
            <a:off x="971600" y="1700808"/>
            <a:ext cx="3810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dirty="0" err="1" smtClean="0"/>
              <a:t>Bimechanical</a:t>
            </a:r>
            <a:r>
              <a:rPr lang="hr-HR" dirty="0" smtClean="0"/>
              <a:t> </a:t>
            </a:r>
            <a:r>
              <a:rPr lang="hr-HR" dirty="0" err="1" smtClean="0"/>
              <a:t>Principles</a:t>
            </a:r>
            <a:endParaRPr lang="hr-HR" dirty="0"/>
          </a:p>
        </p:txBody>
      </p:sp>
      <p:sp>
        <p:nvSpPr>
          <p:cNvPr id="3" name="Content Placeholder 2"/>
          <p:cNvSpPr>
            <a:spLocks noGrp="1"/>
          </p:cNvSpPr>
          <p:nvPr>
            <p:ph idx="1"/>
          </p:nvPr>
        </p:nvSpPr>
        <p:spPr>
          <a:xfrm>
            <a:off x="457200" y="1196752"/>
            <a:ext cx="8229600" cy="4525963"/>
          </a:xfrm>
        </p:spPr>
        <p:txBody>
          <a:bodyPr/>
          <a:lstStyle/>
          <a:p>
            <a:pPr>
              <a:buNone/>
            </a:pPr>
            <a:r>
              <a:rPr lang="en-US" dirty="0" smtClean="0"/>
              <a:t>5. Static versus dynamic control</a:t>
            </a:r>
            <a:br>
              <a:rPr lang="en-US" dirty="0" smtClean="0"/>
            </a:br>
            <a:r>
              <a:rPr lang="en-US" dirty="0" smtClean="0"/>
              <a:t/>
            </a:r>
            <a:br>
              <a:rPr lang="en-US" dirty="0" smtClean="0"/>
            </a:br>
            <a:endParaRPr lang="hr-HR" dirty="0"/>
          </a:p>
        </p:txBody>
      </p:sp>
      <p:pic>
        <p:nvPicPr>
          <p:cNvPr id="4" name="Picture 3" descr="2011_11_07_14_53_49__13_nc85020a_W11.jpg"/>
          <p:cNvPicPr>
            <a:picLocks noChangeAspect="1"/>
          </p:cNvPicPr>
          <p:nvPr/>
        </p:nvPicPr>
        <p:blipFill>
          <a:blip r:embed="rId3" cstate="print"/>
          <a:stretch>
            <a:fillRect/>
          </a:stretch>
        </p:blipFill>
        <p:spPr>
          <a:xfrm>
            <a:off x="323528" y="2055973"/>
            <a:ext cx="4381673" cy="3965315"/>
          </a:xfrm>
          <a:prstGeom prst="rect">
            <a:avLst/>
          </a:prstGeom>
        </p:spPr>
      </p:pic>
      <p:pic>
        <p:nvPicPr>
          <p:cNvPr id="5" name="Picture 4" descr="Quadriplegic-Hand-Splints-Dynamic-Hand-Orthosis_23325_image.jpg"/>
          <p:cNvPicPr>
            <a:picLocks noChangeAspect="1"/>
          </p:cNvPicPr>
          <p:nvPr/>
        </p:nvPicPr>
        <p:blipFill>
          <a:blip r:embed="rId4" cstate="print"/>
          <a:stretch>
            <a:fillRect/>
          </a:stretch>
        </p:blipFill>
        <p:spPr>
          <a:xfrm>
            <a:off x="4842750" y="2780928"/>
            <a:ext cx="4049730" cy="26642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b="1" dirty="0" err="1" smtClean="0">
                <a:effectLst>
                  <a:outerShdw blurRad="38100" dist="38100" dir="2700000" algn="tl">
                    <a:srgbClr val="000000">
                      <a:alpha val="43137"/>
                    </a:srgbClr>
                  </a:outerShdw>
                </a:effectLst>
              </a:rPr>
              <a:t>Orthotic</a:t>
            </a:r>
            <a:r>
              <a:rPr lang="hr-HR" b="1" dirty="0" smtClean="0">
                <a:effectLst>
                  <a:outerShdw blurRad="38100" dist="38100" dir="2700000" algn="tl">
                    <a:srgbClr val="000000">
                      <a:alpha val="43137"/>
                    </a:srgbClr>
                  </a:outerShdw>
                </a:effectLst>
              </a:rPr>
              <a:t> </a:t>
            </a:r>
            <a:r>
              <a:rPr lang="hr-HR" b="1" dirty="0" err="1" smtClean="0">
                <a:effectLst>
                  <a:outerShdw blurRad="38100" dist="38100" dir="2700000" algn="tl">
                    <a:srgbClr val="000000">
                      <a:alpha val="43137"/>
                    </a:srgbClr>
                  </a:outerShdw>
                </a:effectLst>
              </a:rPr>
              <a:t>Devices</a:t>
            </a:r>
            <a:r>
              <a:rPr lang="hr-HR" b="1" dirty="0" smtClean="0">
                <a:effectLst>
                  <a:outerShdw blurRad="38100" dist="38100" dir="2700000" algn="tl">
                    <a:srgbClr val="000000">
                      <a:alpha val="43137"/>
                    </a:srgbClr>
                  </a:outerShdw>
                </a:effectLst>
              </a:rPr>
              <a:t> -</a:t>
            </a:r>
            <a:r>
              <a:rPr lang="hr-HR" b="1" dirty="0" err="1" smtClean="0">
                <a:effectLst>
                  <a:outerShdw blurRad="38100" dist="38100" dir="2700000" algn="tl">
                    <a:srgbClr val="000000">
                      <a:alpha val="43137"/>
                    </a:srgbClr>
                  </a:outerShdw>
                </a:effectLst>
              </a:rPr>
              <a:t>Definition</a:t>
            </a:r>
            <a:endParaRPr lang="hr-H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97152"/>
          </a:xfrm>
        </p:spPr>
        <p:txBody>
          <a:bodyPr>
            <a:normAutofit fontScale="62500" lnSpcReduction="20000"/>
          </a:bodyPr>
          <a:lstStyle/>
          <a:p>
            <a:pPr>
              <a:buNone/>
            </a:pPr>
            <a:r>
              <a:rPr lang="en-US" sz="5100" b="1" dirty="0" smtClean="0"/>
              <a:t>An </a:t>
            </a:r>
            <a:r>
              <a:rPr lang="en-US" sz="5100" b="1" dirty="0" err="1" smtClean="0"/>
              <a:t>orthosis</a:t>
            </a:r>
            <a:r>
              <a:rPr lang="en-US" sz="5100" b="1" dirty="0" smtClean="0"/>
              <a:t> is a mechanical device that applies</a:t>
            </a:r>
            <a:r>
              <a:rPr lang="hr-HR" sz="5100" b="1" dirty="0" smtClean="0"/>
              <a:t> </a:t>
            </a:r>
          </a:p>
          <a:p>
            <a:pPr>
              <a:buNone/>
            </a:pPr>
            <a:r>
              <a:rPr lang="en-US" sz="5100" b="1" dirty="0" smtClean="0"/>
              <a:t>forces to the</a:t>
            </a:r>
            <a:r>
              <a:rPr lang="hr-HR" sz="5100" b="1" dirty="0" smtClean="0"/>
              <a:t> </a:t>
            </a:r>
            <a:r>
              <a:rPr lang="en-US" sz="5100" b="1" dirty="0" smtClean="0"/>
              <a:t>body in an effort to</a:t>
            </a:r>
            <a:r>
              <a:rPr lang="hr-HR" sz="5100" b="1" dirty="0" smtClean="0"/>
              <a:t>:</a:t>
            </a:r>
            <a:r>
              <a:rPr lang="en-US" sz="5100" b="1" dirty="0" smtClean="0"/>
              <a:t> </a:t>
            </a:r>
            <a:endParaRPr lang="hr-HR" sz="5100" b="1" dirty="0" smtClean="0"/>
          </a:p>
          <a:p>
            <a:pPr>
              <a:buNone/>
            </a:pPr>
            <a:r>
              <a:rPr lang="hr-HR" sz="5100" b="1" dirty="0" smtClean="0"/>
              <a:t>	 </a:t>
            </a:r>
            <a:r>
              <a:rPr lang="en-US" sz="5100" b="1" dirty="0" err="1" smtClean="0"/>
              <a:t>suppor</a:t>
            </a:r>
            <a:r>
              <a:rPr lang="hr-HR" sz="5100" b="1" dirty="0" smtClean="0"/>
              <a:t>t</a:t>
            </a:r>
            <a:r>
              <a:rPr lang="en-US" sz="5100" b="1" dirty="0" smtClean="0"/>
              <a:t> </a:t>
            </a:r>
            <a:endParaRPr lang="hr-HR" sz="5100" b="1" dirty="0" smtClean="0"/>
          </a:p>
          <a:p>
            <a:pPr>
              <a:buNone/>
            </a:pPr>
            <a:r>
              <a:rPr lang="hr-HR" sz="5100" b="1" dirty="0" smtClean="0"/>
              <a:t>     </a:t>
            </a:r>
            <a:r>
              <a:rPr lang="en-US" sz="5100" b="1" dirty="0" smtClean="0"/>
              <a:t>limit</a:t>
            </a:r>
            <a:endParaRPr lang="hr-HR" sz="5100" b="1" dirty="0" smtClean="0"/>
          </a:p>
          <a:p>
            <a:pPr>
              <a:buNone/>
            </a:pPr>
            <a:r>
              <a:rPr lang="hr-HR" sz="5100" b="1" dirty="0" smtClean="0"/>
              <a:t>     </a:t>
            </a:r>
            <a:r>
              <a:rPr lang="en-US" sz="5100" b="1" dirty="0" smtClean="0"/>
              <a:t>stabilize moving</a:t>
            </a:r>
            <a:r>
              <a:rPr lang="hr-HR" sz="5100" b="1" dirty="0" smtClean="0"/>
              <a:t> </a:t>
            </a:r>
            <a:r>
              <a:rPr lang="en-US" sz="5100" b="1" dirty="0" smtClean="0"/>
              <a:t>parts </a:t>
            </a:r>
            <a:endParaRPr lang="hr-HR" sz="5100" b="1" dirty="0" smtClean="0"/>
          </a:p>
          <a:p>
            <a:pPr>
              <a:buNone/>
            </a:pPr>
            <a:r>
              <a:rPr lang="hr-HR" sz="5100" b="1" dirty="0" smtClean="0"/>
              <a:t>     </a:t>
            </a:r>
            <a:r>
              <a:rPr lang="en-US" sz="5100" b="1" dirty="0" smtClean="0"/>
              <a:t>assist and improve motion </a:t>
            </a:r>
            <a:endParaRPr lang="hr-HR" sz="5100" b="1" dirty="0" smtClean="0"/>
          </a:p>
          <a:p>
            <a:pPr>
              <a:buNone/>
            </a:pPr>
            <a:r>
              <a:rPr lang="hr-HR" sz="5100" b="1" dirty="0" smtClean="0"/>
              <a:t>     </a:t>
            </a:r>
            <a:r>
              <a:rPr lang="en-US" sz="5100" b="1" dirty="0" smtClean="0"/>
              <a:t>correct and align deformities</a:t>
            </a:r>
            <a:endParaRPr lang="hr-HR" sz="5100" b="1" dirty="0" smtClean="0"/>
          </a:p>
          <a:p>
            <a:pPr>
              <a:buNone/>
            </a:pPr>
            <a:r>
              <a:rPr lang="hr-HR" sz="5100" b="1" dirty="0" smtClean="0"/>
              <a:t>     </a:t>
            </a:r>
            <a:r>
              <a:rPr lang="en-US" sz="5100" b="1" dirty="0" smtClean="0"/>
              <a:t>prevent and protect susceptible areas.</a:t>
            </a: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Anatomical</a:t>
            </a:r>
            <a:r>
              <a:rPr lang="hr-HR" dirty="0" smtClean="0"/>
              <a:t> </a:t>
            </a:r>
            <a:r>
              <a:rPr lang="hr-HR" dirty="0" err="1" smtClean="0"/>
              <a:t>principles</a:t>
            </a:r>
            <a:endParaRPr lang="hr-HR" dirty="0"/>
          </a:p>
        </p:txBody>
      </p:sp>
      <p:pic>
        <p:nvPicPr>
          <p:cNvPr id="4" name="Content Placeholder 3" descr="2016-04-20_213939.png"/>
          <p:cNvPicPr>
            <a:picLocks noGrp="1" noChangeAspect="1"/>
          </p:cNvPicPr>
          <p:nvPr>
            <p:ph idx="1"/>
          </p:nvPr>
        </p:nvPicPr>
        <p:blipFill>
          <a:blip r:embed="rId3" cstate="print"/>
          <a:stretch>
            <a:fillRect/>
          </a:stretch>
        </p:blipFill>
        <p:spPr>
          <a:xfrm>
            <a:off x="1905333" y="1601276"/>
            <a:ext cx="5333334" cy="452381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Common</a:t>
            </a:r>
            <a:r>
              <a:rPr lang="hr-HR" dirty="0" smtClean="0"/>
              <a:t> </a:t>
            </a:r>
            <a:r>
              <a:rPr lang="hr-HR" dirty="0" err="1" smtClean="0"/>
              <a:t>upperlimb</a:t>
            </a:r>
            <a:r>
              <a:rPr lang="hr-HR" dirty="0" smtClean="0"/>
              <a:t> </a:t>
            </a:r>
            <a:r>
              <a:rPr lang="hr-HR" dirty="0" err="1" smtClean="0"/>
              <a:t>orthotic</a:t>
            </a:r>
            <a:r>
              <a:rPr lang="hr-HR" dirty="0" smtClean="0"/>
              <a:t> </a:t>
            </a:r>
            <a:r>
              <a:rPr lang="hr-HR" dirty="0" err="1" smtClean="0"/>
              <a:t>devices</a:t>
            </a:r>
            <a:endParaRPr lang="hr-HR" dirty="0"/>
          </a:p>
        </p:txBody>
      </p:sp>
      <p:pic>
        <p:nvPicPr>
          <p:cNvPr id="4" name="Content Placeholder 3" descr="2016-04-20_222133.png"/>
          <p:cNvPicPr>
            <a:picLocks noGrp="1" noChangeAspect="1"/>
          </p:cNvPicPr>
          <p:nvPr>
            <p:ph idx="1"/>
          </p:nvPr>
        </p:nvPicPr>
        <p:blipFill>
          <a:blip r:embed="rId3" cstate="print"/>
          <a:stretch>
            <a:fillRect/>
          </a:stretch>
        </p:blipFill>
        <p:spPr>
          <a:xfrm>
            <a:off x="1924381" y="2224764"/>
            <a:ext cx="5295238" cy="4228572"/>
          </a:xfrm>
        </p:spPr>
      </p:pic>
      <p:sp>
        <p:nvSpPr>
          <p:cNvPr id="6" name="TextBox 5"/>
          <p:cNvSpPr txBox="1"/>
          <p:nvPr/>
        </p:nvSpPr>
        <p:spPr>
          <a:xfrm>
            <a:off x="1907704" y="1844824"/>
            <a:ext cx="2091919" cy="369332"/>
          </a:xfrm>
          <a:prstGeom prst="rect">
            <a:avLst/>
          </a:prstGeom>
          <a:noFill/>
        </p:spPr>
        <p:txBody>
          <a:bodyPr wrap="none" rtlCol="0">
            <a:spAutoFit/>
          </a:bodyPr>
          <a:lstStyle/>
          <a:p>
            <a:r>
              <a:rPr lang="hr-HR" dirty="0" err="1" smtClean="0"/>
              <a:t>Hand</a:t>
            </a:r>
            <a:r>
              <a:rPr lang="hr-HR" dirty="0" smtClean="0"/>
              <a:t> </a:t>
            </a:r>
            <a:r>
              <a:rPr lang="hr-HR" dirty="0" err="1" smtClean="0"/>
              <a:t>finger</a:t>
            </a:r>
            <a:r>
              <a:rPr lang="hr-HR" dirty="0" smtClean="0"/>
              <a:t> </a:t>
            </a:r>
            <a:r>
              <a:rPr lang="hr-HR" dirty="0" err="1" smtClean="0"/>
              <a:t>orthosis</a:t>
            </a:r>
            <a:endParaRPr lang="hr-H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3317"/>
            <a:ext cx="8229600" cy="4525963"/>
          </a:xfrm>
        </p:spPr>
        <p:txBody>
          <a:bodyPr/>
          <a:lstStyle/>
          <a:p>
            <a:r>
              <a:rPr lang="hr-HR" dirty="0" err="1" smtClean="0"/>
              <a:t>Wrist</a:t>
            </a:r>
            <a:r>
              <a:rPr lang="hr-HR" dirty="0" smtClean="0"/>
              <a:t>-</a:t>
            </a:r>
            <a:r>
              <a:rPr lang="hr-HR" dirty="0" err="1" smtClean="0"/>
              <a:t>Hand</a:t>
            </a:r>
            <a:r>
              <a:rPr lang="hr-HR" dirty="0" smtClean="0"/>
              <a:t>-</a:t>
            </a:r>
            <a:r>
              <a:rPr lang="hr-HR" dirty="0" err="1" smtClean="0"/>
              <a:t>Finger</a:t>
            </a:r>
            <a:r>
              <a:rPr lang="hr-HR" dirty="0" smtClean="0"/>
              <a:t> </a:t>
            </a:r>
            <a:r>
              <a:rPr lang="hr-HR" dirty="0" err="1" smtClean="0"/>
              <a:t>Orthosis</a:t>
            </a:r>
            <a:r>
              <a:rPr lang="hr-HR" dirty="0" smtClean="0"/>
              <a:t/>
            </a:r>
            <a:br>
              <a:rPr lang="hr-HR" dirty="0" smtClean="0"/>
            </a:br>
            <a:r>
              <a:rPr lang="hr-HR" dirty="0" smtClean="0"/>
              <a:t/>
            </a:r>
            <a:br>
              <a:rPr lang="hr-HR" dirty="0" smtClean="0"/>
            </a:br>
            <a:endParaRPr lang="hr-HR" dirty="0"/>
          </a:p>
        </p:txBody>
      </p:sp>
      <p:sp>
        <p:nvSpPr>
          <p:cNvPr id="4" name="Title 1"/>
          <p:cNvSpPr>
            <a:spLocks noGrp="1"/>
          </p:cNvSpPr>
          <p:nvPr>
            <p:ph type="title"/>
          </p:nvPr>
        </p:nvSpPr>
        <p:spPr/>
        <p:txBody>
          <a:bodyPr>
            <a:normAutofit fontScale="90000"/>
          </a:bodyPr>
          <a:lstStyle/>
          <a:p>
            <a:r>
              <a:rPr lang="hr-HR" dirty="0" err="1" smtClean="0"/>
              <a:t>Common</a:t>
            </a:r>
            <a:r>
              <a:rPr lang="hr-HR" dirty="0" smtClean="0"/>
              <a:t> </a:t>
            </a:r>
            <a:r>
              <a:rPr lang="hr-HR" dirty="0" err="1" smtClean="0"/>
              <a:t>upperlimb</a:t>
            </a:r>
            <a:r>
              <a:rPr lang="hr-HR" dirty="0" smtClean="0"/>
              <a:t> </a:t>
            </a:r>
            <a:r>
              <a:rPr lang="hr-HR" dirty="0" err="1" smtClean="0"/>
              <a:t>orthotic</a:t>
            </a:r>
            <a:r>
              <a:rPr lang="hr-HR" dirty="0" smtClean="0"/>
              <a:t> </a:t>
            </a:r>
            <a:r>
              <a:rPr lang="hr-HR" dirty="0" err="1" smtClean="0"/>
              <a:t>devices</a:t>
            </a:r>
            <a:endParaRPr lang="hr-HR" dirty="0"/>
          </a:p>
        </p:txBody>
      </p:sp>
      <p:pic>
        <p:nvPicPr>
          <p:cNvPr id="5" name="Picture 4" descr="2016-04-20_222733.png"/>
          <p:cNvPicPr>
            <a:picLocks noChangeAspect="1"/>
          </p:cNvPicPr>
          <p:nvPr/>
        </p:nvPicPr>
        <p:blipFill>
          <a:blip r:embed="rId3" cstate="print"/>
          <a:stretch>
            <a:fillRect/>
          </a:stretch>
        </p:blipFill>
        <p:spPr>
          <a:xfrm>
            <a:off x="1929142" y="2112796"/>
            <a:ext cx="5285715" cy="462857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lstStyle/>
          <a:p>
            <a:r>
              <a:rPr lang="hr-HR" dirty="0" err="1" smtClean="0"/>
              <a:t>Wrist</a:t>
            </a:r>
            <a:r>
              <a:rPr lang="hr-HR" dirty="0" smtClean="0"/>
              <a:t>-</a:t>
            </a:r>
            <a:r>
              <a:rPr lang="hr-HR" dirty="0" err="1" smtClean="0"/>
              <a:t>Hand</a:t>
            </a:r>
            <a:r>
              <a:rPr lang="hr-HR" dirty="0" smtClean="0"/>
              <a:t>-</a:t>
            </a:r>
            <a:r>
              <a:rPr lang="hr-HR" dirty="0" err="1" smtClean="0"/>
              <a:t>Finger</a:t>
            </a:r>
            <a:r>
              <a:rPr lang="hr-HR" dirty="0" smtClean="0"/>
              <a:t> </a:t>
            </a:r>
            <a:r>
              <a:rPr lang="hr-HR" dirty="0" err="1" smtClean="0"/>
              <a:t>Orthosis</a:t>
            </a:r>
            <a:r>
              <a:rPr lang="hr-HR" dirty="0" smtClean="0"/>
              <a:t/>
            </a:r>
            <a:br>
              <a:rPr lang="hr-HR" dirty="0" smtClean="0"/>
            </a:br>
            <a:endParaRPr lang="hr-HR" dirty="0"/>
          </a:p>
        </p:txBody>
      </p:sp>
      <p:sp>
        <p:nvSpPr>
          <p:cNvPr id="4" name="Title 1"/>
          <p:cNvSpPr>
            <a:spLocks noGrp="1"/>
          </p:cNvSpPr>
          <p:nvPr>
            <p:ph type="title"/>
          </p:nvPr>
        </p:nvSpPr>
        <p:spPr>
          <a:xfrm>
            <a:off x="457200" y="-243408"/>
            <a:ext cx="8229600" cy="1143000"/>
          </a:xfrm>
        </p:spPr>
        <p:txBody>
          <a:bodyPr>
            <a:normAutofit fontScale="90000"/>
          </a:bodyPr>
          <a:lstStyle/>
          <a:p>
            <a:r>
              <a:rPr lang="hr-HR" dirty="0" err="1" smtClean="0"/>
              <a:t>Common</a:t>
            </a:r>
            <a:r>
              <a:rPr lang="hr-HR" dirty="0" smtClean="0"/>
              <a:t> </a:t>
            </a:r>
            <a:r>
              <a:rPr lang="hr-HR" dirty="0" err="1" smtClean="0"/>
              <a:t>upperlimb</a:t>
            </a:r>
            <a:r>
              <a:rPr lang="hr-HR" dirty="0" smtClean="0"/>
              <a:t> </a:t>
            </a:r>
            <a:r>
              <a:rPr lang="hr-HR" dirty="0" err="1" smtClean="0"/>
              <a:t>orthotic</a:t>
            </a:r>
            <a:r>
              <a:rPr lang="hr-HR" dirty="0" smtClean="0"/>
              <a:t> </a:t>
            </a:r>
            <a:r>
              <a:rPr lang="hr-HR" dirty="0" err="1" smtClean="0"/>
              <a:t>devices</a:t>
            </a:r>
            <a:endParaRPr lang="hr-HR" dirty="0"/>
          </a:p>
        </p:txBody>
      </p:sp>
      <p:pic>
        <p:nvPicPr>
          <p:cNvPr id="5" name="Picture 4" descr="2016-04-20_223207.png"/>
          <p:cNvPicPr>
            <a:picLocks noChangeAspect="1"/>
          </p:cNvPicPr>
          <p:nvPr/>
        </p:nvPicPr>
        <p:blipFill>
          <a:blip r:embed="rId3" cstate="print"/>
          <a:stretch>
            <a:fillRect/>
          </a:stretch>
        </p:blipFill>
        <p:spPr>
          <a:xfrm>
            <a:off x="1895809" y="1998511"/>
            <a:ext cx="5352381" cy="474285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lstStyle/>
          <a:p>
            <a:r>
              <a:rPr lang="hr-HR" dirty="0" err="1" smtClean="0"/>
              <a:t>Shoulder</a:t>
            </a:r>
            <a:r>
              <a:rPr lang="hr-HR" dirty="0" smtClean="0"/>
              <a:t> </a:t>
            </a:r>
            <a:r>
              <a:rPr lang="hr-HR" dirty="0" err="1" smtClean="0"/>
              <a:t>orthoses</a:t>
            </a:r>
            <a:endParaRPr lang="hr-HR" dirty="0"/>
          </a:p>
        </p:txBody>
      </p:sp>
      <p:pic>
        <p:nvPicPr>
          <p:cNvPr id="4" name="Picture 3" descr="2016-04-20_223726.png"/>
          <p:cNvPicPr>
            <a:picLocks noChangeAspect="1"/>
          </p:cNvPicPr>
          <p:nvPr/>
        </p:nvPicPr>
        <p:blipFill>
          <a:blip r:embed="rId3" cstate="print"/>
          <a:stretch>
            <a:fillRect/>
          </a:stretch>
        </p:blipFill>
        <p:spPr>
          <a:xfrm>
            <a:off x="1914857" y="1988840"/>
            <a:ext cx="5314286" cy="4523810"/>
          </a:xfrm>
          <a:prstGeom prst="rect">
            <a:avLst/>
          </a:prstGeom>
        </p:spPr>
      </p:pic>
      <p:sp>
        <p:nvSpPr>
          <p:cNvPr id="5" name="Title 1"/>
          <p:cNvSpPr>
            <a:spLocks noGrp="1"/>
          </p:cNvSpPr>
          <p:nvPr>
            <p:ph type="title"/>
          </p:nvPr>
        </p:nvSpPr>
        <p:spPr>
          <a:xfrm>
            <a:off x="590872" y="-162272"/>
            <a:ext cx="8229600" cy="1143000"/>
          </a:xfrm>
        </p:spPr>
        <p:txBody>
          <a:bodyPr>
            <a:normAutofit fontScale="90000"/>
          </a:bodyPr>
          <a:lstStyle/>
          <a:p>
            <a:r>
              <a:rPr lang="hr-HR" dirty="0" err="1" smtClean="0"/>
              <a:t>Common</a:t>
            </a:r>
            <a:r>
              <a:rPr lang="hr-HR" dirty="0" smtClean="0"/>
              <a:t> </a:t>
            </a:r>
            <a:r>
              <a:rPr lang="hr-HR" dirty="0" err="1" smtClean="0"/>
              <a:t>upperlimb</a:t>
            </a:r>
            <a:r>
              <a:rPr lang="hr-HR" dirty="0" smtClean="0"/>
              <a:t> </a:t>
            </a:r>
            <a:r>
              <a:rPr lang="hr-HR" dirty="0" err="1" smtClean="0"/>
              <a:t>orthotic</a:t>
            </a:r>
            <a:r>
              <a:rPr lang="hr-HR" dirty="0" smtClean="0"/>
              <a:t> </a:t>
            </a:r>
            <a:r>
              <a:rPr lang="hr-HR" dirty="0" err="1" smtClean="0"/>
              <a:t>devices</a:t>
            </a:r>
            <a:endParaRPr lang="hr-H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16-04-20_224102.png"/>
          <p:cNvPicPr>
            <a:picLocks noGrp="1" noChangeAspect="1"/>
          </p:cNvPicPr>
          <p:nvPr>
            <p:ph idx="1"/>
          </p:nvPr>
        </p:nvPicPr>
        <p:blipFill>
          <a:blip r:embed="rId3" cstate="print"/>
          <a:stretch>
            <a:fillRect/>
          </a:stretch>
        </p:blipFill>
        <p:spPr>
          <a:xfrm>
            <a:off x="1478505" y="1441152"/>
            <a:ext cx="6406381" cy="4796160"/>
          </a:xfrm>
        </p:spPr>
      </p:pic>
      <p:sp>
        <p:nvSpPr>
          <p:cNvPr id="4" name="Title 1"/>
          <p:cNvSpPr>
            <a:spLocks noGrp="1"/>
          </p:cNvSpPr>
          <p:nvPr>
            <p:ph type="title"/>
          </p:nvPr>
        </p:nvSpPr>
        <p:spPr>
          <a:xfrm>
            <a:off x="590872" y="-171400"/>
            <a:ext cx="8229600" cy="1143000"/>
          </a:xfrm>
        </p:spPr>
        <p:txBody>
          <a:bodyPr>
            <a:normAutofit fontScale="90000"/>
          </a:bodyPr>
          <a:lstStyle/>
          <a:p>
            <a:r>
              <a:rPr lang="hr-HR" dirty="0" err="1" smtClean="0"/>
              <a:t>Common</a:t>
            </a:r>
            <a:r>
              <a:rPr lang="hr-HR" dirty="0" smtClean="0"/>
              <a:t> </a:t>
            </a:r>
            <a:r>
              <a:rPr lang="hr-HR" dirty="0" err="1" smtClean="0"/>
              <a:t>upperlimb</a:t>
            </a:r>
            <a:r>
              <a:rPr lang="hr-HR" dirty="0" smtClean="0"/>
              <a:t> </a:t>
            </a:r>
            <a:r>
              <a:rPr lang="hr-HR" dirty="0" err="1" smtClean="0"/>
              <a:t>orthotic</a:t>
            </a:r>
            <a:r>
              <a:rPr lang="hr-HR" dirty="0" smtClean="0"/>
              <a:t> </a:t>
            </a:r>
            <a:r>
              <a:rPr lang="hr-HR" dirty="0" err="1" smtClean="0"/>
              <a:t>devices</a:t>
            </a:r>
            <a:endParaRPr lang="hr-H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ss300-300x183.png"/>
          <p:cNvPicPr>
            <a:picLocks noGrp="1" noChangeAspect="1"/>
          </p:cNvPicPr>
          <p:nvPr>
            <p:ph idx="1"/>
          </p:nvPr>
        </p:nvPicPr>
        <p:blipFill>
          <a:blip r:embed="rId3" cstate="print"/>
          <a:stretch>
            <a:fillRect/>
          </a:stretch>
        </p:blipFill>
        <p:spPr>
          <a:xfrm>
            <a:off x="827585" y="1238517"/>
            <a:ext cx="7604516" cy="4638755"/>
          </a:xfrm>
        </p:spPr>
      </p:pic>
      <p:sp>
        <p:nvSpPr>
          <p:cNvPr id="4" name="Title 1"/>
          <p:cNvSpPr>
            <a:spLocks noGrp="1"/>
          </p:cNvSpPr>
          <p:nvPr>
            <p:ph type="title"/>
          </p:nvPr>
        </p:nvSpPr>
        <p:spPr>
          <a:xfrm>
            <a:off x="457200" y="-243408"/>
            <a:ext cx="8229600" cy="1143000"/>
          </a:xfrm>
        </p:spPr>
        <p:txBody>
          <a:bodyPr>
            <a:normAutofit/>
          </a:bodyPr>
          <a:lstStyle/>
          <a:p>
            <a:r>
              <a:rPr lang="hr-HR" dirty="0" err="1" smtClean="0"/>
              <a:t>Upperlimb</a:t>
            </a:r>
            <a:r>
              <a:rPr lang="hr-HR" dirty="0" smtClean="0"/>
              <a:t> </a:t>
            </a:r>
            <a:r>
              <a:rPr lang="hr-HR" dirty="0" err="1" smtClean="0"/>
              <a:t>orthotic</a:t>
            </a:r>
            <a:r>
              <a:rPr lang="hr-HR" dirty="0" smtClean="0"/>
              <a:t> </a:t>
            </a:r>
            <a:r>
              <a:rPr lang="hr-HR" dirty="0" err="1" smtClean="0"/>
              <a:t>devices</a:t>
            </a:r>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5970984"/>
            <a:ext cx="91440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r-HR" sz="3200" b="1" dirty="0" smtClean="0">
                <a:effectLst>
                  <a:outerShdw blurRad="38100" dist="38100" dir="2700000" algn="tl">
                    <a:srgbClr val="000000">
                      <a:alpha val="43137"/>
                    </a:srgbClr>
                  </a:outerShdw>
                </a:effectLst>
                <a:latin typeface="Chiller" pitchFamily="82" charset="0"/>
              </a:rPr>
              <a:t>                                                AAF </a:t>
            </a:r>
            <a:r>
              <a:rPr lang="hr-HR" sz="3200" b="1" dirty="0" err="1" smtClean="0">
                <a:effectLst>
                  <a:outerShdw blurRad="38100" dist="38100" dir="2700000" algn="tl">
                    <a:srgbClr val="000000">
                      <a:alpha val="43137"/>
                    </a:srgbClr>
                  </a:outerShdw>
                </a:effectLst>
                <a:latin typeface="Chiller" pitchFamily="82" charset="0"/>
              </a:rPr>
              <a:t>Salzburg</a:t>
            </a:r>
            <a:r>
              <a:rPr lang="hr-HR" sz="3200" b="1" dirty="0" smtClean="0">
                <a:effectLst>
                  <a:outerShdw blurRad="38100" dist="38100" dir="2700000" algn="tl">
                    <a:srgbClr val="000000">
                      <a:alpha val="43137"/>
                    </a:srgbClr>
                  </a:outerShdw>
                </a:effectLst>
                <a:latin typeface="Chiller" pitchFamily="82" charset="0"/>
              </a:rPr>
              <a:t>, June 2015.</a:t>
            </a:r>
            <a:endParaRPr lang="hr-HR" sz="3200" b="1" dirty="0">
              <a:effectLst>
                <a:outerShdw blurRad="38100" dist="38100" dir="2700000" algn="tl">
                  <a:srgbClr val="000000">
                    <a:alpha val="43137"/>
                  </a:srgbClr>
                </a:outerShdw>
              </a:effectLst>
              <a:latin typeface="Chiller" pitchFamily="82" charset="0"/>
            </a:endParaRPr>
          </a:p>
        </p:txBody>
      </p:sp>
      <p:sp>
        <p:nvSpPr>
          <p:cNvPr id="2" name="Title 1"/>
          <p:cNvSpPr>
            <a:spLocks noGrp="1"/>
          </p:cNvSpPr>
          <p:nvPr>
            <p:ph type="ctrTitle"/>
          </p:nvPr>
        </p:nvSpPr>
        <p:spPr>
          <a:xfrm>
            <a:off x="685800" y="1124744"/>
            <a:ext cx="7772400" cy="1470025"/>
          </a:xfrm>
        </p:spPr>
        <p:txBody>
          <a:bodyPr>
            <a:noAutofit/>
          </a:bodyPr>
          <a:lstStyle/>
          <a:p>
            <a:r>
              <a:rPr lang="hr-HR" sz="6600" b="1" dirty="0" err="1" smtClean="0">
                <a:effectLst>
                  <a:outerShdw blurRad="38100" dist="38100" dir="2700000" algn="tl">
                    <a:srgbClr val="000000">
                      <a:alpha val="43137"/>
                    </a:srgbClr>
                  </a:outerShdw>
                </a:effectLst>
                <a:latin typeface="Chiller" pitchFamily="82" charset="0"/>
              </a:rPr>
              <a:t>Radial</a:t>
            </a:r>
            <a:r>
              <a:rPr lang="hr-HR" sz="6600" b="1" dirty="0" smtClean="0">
                <a:effectLst>
                  <a:outerShdw blurRad="38100" dist="38100" dir="2700000" algn="tl">
                    <a:srgbClr val="000000">
                      <a:alpha val="43137"/>
                    </a:srgbClr>
                  </a:outerShdw>
                </a:effectLst>
                <a:latin typeface="Chiller" pitchFamily="82" charset="0"/>
              </a:rPr>
              <a:t> nerve </a:t>
            </a:r>
            <a:r>
              <a:rPr lang="hr-HR" sz="6600" b="1" dirty="0" err="1" smtClean="0">
                <a:effectLst>
                  <a:outerShdw blurRad="38100" dist="38100" dir="2700000" algn="tl">
                    <a:srgbClr val="000000">
                      <a:alpha val="43137"/>
                    </a:srgbClr>
                  </a:outerShdw>
                </a:effectLst>
                <a:latin typeface="Chiller" pitchFamily="82" charset="0"/>
              </a:rPr>
              <a:t>palsy</a:t>
            </a:r>
            <a:r>
              <a:rPr lang="hr-HR" sz="6600" b="1" dirty="0" smtClean="0">
                <a:effectLst>
                  <a:outerShdw blurRad="38100" dist="38100" dir="2700000" algn="tl">
                    <a:srgbClr val="000000">
                      <a:alpha val="43137"/>
                    </a:srgbClr>
                  </a:outerShdw>
                </a:effectLst>
                <a:latin typeface="Chiller" pitchFamily="82" charset="0"/>
              </a:rPr>
              <a:t/>
            </a:r>
            <a:br>
              <a:rPr lang="hr-HR" sz="6600" b="1" dirty="0" smtClean="0">
                <a:effectLst>
                  <a:outerShdw blurRad="38100" dist="38100" dir="2700000" algn="tl">
                    <a:srgbClr val="000000">
                      <a:alpha val="43137"/>
                    </a:srgbClr>
                  </a:outerShdw>
                </a:effectLst>
                <a:latin typeface="Chiller" pitchFamily="82" charset="0"/>
              </a:rPr>
            </a:br>
            <a:r>
              <a:rPr lang="hr-HR" sz="6600" b="1" dirty="0" err="1" smtClean="0">
                <a:effectLst>
                  <a:outerShdw blurRad="38100" dist="38100" dir="2700000" algn="tl">
                    <a:srgbClr val="000000">
                      <a:alpha val="43137"/>
                    </a:srgbClr>
                  </a:outerShdw>
                </a:effectLst>
                <a:latin typeface="Chiller" pitchFamily="82" charset="0"/>
              </a:rPr>
              <a:t>What</a:t>
            </a:r>
            <a:r>
              <a:rPr lang="hr-HR" sz="6600" b="1" dirty="0" smtClean="0">
                <a:effectLst>
                  <a:outerShdw blurRad="38100" dist="38100" dir="2700000" algn="tl">
                    <a:srgbClr val="000000">
                      <a:alpha val="43137"/>
                    </a:srgbClr>
                  </a:outerShdw>
                </a:effectLst>
                <a:latin typeface="Chiller" pitchFamily="82" charset="0"/>
              </a:rPr>
              <a:t> </a:t>
            </a:r>
            <a:r>
              <a:rPr lang="hr-HR" sz="6600" b="1" dirty="0" err="1" smtClean="0">
                <a:effectLst>
                  <a:outerShdw blurRad="38100" dist="38100" dir="2700000" algn="tl">
                    <a:srgbClr val="000000">
                      <a:alpha val="43137"/>
                    </a:srgbClr>
                  </a:outerShdw>
                </a:effectLst>
                <a:latin typeface="Chiller" pitchFamily="82" charset="0"/>
              </a:rPr>
              <a:t>could</a:t>
            </a:r>
            <a:r>
              <a:rPr lang="hr-HR" sz="6600" b="1" dirty="0" smtClean="0">
                <a:effectLst>
                  <a:outerShdw blurRad="38100" dist="38100" dir="2700000" algn="tl">
                    <a:srgbClr val="000000">
                      <a:alpha val="43137"/>
                    </a:srgbClr>
                  </a:outerShdw>
                </a:effectLst>
                <a:latin typeface="Chiller" pitchFamily="82" charset="0"/>
              </a:rPr>
              <a:t> </a:t>
            </a:r>
            <a:r>
              <a:rPr lang="hr-HR" sz="6600" b="1" dirty="0" err="1" smtClean="0">
                <a:effectLst>
                  <a:outerShdw blurRad="38100" dist="38100" dir="2700000" algn="tl">
                    <a:srgbClr val="000000">
                      <a:alpha val="43137"/>
                    </a:srgbClr>
                  </a:outerShdw>
                </a:effectLst>
                <a:latin typeface="Chiller" pitchFamily="82" charset="0"/>
              </a:rPr>
              <a:t>possibly</a:t>
            </a:r>
            <a:r>
              <a:rPr lang="hr-HR" sz="6600" b="1" dirty="0" smtClean="0">
                <a:effectLst>
                  <a:outerShdw blurRad="38100" dist="38100" dir="2700000" algn="tl">
                    <a:srgbClr val="000000">
                      <a:alpha val="43137"/>
                    </a:srgbClr>
                  </a:outerShdw>
                </a:effectLst>
                <a:latin typeface="Chiller" pitchFamily="82" charset="0"/>
              </a:rPr>
              <a:t> </a:t>
            </a:r>
            <a:r>
              <a:rPr lang="hr-HR" sz="6600" b="1" dirty="0" err="1" smtClean="0">
                <a:effectLst>
                  <a:outerShdw blurRad="38100" dist="38100" dir="2700000" algn="tl">
                    <a:srgbClr val="000000">
                      <a:alpha val="43137"/>
                    </a:srgbClr>
                  </a:outerShdw>
                </a:effectLst>
                <a:latin typeface="Chiller" pitchFamily="82" charset="0"/>
              </a:rPr>
              <a:t>go</a:t>
            </a:r>
            <a:r>
              <a:rPr lang="hr-HR" sz="6600" b="1" dirty="0" smtClean="0">
                <a:effectLst>
                  <a:outerShdw blurRad="38100" dist="38100" dir="2700000" algn="tl">
                    <a:srgbClr val="000000">
                      <a:alpha val="43137"/>
                    </a:srgbClr>
                  </a:outerShdw>
                </a:effectLst>
                <a:latin typeface="Chiller" pitchFamily="82" charset="0"/>
              </a:rPr>
              <a:t> </a:t>
            </a:r>
            <a:r>
              <a:rPr lang="hr-HR" sz="6600" b="1" dirty="0" err="1" smtClean="0">
                <a:effectLst>
                  <a:outerShdw blurRad="38100" dist="38100" dir="2700000" algn="tl">
                    <a:srgbClr val="000000">
                      <a:alpha val="43137"/>
                    </a:srgbClr>
                  </a:outerShdw>
                </a:effectLst>
                <a:latin typeface="Chiller" pitchFamily="82" charset="0"/>
              </a:rPr>
              <a:t>wrong</a:t>
            </a:r>
            <a:r>
              <a:rPr lang="hr-HR" sz="6600" b="1" dirty="0" smtClean="0">
                <a:effectLst>
                  <a:outerShdw blurRad="38100" dist="38100" dir="2700000" algn="tl">
                    <a:srgbClr val="000000">
                      <a:alpha val="43137"/>
                    </a:srgbClr>
                  </a:outerShdw>
                </a:effectLst>
                <a:latin typeface="Chiller" pitchFamily="82" charset="0"/>
              </a:rPr>
              <a:t>?</a:t>
            </a:r>
            <a:endParaRPr lang="hr-HR" sz="6600" b="1" dirty="0">
              <a:effectLst>
                <a:outerShdw blurRad="38100" dist="38100" dir="2700000" algn="tl">
                  <a:srgbClr val="000000">
                    <a:alpha val="43137"/>
                  </a:srgbClr>
                </a:outerShdw>
              </a:effectLst>
              <a:latin typeface="Chiller" pitchFamily="82" charset="0"/>
            </a:endParaRPr>
          </a:p>
        </p:txBody>
      </p:sp>
      <p:sp>
        <p:nvSpPr>
          <p:cNvPr id="3" name="Subtitle 2"/>
          <p:cNvSpPr>
            <a:spLocks noGrp="1"/>
          </p:cNvSpPr>
          <p:nvPr>
            <p:ph type="subTitle" idx="1"/>
          </p:nvPr>
        </p:nvSpPr>
        <p:spPr>
          <a:xfrm>
            <a:off x="539552" y="3501008"/>
            <a:ext cx="8352928" cy="1752600"/>
          </a:xfrm>
        </p:spPr>
        <p:txBody>
          <a:bodyPr>
            <a:normAutofit fontScale="25000" lnSpcReduction="20000"/>
          </a:bodyPr>
          <a:lstStyle/>
          <a:p>
            <a:r>
              <a:rPr lang="hr-HR" sz="11200" dirty="0" smtClean="0"/>
              <a:t>Ana Poljičanin, MD. PhD.</a:t>
            </a:r>
            <a:r>
              <a:rPr lang="hr-HR" sz="11200" baseline="30000" dirty="0" smtClean="0"/>
              <a:t>1,2</a:t>
            </a:r>
            <a:r>
              <a:rPr lang="hr-HR" sz="11200" dirty="0" smtClean="0"/>
              <a:t> , PMR </a:t>
            </a:r>
            <a:r>
              <a:rPr lang="hr-HR" sz="11200" dirty="0" err="1" smtClean="0"/>
              <a:t>resident</a:t>
            </a:r>
            <a:endParaRPr lang="hr-HR" sz="11200" baseline="30000" dirty="0" smtClean="0"/>
          </a:p>
          <a:p>
            <a:r>
              <a:rPr lang="hr-HR" sz="11200" dirty="0" smtClean="0"/>
              <a:t>Mentor: Asja </a:t>
            </a:r>
            <a:r>
              <a:rPr lang="hr-HR" sz="11200" dirty="0" err="1" smtClean="0"/>
              <a:t>Tukić</a:t>
            </a:r>
            <a:r>
              <a:rPr lang="hr-HR" sz="11200" dirty="0" smtClean="0"/>
              <a:t>, MD. MSc.</a:t>
            </a:r>
            <a:r>
              <a:rPr lang="hr-HR" sz="11200" baseline="30000" dirty="0" smtClean="0"/>
              <a:t>1</a:t>
            </a:r>
          </a:p>
          <a:p>
            <a:r>
              <a:rPr lang="hr-HR" sz="11200" dirty="0" smtClean="0"/>
              <a:t>Department of Physical Medicine and </a:t>
            </a:r>
            <a:r>
              <a:rPr lang="hr-HR" sz="11200" dirty="0" err="1" smtClean="0"/>
              <a:t>Rehabilitation</a:t>
            </a:r>
            <a:r>
              <a:rPr lang="hr-HR" sz="11200" dirty="0" smtClean="0"/>
              <a:t> </a:t>
            </a:r>
          </a:p>
          <a:p>
            <a:r>
              <a:rPr lang="hr-HR" sz="11200" dirty="0" err="1" smtClean="0"/>
              <a:t>University</a:t>
            </a:r>
            <a:r>
              <a:rPr lang="hr-HR" sz="11200" dirty="0" smtClean="0"/>
              <a:t> Hospital Split, Croatia</a:t>
            </a:r>
            <a:r>
              <a:rPr lang="hr-HR" sz="11200" baseline="30000" dirty="0" smtClean="0"/>
              <a:t>1 </a:t>
            </a:r>
          </a:p>
          <a:p>
            <a:r>
              <a:rPr lang="hr-HR" sz="11200" dirty="0" err="1" smtClean="0"/>
              <a:t>School</a:t>
            </a:r>
            <a:r>
              <a:rPr lang="hr-HR" sz="11200" dirty="0" smtClean="0"/>
              <a:t> </a:t>
            </a:r>
            <a:r>
              <a:rPr lang="hr-HR" sz="11200" dirty="0" err="1" smtClean="0"/>
              <a:t>of</a:t>
            </a:r>
            <a:r>
              <a:rPr lang="hr-HR" sz="11200" dirty="0" smtClean="0"/>
              <a:t> Medicine </a:t>
            </a:r>
            <a:r>
              <a:rPr lang="hr-HR" sz="11200" dirty="0" err="1" smtClean="0"/>
              <a:t>University</a:t>
            </a:r>
            <a:r>
              <a:rPr lang="hr-HR" sz="11200" dirty="0" smtClean="0"/>
              <a:t> </a:t>
            </a:r>
            <a:r>
              <a:rPr lang="hr-HR" sz="11200" dirty="0" err="1" smtClean="0"/>
              <a:t>of</a:t>
            </a:r>
            <a:r>
              <a:rPr lang="hr-HR" sz="11200" dirty="0" smtClean="0"/>
              <a:t> Split, Croatia</a:t>
            </a:r>
            <a:r>
              <a:rPr lang="hr-HR" sz="11200" baseline="30000" dirty="0" smtClean="0"/>
              <a:t>2</a:t>
            </a:r>
          </a:p>
          <a:p>
            <a:endParaRPr lang="hr-HR" dirty="0" smtClean="0"/>
          </a:p>
          <a:p>
            <a:endParaRPr lang="hr-HR" dirty="0"/>
          </a:p>
        </p:txBody>
      </p:sp>
      <p:pic>
        <p:nvPicPr>
          <p:cNvPr id="4" name="Picture 4" descr="http://www.szi.irb.hr/knjiznice/images/33_l.jpg"/>
          <p:cNvPicPr>
            <a:picLocks noChangeAspect="1" noChangeArrowheads="1"/>
          </p:cNvPicPr>
          <p:nvPr/>
        </p:nvPicPr>
        <p:blipFill>
          <a:blip r:embed="rId3" cstate="print"/>
          <a:srcRect/>
          <a:stretch>
            <a:fillRect/>
          </a:stretch>
        </p:blipFill>
        <p:spPr bwMode="auto">
          <a:xfrm>
            <a:off x="300938" y="6021288"/>
            <a:ext cx="814678" cy="737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7384"/>
            <a:ext cx="91440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r-HR" sz="3200" b="1" dirty="0" smtClean="0">
                <a:effectLst>
                  <a:outerShdw blurRad="38100" dist="38100" dir="2700000" algn="tl">
                    <a:srgbClr val="000000">
                      <a:alpha val="43137"/>
                    </a:srgbClr>
                  </a:outerShdw>
                </a:effectLst>
                <a:latin typeface="Chiller" pitchFamily="82" charset="0"/>
              </a:rPr>
              <a:t>                                               </a:t>
            </a:r>
            <a:endParaRPr lang="hr-HR" sz="3200" b="1" dirty="0">
              <a:effectLst>
                <a:outerShdw blurRad="38100" dist="38100" dir="2700000" algn="tl">
                  <a:srgbClr val="000000">
                    <a:alpha val="43137"/>
                  </a:srgbClr>
                </a:outerShdw>
              </a:effectLst>
              <a:latin typeface="Chiller" pitchFamily="82" charset="0"/>
            </a:endParaRPr>
          </a:p>
        </p:txBody>
      </p:sp>
      <p:sp>
        <p:nvSpPr>
          <p:cNvPr id="2" name="TextBox 1"/>
          <p:cNvSpPr txBox="1"/>
          <p:nvPr/>
        </p:nvSpPr>
        <p:spPr>
          <a:xfrm>
            <a:off x="841451" y="908720"/>
            <a:ext cx="7535589" cy="6555641"/>
          </a:xfrm>
          <a:prstGeom prst="rect">
            <a:avLst/>
          </a:prstGeom>
          <a:noFill/>
        </p:spPr>
        <p:txBody>
          <a:bodyPr wrap="none" rtlCol="0">
            <a:spAutoFit/>
          </a:bodyPr>
          <a:lstStyle/>
          <a:p>
            <a:pPr algn="ctr">
              <a:lnSpc>
                <a:spcPct val="150000"/>
              </a:lnSpc>
            </a:pPr>
            <a:r>
              <a:rPr lang="hr-HR" sz="2800" b="1" dirty="0" smtClean="0"/>
              <a:t>Male, 32 </a:t>
            </a:r>
            <a:r>
              <a:rPr lang="hr-HR" sz="2800" b="1" dirty="0" err="1" smtClean="0"/>
              <a:t>years</a:t>
            </a:r>
            <a:endParaRPr lang="hr-HR" sz="2800" b="1" dirty="0" smtClean="0"/>
          </a:p>
          <a:p>
            <a:pPr algn="ctr">
              <a:lnSpc>
                <a:spcPct val="150000"/>
              </a:lnSpc>
            </a:pPr>
            <a:r>
              <a:rPr lang="hr-HR" sz="2800" b="1" dirty="0" smtClean="0"/>
              <a:t>05.2014. </a:t>
            </a:r>
            <a:r>
              <a:rPr lang="hr-HR" sz="2800" b="1" dirty="0" err="1" smtClean="0"/>
              <a:t>high</a:t>
            </a:r>
            <a:r>
              <a:rPr lang="hr-HR" sz="2800" b="1" dirty="0" smtClean="0"/>
              <a:t> </a:t>
            </a:r>
            <a:r>
              <a:rPr lang="hr-HR" sz="2800" b="1" dirty="0" err="1" smtClean="0"/>
              <a:t>speed</a:t>
            </a:r>
            <a:r>
              <a:rPr lang="hr-HR" sz="2800" b="1" dirty="0" smtClean="0"/>
              <a:t> motor </a:t>
            </a:r>
            <a:r>
              <a:rPr lang="hr-HR" sz="2800" b="1" dirty="0" err="1" smtClean="0"/>
              <a:t>vehicle</a:t>
            </a:r>
            <a:r>
              <a:rPr lang="hr-HR" sz="2800" b="1" dirty="0" smtClean="0"/>
              <a:t> </a:t>
            </a:r>
            <a:r>
              <a:rPr lang="hr-HR" sz="2800" b="1" dirty="0" err="1" smtClean="0"/>
              <a:t>accident</a:t>
            </a:r>
            <a:endParaRPr lang="hr-HR" sz="2800" b="1" dirty="0" smtClean="0"/>
          </a:p>
          <a:p>
            <a:pPr>
              <a:lnSpc>
                <a:spcPct val="150000"/>
              </a:lnSpc>
              <a:buFont typeface="Wingdings" pitchFamily="2" charset="2"/>
              <a:buChar char="§"/>
            </a:pPr>
            <a:r>
              <a:rPr lang="hr-HR" sz="2800" b="1" dirty="0" smtClean="0"/>
              <a:t> </a:t>
            </a:r>
            <a:r>
              <a:rPr lang="hr-HR" sz="2800" b="1" dirty="0" err="1" smtClean="0"/>
              <a:t>Polytrauma</a:t>
            </a:r>
            <a:endParaRPr lang="hr-HR" sz="2800" b="1" dirty="0" smtClean="0"/>
          </a:p>
          <a:p>
            <a:pPr>
              <a:lnSpc>
                <a:spcPct val="150000"/>
              </a:lnSpc>
              <a:buFont typeface="Wingdings" pitchFamily="2" charset="2"/>
              <a:buChar char="§"/>
            </a:pPr>
            <a:r>
              <a:rPr lang="hr-HR" sz="2800" b="1" dirty="0" smtClean="0"/>
              <a:t> </a:t>
            </a:r>
            <a:r>
              <a:rPr lang="hr-HR" sz="2800" b="1" dirty="0" err="1" smtClean="0"/>
              <a:t>Humeral</a:t>
            </a:r>
            <a:r>
              <a:rPr lang="hr-HR" sz="2800" b="1" dirty="0" smtClean="0"/>
              <a:t> </a:t>
            </a:r>
            <a:r>
              <a:rPr lang="hr-HR" sz="2800" b="1" dirty="0" err="1" smtClean="0"/>
              <a:t>shaft</a:t>
            </a:r>
            <a:r>
              <a:rPr lang="hr-HR" sz="2800" b="1" dirty="0" smtClean="0"/>
              <a:t> </a:t>
            </a:r>
            <a:r>
              <a:rPr lang="hr-HR" sz="2800" b="1" dirty="0" err="1" smtClean="0"/>
              <a:t>fracture</a:t>
            </a:r>
            <a:endParaRPr lang="hr-HR" sz="2800" b="1" dirty="0" smtClean="0"/>
          </a:p>
          <a:p>
            <a:pPr>
              <a:lnSpc>
                <a:spcPct val="150000"/>
              </a:lnSpc>
              <a:buFont typeface="Wingdings" pitchFamily="2" charset="2"/>
              <a:buChar char="§"/>
            </a:pPr>
            <a:r>
              <a:rPr lang="hr-HR" sz="2800" b="1" dirty="0" smtClean="0"/>
              <a:t> </a:t>
            </a:r>
            <a:r>
              <a:rPr lang="hr-HR" sz="2800" b="1" dirty="0" err="1" smtClean="0"/>
              <a:t>Left</a:t>
            </a:r>
            <a:r>
              <a:rPr lang="hr-HR" sz="2800" b="1" dirty="0" smtClean="0"/>
              <a:t> </a:t>
            </a:r>
            <a:r>
              <a:rPr lang="hr-HR" sz="2800" b="1" dirty="0" err="1" smtClean="0"/>
              <a:t>arm</a:t>
            </a:r>
            <a:r>
              <a:rPr lang="hr-HR" sz="2800" b="1" dirty="0" smtClean="0"/>
              <a:t> </a:t>
            </a:r>
            <a:r>
              <a:rPr lang="hr-HR" sz="2800" b="1" dirty="0" err="1" smtClean="0"/>
              <a:t>paralysis</a:t>
            </a:r>
            <a:r>
              <a:rPr lang="hr-HR" sz="2800" b="1" dirty="0" smtClean="0"/>
              <a:t>:</a:t>
            </a:r>
          </a:p>
          <a:p>
            <a:pPr>
              <a:lnSpc>
                <a:spcPct val="150000"/>
              </a:lnSpc>
            </a:pPr>
            <a:r>
              <a:rPr lang="hr-HR" sz="2800" b="1" dirty="0" smtClean="0"/>
              <a:t>		</a:t>
            </a:r>
            <a:r>
              <a:rPr lang="hr-HR" sz="2800" b="1" dirty="0" err="1" smtClean="0"/>
              <a:t>Brachial</a:t>
            </a:r>
            <a:r>
              <a:rPr lang="hr-HR" sz="2800" b="1" dirty="0" smtClean="0"/>
              <a:t> </a:t>
            </a:r>
            <a:r>
              <a:rPr lang="hr-HR" sz="2800" b="1" dirty="0" err="1" smtClean="0"/>
              <a:t>plexus</a:t>
            </a:r>
            <a:r>
              <a:rPr lang="hr-HR" sz="2800" b="1" dirty="0" smtClean="0"/>
              <a:t> </a:t>
            </a:r>
            <a:r>
              <a:rPr lang="hr-HR" sz="2800" b="1" dirty="0" err="1" smtClean="0"/>
              <a:t>contusion</a:t>
            </a:r>
            <a:endParaRPr lang="hr-HR" sz="2800" b="1" dirty="0" smtClean="0"/>
          </a:p>
          <a:p>
            <a:pPr>
              <a:lnSpc>
                <a:spcPct val="150000"/>
              </a:lnSpc>
            </a:pPr>
            <a:r>
              <a:rPr lang="hr-HR" sz="2800" b="1" dirty="0" smtClean="0"/>
              <a:t>		</a:t>
            </a:r>
            <a:r>
              <a:rPr lang="hr-HR" sz="2800" b="1" dirty="0" err="1" smtClean="0"/>
              <a:t>Radial</a:t>
            </a:r>
            <a:r>
              <a:rPr lang="hr-HR" sz="2800" b="1" dirty="0" smtClean="0"/>
              <a:t> nerve </a:t>
            </a:r>
            <a:r>
              <a:rPr lang="hr-HR" sz="2800" b="1" dirty="0" err="1" smtClean="0"/>
              <a:t>transection</a:t>
            </a:r>
            <a:endParaRPr lang="hr-HR" sz="2800" b="1" dirty="0" smtClean="0"/>
          </a:p>
          <a:p>
            <a:pPr>
              <a:lnSpc>
                <a:spcPct val="150000"/>
              </a:lnSpc>
              <a:buFont typeface="Wingdings" pitchFamily="2" charset="2"/>
              <a:buChar char="§"/>
            </a:pPr>
            <a:r>
              <a:rPr lang="hr-HR" sz="2800" b="1" dirty="0" smtClean="0"/>
              <a:t> II-IV </a:t>
            </a:r>
            <a:r>
              <a:rPr lang="en-US" sz="2800" b="1" dirty="0" smtClean="0"/>
              <a:t>left </a:t>
            </a:r>
            <a:r>
              <a:rPr lang="hr-HR" sz="2800" b="1" dirty="0" smtClean="0"/>
              <a:t>carpometacarpal joint </a:t>
            </a:r>
            <a:r>
              <a:rPr lang="en-US" sz="2800" b="1" dirty="0" smtClean="0"/>
              <a:t>sub</a:t>
            </a:r>
            <a:r>
              <a:rPr lang="hr-HR" sz="2800" b="1" dirty="0" smtClean="0"/>
              <a:t>luxation</a:t>
            </a:r>
          </a:p>
          <a:p>
            <a:pPr>
              <a:lnSpc>
                <a:spcPct val="150000"/>
              </a:lnSpc>
              <a:buFont typeface="Wingdings" pitchFamily="2" charset="2"/>
              <a:buChar char="§"/>
            </a:pPr>
            <a:r>
              <a:rPr lang="hr-HR" sz="2800" b="1" dirty="0" smtClean="0"/>
              <a:t> Fracture of </a:t>
            </a:r>
            <a:r>
              <a:rPr lang="en-US" sz="2800" b="1" dirty="0" smtClean="0"/>
              <a:t>left </a:t>
            </a:r>
            <a:r>
              <a:rPr lang="hr-HR" sz="2800" b="1" dirty="0" smtClean="0"/>
              <a:t>proximal phalanx of index finger</a:t>
            </a:r>
          </a:p>
          <a:p>
            <a:pPr>
              <a:lnSpc>
                <a:spcPct val="150000"/>
              </a:lnSpc>
            </a:pPr>
            <a:endParaRPr lang="hr-HR" sz="2800" b="1" dirty="0" smtClean="0"/>
          </a:p>
        </p:txBody>
      </p:sp>
      <p:sp>
        <p:nvSpPr>
          <p:cNvPr id="3" name="TextBox 2"/>
          <p:cNvSpPr txBox="1"/>
          <p:nvPr/>
        </p:nvSpPr>
        <p:spPr>
          <a:xfrm>
            <a:off x="2347133" y="-4737"/>
            <a:ext cx="4673139" cy="769441"/>
          </a:xfrm>
          <a:prstGeom prst="rect">
            <a:avLst/>
          </a:prstGeom>
          <a:noFill/>
        </p:spPr>
        <p:txBody>
          <a:bodyPr wrap="none" rtlCol="0">
            <a:spAutoFit/>
          </a:bodyPr>
          <a:lstStyle/>
          <a:p>
            <a:r>
              <a:rPr lang="hr-HR" sz="4400" dirty="0" err="1" smtClean="0">
                <a:solidFill>
                  <a:schemeClr val="bg1"/>
                </a:solidFill>
                <a:effectLst>
                  <a:outerShdw blurRad="38100" dist="38100" dir="2700000" algn="tl">
                    <a:srgbClr val="000000">
                      <a:alpha val="43137"/>
                    </a:srgbClr>
                  </a:outerShdw>
                </a:effectLst>
                <a:latin typeface="+mj-lt"/>
              </a:rPr>
              <a:t>Case</a:t>
            </a:r>
            <a:r>
              <a:rPr lang="hr-HR" sz="4400" dirty="0" smtClean="0">
                <a:solidFill>
                  <a:schemeClr val="bg1"/>
                </a:solidFill>
                <a:effectLst>
                  <a:outerShdw blurRad="38100" dist="38100" dir="2700000" algn="tl">
                    <a:srgbClr val="000000">
                      <a:alpha val="43137"/>
                    </a:srgbClr>
                  </a:outerShdw>
                </a:effectLst>
                <a:latin typeface="+mj-lt"/>
              </a:rPr>
              <a:t> </a:t>
            </a:r>
            <a:r>
              <a:rPr lang="hr-HR" sz="4400" dirty="0" err="1" smtClean="0">
                <a:solidFill>
                  <a:schemeClr val="bg1"/>
                </a:solidFill>
                <a:effectLst>
                  <a:outerShdw blurRad="38100" dist="38100" dir="2700000" algn="tl">
                    <a:srgbClr val="000000">
                      <a:alpha val="43137"/>
                    </a:srgbClr>
                  </a:outerShdw>
                </a:effectLst>
                <a:latin typeface="+mj-lt"/>
              </a:rPr>
              <a:t>characteristics</a:t>
            </a:r>
            <a:endParaRPr lang="hr-HR" sz="4400" dirty="0">
              <a:solidFill>
                <a:schemeClr val="bg1"/>
              </a:solidFill>
              <a:effectLst>
                <a:outerShdw blurRad="38100" dist="38100" dir="2700000" algn="tl">
                  <a:srgbClr val="000000">
                    <a:alpha val="43137"/>
                  </a:srgbClr>
                </a:outerShdw>
              </a:effectLst>
              <a:latin typeface="+mj-lt"/>
            </a:endParaRPr>
          </a:p>
        </p:txBody>
      </p:sp>
      <p:pic>
        <p:nvPicPr>
          <p:cNvPr id="5" name="Picture 4" descr="http://www.szi.irb.hr/knjiznice/images/33_l.jpg"/>
          <p:cNvPicPr>
            <a:picLocks noChangeAspect="1" noChangeArrowheads="1"/>
          </p:cNvPicPr>
          <p:nvPr/>
        </p:nvPicPr>
        <p:blipFill>
          <a:blip r:embed="rId3" cstate="print"/>
          <a:srcRect/>
          <a:stretch>
            <a:fillRect/>
          </a:stretch>
        </p:blipFill>
        <p:spPr bwMode="auto">
          <a:xfrm>
            <a:off x="444954" y="27154"/>
            <a:ext cx="814678" cy="7375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827584" y="2852936"/>
            <a:ext cx="7560840" cy="3933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6056" y="1548656"/>
            <a:ext cx="4392488" cy="4616648"/>
          </a:xfrm>
          <a:prstGeom prst="rect">
            <a:avLst/>
          </a:prstGeom>
          <a:noFill/>
        </p:spPr>
        <p:txBody>
          <a:bodyPr wrap="square" rtlCol="0">
            <a:spAutoFit/>
          </a:bodyPr>
          <a:lstStyle/>
          <a:p>
            <a:pPr>
              <a:buFont typeface="Wingdings" pitchFamily="2" charset="2"/>
              <a:buChar char="ü"/>
            </a:pPr>
            <a:r>
              <a:rPr lang="hr-HR" sz="2400" dirty="0" smtClean="0"/>
              <a:t> </a:t>
            </a:r>
            <a:r>
              <a:rPr lang="en-US" sz="2400" dirty="0" smtClean="0"/>
              <a:t>represent </a:t>
            </a:r>
            <a:r>
              <a:rPr lang="hr-HR" sz="2400" dirty="0" smtClean="0"/>
              <a:t> </a:t>
            </a:r>
            <a:r>
              <a:rPr lang="en-US" sz="2400" b="1" dirty="0" smtClean="0"/>
              <a:t>1 to 3% </a:t>
            </a:r>
            <a:r>
              <a:rPr lang="en-US" sz="2400" dirty="0" smtClean="0"/>
              <a:t>of all fractures.</a:t>
            </a:r>
            <a:endParaRPr lang="hr-HR" sz="2400" dirty="0" smtClean="0"/>
          </a:p>
          <a:p>
            <a:r>
              <a:rPr lang="en-US" sz="2400" dirty="0" smtClean="0"/>
              <a:t> </a:t>
            </a:r>
            <a:endParaRPr lang="hr-HR" sz="2400" dirty="0" smtClean="0"/>
          </a:p>
          <a:p>
            <a:pPr>
              <a:buFont typeface="Wingdings" pitchFamily="2" charset="2"/>
              <a:buChar char="ü"/>
            </a:pPr>
            <a:r>
              <a:rPr lang="hr-HR" sz="2400" dirty="0" smtClean="0"/>
              <a:t> </a:t>
            </a:r>
            <a:r>
              <a:rPr lang="hr-HR" sz="2400" dirty="0" err="1" smtClean="0"/>
              <a:t>Bimodal</a:t>
            </a:r>
            <a:r>
              <a:rPr lang="hr-HR" sz="2400" dirty="0" smtClean="0"/>
              <a:t> age </a:t>
            </a:r>
            <a:r>
              <a:rPr lang="hr-HR" sz="2400" dirty="0" err="1" smtClean="0"/>
              <a:t>distribution</a:t>
            </a:r>
            <a:r>
              <a:rPr lang="hr-HR" sz="2400" dirty="0" smtClean="0"/>
              <a:t>: </a:t>
            </a:r>
          </a:p>
          <a:p>
            <a:endParaRPr lang="hr-HR" sz="2400" b="1" dirty="0" smtClean="0"/>
          </a:p>
          <a:p>
            <a:r>
              <a:rPr lang="hr-HR" sz="2400" b="1" dirty="0" smtClean="0"/>
              <a:t>first peak </a:t>
            </a:r>
            <a:r>
              <a:rPr lang="hr-HR" sz="2400" dirty="0" err="1" smtClean="0"/>
              <a:t>males</a:t>
            </a:r>
            <a:r>
              <a:rPr lang="hr-HR" sz="2400" dirty="0" smtClean="0"/>
              <a:t>/ 30yr/ </a:t>
            </a:r>
            <a:r>
              <a:rPr lang="hr-HR" sz="2400" dirty="0" err="1" smtClean="0"/>
              <a:t>high</a:t>
            </a:r>
            <a:r>
              <a:rPr lang="hr-HR" sz="2400" dirty="0" smtClean="0"/>
              <a:t> </a:t>
            </a:r>
            <a:r>
              <a:rPr lang="hr-HR" sz="2400" dirty="0" err="1" smtClean="0"/>
              <a:t>velocity</a:t>
            </a:r>
            <a:r>
              <a:rPr lang="hr-HR" sz="2400" dirty="0" smtClean="0"/>
              <a:t> trauma</a:t>
            </a:r>
          </a:p>
          <a:p>
            <a:endParaRPr lang="hr-HR" sz="2400" b="1" dirty="0" smtClean="0"/>
          </a:p>
          <a:p>
            <a:r>
              <a:rPr lang="hr-HR" sz="2400" b="1" dirty="0" err="1" smtClean="0"/>
              <a:t>second</a:t>
            </a:r>
            <a:r>
              <a:rPr lang="hr-HR" sz="2400" b="1" dirty="0" smtClean="0"/>
              <a:t> peak </a:t>
            </a:r>
            <a:r>
              <a:rPr lang="hr-HR" sz="2400" dirty="0" err="1" smtClean="0"/>
              <a:t>females</a:t>
            </a:r>
            <a:r>
              <a:rPr lang="hr-HR" sz="2400" dirty="0" smtClean="0"/>
              <a:t>/ 70yr/</a:t>
            </a:r>
            <a:r>
              <a:rPr lang="hr-HR" sz="2400" dirty="0" err="1" smtClean="0"/>
              <a:t>low</a:t>
            </a:r>
            <a:r>
              <a:rPr lang="hr-HR" sz="2400" dirty="0" smtClean="0"/>
              <a:t> </a:t>
            </a:r>
            <a:r>
              <a:rPr lang="hr-HR" sz="2400" dirty="0" err="1" smtClean="0"/>
              <a:t>velocity</a:t>
            </a:r>
            <a:r>
              <a:rPr lang="hr-HR" sz="2400" dirty="0" smtClean="0"/>
              <a:t> </a:t>
            </a:r>
            <a:r>
              <a:rPr lang="hr-HR" sz="2400" dirty="0" err="1" smtClean="0"/>
              <a:t>falls</a:t>
            </a:r>
            <a:r>
              <a:rPr lang="hr-HR" sz="2400" dirty="0" smtClean="0"/>
              <a:t> </a:t>
            </a:r>
          </a:p>
          <a:p>
            <a:r>
              <a:rPr lang="en-US" dirty="0" smtClean="0"/>
              <a:t/>
            </a:r>
            <a:br>
              <a:rPr lang="en-US" dirty="0" smtClean="0"/>
            </a:br>
            <a:r>
              <a:rPr lang="en-US" dirty="0" smtClean="0"/>
              <a:t/>
            </a:r>
            <a:br>
              <a:rPr lang="en-US" dirty="0" smtClean="0"/>
            </a:br>
            <a:r>
              <a:rPr lang="hr-HR" dirty="0" smtClean="0"/>
              <a:t> </a:t>
            </a:r>
            <a:endParaRPr lang="hr-HR" dirty="0"/>
          </a:p>
        </p:txBody>
      </p:sp>
      <p:pic>
        <p:nvPicPr>
          <p:cNvPr id="3" name="Picture 2" descr="Bacic 3.tif"/>
          <p:cNvPicPr>
            <a:picLocks noChangeAspect="1"/>
          </p:cNvPicPr>
          <p:nvPr/>
        </p:nvPicPr>
        <p:blipFill>
          <a:blip r:embed="rId3" cstate="print"/>
          <a:srcRect l="2677" t="1701" r="8085" b="12201"/>
          <a:stretch>
            <a:fillRect/>
          </a:stretch>
        </p:blipFill>
        <p:spPr>
          <a:xfrm>
            <a:off x="179512" y="980728"/>
            <a:ext cx="4172952" cy="51845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1835696" y="-76745"/>
            <a:ext cx="6424964"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Humeral</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mid</a:t>
            </a:r>
            <a:r>
              <a:rPr lang="hr-HR" sz="4400" dirty="0" smtClean="0">
                <a:effectLst>
                  <a:outerShdw blurRad="38100" dist="38100" dir="2700000" algn="tl">
                    <a:srgbClr val="000000">
                      <a:alpha val="43137"/>
                    </a:srgbClr>
                  </a:outerShdw>
                </a:effectLst>
                <a:latin typeface="+mj-lt"/>
              </a:rPr>
              <a:t>-</a:t>
            </a:r>
            <a:r>
              <a:rPr lang="hr-HR" sz="4400" dirty="0" err="1" smtClean="0">
                <a:effectLst>
                  <a:outerShdw blurRad="38100" dist="38100" dir="2700000" algn="tl">
                    <a:srgbClr val="000000">
                      <a:alpha val="43137"/>
                    </a:srgbClr>
                  </a:outerShdw>
                </a:effectLst>
                <a:latin typeface="+mj-lt"/>
              </a:rPr>
              <a:t>shaft</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fracture</a:t>
            </a:r>
            <a:endParaRPr lang="hr-HR" sz="4400" dirty="0">
              <a:effectLst>
                <a:outerShdw blurRad="38100" dist="38100" dir="2700000" algn="tl">
                  <a:srgbClr val="000000">
                    <a:alpha val="43137"/>
                  </a:srgbClr>
                </a:outerShdw>
              </a:effectLst>
              <a:latin typeface="+mj-lt"/>
            </a:endParaRPr>
          </a:p>
        </p:txBody>
      </p:sp>
      <p:sp>
        <p:nvSpPr>
          <p:cNvPr id="9" name="Left Arrow 8"/>
          <p:cNvSpPr/>
          <p:nvPr/>
        </p:nvSpPr>
        <p:spPr>
          <a:xfrm>
            <a:off x="4355976" y="2924944"/>
            <a:ext cx="4644008" cy="18002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TextBox 5"/>
          <p:cNvSpPr txBox="1"/>
          <p:nvPr/>
        </p:nvSpPr>
        <p:spPr>
          <a:xfrm>
            <a:off x="35496" y="6279703"/>
            <a:ext cx="6830011" cy="461665"/>
          </a:xfrm>
          <a:prstGeom prst="rect">
            <a:avLst/>
          </a:prstGeom>
          <a:noFill/>
        </p:spPr>
        <p:txBody>
          <a:bodyPr wrap="none" rtlCol="0">
            <a:spAutoFit/>
          </a:bodyPr>
          <a:lstStyle/>
          <a:p>
            <a:r>
              <a:rPr lang="hr-HR" sz="2400" dirty="0" err="1" smtClean="0"/>
              <a:t>N.B</a:t>
            </a:r>
            <a:r>
              <a:rPr lang="hr-HR" sz="2400" dirty="0" smtClean="0"/>
              <a:t>. 32 </a:t>
            </a:r>
            <a:r>
              <a:rPr lang="hr-HR" sz="2400" dirty="0" err="1" smtClean="0"/>
              <a:t>yr</a:t>
            </a:r>
            <a:r>
              <a:rPr lang="hr-HR" sz="2400" dirty="0" smtClean="0"/>
              <a:t> – 14.05.2014. X –</a:t>
            </a:r>
            <a:r>
              <a:rPr lang="hr-HR" sz="2400" dirty="0" err="1" smtClean="0"/>
              <a:t>ray</a:t>
            </a:r>
            <a:r>
              <a:rPr lang="hr-HR" sz="2400" dirty="0" smtClean="0"/>
              <a:t>  </a:t>
            </a:r>
            <a:r>
              <a:rPr lang="hr-HR" sz="2400" dirty="0" err="1" smtClean="0"/>
              <a:t>of</a:t>
            </a:r>
            <a:r>
              <a:rPr lang="hr-HR" sz="2400" dirty="0" smtClean="0"/>
              <a:t> </a:t>
            </a:r>
            <a:r>
              <a:rPr lang="hr-HR" sz="2400" dirty="0" err="1" smtClean="0"/>
              <a:t>left</a:t>
            </a:r>
            <a:r>
              <a:rPr lang="hr-HR" sz="2400" dirty="0" smtClean="0"/>
              <a:t> </a:t>
            </a:r>
            <a:r>
              <a:rPr lang="hr-HR" sz="2400" dirty="0" err="1" smtClean="0"/>
              <a:t>antebrachuim</a:t>
            </a:r>
            <a:endParaRPr lang="hr-HR" sz="2400" dirty="0"/>
          </a:p>
        </p:txBody>
      </p:sp>
      <p:cxnSp>
        <p:nvCxnSpPr>
          <p:cNvPr id="7" name="Straight Arrow Connector 6"/>
          <p:cNvCxnSpPr/>
          <p:nvPr/>
        </p:nvCxnSpPr>
        <p:spPr>
          <a:xfrm flipH="1">
            <a:off x="3131840" y="1052736"/>
            <a:ext cx="576064" cy="36004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dirty="0"/>
          </a:p>
        </p:txBody>
      </p:sp>
      <p:sp>
        <p:nvSpPr>
          <p:cNvPr id="3" name="Subtitle 2"/>
          <p:cNvSpPr>
            <a:spLocks noGrp="1"/>
          </p:cNvSpPr>
          <p:nvPr>
            <p:ph type="subTitle" idx="1"/>
          </p:nvPr>
        </p:nvSpPr>
        <p:spPr/>
        <p:txBody>
          <a:bodyPr/>
          <a:lstStyle/>
          <a:p>
            <a:endParaRPr lang="hr-HR"/>
          </a:p>
        </p:txBody>
      </p:sp>
      <p:pic>
        <p:nvPicPr>
          <p:cNvPr id="4" name="Picture 3" descr="2016-04-21_215611.png"/>
          <p:cNvPicPr>
            <a:picLocks noChangeAspect="1"/>
          </p:cNvPicPr>
          <p:nvPr/>
        </p:nvPicPr>
        <p:blipFill>
          <a:blip r:embed="rId3" cstate="print"/>
          <a:srcRect r="2907"/>
          <a:stretch>
            <a:fillRect/>
          </a:stretch>
        </p:blipFill>
        <p:spPr>
          <a:xfrm>
            <a:off x="539552" y="1484784"/>
            <a:ext cx="3384376" cy="4810683"/>
          </a:xfrm>
          <a:prstGeom prst="rect">
            <a:avLst/>
          </a:prstGeom>
        </p:spPr>
      </p:pic>
      <p:pic>
        <p:nvPicPr>
          <p:cNvPr id="5" name="Picture 4" descr="Andry_tree.png"/>
          <p:cNvPicPr>
            <a:picLocks noChangeAspect="1"/>
          </p:cNvPicPr>
          <p:nvPr/>
        </p:nvPicPr>
        <p:blipFill>
          <a:blip r:embed="rId4" cstate="print"/>
          <a:stretch>
            <a:fillRect/>
          </a:stretch>
        </p:blipFill>
        <p:spPr>
          <a:xfrm>
            <a:off x="4139952" y="1469878"/>
            <a:ext cx="2448272" cy="4839442"/>
          </a:xfrm>
          <a:prstGeom prst="rect">
            <a:avLst/>
          </a:prstGeom>
        </p:spPr>
      </p:pic>
      <p:sp>
        <p:nvSpPr>
          <p:cNvPr id="6" name="Title 1"/>
          <p:cNvSpPr txBox="1">
            <a:spLocks/>
          </p:cNvSpPr>
          <p:nvPr/>
        </p:nvSpPr>
        <p:spPr>
          <a:xfrm>
            <a:off x="457200"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Orthotic</a:t>
            </a:r>
            <a:r>
              <a:rPr kumimoji="0" lang="hr-H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Devices</a:t>
            </a:r>
            <a:r>
              <a:rPr kumimoji="0" lang="hr-H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Definition</a:t>
            </a:r>
            <a:endParaRPr kumimoji="0" lang="hr-HR"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6588224" y="5157192"/>
            <a:ext cx="2555776" cy="1200329"/>
          </a:xfrm>
          <a:prstGeom prst="rect">
            <a:avLst/>
          </a:prstGeom>
          <a:noFill/>
        </p:spPr>
        <p:txBody>
          <a:bodyPr wrap="square" rtlCol="0">
            <a:spAutoFit/>
          </a:bodyPr>
          <a:lstStyle/>
          <a:p>
            <a:r>
              <a:rPr lang="en-US" sz="2400" dirty="0" smtClean="0"/>
              <a:t>“</a:t>
            </a:r>
            <a:r>
              <a:rPr lang="en-US" sz="2400" dirty="0" err="1" smtClean="0"/>
              <a:t>orthos</a:t>
            </a:r>
            <a:r>
              <a:rPr lang="en-US" sz="2400" dirty="0" smtClean="0"/>
              <a:t>” </a:t>
            </a:r>
            <a:r>
              <a:rPr lang="hr-HR" sz="2400" dirty="0" smtClean="0"/>
              <a:t>-</a:t>
            </a:r>
            <a:r>
              <a:rPr lang="en-US" sz="2400" dirty="0" smtClean="0"/>
              <a:t> straight, normal, or</a:t>
            </a:r>
            <a:br>
              <a:rPr lang="en-US" sz="2400" dirty="0" smtClean="0"/>
            </a:br>
            <a:r>
              <a:rPr lang="en-US" sz="2400" dirty="0" smtClean="0"/>
              <a:t>true.</a:t>
            </a:r>
            <a:endParaRPr lang="hr-H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p:cNvSpPr/>
          <p:nvPr/>
        </p:nvSpPr>
        <p:spPr>
          <a:xfrm>
            <a:off x="3707904" y="3573016"/>
            <a:ext cx="4896544" cy="2592288"/>
          </a:xfrm>
          <a:prstGeom prst="leftArrow">
            <a:avLst>
              <a:gd name="adj1" fmla="val 66191"/>
              <a:gd name="adj2" fmla="val 3323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 name="Picture 2" descr="Bacic8.tif"/>
          <p:cNvPicPr>
            <a:picLocks noChangeAspect="1"/>
          </p:cNvPicPr>
          <p:nvPr/>
        </p:nvPicPr>
        <p:blipFill>
          <a:blip r:embed="rId3" cstate="print"/>
          <a:stretch>
            <a:fillRect/>
          </a:stretch>
        </p:blipFill>
        <p:spPr>
          <a:xfrm>
            <a:off x="395536" y="980728"/>
            <a:ext cx="3024336" cy="56207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979712" y="-27384"/>
            <a:ext cx="5374998"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Humeral</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shaft</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fracture</a:t>
            </a:r>
            <a:endParaRPr lang="hr-HR" sz="4400" dirty="0">
              <a:effectLst>
                <a:outerShdw blurRad="38100" dist="38100" dir="2700000" algn="tl">
                  <a:srgbClr val="000000">
                    <a:alpha val="43137"/>
                  </a:srgbClr>
                </a:outerShdw>
              </a:effectLst>
              <a:latin typeface="+mj-lt"/>
            </a:endParaRPr>
          </a:p>
        </p:txBody>
      </p:sp>
      <p:sp>
        <p:nvSpPr>
          <p:cNvPr id="5" name="TextBox 4"/>
          <p:cNvSpPr txBox="1"/>
          <p:nvPr/>
        </p:nvSpPr>
        <p:spPr>
          <a:xfrm>
            <a:off x="4572000" y="1366892"/>
            <a:ext cx="4392488" cy="5878532"/>
          </a:xfrm>
          <a:prstGeom prst="rect">
            <a:avLst/>
          </a:prstGeom>
          <a:noFill/>
        </p:spPr>
        <p:txBody>
          <a:bodyPr wrap="square" rtlCol="0">
            <a:spAutoFit/>
          </a:bodyPr>
          <a:lstStyle/>
          <a:p>
            <a:r>
              <a:rPr lang="hr-HR" sz="2800" dirty="0" err="1" smtClean="0"/>
              <a:t>Early</a:t>
            </a:r>
            <a:r>
              <a:rPr lang="hr-HR" sz="2800" dirty="0" smtClean="0"/>
              <a:t> nerve </a:t>
            </a:r>
            <a:r>
              <a:rPr lang="hr-HR" sz="2800" dirty="0" err="1" smtClean="0"/>
              <a:t>exploration</a:t>
            </a:r>
            <a:r>
              <a:rPr lang="hr-HR" sz="2800" dirty="0" smtClean="0"/>
              <a:t> </a:t>
            </a:r>
            <a:r>
              <a:rPr lang="hr-HR" sz="2800" dirty="0" err="1" smtClean="0"/>
              <a:t>indications</a:t>
            </a:r>
            <a:r>
              <a:rPr lang="hr-HR" sz="2800" dirty="0" smtClean="0"/>
              <a:t>:</a:t>
            </a:r>
            <a:r>
              <a:rPr lang="en-US" sz="2800" dirty="0" smtClean="0"/>
              <a:t> </a:t>
            </a:r>
            <a:endParaRPr lang="hr-HR" sz="2800" dirty="0" smtClean="0"/>
          </a:p>
          <a:p>
            <a:pPr>
              <a:lnSpc>
                <a:spcPct val="150000"/>
              </a:lnSpc>
            </a:pPr>
            <a:r>
              <a:rPr lang="hr-HR" sz="2800" dirty="0" smtClean="0"/>
              <a:t>1. </a:t>
            </a:r>
            <a:r>
              <a:rPr lang="hr-HR" sz="2800" dirty="0" err="1" smtClean="0"/>
              <a:t>Vascular</a:t>
            </a:r>
            <a:r>
              <a:rPr lang="hr-HR" sz="2800" dirty="0" smtClean="0"/>
              <a:t> </a:t>
            </a:r>
            <a:r>
              <a:rPr lang="hr-HR" sz="2800" dirty="0" err="1" smtClean="0"/>
              <a:t>injury</a:t>
            </a:r>
            <a:endParaRPr lang="hr-HR" sz="2800" b="1" dirty="0" smtClean="0"/>
          </a:p>
          <a:p>
            <a:pPr>
              <a:lnSpc>
                <a:spcPct val="150000"/>
              </a:lnSpc>
            </a:pPr>
            <a:r>
              <a:rPr lang="hr-HR" sz="2800" dirty="0" smtClean="0"/>
              <a:t>2. </a:t>
            </a:r>
            <a:r>
              <a:rPr lang="hr-HR" sz="2800" dirty="0" err="1" smtClean="0"/>
              <a:t>High</a:t>
            </a:r>
            <a:r>
              <a:rPr lang="hr-HR" sz="2800" dirty="0" smtClean="0"/>
              <a:t> </a:t>
            </a:r>
            <a:r>
              <a:rPr lang="hr-HR" sz="2800" dirty="0" err="1" smtClean="0"/>
              <a:t>velocity</a:t>
            </a:r>
            <a:r>
              <a:rPr lang="hr-HR" sz="2800" dirty="0" smtClean="0"/>
              <a:t> </a:t>
            </a:r>
            <a:r>
              <a:rPr lang="hr-HR" sz="2800" dirty="0" err="1" smtClean="0"/>
              <a:t>gunshot</a:t>
            </a:r>
            <a:r>
              <a:rPr lang="hr-HR" sz="2800" dirty="0" smtClean="0"/>
              <a:t>    </a:t>
            </a:r>
          </a:p>
          <a:p>
            <a:r>
              <a:rPr lang="hr-HR" sz="2800" dirty="0" smtClean="0"/>
              <a:t>     </a:t>
            </a:r>
            <a:r>
              <a:rPr lang="hr-HR" sz="2800" dirty="0" err="1" smtClean="0"/>
              <a:t>wounds</a:t>
            </a:r>
            <a:endParaRPr lang="hr-HR" sz="2800" dirty="0" smtClean="0"/>
          </a:p>
          <a:p>
            <a:pPr>
              <a:lnSpc>
                <a:spcPct val="150000"/>
              </a:lnSpc>
            </a:pPr>
            <a:r>
              <a:rPr lang="hr-HR" sz="2800" dirty="0" smtClean="0"/>
              <a:t>3. </a:t>
            </a:r>
            <a:r>
              <a:rPr lang="hr-HR" sz="2800" b="1" dirty="0" err="1" smtClean="0"/>
              <a:t>High</a:t>
            </a:r>
            <a:r>
              <a:rPr lang="hr-HR" sz="2800" b="1" dirty="0" smtClean="0"/>
              <a:t> </a:t>
            </a:r>
            <a:r>
              <a:rPr lang="hr-HR" sz="2800" b="1" dirty="0" err="1" smtClean="0"/>
              <a:t>suspicion</a:t>
            </a:r>
            <a:r>
              <a:rPr lang="hr-HR" sz="2800" b="1" dirty="0" smtClean="0"/>
              <a:t> </a:t>
            </a:r>
            <a:r>
              <a:rPr lang="hr-HR" sz="2800" b="1" dirty="0" err="1" smtClean="0"/>
              <a:t>of</a:t>
            </a:r>
            <a:r>
              <a:rPr lang="hr-HR" sz="2800" b="1" dirty="0" smtClean="0"/>
              <a:t> nerve     </a:t>
            </a:r>
          </a:p>
          <a:p>
            <a:r>
              <a:rPr lang="hr-HR" sz="2800" b="1" dirty="0" smtClean="0"/>
              <a:t>     </a:t>
            </a:r>
            <a:r>
              <a:rPr lang="hr-HR" sz="2800" b="1" dirty="0" err="1" smtClean="0"/>
              <a:t>laceration</a:t>
            </a:r>
            <a:endParaRPr lang="hr-HR" sz="2800" b="1" dirty="0" smtClean="0"/>
          </a:p>
          <a:p>
            <a:pPr>
              <a:lnSpc>
                <a:spcPct val="150000"/>
              </a:lnSpc>
            </a:pPr>
            <a:r>
              <a:rPr lang="hr-HR" sz="2800" dirty="0" smtClean="0"/>
              <a:t>4. </a:t>
            </a:r>
            <a:r>
              <a:rPr lang="hr-HR" sz="2800" b="1" dirty="0" smtClean="0"/>
              <a:t>Severe soft </a:t>
            </a:r>
            <a:r>
              <a:rPr lang="hr-HR" sz="2800" b="1" dirty="0" err="1" smtClean="0"/>
              <a:t>tissue</a:t>
            </a:r>
            <a:r>
              <a:rPr lang="hr-HR" sz="2800" b="1" dirty="0" smtClean="0"/>
              <a:t> </a:t>
            </a:r>
            <a:r>
              <a:rPr lang="hr-HR" sz="2800" b="1" dirty="0" err="1" smtClean="0"/>
              <a:t>injury</a:t>
            </a:r>
            <a:endParaRPr lang="hr-HR" sz="2800" b="1" dirty="0" smtClean="0"/>
          </a:p>
          <a:p>
            <a:pPr>
              <a:lnSpc>
                <a:spcPct val="150000"/>
              </a:lnSpc>
            </a:pPr>
            <a:r>
              <a:rPr lang="hr-HR" sz="2800" dirty="0" smtClean="0"/>
              <a:t>5. Sharp/</a:t>
            </a:r>
            <a:r>
              <a:rPr lang="hr-HR" sz="2800" dirty="0" err="1" smtClean="0"/>
              <a:t>penetrating</a:t>
            </a:r>
            <a:r>
              <a:rPr lang="hr-HR" sz="2800" dirty="0" smtClean="0"/>
              <a:t> </a:t>
            </a:r>
            <a:r>
              <a:rPr lang="hr-HR" sz="2800" dirty="0" err="1" smtClean="0"/>
              <a:t>injury</a:t>
            </a:r>
            <a:r>
              <a:rPr lang="en-US" sz="2800" dirty="0" smtClean="0"/>
              <a:t> </a:t>
            </a:r>
            <a:r>
              <a:rPr lang="en-US" dirty="0" smtClean="0"/>
              <a:t/>
            </a:r>
            <a:br>
              <a:rPr lang="en-US" dirty="0" smtClean="0"/>
            </a:br>
            <a:r>
              <a:rPr lang="en-US" dirty="0" smtClean="0"/>
              <a:t/>
            </a:r>
            <a:br>
              <a:rPr lang="en-US" dirty="0" smtClean="0"/>
            </a:br>
            <a:endParaRPr lang="hr-HR" dirty="0"/>
          </a:p>
        </p:txBody>
      </p:sp>
      <p:sp>
        <p:nvSpPr>
          <p:cNvPr id="7" name="Rectangle 6"/>
          <p:cNvSpPr/>
          <p:nvPr/>
        </p:nvSpPr>
        <p:spPr>
          <a:xfrm>
            <a:off x="4499992" y="6466110"/>
            <a:ext cx="4968552" cy="923330"/>
          </a:xfrm>
          <a:prstGeom prst="rect">
            <a:avLst/>
          </a:prstGeom>
        </p:spPr>
        <p:txBody>
          <a:bodyPr wrap="square">
            <a:spAutoFit/>
          </a:bodyPr>
          <a:lstStyle/>
          <a:p>
            <a:r>
              <a:rPr lang="hr-HR" dirty="0" smtClean="0"/>
              <a:t>Elton SG. J </a:t>
            </a:r>
            <a:r>
              <a:rPr lang="hr-HR" dirty="0" err="1" smtClean="0"/>
              <a:t>Reconstr</a:t>
            </a:r>
            <a:r>
              <a:rPr lang="hr-HR" dirty="0" smtClean="0"/>
              <a:t> </a:t>
            </a:r>
            <a:r>
              <a:rPr lang="hr-HR" dirty="0" err="1" smtClean="0"/>
              <a:t>Microsurg</a:t>
            </a:r>
            <a:r>
              <a:rPr lang="hr-HR" dirty="0" smtClean="0"/>
              <a:t> 2008;24:569–574. </a:t>
            </a:r>
            <a:br>
              <a:rPr lang="hr-HR" dirty="0" smtClean="0"/>
            </a:br>
            <a:r>
              <a:rPr lang="hr-HR" dirty="0" smtClean="0"/>
              <a:t/>
            </a:r>
            <a:br>
              <a:rPr lang="hr-HR" dirty="0" smtClean="0"/>
            </a:br>
            <a:endParaRPr lang="hr-H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ic8.tif"/>
          <p:cNvPicPr>
            <a:picLocks noChangeAspect="1"/>
          </p:cNvPicPr>
          <p:nvPr/>
        </p:nvPicPr>
        <p:blipFill>
          <a:blip r:embed="rId3" cstate="print"/>
          <a:stretch>
            <a:fillRect/>
          </a:stretch>
        </p:blipFill>
        <p:spPr>
          <a:xfrm>
            <a:off x="395536" y="764704"/>
            <a:ext cx="3024336" cy="56207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979712" y="-27384"/>
            <a:ext cx="5374998"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Humeral</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shaft</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fracture</a:t>
            </a:r>
            <a:endParaRPr lang="hr-HR" sz="4400" dirty="0">
              <a:effectLst>
                <a:outerShdw blurRad="38100" dist="38100" dir="2700000" algn="tl">
                  <a:srgbClr val="000000">
                    <a:alpha val="43137"/>
                  </a:srgbClr>
                </a:outerShdw>
              </a:effectLst>
              <a:latin typeface="+mj-lt"/>
            </a:endParaRPr>
          </a:p>
        </p:txBody>
      </p:sp>
      <p:sp>
        <p:nvSpPr>
          <p:cNvPr id="7" name="Rounded Rectangle 6"/>
          <p:cNvSpPr/>
          <p:nvPr/>
        </p:nvSpPr>
        <p:spPr>
          <a:xfrm>
            <a:off x="3779912" y="836712"/>
            <a:ext cx="4968552" cy="54726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hr-HR" sz="2800" b="1" dirty="0" smtClean="0">
                <a:solidFill>
                  <a:schemeClr val="bg1"/>
                </a:solidFill>
              </a:rPr>
              <a:t>P</a:t>
            </a:r>
            <a:r>
              <a:rPr lang="en-US" sz="2800" b="1" dirty="0" err="1" smtClean="0">
                <a:solidFill>
                  <a:schemeClr val="bg1"/>
                </a:solidFill>
              </a:rPr>
              <a:t>lating</a:t>
            </a:r>
            <a:r>
              <a:rPr lang="en-US" sz="2800" b="1" dirty="0" smtClean="0">
                <a:solidFill>
                  <a:schemeClr val="bg1"/>
                </a:solidFill>
              </a:rPr>
              <a:t> is the most common form</a:t>
            </a:r>
            <a:r>
              <a:rPr lang="hr-HR" sz="2800" b="1" dirty="0" smtClean="0">
                <a:solidFill>
                  <a:schemeClr val="bg1"/>
                </a:solidFill>
              </a:rPr>
              <a:t> </a:t>
            </a:r>
            <a:r>
              <a:rPr lang="en-US" sz="2800" b="1" dirty="0" smtClean="0">
                <a:solidFill>
                  <a:schemeClr val="bg1"/>
                </a:solidFill>
              </a:rPr>
              <a:t>of internal fixation of humeral fractures and preferred in</a:t>
            </a:r>
            <a:r>
              <a:rPr lang="hr-HR" sz="2800" b="1" dirty="0" smtClean="0">
                <a:solidFill>
                  <a:schemeClr val="bg1"/>
                </a:solidFill>
              </a:rPr>
              <a:t> </a:t>
            </a:r>
            <a:r>
              <a:rPr lang="en-US" sz="2800" b="1" dirty="0" smtClean="0">
                <a:solidFill>
                  <a:schemeClr val="bg1"/>
                </a:solidFill>
              </a:rPr>
              <a:t>patients with concomitant nerve injury because the</a:t>
            </a:r>
            <a:r>
              <a:rPr lang="hr-HR" sz="2800" b="1" dirty="0" smtClean="0">
                <a:solidFill>
                  <a:schemeClr val="bg1"/>
                </a:solidFill>
              </a:rPr>
              <a:t> </a:t>
            </a:r>
            <a:r>
              <a:rPr lang="en-US" sz="2800" b="1" dirty="0" smtClean="0">
                <a:solidFill>
                  <a:schemeClr val="bg1"/>
                </a:solidFill>
              </a:rPr>
              <a:t>nerve may be explored during the procedure</a:t>
            </a:r>
            <a:r>
              <a:rPr lang="hr-HR" sz="2800" b="1" dirty="0" smtClean="0">
                <a:solidFill>
                  <a:schemeClr val="bg1"/>
                </a:solidFill>
              </a:rPr>
              <a:t>.</a:t>
            </a:r>
            <a:r>
              <a:rPr lang="en-US" sz="3200" dirty="0" smtClean="0">
                <a:solidFill>
                  <a:schemeClr val="tx1"/>
                </a:solidFill>
              </a:rPr>
              <a:t>.</a:t>
            </a:r>
            <a:endParaRPr lang="hr-HR" sz="32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4499992" y="6466110"/>
            <a:ext cx="4968552" cy="923330"/>
          </a:xfrm>
          <a:prstGeom prst="rect">
            <a:avLst/>
          </a:prstGeom>
        </p:spPr>
        <p:txBody>
          <a:bodyPr wrap="square">
            <a:spAutoFit/>
          </a:bodyPr>
          <a:lstStyle/>
          <a:p>
            <a:r>
              <a:rPr lang="hr-HR" dirty="0" smtClean="0"/>
              <a:t>Elton SG. J </a:t>
            </a:r>
            <a:r>
              <a:rPr lang="hr-HR" dirty="0" err="1" smtClean="0"/>
              <a:t>Reconstr</a:t>
            </a:r>
            <a:r>
              <a:rPr lang="hr-HR" dirty="0" smtClean="0"/>
              <a:t> Microsurg.2008;24:569–574. </a:t>
            </a:r>
            <a:br>
              <a:rPr lang="hr-HR" dirty="0" smtClean="0"/>
            </a:br>
            <a:r>
              <a:rPr lang="hr-HR" dirty="0" smtClean="0"/>
              <a:t/>
            </a:r>
            <a:br>
              <a:rPr lang="hr-HR" dirty="0" smtClean="0"/>
            </a:b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ic 3.tif"/>
          <p:cNvPicPr>
            <a:picLocks noChangeAspect="1"/>
          </p:cNvPicPr>
          <p:nvPr/>
        </p:nvPicPr>
        <p:blipFill>
          <a:blip r:embed="rId3" cstate="print"/>
          <a:srcRect l="2677" t="1701" r="8085" b="12201"/>
          <a:stretch>
            <a:fillRect/>
          </a:stretch>
        </p:blipFill>
        <p:spPr>
          <a:xfrm>
            <a:off x="455250" y="1336404"/>
            <a:ext cx="3828718" cy="47568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122" name="Picture 2" descr="http://www.eorthopod.com/images/ContentImages/Fractures/adult_fractures/adult_humerus_fx/adult_gen_fx_radial_stretching.jpg"/>
          <p:cNvPicPr>
            <a:picLocks noChangeAspect="1" noChangeArrowheads="1"/>
          </p:cNvPicPr>
          <p:nvPr/>
        </p:nvPicPr>
        <p:blipFill>
          <a:blip r:embed="rId4" cstate="print"/>
          <a:srcRect l="39521"/>
          <a:stretch>
            <a:fillRect/>
          </a:stretch>
        </p:blipFill>
        <p:spPr bwMode="auto">
          <a:xfrm>
            <a:off x="5868144" y="1474812"/>
            <a:ext cx="2880320" cy="4762500"/>
          </a:xfrm>
          <a:prstGeom prst="rect">
            <a:avLst/>
          </a:prstGeom>
          <a:noFill/>
        </p:spPr>
      </p:pic>
      <p:sp>
        <p:nvSpPr>
          <p:cNvPr id="5" name="TextBox 4"/>
          <p:cNvSpPr txBox="1"/>
          <p:nvPr/>
        </p:nvSpPr>
        <p:spPr>
          <a:xfrm>
            <a:off x="2051720" y="-99392"/>
            <a:ext cx="5596212"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rPr>
              <a:t>Humeral</a:t>
            </a:r>
            <a:r>
              <a:rPr lang="hr-HR" sz="4400" dirty="0" smtClean="0">
                <a:effectLst>
                  <a:outerShdw blurRad="38100" dist="38100" dir="2700000" algn="tl">
                    <a:srgbClr val="000000">
                      <a:alpha val="43137"/>
                    </a:srgbClr>
                  </a:outerShdw>
                </a:effectLst>
              </a:rPr>
              <a:t> </a:t>
            </a:r>
            <a:r>
              <a:rPr lang="hr-HR" sz="4400" dirty="0" err="1" smtClean="0">
                <a:effectLst>
                  <a:outerShdw blurRad="38100" dist="38100" dir="2700000" algn="tl">
                    <a:srgbClr val="000000">
                      <a:alpha val="43137"/>
                    </a:srgbClr>
                  </a:outerShdw>
                </a:effectLst>
              </a:rPr>
              <a:t>shaft</a:t>
            </a:r>
            <a:r>
              <a:rPr lang="hr-HR" sz="4400" dirty="0" smtClean="0">
                <a:effectLst>
                  <a:outerShdw blurRad="38100" dist="38100" dir="2700000" algn="tl">
                    <a:srgbClr val="000000">
                      <a:alpha val="43137"/>
                    </a:srgbClr>
                  </a:outerShdw>
                </a:effectLst>
              </a:rPr>
              <a:t> </a:t>
            </a:r>
            <a:r>
              <a:rPr lang="hr-HR" sz="4400" dirty="0" err="1" smtClean="0">
                <a:effectLst>
                  <a:outerShdw blurRad="38100" dist="38100" dir="2700000" algn="tl">
                    <a:srgbClr val="000000">
                      <a:alpha val="43137"/>
                    </a:srgbClr>
                  </a:outerShdw>
                </a:effectLst>
              </a:rPr>
              <a:t>fractures</a:t>
            </a:r>
            <a:endParaRPr lang="hr-HR"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768" y="-99392"/>
            <a:ext cx="4317977"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rPr>
              <a:t>Radial</a:t>
            </a:r>
            <a:r>
              <a:rPr lang="hr-HR" sz="4400" dirty="0" smtClean="0">
                <a:effectLst>
                  <a:outerShdw blurRad="38100" dist="38100" dir="2700000" algn="tl">
                    <a:srgbClr val="000000">
                      <a:alpha val="43137"/>
                    </a:srgbClr>
                  </a:outerShdw>
                </a:effectLst>
              </a:rPr>
              <a:t> nerve </a:t>
            </a:r>
            <a:r>
              <a:rPr lang="hr-HR" sz="4400" dirty="0" err="1" smtClean="0">
                <a:effectLst>
                  <a:outerShdw blurRad="38100" dist="38100" dir="2700000" algn="tl">
                    <a:srgbClr val="000000">
                      <a:alpha val="43137"/>
                    </a:srgbClr>
                  </a:outerShdw>
                </a:effectLst>
              </a:rPr>
              <a:t>palsy</a:t>
            </a:r>
            <a:endParaRPr lang="hr-HR" sz="4400" dirty="0">
              <a:effectLst>
                <a:outerShdw blurRad="38100" dist="38100" dir="2700000" algn="tl">
                  <a:srgbClr val="000000">
                    <a:alpha val="43137"/>
                  </a:srgbClr>
                </a:outerShdw>
              </a:effectLst>
            </a:endParaRPr>
          </a:p>
        </p:txBody>
      </p:sp>
      <p:sp>
        <p:nvSpPr>
          <p:cNvPr id="4" name="Rounded Rectangle 3"/>
          <p:cNvSpPr/>
          <p:nvPr/>
        </p:nvSpPr>
        <p:spPr>
          <a:xfrm>
            <a:off x="1115616" y="5466928"/>
            <a:ext cx="7344816"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r-HR" sz="2400" b="1" dirty="0" smtClean="0">
                <a:solidFill>
                  <a:srgbClr val="FFFF00"/>
                </a:solidFill>
              </a:rPr>
              <a:t>75 – 90% </a:t>
            </a:r>
            <a:r>
              <a:rPr lang="hr-HR" sz="2400" b="1" dirty="0" smtClean="0">
                <a:solidFill>
                  <a:schemeClr val="bg1"/>
                </a:solidFill>
              </a:rPr>
              <a:t>of radial nerve injuries at presentation are </a:t>
            </a:r>
            <a:r>
              <a:rPr lang="hr-HR" sz="2400" b="1" dirty="0" smtClean="0">
                <a:solidFill>
                  <a:srgbClr val="FFFF00"/>
                </a:solidFill>
              </a:rPr>
              <a:t>neur</a:t>
            </a:r>
            <a:r>
              <a:rPr lang="en-US" sz="2400" b="1" dirty="0" smtClean="0">
                <a:solidFill>
                  <a:srgbClr val="FFFF00"/>
                </a:solidFill>
              </a:rPr>
              <a:t>o</a:t>
            </a:r>
            <a:r>
              <a:rPr lang="hr-HR" sz="2400" b="1" dirty="0" smtClean="0">
                <a:solidFill>
                  <a:srgbClr val="FFFF00"/>
                </a:solidFill>
              </a:rPr>
              <a:t>praxias</a:t>
            </a:r>
            <a:r>
              <a:rPr lang="hr-HR" sz="2400" b="1" dirty="0" smtClean="0">
                <a:solidFill>
                  <a:schemeClr val="bg1"/>
                </a:solidFill>
              </a:rPr>
              <a:t> that resolve without intervention.</a:t>
            </a:r>
            <a:endParaRPr lang="hr-HR" sz="2400" b="1" dirty="0">
              <a:solidFill>
                <a:schemeClr val="bg1"/>
              </a:solidFill>
            </a:endParaRPr>
          </a:p>
        </p:txBody>
      </p:sp>
      <p:pic>
        <p:nvPicPr>
          <p:cNvPr id="5" name="Picture 4" descr="2015-06-12_073624.png"/>
          <p:cNvPicPr>
            <a:picLocks noChangeAspect="1"/>
          </p:cNvPicPr>
          <p:nvPr/>
        </p:nvPicPr>
        <p:blipFill>
          <a:blip r:embed="rId3" cstate="print"/>
          <a:stretch>
            <a:fillRect/>
          </a:stretch>
        </p:blipFill>
        <p:spPr>
          <a:xfrm>
            <a:off x="1613518" y="620688"/>
            <a:ext cx="6342858" cy="4733334"/>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3275856" y="3645024"/>
            <a:ext cx="151216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p:cNvSpPr txBox="1"/>
          <p:nvPr/>
        </p:nvSpPr>
        <p:spPr>
          <a:xfrm>
            <a:off x="3635896" y="6453336"/>
            <a:ext cx="5639364" cy="369332"/>
          </a:xfrm>
          <a:prstGeom prst="rect">
            <a:avLst/>
          </a:prstGeom>
          <a:noFill/>
        </p:spPr>
        <p:txBody>
          <a:bodyPr wrap="none" rtlCol="0">
            <a:spAutoFit/>
          </a:bodyPr>
          <a:lstStyle/>
          <a:p>
            <a:r>
              <a:rPr lang="hr-HR" dirty="0" err="1" smtClean="0"/>
              <a:t>Grinsell</a:t>
            </a:r>
            <a:r>
              <a:rPr lang="hr-HR" dirty="0" smtClean="0"/>
              <a:t> </a:t>
            </a:r>
            <a:r>
              <a:rPr lang="hr-HR" dirty="0" err="1" smtClean="0"/>
              <a:t>D.BioMed</a:t>
            </a:r>
            <a:r>
              <a:rPr lang="hr-HR" dirty="0" smtClean="0"/>
              <a:t> </a:t>
            </a:r>
            <a:r>
              <a:rPr lang="hr-HR" dirty="0" err="1" smtClean="0"/>
              <a:t>Research</a:t>
            </a:r>
            <a:r>
              <a:rPr lang="hr-HR" dirty="0" smtClean="0"/>
              <a:t> International.2014. ID 698256</a:t>
            </a:r>
            <a:endParaRPr lang="hr-H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99392"/>
            <a:ext cx="6504216"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rPr>
              <a:t>Radial</a:t>
            </a:r>
            <a:r>
              <a:rPr lang="hr-HR" sz="4400" dirty="0" smtClean="0">
                <a:effectLst>
                  <a:outerShdw blurRad="38100" dist="38100" dir="2700000" algn="tl">
                    <a:srgbClr val="000000">
                      <a:alpha val="43137"/>
                    </a:srgbClr>
                  </a:outerShdw>
                </a:effectLst>
              </a:rPr>
              <a:t> nerve </a:t>
            </a:r>
            <a:r>
              <a:rPr lang="hr-HR" sz="4400" dirty="0" err="1" smtClean="0">
                <a:effectLst>
                  <a:outerShdw blurRad="38100" dist="38100" dir="2700000" algn="tl">
                    <a:srgbClr val="000000">
                      <a:alpha val="43137"/>
                    </a:srgbClr>
                  </a:outerShdw>
                </a:effectLst>
              </a:rPr>
              <a:t>reconstruction</a:t>
            </a:r>
            <a:endParaRPr lang="hr-HR" sz="4400" dirty="0">
              <a:effectLst>
                <a:outerShdw blurRad="38100" dist="38100" dir="2700000" algn="tl">
                  <a:srgbClr val="000000">
                    <a:alpha val="43137"/>
                  </a:srgbClr>
                </a:outerShdw>
              </a:effectLst>
            </a:endParaRPr>
          </a:p>
        </p:txBody>
      </p:sp>
      <p:pic>
        <p:nvPicPr>
          <p:cNvPr id="3" name="Picture 2" descr="2015-06-12_082528.png"/>
          <p:cNvPicPr>
            <a:picLocks noChangeAspect="1"/>
          </p:cNvPicPr>
          <p:nvPr/>
        </p:nvPicPr>
        <p:blipFill>
          <a:blip r:embed="rId3" cstate="print"/>
          <a:stretch>
            <a:fillRect/>
          </a:stretch>
        </p:blipFill>
        <p:spPr>
          <a:xfrm>
            <a:off x="1763688" y="692696"/>
            <a:ext cx="5976664" cy="4492265"/>
          </a:xfrm>
          <a:prstGeom prst="rect">
            <a:avLst/>
          </a:prstGeom>
        </p:spPr>
      </p:pic>
      <p:sp>
        <p:nvSpPr>
          <p:cNvPr id="4" name="Rounded Rectangle 3"/>
          <p:cNvSpPr/>
          <p:nvPr/>
        </p:nvSpPr>
        <p:spPr>
          <a:xfrm>
            <a:off x="1115616" y="5229200"/>
            <a:ext cx="7344816" cy="11247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r-HR" sz="2400" b="1" dirty="0" err="1" smtClean="0">
                <a:solidFill>
                  <a:schemeClr val="bg1"/>
                </a:solidFill>
              </a:rPr>
              <a:t>Direct</a:t>
            </a:r>
            <a:r>
              <a:rPr lang="hr-HR" sz="2400" b="1" dirty="0" smtClean="0">
                <a:solidFill>
                  <a:schemeClr val="bg1"/>
                </a:solidFill>
              </a:rPr>
              <a:t> nerve </a:t>
            </a:r>
            <a:r>
              <a:rPr lang="hr-HR" sz="2400" b="1" dirty="0" err="1" smtClean="0">
                <a:solidFill>
                  <a:schemeClr val="bg1"/>
                </a:solidFill>
              </a:rPr>
              <a:t>repair</a:t>
            </a:r>
            <a:r>
              <a:rPr lang="hr-HR" sz="2400" b="1" dirty="0" smtClean="0">
                <a:solidFill>
                  <a:schemeClr val="bg1"/>
                </a:solidFill>
              </a:rPr>
              <a:t> </a:t>
            </a:r>
            <a:r>
              <a:rPr lang="hr-HR" sz="2400" b="1" dirty="0" err="1" smtClean="0">
                <a:solidFill>
                  <a:schemeClr val="bg1"/>
                </a:solidFill>
              </a:rPr>
              <a:t>with</a:t>
            </a:r>
            <a:r>
              <a:rPr lang="hr-HR" sz="2400" b="1" dirty="0" smtClean="0">
                <a:solidFill>
                  <a:schemeClr val="bg1"/>
                </a:solidFill>
              </a:rPr>
              <a:t> </a:t>
            </a:r>
            <a:r>
              <a:rPr lang="hr-HR" sz="2400" b="1" dirty="0" err="1" smtClean="0">
                <a:solidFill>
                  <a:srgbClr val="FFFF00"/>
                </a:solidFill>
              </a:rPr>
              <a:t>epineural</a:t>
            </a:r>
            <a:r>
              <a:rPr lang="hr-HR" sz="2400" b="1" dirty="0" smtClean="0">
                <a:solidFill>
                  <a:srgbClr val="FFFF00"/>
                </a:solidFill>
              </a:rPr>
              <a:t> </a:t>
            </a:r>
            <a:r>
              <a:rPr lang="hr-HR" sz="2400" b="1" dirty="0" err="1" smtClean="0">
                <a:solidFill>
                  <a:srgbClr val="FFFF00"/>
                </a:solidFill>
              </a:rPr>
              <a:t>microsutures</a:t>
            </a:r>
            <a:r>
              <a:rPr lang="hr-HR" sz="2400" b="1" dirty="0" smtClean="0">
                <a:solidFill>
                  <a:srgbClr val="FFFF00"/>
                </a:solidFill>
              </a:rPr>
              <a:t> </a:t>
            </a:r>
            <a:r>
              <a:rPr lang="hr-HR" sz="2400" b="1" dirty="0" smtClean="0">
                <a:solidFill>
                  <a:schemeClr val="bg1"/>
                </a:solidFill>
              </a:rPr>
              <a:t>is </a:t>
            </a:r>
            <a:r>
              <a:rPr lang="hr-HR" sz="2400" b="1" dirty="0" err="1" smtClean="0">
                <a:solidFill>
                  <a:schemeClr val="bg1"/>
                </a:solidFill>
              </a:rPr>
              <a:t>still</a:t>
            </a:r>
            <a:r>
              <a:rPr lang="hr-HR" sz="2400" b="1" dirty="0" smtClean="0">
                <a:solidFill>
                  <a:schemeClr val="bg1"/>
                </a:solidFill>
              </a:rPr>
              <a:t> </a:t>
            </a:r>
            <a:r>
              <a:rPr lang="hr-HR" sz="2400" b="1" dirty="0" err="1" smtClean="0">
                <a:solidFill>
                  <a:schemeClr val="bg1"/>
                </a:solidFill>
              </a:rPr>
              <a:t>the</a:t>
            </a:r>
            <a:r>
              <a:rPr lang="hr-HR" sz="2400" b="1" dirty="0" smtClean="0">
                <a:solidFill>
                  <a:schemeClr val="bg1"/>
                </a:solidFill>
              </a:rPr>
              <a:t> </a:t>
            </a:r>
            <a:r>
              <a:rPr lang="hr-HR" sz="2400" b="1" dirty="0" err="1" smtClean="0">
                <a:solidFill>
                  <a:srgbClr val="FFFF00"/>
                </a:solidFill>
              </a:rPr>
              <a:t>gold</a:t>
            </a:r>
            <a:r>
              <a:rPr lang="hr-HR" sz="2400" b="1" dirty="0" smtClean="0">
                <a:solidFill>
                  <a:srgbClr val="FFFF00"/>
                </a:solidFill>
              </a:rPr>
              <a:t> standard </a:t>
            </a:r>
            <a:r>
              <a:rPr lang="hr-HR" sz="2400" b="1" dirty="0" err="1" smtClean="0">
                <a:solidFill>
                  <a:schemeClr val="bg1"/>
                </a:solidFill>
              </a:rPr>
              <a:t>surgical</a:t>
            </a:r>
            <a:r>
              <a:rPr lang="hr-HR" sz="2400" b="1" dirty="0" smtClean="0">
                <a:solidFill>
                  <a:schemeClr val="bg1"/>
                </a:solidFill>
              </a:rPr>
              <a:t>  </a:t>
            </a:r>
            <a:r>
              <a:rPr lang="hr-HR" sz="2400" b="1" dirty="0" err="1" smtClean="0">
                <a:solidFill>
                  <a:schemeClr val="bg1"/>
                </a:solidFill>
              </a:rPr>
              <a:t>treatment</a:t>
            </a:r>
            <a:r>
              <a:rPr lang="hr-HR" sz="2400" b="1" dirty="0" smtClean="0">
                <a:solidFill>
                  <a:schemeClr val="bg1"/>
                </a:solidFill>
              </a:rPr>
              <a:t> for severe </a:t>
            </a:r>
            <a:r>
              <a:rPr lang="hr-HR" sz="2400" b="1" dirty="0" err="1" smtClean="0">
                <a:solidFill>
                  <a:schemeClr val="bg1"/>
                </a:solidFill>
              </a:rPr>
              <a:t>axontomesis</a:t>
            </a:r>
            <a:r>
              <a:rPr lang="hr-HR" sz="2400" b="1" dirty="0" smtClean="0">
                <a:solidFill>
                  <a:schemeClr val="bg1"/>
                </a:solidFill>
              </a:rPr>
              <a:t> </a:t>
            </a:r>
            <a:r>
              <a:rPr lang="hr-HR" sz="2400" b="1" dirty="0" err="1" smtClean="0">
                <a:solidFill>
                  <a:schemeClr val="bg1"/>
                </a:solidFill>
              </a:rPr>
              <a:t>and</a:t>
            </a:r>
            <a:r>
              <a:rPr lang="hr-HR" sz="2400" b="1" dirty="0" smtClean="0">
                <a:solidFill>
                  <a:schemeClr val="bg1"/>
                </a:solidFill>
              </a:rPr>
              <a:t> </a:t>
            </a:r>
            <a:r>
              <a:rPr lang="hr-HR" sz="2400" b="1" dirty="0" err="1" smtClean="0">
                <a:solidFill>
                  <a:schemeClr val="bg1"/>
                </a:solidFill>
              </a:rPr>
              <a:t>neurotmesis</a:t>
            </a:r>
            <a:r>
              <a:rPr lang="hr-HR" sz="2400" b="1" dirty="0" smtClean="0">
                <a:solidFill>
                  <a:schemeClr val="bg1"/>
                </a:solidFill>
              </a:rPr>
              <a:t>.</a:t>
            </a:r>
            <a:endParaRPr lang="hr-HR" sz="2400" b="1" dirty="0">
              <a:solidFill>
                <a:schemeClr val="bg1"/>
              </a:solidFill>
            </a:endParaRPr>
          </a:p>
        </p:txBody>
      </p:sp>
      <p:sp>
        <p:nvSpPr>
          <p:cNvPr id="5" name="TextBox 4"/>
          <p:cNvSpPr txBox="1"/>
          <p:nvPr/>
        </p:nvSpPr>
        <p:spPr>
          <a:xfrm>
            <a:off x="3635896" y="6453336"/>
            <a:ext cx="5639364" cy="369332"/>
          </a:xfrm>
          <a:prstGeom prst="rect">
            <a:avLst/>
          </a:prstGeom>
          <a:noFill/>
        </p:spPr>
        <p:txBody>
          <a:bodyPr wrap="none" rtlCol="0">
            <a:spAutoFit/>
          </a:bodyPr>
          <a:lstStyle/>
          <a:p>
            <a:r>
              <a:rPr lang="hr-HR" dirty="0" err="1" smtClean="0"/>
              <a:t>Grinsell</a:t>
            </a:r>
            <a:r>
              <a:rPr lang="hr-HR" dirty="0" smtClean="0"/>
              <a:t> </a:t>
            </a:r>
            <a:r>
              <a:rPr lang="hr-HR" dirty="0" err="1" smtClean="0"/>
              <a:t>D.BioMed</a:t>
            </a:r>
            <a:r>
              <a:rPr lang="hr-HR" dirty="0" smtClean="0"/>
              <a:t> </a:t>
            </a:r>
            <a:r>
              <a:rPr lang="hr-HR" dirty="0" err="1" smtClean="0"/>
              <a:t>Research</a:t>
            </a:r>
            <a:r>
              <a:rPr lang="hr-HR" dirty="0" smtClean="0"/>
              <a:t> International.2014. ID 698256</a:t>
            </a:r>
            <a:endParaRPr lang="hr-H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5-06-07_153248.png"/>
          <p:cNvPicPr>
            <a:picLocks noChangeAspect="1"/>
          </p:cNvPicPr>
          <p:nvPr/>
        </p:nvPicPr>
        <p:blipFill>
          <a:blip r:embed="rId3" cstate="print"/>
          <a:srcRect t="6061"/>
          <a:stretch>
            <a:fillRect/>
          </a:stretch>
        </p:blipFill>
        <p:spPr>
          <a:xfrm>
            <a:off x="1540047" y="620688"/>
            <a:ext cx="6416329" cy="4464496"/>
          </a:xfrm>
          <a:prstGeom prst="rect">
            <a:avLst/>
          </a:prstGeom>
          <a:ln>
            <a:noFill/>
          </a:ln>
          <a:effectLst>
            <a:softEdge rad="112500"/>
          </a:effectLst>
        </p:spPr>
      </p:pic>
      <p:sp>
        <p:nvSpPr>
          <p:cNvPr id="4" name="TextBox 3"/>
          <p:cNvSpPr txBox="1"/>
          <p:nvPr/>
        </p:nvSpPr>
        <p:spPr>
          <a:xfrm>
            <a:off x="2483768" y="-99392"/>
            <a:ext cx="4317977"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rPr>
              <a:t>Radial</a:t>
            </a:r>
            <a:r>
              <a:rPr lang="hr-HR" sz="4400" dirty="0" smtClean="0">
                <a:effectLst>
                  <a:outerShdw blurRad="38100" dist="38100" dir="2700000" algn="tl">
                    <a:srgbClr val="000000">
                      <a:alpha val="43137"/>
                    </a:srgbClr>
                  </a:outerShdw>
                </a:effectLst>
              </a:rPr>
              <a:t> nerve </a:t>
            </a:r>
            <a:r>
              <a:rPr lang="hr-HR" sz="4400" dirty="0" err="1" smtClean="0">
                <a:effectLst>
                  <a:outerShdw blurRad="38100" dist="38100" dir="2700000" algn="tl">
                    <a:srgbClr val="000000">
                      <a:alpha val="43137"/>
                    </a:srgbClr>
                  </a:outerShdw>
                </a:effectLst>
              </a:rPr>
              <a:t>palsy</a:t>
            </a:r>
            <a:endParaRPr lang="hr-HR" sz="4400" dirty="0">
              <a:effectLst>
                <a:outerShdw blurRad="38100" dist="38100" dir="2700000" algn="tl">
                  <a:srgbClr val="000000">
                    <a:alpha val="43137"/>
                  </a:srgbClr>
                </a:outerShdw>
              </a:effectLst>
            </a:endParaRPr>
          </a:p>
        </p:txBody>
      </p:sp>
      <p:sp>
        <p:nvSpPr>
          <p:cNvPr id="5" name="Rounded Rectangle 4"/>
          <p:cNvSpPr/>
          <p:nvPr/>
        </p:nvSpPr>
        <p:spPr>
          <a:xfrm>
            <a:off x="1547664" y="5661248"/>
            <a:ext cx="6552728" cy="10584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solidFill>
                  <a:schemeClr val="bg1"/>
                </a:solidFill>
              </a:rPr>
              <a:t>The hallmark of a radial nerve injury is </a:t>
            </a:r>
            <a:r>
              <a:rPr lang="en-US" sz="2800" dirty="0" smtClean="0">
                <a:solidFill>
                  <a:srgbClr val="FFFF00"/>
                </a:solidFill>
              </a:rPr>
              <a:t>wrist drop</a:t>
            </a:r>
            <a:r>
              <a:rPr lang="en-US" sz="2800" dirty="0" smtClean="0">
                <a:solidFill>
                  <a:schemeClr val="bg1"/>
                </a:solidFill>
              </a:rPr>
              <a:t>.</a:t>
            </a:r>
            <a:endParaRPr lang="hr-HR" sz="2800" dirty="0">
              <a:solidFill>
                <a:schemeClr val="bg1"/>
              </a:solidFill>
            </a:endParaRPr>
          </a:p>
        </p:txBody>
      </p:sp>
      <p:sp>
        <p:nvSpPr>
          <p:cNvPr id="6" name="TextBox 5"/>
          <p:cNvSpPr txBox="1"/>
          <p:nvPr/>
        </p:nvSpPr>
        <p:spPr>
          <a:xfrm>
            <a:off x="4499992" y="5085184"/>
            <a:ext cx="4185505" cy="369332"/>
          </a:xfrm>
          <a:prstGeom prst="rect">
            <a:avLst/>
          </a:prstGeom>
          <a:noFill/>
        </p:spPr>
        <p:txBody>
          <a:bodyPr wrap="none" rtlCol="0">
            <a:spAutoFit/>
          </a:bodyPr>
          <a:lstStyle/>
          <a:p>
            <a:r>
              <a:rPr lang="hr-HR" dirty="0" err="1" smtClean="0"/>
              <a:t>Colditz</a:t>
            </a:r>
            <a:r>
              <a:rPr lang="hr-HR" dirty="0" smtClean="0"/>
              <a:t> JC. J </a:t>
            </a:r>
            <a:r>
              <a:rPr lang="hr-HR" dirty="0" err="1" smtClean="0"/>
              <a:t>Hand</a:t>
            </a:r>
            <a:r>
              <a:rPr lang="hr-HR" dirty="0" smtClean="0"/>
              <a:t> </a:t>
            </a:r>
            <a:r>
              <a:rPr lang="hr-HR" dirty="0" err="1" smtClean="0"/>
              <a:t>Therapy</a:t>
            </a:r>
            <a:r>
              <a:rPr lang="hr-HR" dirty="0" smtClean="0"/>
              <a:t>. 1987; 1: 18-23.</a:t>
            </a:r>
            <a:endParaRPr lang="hr-H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5-06-06_200247.png"/>
          <p:cNvPicPr>
            <a:picLocks noChangeAspect="1"/>
          </p:cNvPicPr>
          <p:nvPr/>
        </p:nvPicPr>
        <p:blipFill>
          <a:blip r:embed="rId3" cstate="print"/>
          <a:srcRect t="3403" b="10733"/>
          <a:stretch>
            <a:fillRect/>
          </a:stretch>
        </p:blipFill>
        <p:spPr>
          <a:xfrm>
            <a:off x="2555776" y="1060206"/>
            <a:ext cx="4209724" cy="4529034"/>
          </a:xfrm>
          <a:prstGeom prst="rect">
            <a:avLst/>
          </a:prstGeom>
        </p:spPr>
      </p:pic>
      <p:sp>
        <p:nvSpPr>
          <p:cNvPr id="3" name="TextBox 2"/>
          <p:cNvSpPr txBox="1"/>
          <p:nvPr/>
        </p:nvSpPr>
        <p:spPr>
          <a:xfrm>
            <a:off x="1835696" y="-27384"/>
            <a:ext cx="6094041"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Radial</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palsy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rehabilitation</a:t>
            </a:r>
            <a:endParaRPr lang="hr-HR" sz="4400" dirty="0">
              <a:effectLst>
                <a:outerShdw blurRad="38100" dist="38100" dir="2700000" algn="tl">
                  <a:srgbClr val="000000">
                    <a:alpha val="43137"/>
                  </a:srgbClr>
                </a:outerShdw>
              </a:effectLst>
              <a:latin typeface="+mj-lt"/>
            </a:endParaRPr>
          </a:p>
        </p:txBody>
      </p:sp>
      <p:sp>
        <p:nvSpPr>
          <p:cNvPr id="4" name="TextBox 3"/>
          <p:cNvSpPr txBox="1"/>
          <p:nvPr/>
        </p:nvSpPr>
        <p:spPr>
          <a:xfrm>
            <a:off x="734732" y="5931277"/>
            <a:ext cx="8085740" cy="954107"/>
          </a:xfrm>
          <a:prstGeom prst="rect">
            <a:avLst/>
          </a:prstGeom>
          <a:noFill/>
        </p:spPr>
        <p:txBody>
          <a:bodyPr wrap="none" rtlCol="0">
            <a:spAutoFit/>
          </a:bodyPr>
          <a:lstStyle/>
          <a:p>
            <a:r>
              <a:rPr lang="hr-HR" sz="2800" dirty="0" err="1" smtClean="0"/>
              <a:t>Comparison</a:t>
            </a:r>
            <a:r>
              <a:rPr lang="hr-HR" sz="2800" dirty="0" smtClean="0"/>
              <a:t> </a:t>
            </a:r>
            <a:r>
              <a:rPr lang="hr-HR" sz="2800" dirty="0" err="1" smtClean="0"/>
              <a:t>of</a:t>
            </a:r>
            <a:r>
              <a:rPr lang="hr-HR" sz="2800" dirty="0" smtClean="0"/>
              <a:t> </a:t>
            </a:r>
            <a:r>
              <a:rPr lang="hr-HR" sz="2800" dirty="0" err="1" smtClean="0"/>
              <a:t>the</a:t>
            </a:r>
            <a:r>
              <a:rPr lang="hr-HR" sz="2800" dirty="0" smtClean="0"/>
              <a:t> </a:t>
            </a:r>
            <a:r>
              <a:rPr lang="hr-HR" sz="2800" dirty="0" err="1" smtClean="0"/>
              <a:t>normal</a:t>
            </a:r>
            <a:r>
              <a:rPr lang="hr-HR" sz="2800" dirty="0" smtClean="0"/>
              <a:t> </a:t>
            </a:r>
            <a:r>
              <a:rPr lang="hr-HR" sz="2800" dirty="0" err="1" smtClean="0"/>
              <a:t>tenodesis</a:t>
            </a:r>
            <a:r>
              <a:rPr lang="hr-HR" sz="2800" dirty="0" smtClean="0"/>
              <a:t> </a:t>
            </a:r>
            <a:r>
              <a:rPr lang="hr-HR" sz="2800" dirty="0" err="1" smtClean="0"/>
              <a:t>of</a:t>
            </a:r>
            <a:r>
              <a:rPr lang="hr-HR" sz="2800" dirty="0" smtClean="0"/>
              <a:t> </a:t>
            </a:r>
            <a:r>
              <a:rPr lang="hr-HR" sz="2800" dirty="0" err="1" smtClean="0"/>
              <a:t>the</a:t>
            </a:r>
            <a:r>
              <a:rPr lang="hr-HR" sz="2800" dirty="0" smtClean="0"/>
              <a:t> </a:t>
            </a:r>
            <a:r>
              <a:rPr lang="hr-HR" sz="2800" dirty="0" err="1" smtClean="0"/>
              <a:t>hand</a:t>
            </a:r>
            <a:r>
              <a:rPr lang="hr-HR" sz="2800" dirty="0" smtClean="0"/>
              <a:t> </a:t>
            </a:r>
            <a:r>
              <a:rPr lang="hr-HR" sz="2800" dirty="0" err="1" smtClean="0"/>
              <a:t>and</a:t>
            </a:r>
            <a:r>
              <a:rPr lang="hr-HR" sz="2800" dirty="0" smtClean="0"/>
              <a:t> </a:t>
            </a:r>
          </a:p>
          <a:p>
            <a:r>
              <a:rPr lang="hr-HR" sz="2800" dirty="0" err="1" smtClean="0"/>
              <a:t>the</a:t>
            </a:r>
            <a:r>
              <a:rPr lang="hr-HR" sz="2800" dirty="0" smtClean="0"/>
              <a:t> </a:t>
            </a:r>
            <a:r>
              <a:rPr lang="hr-HR" sz="2800" dirty="0" err="1" smtClean="0"/>
              <a:t>altered</a:t>
            </a:r>
            <a:r>
              <a:rPr lang="hr-HR" sz="2800" dirty="0" smtClean="0"/>
              <a:t> </a:t>
            </a:r>
            <a:r>
              <a:rPr lang="hr-HR" sz="2800" dirty="0" err="1" smtClean="0"/>
              <a:t>grasp</a:t>
            </a:r>
            <a:r>
              <a:rPr lang="hr-HR" sz="2800" dirty="0" smtClean="0"/>
              <a:t>/</a:t>
            </a:r>
            <a:r>
              <a:rPr lang="hr-HR" sz="2800" dirty="0" err="1" smtClean="0"/>
              <a:t>release</a:t>
            </a:r>
            <a:r>
              <a:rPr lang="hr-HR" sz="2800" dirty="0" smtClean="0"/>
              <a:t> </a:t>
            </a:r>
            <a:r>
              <a:rPr lang="hr-HR" sz="2800" dirty="0" err="1" smtClean="0"/>
              <a:t>pattern</a:t>
            </a:r>
            <a:r>
              <a:rPr lang="hr-HR" sz="2800" dirty="0" smtClean="0"/>
              <a:t> </a:t>
            </a:r>
            <a:r>
              <a:rPr lang="hr-HR" sz="2800" dirty="0" err="1" smtClean="0"/>
              <a:t>of</a:t>
            </a:r>
            <a:r>
              <a:rPr lang="hr-HR" sz="2800" dirty="0" smtClean="0"/>
              <a:t> </a:t>
            </a:r>
            <a:r>
              <a:rPr lang="hr-HR" sz="2800" dirty="0" err="1" smtClean="0"/>
              <a:t>radial</a:t>
            </a:r>
            <a:r>
              <a:rPr lang="hr-HR" sz="2800" dirty="0" smtClean="0"/>
              <a:t> nerve </a:t>
            </a:r>
            <a:r>
              <a:rPr lang="hr-HR" sz="2800" dirty="0" err="1" smtClean="0"/>
              <a:t>palsy</a:t>
            </a:r>
            <a:r>
              <a:rPr lang="hr-HR" sz="2800" dirty="0" smtClean="0"/>
              <a:t>.</a:t>
            </a:r>
            <a:endParaRPr lang="hr-HR" sz="2800" dirty="0"/>
          </a:p>
        </p:txBody>
      </p:sp>
      <p:sp>
        <p:nvSpPr>
          <p:cNvPr id="5" name="TextBox 4"/>
          <p:cNvSpPr txBox="1"/>
          <p:nvPr/>
        </p:nvSpPr>
        <p:spPr>
          <a:xfrm>
            <a:off x="4562959" y="5507940"/>
            <a:ext cx="4185505" cy="369332"/>
          </a:xfrm>
          <a:prstGeom prst="rect">
            <a:avLst/>
          </a:prstGeom>
          <a:noFill/>
        </p:spPr>
        <p:txBody>
          <a:bodyPr wrap="none" rtlCol="0">
            <a:spAutoFit/>
          </a:bodyPr>
          <a:lstStyle/>
          <a:p>
            <a:r>
              <a:rPr lang="hr-HR" dirty="0" err="1" smtClean="0"/>
              <a:t>Colditz</a:t>
            </a:r>
            <a:r>
              <a:rPr lang="hr-HR" dirty="0" smtClean="0"/>
              <a:t> JC. J </a:t>
            </a:r>
            <a:r>
              <a:rPr lang="hr-HR" dirty="0" err="1" smtClean="0"/>
              <a:t>Hand</a:t>
            </a:r>
            <a:r>
              <a:rPr lang="hr-HR" dirty="0" smtClean="0"/>
              <a:t> </a:t>
            </a:r>
            <a:r>
              <a:rPr lang="hr-HR" dirty="0" err="1" smtClean="0"/>
              <a:t>Therapy</a:t>
            </a:r>
            <a:r>
              <a:rPr lang="hr-HR" dirty="0" smtClean="0"/>
              <a:t>. 1987; 1: 18-23.</a:t>
            </a:r>
            <a:endParaRPr lang="hr-H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5826968"/>
            <a:ext cx="9144000" cy="105841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sz="2800" dirty="0">
              <a:solidFill>
                <a:schemeClr val="bg1"/>
              </a:solidFill>
            </a:endParaRPr>
          </a:p>
        </p:txBody>
      </p:sp>
      <p:pic>
        <p:nvPicPr>
          <p:cNvPr id="2" name="Picture 1" descr="2015-06-06_200320.png"/>
          <p:cNvPicPr>
            <a:picLocks noChangeAspect="1"/>
          </p:cNvPicPr>
          <p:nvPr/>
        </p:nvPicPr>
        <p:blipFill>
          <a:blip r:embed="rId3" cstate="print"/>
          <a:srcRect b="17223"/>
          <a:stretch>
            <a:fillRect/>
          </a:stretch>
        </p:blipFill>
        <p:spPr>
          <a:xfrm>
            <a:off x="2076761" y="1196752"/>
            <a:ext cx="4990477" cy="3460873"/>
          </a:xfrm>
          <a:prstGeom prst="rect">
            <a:avLst/>
          </a:prstGeom>
        </p:spPr>
      </p:pic>
      <p:sp>
        <p:nvSpPr>
          <p:cNvPr id="3" name="TextBox 2"/>
          <p:cNvSpPr txBox="1"/>
          <p:nvPr/>
        </p:nvSpPr>
        <p:spPr>
          <a:xfrm>
            <a:off x="1475656" y="-27384"/>
            <a:ext cx="6396623"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Radial</a:t>
            </a:r>
            <a:r>
              <a:rPr lang="hr-HR" sz="4400" dirty="0" smtClean="0">
                <a:effectLst>
                  <a:outerShdw blurRad="38100" dist="38100" dir="2700000" algn="tl">
                    <a:srgbClr val="000000">
                      <a:alpha val="43137"/>
                    </a:srgbClr>
                  </a:outerShdw>
                </a:effectLst>
                <a:latin typeface="+mj-lt"/>
              </a:rPr>
              <a:t> nerve </a:t>
            </a:r>
            <a:r>
              <a:rPr lang="hr-HR" sz="4400" dirty="0" err="1" smtClean="0">
                <a:effectLst>
                  <a:outerShdw blurRad="38100" dist="38100" dir="2700000" algn="tl">
                    <a:srgbClr val="000000">
                      <a:alpha val="43137"/>
                    </a:srgbClr>
                  </a:outerShdw>
                </a:effectLst>
                <a:latin typeface="+mj-lt"/>
              </a:rPr>
              <a:t>palsy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splinting</a:t>
            </a:r>
            <a:endParaRPr lang="hr-HR" sz="4400" dirty="0">
              <a:effectLst>
                <a:outerShdw blurRad="38100" dist="38100" dir="2700000" algn="tl">
                  <a:srgbClr val="000000">
                    <a:alpha val="43137"/>
                  </a:srgbClr>
                </a:outerShdw>
              </a:effectLst>
              <a:latin typeface="+mj-lt"/>
            </a:endParaRPr>
          </a:p>
        </p:txBody>
      </p:sp>
      <p:sp>
        <p:nvSpPr>
          <p:cNvPr id="7" name="TextBox 6"/>
          <p:cNvSpPr txBox="1"/>
          <p:nvPr/>
        </p:nvSpPr>
        <p:spPr>
          <a:xfrm>
            <a:off x="395536" y="5859269"/>
            <a:ext cx="8762592" cy="954107"/>
          </a:xfrm>
          <a:prstGeom prst="rect">
            <a:avLst/>
          </a:prstGeom>
          <a:noFill/>
        </p:spPr>
        <p:txBody>
          <a:bodyPr wrap="none" rtlCol="0">
            <a:spAutoFit/>
          </a:bodyPr>
          <a:lstStyle/>
          <a:p>
            <a:r>
              <a:rPr lang="hr-HR" sz="2800" dirty="0" err="1" smtClean="0">
                <a:solidFill>
                  <a:schemeClr val="bg1"/>
                </a:solidFill>
              </a:rPr>
              <a:t>Recreates</a:t>
            </a:r>
            <a:r>
              <a:rPr lang="hr-HR" sz="2800" dirty="0" smtClean="0">
                <a:solidFill>
                  <a:schemeClr val="bg1"/>
                </a:solidFill>
              </a:rPr>
              <a:t> </a:t>
            </a:r>
            <a:r>
              <a:rPr lang="hr-HR" sz="2800" dirty="0" err="1" smtClean="0">
                <a:solidFill>
                  <a:schemeClr val="bg1"/>
                </a:solidFill>
              </a:rPr>
              <a:t>harmony</a:t>
            </a:r>
            <a:r>
              <a:rPr lang="hr-HR" sz="2800" dirty="0" smtClean="0">
                <a:solidFill>
                  <a:schemeClr val="bg1"/>
                </a:solidFill>
              </a:rPr>
              <a:t> </a:t>
            </a:r>
            <a:r>
              <a:rPr lang="hr-HR" sz="2800" dirty="0" err="1" smtClean="0">
                <a:solidFill>
                  <a:schemeClr val="bg1"/>
                </a:solidFill>
              </a:rPr>
              <a:t>of</a:t>
            </a:r>
            <a:r>
              <a:rPr lang="hr-HR" sz="2800" dirty="0" smtClean="0">
                <a:solidFill>
                  <a:schemeClr val="bg1"/>
                </a:solidFill>
              </a:rPr>
              <a:t> </a:t>
            </a:r>
            <a:r>
              <a:rPr lang="hr-HR" sz="2800" dirty="0" err="1" smtClean="0">
                <a:solidFill>
                  <a:schemeClr val="bg1"/>
                </a:solidFill>
              </a:rPr>
              <a:t>tenodesis</a:t>
            </a:r>
            <a:r>
              <a:rPr lang="hr-HR" sz="2800" dirty="0" smtClean="0">
                <a:solidFill>
                  <a:schemeClr val="bg1"/>
                </a:solidFill>
              </a:rPr>
              <a:t> </a:t>
            </a:r>
            <a:r>
              <a:rPr lang="hr-HR" sz="2800" dirty="0" err="1" smtClean="0">
                <a:solidFill>
                  <a:schemeClr val="bg1"/>
                </a:solidFill>
              </a:rPr>
              <a:t>action</a:t>
            </a:r>
            <a:r>
              <a:rPr lang="hr-HR" sz="2800" dirty="0" smtClean="0">
                <a:solidFill>
                  <a:schemeClr val="bg1"/>
                </a:solidFill>
              </a:rPr>
              <a:t>:  </a:t>
            </a:r>
            <a:r>
              <a:rPr lang="hr-HR" sz="2800" dirty="0" err="1" smtClean="0">
                <a:solidFill>
                  <a:schemeClr val="bg1"/>
                </a:solidFill>
              </a:rPr>
              <a:t>Finger</a:t>
            </a:r>
            <a:r>
              <a:rPr lang="hr-HR" sz="2800" dirty="0" smtClean="0">
                <a:solidFill>
                  <a:schemeClr val="bg1"/>
                </a:solidFill>
              </a:rPr>
              <a:t> </a:t>
            </a:r>
            <a:r>
              <a:rPr lang="hr-HR" sz="2800" dirty="0" err="1" smtClean="0">
                <a:solidFill>
                  <a:schemeClr val="bg1"/>
                </a:solidFill>
              </a:rPr>
              <a:t>extension</a:t>
            </a:r>
            <a:r>
              <a:rPr lang="hr-HR" sz="2800" dirty="0" smtClean="0">
                <a:solidFill>
                  <a:schemeClr val="bg1"/>
                </a:solidFill>
              </a:rPr>
              <a:t> </a:t>
            </a:r>
          </a:p>
          <a:p>
            <a:r>
              <a:rPr lang="hr-HR" sz="2800" dirty="0" err="1" smtClean="0">
                <a:solidFill>
                  <a:schemeClr val="bg1"/>
                </a:solidFill>
              </a:rPr>
              <a:t>with</a:t>
            </a:r>
            <a:r>
              <a:rPr lang="hr-HR" sz="2800" dirty="0" smtClean="0">
                <a:solidFill>
                  <a:schemeClr val="bg1"/>
                </a:solidFill>
              </a:rPr>
              <a:t> </a:t>
            </a:r>
            <a:r>
              <a:rPr lang="hr-HR" sz="2800" dirty="0" err="1" smtClean="0">
                <a:solidFill>
                  <a:schemeClr val="bg1"/>
                </a:solidFill>
              </a:rPr>
              <a:t>wrist</a:t>
            </a:r>
            <a:r>
              <a:rPr lang="hr-HR" sz="2800" dirty="0" smtClean="0">
                <a:solidFill>
                  <a:schemeClr val="bg1"/>
                </a:solidFill>
              </a:rPr>
              <a:t> </a:t>
            </a:r>
            <a:r>
              <a:rPr lang="hr-HR" sz="2800" dirty="0" err="1" smtClean="0">
                <a:solidFill>
                  <a:schemeClr val="bg1"/>
                </a:solidFill>
              </a:rPr>
              <a:t>flexion</a:t>
            </a:r>
            <a:r>
              <a:rPr lang="hr-HR" sz="2800" dirty="0" smtClean="0">
                <a:solidFill>
                  <a:schemeClr val="bg1"/>
                </a:solidFill>
              </a:rPr>
              <a:t> </a:t>
            </a:r>
            <a:r>
              <a:rPr lang="hr-HR" sz="2800" dirty="0" err="1" smtClean="0">
                <a:solidFill>
                  <a:schemeClr val="bg1"/>
                </a:solidFill>
              </a:rPr>
              <a:t>and</a:t>
            </a:r>
            <a:r>
              <a:rPr lang="hr-HR" sz="2800" dirty="0" smtClean="0">
                <a:solidFill>
                  <a:schemeClr val="bg1"/>
                </a:solidFill>
              </a:rPr>
              <a:t> </a:t>
            </a:r>
            <a:r>
              <a:rPr lang="hr-HR" sz="2800" dirty="0" err="1" smtClean="0">
                <a:solidFill>
                  <a:schemeClr val="bg1"/>
                </a:solidFill>
              </a:rPr>
              <a:t>wrist</a:t>
            </a:r>
            <a:r>
              <a:rPr lang="hr-HR" sz="2800" dirty="0" smtClean="0">
                <a:solidFill>
                  <a:schemeClr val="bg1"/>
                </a:solidFill>
              </a:rPr>
              <a:t> </a:t>
            </a:r>
            <a:r>
              <a:rPr lang="hr-HR" sz="2800" dirty="0" err="1" smtClean="0">
                <a:solidFill>
                  <a:schemeClr val="bg1"/>
                </a:solidFill>
              </a:rPr>
              <a:t>extension</a:t>
            </a:r>
            <a:r>
              <a:rPr lang="hr-HR" sz="2800" dirty="0" smtClean="0">
                <a:solidFill>
                  <a:schemeClr val="bg1"/>
                </a:solidFill>
              </a:rPr>
              <a:t> </a:t>
            </a:r>
            <a:r>
              <a:rPr lang="hr-HR" sz="2800" dirty="0" err="1" smtClean="0">
                <a:solidFill>
                  <a:schemeClr val="bg1"/>
                </a:solidFill>
              </a:rPr>
              <a:t>with</a:t>
            </a:r>
            <a:r>
              <a:rPr lang="hr-HR" sz="2800" dirty="0" smtClean="0">
                <a:solidFill>
                  <a:schemeClr val="bg1"/>
                </a:solidFill>
              </a:rPr>
              <a:t> </a:t>
            </a:r>
            <a:r>
              <a:rPr lang="hr-HR" sz="2800" dirty="0" err="1" smtClean="0">
                <a:solidFill>
                  <a:schemeClr val="bg1"/>
                </a:solidFill>
              </a:rPr>
              <a:t>finger</a:t>
            </a:r>
            <a:r>
              <a:rPr lang="hr-HR" sz="2800" dirty="0" smtClean="0">
                <a:solidFill>
                  <a:schemeClr val="bg1"/>
                </a:solidFill>
              </a:rPr>
              <a:t> </a:t>
            </a:r>
            <a:r>
              <a:rPr lang="hr-HR" sz="2800" dirty="0" err="1" smtClean="0">
                <a:solidFill>
                  <a:schemeClr val="bg1"/>
                </a:solidFill>
              </a:rPr>
              <a:t>flexion</a:t>
            </a:r>
            <a:r>
              <a:rPr lang="hr-HR" sz="2800" dirty="0" smtClean="0"/>
              <a:t>.    </a:t>
            </a:r>
            <a:endParaRPr lang="hr-HR" sz="2800" dirty="0"/>
          </a:p>
        </p:txBody>
      </p:sp>
      <p:sp>
        <p:nvSpPr>
          <p:cNvPr id="8" name="TextBox 7"/>
          <p:cNvSpPr txBox="1"/>
          <p:nvPr/>
        </p:nvSpPr>
        <p:spPr>
          <a:xfrm>
            <a:off x="4499992" y="5085184"/>
            <a:ext cx="4185505" cy="369332"/>
          </a:xfrm>
          <a:prstGeom prst="rect">
            <a:avLst/>
          </a:prstGeom>
          <a:noFill/>
        </p:spPr>
        <p:txBody>
          <a:bodyPr wrap="none" rtlCol="0">
            <a:spAutoFit/>
          </a:bodyPr>
          <a:lstStyle/>
          <a:p>
            <a:r>
              <a:rPr lang="hr-HR" dirty="0" err="1" smtClean="0"/>
              <a:t>Colditz</a:t>
            </a:r>
            <a:r>
              <a:rPr lang="hr-HR" dirty="0" smtClean="0"/>
              <a:t> JC. J </a:t>
            </a:r>
            <a:r>
              <a:rPr lang="hr-HR" dirty="0" err="1" smtClean="0"/>
              <a:t>Hand</a:t>
            </a:r>
            <a:r>
              <a:rPr lang="hr-HR" dirty="0" smtClean="0"/>
              <a:t> </a:t>
            </a:r>
            <a:r>
              <a:rPr lang="hr-HR" dirty="0" err="1" smtClean="0"/>
              <a:t>Therapy</a:t>
            </a:r>
            <a:r>
              <a:rPr lang="hr-HR" dirty="0" smtClean="0"/>
              <a:t>. 1987; 1: 18-23.</a:t>
            </a:r>
            <a:endParaRPr lang="hr-H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643.JPG"/>
          <p:cNvPicPr>
            <a:picLocks noChangeAspect="1"/>
          </p:cNvPicPr>
          <p:nvPr/>
        </p:nvPicPr>
        <p:blipFill>
          <a:blip r:embed="rId3" cstate="print"/>
          <a:srcRect l="11922" r="14571" b="3974"/>
          <a:stretch>
            <a:fillRect/>
          </a:stretch>
        </p:blipFill>
        <p:spPr>
          <a:xfrm>
            <a:off x="4716016" y="1412776"/>
            <a:ext cx="4062120" cy="3537688"/>
          </a:xfrm>
          <a:prstGeom prst="rect">
            <a:avLst/>
          </a:prstGeom>
        </p:spPr>
      </p:pic>
      <p:pic>
        <p:nvPicPr>
          <p:cNvPr id="3" name="Picture 2" descr="IMG_9644.JPG"/>
          <p:cNvPicPr>
            <a:picLocks noChangeAspect="1"/>
          </p:cNvPicPr>
          <p:nvPr/>
        </p:nvPicPr>
        <p:blipFill>
          <a:blip r:embed="rId4" cstate="print"/>
          <a:srcRect l="4689" r="17451" b="4698"/>
          <a:stretch>
            <a:fillRect/>
          </a:stretch>
        </p:blipFill>
        <p:spPr>
          <a:xfrm>
            <a:off x="179512" y="1402361"/>
            <a:ext cx="4336716" cy="3538807"/>
          </a:xfrm>
          <a:prstGeom prst="rect">
            <a:avLst/>
          </a:prstGeom>
        </p:spPr>
      </p:pic>
      <p:sp>
        <p:nvSpPr>
          <p:cNvPr id="4" name="TextBox 3"/>
          <p:cNvSpPr txBox="1"/>
          <p:nvPr/>
        </p:nvSpPr>
        <p:spPr>
          <a:xfrm>
            <a:off x="1631761" y="-76745"/>
            <a:ext cx="6396623"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Radial</a:t>
            </a:r>
            <a:r>
              <a:rPr lang="hr-HR" sz="4400" dirty="0" smtClean="0">
                <a:effectLst>
                  <a:outerShdw blurRad="38100" dist="38100" dir="2700000" algn="tl">
                    <a:srgbClr val="000000">
                      <a:alpha val="43137"/>
                    </a:srgbClr>
                  </a:outerShdw>
                </a:effectLst>
                <a:latin typeface="+mj-lt"/>
              </a:rPr>
              <a:t> nerve </a:t>
            </a:r>
            <a:r>
              <a:rPr lang="hr-HR" sz="4400" dirty="0" err="1" smtClean="0">
                <a:effectLst>
                  <a:outerShdw blurRad="38100" dist="38100" dir="2700000" algn="tl">
                    <a:srgbClr val="000000">
                      <a:alpha val="43137"/>
                    </a:srgbClr>
                  </a:outerShdw>
                </a:effectLst>
                <a:latin typeface="+mj-lt"/>
              </a:rPr>
              <a:t>palsy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splinting</a:t>
            </a:r>
            <a:endParaRPr lang="hr-HR" sz="4400"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99392"/>
            <a:ext cx="4446217" cy="1446550"/>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rPr>
              <a:t>Radial</a:t>
            </a:r>
            <a:r>
              <a:rPr lang="hr-HR" sz="4400" dirty="0" smtClean="0">
                <a:effectLst>
                  <a:outerShdw blurRad="38100" dist="38100" dir="2700000" algn="tl">
                    <a:srgbClr val="000000">
                      <a:alpha val="43137"/>
                    </a:srgbClr>
                  </a:outerShdw>
                </a:effectLst>
              </a:rPr>
              <a:t> nerve </a:t>
            </a:r>
            <a:r>
              <a:rPr lang="hr-HR" sz="4400" dirty="0" err="1" smtClean="0">
                <a:effectLst>
                  <a:outerShdw blurRad="38100" dist="38100" dir="2700000" algn="tl">
                    <a:srgbClr val="000000">
                      <a:alpha val="43137"/>
                    </a:srgbClr>
                  </a:outerShdw>
                </a:effectLst>
              </a:rPr>
              <a:t>palsy</a:t>
            </a:r>
            <a:r>
              <a:rPr lang="hr-HR" sz="4400" dirty="0" smtClean="0">
                <a:effectLst>
                  <a:outerShdw blurRad="38100" dist="38100" dir="2700000" algn="tl">
                    <a:srgbClr val="000000">
                      <a:alpha val="43137"/>
                    </a:srgbClr>
                  </a:outerShdw>
                </a:effectLst>
              </a:rPr>
              <a:t> </a:t>
            </a:r>
          </a:p>
          <a:p>
            <a:r>
              <a:rPr lang="hr-HR" sz="4400" dirty="0" err="1" smtClean="0">
                <a:effectLst>
                  <a:outerShdw blurRad="38100" dist="38100" dir="2700000" algn="tl">
                    <a:srgbClr val="000000">
                      <a:alpha val="43137"/>
                    </a:srgbClr>
                  </a:outerShdw>
                </a:effectLst>
              </a:rPr>
              <a:t>Recovery</a:t>
            </a:r>
            <a:r>
              <a:rPr lang="hr-HR" sz="4400" dirty="0" smtClean="0">
                <a:effectLst>
                  <a:outerShdw blurRad="38100" dist="38100" dir="2700000" algn="tl">
                    <a:srgbClr val="000000">
                      <a:alpha val="43137"/>
                    </a:srgbClr>
                  </a:outerShdw>
                </a:effectLst>
              </a:rPr>
              <a:t> </a:t>
            </a:r>
            <a:r>
              <a:rPr lang="hr-HR" sz="4400" dirty="0" err="1" smtClean="0">
                <a:effectLst>
                  <a:outerShdw blurRad="38100" dist="38100" dir="2700000" algn="tl">
                    <a:srgbClr val="000000">
                      <a:alpha val="43137"/>
                    </a:srgbClr>
                  </a:outerShdw>
                </a:effectLst>
              </a:rPr>
              <a:t>timeline</a:t>
            </a:r>
            <a:endParaRPr lang="hr-HR" sz="4400" dirty="0">
              <a:effectLst>
                <a:outerShdw blurRad="38100" dist="38100" dir="2700000" algn="tl">
                  <a:srgbClr val="000000">
                    <a:alpha val="43137"/>
                  </a:srgbClr>
                </a:outerShdw>
              </a:effectLst>
            </a:endParaRPr>
          </a:p>
        </p:txBody>
      </p:sp>
      <p:graphicFrame>
        <p:nvGraphicFramePr>
          <p:cNvPr id="4" name="Diagram 3"/>
          <p:cNvGraphicFramePr/>
          <p:nvPr/>
        </p:nvGraphicFramePr>
        <p:xfrm>
          <a:off x="216024" y="1916832"/>
          <a:ext cx="8748464"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3528" y="1340768"/>
            <a:ext cx="2415085" cy="523220"/>
          </a:xfrm>
          <a:prstGeom prst="rect">
            <a:avLst/>
          </a:prstGeom>
          <a:noFill/>
        </p:spPr>
        <p:txBody>
          <a:bodyPr wrap="none" rtlCol="0">
            <a:spAutoFit/>
          </a:bodyPr>
          <a:lstStyle/>
          <a:p>
            <a:r>
              <a:rPr lang="hr-HR" sz="2800" dirty="0" smtClean="0">
                <a:effectLst>
                  <a:outerShdw blurRad="38100" dist="38100" dir="2700000" algn="tl">
                    <a:srgbClr val="000000">
                      <a:alpha val="43137"/>
                    </a:srgbClr>
                  </a:outerShdw>
                </a:effectLst>
              </a:rPr>
              <a:t>EMG  follow up</a:t>
            </a:r>
            <a:endParaRPr lang="hr-HR" sz="2800" dirty="0">
              <a:effectLst>
                <a:outerShdw blurRad="38100" dist="38100" dir="2700000" algn="tl">
                  <a:srgbClr val="000000">
                    <a:alpha val="43137"/>
                  </a:srgbClr>
                </a:outerShdw>
              </a:effectLst>
            </a:endParaRPr>
          </a:p>
        </p:txBody>
      </p:sp>
      <p:sp>
        <p:nvSpPr>
          <p:cNvPr id="6" name="Up Arrow Callout 5"/>
          <p:cNvSpPr/>
          <p:nvPr/>
        </p:nvSpPr>
        <p:spPr>
          <a:xfrm>
            <a:off x="3203848" y="4293096"/>
            <a:ext cx="2880320" cy="237626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err="1" smtClean="0"/>
              <a:t>Reinervation</a:t>
            </a:r>
            <a:r>
              <a:rPr lang="hr-HR" sz="2800" dirty="0" smtClean="0"/>
              <a:t> </a:t>
            </a:r>
            <a:r>
              <a:rPr lang="hr-HR" sz="2800" dirty="0" err="1" smtClean="0"/>
              <a:t>typically</a:t>
            </a:r>
            <a:r>
              <a:rPr lang="hr-HR" sz="2800" dirty="0" smtClean="0"/>
              <a:t> </a:t>
            </a:r>
            <a:r>
              <a:rPr lang="hr-HR" sz="2800" dirty="0" err="1" smtClean="0"/>
              <a:t>occur</a:t>
            </a:r>
            <a:r>
              <a:rPr lang="hr-HR" sz="2800" dirty="0" smtClean="0"/>
              <a:t> at </a:t>
            </a:r>
            <a:r>
              <a:rPr lang="hr-HR" sz="2800" dirty="0" err="1" smtClean="0"/>
              <a:t>this</a:t>
            </a:r>
            <a:r>
              <a:rPr lang="hr-HR" sz="2800" dirty="0" smtClean="0"/>
              <a:t> </a:t>
            </a:r>
            <a:r>
              <a:rPr lang="hr-HR" sz="2800" dirty="0" err="1" smtClean="0"/>
              <a:t>stage</a:t>
            </a:r>
            <a:endParaRPr lang="hr-H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cutec_lumbo-566x566.jpg"/>
          <p:cNvPicPr>
            <a:picLocks noGrp="1" noChangeAspect="1"/>
          </p:cNvPicPr>
          <p:nvPr>
            <p:ph idx="1"/>
          </p:nvPr>
        </p:nvPicPr>
        <p:blipFill>
          <a:blip r:embed="rId3" cstate="print"/>
          <a:stretch>
            <a:fillRect/>
          </a:stretch>
        </p:blipFill>
        <p:spPr>
          <a:xfrm>
            <a:off x="35496" y="1600200"/>
            <a:ext cx="4525963" cy="4525963"/>
          </a:xfrm>
        </p:spPr>
      </p:pic>
      <p:pic>
        <p:nvPicPr>
          <p:cNvPr id="5" name="Picture 4" descr="orthotics-02.jpg"/>
          <p:cNvPicPr>
            <a:picLocks noChangeAspect="1"/>
          </p:cNvPicPr>
          <p:nvPr/>
        </p:nvPicPr>
        <p:blipFill>
          <a:blip r:embed="rId4" cstate="print"/>
          <a:stretch>
            <a:fillRect/>
          </a:stretch>
        </p:blipFill>
        <p:spPr>
          <a:xfrm>
            <a:off x="4716016" y="1556792"/>
            <a:ext cx="4176464" cy="4536504"/>
          </a:xfrm>
          <a:prstGeom prst="rect">
            <a:avLst/>
          </a:prstGeom>
        </p:spPr>
      </p:pic>
      <p:sp>
        <p:nvSpPr>
          <p:cNvPr id="6" name="Title 1"/>
          <p:cNvSpPr txBox="1">
            <a:spLocks noGrp="1"/>
          </p:cNvSpPr>
          <p:nvPr>
            <p:ph type="title"/>
          </p:nvPr>
        </p:nvSpPr>
        <p:spPr>
          <a:xfrm>
            <a:off x="457200" y="-2434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Orthotic</a:t>
            </a:r>
            <a:r>
              <a:rPr kumimoji="0" lang="hr-H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Devices</a:t>
            </a:r>
            <a:r>
              <a:rPr kumimoji="0" lang="hr-HR"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hr-HR" sz="44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Classification</a:t>
            </a:r>
            <a:endParaRPr kumimoji="0" lang="hr-HR"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755576" y="6165304"/>
            <a:ext cx="2136162" cy="523220"/>
          </a:xfrm>
          <a:prstGeom prst="rect">
            <a:avLst/>
          </a:prstGeom>
          <a:noFill/>
        </p:spPr>
        <p:txBody>
          <a:bodyPr wrap="none" rtlCol="0">
            <a:spAutoFit/>
          </a:bodyPr>
          <a:lstStyle/>
          <a:p>
            <a:r>
              <a:rPr lang="hr-HR" sz="2800" dirty="0" err="1" smtClean="0"/>
              <a:t>Prefabricated</a:t>
            </a:r>
            <a:endParaRPr lang="hr-HR" sz="2800" dirty="0"/>
          </a:p>
        </p:txBody>
      </p:sp>
      <p:sp>
        <p:nvSpPr>
          <p:cNvPr id="8" name="TextBox 7"/>
          <p:cNvSpPr txBox="1"/>
          <p:nvPr/>
        </p:nvSpPr>
        <p:spPr>
          <a:xfrm>
            <a:off x="4644008" y="6165304"/>
            <a:ext cx="2490233" cy="523220"/>
          </a:xfrm>
          <a:prstGeom prst="rect">
            <a:avLst/>
          </a:prstGeom>
          <a:noFill/>
        </p:spPr>
        <p:txBody>
          <a:bodyPr wrap="none" rtlCol="0">
            <a:spAutoFit/>
          </a:bodyPr>
          <a:lstStyle/>
          <a:p>
            <a:r>
              <a:rPr lang="hr-HR" sz="2800" dirty="0" smtClean="0"/>
              <a:t>C</a:t>
            </a:r>
            <a:r>
              <a:rPr lang="en-US" sz="2800" dirty="0" err="1" smtClean="0"/>
              <a:t>ustom</a:t>
            </a:r>
            <a:r>
              <a:rPr lang="en-US" sz="2800" dirty="0" smtClean="0"/>
              <a:t> molded</a:t>
            </a:r>
            <a:endParaRPr lang="hr-HR"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rbs-palsy+Erb-Duchenne-Palsy-web-large(800x600).jpg"/>
          <p:cNvPicPr>
            <a:picLocks noChangeAspect="1"/>
          </p:cNvPicPr>
          <p:nvPr/>
        </p:nvPicPr>
        <p:blipFill>
          <a:blip r:embed="rId3" cstate="print"/>
          <a:stretch>
            <a:fillRect/>
          </a:stretch>
        </p:blipFill>
        <p:spPr>
          <a:xfrm>
            <a:off x="1475656" y="1345586"/>
            <a:ext cx="6618312" cy="4963734"/>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979712" y="-99392"/>
            <a:ext cx="5699445" cy="1200329"/>
          </a:xfrm>
          <a:prstGeom prst="rect">
            <a:avLst/>
          </a:prstGeom>
        </p:spPr>
        <p:txBody>
          <a:bodyPr wrap="none">
            <a:spAutoFit/>
          </a:bodyPr>
          <a:lstStyle/>
          <a:p>
            <a:r>
              <a:rPr lang="hr-HR" sz="4400" b="1" dirty="0" err="1" smtClean="0"/>
              <a:t>Recovery</a:t>
            </a:r>
            <a:r>
              <a:rPr lang="hr-HR" sz="4400" b="1" dirty="0" smtClean="0"/>
              <a:t> </a:t>
            </a:r>
            <a:r>
              <a:rPr lang="hr-HR" sz="4400" b="1" dirty="0" err="1" smtClean="0"/>
              <a:t>complications</a:t>
            </a:r>
            <a:endParaRPr lang="hr-HR" sz="4400" b="1" dirty="0" smtClean="0"/>
          </a:p>
          <a:p>
            <a:pPr algn="ctr"/>
            <a:r>
              <a:rPr lang="hr-HR" sz="2800" b="1" dirty="0" err="1" smtClean="0"/>
              <a:t>Brachial</a:t>
            </a:r>
            <a:r>
              <a:rPr lang="hr-HR" sz="2800" b="1" dirty="0" smtClean="0"/>
              <a:t> </a:t>
            </a:r>
            <a:r>
              <a:rPr lang="hr-HR" sz="2800" b="1" dirty="0" err="1" smtClean="0"/>
              <a:t>plexus</a:t>
            </a:r>
            <a:r>
              <a:rPr lang="hr-HR" sz="2800" b="1" dirty="0" smtClean="0"/>
              <a:t> </a:t>
            </a:r>
            <a:r>
              <a:rPr lang="hr-HR" sz="2800" b="1" dirty="0" err="1" smtClean="0"/>
              <a:t>contusion</a:t>
            </a:r>
            <a:endParaRPr lang="hr-HR"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99392"/>
            <a:ext cx="7061228" cy="769441"/>
          </a:xfrm>
          <a:prstGeom prst="rect">
            <a:avLst/>
          </a:prstGeom>
          <a:noFill/>
        </p:spPr>
        <p:txBody>
          <a:bodyPr wrap="none" rtlCol="0">
            <a:spAutoFit/>
          </a:bodyPr>
          <a:lstStyle/>
          <a:p>
            <a:r>
              <a:rPr lang="hr-HR" sz="4400" dirty="0" smtClean="0">
                <a:effectLst>
                  <a:outerShdw blurRad="38100" dist="38100" dir="2700000" algn="tl">
                    <a:srgbClr val="000000">
                      <a:alpha val="43137"/>
                    </a:srgbClr>
                  </a:outerShdw>
                </a:effectLst>
              </a:rPr>
              <a:t> </a:t>
            </a:r>
            <a:r>
              <a:rPr lang="hr-HR" sz="4400" dirty="0" err="1" smtClean="0">
                <a:effectLst>
                  <a:outerShdw blurRad="38100" dist="38100" dir="2700000" algn="tl">
                    <a:srgbClr val="000000">
                      <a:alpha val="43137"/>
                    </a:srgbClr>
                  </a:outerShdw>
                </a:effectLst>
              </a:rPr>
              <a:t>Erb</a:t>
            </a:r>
            <a:r>
              <a:rPr lang="hr-HR" sz="4400" dirty="0" smtClean="0">
                <a:effectLst>
                  <a:outerShdw blurRad="38100" dist="38100" dir="2700000" algn="tl">
                    <a:srgbClr val="000000">
                      <a:alpha val="43137"/>
                    </a:srgbClr>
                  </a:outerShdw>
                </a:effectLst>
              </a:rPr>
              <a:t>´s </a:t>
            </a:r>
            <a:r>
              <a:rPr lang="hr-HR" sz="4400" dirty="0" err="1" smtClean="0">
                <a:effectLst>
                  <a:outerShdw blurRad="38100" dist="38100" dir="2700000" algn="tl">
                    <a:srgbClr val="000000">
                      <a:alpha val="43137"/>
                    </a:srgbClr>
                  </a:outerShdw>
                </a:effectLst>
              </a:rPr>
              <a:t>palsy</a:t>
            </a:r>
            <a:r>
              <a:rPr lang="hr-HR" sz="4400" dirty="0" smtClean="0">
                <a:effectLst>
                  <a:outerShdw blurRad="38100" dist="38100" dir="2700000" algn="tl">
                    <a:srgbClr val="000000">
                      <a:alpha val="43137"/>
                    </a:srgbClr>
                  </a:outerShdw>
                </a:effectLst>
              </a:rPr>
              <a:t> -</a:t>
            </a:r>
            <a:r>
              <a:rPr lang="hr-HR" sz="4400" dirty="0" err="1" smtClean="0">
                <a:effectLst>
                  <a:outerShdw blurRad="38100" dist="38100" dir="2700000" algn="tl">
                    <a:srgbClr val="000000">
                      <a:alpha val="43137"/>
                    </a:srgbClr>
                  </a:outerShdw>
                </a:effectLst>
              </a:rPr>
              <a:t>recovery</a:t>
            </a:r>
            <a:r>
              <a:rPr lang="hr-HR" sz="4400" dirty="0" smtClean="0">
                <a:effectLst>
                  <a:outerShdw blurRad="38100" dist="38100" dir="2700000" algn="tl">
                    <a:srgbClr val="000000">
                      <a:alpha val="43137"/>
                    </a:srgbClr>
                  </a:outerShdw>
                </a:effectLst>
              </a:rPr>
              <a:t> </a:t>
            </a:r>
            <a:r>
              <a:rPr lang="hr-HR" sz="4400" dirty="0" err="1" smtClean="0">
                <a:effectLst>
                  <a:outerShdw blurRad="38100" dist="38100" dir="2700000" algn="tl">
                    <a:srgbClr val="000000">
                      <a:alpha val="43137"/>
                    </a:srgbClr>
                  </a:outerShdw>
                </a:effectLst>
              </a:rPr>
              <a:t>timeline</a:t>
            </a:r>
            <a:endParaRPr lang="hr-HR" sz="4400" dirty="0">
              <a:effectLst>
                <a:outerShdw blurRad="38100" dist="38100" dir="2700000" algn="tl">
                  <a:srgbClr val="000000">
                    <a:alpha val="43137"/>
                  </a:srgbClr>
                </a:outerShdw>
              </a:effectLst>
            </a:endParaRPr>
          </a:p>
        </p:txBody>
      </p:sp>
      <p:graphicFrame>
        <p:nvGraphicFramePr>
          <p:cNvPr id="3" name="Diagram 2"/>
          <p:cNvGraphicFramePr/>
          <p:nvPr/>
        </p:nvGraphicFramePr>
        <p:xfrm>
          <a:off x="395536" y="2060848"/>
          <a:ext cx="8424936"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3528" y="1340768"/>
            <a:ext cx="2415085" cy="523220"/>
          </a:xfrm>
          <a:prstGeom prst="rect">
            <a:avLst/>
          </a:prstGeom>
          <a:noFill/>
        </p:spPr>
        <p:txBody>
          <a:bodyPr wrap="none" rtlCol="0">
            <a:spAutoFit/>
          </a:bodyPr>
          <a:lstStyle/>
          <a:p>
            <a:r>
              <a:rPr lang="hr-HR" sz="2800" dirty="0" smtClean="0">
                <a:effectLst>
                  <a:outerShdw blurRad="38100" dist="38100" dir="2700000" algn="tl">
                    <a:srgbClr val="000000">
                      <a:alpha val="43137"/>
                    </a:srgbClr>
                  </a:outerShdw>
                </a:effectLst>
              </a:rPr>
              <a:t>EMG  follow up</a:t>
            </a:r>
            <a:endParaRPr lang="hr-HR"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p:cNvSpPr/>
          <p:nvPr/>
        </p:nvSpPr>
        <p:spPr>
          <a:xfrm>
            <a:off x="3779912" y="2924944"/>
            <a:ext cx="3888432" cy="108012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 name="Picture 2" descr="Bacic8.tif"/>
          <p:cNvPicPr>
            <a:picLocks noChangeAspect="1"/>
          </p:cNvPicPr>
          <p:nvPr/>
        </p:nvPicPr>
        <p:blipFill>
          <a:blip r:embed="rId3" cstate="print"/>
          <a:stretch>
            <a:fillRect/>
          </a:stretch>
        </p:blipFill>
        <p:spPr>
          <a:xfrm>
            <a:off x="395536" y="980728"/>
            <a:ext cx="3024336" cy="56207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331640" y="-171400"/>
            <a:ext cx="5728620" cy="1200329"/>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Recovery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complications</a:t>
            </a:r>
            <a:r>
              <a:rPr lang="hr-HR" sz="4400" dirty="0" smtClean="0">
                <a:effectLst>
                  <a:outerShdw blurRad="38100" dist="38100" dir="2700000" algn="tl">
                    <a:srgbClr val="000000">
                      <a:alpha val="43137"/>
                    </a:srgbClr>
                  </a:outerShdw>
                </a:effectLst>
                <a:latin typeface="+mj-lt"/>
              </a:rPr>
              <a:t>:</a:t>
            </a:r>
          </a:p>
          <a:p>
            <a:pPr algn="ctr"/>
            <a:r>
              <a:rPr lang="hr-HR" sz="2800" dirty="0" err="1" smtClean="0">
                <a:effectLst>
                  <a:outerShdw blurRad="38100" dist="38100" dir="2700000" algn="tl">
                    <a:srgbClr val="000000">
                      <a:alpha val="43137"/>
                    </a:srgbClr>
                  </a:outerShdw>
                </a:effectLst>
                <a:latin typeface="+mj-lt"/>
              </a:rPr>
              <a:t>Humeral</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shaft</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fracture</a:t>
            </a:r>
            <a:endParaRPr lang="hr-HR" sz="2800" dirty="0">
              <a:effectLst>
                <a:outerShdw blurRad="38100" dist="38100" dir="2700000" algn="tl">
                  <a:srgbClr val="000000">
                    <a:alpha val="43137"/>
                  </a:srgbClr>
                </a:outerShdw>
              </a:effectLst>
              <a:latin typeface="+mj-lt"/>
            </a:endParaRPr>
          </a:p>
        </p:txBody>
      </p:sp>
      <p:sp>
        <p:nvSpPr>
          <p:cNvPr id="5" name="TextBox 4"/>
          <p:cNvSpPr txBox="1"/>
          <p:nvPr/>
        </p:nvSpPr>
        <p:spPr>
          <a:xfrm>
            <a:off x="4788024" y="1988840"/>
            <a:ext cx="4176464" cy="3939540"/>
          </a:xfrm>
          <a:prstGeom prst="rect">
            <a:avLst/>
          </a:prstGeom>
          <a:noFill/>
        </p:spPr>
        <p:txBody>
          <a:bodyPr wrap="square" rtlCol="0">
            <a:spAutoFit/>
          </a:bodyPr>
          <a:lstStyle/>
          <a:p>
            <a:r>
              <a:rPr lang="en-US" sz="2800" dirty="0" smtClean="0"/>
              <a:t>Four surgical approaches: </a:t>
            </a:r>
            <a:endParaRPr lang="hr-HR" sz="2800" dirty="0" smtClean="0"/>
          </a:p>
          <a:p>
            <a:pPr>
              <a:lnSpc>
                <a:spcPct val="150000"/>
              </a:lnSpc>
            </a:pPr>
            <a:r>
              <a:rPr lang="hr-HR" sz="2800" dirty="0" smtClean="0"/>
              <a:t>1. </a:t>
            </a:r>
            <a:r>
              <a:rPr lang="en-US" sz="2800" b="1" dirty="0" smtClean="0"/>
              <a:t>Posterior</a:t>
            </a:r>
            <a:endParaRPr lang="hr-HR" sz="2800" b="1" dirty="0" smtClean="0"/>
          </a:p>
          <a:p>
            <a:pPr>
              <a:lnSpc>
                <a:spcPct val="150000"/>
              </a:lnSpc>
            </a:pPr>
            <a:r>
              <a:rPr lang="hr-HR" sz="2800" dirty="0" smtClean="0"/>
              <a:t>2. </a:t>
            </a:r>
            <a:r>
              <a:rPr lang="hr-HR" sz="2800" b="1" dirty="0" smtClean="0"/>
              <a:t>A</a:t>
            </a:r>
            <a:r>
              <a:rPr lang="en-US" sz="2800" b="1" dirty="0" err="1" smtClean="0"/>
              <a:t>nterolateral</a:t>
            </a:r>
            <a:endParaRPr lang="hr-HR" sz="2800" b="1" dirty="0" smtClean="0"/>
          </a:p>
          <a:p>
            <a:pPr>
              <a:lnSpc>
                <a:spcPct val="150000"/>
              </a:lnSpc>
            </a:pPr>
            <a:r>
              <a:rPr lang="hr-HR" sz="2800" dirty="0" smtClean="0"/>
              <a:t>3. A</a:t>
            </a:r>
            <a:r>
              <a:rPr lang="en-US" sz="2800" dirty="0" err="1" smtClean="0"/>
              <a:t>nterior</a:t>
            </a:r>
            <a:endParaRPr lang="hr-HR" sz="2800" dirty="0" smtClean="0"/>
          </a:p>
          <a:p>
            <a:pPr>
              <a:lnSpc>
                <a:spcPct val="150000"/>
              </a:lnSpc>
            </a:pPr>
            <a:r>
              <a:rPr lang="hr-HR" sz="2800" dirty="0" smtClean="0"/>
              <a:t>4. </a:t>
            </a:r>
            <a:r>
              <a:rPr lang="en-US" sz="2800" dirty="0" err="1" smtClean="0"/>
              <a:t>Anteromedial</a:t>
            </a:r>
            <a:r>
              <a:rPr lang="en-US" sz="2800" dirty="0" smtClean="0"/>
              <a:t> </a:t>
            </a:r>
            <a:r>
              <a:rPr lang="en-US" dirty="0" smtClean="0"/>
              <a:t/>
            </a:r>
            <a:br>
              <a:rPr lang="en-US" dirty="0" smtClean="0"/>
            </a:br>
            <a:r>
              <a:rPr lang="en-US" dirty="0" smtClean="0"/>
              <a:t/>
            </a:r>
            <a:br>
              <a:rPr lang="en-US" dirty="0" smtClean="0"/>
            </a:br>
            <a:endParaRPr lang="hr-H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ic8.tif"/>
          <p:cNvPicPr>
            <a:picLocks noChangeAspect="1"/>
          </p:cNvPicPr>
          <p:nvPr/>
        </p:nvPicPr>
        <p:blipFill>
          <a:blip r:embed="rId3" cstate="print"/>
          <a:stretch>
            <a:fillRect/>
          </a:stretch>
        </p:blipFill>
        <p:spPr>
          <a:xfrm>
            <a:off x="395536" y="980728"/>
            <a:ext cx="3024336" cy="56207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331640" y="-171400"/>
            <a:ext cx="5728620" cy="1200329"/>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Recovery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complications</a:t>
            </a:r>
            <a:r>
              <a:rPr lang="hr-HR" sz="4400" dirty="0" smtClean="0">
                <a:effectLst>
                  <a:outerShdw blurRad="38100" dist="38100" dir="2700000" algn="tl">
                    <a:srgbClr val="000000">
                      <a:alpha val="43137"/>
                    </a:srgbClr>
                  </a:outerShdw>
                </a:effectLst>
                <a:latin typeface="+mj-lt"/>
              </a:rPr>
              <a:t>:</a:t>
            </a:r>
          </a:p>
          <a:p>
            <a:pPr algn="ctr"/>
            <a:r>
              <a:rPr lang="hr-HR" sz="2800" dirty="0" err="1" smtClean="0">
                <a:effectLst>
                  <a:outerShdw blurRad="38100" dist="38100" dir="2700000" algn="tl">
                    <a:srgbClr val="000000">
                      <a:alpha val="43137"/>
                    </a:srgbClr>
                  </a:outerShdw>
                </a:effectLst>
                <a:latin typeface="+mj-lt"/>
              </a:rPr>
              <a:t>Humeral</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shaft</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fracture</a:t>
            </a:r>
            <a:endParaRPr lang="hr-HR" sz="2800" dirty="0">
              <a:effectLst>
                <a:outerShdw blurRad="38100" dist="38100" dir="2700000" algn="tl">
                  <a:srgbClr val="000000">
                    <a:alpha val="43137"/>
                  </a:srgbClr>
                </a:outerShdw>
              </a:effectLst>
              <a:latin typeface="+mj-lt"/>
            </a:endParaRPr>
          </a:p>
        </p:txBody>
      </p:sp>
      <p:sp>
        <p:nvSpPr>
          <p:cNvPr id="11" name="Rounded Rectangle 10"/>
          <p:cNvSpPr/>
          <p:nvPr/>
        </p:nvSpPr>
        <p:spPr>
          <a:xfrm>
            <a:off x="3779912" y="1124744"/>
            <a:ext cx="4968552" cy="54726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b="1" dirty="0" smtClean="0"/>
              <a:t>Dif</a:t>
            </a:r>
            <a:r>
              <a:rPr lang="hr-HR" sz="3200" b="1" dirty="0" smtClean="0"/>
              <a:t>f</a:t>
            </a:r>
            <a:r>
              <a:rPr lang="en-US" sz="3200" b="1" dirty="0" err="1" smtClean="0"/>
              <a:t>erent</a:t>
            </a:r>
            <a:r>
              <a:rPr lang="en-US" sz="3200" b="1" dirty="0" smtClean="0"/>
              <a:t> operation techniques performed in treating</a:t>
            </a:r>
            <a:r>
              <a:rPr lang="hr-HR" sz="3200" b="1" dirty="0" smtClean="0"/>
              <a:t> </a:t>
            </a:r>
            <a:r>
              <a:rPr lang="en-US" sz="3200" b="1" dirty="0" smtClean="0"/>
              <a:t>humeral shaft fractures resulted from dif</a:t>
            </a:r>
            <a:r>
              <a:rPr lang="hr-HR" sz="3200" b="1" dirty="0" smtClean="0"/>
              <a:t>f</a:t>
            </a:r>
            <a:r>
              <a:rPr lang="en-US" sz="3200" b="1" dirty="0" err="1" smtClean="0"/>
              <a:t>erent</a:t>
            </a:r>
            <a:r>
              <a:rPr lang="en-US" sz="3200" b="1" dirty="0" smtClean="0"/>
              <a:t> incidences</a:t>
            </a:r>
            <a:r>
              <a:rPr lang="hr-HR" sz="3200" b="1" dirty="0" smtClean="0"/>
              <a:t> </a:t>
            </a:r>
            <a:r>
              <a:rPr lang="en-US" sz="3200" b="1" dirty="0" smtClean="0"/>
              <a:t>of </a:t>
            </a:r>
            <a:r>
              <a:rPr lang="en-US" sz="3200" b="1" dirty="0" smtClean="0">
                <a:solidFill>
                  <a:srgbClr val="FFFF00"/>
                </a:solidFill>
                <a:effectLst>
                  <a:outerShdw blurRad="38100" dist="38100" dir="2700000" algn="tl">
                    <a:srgbClr val="000000">
                      <a:alpha val="43137"/>
                    </a:srgbClr>
                  </a:outerShdw>
                </a:effectLst>
              </a:rPr>
              <a:t>postsurgical radial nerve palsies </a:t>
            </a:r>
            <a:r>
              <a:rPr lang="en-US" sz="3200" b="1" dirty="0" smtClean="0">
                <a:solidFill>
                  <a:schemeClr val="bg1"/>
                </a:solidFill>
                <a:effectLst>
                  <a:outerShdw blurRad="38100" dist="38100" dir="2700000" algn="tl">
                    <a:srgbClr val="000000">
                      <a:alpha val="43137"/>
                    </a:srgbClr>
                  </a:outerShdw>
                </a:effectLst>
              </a:rPr>
              <a:t>which varied from </a:t>
            </a:r>
            <a:r>
              <a:rPr lang="en-US" sz="3200" b="1" dirty="0" smtClean="0">
                <a:solidFill>
                  <a:srgbClr val="FFFF00"/>
                </a:solidFill>
                <a:effectLst>
                  <a:outerShdw blurRad="38100" dist="38100" dir="2700000" algn="tl">
                    <a:srgbClr val="000000">
                      <a:alpha val="43137"/>
                    </a:srgbClr>
                  </a:outerShdw>
                </a:effectLst>
              </a:rPr>
              <a:t>0%</a:t>
            </a:r>
            <a:r>
              <a:rPr lang="hr-HR" sz="3200" b="1" dirty="0" smtClean="0">
                <a:solidFill>
                  <a:srgbClr val="FFFF00"/>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to 5.1% </a:t>
            </a:r>
            <a:endParaRPr lang="hr-HR" sz="32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4536504" y="6538118"/>
            <a:ext cx="4932040" cy="923330"/>
          </a:xfrm>
          <a:prstGeom prst="rect">
            <a:avLst/>
          </a:prstGeom>
        </p:spPr>
        <p:txBody>
          <a:bodyPr wrap="square">
            <a:spAutoFit/>
          </a:bodyPr>
          <a:lstStyle/>
          <a:p>
            <a:r>
              <a:rPr lang="hr-HR" dirty="0" smtClean="0"/>
              <a:t>Kirin I. </a:t>
            </a:r>
            <a:r>
              <a:rPr lang="de-DE" dirty="0" smtClean="0"/>
              <a:t>Wien </a:t>
            </a:r>
            <a:r>
              <a:rPr lang="de-DE" dirty="0" err="1" smtClean="0"/>
              <a:t>Klin</a:t>
            </a:r>
            <a:r>
              <a:rPr lang="de-DE" dirty="0" smtClean="0"/>
              <a:t> </a:t>
            </a:r>
            <a:r>
              <a:rPr lang="de-DE" dirty="0" err="1" smtClean="0"/>
              <a:t>Wochenschr</a:t>
            </a:r>
            <a:r>
              <a:rPr lang="de-DE" dirty="0" smtClean="0"/>
              <a:t> (2011) 123: 83–87</a:t>
            </a:r>
            <a:r>
              <a:rPr lang="hr-HR" dirty="0" smtClean="0"/>
              <a:t>.</a:t>
            </a:r>
            <a:r>
              <a:rPr lang="de-DE" dirty="0" smtClean="0"/>
              <a:t/>
            </a:r>
            <a:br>
              <a:rPr lang="de-DE" dirty="0" smtClean="0"/>
            </a:br>
            <a:r>
              <a:rPr lang="de-DE" dirty="0" smtClean="0"/>
              <a:t/>
            </a:r>
            <a:br>
              <a:rPr lang="de-DE" dirty="0" smtClean="0"/>
            </a:b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p:cNvSpPr/>
          <p:nvPr/>
        </p:nvSpPr>
        <p:spPr>
          <a:xfrm>
            <a:off x="3779912" y="4221088"/>
            <a:ext cx="3888432" cy="108012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xtBox 4"/>
          <p:cNvSpPr txBox="1"/>
          <p:nvPr/>
        </p:nvSpPr>
        <p:spPr>
          <a:xfrm>
            <a:off x="4788024" y="1988840"/>
            <a:ext cx="4176464" cy="3939540"/>
          </a:xfrm>
          <a:prstGeom prst="rect">
            <a:avLst/>
          </a:prstGeom>
          <a:noFill/>
        </p:spPr>
        <p:txBody>
          <a:bodyPr wrap="square" rtlCol="0">
            <a:spAutoFit/>
          </a:bodyPr>
          <a:lstStyle/>
          <a:p>
            <a:r>
              <a:rPr lang="en-US" sz="2800" dirty="0" smtClean="0"/>
              <a:t>Four surgical approaches: </a:t>
            </a:r>
            <a:endParaRPr lang="hr-HR" sz="2800" dirty="0" smtClean="0"/>
          </a:p>
          <a:p>
            <a:pPr>
              <a:lnSpc>
                <a:spcPct val="150000"/>
              </a:lnSpc>
            </a:pPr>
            <a:r>
              <a:rPr lang="hr-HR" sz="2800" dirty="0" smtClean="0"/>
              <a:t>1. </a:t>
            </a:r>
            <a:r>
              <a:rPr lang="en-US" sz="2800" b="1" dirty="0" smtClean="0"/>
              <a:t>Posterior</a:t>
            </a:r>
            <a:endParaRPr lang="hr-HR" sz="2800" b="1" dirty="0" smtClean="0"/>
          </a:p>
          <a:p>
            <a:pPr>
              <a:lnSpc>
                <a:spcPct val="150000"/>
              </a:lnSpc>
            </a:pPr>
            <a:r>
              <a:rPr lang="hr-HR" sz="2800" dirty="0" smtClean="0"/>
              <a:t>2. </a:t>
            </a:r>
            <a:r>
              <a:rPr lang="hr-HR" sz="2800" b="1" dirty="0" smtClean="0"/>
              <a:t>A</a:t>
            </a:r>
            <a:r>
              <a:rPr lang="en-US" sz="2800" b="1" dirty="0" err="1" smtClean="0"/>
              <a:t>nterolateral</a:t>
            </a:r>
            <a:endParaRPr lang="hr-HR" sz="2800" b="1" dirty="0" smtClean="0"/>
          </a:p>
          <a:p>
            <a:pPr>
              <a:lnSpc>
                <a:spcPct val="150000"/>
              </a:lnSpc>
            </a:pPr>
            <a:r>
              <a:rPr lang="hr-HR" sz="2800" dirty="0" smtClean="0"/>
              <a:t>3. A</a:t>
            </a:r>
            <a:r>
              <a:rPr lang="en-US" sz="2800" dirty="0" err="1" smtClean="0"/>
              <a:t>nterior</a:t>
            </a:r>
            <a:endParaRPr lang="hr-HR" sz="2800" dirty="0" smtClean="0"/>
          </a:p>
          <a:p>
            <a:pPr>
              <a:lnSpc>
                <a:spcPct val="150000"/>
              </a:lnSpc>
            </a:pPr>
            <a:r>
              <a:rPr lang="hr-HR" sz="2800" dirty="0" smtClean="0"/>
              <a:t>4. </a:t>
            </a:r>
            <a:r>
              <a:rPr lang="en-US" sz="2800" dirty="0" err="1" smtClean="0"/>
              <a:t>Anteromedial</a:t>
            </a:r>
            <a:r>
              <a:rPr lang="en-US" sz="2800" dirty="0" smtClean="0"/>
              <a:t> </a:t>
            </a:r>
            <a:r>
              <a:rPr lang="en-US" dirty="0" smtClean="0"/>
              <a:t/>
            </a:r>
            <a:br>
              <a:rPr lang="en-US" dirty="0" smtClean="0"/>
            </a:br>
            <a:r>
              <a:rPr lang="en-US" dirty="0" smtClean="0"/>
              <a:t/>
            </a:r>
            <a:br>
              <a:rPr lang="en-US" dirty="0" smtClean="0"/>
            </a:br>
            <a:endParaRPr lang="hr-HR" dirty="0"/>
          </a:p>
        </p:txBody>
      </p:sp>
      <p:pic>
        <p:nvPicPr>
          <p:cNvPr id="7" name="Picture 6" descr="2015-06-06_205858.png"/>
          <p:cNvPicPr>
            <a:picLocks noChangeAspect="1"/>
          </p:cNvPicPr>
          <p:nvPr/>
        </p:nvPicPr>
        <p:blipFill>
          <a:blip r:embed="rId3" cstate="print"/>
          <a:srcRect l="15763" r="16682"/>
          <a:stretch>
            <a:fillRect/>
          </a:stretch>
        </p:blipFill>
        <p:spPr>
          <a:xfrm>
            <a:off x="827584" y="1286058"/>
            <a:ext cx="2160240" cy="53112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867716" y="-147593"/>
            <a:ext cx="5728620" cy="1200329"/>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Recovery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complications</a:t>
            </a:r>
            <a:r>
              <a:rPr lang="hr-HR" sz="4400" dirty="0" smtClean="0">
                <a:effectLst>
                  <a:outerShdw blurRad="38100" dist="38100" dir="2700000" algn="tl">
                    <a:srgbClr val="000000">
                      <a:alpha val="43137"/>
                    </a:srgbClr>
                  </a:outerShdw>
                </a:effectLst>
                <a:latin typeface="+mj-lt"/>
              </a:rPr>
              <a:t>:</a:t>
            </a:r>
          </a:p>
          <a:p>
            <a:pPr algn="ctr"/>
            <a:r>
              <a:rPr lang="hr-HR" sz="2800" dirty="0" err="1" smtClean="0">
                <a:effectLst>
                  <a:outerShdw blurRad="38100" dist="38100" dir="2700000" algn="tl">
                    <a:srgbClr val="000000">
                      <a:alpha val="43137"/>
                    </a:srgbClr>
                  </a:outerShdw>
                </a:effectLst>
                <a:latin typeface="+mj-lt"/>
              </a:rPr>
              <a:t>Humeral</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shaft</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fracture</a:t>
            </a:r>
            <a:endParaRPr lang="hr-HR" sz="2800"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5-06-06_205858.png"/>
          <p:cNvPicPr>
            <a:picLocks noChangeAspect="1"/>
          </p:cNvPicPr>
          <p:nvPr/>
        </p:nvPicPr>
        <p:blipFill>
          <a:blip r:embed="rId3" cstate="print"/>
          <a:srcRect l="15763" r="16682"/>
          <a:stretch>
            <a:fillRect/>
          </a:stretch>
        </p:blipFill>
        <p:spPr>
          <a:xfrm>
            <a:off x="827584" y="1286058"/>
            <a:ext cx="2160240" cy="53112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Rounded Rectangle 8"/>
          <p:cNvSpPr/>
          <p:nvPr/>
        </p:nvSpPr>
        <p:spPr>
          <a:xfrm>
            <a:off x="3563888" y="1124744"/>
            <a:ext cx="5184576" cy="53012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FF00"/>
                </a:solidFill>
              </a:rPr>
              <a:t>None</a:t>
            </a:r>
            <a:r>
              <a:rPr lang="en-US" sz="2800" b="1" dirty="0" smtClean="0">
                <a:solidFill>
                  <a:schemeClr val="bg1"/>
                </a:solidFill>
              </a:rPr>
              <a:t> of the patients who had </a:t>
            </a:r>
            <a:r>
              <a:rPr lang="en-US" sz="2800" b="1" dirty="0" err="1" smtClean="0">
                <a:solidFill>
                  <a:schemeClr val="bg1"/>
                </a:solidFill>
              </a:rPr>
              <a:t>osteosynthesis</a:t>
            </a:r>
            <a:r>
              <a:rPr lang="en-US" sz="2800" b="1" dirty="0" smtClean="0">
                <a:solidFill>
                  <a:schemeClr val="bg1"/>
                </a:solidFill>
              </a:rPr>
              <a:t> by</a:t>
            </a:r>
            <a:br>
              <a:rPr lang="en-US" sz="2800" b="1" dirty="0" smtClean="0">
                <a:solidFill>
                  <a:schemeClr val="bg1"/>
                </a:solidFill>
              </a:rPr>
            </a:br>
            <a:r>
              <a:rPr lang="en-US" sz="2800" b="1" dirty="0" smtClean="0">
                <a:solidFill>
                  <a:schemeClr val="bg1"/>
                </a:solidFill>
              </a:rPr>
              <a:t>using plate on </a:t>
            </a:r>
            <a:r>
              <a:rPr lang="en-US" sz="2800" b="1" dirty="0" err="1" smtClean="0">
                <a:solidFill>
                  <a:schemeClr val="bg1"/>
                </a:solidFill>
              </a:rPr>
              <a:t>anteromedial</a:t>
            </a:r>
            <a:r>
              <a:rPr lang="en-US" sz="2800" b="1" dirty="0" smtClean="0">
                <a:solidFill>
                  <a:schemeClr val="bg1"/>
                </a:solidFill>
              </a:rPr>
              <a:t> humeral </a:t>
            </a:r>
            <a:r>
              <a:rPr lang="en-US" sz="2800" b="1" dirty="0" err="1" smtClean="0">
                <a:solidFill>
                  <a:schemeClr val="bg1"/>
                </a:solidFill>
              </a:rPr>
              <a:t>sur</a:t>
            </a:r>
            <a:r>
              <a:rPr lang="hr-HR" sz="2800" b="1" dirty="0" smtClean="0">
                <a:solidFill>
                  <a:schemeClr val="bg1"/>
                </a:solidFill>
              </a:rPr>
              <a:t>f</a:t>
            </a:r>
            <a:r>
              <a:rPr lang="en-US" sz="2800" b="1" dirty="0" smtClean="0">
                <a:solidFill>
                  <a:schemeClr val="bg1"/>
                </a:solidFill>
              </a:rPr>
              <a:t>ace </a:t>
            </a:r>
            <a:r>
              <a:rPr lang="en-US" sz="2800" b="1" dirty="0" smtClean="0">
                <a:solidFill>
                  <a:srgbClr val="FFFF00"/>
                </a:solidFill>
              </a:rPr>
              <a:t>had lesions</a:t>
            </a:r>
            <a:br>
              <a:rPr lang="en-US" sz="2800" b="1" dirty="0" smtClean="0">
                <a:solidFill>
                  <a:srgbClr val="FFFF00"/>
                </a:solidFill>
              </a:rPr>
            </a:br>
            <a:r>
              <a:rPr lang="en-US" sz="2800" b="1" dirty="0" smtClean="0">
                <a:solidFill>
                  <a:srgbClr val="FFFF00"/>
                </a:solidFill>
              </a:rPr>
              <a:t>of the radial nerve</a:t>
            </a:r>
            <a:r>
              <a:rPr lang="en-US" dirty="0" smtClean="0">
                <a:solidFill>
                  <a:schemeClr val="tx1"/>
                </a:solidFill>
              </a:rPr>
              <a:t>. </a:t>
            </a:r>
            <a:endParaRPr lang="hr-HR" dirty="0"/>
          </a:p>
        </p:txBody>
      </p:sp>
      <p:sp>
        <p:nvSpPr>
          <p:cNvPr id="8" name="TextBox 7"/>
          <p:cNvSpPr txBox="1"/>
          <p:nvPr/>
        </p:nvSpPr>
        <p:spPr>
          <a:xfrm>
            <a:off x="1867716" y="-147593"/>
            <a:ext cx="5728620" cy="1200329"/>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Recovery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complications</a:t>
            </a:r>
            <a:r>
              <a:rPr lang="hr-HR" sz="4400" dirty="0" smtClean="0">
                <a:effectLst>
                  <a:outerShdw blurRad="38100" dist="38100" dir="2700000" algn="tl">
                    <a:srgbClr val="000000">
                      <a:alpha val="43137"/>
                    </a:srgbClr>
                  </a:outerShdw>
                </a:effectLst>
                <a:latin typeface="+mj-lt"/>
              </a:rPr>
              <a:t>:</a:t>
            </a:r>
          </a:p>
          <a:p>
            <a:pPr algn="ctr"/>
            <a:r>
              <a:rPr lang="hr-HR" sz="2800" dirty="0" err="1" smtClean="0">
                <a:effectLst>
                  <a:outerShdw blurRad="38100" dist="38100" dir="2700000" algn="tl">
                    <a:srgbClr val="000000">
                      <a:alpha val="43137"/>
                    </a:srgbClr>
                  </a:outerShdw>
                </a:effectLst>
                <a:latin typeface="+mj-lt"/>
              </a:rPr>
              <a:t>Humeral</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shaft</a:t>
            </a:r>
            <a:r>
              <a:rPr lang="hr-HR" sz="2800" dirty="0" smtClean="0">
                <a:effectLst>
                  <a:outerShdw blurRad="38100" dist="38100" dir="2700000" algn="tl">
                    <a:srgbClr val="000000">
                      <a:alpha val="43137"/>
                    </a:srgbClr>
                  </a:outerShdw>
                </a:effectLst>
                <a:latin typeface="+mj-lt"/>
              </a:rPr>
              <a:t> </a:t>
            </a:r>
            <a:r>
              <a:rPr lang="hr-HR" sz="2800" dirty="0" err="1" smtClean="0">
                <a:effectLst>
                  <a:outerShdw blurRad="38100" dist="38100" dir="2700000" algn="tl">
                    <a:srgbClr val="000000">
                      <a:alpha val="43137"/>
                    </a:srgbClr>
                  </a:outerShdw>
                </a:effectLst>
                <a:latin typeface="+mj-lt"/>
              </a:rPr>
              <a:t>fracture</a:t>
            </a:r>
            <a:endParaRPr lang="hr-HR" sz="2800" dirty="0">
              <a:effectLst>
                <a:outerShdw blurRad="38100" dist="38100" dir="2700000" algn="tl">
                  <a:srgbClr val="000000">
                    <a:alpha val="43137"/>
                  </a:srgbClr>
                </a:outerShdw>
              </a:effectLst>
              <a:latin typeface="+mj-lt"/>
            </a:endParaRPr>
          </a:p>
        </p:txBody>
      </p:sp>
      <p:sp>
        <p:nvSpPr>
          <p:cNvPr id="5" name="Rectangle 4"/>
          <p:cNvSpPr/>
          <p:nvPr/>
        </p:nvSpPr>
        <p:spPr>
          <a:xfrm>
            <a:off x="4499992" y="6538118"/>
            <a:ext cx="4932040" cy="923330"/>
          </a:xfrm>
          <a:prstGeom prst="rect">
            <a:avLst/>
          </a:prstGeom>
        </p:spPr>
        <p:txBody>
          <a:bodyPr wrap="square">
            <a:spAutoFit/>
          </a:bodyPr>
          <a:lstStyle/>
          <a:p>
            <a:r>
              <a:rPr lang="hr-HR" dirty="0" smtClean="0"/>
              <a:t>Kirin I. </a:t>
            </a:r>
            <a:r>
              <a:rPr lang="de-DE" dirty="0" smtClean="0"/>
              <a:t>Wien </a:t>
            </a:r>
            <a:r>
              <a:rPr lang="de-DE" dirty="0" err="1" smtClean="0"/>
              <a:t>Klin</a:t>
            </a:r>
            <a:r>
              <a:rPr lang="de-DE" dirty="0" smtClean="0"/>
              <a:t> </a:t>
            </a:r>
            <a:r>
              <a:rPr lang="de-DE" dirty="0" err="1" smtClean="0"/>
              <a:t>Wochenschr</a:t>
            </a:r>
            <a:r>
              <a:rPr lang="de-DE" dirty="0" smtClean="0"/>
              <a:t> (2011) 123: 83–87</a:t>
            </a:r>
            <a:r>
              <a:rPr lang="hr-HR" dirty="0" smtClean="0"/>
              <a:t>.</a:t>
            </a:r>
            <a:r>
              <a:rPr lang="de-DE" dirty="0" smtClean="0"/>
              <a:t/>
            </a:r>
            <a:br>
              <a:rPr lang="de-DE" dirty="0" smtClean="0"/>
            </a:br>
            <a:r>
              <a:rPr lang="de-DE" dirty="0" smtClean="0"/>
              <a:t/>
            </a:r>
            <a:br>
              <a:rPr lang="de-DE" dirty="0" smtClean="0"/>
            </a:b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ic 2.tif"/>
          <p:cNvPicPr>
            <a:picLocks noChangeAspect="1"/>
          </p:cNvPicPr>
          <p:nvPr/>
        </p:nvPicPr>
        <p:blipFill>
          <a:blip r:embed="rId3" cstate="print"/>
          <a:srcRect l="14403" r="8346" b="17450"/>
          <a:stretch>
            <a:fillRect/>
          </a:stretch>
        </p:blipFill>
        <p:spPr>
          <a:xfrm>
            <a:off x="755576" y="908720"/>
            <a:ext cx="3600400" cy="47976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16635" y="0"/>
            <a:ext cx="8547853" cy="769441"/>
          </a:xfrm>
          <a:prstGeom prst="rect">
            <a:avLst/>
          </a:prstGeom>
          <a:noFill/>
        </p:spPr>
        <p:txBody>
          <a:bodyPr wrap="none" rtlCol="0">
            <a:spAutoFit/>
          </a:bodyPr>
          <a:lstStyle/>
          <a:p>
            <a:r>
              <a:rPr lang="hr-HR" sz="4400" dirty="0" err="1" smtClean="0">
                <a:effectLst>
                  <a:outerShdw blurRad="38100" dist="38100" dir="2700000" algn="tl">
                    <a:srgbClr val="000000">
                      <a:alpha val="43137"/>
                    </a:srgbClr>
                  </a:outerShdw>
                </a:effectLst>
                <a:latin typeface="+mj-lt"/>
              </a:rPr>
              <a:t>Recovery</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complication</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Hand</a:t>
            </a:r>
            <a:r>
              <a:rPr lang="hr-HR" sz="4400" dirty="0" smtClean="0">
                <a:effectLst>
                  <a:outerShdw blurRad="38100" dist="38100" dir="2700000" algn="tl">
                    <a:srgbClr val="000000">
                      <a:alpha val="43137"/>
                    </a:srgbClr>
                  </a:outerShdw>
                </a:effectLst>
                <a:latin typeface="+mj-lt"/>
              </a:rPr>
              <a:t> </a:t>
            </a:r>
            <a:r>
              <a:rPr lang="hr-HR" sz="4400" dirty="0" err="1" smtClean="0">
                <a:effectLst>
                  <a:outerShdw blurRad="38100" dist="38100" dir="2700000" algn="tl">
                    <a:srgbClr val="000000">
                      <a:alpha val="43137"/>
                    </a:srgbClr>
                  </a:outerShdw>
                </a:effectLst>
                <a:latin typeface="+mj-lt"/>
              </a:rPr>
              <a:t>injury</a:t>
            </a:r>
            <a:r>
              <a:rPr lang="hr-HR" sz="4400" dirty="0" smtClean="0">
                <a:effectLst>
                  <a:outerShdw blurRad="38100" dist="38100" dir="2700000" algn="tl">
                    <a:srgbClr val="000000">
                      <a:alpha val="43137"/>
                    </a:srgbClr>
                  </a:outerShdw>
                </a:effectLst>
                <a:latin typeface="+mj-lt"/>
              </a:rPr>
              <a:t>  </a:t>
            </a:r>
            <a:endParaRPr lang="hr-HR" sz="4400" dirty="0">
              <a:effectLst>
                <a:outerShdw blurRad="38100" dist="38100" dir="2700000" algn="tl">
                  <a:srgbClr val="000000">
                    <a:alpha val="43137"/>
                  </a:srgbClr>
                </a:outerShdw>
              </a:effectLst>
              <a:latin typeface="+mj-lt"/>
            </a:endParaRPr>
          </a:p>
        </p:txBody>
      </p:sp>
      <p:cxnSp>
        <p:nvCxnSpPr>
          <p:cNvPr id="12" name="Straight Arrow Connector 11"/>
          <p:cNvCxnSpPr/>
          <p:nvPr/>
        </p:nvCxnSpPr>
        <p:spPr>
          <a:xfrm flipH="1">
            <a:off x="2771800" y="2420888"/>
            <a:ext cx="576064" cy="36004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71600" y="4437112"/>
            <a:ext cx="792088"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Connector 9"/>
          <p:cNvSpPr/>
          <p:nvPr/>
        </p:nvSpPr>
        <p:spPr>
          <a:xfrm>
            <a:off x="2771800" y="4005064"/>
            <a:ext cx="576064" cy="57606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1" name="Picture 2" descr=" PA view "/>
          <p:cNvPicPr>
            <a:picLocks noChangeAspect="1" noChangeArrowheads="1"/>
          </p:cNvPicPr>
          <p:nvPr/>
        </p:nvPicPr>
        <p:blipFill>
          <a:blip r:embed="rId4" cstate="print"/>
          <a:srcRect/>
          <a:stretch>
            <a:fillRect/>
          </a:stretch>
        </p:blipFill>
        <p:spPr bwMode="auto">
          <a:xfrm>
            <a:off x="4572000" y="1268760"/>
            <a:ext cx="4191000" cy="35623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Flowchart: Connector 12"/>
          <p:cNvSpPr/>
          <p:nvPr/>
        </p:nvSpPr>
        <p:spPr>
          <a:xfrm>
            <a:off x="5076056" y="1412776"/>
            <a:ext cx="1224136" cy="108012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Rounded Rectangle 13"/>
          <p:cNvSpPr/>
          <p:nvPr/>
        </p:nvSpPr>
        <p:spPr>
          <a:xfrm>
            <a:off x="395536" y="5877272"/>
            <a:ext cx="8496944" cy="914400"/>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hr-HR" sz="2800" b="1" dirty="0" err="1" smtClean="0">
                <a:latin typeface="+mj-lt"/>
              </a:rPr>
              <a:t>Trapezoid</a:t>
            </a:r>
            <a:r>
              <a:rPr lang="hr-HR" sz="2800" b="1" dirty="0" smtClean="0">
                <a:latin typeface="+mj-lt"/>
              </a:rPr>
              <a:t> </a:t>
            </a:r>
            <a:r>
              <a:rPr lang="hr-HR" sz="2800" b="1" dirty="0" err="1" smtClean="0">
                <a:latin typeface="+mj-lt"/>
              </a:rPr>
              <a:t>dislocations</a:t>
            </a:r>
            <a:r>
              <a:rPr lang="hr-HR" sz="2800" b="1" dirty="0" smtClean="0">
                <a:latin typeface="+mj-lt"/>
              </a:rPr>
              <a:t> are </a:t>
            </a:r>
            <a:r>
              <a:rPr lang="hr-HR" sz="2800" b="1" dirty="0" err="1" smtClean="0">
                <a:latin typeface="+mj-lt"/>
              </a:rPr>
              <a:t>missed</a:t>
            </a:r>
            <a:r>
              <a:rPr lang="hr-HR" sz="2800" b="1" dirty="0" smtClean="0">
                <a:latin typeface="+mj-lt"/>
              </a:rPr>
              <a:t> </a:t>
            </a:r>
            <a:r>
              <a:rPr lang="hr-HR" sz="2800" b="1" dirty="0" err="1" smtClean="0">
                <a:latin typeface="+mj-lt"/>
              </a:rPr>
              <a:t>in</a:t>
            </a:r>
            <a:r>
              <a:rPr lang="hr-HR" sz="2800" b="1" dirty="0" smtClean="0">
                <a:latin typeface="+mj-lt"/>
              </a:rPr>
              <a:t> </a:t>
            </a:r>
            <a:r>
              <a:rPr lang="hr-HR" sz="2800" b="1" dirty="0" err="1" smtClean="0">
                <a:latin typeface="+mj-lt"/>
              </a:rPr>
              <a:t>up</a:t>
            </a:r>
            <a:r>
              <a:rPr lang="hr-HR" sz="2800" b="1" dirty="0" smtClean="0">
                <a:latin typeface="+mj-lt"/>
              </a:rPr>
              <a:t> to 30% </a:t>
            </a:r>
            <a:r>
              <a:rPr lang="hr-HR" sz="2800" b="1" dirty="0" err="1" smtClean="0">
                <a:latin typeface="+mj-lt"/>
              </a:rPr>
              <a:t>of</a:t>
            </a:r>
            <a:r>
              <a:rPr lang="hr-HR" sz="2800" b="1" dirty="0" smtClean="0">
                <a:latin typeface="+mj-lt"/>
              </a:rPr>
              <a:t> </a:t>
            </a:r>
            <a:r>
              <a:rPr lang="hr-HR" sz="2800" b="1" dirty="0" err="1" smtClean="0">
                <a:latin typeface="+mj-lt"/>
              </a:rPr>
              <a:t>patients</a:t>
            </a:r>
            <a:r>
              <a:rPr lang="hr-HR" sz="2800" b="1" dirty="0" smtClean="0">
                <a:latin typeface="+mj-lt"/>
              </a:rPr>
              <a:t> on </a:t>
            </a:r>
            <a:r>
              <a:rPr lang="hr-HR" sz="2800" b="1" dirty="0" err="1" smtClean="0">
                <a:latin typeface="+mj-lt"/>
              </a:rPr>
              <a:t>initial</a:t>
            </a:r>
            <a:r>
              <a:rPr lang="hr-HR" sz="2800" b="1" dirty="0" smtClean="0">
                <a:latin typeface="+mj-lt"/>
              </a:rPr>
              <a:t> </a:t>
            </a:r>
            <a:r>
              <a:rPr lang="hr-HR" sz="2800" b="1" dirty="0" err="1" smtClean="0">
                <a:latin typeface="+mj-lt"/>
              </a:rPr>
              <a:t>assessment</a:t>
            </a:r>
            <a:r>
              <a:rPr lang="hr-HR" sz="2800" b="1" dirty="0" smtClean="0">
                <a:latin typeface="+mj-lt"/>
              </a:rPr>
              <a:t>.</a:t>
            </a:r>
            <a:endParaRPr lang="hr-HR" sz="2800" b="1" dirty="0">
              <a:latin typeface="+mj-lt"/>
            </a:endParaRPr>
          </a:p>
        </p:txBody>
      </p:sp>
      <p:sp>
        <p:nvSpPr>
          <p:cNvPr id="16" name="Rectangle 15"/>
          <p:cNvSpPr/>
          <p:nvPr/>
        </p:nvSpPr>
        <p:spPr>
          <a:xfrm>
            <a:off x="4464496" y="5014917"/>
            <a:ext cx="4572000" cy="646331"/>
          </a:xfrm>
          <a:prstGeom prst="rect">
            <a:avLst/>
          </a:prstGeom>
        </p:spPr>
        <p:txBody>
          <a:bodyPr>
            <a:spAutoFit/>
          </a:bodyPr>
          <a:lstStyle/>
          <a:p>
            <a:r>
              <a:rPr lang="hr-HR" dirty="0" smtClean="0"/>
              <a:t>http://www.radiologyassistant.nl/</a:t>
            </a:r>
            <a:r>
              <a:rPr lang="hr-HR" dirty="0" err="1" smtClean="0"/>
              <a:t>en</a:t>
            </a:r>
            <a:r>
              <a:rPr lang="hr-HR" dirty="0" smtClean="0"/>
              <a:t>/p42a29ec06b9e8/</a:t>
            </a:r>
            <a:r>
              <a:rPr lang="hr-HR" dirty="0" err="1" smtClean="0"/>
              <a:t>wrist</a:t>
            </a:r>
            <a:r>
              <a:rPr lang="hr-HR" dirty="0" smtClean="0"/>
              <a:t>-</a:t>
            </a:r>
            <a:r>
              <a:rPr lang="hr-HR" dirty="0" err="1" smtClean="0"/>
              <a:t>carpal</a:t>
            </a:r>
            <a:r>
              <a:rPr lang="hr-HR" dirty="0" smtClean="0"/>
              <a:t>-</a:t>
            </a:r>
            <a:r>
              <a:rPr lang="hr-HR" dirty="0" err="1" smtClean="0"/>
              <a:t>instability.html</a:t>
            </a:r>
            <a:endParaRPr lang="hr-H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7384"/>
            <a:ext cx="91440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r-HR" sz="3200" b="1" dirty="0" smtClean="0">
                <a:effectLst>
                  <a:outerShdw blurRad="38100" dist="38100" dir="2700000" algn="tl">
                    <a:srgbClr val="000000">
                      <a:alpha val="43137"/>
                    </a:srgbClr>
                  </a:outerShdw>
                </a:effectLst>
                <a:latin typeface="Chiller" pitchFamily="82" charset="0"/>
              </a:rPr>
              <a:t>                                               </a:t>
            </a:r>
            <a:endParaRPr lang="hr-HR" sz="3200" b="1" dirty="0">
              <a:effectLst>
                <a:outerShdw blurRad="38100" dist="38100" dir="2700000" algn="tl">
                  <a:srgbClr val="000000">
                    <a:alpha val="43137"/>
                  </a:srgbClr>
                </a:outerShdw>
              </a:effectLst>
              <a:latin typeface="Chiller" pitchFamily="82" charset="0"/>
            </a:endParaRPr>
          </a:p>
        </p:txBody>
      </p:sp>
      <p:sp>
        <p:nvSpPr>
          <p:cNvPr id="3" name="TextBox 2"/>
          <p:cNvSpPr txBox="1"/>
          <p:nvPr/>
        </p:nvSpPr>
        <p:spPr>
          <a:xfrm>
            <a:off x="2123728" y="-4737"/>
            <a:ext cx="5681492" cy="769441"/>
          </a:xfrm>
          <a:prstGeom prst="rect">
            <a:avLst/>
          </a:prstGeom>
          <a:noFill/>
        </p:spPr>
        <p:txBody>
          <a:bodyPr wrap="none" rtlCol="0">
            <a:spAutoFit/>
          </a:bodyPr>
          <a:lstStyle/>
          <a:p>
            <a:r>
              <a:rPr lang="hr-HR" sz="4400" dirty="0" err="1" smtClean="0">
                <a:solidFill>
                  <a:schemeClr val="bg1"/>
                </a:solidFill>
                <a:effectLst>
                  <a:outerShdw blurRad="38100" dist="38100" dir="2700000" algn="tl">
                    <a:srgbClr val="000000">
                      <a:alpha val="43137"/>
                    </a:srgbClr>
                  </a:outerShdw>
                </a:effectLst>
                <a:latin typeface="+mj-lt"/>
              </a:rPr>
              <a:t>What</a:t>
            </a:r>
            <a:r>
              <a:rPr lang="hr-HR" sz="4400" dirty="0" smtClean="0">
                <a:solidFill>
                  <a:schemeClr val="bg1"/>
                </a:solidFill>
                <a:effectLst>
                  <a:outerShdw blurRad="38100" dist="38100" dir="2700000" algn="tl">
                    <a:srgbClr val="000000">
                      <a:alpha val="43137"/>
                    </a:srgbClr>
                  </a:outerShdw>
                </a:effectLst>
                <a:latin typeface="+mj-lt"/>
              </a:rPr>
              <a:t> </a:t>
            </a:r>
            <a:r>
              <a:rPr lang="hr-HR" sz="4400" dirty="0" err="1" smtClean="0">
                <a:solidFill>
                  <a:schemeClr val="bg1"/>
                </a:solidFill>
                <a:effectLst>
                  <a:outerShdw blurRad="38100" dist="38100" dir="2700000" algn="tl">
                    <a:srgbClr val="000000">
                      <a:alpha val="43137"/>
                    </a:srgbClr>
                  </a:outerShdw>
                </a:effectLst>
                <a:latin typeface="+mj-lt"/>
              </a:rPr>
              <a:t>the</a:t>
            </a:r>
            <a:r>
              <a:rPr lang="hr-HR" sz="4400" dirty="0" smtClean="0">
                <a:solidFill>
                  <a:schemeClr val="bg1"/>
                </a:solidFill>
                <a:effectLst>
                  <a:outerShdw blurRad="38100" dist="38100" dir="2700000" algn="tl">
                    <a:srgbClr val="000000">
                      <a:alpha val="43137"/>
                    </a:srgbClr>
                  </a:outerShdw>
                </a:effectLst>
                <a:latin typeface="+mj-lt"/>
              </a:rPr>
              <a:t> future </a:t>
            </a:r>
            <a:r>
              <a:rPr lang="hr-HR" sz="4400" dirty="0" err="1" smtClean="0">
                <a:solidFill>
                  <a:schemeClr val="bg1"/>
                </a:solidFill>
                <a:effectLst>
                  <a:outerShdw blurRad="38100" dist="38100" dir="2700000" algn="tl">
                    <a:srgbClr val="000000">
                      <a:alpha val="43137"/>
                    </a:srgbClr>
                  </a:outerShdw>
                </a:effectLst>
                <a:latin typeface="+mj-lt"/>
              </a:rPr>
              <a:t>brings</a:t>
            </a:r>
            <a:r>
              <a:rPr lang="hr-HR" sz="4400" dirty="0" smtClean="0">
                <a:solidFill>
                  <a:schemeClr val="bg1"/>
                </a:solidFill>
                <a:effectLst>
                  <a:outerShdw blurRad="38100" dist="38100" dir="2700000" algn="tl">
                    <a:srgbClr val="000000">
                      <a:alpha val="43137"/>
                    </a:srgbClr>
                  </a:outerShdw>
                </a:effectLst>
                <a:latin typeface="+mj-lt"/>
              </a:rPr>
              <a:t>?</a:t>
            </a:r>
            <a:endParaRPr lang="hr-HR" sz="4400" dirty="0">
              <a:solidFill>
                <a:schemeClr val="bg1"/>
              </a:solidFill>
              <a:effectLst>
                <a:outerShdw blurRad="38100" dist="38100" dir="2700000" algn="tl">
                  <a:srgbClr val="000000">
                    <a:alpha val="43137"/>
                  </a:srgbClr>
                </a:outerShdw>
              </a:effectLst>
              <a:latin typeface="+mj-lt"/>
            </a:endParaRPr>
          </a:p>
        </p:txBody>
      </p:sp>
      <p:pic>
        <p:nvPicPr>
          <p:cNvPr id="5" name="Picture 4" descr="http://www.szi.irb.hr/knjiznice/images/33_l.jpg"/>
          <p:cNvPicPr>
            <a:picLocks noChangeAspect="1" noChangeArrowheads="1"/>
          </p:cNvPicPr>
          <p:nvPr/>
        </p:nvPicPr>
        <p:blipFill>
          <a:blip r:embed="rId3" cstate="print"/>
          <a:srcRect/>
          <a:stretch>
            <a:fillRect/>
          </a:stretch>
        </p:blipFill>
        <p:spPr bwMode="auto">
          <a:xfrm>
            <a:off x="444954" y="27154"/>
            <a:ext cx="814678" cy="73755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395536" y="1988840"/>
            <a:ext cx="8760475" cy="4154984"/>
          </a:xfrm>
          <a:prstGeom prst="rect">
            <a:avLst/>
          </a:prstGeom>
          <a:noFill/>
        </p:spPr>
        <p:txBody>
          <a:bodyPr wrap="none" rtlCol="0">
            <a:spAutoFit/>
          </a:bodyPr>
          <a:lstStyle/>
          <a:p>
            <a:pPr>
              <a:lnSpc>
                <a:spcPct val="150000"/>
              </a:lnSpc>
              <a:buFont typeface="Wingdings" pitchFamily="2" charset="2"/>
              <a:buChar char="ü"/>
            </a:pPr>
            <a:r>
              <a:rPr lang="hr-HR" sz="2800" dirty="0" smtClean="0"/>
              <a:t> </a:t>
            </a:r>
            <a:r>
              <a:rPr lang="hr-HR" sz="2800" b="1" dirty="0" err="1" smtClean="0"/>
              <a:t>Removal</a:t>
            </a:r>
            <a:r>
              <a:rPr lang="hr-HR" sz="2800" b="1" dirty="0" smtClean="0"/>
              <a:t> </a:t>
            </a:r>
            <a:r>
              <a:rPr lang="hr-HR" sz="2800" b="1" dirty="0" err="1" smtClean="0"/>
              <a:t>of</a:t>
            </a:r>
            <a:r>
              <a:rPr lang="hr-HR" sz="2800" b="1" dirty="0" smtClean="0"/>
              <a:t> </a:t>
            </a:r>
            <a:r>
              <a:rPr lang="hr-HR" sz="2800" b="1" dirty="0" err="1" smtClean="0"/>
              <a:t>osteosynthetic</a:t>
            </a:r>
            <a:r>
              <a:rPr lang="hr-HR" sz="2800" b="1" dirty="0" smtClean="0"/>
              <a:t> </a:t>
            </a:r>
            <a:r>
              <a:rPr lang="hr-HR" sz="2800" b="1" dirty="0" err="1" smtClean="0"/>
              <a:t>material</a:t>
            </a:r>
            <a:endParaRPr lang="hr-HR" sz="2800" b="1" dirty="0" smtClean="0"/>
          </a:p>
          <a:p>
            <a:pPr>
              <a:lnSpc>
                <a:spcPct val="150000"/>
              </a:lnSpc>
              <a:buFont typeface="Wingdings" pitchFamily="2" charset="2"/>
              <a:buChar char="ü"/>
            </a:pPr>
            <a:r>
              <a:rPr lang="hr-HR" sz="2800" b="1" dirty="0" smtClean="0"/>
              <a:t> </a:t>
            </a:r>
            <a:r>
              <a:rPr lang="hr-HR" sz="2800" b="1" dirty="0" err="1" smtClean="0"/>
              <a:t>Intensive</a:t>
            </a:r>
            <a:r>
              <a:rPr lang="hr-HR" sz="2800" b="1" dirty="0" smtClean="0"/>
              <a:t> </a:t>
            </a:r>
            <a:r>
              <a:rPr lang="hr-HR" sz="2800" b="1" dirty="0" err="1" smtClean="0"/>
              <a:t>rehabilitation</a:t>
            </a:r>
            <a:endParaRPr lang="hr-HR" sz="2800" b="1" dirty="0" smtClean="0"/>
          </a:p>
          <a:p>
            <a:pPr>
              <a:lnSpc>
                <a:spcPct val="150000"/>
              </a:lnSpc>
            </a:pPr>
            <a:endParaRPr lang="hr-HR" sz="2800" b="1" dirty="0" smtClean="0"/>
          </a:p>
          <a:p>
            <a:pPr>
              <a:lnSpc>
                <a:spcPct val="150000"/>
              </a:lnSpc>
              <a:buFont typeface="Wingdings" pitchFamily="2" charset="2"/>
              <a:buChar char="ü"/>
            </a:pPr>
            <a:r>
              <a:rPr lang="hr-HR" sz="2800" b="1" dirty="0" smtClean="0"/>
              <a:t> </a:t>
            </a:r>
            <a:r>
              <a:rPr lang="hr-HR" sz="2800" b="1" dirty="0" err="1" smtClean="0">
                <a:effectLst>
                  <a:outerShdw blurRad="38100" dist="38100" dir="2700000" algn="tl">
                    <a:srgbClr val="000000">
                      <a:alpha val="43137"/>
                    </a:srgbClr>
                  </a:outerShdw>
                </a:effectLst>
              </a:rPr>
              <a:t>How</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long</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should</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we</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wait</a:t>
            </a:r>
            <a:r>
              <a:rPr lang="hr-HR" sz="2800" b="1" dirty="0" smtClean="0">
                <a:effectLst>
                  <a:outerShdw blurRad="38100" dist="38100" dir="2700000" algn="tl">
                    <a:srgbClr val="000000">
                      <a:alpha val="43137"/>
                    </a:srgbClr>
                  </a:outerShdw>
                </a:effectLst>
              </a:rPr>
              <a:t> for nerve </a:t>
            </a:r>
            <a:r>
              <a:rPr lang="hr-HR" sz="2800" b="1" dirty="0" err="1" smtClean="0">
                <a:effectLst>
                  <a:outerShdw blurRad="38100" dist="38100" dir="2700000" algn="tl">
                    <a:srgbClr val="000000">
                      <a:alpha val="43137"/>
                    </a:srgbClr>
                  </a:outerShdw>
                </a:effectLst>
              </a:rPr>
              <a:t>recovery</a:t>
            </a:r>
            <a:r>
              <a:rPr lang="hr-HR" sz="2800" b="1" dirty="0" smtClean="0">
                <a:effectLst>
                  <a:outerShdw blurRad="38100" dist="38100" dir="2700000" algn="tl">
                    <a:srgbClr val="000000">
                      <a:alpha val="43137"/>
                    </a:srgbClr>
                  </a:outerShdw>
                </a:effectLst>
              </a:rPr>
              <a:t> to </a:t>
            </a:r>
            <a:r>
              <a:rPr lang="hr-HR" sz="2800" b="1" dirty="0" err="1" smtClean="0">
                <a:effectLst>
                  <a:outerShdw blurRad="38100" dist="38100" dir="2700000" algn="tl">
                    <a:srgbClr val="000000">
                      <a:alpha val="43137"/>
                    </a:srgbClr>
                  </a:outerShdw>
                </a:effectLst>
              </a:rPr>
              <a:t>occur</a:t>
            </a:r>
            <a:r>
              <a:rPr lang="hr-HR" sz="2800" b="1" dirty="0" smtClean="0">
                <a:effectLst>
                  <a:outerShdw blurRad="38100" dist="38100" dir="2700000" algn="tl">
                    <a:srgbClr val="000000">
                      <a:alpha val="43137"/>
                    </a:srgbClr>
                  </a:outerShdw>
                </a:effectLst>
              </a:rPr>
              <a:t>?</a:t>
            </a:r>
          </a:p>
          <a:p>
            <a:pPr>
              <a:lnSpc>
                <a:spcPct val="150000"/>
              </a:lnSpc>
              <a:buFont typeface="Wingdings" pitchFamily="2" charset="2"/>
              <a:buChar char="ü"/>
            </a:pP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When</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should</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we</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consult</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plastic</a:t>
            </a:r>
            <a:r>
              <a:rPr lang="hr-HR" sz="2800" b="1" dirty="0" smtClean="0">
                <a:effectLst>
                  <a:outerShdw blurRad="38100" dist="38100" dir="2700000" algn="tl">
                    <a:srgbClr val="000000">
                      <a:alpha val="43137"/>
                    </a:srgbClr>
                  </a:outerShdw>
                </a:effectLst>
              </a:rPr>
              <a:t> </a:t>
            </a:r>
            <a:r>
              <a:rPr lang="hr-HR" sz="2800" b="1" dirty="0" err="1" smtClean="0">
                <a:effectLst>
                  <a:outerShdw blurRad="38100" dist="38100" dir="2700000" algn="tl">
                    <a:srgbClr val="000000">
                      <a:alpha val="43137"/>
                    </a:srgbClr>
                  </a:outerShdw>
                </a:effectLst>
              </a:rPr>
              <a:t>surgeon</a:t>
            </a:r>
            <a:r>
              <a:rPr lang="hr-HR" sz="2800" b="1" dirty="0" smtClean="0">
                <a:effectLst>
                  <a:outerShdw blurRad="38100" dist="38100" dir="2700000" algn="tl">
                    <a:srgbClr val="000000">
                      <a:alpha val="43137"/>
                    </a:srgbClr>
                  </a:outerShdw>
                </a:effectLst>
              </a:rPr>
              <a:t>?</a:t>
            </a:r>
          </a:p>
          <a:p>
            <a:endParaRPr lang="hr-HR" dirty="0" smtClean="0"/>
          </a:p>
          <a:p>
            <a:endParaRPr lang="hr-HR" dirty="0" smtClean="0"/>
          </a:p>
          <a:p>
            <a:pPr>
              <a:buFont typeface="Wingdings" pitchFamily="2" charset="2"/>
              <a:buChar char="ü"/>
            </a:pPr>
            <a:endParaRPr lang="hr-H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b="1" dirty="0" err="1" smtClean="0">
                <a:effectLst>
                  <a:outerShdw blurRad="38100" dist="38100" dir="2700000" algn="tl">
                    <a:srgbClr val="000000">
                      <a:alpha val="43137"/>
                    </a:srgbClr>
                  </a:outerShdw>
                </a:effectLst>
              </a:rPr>
              <a:t>Gait</a:t>
            </a:r>
            <a:r>
              <a:rPr lang="hr-HR" b="1" dirty="0" smtClean="0">
                <a:effectLst>
                  <a:outerShdw blurRad="38100" dist="38100" dir="2700000" algn="tl">
                    <a:srgbClr val="000000">
                      <a:alpha val="43137"/>
                    </a:srgbClr>
                  </a:outerShdw>
                </a:effectLst>
              </a:rPr>
              <a:t> Aids – </a:t>
            </a:r>
            <a:r>
              <a:rPr lang="hr-HR" b="1" dirty="0" err="1" smtClean="0">
                <a:effectLst>
                  <a:outerShdw blurRad="38100" dist="38100" dir="2700000" algn="tl">
                    <a:srgbClr val="000000">
                      <a:alpha val="43137"/>
                    </a:srgbClr>
                  </a:outerShdw>
                </a:effectLst>
              </a:rPr>
              <a:t>Canes</a:t>
            </a:r>
            <a:r>
              <a:rPr lang="hr-HR" b="1" dirty="0" smtClean="0">
                <a:effectLst>
                  <a:outerShdw blurRad="38100" dist="38100" dir="2700000" algn="tl">
                    <a:srgbClr val="000000">
                      <a:alpha val="43137"/>
                    </a:srgbClr>
                  </a:outerShdw>
                </a:effectLst>
              </a:rPr>
              <a:t> </a:t>
            </a:r>
            <a:r>
              <a:rPr lang="hr-HR" b="1" dirty="0" err="1" smtClean="0">
                <a:effectLst>
                  <a:outerShdw blurRad="38100" dist="38100" dir="2700000" algn="tl">
                    <a:srgbClr val="000000">
                      <a:alpha val="43137"/>
                    </a:srgbClr>
                  </a:outerShdw>
                </a:effectLst>
              </a:rPr>
              <a:t>and</a:t>
            </a:r>
            <a:r>
              <a:rPr lang="hr-HR" b="1" dirty="0" smtClean="0">
                <a:effectLst>
                  <a:outerShdw blurRad="38100" dist="38100" dir="2700000" algn="tl">
                    <a:srgbClr val="000000">
                      <a:alpha val="43137"/>
                    </a:srgbClr>
                  </a:outerShdw>
                </a:effectLst>
              </a:rPr>
              <a:t> </a:t>
            </a:r>
            <a:r>
              <a:rPr lang="hr-HR" b="1" dirty="0" err="1" smtClean="0">
                <a:effectLst>
                  <a:outerShdw blurRad="38100" dist="38100" dir="2700000" algn="tl">
                    <a:srgbClr val="000000">
                      <a:alpha val="43137"/>
                    </a:srgbClr>
                  </a:outerShdw>
                </a:effectLst>
              </a:rPr>
              <a:t>Crutches</a:t>
            </a:r>
            <a:r>
              <a:rPr lang="hr-HR" b="1" dirty="0" smtClean="0">
                <a:effectLst>
                  <a:outerShdw blurRad="38100" dist="38100" dir="2700000" algn="tl">
                    <a:srgbClr val="000000">
                      <a:alpha val="43137"/>
                    </a:srgbClr>
                  </a:outerShdw>
                </a:effectLst>
              </a:rPr>
              <a:t> </a:t>
            </a:r>
            <a:endParaRPr lang="hr-HR" b="1" dirty="0">
              <a:effectLst>
                <a:outerShdw blurRad="38100" dist="38100" dir="2700000" algn="tl">
                  <a:srgbClr val="000000">
                    <a:alpha val="43137"/>
                  </a:srgbClr>
                </a:outerShdw>
              </a:effectLst>
            </a:endParaRPr>
          </a:p>
        </p:txBody>
      </p:sp>
      <p:pic>
        <p:nvPicPr>
          <p:cNvPr id="4" name="Content Placeholder 3" descr="2016-04-21_180629.png"/>
          <p:cNvPicPr>
            <a:picLocks noGrp="1" noChangeAspect="1"/>
          </p:cNvPicPr>
          <p:nvPr>
            <p:ph idx="1"/>
          </p:nvPr>
        </p:nvPicPr>
        <p:blipFill>
          <a:blip r:embed="rId3" cstate="print"/>
          <a:stretch>
            <a:fillRect/>
          </a:stretch>
        </p:blipFill>
        <p:spPr>
          <a:xfrm>
            <a:off x="2267744" y="836712"/>
            <a:ext cx="4738649" cy="4525963"/>
          </a:xfrm>
        </p:spPr>
      </p:pic>
      <p:sp>
        <p:nvSpPr>
          <p:cNvPr id="5" name="Rectangle 4"/>
          <p:cNvSpPr/>
          <p:nvPr/>
        </p:nvSpPr>
        <p:spPr>
          <a:xfrm>
            <a:off x="0" y="5373216"/>
            <a:ext cx="9144000" cy="1569660"/>
          </a:xfrm>
          <a:prstGeom prst="rect">
            <a:avLst/>
          </a:prstGeom>
        </p:spPr>
        <p:txBody>
          <a:bodyPr wrap="square">
            <a:spAutoFit/>
          </a:bodyPr>
          <a:lstStyle/>
          <a:p>
            <a:pPr algn="ctr"/>
            <a:r>
              <a:rPr lang="hr-HR" sz="2400" dirty="0" smtClean="0"/>
              <a:t>W</a:t>
            </a:r>
            <a:r>
              <a:rPr lang="en-US" sz="2400" dirty="0" smtClean="0"/>
              <a:t>hen </a:t>
            </a:r>
            <a:r>
              <a:rPr lang="en-US" sz="2400" dirty="0" smtClean="0"/>
              <a:t>properly positioned, can decrease </a:t>
            </a:r>
            <a:r>
              <a:rPr lang="en-US" sz="2400" dirty="0" smtClean="0"/>
              <a:t>the</a:t>
            </a:r>
            <a:r>
              <a:rPr lang="hr-HR" sz="2400" dirty="0" smtClean="0"/>
              <a:t> </a:t>
            </a:r>
            <a:r>
              <a:rPr lang="en-US" sz="2400" dirty="0" smtClean="0"/>
              <a:t>amount </a:t>
            </a:r>
            <a:r>
              <a:rPr lang="en-US" sz="2400" dirty="0" smtClean="0"/>
              <a:t>of muscle force necessary to stabilize a joint. </a:t>
            </a:r>
            <a:endParaRPr lang="hr-HR" sz="2400" dirty="0" smtClean="0"/>
          </a:p>
          <a:p>
            <a:pPr algn="ctr"/>
            <a:r>
              <a:rPr lang="en-US" sz="2400" dirty="0" smtClean="0"/>
              <a:t>This in</a:t>
            </a:r>
            <a:r>
              <a:rPr lang="hr-HR" sz="2400" dirty="0" smtClean="0"/>
              <a:t> </a:t>
            </a:r>
            <a:r>
              <a:rPr lang="en-US" sz="2400" dirty="0" smtClean="0"/>
              <a:t>turn </a:t>
            </a:r>
            <a:r>
              <a:rPr lang="en-US" sz="2400" dirty="0" smtClean="0"/>
              <a:t>leads to attenuation of joint reaction forces and </a:t>
            </a:r>
            <a:r>
              <a:rPr lang="en-US" sz="2400" dirty="0" smtClean="0"/>
              <a:t>decreased</a:t>
            </a:r>
            <a:r>
              <a:rPr lang="hr-HR" sz="2400" dirty="0" smtClean="0"/>
              <a:t> </a:t>
            </a:r>
            <a:r>
              <a:rPr lang="en-US" sz="2400" dirty="0" smtClean="0"/>
              <a:t>pain </a:t>
            </a:r>
            <a:r>
              <a:rPr lang="en-US" sz="2400" dirty="0" smtClean="0"/>
              <a:t>symptoms. </a:t>
            </a:r>
            <a:endParaRPr lang="hr-HR"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272"/>
            <a:ext cx="8229600" cy="1143000"/>
          </a:xfrm>
        </p:spPr>
        <p:txBody>
          <a:bodyPr/>
          <a:lstStyle/>
          <a:p>
            <a:r>
              <a:rPr lang="hr-HR" b="1" dirty="0" err="1" smtClean="0">
                <a:effectLst>
                  <a:outerShdw blurRad="38100" dist="38100" dir="2700000" algn="tl">
                    <a:srgbClr val="000000">
                      <a:alpha val="43137"/>
                    </a:srgbClr>
                  </a:outerShdw>
                </a:effectLst>
              </a:rPr>
              <a:t>Gait</a:t>
            </a:r>
            <a:r>
              <a:rPr lang="hr-HR" b="1" dirty="0" smtClean="0">
                <a:effectLst>
                  <a:outerShdw blurRad="38100" dist="38100" dir="2700000" algn="tl">
                    <a:srgbClr val="000000">
                      <a:alpha val="43137"/>
                    </a:srgbClr>
                  </a:outerShdw>
                </a:effectLst>
              </a:rPr>
              <a:t> Aids -</a:t>
            </a:r>
            <a:r>
              <a:rPr lang="hr-HR" b="1" dirty="0" err="1" smtClean="0">
                <a:effectLst>
                  <a:outerShdw blurRad="38100" dist="38100" dir="2700000" algn="tl">
                    <a:srgbClr val="000000">
                      <a:alpha val="43137"/>
                    </a:srgbClr>
                  </a:outerShdw>
                </a:effectLst>
              </a:rPr>
              <a:t>Walker</a:t>
            </a:r>
            <a:endParaRPr lang="hr-HR" b="1" dirty="0">
              <a:effectLst>
                <a:outerShdw blurRad="38100" dist="38100" dir="2700000" algn="tl">
                  <a:srgbClr val="000000">
                    <a:alpha val="43137"/>
                  </a:srgbClr>
                </a:outerShdw>
              </a:effectLst>
            </a:endParaRPr>
          </a:p>
        </p:txBody>
      </p:sp>
      <p:pic>
        <p:nvPicPr>
          <p:cNvPr id="6" name="Content Placeholder 5" descr="2016-04-21_183024.png"/>
          <p:cNvPicPr>
            <a:picLocks noGrp="1" noChangeAspect="1"/>
          </p:cNvPicPr>
          <p:nvPr>
            <p:ph idx="1"/>
          </p:nvPr>
        </p:nvPicPr>
        <p:blipFill>
          <a:blip r:embed="rId3" cstate="print"/>
          <a:srcRect r="11500"/>
          <a:stretch>
            <a:fillRect/>
          </a:stretch>
        </p:blipFill>
        <p:spPr>
          <a:xfrm>
            <a:off x="1" y="1772816"/>
            <a:ext cx="2483767" cy="3528392"/>
          </a:xfrm>
        </p:spPr>
      </p:pic>
      <p:pic>
        <p:nvPicPr>
          <p:cNvPr id="7" name="Picture 6" descr="2016-04-21_183131.png"/>
          <p:cNvPicPr>
            <a:picLocks noChangeAspect="1"/>
          </p:cNvPicPr>
          <p:nvPr/>
        </p:nvPicPr>
        <p:blipFill>
          <a:blip r:embed="rId4" cstate="print"/>
          <a:srcRect l="9277" t="7843" r="16510" b="13725"/>
          <a:stretch>
            <a:fillRect/>
          </a:stretch>
        </p:blipFill>
        <p:spPr>
          <a:xfrm>
            <a:off x="3203848" y="1988840"/>
            <a:ext cx="2304256" cy="2880320"/>
          </a:xfrm>
          <a:prstGeom prst="rect">
            <a:avLst/>
          </a:prstGeom>
        </p:spPr>
      </p:pic>
      <p:pic>
        <p:nvPicPr>
          <p:cNvPr id="8" name="Picture 7" descr="walker.jpg"/>
          <p:cNvPicPr>
            <a:picLocks noChangeAspect="1"/>
          </p:cNvPicPr>
          <p:nvPr/>
        </p:nvPicPr>
        <p:blipFill>
          <a:blip r:embed="rId5" cstate="print"/>
          <a:srcRect l="2207" t="4831" r="13725"/>
          <a:stretch>
            <a:fillRect/>
          </a:stretch>
        </p:blipFill>
        <p:spPr>
          <a:xfrm>
            <a:off x="5862692" y="1844824"/>
            <a:ext cx="3029788" cy="338437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hr-HR" b="1" dirty="0" err="1" smtClean="0"/>
              <a:t>Orthotic</a:t>
            </a:r>
            <a:r>
              <a:rPr lang="hr-HR" b="1" dirty="0" smtClean="0"/>
              <a:t> </a:t>
            </a:r>
            <a:r>
              <a:rPr lang="hr-HR" b="1" dirty="0" err="1" smtClean="0"/>
              <a:t>Device</a:t>
            </a:r>
            <a:r>
              <a:rPr lang="hr-HR" b="1" dirty="0" smtClean="0"/>
              <a:t> -</a:t>
            </a:r>
            <a:r>
              <a:rPr lang="hr-HR" b="1" dirty="0" err="1" smtClean="0"/>
              <a:t>Prescription</a:t>
            </a:r>
            <a:endParaRPr lang="hr-HR" b="1" dirty="0"/>
          </a:p>
        </p:txBody>
      </p:sp>
      <p:sp>
        <p:nvSpPr>
          <p:cNvPr id="3" name="Content Placeholder 2"/>
          <p:cNvSpPr>
            <a:spLocks noGrp="1"/>
          </p:cNvSpPr>
          <p:nvPr>
            <p:ph idx="1"/>
          </p:nvPr>
        </p:nvSpPr>
        <p:spPr>
          <a:xfrm>
            <a:off x="108520" y="1412776"/>
            <a:ext cx="9144000" cy="5257800"/>
          </a:xfrm>
        </p:spPr>
        <p:txBody>
          <a:bodyPr>
            <a:normAutofit fontScale="92500" lnSpcReduction="10000"/>
          </a:bodyPr>
          <a:lstStyle/>
          <a:p>
            <a:pPr>
              <a:buNone/>
            </a:pPr>
            <a:r>
              <a:rPr lang="en-US" sz="3600" b="1" dirty="0" smtClean="0"/>
              <a:t>The prescription of an </a:t>
            </a:r>
            <a:r>
              <a:rPr lang="en-US" sz="3600" b="1" dirty="0" err="1" smtClean="0"/>
              <a:t>orthosis</a:t>
            </a:r>
            <a:r>
              <a:rPr lang="en-US" sz="3600" b="1" dirty="0" smtClean="0"/>
              <a:t> requires an </a:t>
            </a:r>
            <a:endParaRPr lang="hr-HR" sz="3600" b="1" dirty="0" smtClean="0"/>
          </a:p>
          <a:p>
            <a:pPr>
              <a:buNone/>
            </a:pPr>
            <a:r>
              <a:rPr lang="hr-HR" sz="3600" b="1" dirty="0" smtClean="0"/>
              <a:t>u</a:t>
            </a:r>
            <a:r>
              <a:rPr lang="en-US" sz="3600" b="1" dirty="0" err="1" smtClean="0"/>
              <a:t>nderstanding</a:t>
            </a:r>
            <a:r>
              <a:rPr lang="hr-HR" sz="3600" b="1" dirty="0" smtClean="0"/>
              <a:t> </a:t>
            </a:r>
            <a:r>
              <a:rPr lang="en-US" sz="3600" b="1" dirty="0" smtClean="0"/>
              <a:t>of the pathology of the disorder to</a:t>
            </a:r>
            <a:r>
              <a:rPr lang="hr-HR" sz="3600" b="1" dirty="0" smtClean="0"/>
              <a:t> </a:t>
            </a:r>
          </a:p>
          <a:p>
            <a:pPr>
              <a:buNone/>
            </a:pPr>
            <a:r>
              <a:rPr lang="en-US" sz="3600" b="1" dirty="0" smtClean="0"/>
              <a:t>be treated and must take</a:t>
            </a:r>
            <a:r>
              <a:rPr lang="hr-HR" sz="3600" b="1" dirty="0" smtClean="0"/>
              <a:t> </a:t>
            </a:r>
            <a:r>
              <a:rPr lang="en-US" sz="3600" b="1" dirty="0" smtClean="0"/>
              <a:t>into account</a:t>
            </a:r>
            <a:r>
              <a:rPr lang="hr-HR" sz="3600" b="1" dirty="0" smtClean="0"/>
              <a:t>:</a:t>
            </a:r>
          </a:p>
          <a:p>
            <a:pPr>
              <a:buNone/>
            </a:pPr>
            <a:r>
              <a:rPr lang="hr-HR" sz="3600" dirty="0" smtClean="0"/>
              <a:t>G</a:t>
            </a:r>
            <a:r>
              <a:rPr lang="en-US" sz="3600" dirty="0" err="1" smtClean="0"/>
              <a:t>oals</a:t>
            </a:r>
            <a:r>
              <a:rPr lang="en-US" sz="3600" dirty="0" smtClean="0"/>
              <a:t> to be achieved </a:t>
            </a:r>
            <a:endParaRPr lang="hr-HR" sz="3600" dirty="0" smtClean="0"/>
          </a:p>
          <a:p>
            <a:pPr>
              <a:buNone/>
            </a:pPr>
            <a:r>
              <a:rPr lang="en-US" sz="3600" dirty="0" smtClean="0"/>
              <a:t>Knowledge of anatomy,</a:t>
            </a:r>
            <a:r>
              <a:rPr lang="hr-HR" sz="3600" dirty="0" smtClean="0"/>
              <a:t> </a:t>
            </a:r>
            <a:r>
              <a:rPr lang="en-US" sz="3600" dirty="0" smtClean="0"/>
              <a:t>biomechanics, and</a:t>
            </a:r>
            <a:r>
              <a:rPr lang="hr-HR" sz="3600" dirty="0" smtClean="0"/>
              <a:t> </a:t>
            </a:r>
          </a:p>
          <a:p>
            <a:pPr>
              <a:buNone/>
            </a:pPr>
            <a:r>
              <a:rPr lang="hr-HR" sz="3600" dirty="0" smtClean="0"/>
              <a:t>k</a:t>
            </a:r>
            <a:r>
              <a:rPr lang="en-US" sz="3600" dirty="0" err="1" smtClean="0"/>
              <a:t>inesiology</a:t>
            </a:r>
            <a:r>
              <a:rPr lang="en-US" sz="3600" dirty="0" smtClean="0"/>
              <a:t> </a:t>
            </a:r>
            <a:endParaRPr lang="hr-HR" sz="3600" dirty="0" smtClean="0"/>
          </a:p>
          <a:p>
            <a:pPr>
              <a:buNone/>
            </a:pPr>
            <a:r>
              <a:rPr lang="hr-HR" sz="3600" dirty="0" smtClean="0"/>
              <a:t>U</a:t>
            </a:r>
            <a:r>
              <a:rPr lang="en-US" sz="3600" dirty="0" err="1" smtClean="0"/>
              <a:t>nderstanding</a:t>
            </a:r>
            <a:r>
              <a:rPr lang="en-US" sz="3600" dirty="0" smtClean="0"/>
              <a:t> of the</a:t>
            </a:r>
            <a:r>
              <a:rPr lang="hr-HR" sz="3600" dirty="0" smtClean="0"/>
              <a:t> </a:t>
            </a:r>
            <a:r>
              <a:rPr lang="en-US" sz="3600" dirty="0" smtClean="0"/>
              <a:t>indications (positive effects)</a:t>
            </a:r>
            <a:r>
              <a:rPr lang="hr-HR" sz="3600" dirty="0" smtClean="0"/>
              <a:t> </a:t>
            </a:r>
          </a:p>
          <a:p>
            <a:pPr>
              <a:buNone/>
            </a:pPr>
            <a:r>
              <a:rPr lang="en-US" sz="3600" dirty="0" smtClean="0"/>
              <a:t>and limitations (negative effects)</a:t>
            </a:r>
            <a:r>
              <a:rPr lang="hr-HR" sz="3600" dirty="0" smtClean="0"/>
              <a:t> </a:t>
            </a:r>
            <a:r>
              <a:rPr lang="en-US" sz="3600" dirty="0" smtClean="0"/>
              <a:t>of the </a:t>
            </a:r>
            <a:r>
              <a:rPr lang="en-US" sz="3600" dirty="0" err="1" smtClean="0"/>
              <a:t>orthosis</a:t>
            </a:r>
            <a:r>
              <a:rPr lang="en-US" sz="3600" dirty="0" smtClean="0"/>
              <a:t> </a:t>
            </a:r>
            <a:r>
              <a:rPr lang="en-US" dirty="0" smtClean="0"/>
              <a:t/>
            </a:r>
            <a:br>
              <a:rPr lang="en-US" dirty="0" smtClean="0"/>
            </a:br>
            <a:r>
              <a:rPr lang="en-US" dirty="0" smtClean="0"/>
              <a:t/>
            </a:r>
            <a:br>
              <a:rPr lang="en-US" dirty="0" smtClean="0"/>
            </a:br>
            <a:endParaRPr lang="hr-H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hr-HR" b="1" dirty="0" err="1" smtClean="0">
                <a:effectLst>
                  <a:outerShdw blurRad="38100" dist="38100" dir="2700000" algn="tl">
                    <a:srgbClr val="000000">
                      <a:alpha val="43137"/>
                    </a:srgbClr>
                  </a:outerShdw>
                </a:effectLst>
              </a:rPr>
              <a:t>Spinal</a:t>
            </a:r>
            <a:r>
              <a:rPr lang="hr-HR" b="1" dirty="0" smtClean="0">
                <a:effectLst>
                  <a:outerShdw blurRad="38100" dist="38100" dir="2700000" algn="tl">
                    <a:srgbClr val="000000">
                      <a:alpha val="43137"/>
                    </a:srgbClr>
                  </a:outerShdw>
                </a:effectLst>
              </a:rPr>
              <a:t> </a:t>
            </a:r>
            <a:r>
              <a:rPr lang="hr-HR" b="1" dirty="0" err="1" smtClean="0">
                <a:effectLst>
                  <a:outerShdw blurRad="38100" dist="38100" dir="2700000" algn="tl">
                    <a:srgbClr val="000000">
                      <a:alpha val="43137"/>
                    </a:srgbClr>
                  </a:outerShdw>
                </a:effectLst>
              </a:rPr>
              <a:t>Orthosis</a:t>
            </a:r>
            <a:endParaRPr lang="hr-HR" b="1" dirty="0">
              <a:effectLst>
                <a:outerShdw blurRad="38100" dist="38100" dir="2700000" algn="tl">
                  <a:srgbClr val="000000">
                    <a:alpha val="43137"/>
                  </a:srgbClr>
                </a:outerShdw>
              </a:effectLst>
            </a:endParaRPr>
          </a:p>
        </p:txBody>
      </p:sp>
      <p:pic>
        <p:nvPicPr>
          <p:cNvPr id="4" name="Content Placeholder 3" descr="2016-04-21_185407.png"/>
          <p:cNvPicPr>
            <a:picLocks noGrp="1" noChangeAspect="1"/>
          </p:cNvPicPr>
          <p:nvPr>
            <p:ph idx="1"/>
          </p:nvPr>
        </p:nvPicPr>
        <p:blipFill>
          <a:blip r:embed="rId3" cstate="print"/>
          <a:stretch>
            <a:fillRect/>
          </a:stretch>
        </p:blipFill>
        <p:spPr>
          <a:xfrm>
            <a:off x="567300" y="1916832"/>
            <a:ext cx="8037148" cy="3168352"/>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Motion</a:t>
            </a:r>
            <a:endParaRPr lang="hr-HR" dirty="0"/>
          </a:p>
        </p:txBody>
      </p:sp>
      <p:pic>
        <p:nvPicPr>
          <p:cNvPr id="4" name="Content Placeholder 3" descr="secutec_lumbo-566x566.jpg"/>
          <p:cNvPicPr>
            <a:picLocks noGrp="1" noChangeAspect="1"/>
          </p:cNvPicPr>
          <p:nvPr>
            <p:ph idx="1"/>
          </p:nvPr>
        </p:nvPicPr>
        <p:blipFill>
          <a:blip r:embed="rId3" cstate="print"/>
          <a:stretch>
            <a:fillRect/>
          </a:stretch>
        </p:blipFill>
        <p:spPr>
          <a:xfrm>
            <a:off x="2309018" y="1600200"/>
            <a:ext cx="4525963" cy="45259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US" dirty="0" smtClean="0"/>
              <a:t>Trunk Support</a:t>
            </a:r>
            <a:endParaRPr lang="hr-HR" dirty="0"/>
          </a:p>
        </p:txBody>
      </p:sp>
      <p:pic>
        <p:nvPicPr>
          <p:cNvPr id="4" name="Content Placeholder 3" descr="2016-04-22_060220.png"/>
          <p:cNvPicPr>
            <a:picLocks noGrp="1" noChangeAspect="1"/>
          </p:cNvPicPr>
          <p:nvPr>
            <p:ph idx="1"/>
          </p:nvPr>
        </p:nvPicPr>
        <p:blipFill>
          <a:blip r:embed="rId3" cstate="print"/>
          <a:stretch>
            <a:fillRect/>
          </a:stretch>
        </p:blipFill>
        <p:spPr>
          <a:xfrm>
            <a:off x="2339752" y="764704"/>
            <a:ext cx="4293617" cy="5357847"/>
          </a:xfrm>
        </p:spPr>
      </p:pic>
      <p:sp>
        <p:nvSpPr>
          <p:cNvPr id="5" name="TextBox 4"/>
          <p:cNvSpPr txBox="1"/>
          <p:nvPr/>
        </p:nvSpPr>
        <p:spPr>
          <a:xfrm>
            <a:off x="1378365" y="5877272"/>
            <a:ext cx="7082067" cy="954107"/>
          </a:xfrm>
          <a:prstGeom prst="rect">
            <a:avLst/>
          </a:prstGeom>
          <a:noFill/>
        </p:spPr>
        <p:txBody>
          <a:bodyPr wrap="none" rtlCol="0">
            <a:spAutoFit/>
          </a:bodyPr>
          <a:lstStyle/>
          <a:p>
            <a:r>
              <a:rPr lang="en-US" sz="2800" dirty="0" smtClean="0"/>
              <a:t>Trunk support is achieved by an increase in the </a:t>
            </a:r>
            <a:endParaRPr lang="hr-HR" sz="2800" dirty="0" smtClean="0"/>
          </a:p>
          <a:p>
            <a:r>
              <a:rPr lang="en-US" sz="2800" dirty="0" smtClean="0"/>
              <a:t>intra- abdominal</a:t>
            </a:r>
            <a:r>
              <a:rPr lang="hr-HR" sz="2800" dirty="0" smtClean="0"/>
              <a:t> </a:t>
            </a:r>
            <a:r>
              <a:rPr lang="en-US" sz="2800" dirty="0" smtClean="0"/>
              <a:t>pressure. </a:t>
            </a:r>
            <a:endParaRPr lang="hr-H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dirty="0" smtClean="0"/>
              <a:t>Spinal Alignment</a:t>
            </a:r>
            <a:endParaRPr lang="hr-HR" dirty="0"/>
          </a:p>
        </p:txBody>
      </p:sp>
      <p:pic>
        <p:nvPicPr>
          <p:cNvPr id="4" name="Content Placeholder 3" descr="preuzmi.jpg"/>
          <p:cNvPicPr>
            <a:picLocks noGrp="1" noChangeAspect="1"/>
          </p:cNvPicPr>
          <p:nvPr>
            <p:ph idx="1"/>
          </p:nvPr>
        </p:nvPicPr>
        <p:blipFill>
          <a:blip r:embed="rId3" cstate="print"/>
          <a:srcRect t="14345" b="18873"/>
          <a:stretch>
            <a:fillRect/>
          </a:stretch>
        </p:blipFill>
        <p:spPr>
          <a:xfrm>
            <a:off x="1127151" y="1412776"/>
            <a:ext cx="6685209" cy="4464496"/>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hr-HR" dirty="0" err="1" smtClean="0"/>
              <a:t>Spinal</a:t>
            </a:r>
            <a:r>
              <a:rPr lang="hr-HR" dirty="0" smtClean="0"/>
              <a:t> </a:t>
            </a:r>
            <a:r>
              <a:rPr lang="hr-HR" dirty="0" err="1" smtClean="0"/>
              <a:t>Orthosis</a:t>
            </a:r>
            <a:endParaRPr lang="hr-HR" dirty="0"/>
          </a:p>
        </p:txBody>
      </p:sp>
      <p:pic>
        <p:nvPicPr>
          <p:cNvPr id="4" name="Content Placeholder 3" descr="2016-04-21_185725.png"/>
          <p:cNvPicPr>
            <a:picLocks noGrp="1" noChangeAspect="1"/>
          </p:cNvPicPr>
          <p:nvPr>
            <p:ph idx="1"/>
          </p:nvPr>
        </p:nvPicPr>
        <p:blipFill>
          <a:blip r:embed="rId3" cstate="print"/>
          <a:stretch>
            <a:fillRect/>
          </a:stretch>
        </p:blipFill>
        <p:spPr>
          <a:xfrm>
            <a:off x="770973" y="1556792"/>
            <a:ext cx="7689459" cy="4032447"/>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Negative </a:t>
            </a:r>
            <a:r>
              <a:rPr lang="hr-HR" dirty="0" err="1" smtClean="0"/>
              <a:t>Effect</a:t>
            </a:r>
            <a:r>
              <a:rPr lang="hr-HR" dirty="0" smtClean="0"/>
              <a:t> </a:t>
            </a:r>
            <a:r>
              <a:rPr lang="hr-HR" dirty="0" err="1" smtClean="0"/>
              <a:t>of</a:t>
            </a:r>
            <a:r>
              <a:rPr lang="hr-HR" dirty="0" smtClean="0"/>
              <a:t> </a:t>
            </a:r>
            <a:r>
              <a:rPr lang="hr-HR" dirty="0" err="1" smtClean="0"/>
              <a:t>Orthotic</a:t>
            </a:r>
            <a:r>
              <a:rPr lang="hr-HR" dirty="0" smtClean="0"/>
              <a:t> </a:t>
            </a:r>
            <a:r>
              <a:rPr lang="hr-HR" dirty="0" err="1" smtClean="0"/>
              <a:t>Devices</a:t>
            </a:r>
            <a:endParaRPr lang="hr-HR" dirty="0"/>
          </a:p>
        </p:txBody>
      </p:sp>
      <p:sp>
        <p:nvSpPr>
          <p:cNvPr id="3" name="Content Placeholder 2"/>
          <p:cNvSpPr>
            <a:spLocks noGrp="1"/>
          </p:cNvSpPr>
          <p:nvPr>
            <p:ph idx="1"/>
          </p:nvPr>
        </p:nvSpPr>
        <p:spPr/>
        <p:txBody>
          <a:bodyPr/>
          <a:lstStyle/>
          <a:p>
            <a:r>
              <a:rPr lang="hr-HR" dirty="0" err="1" smtClean="0"/>
              <a:t>Weaknes</a:t>
            </a:r>
            <a:r>
              <a:rPr lang="hr-HR" dirty="0" smtClean="0"/>
              <a:t>, </a:t>
            </a:r>
            <a:r>
              <a:rPr lang="hr-HR" dirty="0" err="1" smtClean="0"/>
              <a:t>atrophy</a:t>
            </a:r>
            <a:r>
              <a:rPr lang="hr-HR" dirty="0" smtClean="0"/>
              <a:t> </a:t>
            </a:r>
            <a:r>
              <a:rPr lang="hr-HR" dirty="0" err="1" smtClean="0"/>
              <a:t>and</a:t>
            </a:r>
            <a:r>
              <a:rPr lang="hr-HR" dirty="0" smtClean="0"/>
              <a:t> </a:t>
            </a:r>
            <a:r>
              <a:rPr lang="hr-HR" dirty="0" err="1" smtClean="0"/>
              <a:t>contracture</a:t>
            </a:r>
            <a:endParaRPr lang="hr-HR" dirty="0" smtClean="0"/>
          </a:p>
          <a:p>
            <a:r>
              <a:rPr lang="hr-HR" dirty="0" err="1" smtClean="0"/>
              <a:t>Skin</a:t>
            </a:r>
            <a:r>
              <a:rPr lang="hr-HR" dirty="0" smtClean="0"/>
              <a:t> </a:t>
            </a:r>
            <a:r>
              <a:rPr lang="hr-HR" dirty="0" err="1" smtClean="0"/>
              <a:t>irritation</a:t>
            </a:r>
            <a:endParaRPr lang="hr-HR" dirty="0" smtClean="0"/>
          </a:p>
          <a:p>
            <a:r>
              <a:rPr lang="hr-HR" dirty="0" err="1" smtClean="0"/>
              <a:t>Impaired</a:t>
            </a:r>
            <a:r>
              <a:rPr lang="hr-HR" dirty="0" smtClean="0"/>
              <a:t> </a:t>
            </a:r>
            <a:r>
              <a:rPr lang="hr-HR" dirty="0" err="1" smtClean="0"/>
              <a:t>ambulation</a:t>
            </a:r>
            <a:r>
              <a:rPr lang="hr-HR" dirty="0" smtClean="0"/>
              <a:t> </a:t>
            </a:r>
            <a:r>
              <a:rPr lang="hr-HR" dirty="0" err="1" smtClean="0"/>
              <a:t>and</a:t>
            </a:r>
            <a:r>
              <a:rPr lang="hr-HR" dirty="0" smtClean="0"/>
              <a:t> </a:t>
            </a:r>
            <a:r>
              <a:rPr lang="hr-HR" dirty="0" err="1" smtClean="0"/>
              <a:t>balance</a:t>
            </a:r>
            <a:endParaRPr lang="hr-HR" dirty="0" smtClean="0"/>
          </a:p>
          <a:p>
            <a:r>
              <a:rPr lang="hr-HR" dirty="0" err="1" smtClean="0"/>
              <a:t>Decrease</a:t>
            </a:r>
            <a:r>
              <a:rPr lang="hr-HR" dirty="0" smtClean="0"/>
              <a:t> </a:t>
            </a:r>
            <a:r>
              <a:rPr lang="hr-HR" dirty="0" err="1" smtClean="0"/>
              <a:t>in</a:t>
            </a:r>
            <a:r>
              <a:rPr lang="hr-HR" dirty="0" smtClean="0"/>
              <a:t> </a:t>
            </a:r>
            <a:r>
              <a:rPr lang="hr-HR" dirty="0" err="1" smtClean="0"/>
              <a:t>pulmonary</a:t>
            </a:r>
            <a:r>
              <a:rPr lang="hr-HR" dirty="0" smtClean="0"/>
              <a:t> </a:t>
            </a:r>
            <a:r>
              <a:rPr lang="hr-HR" dirty="0" err="1" smtClean="0"/>
              <a:t>capacity</a:t>
            </a:r>
            <a:endParaRPr lang="hr-HR" dirty="0" smtClean="0"/>
          </a:p>
          <a:p>
            <a:r>
              <a:rPr lang="hr-HR" dirty="0" err="1" smtClean="0"/>
              <a:t>Psyhological</a:t>
            </a:r>
            <a:r>
              <a:rPr lang="hr-HR" dirty="0" smtClean="0"/>
              <a:t> </a:t>
            </a:r>
            <a:r>
              <a:rPr lang="hr-HR" dirty="0" err="1" smtClean="0"/>
              <a:t>dependence</a:t>
            </a:r>
            <a:endParaRPr lang="hr-H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280"/>
            <a:ext cx="8229600" cy="1143000"/>
          </a:xfrm>
        </p:spPr>
        <p:txBody>
          <a:bodyPr/>
          <a:lstStyle/>
          <a:p>
            <a:r>
              <a:rPr lang="hr-HR" dirty="0" err="1" smtClean="0"/>
              <a:t>Clinical</a:t>
            </a:r>
            <a:r>
              <a:rPr lang="hr-HR" dirty="0" smtClean="0"/>
              <a:t> </a:t>
            </a:r>
            <a:r>
              <a:rPr lang="hr-HR" dirty="0" err="1" smtClean="0"/>
              <a:t>Uses</a:t>
            </a:r>
            <a:r>
              <a:rPr lang="hr-HR" dirty="0" smtClean="0"/>
              <a:t> for </a:t>
            </a:r>
            <a:r>
              <a:rPr lang="hr-HR" dirty="0" err="1" smtClean="0"/>
              <a:t>Spinal</a:t>
            </a:r>
            <a:r>
              <a:rPr lang="hr-HR" dirty="0" smtClean="0"/>
              <a:t> </a:t>
            </a:r>
            <a:r>
              <a:rPr lang="hr-HR" dirty="0" err="1" smtClean="0"/>
              <a:t>Orthotics</a:t>
            </a:r>
            <a:endParaRPr lang="hr-HR" dirty="0"/>
          </a:p>
        </p:txBody>
      </p:sp>
      <p:pic>
        <p:nvPicPr>
          <p:cNvPr id="4" name="Content Placeholder 3" descr="2016-04-21_194810.png"/>
          <p:cNvPicPr>
            <a:picLocks noGrp="1" noChangeAspect="1"/>
          </p:cNvPicPr>
          <p:nvPr>
            <p:ph idx="1"/>
          </p:nvPr>
        </p:nvPicPr>
        <p:blipFill>
          <a:blip r:embed="rId3" cstate="print"/>
          <a:stretch>
            <a:fillRect/>
          </a:stretch>
        </p:blipFill>
        <p:spPr>
          <a:xfrm>
            <a:off x="2195736" y="785054"/>
            <a:ext cx="5058285" cy="5956314"/>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b="1" dirty="0" err="1" smtClean="0">
                <a:effectLst>
                  <a:outerShdw blurRad="38100" dist="38100" dir="2700000" algn="tl">
                    <a:srgbClr val="000000">
                      <a:alpha val="43137"/>
                    </a:srgbClr>
                  </a:outerShdw>
                </a:effectLst>
              </a:rPr>
              <a:t>Cervical</a:t>
            </a:r>
            <a:r>
              <a:rPr lang="hr-HR" b="1" dirty="0" smtClean="0">
                <a:effectLst>
                  <a:outerShdw blurRad="38100" dist="38100" dir="2700000" algn="tl">
                    <a:srgbClr val="000000">
                      <a:alpha val="43137"/>
                    </a:srgbClr>
                  </a:outerShdw>
                </a:effectLst>
              </a:rPr>
              <a:t> </a:t>
            </a:r>
            <a:r>
              <a:rPr lang="hr-HR" b="1" dirty="0" err="1" smtClean="0">
                <a:effectLst>
                  <a:outerShdw blurRad="38100" dist="38100" dir="2700000" algn="tl">
                    <a:srgbClr val="000000">
                      <a:alpha val="43137"/>
                    </a:srgbClr>
                  </a:outerShdw>
                </a:effectLst>
              </a:rPr>
              <a:t>orthoses</a:t>
            </a:r>
            <a:r>
              <a:rPr lang="hr-HR" b="1" dirty="0" smtClean="0">
                <a:effectLst>
                  <a:outerShdw blurRad="38100" dist="38100" dir="2700000" algn="tl">
                    <a:srgbClr val="000000">
                      <a:alpha val="43137"/>
                    </a:srgbClr>
                  </a:outerShdw>
                </a:effectLst>
              </a:rPr>
              <a:t> - </a:t>
            </a:r>
            <a:r>
              <a:rPr lang="hr-HR" b="1" dirty="0" err="1" smtClean="0">
                <a:effectLst>
                  <a:outerShdw blurRad="38100" dist="38100" dir="2700000" algn="tl">
                    <a:srgbClr val="000000">
                      <a:alpha val="43137"/>
                    </a:srgbClr>
                  </a:outerShdw>
                </a:effectLst>
              </a:rPr>
              <a:t>Schantz</a:t>
            </a:r>
            <a:r>
              <a:rPr lang="hr-HR" b="1" dirty="0" smtClean="0">
                <a:effectLst>
                  <a:outerShdw blurRad="38100" dist="38100" dir="2700000" algn="tl">
                    <a:srgbClr val="000000">
                      <a:alpha val="43137"/>
                    </a:srgbClr>
                  </a:outerShdw>
                </a:effectLst>
              </a:rPr>
              <a:t> </a:t>
            </a:r>
            <a:r>
              <a:rPr lang="hr-HR" b="1" dirty="0" err="1" smtClean="0">
                <a:effectLst>
                  <a:outerShdw blurRad="38100" dist="38100" dir="2700000" algn="tl">
                    <a:srgbClr val="000000">
                      <a:alpha val="43137"/>
                    </a:srgbClr>
                  </a:outerShdw>
                </a:effectLst>
              </a:rPr>
              <a:t>Collar</a:t>
            </a:r>
            <a:endParaRPr lang="hr-HR" b="1" dirty="0">
              <a:effectLst>
                <a:outerShdw blurRad="38100" dist="38100" dir="2700000" algn="tl">
                  <a:srgbClr val="000000">
                    <a:alpha val="43137"/>
                  </a:srgbClr>
                </a:outerShdw>
              </a:effectLst>
            </a:endParaRPr>
          </a:p>
        </p:txBody>
      </p:sp>
      <p:pic>
        <p:nvPicPr>
          <p:cNvPr id="4" name="Content Placeholder 3" descr="preuzmi (1).jpg"/>
          <p:cNvPicPr>
            <a:picLocks noGrp="1" noChangeAspect="1"/>
          </p:cNvPicPr>
          <p:nvPr>
            <p:ph idx="1"/>
          </p:nvPr>
        </p:nvPicPr>
        <p:blipFill>
          <a:blip r:embed="rId3" cstate="print"/>
          <a:stretch>
            <a:fillRect/>
          </a:stretch>
        </p:blipFill>
        <p:spPr>
          <a:xfrm>
            <a:off x="1331641" y="1484294"/>
            <a:ext cx="2952328" cy="4301510"/>
          </a:xfrm>
        </p:spPr>
      </p:pic>
      <p:pic>
        <p:nvPicPr>
          <p:cNvPr id="5" name="Picture 4" descr="preuzmi (2).jpg"/>
          <p:cNvPicPr>
            <a:picLocks noChangeAspect="1"/>
          </p:cNvPicPr>
          <p:nvPr/>
        </p:nvPicPr>
        <p:blipFill>
          <a:blip r:embed="rId4" cstate="print"/>
          <a:stretch>
            <a:fillRect/>
          </a:stretch>
        </p:blipFill>
        <p:spPr>
          <a:xfrm>
            <a:off x="4580559" y="2060849"/>
            <a:ext cx="3744416" cy="374441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US" b="1" dirty="0" smtClean="0"/>
              <a:t>Biomechanics</a:t>
            </a:r>
            <a:r>
              <a:rPr lang="hr-HR" b="1" dirty="0" smtClean="0"/>
              <a:t> </a:t>
            </a:r>
            <a:r>
              <a:rPr lang="hr-HR" b="1" dirty="0" err="1" smtClean="0"/>
              <a:t>of</a:t>
            </a:r>
            <a:r>
              <a:rPr lang="hr-HR" b="1" dirty="0" smtClean="0"/>
              <a:t> </a:t>
            </a:r>
            <a:r>
              <a:rPr lang="hr-HR" b="1" dirty="0" err="1" smtClean="0"/>
              <a:t>the</a:t>
            </a:r>
            <a:r>
              <a:rPr lang="hr-HR" b="1" dirty="0" smtClean="0"/>
              <a:t> </a:t>
            </a:r>
            <a:r>
              <a:rPr lang="hr-HR" b="1" dirty="0" err="1" smtClean="0"/>
              <a:t>Spine</a:t>
            </a:r>
            <a:r>
              <a:rPr lang="en-US" b="1" dirty="0" smtClean="0"/>
              <a:t/>
            </a:r>
            <a:br>
              <a:rPr lang="en-US" b="1" dirty="0" smtClean="0"/>
            </a:br>
            <a:endParaRPr lang="hr-HR" dirty="0"/>
          </a:p>
        </p:txBody>
      </p:sp>
      <p:pic>
        <p:nvPicPr>
          <p:cNvPr id="4" name="Content Placeholder 3" descr="a5097978d044c8_TEKSpine.jpg"/>
          <p:cNvPicPr>
            <a:picLocks noGrp="1" noChangeAspect="1"/>
          </p:cNvPicPr>
          <p:nvPr>
            <p:ph idx="1"/>
          </p:nvPr>
        </p:nvPicPr>
        <p:blipFill>
          <a:blip r:embed="rId3" cstate="print"/>
          <a:stretch>
            <a:fillRect/>
          </a:stretch>
        </p:blipFill>
        <p:spPr>
          <a:xfrm>
            <a:off x="1502807" y="908720"/>
            <a:ext cx="6453569" cy="5544616"/>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5097978d04c7a_TEKSpine2.jpg"/>
          <p:cNvPicPr>
            <a:picLocks noGrp="1" noChangeAspect="1"/>
          </p:cNvPicPr>
          <p:nvPr>
            <p:ph idx="1"/>
          </p:nvPr>
        </p:nvPicPr>
        <p:blipFill>
          <a:blip r:embed="rId3" cstate="print"/>
          <a:stretch>
            <a:fillRect/>
          </a:stretch>
        </p:blipFill>
        <p:spPr>
          <a:xfrm>
            <a:off x="755576" y="1196752"/>
            <a:ext cx="7665298" cy="5256584"/>
          </a:xfrm>
        </p:spPr>
      </p:pic>
      <p:sp>
        <p:nvSpPr>
          <p:cNvPr id="5" name="Title 1"/>
          <p:cNvSpPr>
            <a:spLocks noGrp="1"/>
          </p:cNvSpPr>
          <p:nvPr>
            <p:ph type="title"/>
          </p:nvPr>
        </p:nvSpPr>
        <p:spPr>
          <a:xfrm>
            <a:off x="395536" y="116632"/>
            <a:ext cx="8229600" cy="1143000"/>
          </a:xfrm>
        </p:spPr>
        <p:txBody>
          <a:bodyPr>
            <a:normAutofit fontScale="90000"/>
          </a:bodyPr>
          <a:lstStyle/>
          <a:p>
            <a:r>
              <a:rPr lang="en-US" b="1" dirty="0" smtClean="0"/>
              <a:t>Biomechanics</a:t>
            </a:r>
            <a:r>
              <a:rPr lang="hr-HR" b="1" dirty="0" smtClean="0"/>
              <a:t> </a:t>
            </a:r>
            <a:r>
              <a:rPr lang="hr-HR" b="1" dirty="0" err="1" smtClean="0"/>
              <a:t>of</a:t>
            </a:r>
            <a:r>
              <a:rPr lang="hr-HR" b="1" dirty="0" smtClean="0"/>
              <a:t> </a:t>
            </a:r>
            <a:r>
              <a:rPr lang="hr-HR" b="1" dirty="0" err="1" smtClean="0"/>
              <a:t>the</a:t>
            </a:r>
            <a:r>
              <a:rPr lang="hr-HR" b="1" dirty="0" smtClean="0"/>
              <a:t> </a:t>
            </a:r>
            <a:r>
              <a:rPr lang="hr-HR" b="1" dirty="0" err="1" smtClean="0"/>
              <a:t>Spine</a:t>
            </a:r>
            <a:r>
              <a:rPr lang="en-US" b="1" dirty="0" smtClean="0"/>
              <a:t/>
            </a:r>
            <a:br>
              <a:rPr lang="en-US" b="1" dirty="0" smtClean="0"/>
            </a:b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r>
              <a:rPr lang="hr-HR" b="1" dirty="0" err="1" smtClean="0"/>
              <a:t>Upper</a:t>
            </a:r>
            <a:r>
              <a:rPr lang="hr-HR" b="1" dirty="0" smtClean="0"/>
              <a:t> Limb </a:t>
            </a:r>
            <a:r>
              <a:rPr lang="hr-HR" b="1" dirty="0" err="1" smtClean="0"/>
              <a:t>Orthosis</a:t>
            </a:r>
            <a:r>
              <a:rPr lang="hr-HR" b="1" dirty="0" smtClean="0"/>
              <a:t>-</a:t>
            </a:r>
            <a:r>
              <a:rPr lang="hr-HR" b="1" dirty="0" err="1" smtClean="0"/>
              <a:t>Classification</a:t>
            </a:r>
            <a:endParaRPr lang="hr-HR" b="1" dirty="0"/>
          </a:p>
        </p:txBody>
      </p:sp>
      <p:sp>
        <p:nvSpPr>
          <p:cNvPr id="3" name="Content Placeholder 2"/>
          <p:cNvSpPr>
            <a:spLocks noGrp="1"/>
          </p:cNvSpPr>
          <p:nvPr>
            <p:ph idx="1"/>
          </p:nvPr>
        </p:nvSpPr>
        <p:spPr/>
        <p:txBody>
          <a:bodyPr/>
          <a:lstStyle/>
          <a:p>
            <a:pPr>
              <a:buFont typeface="Wingdings" pitchFamily="2" charset="2"/>
              <a:buChar char="ü"/>
            </a:pPr>
            <a:r>
              <a:rPr lang="hr-HR" b="1" dirty="0" smtClean="0"/>
              <a:t>S</a:t>
            </a:r>
            <a:r>
              <a:rPr lang="en-US" b="1" dirty="0" err="1" smtClean="0"/>
              <a:t>tatic</a:t>
            </a:r>
            <a:r>
              <a:rPr lang="en-US" b="1" dirty="0" smtClean="0"/>
              <a:t> </a:t>
            </a:r>
            <a:endParaRPr lang="hr-HR" b="1" dirty="0" smtClean="0"/>
          </a:p>
          <a:p>
            <a:pPr>
              <a:buFont typeface="Wingdings" pitchFamily="2" charset="2"/>
              <a:buChar char="ü"/>
            </a:pPr>
            <a:r>
              <a:rPr lang="en-US" b="1" dirty="0" smtClean="0"/>
              <a:t>Dynamic</a:t>
            </a:r>
            <a:endParaRPr lang="hr-HR" b="1" dirty="0" smtClean="0"/>
          </a:p>
          <a:p>
            <a:pPr>
              <a:buFont typeface="Wingdings" pitchFamily="2" charset="2"/>
              <a:buChar char="ü"/>
            </a:pPr>
            <a:r>
              <a:rPr lang="hr-HR" b="1" dirty="0" smtClean="0"/>
              <a:t>H</a:t>
            </a:r>
            <a:r>
              <a:rPr lang="en-US" b="1" dirty="0" err="1" smtClean="0"/>
              <a:t>ybrid</a:t>
            </a:r>
            <a:r>
              <a:rPr lang="en-US" b="1" dirty="0" smtClean="0"/>
              <a:t> </a:t>
            </a:r>
            <a:endParaRPr lang="hr-HR"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lstStyle/>
          <a:p>
            <a:r>
              <a:rPr lang="hr-HR" b="1" dirty="0" smtClean="0"/>
              <a:t>Denis </a:t>
            </a:r>
            <a:r>
              <a:rPr lang="hr-HR" b="1" dirty="0" err="1" smtClean="0"/>
              <a:t>Spinal</a:t>
            </a:r>
            <a:r>
              <a:rPr lang="hr-HR" b="1" dirty="0" smtClean="0"/>
              <a:t> </a:t>
            </a:r>
            <a:r>
              <a:rPr lang="hr-HR" b="1" dirty="0" err="1" smtClean="0"/>
              <a:t>Columns</a:t>
            </a:r>
            <a:endParaRPr lang="hr-HR" b="1" dirty="0"/>
          </a:p>
        </p:txBody>
      </p:sp>
      <p:pic>
        <p:nvPicPr>
          <p:cNvPr id="4" name="Content Placeholder 3" descr="a5097978d07b91_TEK-Denis-2-SPINE.jpg"/>
          <p:cNvPicPr>
            <a:picLocks noGrp="1" noChangeAspect="1"/>
          </p:cNvPicPr>
          <p:nvPr>
            <p:ph idx="1"/>
          </p:nvPr>
        </p:nvPicPr>
        <p:blipFill>
          <a:blip r:embed="rId3" cstate="print"/>
          <a:stretch>
            <a:fillRect/>
          </a:stretch>
        </p:blipFill>
        <p:spPr>
          <a:xfrm>
            <a:off x="950516" y="1124744"/>
            <a:ext cx="7046869" cy="5328592"/>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dirty="0" err="1" smtClean="0"/>
              <a:t>Fracture</a:t>
            </a:r>
            <a:r>
              <a:rPr lang="hr-HR" dirty="0" smtClean="0"/>
              <a:t> </a:t>
            </a:r>
            <a:r>
              <a:rPr lang="hr-HR" dirty="0" err="1" smtClean="0"/>
              <a:t>Classification</a:t>
            </a:r>
            <a:endParaRPr lang="hr-HR" dirty="0"/>
          </a:p>
        </p:txBody>
      </p:sp>
      <p:pic>
        <p:nvPicPr>
          <p:cNvPr id="4" name="Content Placeholder 3" descr="820-6-iline_default.gif"/>
          <p:cNvPicPr>
            <a:picLocks noGrp="1" noChangeAspect="1"/>
          </p:cNvPicPr>
          <p:nvPr>
            <p:ph idx="1"/>
          </p:nvPr>
        </p:nvPicPr>
        <p:blipFill>
          <a:blip r:embed="rId3" cstate="print"/>
          <a:stretch>
            <a:fillRect/>
          </a:stretch>
        </p:blipFill>
        <p:spPr>
          <a:xfrm>
            <a:off x="507214" y="1556792"/>
            <a:ext cx="8502772" cy="4824536"/>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20-3-iline_default.gif"/>
          <p:cNvPicPr>
            <a:picLocks noGrp="1" noChangeAspect="1"/>
          </p:cNvPicPr>
          <p:nvPr>
            <p:ph idx="1"/>
          </p:nvPr>
        </p:nvPicPr>
        <p:blipFill>
          <a:blip r:embed="rId3" cstate="print"/>
          <a:stretch>
            <a:fillRect/>
          </a:stretch>
        </p:blipFill>
        <p:spPr>
          <a:xfrm>
            <a:off x="755576" y="1196752"/>
            <a:ext cx="7649792" cy="4929411"/>
          </a:xfrm>
        </p:spPr>
      </p:pic>
      <p:sp>
        <p:nvSpPr>
          <p:cNvPr id="5" name="Title 1"/>
          <p:cNvSpPr>
            <a:spLocks noGrp="1"/>
          </p:cNvSpPr>
          <p:nvPr>
            <p:ph type="title"/>
          </p:nvPr>
        </p:nvSpPr>
        <p:spPr>
          <a:xfrm>
            <a:off x="611560" y="-162272"/>
            <a:ext cx="8229600" cy="1143000"/>
          </a:xfrm>
        </p:spPr>
        <p:txBody>
          <a:bodyPr/>
          <a:lstStyle/>
          <a:p>
            <a:r>
              <a:rPr lang="hr-HR" dirty="0" err="1" smtClean="0"/>
              <a:t>Fracture</a:t>
            </a:r>
            <a:r>
              <a:rPr lang="hr-HR" dirty="0" smtClean="0"/>
              <a:t> </a:t>
            </a:r>
            <a:r>
              <a:rPr lang="hr-HR" dirty="0" err="1" smtClean="0"/>
              <a:t>Classification</a:t>
            </a:r>
            <a:endParaRPr lang="hr-H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b="1" dirty="0" err="1" smtClean="0"/>
              <a:t>Spinal</a:t>
            </a:r>
            <a:r>
              <a:rPr lang="hr-HR" b="1" dirty="0" smtClean="0"/>
              <a:t> </a:t>
            </a:r>
            <a:r>
              <a:rPr lang="hr-HR" b="1" dirty="0" err="1" smtClean="0"/>
              <a:t>Orthosis</a:t>
            </a:r>
            <a:r>
              <a:rPr lang="hr-HR" b="1" dirty="0" smtClean="0"/>
              <a:t>- </a:t>
            </a:r>
            <a:r>
              <a:rPr lang="hr-HR" b="1" dirty="0" err="1" smtClean="0"/>
              <a:t>Jewwett</a:t>
            </a:r>
            <a:r>
              <a:rPr lang="hr-HR" b="1" dirty="0" smtClean="0"/>
              <a:t> </a:t>
            </a:r>
            <a:r>
              <a:rPr lang="hr-HR" b="1" dirty="0" err="1" smtClean="0"/>
              <a:t>Orthosis</a:t>
            </a:r>
            <a:endParaRPr lang="hr-HR" b="1" dirty="0"/>
          </a:p>
        </p:txBody>
      </p:sp>
      <p:pic>
        <p:nvPicPr>
          <p:cNvPr id="4" name="Content Placeholder 3" descr="preuzmi.jpg"/>
          <p:cNvPicPr>
            <a:picLocks noGrp="1" noChangeAspect="1"/>
          </p:cNvPicPr>
          <p:nvPr>
            <p:ph idx="1"/>
          </p:nvPr>
        </p:nvPicPr>
        <p:blipFill>
          <a:blip r:embed="rId3" cstate="print"/>
          <a:srcRect t="13197" b="18382"/>
          <a:stretch>
            <a:fillRect/>
          </a:stretch>
        </p:blipFill>
        <p:spPr>
          <a:xfrm>
            <a:off x="705725" y="1268760"/>
            <a:ext cx="7577458" cy="5184576"/>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_shot_2012-10-16_at_51340_pm1350422032662.png"/>
          <p:cNvPicPr>
            <a:picLocks noGrp="1" noChangeAspect="1"/>
          </p:cNvPicPr>
          <p:nvPr>
            <p:ph idx="1"/>
          </p:nvPr>
        </p:nvPicPr>
        <p:blipFill>
          <a:blip r:embed="rId3" cstate="print"/>
          <a:stretch>
            <a:fillRect/>
          </a:stretch>
        </p:blipFill>
        <p:spPr>
          <a:xfrm>
            <a:off x="576814" y="1183729"/>
            <a:ext cx="8027634" cy="4981575"/>
          </a:xfrm>
        </p:spPr>
      </p:pic>
      <p:sp>
        <p:nvSpPr>
          <p:cNvPr id="5" name="Title 1"/>
          <p:cNvSpPr txBox="1">
            <a:spLocks/>
          </p:cNvSpPr>
          <p:nvPr/>
        </p:nvSpPr>
        <p:spPr>
          <a:xfrm>
            <a:off x="457200"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4400" b="1" i="0" u="none" strike="noStrike" kern="1200" cap="none" spc="0" normalizeH="0" baseline="0" noProof="0" smtClean="0">
                <a:ln>
                  <a:noFill/>
                </a:ln>
                <a:solidFill>
                  <a:schemeClr val="tx1"/>
                </a:solidFill>
                <a:effectLst/>
                <a:uLnTx/>
                <a:uFillTx/>
                <a:latin typeface="+mj-lt"/>
                <a:ea typeface="+mj-ea"/>
                <a:cs typeface="+mj-cs"/>
              </a:rPr>
              <a:t>Spinal Orthosis- Jewwett Orthosis</a:t>
            </a:r>
            <a:endParaRPr kumimoji="0" lang="hr-H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hr-HR" dirty="0" err="1" smtClean="0"/>
              <a:t>Spinal</a:t>
            </a:r>
            <a:r>
              <a:rPr lang="hr-HR" dirty="0" smtClean="0"/>
              <a:t> </a:t>
            </a:r>
            <a:r>
              <a:rPr lang="hr-HR" dirty="0" err="1" smtClean="0"/>
              <a:t>Orthoses</a:t>
            </a:r>
            <a:r>
              <a:rPr lang="hr-HR" dirty="0" smtClean="0"/>
              <a:t>- Taylor´s Brace</a:t>
            </a:r>
            <a:endParaRPr lang="hr-HR" dirty="0"/>
          </a:p>
        </p:txBody>
      </p:sp>
      <p:pic>
        <p:nvPicPr>
          <p:cNvPr id="6" name="Content Placeholder 5" descr="tynor-taylor-s-brace-short-long.jpg"/>
          <p:cNvPicPr>
            <a:picLocks noGrp="1" noChangeAspect="1"/>
          </p:cNvPicPr>
          <p:nvPr>
            <p:ph idx="1"/>
          </p:nvPr>
        </p:nvPicPr>
        <p:blipFill>
          <a:blip r:embed="rId3" cstate="print"/>
          <a:stretch>
            <a:fillRect/>
          </a:stretch>
        </p:blipFill>
        <p:spPr>
          <a:xfrm>
            <a:off x="2148500" y="1052736"/>
            <a:ext cx="4511732" cy="5232092"/>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lstStyle/>
          <a:p>
            <a:r>
              <a:rPr lang="hr-HR" dirty="0" err="1" smtClean="0"/>
              <a:t>Spinal</a:t>
            </a:r>
            <a:r>
              <a:rPr lang="hr-HR" dirty="0" smtClean="0"/>
              <a:t> </a:t>
            </a:r>
            <a:r>
              <a:rPr lang="hr-HR" dirty="0" err="1" smtClean="0"/>
              <a:t>Orthosis</a:t>
            </a:r>
            <a:r>
              <a:rPr lang="hr-HR" dirty="0" smtClean="0"/>
              <a:t>- </a:t>
            </a:r>
            <a:r>
              <a:rPr lang="hr-HR" dirty="0" err="1" smtClean="0"/>
              <a:t>Body</a:t>
            </a:r>
            <a:r>
              <a:rPr lang="hr-HR" dirty="0" smtClean="0"/>
              <a:t> </a:t>
            </a:r>
            <a:r>
              <a:rPr lang="hr-HR" dirty="0" err="1" smtClean="0"/>
              <a:t>Jacket</a:t>
            </a:r>
            <a:endParaRPr lang="hr-HR" dirty="0"/>
          </a:p>
        </p:txBody>
      </p:sp>
      <p:pic>
        <p:nvPicPr>
          <p:cNvPr id="4" name="Content Placeholder 3" descr="tlsoBiValve.jpg"/>
          <p:cNvPicPr>
            <a:picLocks noGrp="1" noChangeAspect="1"/>
          </p:cNvPicPr>
          <p:nvPr>
            <p:ph idx="1"/>
          </p:nvPr>
        </p:nvPicPr>
        <p:blipFill>
          <a:blip r:embed="rId3" cstate="print"/>
          <a:stretch>
            <a:fillRect/>
          </a:stretch>
        </p:blipFill>
        <p:spPr>
          <a:xfrm>
            <a:off x="1989273" y="1484784"/>
            <a:ext cx="5247023" cy="4831911"/>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hr-HR" dirty="0" err="1" smtClean="0"/>
              <a:t>Milwaukee</a:t>
            </a:r>
            <a:r>
              <a:rPr lang="hr-HR" dirty="0" smtClean="0"/>
              <a:t> Brace</a:t>
            </a:r>
            <a:endParaRPr lang="hr-HR" dirty="0"/>
          </a:p>
        </p:txBody>
      </p:sp>
      <p:pic>
        <p:nvPicPr>
          <p:cNvPr id="4" name="Content Placeholder 3" descr="1198752_orig.jpg"/>
          <p:cNvPicPr>
            <a:picLocks noGrp="1" noChangeAspect="1"/>
          </p:cNvPicPr>
          <p:nvPr>
            <p:ph idx="1"/>
          </p:nvPr>
        </p:nvPicPr>
        <p:blipFill>
          <a:blip r:embed="rId2" cstate="print"/>
          <a:stretch>
            <a:fillRect/>
          </a:stretch>
        </p:blipFill>
        <p:spPr>
          <a:xfrm>
            <a:off x="1477233" y="1844824"/>
            <a:ext cx="6911191" cy="3888432"/>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tchhiker.jpeg"/>
          <p:cNvPicPr>
            <a:picLocks noChangeAspect="1"/>
          </p:cNvPicPr>
          <p:nvPr/>
        </p:nvPicPr>
        <p:blipFill>
          <a:blip r:embed="rId2" cstate="print"/>
          <a:stretch>
            <a:fillRect/>
          </a:stretch>
        </p:blipFill>
        <p:spPr>
          <a:xfrm>
            <a:off x="683568" y="1340768"/>
            <a:ext cx="7758699" cy="4536504"/>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sp>
        <p:nvSpPr>
          <p:cNvPr id="5" name="Rectangle 4"/>
          <p:cNvSpPr/>
          <p:nvPr/>
        </p:nvSpPr>
        <p:spPr>
          <a:xfrm>
            <a:off x="155406" y="6126395"/>
            <a:ext cx="4416594" cy="830997"/>
          </a:xfrm>
          <a:prstGeom prst="rect">
            <a:avLst/>
          </a:prstGeom>
        </p:spPr>
        <p:txBody>
          <a:bodyPr wrap="none">
            <a:spAutoFit/>
          </a:bodyPr>
          <a:lstStyle/>
          <a:p>
            <a:pPr marL="342900" lvl="0" indent="-342900" algn="r">
              <a:spcBef>
                <a:spcPct val="20000"/>
              </a:spcBef>
              <a:defRPr/>
            </a:pPr>
            <a:r>
              <a:rPr lang="hr-HR" sz="4800" b="1" dirty="0" err="1" smtClean="0">
                <a:effectLst>
                  <a:outerShdw blurRad="38100" dist="38100" dir="2700000" algn="tl">
                    <a:srgbClr val="000000">
                      <a:alpha val="43137"/>
                    </a:srgbClr>
                  </a:outerShdw>
                </a:effectLst>
                <a:latin typeface="Chiller" pitchFamily="82" charset="0"/>
              </a:rPr>
              <a:t>ana.poljicanin</a:t>
            </a:r>
            <a:r>
              <a:rPr lang="hr-HR" sz="4800" b="1" dirty="0" smtClean="0">
                <a:effectLst>
                  <a:outerShdw blurRad="38100" dist="38100" dir="2700000" algn="tl">
                    <a:srgbClr val="000000">
                      <a:alpha val="43137"/>
                    </a:srgbClr>
                  </a:outerShdw>
                </a:effectLst>
                <a:latin typeface="Chiller" pitchFamily="82" charset="0"/>
              </a:rPr>
              <a:t>@</a:t>
            </a:r>
            <a:r>
              <a:rPr lang="hr-HR" sz="4800" b="1" dirty="0" err="1" smtClean="0">
                <a:effectLst>
                  <a:outerShdw blurRad="38100" dist="38100" dir="2700000" algn="tl">
                    <a:srgbClr val="000000">
                      <a:alpha val="43137"/>
                    </a:srgbClr>
                  </a:outerShdw>
                </a:effectLst>
                <a:latin typeface="Chiller" pitchFamily="82" charset="0"/>
              </a:rPr>
              <a:t>mefst.hr</a:t>
            </a:r>
            <a:endParaRPr lang="hr-HR" sz="4800" b="1" dirty="0" smtClean="0">
              <a:effectLst>
                <a:outerShdw blurRad="38100" dist="38100" dir="2700000" algn="tl">
                  <a:srgbClr val="000000">
                    <a:alpha val="43137"/>
                  </a:srgbClr>
                </a:outerShdw>
              </a:effectLst>
              <a:latin typeface="Chiller" pitchFamily="82" charset="0"/>
            </a:endParaRPr>
          </a:p>
        </p:txBody>
      </p:sp>
      <p:sp>
        <p:nvSpPr>
          <p:cNvPr id="10" name="TextBox 9"/>
          <p:cNvSpPr txBox="1"/>
          <p:nvPr/>
        </p:nvSpPr>
        <p:spPr>
          <a:xfrm>
            <a:off x="5796136" y="1196752"/>
            <a:ext cx="184731" cy="369332"/>
          </a:xfrm>
          <a:prstGeom prst="rect">
            <a:avLst/>
          </a:prstGeom>
          <a:noFill/>
        </p:spPr>
        <p:txBody>
          <a:bodyPr wrap="none" rtlCol="0">
            <a:spAutoFit/>
          </a:bodyPr>
          <a:lstStyle/>
          <a:p>
            <a:endParaRPr lang="hr-H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016-04-22_043028.png"/>
          <p:cNvPicPr>
            <a:picLocks noGrp="1" noChangeAspect="1"/>
          </p:cNvPicPr>
          <p:nvPr>
            <p:ph idx="1"/>
          </p:nvPr>
        </p:nvPicPr>
        <p:blipFill>
          <a:blip r:embed="rId3" cstate="print"/>
          <a:stretch>
            <a:fillRect/>
          </a:stretch>
        </p:blipFill>
        <p:spPr>
          <a:xfrm>
            <a:off x="640307" y="1484784"/>
            <a:ext cx="7863385" cy="4525963"/>
          </a:xfrm>
        </p:spPr>
      </p:pic>
      <p:sp>
        <p:nvSpPr>
          <p:cNvPr id="4" name="Title 1"/>
          <p:cNvSpPr>
            <a:spLocks noGrp="1"/>
          </p:cNvSpPr>
          <p:nvPr>
            <p:ph type="title"/>
          </p:nvPr>
        </p:nvSpPr>
        <p:spPr>
          <a:xfrm>
            <a:off x="457200" y="-99392"/>
            <a:ext cx="8229600" cy="1143000"/>
          </a:xfrm>
        </p:spPr>
        <p:txBody>
          <a:bodyPr/>
          <a:lstStyle/>
          <a:p>
            <a:r>
              <a:rPr lang="hr-HR" b="1" dirty="0" err="1" smtClean="0">
                <a:effectLst>
                  <a:outerShdw blurRad="38100" dist="38100" dir="2700000" algn="tl">
                    <a:srgbClr val="000000">
                      <a:alpha val="43137"/>
                    </a:srgbClr>
                  </a:outerShdw>
                </a:effectLst>
              </a:rPr>
              <a:t>Upper</a:t>
            </a:r>
            <a:r>
              <a:rPr lang="hr-HR" b="1" dirty="0" smtClean="0">
                <a:effectLst>
                  <a:outerShdw blurRad="38100" dist="38100" dir="2700000" algn="tl">
                    <a:srgbClr val="000000">
                      <a:alpha val="43137"/>
                    </a:srgbClr>
                  </a:outerShdw>
                </a:effectLst>
              </a:rPr>
              <a:t> Limb </a:t>
            </a:r>
            <a:r>
              <a:rPr lang="hr-HR" b="1" dirty="0" err="1" smtClean="0">
                <a:effectLst>
                  <a:outerShdw blurRad="38100" dist="38100" dir="2700000" algn="tl">
                    <a:srgbClr val="000000">
                      <a:alpha val="43137"/>
                    </a:srgbClr>
                  </a:outerShdw>
                </a:effectLst>
              </a:rPr>
              <a:t>Orthotic</a:t>
            </a:r>
            <a:r>
              <a:rPr lang="hr-HR" b="1" dirty="0" smtClean="0">
                <a:effectLst>
                  <a:outerShdw blurRad="38100" dist="38100" dir="2700000" algn="tl">
                    <a:srgbClr val="000000">
                      <a:alpha val="43137"/>
                    </a:srgbClr>
                  </a:outerShdw>
                </a:effectLst>
              </a:rPr>
              <a:t> - </a:t>
            </a:r>
            <a:r>
              <a:rPr lang="hr-HR" b="1" dirty="0" err="1" smtClean="0">
                <a:effectLst>
                  <a:outerShdw blurRad="38100" dist="38100" dir="2700000" algn="tl">
                    <a:srgbClr val="000000">
                      <a:alpha val="43137"/>
                    </a:srgbClr>
                  </a:outerShdw>
                </a:effectLst>
              </a:rPr>
              <a:t>Goals</a:t>
            </a:r>
            <a:endParaRPr lang="hr-HR" b="1" dirty="0">
              <a:effectLst>
                <a:outerShdw blurRad="38100" dist="38100" dir="2700000" algn="tl">
                  <a:srgbClr val="000000">
                    <a:alpha val="43137"/>
                  </a:srgbClr>
                </a:outerShdw>
              </a:effectLst>
            </a:endParaRPr>
          </a:p>
        </p:txBody>
      </p:sp>
      <p:sp>
        <p:nvSpPr>
          <p:cNvPr id="5" name="TextBox 4"/>
          <p:cNvSpPr txBox="1"/>
          <p:nvPr/>
        </p:nvSpPr>
        <p:spPr>
          <a:xfrm>
            <a:off x="395536" y="5859269"/>
            <a:ext cx="8280920" cy="954107"/>
          </a:xfrm>
          <a:prstGeom prst="rect">
            <a:avLst/>
          </a:prstGeom>
          <a:noFill/>
        </p:spPr>
        <p:txBody>
          <a:bodyPr wrap="square" rtlCol="0">
            <a:spAutoFit/>
          </a:bodyPr>
          <a:lstStyle/>
          <a:p>
            <a:r>
              <a:rPr lang="en-US" sz="2800" dirty="0" smtClean="0"/>
              <a:t>It is the preservation or restoration of</a:t>
            </a:r>
            <a:r>
              <a:rPr lang="hr-HR" sz="2800" dirty="0" smtClean="0"/>
              <a:t> </a:t>
            </a:r>
            <a:r>
              <a:rPr lang="en-US" sz="2800" dirty="0" smtClean="0"/>
              <a:t>hand function that we strive for with upper limb orthotics</a:t>
            </a:r>
            <a:r>
              <a:rPr lang="en-US" dirty="0" smtClean="0"/>
              <a:t>.</a:t>
            </a:r>
            <a:endParaRPr lang="hr-H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hr-HR" b="1" dirty="0" err="1" smtClean="0"/>
              <a:t>Upper</a:t>
            </a:r>
            <a:r>
              <a:rPr lang="hr-HR" b="1" dirty="0" smtClean="0"/>
              <a:t> Limb </a:t>
            </a:r>
            <a:r>
              <a:rPr lang="hr-HR" b="1" dirty="0" err="1" smtClean="0"/>
              <a:t>Orthotic</a:t>
            </a:r>
            <a:r>
              <a:rPr lang="hr-HR" b="1" dirty="0" smtClean="0"/>
              <a:t> </a:t>
            </a:r>
            <a:r>
              <a:rPr lang="hr-HR" b="1" dirty="0" err="1" smtClean="0"/>
              <a:t>Goals</a:t>
            </a:r>
            <a:endParaRPr lang="hr-HR" b="1" dirty="0"/>
          </a:p>
        </p:txBody>
      </p:sp>
      <p:sp>
        <p:nvSpPr>
          <p:cNvPr id="3" name="Content Placeholder 2"/>
          <p:cNvSpPr>
            <a:spLocks noGrp="1"/>
          </p:cNvSpPr>
          <p:nvPr>
            <p:ph idx="1"/>
          </p:nvPr>
        </p:nvSpPr>
        <p:spPr/>
        <p:txBody>
          <a:bodyPr>
            <a:normAutofit/>
          </a:bodyPr>
          <a:lstStyle/>
          <a:p>
            <a:pPr>
              <a:buNone/>
            </a:pPr>
            <a:r>
              <a:rPr lang="hr-HR" b="1" dirty="0" smtClean="0"/>
              <a:t>F</a:t>
            </a:r>
            <a:r>
              <a:rPr lang="en-US" b="1" dirty="0" err="1" smtClean="0"/>
              <a:t>ive</a:t>
            </a:r>
            <a:r>
              <a:rPr lang="en-US" b="1" dirty="0" smtClean="0"/>
              <a:t> common goals for upper</a:t>
            </a:r>
            <a:r>
              <a:rPr lang="hr-HR" b="1" dirty="0" smtClean="0"/>
              <a:t> </a:t>
            </a:r>
            <a:r>
              <a:rPr lang="en-US" b="1" dirty="0" smtClean="0"/>
              <a:t>limb orthotics:</a:t>
            </a:r>
            <a:r>
              <a:rPr lang="en-US" dirty="0" smtClean="0"/>
              <a:t/>
            </a:r>
            <a:br>
              <a:rPr lang="en-US" dirty="0" smtClean="0"/>
            </a:br>
            <a:r>
              <a:rPr lang="en-US" dirty="0" smtClean="0"/>
              <a:t>1. Substitute for weak or absent muscles</a:t>
            </a:r>
            <a:br>
              <a:rPr lang="en-US" dirty="0" smtClean="0"/>
            </a:br>
            <a:r>
              <a:rPr lang="en-US" dirty="0" smtClean="0"/>
              <a:t>2. Protect damaged or diseased segments by </a:t>
            </a:r>
            <a:r>
              <a:rPr lang="hr-HR" dirty="0" smtClean="0"/>
              <a:t>       	</a:t>
            </a:r>
            <a:r>
              <a:rPr lang="en-US" dirty="0" smtClean="0"/>
              <a:t>limiting load or</a:t>
            </a:r>
            <a:r>
              <a:rPr lang="hr-HR" dirty="0" smtClean="0"/>
              <a:t> </a:t>
            </a:r>
            <a:r>
              <a:rPr lang="en-US" dirty="0" smtClean="0"/>
              <a:t>motion</a:t>
            </a:r>
            <a:br>
              <a:rPr lang="en-US" dirty="0" smtClean="0"/>
            </a:br>
            <a:r>
              <a:rPr lang="en-US" dirty="0" smtClean="0"/>
              <a:t>3. Prevention of deformity</a:t>
            </a:r>
            <a:br>
              <a:rPr lang="en-US" dirty="0" smtClean="0"/>
            </a:br>
            <a:r>
              <a:rPr lang="en-US" dirty="0" smtClean="0"/>
              <a:t>4. Correction of contracture</a:t>
            </a:r>
            <a:br>
              <a:rPr lang="en-US" dirty="0" smtClean="0"/>
            </a:br>
            <a:r>
              <a:rPr lang="en-US" dirty="0" smtClean="0"/>
              <a:t>5. Attachment of other assistive devices</a:t>
            </a:r>
            <a:br>
              <a:rPr lang="en-US" dirty="0" smtClean="0"/>
            </a:br>
            <a:r>
              <a:rPr lang="en-US" dirty="0" smtClean="0"/>
              <a:t/>
            </a:r>
            <a:br>
              <a:rPr lang="en-US" dirty="0" smtClean="0"/>
            </a:br>
            <a:endParaRPr lang="hr-H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5245"/>
            <a:ext cx="8229600" cy="4525963"/>
          </a:xfrm>
        </p:spPr>
        <p:txBody>
          <a:bodyPr/>
          <a:lstStyle/>
          <a:p>
            <a:pPr>
              <a:buNone/>
            </a:pPr>
            <a:r>
              <a:rPr lang="en-US" dirty="0" smtClean="0"/>
              <a:t>1. </a:t>
            </a:r>
            <a:r>
              <a:rPr lang="en-US" b="1" dirty="0" smtClean="0"/>
              <a:t>Substitute for weak or absent muscles</a:t>
            </a:r>
            <a:r>
              <a:rPr lang="en-US" dirty="0" smtClean="0"/>
              <a:t/>
            </a:r>
            <a:br>
              <a:rPr lang="en-US" dirty="0" smtClean="0"/>
            </a:br>
            <a:endParaRPr lang="hr-HR" dirty="0"/>
          </a:p>
        </p:txBody>
      </p:sp>
      <p:sp>
        <p:nvSpPr>
          <p:cNvPr id="4" name="Title 1"/>
          <p:cNvSpPr>
            <a:spLocks noGrp="1"/>
          </p:cNvSpPr>
          <p:nvPr>
            <p:ph type="title"/>
          </p:nvPr>
        </p:nvSpPr>
        <p:spPr>
          <a:xfrm>
            <a:off x="457200" y="-243408"/>
            <a:ext cx="8229600" cy="1143000"/>
          </a:xfrm>
        </p:spPr>
        <p:txBody>
          <a:bodyPr/>
          <a:lstStyle/>
          <a:p>
            <a:r>
              <a:rPr lang="hr-HR" b="1" dirty="0" err="1" smtClean="0"/>
              <a:t>Upper</a:t>
            </a:r>
            <a:r>
              <a:rPr lang="hr-HR" b="1" dirty="0" smtClean="0"/>
              <a:t> Limb </a:t>
            </a:r>
            <a:r>
              <a:rPr lang="hr-HR" b="1" dirty="0" err="1" smtClean="0"/>
              <a:t>Orthotic</a:t>
            </a:r>
            <a:r>
              <a:rPr lang="hr-HR" b="1" dirty="0" smtClean="0"/>
              <a:t> </a:t>
            </a:r>
            <a:r>
              <a:rPr lang="hr-HR" b="1" dirty="0" err="1" smtClean="0"/>
              <a:t>Goals</a:t>
            </a:r>
            <a:endParaRPr lang="hr-HR" b="1" dirty="0"/>
          </a:p>
        </p:txBody>
      </p:sp>
      <p:pic>
        <p:nvPicPr>
          <p:cNvPr id="5" name="Picture 4" descr="upper_cts.jpg"/>
          <p:cNvPicPr>
            <a:picLocks noChangeAspect="1"/>
          </p:cNvPicPr>
          <p:nvPr/>
        </p:nvPicPr>
        <p:blipFill>
          <a:blip r:embed="rId3" cstate="print"/>
          <a:srcRect r="5901"/>
          <a:stretch>
            <a:fillRect/>
          </a:stretch>
        </p:blipFill>
        <p:spPr>
          <a:xfrm>
            <a:off x="1331640" y="1432026"/>
            <a:ext cx="6480720" cy="51653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2243</TotalTime>
  <Words>2303</Words>
  <Application>Microsoft Office PowerPoint</Application>
  <PresentationFormat>On-screen Show (4:3)</PresentationFormat>
  <Paragraphs>369</Paragraphs>
  <Slides>68</Slides>
  <Notes>64</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tema</vt:lpstr>
      <vt:lpstr>Orthotic Devices</vt:lpstr>
      <vt:lpstr>Orthotic Devices -Definition</vt:lpstr>
      <vt:lpstr>Slide 3</vt:lpstr>
      <vt:lpstr>Orthotic Devices -Classification</vt:lpstr>
      <vt:lpstr>Orthotic Device -Prescription</vt:lpstr>
      <vt:lpstr>Upper Limb Orthosis-Classification</vt:lpstr>
      <vt:lpstr>Upper Limb Orthotic - Goals</vt:lpstr>
      <vt:lpstr>Upper Limb Orthotic Goals</vt:lpstr>
      <vt:lpstr>Upper Limb Orthotic Goals</vt:lpstr>
      <vt:lpstr>Slide 10</vt:lpstr>
      <vt:lpstr>Slide 11</vt:lpstr>
      <vt:lpstr>Slide 12</vt:lpstr>
      <vt:lpstr>Slide 13</vt:lpstr>
      <vt:lpstr>Orthotic Devices -Bimechanical Principles</vt:lpstr>
      <vt:lpstr>Bimechanical Principles</vt:lpstr>
      <vt:lpstr>Bimechanical Principles</vt:lpstr>
      <vt:lpstr>Bimechanical Principles</vt:lpstr>
      <vt:lpstr>Bimechanical Principles</vt:lpstr>
      <vt:lpstr>Bimechanical Principles</vt:lpstr>
      <vt:lpstr>Anatomical principles</vt:lpstr>
      <vt:lpstr>Common upperlimb orthotic devices</vt:lpstr>
      <vt:lpstr>Common upperlimb orthotic devices</vt:lpstr>
      <vt:lpstr>Common upperlimb orthotic devices</vt:lpstr>
      <vt:lpstr>Common upperlimb orthotic devices</vt:lpstr>
      <vt:lpstr>Common upperlimb orthotic devices</vt:lpstr>
      <vt:lpstr>Upperlimb orthotic devices</vt:lpstr>
      <vt:lpstr>Radial nerve palsy What could possibly go wrong?</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Gait Aids – Canes and Crutches </vt:lpstr>
      <vt:lpstr>Gait Aids -Walker</vt:lpstr>
      <vt:lpstr>Spinal Orthosis</vt:lpstr>
      <vt:lpstr>Control of Motion</vt:lpstr>
      <vt:lpstr>Trunk Support</vt:lpstr>
      <vt:lpstr>Spinal Alignment</vt:lpstr>
      <vt:lpstr>Spinal Orthosis</vt:lpstr>
      <vt:lpstr>Negative Effect of Orthotic Devices</vt:lpstr>
      <vt:lpstr>Clinical Uses for Spinal Orthotics</vt:lpstr>
      <vt:lpstr>Cervical orthoses - Schantz Collar</vt:lpstr>
      <vt:lpstr>Biomechanics of the Spine </vt:lpstr>
      <vt:lpstr>Biomechanics of the Spine </vt:lpstr>
      <vt:lpstr>Denis Spinal Columns</vt:lpstr>
      <vt:lpstr>Fracture Classification</vt:lpstr>
      <vt:lpstr>Fracture Classification</vt:lpstr>
      <vt:lpstr>Spinal Orthosis- Jewwett Orthosis</vt:lpstr>
      <vt:lpstr>Slide 64</vt:lpstr>
      <vt:lpstr>Spinal Orthoses- Taylor´s Brace</vt:lpstr>
      <vt:lpstr>Spinal Orthosis- Body Jacket</vt:lpstr>
      <vt:lpstr>Milwaukee Brace</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Poljicanin</dc:creator>
  <cp:lastModifiedBy>Nastava</cp:lastModifiedBy>
  <cp:revision>72</cp:revision>
  <dcterms:created xsi:type="dcterms:W3CDTF">2016-04-20T17:59:34Z</dcterms:created>
  <dcterms:modified xsi:type="dcterms:W3CDTF">2016-04-22T13:31:30Z</dcterms:modified>
</cp:coreProperties>
</file>