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4"/>
  </p:notesMasterIdLst>
  <p:sldIdLst>
    <p:sldId id="1109" r:id="rId2"/>
    <p:sldId id="260" r:id="rId3"/>
    <p:sldId id="1230" r:id="rId4"/>
    <p:sldId id="1288" r:id="rId5"/>
    <p:sldId id="1289" r:id="rId6"/>
    <p:sldId id="1290" r:id="rId7"/>
    <p:sldId id="1291" r:id="rId8"/>
    <p:sldId id="267" r:id="rId9"/>
    <p:sldId id="297" r:id="rId10"/>
    <p:sldId id="1293" r:id="rId11"/>
    <p:sldId id="1292" r:id="rId12"/>
    <p:sldId id="1295" r:id="rId13"/>
    <p:sldId id="1294" r:id="rId14"/>
    <p:sldId id="1296" r:id="rId15"/>
    <p:sldId id="1298" r:id="rId16"/>
    <p:sldId id="1299" r:id="rId17"/>
    <p:sldId id="270" r:id="rId18"/>
    <p:sldId id="1017" r:id="rId19"/>
    <p:sldId id="1065" r:id="rId20"/>
    <p:sldId id="1283" r:id="rId21"/>
    <p:sldId id="1316" r:id="rId22"/>
    <p:sldId id="278" r:id="rId23"/>
    <p:sldId id="1247" r:id="rId24"/>
    <p:sldId id="1300" r:id="rId25"/>
    <p:sldId id="1301" r:id="rId26"/>
    <p:sldId id="1302" r:id="rId27"/>
    <p:sldId id="1303" r:id="rId28"/>
    <p:sldId id="1304" r:id="rId29"/>
    <p:sldId id="1305" r:id="rId30"/>
    <p:sldId id="1306" r:id="rId31"/>
    <p:sldId id="995" r:id="rId32"/>
    <p:sldId id="1252" r:id="rId33"/>
    <p:sldId id="1080" r:id="rId34"/>
    <p:sldId id="1308" r:id="rId35"/>
    <p:sldId id="1309" r:id="rId36"/>
    <p:sldId id="1310" r:id="rId37"/>
    <p:sldId id="1311" r:id="rId38"/>
    <p:sldId id="1307" r:id="rId39"/>
    <p:sldId id="310" r:id="rId40"/>
    <p:sldId id="507" r:id="rId41"/>
    <p:sldId id="508" r:id="rId42"/>
    <p:sldId id="339" r:id="rId43"/>
    <p:sldId id="334" r:id="rId44"/>
    <p:sldId id="335" r:id="rId45"/>
    <p:sldId id="336" r:id="rId46"/>
    <p:sldId id="337" r:id="rId47"/>
    <p:sldId id="338" r:id="rId48"/>
    <p:sldId id="304" r:id="rId49"/>
    <p:sldId id="305" r:id="rId50"/>
    <p:sldId id="1312" r:id="rId51"/>
    <p:sldId id="1261" r:id="rId52"/>
    <p:sldId id="316" r:id="rId53"/>
    <p:sldId id="1225" r:id="rId54"/>
    <p:sldId id="317" r:id="rId55"/>
    <p:sldId id="1220" r:id="rId56"/>
    <p:sldId id="485" r:id="rId57"/>
    <p:sldId id="1221" r:id="rId58"/>
    <p:sldId id="1234" r:id="rId59"/>
    <p:sldId id="1313" r:id="rId60"/>
    <p:sldId id="1314" r:id="rId61"/>
    <p:sldId id="1315" r:id="rId62"/>
    <p:sldId id="330" r:id="rId63"/>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89398" autoAdjust="0"/>
  </p:normalViewPr>
  <p:slideViewPr>
    <p:cSldViewPr snapToGrid="0" snapToObjects="1" showGuides="1">
      <p:cViewPr varScale="1">
        <p:scale>
          <a:sx n="97" d="100"/>
          <a:sy n="97" d="100"/>
        </p:scale>
        <p:origin x="1962" y="90"/>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2/12/2023</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9460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29809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34364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13844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28254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0237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137708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19</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20</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21</a:t>
            </a:fld>
            <a:endParaRPr lang="en-US" altLang="en-US"/>
          </a:p>
        </p:txBody>
      </p:sp>
    </p:spTree>
    <p:extLst>
      <p:ext uri="{BB962C8B-B14F-4D97-AF65-F5344CB8AC3E}">
        <p14:creationId xmlns:p14="http://schemas.microsoft.com/office/powerpoint/2010/main" val="314976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302359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1097438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589021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766430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511698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28</a:t>
            </a:fld>
            <a:endParaRPr lang="en-US" altLang="en-US"/>
          </a:p>
        </p:txBody>
      </p:sp>
    </p:spTree>
    <p:extLst>
      <p:ext uri="{BB962C8B-B14F-4D97-AF65-F5344CB8AC3E}">
        <p14:creationId xmlns:p14="http://schemas.microsoft.com/office/powerpoint/2010/main" val="1540279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29</a:t>
            </a:fld>
            <a:endParaRPr lang="en-US" altLang="en-US"/>
          </a:p>
        </p:txBody>
      </p:sp>
    </p:spTree>
    <p:extLst>
      <p:ext uri="{BB962C8B-B14F-4D97-AF65-F5344CB8AC3E}">
        <p14:creationId xmlns:p14="http://schemas.microsoft.com/office/powerpoint/2010/main" val="326954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1245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30</a:t>
            </a:fld>
            <a:endParaRPr lang="en-US" altLang="en-US"/>
          </a:p>
        </p:txBody>
      </p:sp>
    </p:spTree>
    <p:extLst>
      <p:ext uri="{BB962C8B-B14F-4D97-AF65-F5344CB8AC3E}">
        <p14:creationId xmlns:p14="http://schemas.microsoft.com/office/powerpoint/2010/main" val="183424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31</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32</a:t>
            </a:fld>
            <a:endParaRPr lang="en-US" altLang="en-US"/>
          </a:p>
        </p:txBody>
      </p:sp>
    </p:spTree>
    <p:extLst>
      <p:ext uri="{BB962C8B-B14F-4D97-AF65-F5344CB8AC3E}">
        <p14:creationId xmlns:p14="http://schemas.microsoft.com/office/powerpoint/2010/main" val="3324685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16246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55</a:t>
            </a:fld>
            <a:endParaRPr lang="en-US" altLang="en-US"/>
          </a:p>
        </p:txBody>
      </p:sp>
    </p:spTree>
    <p:extLst>
      <p:ext uri="{BB962C8B-B14F-4D97-AF65-F5344CB8AC3E}">
        <p14:creationId xmlns:p14="http://schemas.microsoft.com/office/powerpoint/2010/main" val="2409295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57</a:t>
            </a:fld>
            <a:endParaRPr lang="en-US" altLang="en-US"/>
          </a:p>
        </p:txBody>
      </p:sp>
    </p:spTree>
    <p:extLst>
      <p:ext uri="{BB962C8B-B14F-4D97-AF65-F5344CB8AC3E}">
        <p14:creationId xmlns:p14="http://schemas.microsoft.com/office/powerpoint/2010/main" val="4026609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476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54370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724726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98173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256348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12304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263483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98035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2/12/2023</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2/12/2023</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2/12/2023</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2/12/2023</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2/12/2023</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2/12/2023</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2/12/2023</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2/12/2023</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2/12/2023</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2/12/2023</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2/12/2023</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2/12/2023</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February 12, 2023</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grpSp>
        <p:nvGrpSpPr>
          <p:cNvPr id="20" name="Group 19">
            <a:extLst>
              <a:ext uri="{FF2B5EF4-FFF2-40B4-BE49-F238E27FC236}">
                <a16:creationId xmlns:a16="http://schemas.microsoft.com/office/drawing/2014/main" id="{3906D953-4F83-D551-E116-BFC6C450B31F}"/>
              </a:ext>
            </a:extLst>
          </p:cNvPr>
          <p:cNvGrpSpPr/>
          <p:nvPr/>
        </p:nvGrpSpPr>
        <p:grpSpPr>
          <a:xfrm>
            <a:off x="6144585" y="2989344"/>
            <a:ext cx="1585451" cy="1396274"/>
            <a:chOff x="6044787" y="4508735"/>
            <a:chExt cx="1585451" cy="1396274"/>
          </a:xfrm>
        </p:grpSpPr>
        <p:sp>
          <p:nvSpPr>
            <p:cNvPr id="5" name="Freeform 5">
              <a:extLst>
                <a:ext uri="{FF2B5EF4-FFF2-40B4-BE49-F238E27FC236}">
                  <a16:creationId xmlns:a16="http://schemas.microsoft.com/office/drawing/2014/main" id="{7AE470F1-2BD6-0F2D-43E5-70E461AF2379}"/>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3" name="TextBox 12">
              <a:extLst>
                <a:ext uri="{FF2B5EF4-FFF2-40B4-BE49-F238E27FC236}">
                  <a16:creationId xmlns:a16="http://schemas.microsoft.com/office/drawing/2014/main" id="{94B7B7BF-C6E5-93DE-CBE5-289E953CF562}"/>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1" name="Group 20">
            <a:extLst>
              <a:ext uri="{FF2B5EF4-FFF2-40B4-BE49-F238E27FC236}">
                <a16:creationId xmlns:a16="http://schemas.microsoft.com/office/drawing/2014/main" id="{C6B43CA6-CE51-D813-5430-D624DA9CD2D3}"/>
              </a:ext>
            </a:extLst>
          </p:cNvPr>
          <p:cNvGrpSpPr/>
          <p:nvPr/>
        </p:nvGrpSpPr>
        <p:grpSpPr>
          <a:xfrm>
            <a:off x="7334431" y="4508735"/>
            <a:ext cx="1787131" cy="1160731"/>
            <a:chOff x="7334431" y="4508735"/>
            <a:chExt cx="1787131" cy="1160731"/>
          </a:xfrm>
        </p:grpSpPr>
        <p:sp>
          <p:nvSpPr>
            <p:cNvPr id="7" name="Freeform 7">
              <a:extLst>
                <a:ext uri="{FF2B5EF4-FFF2-40B4-BE49-F238E27FC236}">
                  <a16:creationId xmlns:a16="http://schemas.microsoft.com/office/drawing/2014/main" id="{BEB09368-94CC-2165-A7E7-7F3051B46F3D}"/>
                </a:ext>
              </a:extLst>
            </p:cNvPr>
            <p:cNvSpPr>
              <a:spLocks/>
            </p:cNvSpPr>
            <p:nvPr/>
          </p:nvSpPr>
          <p:spPr bwMode="auto">
            <a:xfrm>
              <a:off x="7334431" y="4508735"/>
              <a:ext cx="1787131" cy="11607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5" name="TextBox 14">
              <a:extLst>
                <a:ext uri="{FF2B5EF4-FFF2-40B4-BE49-F238E27FC236}">
                  <a16:creationId xmlns:a16="http://schemas.microsoft.com/office/drawing/2014/main" id="{A4A9BCD5-57DF-BC25-7B8F-7ABFF168A1CA}"/>
                </a:ext>
              </a:extLst>
            </p:cNvPr>
            <p:cNvSpPr txBox="1"/>
            <p:nvPr/>
          </p:nvSpPr>
          <p:spPr>
            <a:xfrm>
              <a:off x="7786530" y="4551142"/>
              <a:ext cx="118724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2. Word</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2" name="Group 21">
            <a:extLst>
              <a:ext uri="{FF2B5EF4-FFF2-40B4-BE49-F238E27FC236}">
                <a16:creationId xmlns:a16="http://schemas.microsoft.com/office/drawing/2014/main" id="{5D07856C-6CBF-933D-77B8-B04A383852A9}"/>
              </a:ext>
            </a:extLst>
          </p:cNvPr>
          <p:cNvGrpSpPr/>
          <p:nvPr/>
        </p:nvGrpSpPr>
        <p:grpSpPr>
          <a:xfrm>
            <a:off x="6144585" y="5673897"/>
            <a:ext cx="1787131" cy="1160731"/>
            <a:chOff x="6144585" y="5673897"/>
            <a:chExt cx="1787131" cy="1160731"/>
          </a:xfrm>
        </p:grpSpPr>
        <p:sp>
          <p:nvSpPr>
            <p:cNvPr id="6" name="Freeform 6">
              <a:extLst>
                <a:ext uri="{FF2B5EF4-FFF2-40B4-BE49-F238E27FC236}">
                  <a16:creationId xmlns:a16="http://schemas.microsoft.com/office/drawing/2014/main" id="{07F579C1-872C-BD92-27FF-F306257294FB}"/>
                </a:ext>
              </a:extLst>
            </p:cNvPr>
            <p:cNvSpPr>
              <a:spLocks/>
            </p:cNvSpPr>
            <p:nvPr/>
          </p:nvSpPr>
          <p:spPr bwMode="auto">
            <a:xfrm>
              <a:off x="6144585" y="5673897"/>
              <a:ext cx="1787131" cy="1160731"/>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7" name="TextBox 16">
              <a:extLst>
                <a:ext uri="{FF2B5EF4-FFF2-40B4-BE49-F238E27FC236}">
                  <a16:creationId xmlns:a16="http://schemas.microsoft.com/office/drawing/2014/main" id="{2AA581B4-0C33-C519-E435-19CD4F2B26A0}"/>
                </a:ext>
              </a:extLst>
            </p:cNvPr>
            <p:cNvSpPr txBox="1"/>
            <p:nvPr/>
          </p:nvSpPr>
          <p:spPr>
            <a:xfrm>
              <a:off x="6331077" y="6254262"/>
              <a:ext cx="11380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3. Meal</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3" name="Group 22">
            <a:extLst>
              <a:ext uri="{FF2B5EF4-FFF2-40B4-BE49-F238E27FC236}">
                <a16:creationId xmlns:a16="http://schemas.microsoft.com/office/drawing/2014/main" id="{A75C6CB1-A228-9D51-A351-E0CA7C614AD9}"/>
              </a:ext>
            </a:extLst>
          </p:cNvPr>
          <p:cNvGrpSpPr/>
          <p:nvPr/>
        </p:nvGrpSpPr>
        <p:grpSpPr>
          <a:xfrm>
            <a:off x="7630238" y="5439092"/>
            <a:ext cx="1493214" cy="1395536"/>
            <a:chOff x="7630238" y="5439092"/>
            <a:chExt cx="1493214" cy="1395536"/>
          </a:xfrm>
        </p:grpSpPr>
        <p:sp>
          <p:nvSpPr>
            <p:cNvPr id="9" name="Freeform 8">
              <a:extLst>
                <a:ext uri="{FF2B5EF4-FFF2-40B4-BE49-F238E27FC236}">
                  <a16:creationId xmlns:a16="http://schemas.microsoft.com/office/drawing/2014/main" id="{94C27E5E-35CB-BFFD-9A53-4F1EBA4977E0}"/>
                </a:ext>
              </a:extLst>
            </p:cNvPr>
            <p:cNvSpPr>
              <a:spLocks/>
            </p:cNvSpPr>
            <p:nvPr/>
          </p:nvSpPr>
          <p:spPr bwMode="auto">
            <a:xfrm>
              <a:off x="7636854" y="5439092"/>
              <a:ext cx="1486598" cy="1395536"/>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lang="en-US" sz="4000" kern="0" noProof="0" dirty="0">
                  <a:solidFill>
                    <a:prstClr val="black"/>
                  </a:solidFill>
                  <a:ea typeface="+mn-ea"/>
                  <a:cs typeface="Arial" charset="0"/>
                </a:rPr>
                <a:t>  </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9" name="TextBox 18">
              <a:extLst>
                <a:ext uri="{FF2B5EF4-FFF2-40B4-BE49-F238E27FC236}">
                  <a16:creationId xmlns:a16="http://schemas.microsoft.com/office/drawing/2014/main" id="{47B30A24-B0A4-9C65-93FF-A7C8749ECC57}"/>
                </a:ext>
              </a:extLst>
            </p:cNvPr>
            <p:cNvSpPr txBox="1"/>
            <p:nvPr/>
          </p:nvSpPr>
          <p:spPr>
            <a:xfrm>
              <a:off x="7630238" y="6254261"/>
              <a:ext cx="1485653" cy="461665"/>
            </a:xfrm>
            <a:prstGeom prst="rect">
              <a:avLst/>
            </a:prstGeom>
            <a:noFill/>
          </p:spPr>
          <p:txBody>
            <a:bodyPr wrap="square">
              <a:spAutoFit/>
            </a:bodyPr>
            <a:lstStyle/>
            <a:p>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4. Sending</a:t>
              </a:r>
              <a:endParaRPr lang="en-US" dirty="0"/>
            </a:p>
          </p:txBody>
        </p:sp>
      </p:grpSp>
      <p:pic>
        <p:nvPicPr>
          <p:cNvPr id="2" name="Picture 1">
            <a:extLst>
              <a:ext uri="{FF2B5EF4-FFF2-40B4-BE49-F238E27FC236}">
                <a16:creationId xmlns:a16="http://schemas.microsoft.com/office/drawing/2014/main" id="{768F7A36-5F09-3BF6-5A1D-AF394B85D449}"/>
              </a:ext>
            </a:extLst>
          </p:cNvPr>
          <p:cNvPicPr>
            <a:picLocks noChangeAspect="1"/>
          </p:cNvPicPr>
          <p:nvPr/>
        </p:nvPicPr>
        <p:blipFill>
          <a:blip r:embed="rId3"/>
          <a:stretch>
            <a:fillRect/>
          </a:stretch>
        </p:blipFill>
        <p:spPr>
          <a:xfrm>
            <a:off x="1420902" y="1918154"/>
            <a:ext cx="3182388" cy="458458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Gather Us In    ELW 532</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0A3E2AE2-6707-BEDE-A5CB-B76AF8E7CFD3}"/>
              </a:ext>
            </a:extLst>
          </p:cNvPr>
          <p:cNvSpPr txBox="1"/>
          <p:nvPr/>
        </p:nvSpPr>
        <p:spPr>
          <a:xfrm>
            <a:off x="1380201" y="1340068"/>
            <a:ext cx="6383598" cy="4787464"/>
          </a:xfrm>
          <a:prstGeom prst="rect">
            <a:avLst/>
          </a:prstGeom>
          <a:noFill/>
        </p:spPr>
        <p:txBody>
          <a:bodyPr wrap="square">
            <a:spAutoFit/>
          </a:bodyPr>
          <a:lstStyle/>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1		Gather us in,                                                   the lost and forsaken,</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gather us in,                                                          the blind and the lame;</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call to us now,                                                                   and we shall awaken,</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we shall arise                                                           at the sound of our name.</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53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Gather Us In    ELW 532</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0A3E2AE2-6707-BEDE-A5CB-B76AF8E7CFD3}"/>
              </a:ext>
            </a:extLst>
          </p:cNvPr>
          <p:cNvSpPr txBox="1"/>
          <p:nvPr/>
        </p:nvSpPr>
        <p:spPr>
          <a:xfrm>
            <a:off x="1366685" y="1474839"/>
            <a:ext cx="6255778" cy="4787464"/>
          </a:xfrm>
          <a:prstGeom prst="rect">
            <a:avLst/>
          </a:prstGeom>
          <a:noFill/>
        </p:spPr>
        <p:txBody>
          <a:bodyPr wrap="square">
            <a:spAutoFit/>
          </a:bodyPr>
          <a:lstStyle/>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2	We are the young,                                              our lives are a </a:t>
            </a:r>
            <a:r>
              <a:rPr lang="en-US" sz="3600" dirty="0" err="1">
                <a:effectLst/>
                <a:latin typeface="Arial Rounded MT Bold" panose="020F0704030504030204" pitchFamily="34" charset="0"/>
                <a:ea typeface="Times New Roman" panose="02020603050405020304" pitchFamily="18" charset="0"/>
                <a:cs typeface="TimesNewRomanPSMT"/>
              </a:rPr>
              <a:t>myst'ry</a:t>
            </a:r>
            <a:r>
              <a:rPr lang="en-US" sz="3600" dirty="0">
                <a:effectLst/>
                <a:latin typeface="Arial Rounded MT Bold" panose="020F0704030504030204" pitchFamily="34" charset="0"/>
                <a:ea typeface="Times New Roman" panose="02020603050405020304" pitchFamily="18" charset="0"/>
                <a:cs typeface="TimesNewRomanPSMT"/>
              </a:rPr>
              <a:t>,</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we are the old                                                     who yearn for your face;</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we have been sung                               throughout all of </a:t>
            </a:r>
            <a:r>
              <a:rPr lang="en-US" sz="3600" dirty="0" err="1">
                <a:effectLst/>
                <a:latin typeface="Arial Rounded MT Bold" panose="020F0704030504030204" pitchFamily="34" charset="0"/>
                <a:ea typeface="Times New Roman" panose="02020603050405020304" pitchFamily="18" charset="0"/>
                <a:cs typeface="TimesNewRomanPSMT"/>
              </a:rPr>
              <a:t>hist'ry</a:t>
            </a:r>
            <a:r>
              <a:rPr lang="en-US" sz="3600" dirty="0">
                <a:effectLst/>
                <a:latin typeface="Arial Rounded MT Bold" panose="020F0704030504030204" pitchFamily="34" charset="0"/>
                <a:ea typeface="Times New Roman" panose="02020603050405020304" pitchFamily="18" charset="0"/>
                <a:cs typeface="TimesNewRomanPSMT"/>
              </a:rPr>
              <a:t>,</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called to be light                                                  to the whole human race.</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24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Gather Us In    ELW 532</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0A3E2AE2-6707-BEDE-A5CB-B76AF8E7CFD3}"/>
              </a:ext>
            </a:extLst>
          </p:cNvPr>
          <p:cNvSpPr txBox="1"/>
          <p:nvPr/>
        </p:nvSpPr>
        <p:spPr>
          <a:xfrm>
            <a:off x="1429362" y="1474839"/>
            <a:ext cx="6285275" cy="4787464"/>
          </a:xfrm>
          <a:prstGeom prst="rect">
            <a:avLst/>
          </a:prstGeom>
          <a:noFill/>
        </p:spPr>
        <p:txBody>
          <a:bodyPr wrap="square">
            <a:spAutoFit/>
          </a:bodyPr>
          <a:lstStyle/>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2		Gather us in,                                                           the rich and the haughty,</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gather us in,                                                              the proud and the strong;</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give us a heart,                                                             so meek and so lowly,</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give us the courage                                                         to enter the song.</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972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Gather Us In    ELW 532</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0A3E2AE2-6707-BEDE-A5CB-B76AF8E7CFD3}"/>
              </a:ext>
            </a:extLst>
          </p:cNvPr>
          <p:cNvSpPr txBox="1"/>
          <p:nvPr/>
        </p:nvSpPr>
        <p:spPr>
          <a:xfrm>
            <a:off x="829594" y="1474839"/>
            <a:ext cx="7484811" cy="4787464"/>
          </a:xfrm>
          <a:prstGeom prst="rect">
            <a:avLst/>
          </a:prstGeom>
          <a:noFill/>
        </p:spPr>
        <p:txBody>
          <a:bodyPr wrap="square">
            <a:spAutoFit/>
          </a:bodyPr>
          <a:lstStyle/>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3	Here we will take                                                        the wine and the water,</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here we will take                                                     the bread of new birth,</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here you shall call                                           your sons and your daughters,</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call us anew                                                                                      to be salt for the earth.</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08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Gather Us In    ELW 532</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0A3E2AE2-6707-BEDE-A5CB-B76AF8E7CFD3}"/>
              </a:ext>
            </a:extLst>
          </p:cNvPr>
          <p:cNvSpPr txBox="1"/>
          <p:nvPr/>
        </p:nvSpPr>
        <p:spPr>
          <a:xfrm>
            <a:off x="1452712" y="1464161"/>
            <a:ext cx="6127959" cy="4787464"/>
          </a:xfrm>
          <a:prstGeom prst="rect">
            <a:avLst/>
          </a:prstGeom>
          <a:noFill/>
        </p:spPr>
        <p:txBody>
          <a:bodyPr wrap="square">
            <a:spAutoFit/>
          </a:bodyPr>
          <a:lstStyle/>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3		Give us to drink                                                    the wine of compassion,</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give us to eat                                                         the bread that is you;</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nourish us well,                                                   and teach us to fashion</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lives that are holy                                             and hearts that are true.</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04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Gather Us In    ELW 532</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0A3E2AE2-6707-BEDE-A5CB-B76AF8E7CFD3}"/>
              </a:ext>
            </a:extLst>
          </p:cNvPr>
          <p:cNvSpPr txBox="1"/>
          <p:nvPr/>
        </p:nvSpPr>
        <p:spPr>
          <a:xfrm>
            <a:off x="1626007" y="1474839"/>
            <a:ext cx="5891985" cy="4787464"/>
          </a:xfrm>
          <a:prstGeom prst="rect">
            <a:avLst/>
          </a:prstGeom>
          <a:noFill/>
        </p:spPr>
        <p:txBody>
          <a:bodyPr wrap="square">
            <a:spAutoFit/>
          </a:bodyPr>
          <a:lstStyle/>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4	Not in the dark                                         of buildings confining,</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not in some heaven,                                    light years away—</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here in this place                                              the new light is shining,</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now is the kingdom,                                       and now is the day.</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662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Gather Us In    ELW 532</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0A3E2AE2-6707-BEDE-A5CB-B76AF8E7CFD3}"/>
              </a:ext>
            </a:extLst>
          </p:cNvPr>
          <p:cNvSpPr txBox="1"/>
          <p:nvPr/>
        </p:nvSpPr>
        <p:spPr>
          <a:xfrm>
            <a:off x="1452712" y="1464161"/>
            <a:ext cx="6295107" cy="4787464"/>
          </a:xfrm>
          <a:prstGeom prst="rect">
            <a:avLst/>
          </a:prstGeom>
          <a:noFill/>
        </p:spPr>
        <p:txBody>
          <a:bodyPr wrap="square">
            <a:spAutoFit/>
          </a:bodyPr>
          <a:lstStyle/>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4		Gather us in                                                     and hold us forever,</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gather us in                                                        and make us your own;</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gather us in,                                                         all peoples together,</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fire of love                                                            in our flesh and our bone.</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783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3647768" y="51769"/>
            <a:ext cx="5496232" cy="123072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999634"/>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grpSp>
        <p:nvGrpSpPr>
          <p:cNvPr id="2" name="Group 1">
            <a:extLst>
              <a:ext uri="{FF2B5EF4-FFF2-40B4-BE49-F238E27FC236}">
                <a16:creationId xmlns:a16="http://schemas.microsoft.com/office/drawing/2014/main" id="{981FE39A-605E-C36B-BD3C-C0862277FDCA}"/>
              </a:ext>
            </a:extLst>
          </p:cNvPr>
          <p:cNvGrpSpPr/>
          <p:nvPr/>
        </p:nvGrpSpPr>
        <p:grpSpPr>
          <a:xfrm>
            <a:off x="0" y="110808"/>
            <a:ext cx="1585451" cy="1396274"/>
            <a:chOff x="6044787" y="4508735"/>
            <a:chExt cx="1585451" cy="1396274"/>
          </a:xfrm>
        </p:grpSpPr>
        <p:sp>
          <p:nvSpPr>
            <p:cNvPr id="5" name="Freeform 5">
              <a:extLst>
                <a:ext uri="{FF2B5EF4-FFF2-40B4-BE49-F238E27FC236}">
                  <a16:creationId xmlns:a16="http://schemas.microsoft.com/office/drawing/2014/main" id="{B099ED74-8893-7EAF-77C0-88B2C09405E5}"/>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8E4C805B-C58E-4577-B056-4EC591619CD2}"/>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364764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504334" y="51769"/>
            <a:ext cx="7639665"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250723" y="1346024"/>
            <a:ext cx="8642554" cy="3662541"/>
          </a:xfrm>
          <a:prstGeom prst="rect">
            <a:avLst/>
          </a:prstGeom>
        </p:spPr>
        <p:txBody>
          <a:bodyPr wrap="square">
            <a:spAutoFit/>
          </a:bodyPr>
          <a:lstStyle/>
          <a:p>
            <a:pPr marL="228600" marR="0" indent="-228600">
              <a:spcBef>
                <a:spcPts val="0"/>
              </a:spcBef>
              <a:spcAft>
                <a:spcPts val="1200"/>
              </a:spcAft>
              <a:tabLst>
                <a:tab pos="228600" algn="l"/>
              </a:tabLst>
            </a:pPr>
            <a:r>
              <a:rPr lang="en-US" sz="3200" dirty="0">
                <a:effectLst/>
                <a:latin typeface="Arial Rounded MT Bold" panose="020F0704030504030204" pitchFamily="34" charset="0"/>
                <a:ea typeface="Garamond,Times New Roman"/>
                <a:cs typeface="Garamond,Times New Roman"/>
              </a:rPr>
              <a:t>P:	Let us pray…  Gracious God, your Son spoke to us in parables about the nature of your reign. Give us ears to hear and hearts to understand that we might be instruments of your peace and justice.</a:t>
            </a:r>
          </a:p>
          <a:p>
            <a:pPr marL="228600" marR="0" indent="-228600">
              <a:spcBef>
                <a:spcPts val="0"/>
              </a:spcBef>
              <a:spcAft>
                <a:spcPts val="1200"/>
              </a:spcAft>
              <a:tabLst>
                <a:tab pos="228600" algn="l"/>
              </a:tabLst>
            </a:pPr>
            <a:endParaRPr lang="en-US" sz="1600" dirty="0">
              <a:latin typeface="Arial Rounded MT Bold" panose="020F0704030504030204" pitchFamily="34" charset="0"/>
              <a:ea typeface="Garamond,Times New Roman"/>
              <a:cs typeface="Garamond,Times New Roman"/>
            </a:endParaRPr>
          </a:p>
          <a:p>
            <a:pPr marL="228600" marR="0" indent="-228600">
              <a:spcBef>
                <a:spcPts val="0"/>
              </a:spcBef>
              <a:spcAft>
                <a:spcPts val="1200"/>
              </a:spcAft>
              <a:tabLst>
                <a:tab pos="228600" algn="l"/>
              </a:tabLst>
            </a:pPr>
            <a:r>
              <a:rPr lang="en-US" sz="3600" dirty="0">
                <a:effectLst/>
                <a:latin typeface="Arial Rounded MT Bold" panose="020F0704030504030204" pitchFamily="34" charset="0"/>
                <a:ea typeface="Garamond,Times New Roman"/>
                <a:cs typeface="Garamond,Times New Roman"/>
              </a:rPr>
              <a:t> </a:t>
            </a:r>
            <a:r>
              <a:rPr lang="en-US" sz="3600" b="1" dirty="0">
                <a:effectLst/>
                <a:latin typeface="Arial Rounded MT Bold" panose="020F0704030504030204" pitchFamily="34" charset="0"/>
                <a:ea typeface="Garamond,Times New Roman"/>
                <a:cs typeface="Garamond,Times New Roman"/>
              </a:rPr>
              <a:t>C:	Amen.</a:t>
            </a:r>
            <a:endParaRPr lang="en-US" sz="3600" dirty="0">
              <a:effectLst/>
              <a:latin typeface="Arial Rounded MT Bold" panose="020F0704030504030204" pitchFamily="34" charset="0"/>
              <a:ea typeface="Garamond,Times New Roman"/>
              <a:cs typeface="Garamond,Times New Roman"/>
            </a:endParaRPr>
          </a:p>
        </p:txBody>
      </p:sp>
      <p:grpSp>
        <p:nvGrpSpPr>
          <p:cNvPr id="2" name="Group 1">
            <a:extLst>
              <a:ext uri="{FF2B5EF4-FFF2-40B4-BE49-F238E27FC236}">
                <a16:creationId xmlns:a16="http://schemas.microsoft.com/office/drawing/2014/main" id="{D891AC9E-8395-9953-D89F-A371110FC352}"/>
              </a:ext>
            </a:extLst>
          </p:cNvPr>
          <p:cNvGrpSpPr/>
          <p:nvPr/>
        </p:nvGrpSpPr>
        <p:grpSpPr>
          <a:xfrm>
            <a:off x="0" y="94780"/>
            <a:ext cx="1350058" cy="1189842"/>
            <a:chOff x="6044787" y="4508735"/>
            <a:chExt cx="1585451" cy="1396274"/>
          </a:xfrm>
        </p:grpSpPr>
        <p:sp>
          <p:nvSpPr>
            <p:cNvPr id="5" name="Freeform 5">
              <a:extLst>
                <a:ext uri="{FF2B5EF4-FFF2-40B4-BE49-F238E27FC236}">
                  <a16:creationId xmlns:a16="http://schemas.microsoft.com/office/drawing/2014/main" id="{D38C340A-EFFF-82C3-083C-4F81163F42A8}"/>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49F98428-C4A5-7188-AB42-2BC7D2EDF10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237782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57CB6B6D-2A2E-B3A0-EB1D-C52AD97B755C}"/>
              </a:ext>
            </a:extLst>
          </p:cNvPr>
          <p:cNvSpPr>
            <a:spLocks/>
          </p:cNvSpPr>
          <p:nvPr/>
        </p:nvSpPr>
        <p:spPr bwMode="auto">
          <a:xfrm>
            <a:off x="2124075" y="1484313"/>
            <a:ext cx="2495550" cy="3001962"/>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Gather</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4" name="Freeform 6">
            <a:extLst>
              <a:ext uri="{FF2B5EF4-FFF2-40B4-BE49-F238E27FC236}">
                <a16:creationId xmlns:a16="http://schemas.microsoft.com/office/drawing/2014/main" id="{7227CDF1-61FF-8DE2-ADC9-84DE0497D0ED}"/>
              </a:ext>
            </a:extLst>
          </p:cNvPr>
          <p:cNvSpPr>
            <a:spLocks/>
          </p:cNvSpPr>
          <p:nvPr/>
        </p:nvSpPr>
        <p:spPr bwMode="auto">
          <a:xfrm>
            <a:off x="2124075" y="3989388"/>
            <a:ext cx="3001963" cy="2495550"/>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5" name="Freeform 7">
            <a:extLst>
              <a:ext uri="{FF2B5EF4-FFF2-40B4-BE49-F238E27FC236}">
                <a16:creationId xmlns:a16="http://schemas.microsoft.com/office/drawing/2014/main" id="{8D42833A-64C6-7CC2-B176-4EA962BD9CA3}"/>
              </a:ext>
            </a:extLst>
          </p:cNvPr>
          <p:cNvSpPr>
            <a:spLocks/>
          </p:cNvSpPr>
          <p:nvPr/>
        </p:nvSpPr>
        <p:spPr bwMode="auto">
          <a:xfrm>
            <a:off x="5126038" y="648571"/>
            <a:ext cx="3016250" cy="2495550"/>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6" name="Freeform 8">
            <a:extLst>
              <a:ext uri="{FF2B5EF4-FFF2-40B4-BE49-F238E27FC236}">
                <a16:creationId xmlns:a16="http://schemas.microsoft.com/office/drawing/2014/main" id="{CF6A3B06-F7B0-B7B7-E612-37BD406F642C}"/>
              </a:ext>
            </a:extLst>
          </p:cNvPr>
          <p:cNvSpPr>
            <a:spLocks/>
          </p:cNvSpPr>
          <p:nvPr/>
        </p:nvSpPr>
        <p:spPr bwMode="auto">
          <a:xfrm>
            <a:off x="4630738" y="3484563"/>
            <a:ext cx="2497137" cy="3000375"/>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   Sending</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57515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7386082" y="137379"/>
            <a:ext cx="1576143" cy="1602558"/>
          </a:xfrm>
          <a:prstGeom prst="rect">
            <a:avLst/>
          </a:prstGeom>
        </p:spPr>
      </p:pic>
      <p:grpSp>
        <p:nvGrpSpPr>
          <p:cNvPr id="3" name="Group 2">
            <a:extLst>
              <a:ext uri="{FF2B5EF4-FFF2-40B4-BE49-F238E27FC236}">
                <a16:creationId xmlns:a16="http://schemas.microsoft.com/office/drawing/2014/main" id="{E685F5BC-DC7A-66B8-499C-7891E55C5092}"/>
              </a:ext>
            </a:extLst>
          </p:cNvPr>
          <p:cNvGrpSpPr/>
          <p:nvPr/>
        </p:nvGrpSpPr>
        <p:grpSpPr>
          <a:xfrm>
            <a:off x="7463" y="127592"/>
            <a:ext cx="1585451" cy="1396274"/>
            <a:chOff x="6044787" y="4508735"/>
            <a:chExt cx="1585451" cy="1396274"/>
          </a:xfrm>
        </p:grpSpPr>
        <p:sp>
          <p:nvSpPr>
            <p:cNvPr id="4" name="Freeform 5">
              <a:extLst>
                <a:ext uri="{FF2B5EF4-FFF2-40B4-BE49-F238E27FC236}">
                  <a16:creationId xmlns:a16="http://schemas.microsoft.com/office/drawing/2014/main" id="{6DEB8A17-5802-A262-42D0-135C86055380}"/>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39F234A2-ED92-C63F-53D3-D97C325269AF}"/>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6302" y="1499419"/>
            <a:ext cx="9150302" cy="4178638"/>
          </a:xfrm>
          <a:prstGeom prst="rect">
            <a:avLst/>
          </a:prstGeom>
        </p:spPr>
      </p:pic>
      <p:sp>
        <p:nvSpPr>
          <p:cNvPr id="2" name="Freeform 7">
            <a:extLst>
              <a:ext uri="{FF2B5EF4-FFF2-40B4-BE49-F238E27FC236}">
                <a16:creationId xmlns:a16="http://schemas.microsoft.com/office/drawing/2014/main" id="{FD220E7A-C39C-8640-ED99-20F8D0671484}"/>
              </a:ext>
            </a:extLst>
          </p:cNvPr>
          <p:cNvSpPr>
            <a:spLocks/>
          </p:cNvSpPr>
          <p:nvPr/>
        </p:nvSpPr>
        <p:spPr bwMode="auto">
          <a:xfrm>
            <a:off x="6856106" y="134937"/>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6034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34937"/>
            <a:ext cx="2484031" cy="1134374"/>
          </a:xfrm>
          <a:prstGeom prst="rect">
            <a:avLst/>
          </a:prstGeom>
        </p:spPr>
      </p:pic>
      <p:sp>
        <p:nvSpPr>
          <p:cNvPr id="2" name="Freeform 7">
            <a:extLst>
              <a:ext uri="{FF2B5EF4-FFF2-40B4-BE49-F238E27FC236}">
                <a16:creationId xmlns:a16="http://schemas.microsoft.com/office/drawing/2014/main" id="{FD220E7A-C39C-8640-ED99-20F8D0671484}"/>
              </a:ext>
            </a:extLst>
          </p:cNvPr>
          <p:cNvSpPr>
            <a:spLocks/>
          </p:cNvSpPr>
          <p:nvPr/>
        </p:nvSpPr>
        <p:spPr bwMode="auto">
          <a:xfrm>
            <a:off x="6856106" y="134937"/>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3" name="Picture 2">
            <a:extLst>
              <a:ext uri="{FF2B5EF4-FFF2-40B4-BE49-F238E27FC236}">
                <a16:creationId xmlns:a16="http://schemas.microsoft.com/office/drawing/2014/main" id="{0AD1FE06-A717-3A51-D186-36BFCE4291F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5" b="89984" l="8867" r="92267">
                        <a14:foregroundMark x1="8667" y1="10505" x2="85600" y2="15717"/>
                        <a14:foregroundMark x1="85600" y1="15717" x2="91533" y2="15228"/>
                        <a14:foregroundMark x1="91533" y1="15228" x2="87333" y2="56026"/>
                        <a14:foregroundMark x1="87333" y1="56026" x2="89800" y2="70684"/>
                        <a14:foregroundMark x1="89800" y1="70684" x2="89067" y2="77606"/>
                        <a14:foregroundMark x1="89067" y1="77606" x2="81267" y2="80863"/>
                        <a14:foregroundMark x1="81267" y1="80863" x2="15600" y2="79235"/>
                        <a14:foregroundMark x1="15600" y1="79235" x2="11867" y2="68078"/>
                        <a14:foregroundMark x1="11867" y1="68078" x2="8933" y2="10342"/>
                        <a14:foregroundMark x1="8933" y1="10342" x2="8933" y2="10342"/>
                        <a14:foregroundMark x1="15733" y1="19218" x2="15733" y2="19218"/>
                        <a14:foregroundMark x1="15000" y1="19055" x2="15000" y2="19055"/>
                        <a14:foregroundMark x1="15000" y1="19218" x2="15000" y2="19218"/>
                        <a14:foregroundMark x1="14000" y1="18241" x2="14467" y2="17671"/>
                        <a14:foregroundMark x1="28533" y1="18241" x2="32933" y2="23534"/>
                        <a14:foregroundMark x1="32933" y1="23534" x2="29133" y2="18485"/>
                        <a14:foregroundMark x1="70400" y1="27280" x2="73000" y2="27280"/>
                        <a14:foregroundMark x1="73733" y1="64984" x2="79400" y2="67997"/>
                        <a14:foregroundMark x1="79400" y1="67997" x2="79333" y2="65635"/>
                        <a14:foregroundMark x1="67933" y1="63355" x2="64933" y2="67101"/>
                        <a14:foregroundMark x1="53733" y1="74837" x2="54133" y2="75733"/>
                        <a14:foregroundMark x1="67600" y1="46417" x2="71000" y2="44870"/>
                        <a14:foregroundMark x1="32267" y1="66531" x2="32400" y2="63925"/>
                        <a14:foregroundMark x1="15600" y1="18893" x2="14333" y2="18648"/>
                        <a14:foregroundMark x1="92267" y1="38599" x2="92133" y2="46010"/>
                        <a14:foregroundMark x1="54800" y1="10586" x2="61733" y2="11726"/>
                        <a14:foregroundMark x1="16333" y1="19055" x2="17267" y2="21091"/>
                        <a14:foregroundMark x1="13267" y1="21336" x2="19333" y2="21987"/>
                        <a14:foregroundMark x1="19333" y1="21987" x2="13267" y2="25244"/>
                        <a14:foregroundMark x1="13267" y1="25244" x2="12200" y2="27280"/>
                        <a14:foregroundMark x1="30733" y1="17508" x2="32067" y2="17915"/>
                        <a14:foregroundMark x1="18800" y1="15798" x2="18200" y2="17101"/>
                      </a14:backgroundRemoval>
                    </a14:imgEffect>
                  </a14:imgLayer>
                </a14:imgProps>
              </a:ext>
            </a:extLst>
          </a:blip>
          <a:stretch>
            <a:fillRect/>
          </a:stretch>
        </p:blipFill>
        <p:spPr>
          <a:xfrm>
            <a:off x="471972" y="1269311"/>
            <a:ext cx="7629808" cy="6246269"/>
          </a:xfrm>
          <a:prstGeom prst="rect">
            <a:avLst/>
          </a:prstGeom>
        </p:spPr>
      </p:pic>
    </p:spTree>
    <p:extLst>
      <p:ext uri="{BB962C8B-B14F-4D97-AF65-F5344CB8AC3E}">
        <p14:creationId xmlns:p14="http://schemas.microsoft.com/office/powerpoint/2010/main" val="368898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571500" marR="0" lvl="0" indent="-5715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for this day is from the Gospel according to Matthew, the 13th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
        <p:nvSpPr>
          <p:cNvPr id="3" name="Freeform 7">
            <a:extLst>
              <a:ext uri="{FF2B5EF4-FFF2-40B4-BE49-F238E27FC236}">
                <a16:creationId xmlns:a16="http://schemas.microsoft.com/office/drawing/2014/main" id="{BA871DB3-65B1-3201-23C6-9B0657F86DBD}"/>
              </a:ext>
            </a:extLst>
          </p:cNvPr>
          <p:cNvSpPr>
            <a:spLocks/>
          </p:cNvSpPr>
          <p:nvPr/>
        </p:nvSpPr>
        <p:spPr bwMode="auto">
          <a:xfrm>
            <a:off x="6856106" y="114568"/>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21402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13:24-43</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4" name="TextBox 3">
            <a:extLst>
              <a:ext uri="{FF2B5EF4-FFF2-40B4-BE49-F238E27FC236}">
                <a16:creationId xmlns:a16="http://schemas.microsoft.com/office/drawing/2014/main" id="{CAD7AEEB-0C90-89A3-2534-55122F44DEC4}"/>
              </a:ext>
            </a:extLst>
          </p:cNvPr>
          <p:cNvSpPr txBox="1"/>
          <p:nvPr/>
        </p:nvSpPr>
        <p:spPr>
          <a:xfrm>
            <a:off x="115454" y="993060"/>
            <a:ext cx="8881062" cy="5632311"/>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put before them another parable: “The kingdom of heaven may be compared to someone who sowed good seed in his field;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while everybody was asleep, an enemy came and sowed weeds among the wheat, and then went away.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when the plants came up and bore grain, then the weeds appeared as well.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 slaves of the householder came and</a:t>
            </a:r>
          </a:p>
        </p:txBody>
      </p:sp>
    </p:spTree>
    <p:extLst>
      <p:ext uri="{BB962C8B-B14F-4D97-AF65-F5344CB8AC3E}">
        <p14:creationId xmlns:p14="http://schemas.microsoft.com/office/powerpoint/2010/main" val="25148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13:24-43</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4" name="TextBox 3">
            <a:extLst>
              <a:ext uri="{FF2B5EF4-FFF2-40B4-BE49-F238E27FC236}">
                <a16:creationId xmlns:a16="http://schemas.microsoft.com/office/drawing/2014/main" id="{CAD7AEEB-0C90-89A3-2534-55122F44DEC4}"/>
              </a:ext>
            </a:extLst>
          </p:cNvPr>
          <p:cNvSpPr txBox="1"/>
          <p:nvPr/>
        </p:nvSpPr>
        <p:spPr>
          <a:xfrm>
            <a:off x="115454" y="993060"/>
            <a:ext cx="888106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said to him, ‘Master, did you not sow good seed in your field? Where, then, did these weeds come from?’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answered, ‘An enemy has done this.’ The slaves said to him, ‘Then do you want us to go and gather them?’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he replied, ‘No; for in gathering the weeds you would uproot the wheat along with them.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Let both of them grow together until the harvest; and at</a:t>
            </a:r>
          </a:p>
        </p:txBody>
      </p:sp>
    </p:spTree>
    <p:extLst>
      <p:ext uri="{BB962C8B-B14F-4D97-AF65-F5344CB8AC3E}">
        <p14:creationId xmlns:p14="http://schemas.microsoft.com/office/powerpoint/2010/main" val="226236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13:24-43</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4" name="TextBox 3">
            <a:extLst>
              <a:ext uri="{FF2B5EF4-FFF2-40B4-BE49-F238E27FC236}">
                <a16:creationId xmlns:a16="http://schemas.microsoft.com/office/drawing/2014/main" id="{CAD7AEEB-0C90-89A3-2534-55122F44DEC4}"/>
              </a:ext>
            </a:extLst>
          </p:cNvPr>
          <p:cNvSpPr txBox="1"/>
          <p:nvPr/>
        </p:nvSpPr>
        <p:spPr>
          <a:xfrm>
            <a:off x="115454" y="993060"/>
            <a:ext cx="8881062"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harvest time I will tell the reapers, Collect the weeds first and bind them in bundles to be burned, but gather the wheat into my barn.’” </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put before them another parable: “The kingdom of heaven is like a mustard seed that someone took and sowed in his field;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it is the smallest of all the seeds, but when it has grown it is the greatest of shrubs and becomes</a:t>
            </a:r>
          </a:p>
        </p:txBody>
      </p:sp>
    </p:spTree>
    <p:extLst>
      <p:ext uri="{BB962C8B-B14F-4D97-AF65-F5344CB8AC3E}">
        <p14:creationId xmlns:p14="http://schemas.microsoft.com/office/powerpoint/2010/main" val="3503386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13:24-43</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4" name="TextBox 3">
            <a:extLst>
              <a:ext uri="{FF2B5EF4-FFF2-40B4-BE49-F238E27FC236}">
                <a16:creationId xmlns:a16="http://schemas.microsoft.com/office/drawing/2014/main" id="{CAD7AEEB-0C90-89A3-2534-55122F44DEC4}"/>
              </a:ext>
            </a:extLst>
          </p:cNvPr>
          <p:cNvSpPr txBox="1"/>
          <p:nvPr/>
        </p:nvSpPr>
        <p:spPr>
          <a:xfrm>
            <a:off x="115454" y="993060"/>
            <a:ext cx="888106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 tree, so that the birds of the air come and make nests in its branches.”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told them another parable: “The kingdom of heaven is like yeast that a woman took and mixed in with three measures of flour until all of it was leavened.”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Jesus told the crowds all these things in parables; without a parable he told them nothing.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This was to fulfill what had been spoken</a:t>
            </a:r>
          </a:p>
        </p:txBody>
      </p:sp>
    </p:spTree>
    <p:extLst>
      <p:ext uri="{BB962C8B-B14F-4D97-AF65-F5344CB8AC3E}">
        <p14:creationId xmlns:p14="http://schemas.microsoft.com/office/powerpoint/2010/main" val="630803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13:24-43</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4" name="TextBox 3">
            <a:extLst>
              <a:ext uri="{FF2B5EF4-FFF2-40B4-BE49-F238E27FC236}">
                <a16:creationId xmlns:a16="http://schemas.microsoft.com/office/drawing/2014/main" id="{CAD7AEEB-0C90-89A3-2534-55122F44DEC4}"/>
              </a:ext>
            </a:extLst>
          </p:cNvPr>
          <p:cNvSpPr txBox="1"/>
          <p:nvPr/>
        </p:nvSpPr>
        <p:spPr>
          <a:xfrm>
            <a:off x="115454" y="993060"/>
            <a:ext cx="8881062"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through the prophet: “I will open my mouth to speak in parables; I will proclaim what has been hidden from the foundation of the world.” </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he left the crowds and went into the house. And his disciples approached him, saying, “Explain to us the parable of the weeds of the field.”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answered, “The one who sows the good seed is the Son of Man;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field</a:t>
            </a:r>
          </a:p>
        </p:txBody>
      </p:sp>
    </p:spTree>
    <p:extLst>
      <p:ext uri="{BB962C8B-B14F-4D97-AF65-F5344CB8AC3E}">
        <p14:creationId xmlns:p14="http://schemas.microsoft.com/office/powerpoint/2010/main" val="3444164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13:24-43</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4" name="TextBox 3">
            <a:extLst>
              <a:ext uri="{FF2B5EF4-FFF2-40B4-BE49-F238E27FC236}">
                <a16:creationId xmlns:a16="http://schemas.microsoft.com/office/drawing/2014/main" id="{CAD7AEEB-0C90-89A3-2534-55122F44DEC4}"/>
              </a:ext>
            </a:extLst>
          </p:cNvPr>
          <p:cNvSpPr txBox="1"/>
          <p:nvPr/>
        </p:nvSpPr>
        <p:spPr>
          <a:xfrm>
            <a:off x="115454" y="993060"/>
            <a:ext cx="888106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is the world, and the good seed are the children of the kingdom; the weeds are the children of the evil one,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 enemy who sowed them is the devil; the harvest is the end of the age, and the reapers are angels.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Just as the weeds are collected and burned up with fire, so will it be at the end of the age.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Son of Man will send his angels, and they will collect out of his</a:t>
            </a:r>
          </a:p>
        </p:txBody>
      </p:sp>
    </p:spTree>
    <p:extLst>
      <p:ext uri="{BB962C8B-B14F-4D97-AF65-F5344CB8AC3E}">
        <p14:creationId xmlns:p14="http://schemas.microsoft.com/office/powerpoint/2010/main" val="697303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13:24-43</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4" name="TextBox 3">
            <a:extLst>
              <a:ext uri="{FF2B5EF4-FFF2-40B4-BE49-F238E27FC236}">
                <a16:creationId xmlns:a16="http://schemas.microsoft.com/office/drawing/2014/main" id="{CAD7AEEB-0C90-89A3-2534-55122F44DEC4}"/>
              </a:ext>
            </a:extLst>
          </p:cNvPr>
          <p:cNvSpPr txBox="1"/>
          <p:nvPr/>
        </p:nvSpPr>
        <p:spPr>
          <a:xfrm>
            <a:off x="115454" y="993060"/>
            <a:ext cx="8881062" cy="5659434"/>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kingdom all causes of sin and all evildoers,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they will throw them into the furnace of fire, where there will be weeping and gnashing of teeth.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 righteous will shine like the sun in the kingdom of their Father. Let anyone with ears listen!</a:t>
            </a:r>
          </a:p>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kingdom of heaven is like treasure hidden in a field, which someone found and hid; then in his joy</a:t>
            </a:r>
          </a:p>
        </p:txBody>
      </p:sp>
    </p:spTree>
    <p:extLst>
      <p:ext uri="{BB962C8B-B14F-4D97-AF65-F5344CB8AC3E}">
        <p14:creationId xmlns:p14="http://schemas.microsoft.com/office/powerpoint/2010/main" val="141308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7117780" cy="577338"/>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
        <p:nvSpPr>
          <p:cNvPr id="9" name="TextBox 8">
            <a:extLst>
              <a:ext uri="{FF2B5EF4-FFF2-40B4-BE49-F238E27FC236}">
                <a16:creationId xmlns:a16="http://schemas.microsoft.com/office/drawing/2014/main" id="{C9223631-0F1D-19E7-D1D2-D5B1CB1E0653}"/>
              </a:ext>
            </a:extLst>
          </p:cNvPr>
          <p:cNvSpPr txBox="1"/>
          <p:nvPr/>
        </p:nvSpPr>
        <p:spPr>
          <a:xfrm>
            <a:off x="99798" y="1695235"/>
            <a:ext cx="8931186" cy="4555093"/>
          </a:xfrm>
          <a:prstGeom prst="rect">
            <a:avLst/>
          </a:prstGeom>
          <a:noFill/>
        </p:spPr>
        <p:txBody>
          <a:bodyPr wrap="square">
            <a:spAutoFit/>
          </a:bodyPr>
          <a:lstStyle/>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All may make the sign of the cross, the sign marked at baptism, as the presiding minister begins.</a:t>
            </a:r>
          </a:p>
          <a:p>
            <a:pPr marL="688975" marR="0" indent="-6889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Blessed be the holy Trinity, </a:t>
            </a:r>
            <a:r>
              <a:rPr lang="en-US" sz="3200" dirty="0">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one God, the fountain of living water, the rock who gave us birth, our light and our salvation.</a:t>
            </a:r>
          </a:p>
          <a:p>
            <a:pPr marL="688975" marR="0" indent="-688975">
              <a:spcBef>
                <a:spcPts val="0"/>
              </a:spcBef>
              <a:spcAft>
                <a:spcPts val="12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	Amen.</a:t>
            </a:r>
          </a:p>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950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13:24-43</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4" name="TextBox 3">
            <a:extLst>
              <a:ext uri="{FF2B5EF4-FFF2-40B4-BE49-F238E27FC236}">
                <a16:creationId xmlns:a16="http://schemas.microsoft.com/office/drawing/2014/main" id="{CAD7AEEB-0C90-89A3-2534-55122F44DEC4}"/>
              </a:ext>
            </a:extLst>
          </p:cNvPr>
          <p:cNvSpPr txBox="1"/>
          <p:nvPr/>
        </p:nvSpPr>
        <p:spPr>
          <a:xfrm>
            <a:off x="745985" y="1405741"/>
            <a:ext cx="7652030" cy="3970318"/>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goes and sells all that he has and buys that field.”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“Again, the kingdom of heaven is like a merchant in search of fine pearls;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on finding one pearl of great value, he went and sold all that he had and bought it.”</a:t>
            </a:r>
          </a:p>
        </p:txBody>
      </p:sp>
    </p:spTree>
    <p:extLst>
      <p:ext uri="{BB962C8B-B14F-4D97-AF65-F5344CB8AC3E}">
        <p14:creationId xmlns:p14="http://schemas.microsoft.com/office/powerpoint/2010/main" val="1759849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A3815CB7-2677-030F-CBC6-3CE4DE94A9C5}"/>
              </a:ext>
            </a:extLst>
          </p:cNvPr>
          <p:cNvGrpSpPr/>
          <p:nvPr/>
        </p:nvGrpSpPr>
        <p:grpSpPr>
          <a:xfrm>
            <a:off x="115454" y="59559"/>
            <a:ext cx="9028546" cy="799831"/>
            <a:chOff x="115454" y="59559"/>
            <a:chExt cx="9028546" cy="799831"/>
          </a:xfrm>
        </p:grpSpPr>
        <p:sp>
          <p:nvSpPr>
            <p:cNvPr id="5" name="Rectangle 4">
              <a:extLst>
                <a:ext uri="{FF2B5EF4-FFF2-40B4-BE49-F238E27FC236}">
                  <a16:creationId xmlns:a16="http://schemas.microsoft.com/office/drawing/2014/main" id="{D9A7C9C1-8527-7F94-8CAC-44162C21D291}"/>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13:24-43</a:t>
              </a:r>
            </a:p>
          </p:txBody>
        </p:sp>
        <p:sp>
          <p:nvSpPr>
            <p:cNvPr id="8" name="Freeform 7">
              <a:extLst>
                <a:ext uri="{FF2B5EF4-FFF2-40B4-BE49-F238E27FC236}">
                  <a16:creationId xmlns:a16="http://schemas.microsoft.com/office/drawing/2014/main" id="{97D487EE-1AD4-5ECD-04A6-C76DF4FFBA9E}"/>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144802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175872"/>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
        <p:nvSpPr>
          <p:cNvPr id="3" name="Freeform 7">
            <a:extLst>
              <a:ext uri="{FF2B5EF4-FFF2-40B4-BE49-F238E27FC236}">
                <a16:creationId xmlns:a16="http://schemas.microsoft.com/office/drawing/2014/main" id="{5EAA70CF-1649-FEFE-59C4-6D70F8AEE62B}"/>
              </a:ext>
            </a:extLst>
          </p:cNvPr>
          <p:cNvSpPr>
            <a:spLocks/>
          </p:cNvSpPr>
          <p:nvPr/>
        </p:nvSpPr>
        <p:spPr bwMode="auto">
          <a:xfrm>
            <a:off x="6777448" y="175872"/>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2" name="Picture 1">
            <a:extLst>
              <a:ext uri="{FF2B5EF4-FFF2-40B4-BE49-F238E27FC236}">
                <a16:creationId xmlns:a16="http://schemas.microsoft.com/office/drawing/2014/main" id="{5D37019D-AA1B-0957-3CAF-1F59844C2360}"/>
              </a:ext>
            </a:extLst>
          </p:cNvPr>
          <p:cNvPicPr>
            <a:picLocks noChangeAspect="1"/>
          </p:cNvPicPr>
          <p:nvPr/>
        </p:nvPicPr>
        <p:blipFill>
          <a:blip r:embed="rId3"/>
          <a:stretch>
            <a:fillRect/>
          </a:stretch>
        </p:blipFill>
        <p:spPr>
          <a:xfrm>
            <a:off x="2889358" y="1438547"/>
            <a:ext cx="3365284" cy="4767485"/>
          </a:xfrm>
          <a:prstGeom prst="rect">
            <a:avLst/>
          </a:prstGeom>
        </p:spPr>
      </p:pic>
    </p:spTree>
    <p:extLst>
      <p:ext uri="{BB962C8B-B14F-4D97-AF65-F5344CB8AC3E}">
        <p14:creationId xmlns:p14="http://schemas.microsoft.com/office/powerpoint/2010/main" val="2373866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HYMN OF THE DAY	</a:t>
            </a:r>
            <a:endParaRPr lang="en-US" altLang="en-US" sz="36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AC02008C-96CE-62BD-8E12-B5915954BB6B}"/>
              </a:ext>
            </a:extLst>
          </p:cNvPr>
          <p:cNvSpPr>
            <a:spLocks/>
          </p:cNvSpPr>
          <p:nvPr/>
        </p:nvSpPr>
        <p:spPr bwMode="auto">
          <a:xfrm>
            <a:off x="6856106" y="98529"/>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5" name="TextBox 4">
            <a:extLst>
              <a:ext uri="{FF2B5EF4-FFF2-40B4-BE49-F238E27FC236}">
                <a16:creationId xmlns:a16="http://schemas.microsoft.com/office/drawing/2014/main" id="{25108C0E-F00B-010F-FEA2-F3CD12BC644F}"/>
              </a:ext>
            </a:extLst>
          </p:cNvPr>
          <p:cNvSpPr txBox="1"/>
          <p:nvPr/>
        </p:nvSpPr>
        <p:spPr>
          <a:xfrm>
            <a:off x="1" y="5562974"/>
            <a:ext cx="9144000" cy="1200329"/>
          </a:xfrm>
          <a:prstGeom prst="rect">
            <a:avLst/>
          </a:prstGeom>
          <a:noFill/>
        </p:spPr>
        <p:txBody>
          <a:bodyPr wrap="square">
            <a:spAutoFit/>
          </a:bodyPr>
          <a:lstStyle/>
          <a:p>
            <a:pPr algn="ctr"/>
            <a:r>
              <a:rPr kumimoji="0" lang="en-US" alt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Times New Roman" panose="02020603050405020304" pitchFamily="18" charset="0"/>
              </a:rPr>
              <a:t>Lord, Speak to Us That We May Speak</a:t>
            </a:r>
          </a:p>
          <a:p>
            <a:pPr algn="ctr"/>
            <a:r>
              <a:rPr kumimoji="0" lang="en-US" alt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Times New Roman" panose="02020603050405020304" pitchFamily="18" charset="0"/>
              </a:rPr>
              <a:t>LBW 403</a:t>
            </a:r>
            <a:endParaRPr lang="en-US" dirty="0"/>
          </a:p>
        </p:txBody>
      </p:sp>
      <p:pic>
        <p:nvPicPr>
          <p:cNvPr id="6" name="Picture 5">
            <a:extLst>
              <a:ext uri="{FF2B5EF4-FFF2-40B4-BE49-F238E27FC236}">
                <a16:creationId xmlns:a16="http://schemas.microsoft.com/office/drawing/2014/main" id="{E541E6B1-A2B1-CF09-9424-D24C09A15F08}"/>
              </a:ext>
            </a:extLst>
          </p:cNvPr>
          <p:cNvPicPr>
            <a:picLocks noChangeAspect="1"/>
          </p:cNvPicPr>
          <p:nvPr/>
        </p:nvPicPr>
        <p:blipFill>
          <a:blip r:embed="rId2"/>
          <a:stretch>
            <a:fillRect/>
          </a:stretch>
        </p:blipFill>
        <p:spPr>
          <a:xfrm>
            <a:off x="2953930" y="868277"/>
            <a:ext cx="3236139" cy="4584530"/>
          </a:xfrm>
          <a:prstGeom prst="rect">
            <a:avLst/>
          </a:prstGeom>
        </p:spPr>
      </p:pic>
    </p:spTree>
    <p:extLst>
      <p:ext uri="{BB962C8B-B14F-4D97-AF65-F5344CB8AC3E}">
        <p14:creationId xmlns:p14="http://schemas.microsoft.com/office/powerpoint/2010/main" val="178639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3" y="107209"/>
            <a:ext cx="6583634" cy="2308324"/>
          </a:xfrm>
          <a:prstGeom prst="rect">
            <a:avLst/>
          </a:prstGeom>
        </p:spPr>
        <p:txBody>
          <a:bodyPr wrap="square">
            <a:spAutoFit/>
          </a:bodyPr>
          <a:lstStyle/>
          <a:p>
            <a:pPr marL="571500" lvl="0" indent="-571500" algn="ctr">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Lord, Speak to Us                  That We May Speak</a:t>
            </a:r>
          </a:p>
          <a:p>
            <a:pPr lvl="0" algn="ctr"/>
            <a:r>
              <a:rPr lang="en-US" altLang="en-US" sz="3600" b="1" dirty="0">
                <a:solidFill>
                  <a:prstClr val="black"/>
                </a:solidFill>
                <a:latin typeface="Arial Rounded MT Bold" panose="020F0704030504030204" pitchFamily="34" charset="0"/>
                <a:cs typeface="Times New Roman" panose="02020603050405020304" pitchFamily="18" charset="0"/>
              </a:rPr>
              <a:t>LBW 403</a:t>
            </a:r>
          </a:p>
          <a:p>
            <a:pPr lvl="0"/>
            <a:endParaRPr lang="en-US" altLang="en-US" sz="36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AC02008C-96CE-62BD-8E12-B5915954BB6B}"/>
              </a:ext>
            </a:extLst>
          </p:cNvPr>
          <p:cNvSpPr>
            <a:spLocks/>
          </p:cNvSpPr>
          <p:nvPr/>
        </p:nvSpPr>
        <p:spPr bwMode="auto">
          <a:xfrm>
            <a:off x="6856106" y="98529"/>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4" name="TextBox 3">
            <a:extLst>
              <a:ext uri="{FF2B5EF4-FFF2-40B4-BE49-F238E27FC236}">
                <a16:creationId xmlns:a16="http://schemas.microsoft.com/office/drawing/2014/main" id="{61EDD726-C226-E0CE-71BB-F402E6E90BA0}"/>
              </a:ext>
            </a:extLst>
          </p:cNvPr>
          <p:cNvSpPr txBox="1"/>
          <p:nvPr/>
        </p:nvSpPr>
        <p:spPr>
          <a:xfrm>
            <a:off x="78657" y="2448232"/>
            <a:ext cx="8947355" cy="2308324"/>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Lord, speak to us, that we may speak</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in living echoes of your tone;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as you have sought, so let us seek</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straying children, lost and lone.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68817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3" y="107209"/>
            <a:ext cx="6583634" cy="2308324"/>
          </a:xfrm>
          <a:prstGeom prst="rect">
            <a:avLst/>
          </a:prstGeom>
        </p:spPr>
        <p:txBody>
          <a:bodyPr wrap="square">
            <a:spAutoFit/>
          </a:bodyPr>
          <a:lstStyle/>
          <a:p>
            <a:pPr marL="571500" lvl="0" indent="-571500" algn="ctr">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Lord, Speak to Us                  That We May Speak</a:t>
            </a:r>
          </a:p>
          <a:p>
            <a:pPr lvl="0" algn="ctr"/>
            <a:r>
              <a:rPr lang="en-US" altLang="en-US" sz="3600" b="1" dirty="0">
                <a:solidFill>
                  <a:prstClr val="black"/>
                </a:solidFill>
                <a:latin typeface="Arial Rounded MT Bold" panose="020F0704030504030204" pitchFamily="34" charset="0"/>
                <a:cs typeface="Times New Roman" panose="02020603050405020304" pitchFamily="18" charset="0"/>
              </a:rPr>
              <a:t>LBW 403</a:t>
            </a:r>
          </a:p>
          <a:p>
            <a:pPr lvl="0"/>
            <a:endParaRPr lang="en-US" altLang="en-US" sz="36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AC02008C-96CE-62BD-8E12-B5915954BB6B}"/>
              </a:ext>
            </a:extLst>
          </p:cNvPr>
          <p:cNvSpPr>
            <a:spLocks/>
          </p:cNvSpPr>
          <p:nvPr/>
        </p:nvSpPr>
        <p:spPr bwMode="auto">
          <a:xfrm>
            <a:off x="6856106" y="98529"/>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4" name="TextBox 3">
            <a:extLst>
              <a:ext uri="{FF2B5EF4-FFF2-40B4-BE49-F238E27FC236}">
                <a16:creationId xmlns:a16="http://schemas.microsoft.com/office/drawing/2014/main" id="{61EDD726-C226-E0CE-71BB-F402E6E90BA0}"/>
              </a:ext>
            </a:extLst>
          </p:cNvPr>
          <p:cNvSpPr txBox="1"/>
          <p:nvPr/>
        </p:nvSpPr>
        <p:spPr>
          <a:xfrm>
            <a:off x="78657" y="2526894"/>
            <a:ext cx="8947355" cy="2862322"/>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Oh, lead us, Lord, that we may lead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a:t>
            </a:r>
            <a:r>
              <a:rPr lang="en-US" sz="3600" dirty="0" err="1">
                <a:effectLst/>
                <a:latin typeface="Arial Rounded MT Bold" panose="020F0704030504030204" pitchFamily="34" charset="0"/>
                <a:ea typeface="MS Mincho" panose="02020609040205080304" pitchFamily="49" charset="-128"/>
              </a:rPr>
              <a:t>wand’ring</a:t>
            </a:r>
            <a:r>
              <a:rPr lang="en-US" sz="3600" dirty="0">
                <a:effectLst/>
                <a:latin typeface="Arial Rounded MT Bold" panose="020F0704030504030204" pitchFamily="34" charset="0"/>
                <a:ea typeface="MS Mincho" panose="02020609040205080304" pitchFamily="49" charset="-128"/>
              </a:rPr>
              <a:t> and the </a:t>
            </a:r>
            <a:r>
              <a:rPr lang="en-US" sz="3600" dirty="0" err="1">
                <a:effectLst/>
                <a:latin typeface="Arial Rounded MT Bold" panose="020F0704030504030204" pitchFamily="34" charset="0"/>
                <a:ea typeface="MS Mincho" panose="02020609040205080304" pitchFamily="49" charset="-128"/>
              </a:rPr>
              <a:t>wav’ring</a:t>
            </a:r>
            <a:r>
              <a:rPr lang="en-US" sz="3600" dirty="0">
                <a:effectLst/>
                <a:latin typeface="Arial Rounded MT Bold" panose="020F0704030504030204" pitchFamily="34" charset="0"/>
                <a:ea typeface="MS Mincho" panose="02020609040205080304" pitchFamily="49" charset="-128"/>
              </a:rPr>
              <a:t> feet;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oh, feed us, Lord, that we may feed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a:t>
            </a:r>
            <a:r>
              <a:rPr lang="en-US" sz="3600" dirty="0" err="1">
                <a:effectLst/>
                <a:latin typeface="Arial Rounded MT Bold" panose="020F0704030504030204" pitchFamily="34" charset="0"/>
                <a:ea typeface="MS Mincho" panose="02020609040205080304" pitchFamily="49" charset="-128"/>
              </a:rPr>
              <a:t>hung’ring</a:t>
            </a:r>
            <a:r>
              <a:rPr lang="en-US" sz="3600" dirty="0">
                <a:effectLst/>
                <a:latin typeface="Arial Rounded MT Bold" panose="020F0704030504030204" pitchFamily="34" charset="0"/>
                <a:ea typeface="MS Mincho" panose="02020609040205080304" pitchFamily="49" charset="-128"/>
              </a:rPr>
              <a:t> ones with manna sweet.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547287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3" y="107209"/>
            <a:ext cx="6583634" cy="2308324"/>
          </a:xfrm>
          <a:prstGeom prst="rect">
            <a:avLst/>
          </a:prstGeom>
        </p:spPr>
        <p:txBody>
          <a:bodyPr wrap="square">
            <a:spAutoFit/>
          </a:bodyPr>
          <a:lstStyle/>
          <a:p>
            <a:pPr marL="571500" lvl="0" indent="-571500" algn="ctr">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Lord, Speak to Us                  That We May Speak</a:t>
            </a:r>
          </a:p>
          <a:p>
            <a:pPr lvl="0" algn="ctr"/>
            <a:r>
              <a:rPr lang="en-US" altLang="en-US" sz="3600" b="1" dirty="0">
                <a:solidFill>
                  <a:prstClr val="black"/>
                </a:solidFill>
                <a:latin typeface="Arial Rounded MT Bold" panose="020F0704030504030204" pitchFamily="34" charset="0"/>
                <a:cs typeface="Times New Roman" panose="02020603050405020304" pitchFamily="18" charset="0"/>
              </a:rPr>
              <a:t>LBW 403</a:t>
            </a:r>
          </a:p>
          <a:p>
            <a:pPr lvl="0"/>
            <a:endParaRPr lang="en-US" altLang="en-US" sz="36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AC02008C-96CE-62BD-8E12-B5915954BB6B}"/>
              </a:ext>
            </a:extLst>
          </p:cNvPr>
          <p:cNvSpPr>
            <a:spLocks/>
          </p:cNvSpPr>
          <p:nvPr/>
        </p:nvSpPr>
        <p:spPr bwMode="auto">
          <a:xfrm>
            <a:off x="6856106" y="98529"/>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4" name="TextBox 3">
            <a:extLst>
              <a:ext uri="{FF2B5EF4-FFF2-40B4-BE49-F238E27FC236}">
                <a16:creationId xmlns:a16="http://schemas.microsoft.com/office/drawing/2014/main" id="{61EDD726-C226-E0CE-71BB-F402E6E90BA0}"/>
              </a:ext>
            </a:extLst>
          </p:cNvPr>
          <p:cNvSpPr txBox="1"/>
          <p:nvPr/>
        </p:nvSpPr>
        <p:spPr>
          <a:xfrm>
            <a:off x="78657" y="2271251"/>
            <a:ext cx="8947355" cy="2862322"/>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Oh, teach us, Lord, that we may teach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precious truths which you impart;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and wing our words,                                      that they may reach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hidden depths of many a heart.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89263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3" y="107209"/>
            <a:ext cx="6583634" cy="2308324"/>
          </a:xfrm>
          <a:prstGeom prst="rect">
            <a:avLst/>
          </a:prstGeom>
        </p:spPr>
        <p:txBody>
          <a:bodyPr wrap="square">
            <a:spAutoFit/>
          </a:bodyPr>
          <a:lstStyle/>
          <a:p>
            <a:pPr marL="571500" lvl="0" indent="-571500" algn="ctr">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Lord, Speak to Us                  That We May Speak</a:t>
            </a:r>
          </a:p>
          <a:p>
            <a:pPr lvl="0" algn="ctr"/>
            <a:r>
              <a:rPr lang="en-US" altLang="en-US" sz="3600" b="1" dirty="0">
                <a:solidFill>
                  <a:prstClr val="black"/>
                </a:solidFill>
                <a:latin typeface="Arial Rounded MT Bold" panose="020F0704030504030204" pitchFamily="34" charset="0"/>
                <a:cs typeface="Times New Roman" panose="02020603050405020304" pitchFamily="18" charset="0"/>
              </a:rPr>
              <a:t>LBW 403</a:t>
            </a:r>
          </a:p>
          <a:p>
            <a:pPr lvl="0"/>
            <a:endParaRPr lang="en-US" altLang="en-US" sz="36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AC02008C-96CE-62BD-8E12-B5915954BB6B}"/>
              </a:ext>
            </a:extLst>
          </p:cNvPr>
          <p:cNvSpPr>
            <a:spLocks/>
          </p:cNvSpPr>
          <p:nvPr/>
        </p:nvSpPr>
        <p:spPr bwMode="auto">
          <a:xfrm>
            <a:off x="6856106" y="98529"/>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4" name="TextBox 3">
            <a:extLst>
              <a:ext uri="{FF2B5EF4-FFF2-40B4-BE49-F238E27FC236}">
                <a16:creationId xmlns:a16="http://schemas.microsoft.com/office/drawing/2014/main" id="{61EDD726-C226-E0CE-71BB-F402E6E90BA0}"/>
              </a:ext>
            </a:extLst>
          </p:cNvPr>
          <p:cNvSpPr txBox="1"/>
          <p:nvPr/>
        </p:nvSpPr>
        <p:spPr>
          <a:xfrm>
            <a:off x="78657" y="2694038"/>
            <a:ext cx="8947355" cy="2308324"/>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Oh, fill us with your fullness, Lord,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until our very hearts </a:t>
            </a:r>
            <a:r>
              <a:rPr lang="en-US" sz="3600" dirty="0" err="1">
                <a:effectLst/>
                <a:latin typeface="Arial Rounded MT Bold" panose="020F0704030504030204" pitchFamily="34" charset="0"/>
                <a:ea typeface="MS Mincho" panose="02020609040205080304" pitchFamily="49" charset="-128"/>
              </a:rPr>
              <a:t>o’erflow</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in kindling thought and glowing word,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love to tell, your praise to show.</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628209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AC02008C-96CE-62BD-8E12-B5915954BB6B}"/>
              </a:ext>
            </a:extLst>
          </p:cNvPr>
          <p:cNvSpPr>
            <a:spLocks/>
          </p:cNvSpPr>
          <p:nvPr/>
        </p:nvSpPr>
        <p:spPr bwMode="auto">
          <a:xfrm>
            <a:off x="6856106" y="98529"/>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540885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54EEB988-9CCA-2C7B-8C80-C25B9240CBA4}"/>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68640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7117780" cy="577338"/>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
        <p:nvSpPr>
          <p:cNvPr id="9" name="TextBox 8">
            <a:extLst>
              <a:ext uri="{FF2B5EF4-FFF2-40B4-BE49-F238E27FC236}">
                <a16:creationId xmlns:a16="http://schemas.microsoft.com/office/drawing/2014/main" id="{C9223631-0F1D-19E7-D1D2-D5B1CB1E0653}"/>
              </a:ext>
            </a:extLst>
          </p:cNvPr>
          <p:cNvSpPr txBox="1"/>
          <p:nvPr/>
        </p:nvSpPr>
        <p:spPr>
          <a:xfrm>
            <a:off x="99798" y="1695235"/>
            <a:ext cx="8931186" cy="4493538"/>
          </a:xfrm>
          <a:prstGeom prst="rect">
            <a:avLst/>
          </a:prstGeom>
          <a:noFill/>
        </p:spPr>
        <p:txBody>
          <a:bodyPr wrap="square">
            <a:spAutoFit/>
          </a:bodyPr>
          <a:lstStyle/>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The presiding minister addresses the assembly.</a:t>
            </a:r>
          </a:p>
          <a:p>
            <a:pPr marL="688975" marR="0" indent="-688975">
              <a:spcBef>
                <a:spcPts val="0"/>
              </a:spcBef>
              <a:spcAft>
                <a:spcPts val="120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8975" marR="0" indent="-6889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p>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206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4" name="Freeform 7">
            <a:extLst>
              <a:ext uri="{FF2B5EF4-FFF2-40B4-BE49-F238E27FC236}">
                <a16:creationId xmlns:a16="http://schemas.microsoft.com/office/drawing/2014/main" id="{3A48BE91-300C-EE1B-50DC-AF70CF6D0B40}"/>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102216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4" name="Freeform 7">
            <a:extLst>
              <a:ext uri="{FF2B5EF4-FFF2-40B4-BE49-F238E27FC236}">
                <a16:creationId xmlns:a16="http://schemas.microsoft.com/office/drawing/2014/main" id="{78C8E4B4-AF9E-2ED3-E874-9770168C4A4E}"/>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238903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34377" y="1693550"/>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08A47CAF-5507-3183-E15F-860649889A8B}"/>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687647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64439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BE4A1476-AC35-4B82-7754-A1EAFB9FEF5C}"/>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356545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86070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E4E4129C-1631-59DC-FD91-63794A018009}"/>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777585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644391"/>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0D0854F8-7965-FB0F-E557-C6663E3EA2EE}"/>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175868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516571"/>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676DB2F9-32CE-4DDA-D1D2-54780B1F48C4}"/>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189618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1821371"/>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48E1975C-443B-96A7-20D7-2D5C77BD306B}"/>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63923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787847" y="1961770"/>
            <a:ext cx="7568306" cy="340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p>
          <a:p>
            <a:pPr marR="0">
              <a:spcBef>
                <a:spcPts val="0"/>
              </a:spcBef>
              <a:spcAft>
                <a:spcPts val="0"/>
              </a:spcAft>
            </a:pPr>
            <a:endParaRPr lang="en-US" sz="1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Merciful God,</a:t>
            </a:r>
          </a:p>
          <a:p>
            <a:pPr marL="0" marR="0">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195CB093-3B88-F013-3CF3-B96F32CFA34C}"/>
              </a:ext>
            </a:extLst>
          </p:cNvPr>
          <p:cNvGrpSpPr/>
          <p:nvPr/>
        </p:nvGrpSpPr>
        <p:grpSpPr>
          <a:xfrm>
            <a:off x="0" y="107209"/>
            <a:ext cx="9026013" cy="1080498"/>
            <a:chOff x="0" y="107209"/>
            <a:chExt cx="9026013" cy="1080498"/>
          </a:xfrm>
        </p:grpSpPr>
        <p:sp>
          <p:nvSpPr>
            <p:cNvPr id="9" name="Rectangle 8">
              <a:extLst>
                <a:ext uri="{FF2B5EF4-FFF2-40B4-BE49-F238E27FC236}">
                  <a16:creationId xmlns:a16="http://schemas.microsoft.com/office/drawing/2014/main" id="{58142D88-A151-4871-89E0-003AD0E6C4B6}"/>
                </a:ext>
              </a:extLst>
            </p:cNvPr>
            <p:cNvSpPr/>
            <p:nvPr/>
          </p:nvSpPr>
          <p:spPr>
            <a:xfrm>
              <a:off x="0" y="107209"/>
              <a:ext cx="7108723" cy="646331"/>
            </a:xfrm>
            <a:prstGeom prst="rect">
              <a:avLst/>
            </a:prstGeom>
          </p:spPr>
          <p:txBody>
            <a:bodyPr wrap="square">
              <a:spAutoFit/>
            </a:bodyPr>
            <a:lstStyle/>
            <a:p>
              <a:pPr marL="342900" marR="0" lvl="0" indent="-342900" algn="ctr">
                <a:spcBef>
                  <a:spcPts val="0"/>
                </a:spcBef>
                <a:spcAft>
                  <a:spcPts val="0"/>
                </a:spcAft>
                <a:buFont typeface="Symbol" panose="05050102010706020507" pitchFamily="18" charset="2"/>
                <a:buChar char=""/>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Freeform 7">
              <a:extLst>
                <a:ext uri="{FF2B5EF4-FFF2-40B4-BE49-F238E27FC236}">
                  <a16:creationId xmlns:a16="http://schemas.microsoft.com/office/drawing/2014/main" id="{B931C1AB-A271-EDC4-7F2D-6C87B48A64C8}"/>
                </a:ext>
              </a:extLst>
            </p:cNvPr>
            <p:cNvSpPr>
              <a:spLocks/>
            </p:cNvSpPr>
            <p:nvPr/>
          </p:nvSpPr>
          <p:spPr bwMode="auto">
            <a:xfrm>
              <a:off x="7108723" y="107209"/>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59279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12249" y="1852029"/>
            <a:ext cx="8519501" cy="307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Receive our prayers and hold all for whom we pray in your loving arms, in the name of your son, Jesus Christ.</a:t>
            </a:r>
          </a:p>
          <a:p>
            <a:pPr marL="684213" marR="0" indent="-684213">
              <a:spcBef>
                <a:spcPts val="0"/>
              </a:spcBef>
              <a:spcAft>
                <a:spcPts val="0"/>
              </a:spcAft>
            </a:pPr>
            <a:endParaRPr lang="en-US" sz="11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6ADB3E15-44DD-0A99-69D3-E61DAB818EED}"/>
              </a:ext>
            </a:extLst>
          </p:cNvPr>
          <p:cNvGrpSpPr/>
          <p:nvPr/>
        </p:nvGrpSpPr>
        <p:grpSpPr>
          <a:xfrm>
            <a:off x="0" y="107209"/>
            <a:ext cx="9026013" cy="1080498"/>
            <a:chOff x="0" y="107209"/>
            <a:chExt cx="9026013" cy="1080498"/>
          </a:xfrm>
        </p:grpSpPr>
        <p:sp>
          <p:nvSpPr>
            <p:cNvPr id="5" name="Rectangle 4">
              <a:extLst>
                <a:ext uri="{FF2B5EF4-FFF2-40B4-BE49-F238E27FC236}">
                  <a16:creationId xmlns:a16="http://schemas.microsoft.com/office/drawing/2014/main" id="{8F6532E6-6DD2-5683-8372-C20B4902FB05}"/>
                </a:ext>
              </a:extLst>
            </p:cNvPr>
            <p:cNvSpPr/>
            <p:nvPr/>
          </p:nvSpPr>
          <p:spPr>
            <a:xfrm>
              <a:off x="0" y="107209"/>
              <a:ext cx="7108723" cy="646331"/>
            </a:xfrm>
            <a:prstGeom prst="rect">
              <a:avLst/>
            </a:prstGeom>
          </p:spPr>
          <p:txBody>
            <a:bodyPr wrap="square">
              <a:spAutoFit/>
            </a:bodyPr>
            <a:lstStyle/>
            <a:p>
              <a:pPr marL="342900" marR="0" lvl="0" indent="-342900" algn="ctr">
                <a:spcBef>
                  <a:spcPts val="0"/>
                </a:spcBef>
                <a:spcAft>
                  <a:spcPts val="0"/>
                </a:spcAft>
                <a:buFont typeface="Symbol" panose="05050102010706020507" pitchFamily="18" charset="2"/>
                <a:buChar char=""/>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Freeform 7">
              <a:extLst>
                <a:ext uri="{FF2B5EF4-FFF2-40B4-BE49-F238E27FC236}">
                  <a16:creationId xmlns:a16="http://schemas.microsoft.com/office/drawing/2014/main" id="{E097EDE5-9B45-2A0C-EDE9-CB04E0124F4F}"/>
                </a:ext>
              </a:extLst>
            </p:cNvPr>
            <p:cNvSpPr>
              <a:spLocks/>
            </p:cNvSpPr>
            <p:nvPr/>
          </p:nvSpPr>
          <p:spPr bwMode="auto">
            <a:xfrm>
              <a:off x="7108723" y="107209"/>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344533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7117780" cy="577338"/>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
        <p:nvSpPr>
          <p:cNvPr id="9" name="TextBox 8">
            <a:extLst>
              <a:ext uri="{FF2B5EF4-FFF2-40B4-BE49-F238E27FC236}">
                <a16:creationId xmlns:a16="http://schemas.microsoft.com/office/drawing/2014/main" id="{C9223631-0F1D-19E7-D1D2-D5B1CB1E0653}"/>
              </a:ext>
            </a:extLst>
          </p:cNvPr>
          <p:cNvSpPr txBox="1"/>
          <p:nvPr/>
        </p:nvSpPr>
        <p:spPr>
          <a:xfrm>
            <a:off x="99798" y="1695235"/>
            <a:ext cx="8931186" cy="4832092"/>
          </a:xfrm>
          <a:prstGeom prst="rect">
            <a:avLst/>
          </a:prstGeom>
          <a:noFill/>
        </p:spPr>
        <p:txBody>
          <a:bodyPr wrap="square">
            <a:spAutoFit/>
          </a:bodyPr>
          <a:lstStyle/>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Water may be poured into the font as the presiding minister gives thanks.</a:t>
            </a:r>
          </a:p>
          <a:p>
            <a:pPr marL="688975" marR="0" indent="-688975">
              <a:spcBef>
                <a:spcPts val="0"/>
              </a:spcBef>
              <a:spcAft>
                <a:spcPts val="120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8975" marR="0" indent="-6889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a:t>
            </a:r>
          </a:p>
        </p:txBody>
      </p:sp>
    </p:spTree>
    <p:extLst>
      <p:ext uri="{BB962C8B-B14F-4D97-AF65-F5344CB8AC3E}">
        <p14:creationId xmlns:p14="http://schemas.microsoft.com/office/powerpoint/2010/main" val="2898755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a:extLst>
              <a:ext uri="{FF2B5EF4-FFF2-40B4-BE49-F238E27FC236}">
                <a16:creationId xmlns:a16="http://schemas.microsoft.com/office/drawing/2014/main" id="{E097EDE5-9B45-2A0C-EDE9-CB04E0124F4F}"/>
              </a:ext>
            </a:extLst>
          </p:cNvPr>
          <p:cNvSpPr>
            <a:spLocks/>
          </p:cNvSpPr>
          <p:nvPr/>
        </p:nvSpPr>
        <p:spPr bwMode="auto">
          <a:xfrm>
            <a:off x="7108723" y="107209"/>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BB66D2F-9C38-3912-1A75-F0258A4F16A5}"/>
              </a:ext>
            </a:extLst>
          </p:cNvPr>
          <p:cNvSpPr txBox="1"/>
          <p:nvPr/>
        </p:nvSpPr>
        <p:spPr>
          <a:xfrm>
            <a:off x="484240" y="138658"/>
            <a:ext cx="7583128" cy="629724"/>
          </a:xfrm>
          <a:prstGeom prst="rect">
            <a:avLst/>
          </a:prstGeom>
          <a:noFill/>
        </p:spPr>
        <p:txBody>
          <a:bodyPr wrap="square">
            <a:spAutoFit/>
          </a:bodyPr>
          <a:lstStyle/>
          <a:p>
            <a:pPr marL="342900" marR="0" lvl="0" indent="-342900">
              <a:lnSpc>
                <a:spcPct val="9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SHARING OF THE PEACE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24462D5-5FE1-D124-52B0-39152DE52DB7}"/>
              </a:ext>
            </a:extLst>
          </p:cNvPr>
          <p:cNvSpPr txBox="1"/>
          <p:nvPr/>
        </p:nvSpPr>
        <p:spPr>
          <a:xfrm>
            <a:off x="113071" y="1724065"/>
            <a:ext cx="8917858" cy="3436197"/>
          </a:xfrm>
          <a:prstGeom prst="rect">
            <a:avLst/>
          </a:prstGeom>
          <a:noFill/>
        </p:spPr>
        <p:txBody>
          <a:bodyPr wrap="square">
            <a:spAutoFit/>
          </a:bodyPr>
          <a:lstStyle/>
          <a:p>
            <a:pPr marL="457200" marR="0" indent="-228600">
              <a:lnSpc>
                <a:spcPct val="97000"/>
              </a:lnSpc>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(The Sharing of the Peace that began when the congregation arrived is now shared with the Pastor at this time...)</a:t>
            </a:r>
          </a:p>
          <a:p>
            <a:pPr marL="457200" marR="0" indent="-228600">
              <a:lnSpc>
                <a:spcPct val="97000"/>
              </a:lnSpc>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461963" marR="0" indent="-461963">
              <a:lnSpc>
                <a:spcPct val="97000"/>
              </a:lnSpc>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P:	The peace of the Lord be with you always.</a:t>
            </a:r>
          </a:p>
          <a:p>
            <a:pPr marL="461963" marR="0" indent="-461963">
              <a:lnSpc>
                <a:spcPct val="97000"/>
              </a:lnSpc>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461963" marR="0" indent="-461963">
              <a:lnSpc>
                <a:spcPct val="97000"/>
              </a:lnSpc>
              <a:spcBef>
                <a:spcPts val="0"/>
              </a:spcBef>
              <a:spcAft>
                <a:spcPts val="0"/>
              </a:spcAft>
            </a:pPr>
            <a:r>
              <a:rPr lang="en-US" sz="32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1129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117987"/>
            <a:ext cx="9144000" cy="12195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marR="0" lvl="0" indent="-571500" algn="ctr"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rPr>
              <a:t>OFFERING</a:t>
            </a:r>
          </a:p>
          <a:p>
            <a:pPr marL="571500" marR="0" lvl="0" indent="-571500" algn="ctr" defTabSz="914400" rtl="0" eaLnBrk="1" fontAlgn="base" latinLnBrk="0" hangingPunct="1">
              <a:lnSpc>
                <a:spcPct val="90000"/>
              </a:lnSpc>
              <a:spcBef>
                <a:spcPct val="0"/>
              </a:spcBef>
              <a:spcAft>
                <a:spcPts val="600"/>
              </a:spcAft>
              <a:buClrTx/>
              <a:buSzTx/>
              <a:buFont typeface="Symbol" panose="05050102010706020507" pitchFamily="18" charset="2"/>
              <a:buChar char="*"/>
              <a:tabLst/>
              <a:defRPr/>
            </a:pPr>
            <a:r>
              <a:rPr lang="en-US" altLang="en-US" sz="3600" b="1" dirty="0">
                <a:solidFill>
                  <a:prstClr val="black">
                    <a:lumMod val="85000"/>
                    <a:lumOff val="15000"/>
                  </a:prstClr>
                </a:solidFill>
                <a:latin typeface="Arial Rounded MT Bold" panose="020F0704030504030204" pitchFamily="34" charset="0"/>
                <a:cs typeface="+mj-cs"/>
              </a:rPr>
              <a:t>OFFERTORY PRAYER</a:t>
            </a:r>
            <a:endParaRPr kumimoji="0" lang="en-US" altLang="en-US" sz="31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endParaRPr>
          </a:p>
        </p:txBody>
      </p:sp>
      <p:sp>
        <p:nvSpPr>
          <p:cNvPr id="7" name="Freeform 6">
            <a:extLst>
              <a:ext uri="{FF2B5EF4-FFF2-40B4-BE49-F238E27FC236}">
                <a16:creationId xmlns:a16="http://schemas.microsoft.com/office/drawing/2014/main" id="{96FD53EA-BC3C-55F6-AE23-8AF1F122CCC2}"/>
              </a:ext>
            </a:extLst>
          </p:cNvPr>
          <p:cNvSpPr>
            <a:spLocks/>
          </p:cNvSpPr>
          <p:nvPr/>
        </p:nvSpPr>
        <p:spPr bwMode="auto">
          <a:xfrm>
            <a:off x="2212258" y="5567507"/>
            <a:ext cx="1907303" cy="1219541"/>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Meal</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nvGrpSpPr>
          <p:cNvPr id="14" name="Group 13">
            <a:extLst>
              <a:ext uri="{FF2B5EF4-FFF2-40B4-BE49-F238E27FC236}">
                <a16:creationId xmlns:a16="http://schemas.microsoft.com/office/drawing/2014/main" id="{F7250715-3880-BA3A-50BC-7636BB9C3139}"/>
              </a:ext>
            </a:extLst>
          </p:cNvPr>
          <p:cNvGrpSpPr/>
          <p:nvPr/>
        </p:nvGrpSpPr>
        <p:grpSpPr>
          <a:xfrm>
            <a:off x="3342967" y="4689986"/>
            <a:ext cx="2458066" cy="1495983"/>
            <a:chOff x="1219200" y="4984954"/>
            <a:chExt cx="2458066" cy="1495983"/>
          </a:xfrm>
        </p:grpSpPr>
        <p:sp>
          <p:nvSpPr>
            <p:cNvPr id="10" name="Freeform 5">
              <a:extLst>
                <a:ext uri="{FF2B5EF4-FFF2-40B4-BE49-F238E27FC236}">
                  <a16:creationId xmlns:a16="http://schemas.microsoft.com/office/drawing/2014/main" id="{E9B3E978-5BAC-EA40-C2AF-69C99ABAF71E}"/>
                </a:ext>
              </a:extLst>
            </p:cNvPr>
            <p:cNvSpPr>
              <a:spLocks/>
            </p:cNvSpPr>
            <p:nvPr/>
          </p:nvSpPr>
          <p:spPr bwMode="auto">
            <a:xfrm>
              <a:off x="1219200" y="4984954"/>
              <a:ext cx="1225914" cy="89806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Gather</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1" name="Freeform 7">
              <a:extLst>
                <a:ext uri="{FF2B5EF4-FFF2-40B4-BE49-F238E27FC236}">
                  <a16:creationId xmlns:a16="http://schemas.microsoft.com/office/drawing/2014/main" id="{F71C7990-BAD7-8785-B3B0-B878D704711F}"/>
                </a:ext>
              </a:extLst>
            </p:cNvPr>
            <p:cNvSpPr>
              <a:spLocks/>
            </p:cNvSpPr>
            <p:nvPr/>
          </p:nvSpPr>
          <p:spPr bwMode="auto">
            <a:xfrm>
              <a:off x="2201023" y="4994593"/>
              <a:ext cx="1474683" cy="746567"/>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2" name="Freeform 8">
              <a:extLst>
                <a:ext uri="{FF2B5EF4-FFF2-40B4-BE49-F238E27FC236}">
                  <a16:creationId xmlns:a16="http://schemas.microsoft.com/office/drawing/2014/main" id="{CEA59990-02A9-1E72-25D1-FC46C87722A3}"/>
                </a:ext>
              </a:extLst>
            </p:cNvPr>
            <p:cNvSpPr>
              <a:spLocks/>
            </p:cNvSpPr>
            <p:nvPr/>
          </p:nvSpPr>
          <p:spPr bwMode="auto">
            <a:xfrm>
              <a:off x="2450573" y="5583347"/>
              <a:ext cx="1226693" cy="897590"/>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black"/>
                  </a:solidFill>
                  <a:ea typeface="+mn-ea"/>
                  <a:cs typeface="Arial" charset="0"/>
                </a:rPr>
                <a:t>Sending </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pic>
        <p:nvPicPr>
          <p:cNvPr id="2" name="Picture 1">
            <a:extLst>
              <a:ext uri="{FF2B5EF4-FFF2-40B4-BE49-F238E27FC236}">
                <a16:creationId xmlns:a16="http://schemas.microsoft.com/office/drawing/2014/main" id="{6182D3FB-09AE-837B-7EC9-58875A0E2D19}"/>
              </a:ext>
            </a:extLst>
          </p:cNvPr>
          <p:cNvPicPr>
            <a:picLocks noChangeAspect="1"/>
          </p:cNvPicPr>
          <p:nvPr/>
        </p:nvPicPr>
        <p:blipFill>
          <a:blip r:embed="rId3"/>
          <a:stretch>
            <a:fillRect/>
          </a:stretch>
        </p:blipFill>
        <p:spPr>
          <a:xfrm>
            <a:off x="3428369" y="1269950"/>
            <a:ext cx="2372664" cy="3366497"/>
          </a:xfrm>
          <a:prstGeom prst="rect">
            <a:avLst/>
          </a:prstGeom>
        </p:spPr>
      </p:pic>
    </p:spTree>
    <p:extLst>
      <p:ext uri="{BB962C8B-B14F-4D97-AF65-F5344CB8AC3E}">
        <p14:creationId xmlns:p14="http://schemas.microsoft.com/office/powerpoint/2010/main" val="1920593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621161" y="1467481"/>
            <a:ext cx="7910096"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301F0C86-1CFC-F216-1631-02A161943FB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077905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786634" y="1293563"/>
            <a:ext cx="7570731" cy="4194674"/>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BC24B3F5-2E25-D90E-29C6-64E7F847FC43}"/>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461235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461540" y="1629429"/>
            <a:ext cx="6220920"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4528B8C3-6BCC-9E14-D214-69E8081EC9AC}"/>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4044980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9836" y="0"/>
            <a:ext cx="9144000" cy="7595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ANNOUNCEMENTS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grpSp>
        <p:nvGrpSpPr>
          <p:cNvPr id="15" name="Group 14">
            <a:extLst>
              <a:ext uri="{FF2B5EF4-FFF2-40B4-BE49-F238E27FC236}">
                <a16:creationId xmlns:a16="http://schemas.microsoft.com/office/drawing/2014/main" id="{AA69F778-2633-F4C9-7436-9253D7F1D10C}"/>
              </a:ext>
            </a:extLst>
          </p:cNvPr>
          <p:cNvGrpSpPr/>
          <p:nvPr/>
        </p:nvGrpSpPr>
        <p:grpSpPr>
          <a:xfrm>
            <a:off x="3116284" y="4622813"/>
            <a:ext cx="2958458" cy="2107368"/>
            <a:chOff x="2126171" y="4750632"/>
            <a:chExt cx="2958458" cy="2107368"/>
          </a:xfrm>
        </p:grpSpPr>
        <p:sp>
          <p:nvSpPr>
            <p:cNvPr id="5" name="Freeform 5">
              <a:extLst>
                <a:ext uri="{FF2B5EF4-FFF2-40B4-BE49-F238E27FC236}">
                  <a16:creationId xmlns:a16="http://schemas.microsoft.com/office/drawing/2014/main" id="{C0A5C3AD-D088-B2F1-2968-E79BC3071CCE}"/>
                </a:ext>
              </a:extLst>
            </p:cNvPr>
            <p:cNvSpPr>
              <a:spLocks/>
            </p:cNvSpPr>
            <p:nvPr/>
          </p:nvSpPr>
          <p:spPr bwMode="auto">
            <a:xfrm>
              <a:off x="2126171" y="4750632"/>
              <a:ext cx="1098265" cy="1042126"/>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Gather</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7" name="Freeform 6">
              <a:extLst>
                <a:ext uri="{FF2B5EF4-FFF2-40B4-BE49-F238E27FC236}">
                  <a16:creationId xmlns:a16="http://schemas.microsoft.com/office/drawing/2014/main" id="{0224322C-7D3D-36A1-4F5F-836D15787565}"/>
                </a:ext>
              </a:extLst>
            </p:cNvPr>
            <p:cNvSpPr>
              <a:spLocks/>
            </p:cNvSpPr>
            <p:nvPr/>
          </p:nvSpPr>
          <p:spPr bwMode="auto">
            <a:xfrm>
              <a:off x="2126171" y="5620265"/>
              <a:ext cx="1321132" cy="866326"/>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Meal</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8" name="Freeform 7">
              <a:extLst>
                <a:ext uri="{FF2B5EF4-FFF2-40B4-BE49-F238E27FC236}">
                  <a16:creationId xmlns:a16="http://schemas.microsoft.com/office/drawing/2014/main" id="{B76E4FFE-3685-68E4-C26C-CB815CEC3DAD}"/>
                </a:ext>
              </a:extLst>
            </p:cNvPr>
            <p:cNvSpPr>
              <a:spLocks/>
            </p:cNvSpPr>
            <p:nvPr/>
          </p:nvSpPr>
          <p:spPr bwMode="auto">
            <a:xfrm>
              <a:off x="3005761" y="4750632"/>
              <a:ext cx="1321131" cy="866326"/>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Word</a:t>
              </a:r>
              <a:endParaRPr kumimoji="0" lang="en-GB"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grpSp>
          <p:nvGrpSpPr>
            <p:cNvPr id="14" name="Group 13">
              <a:extLst>
                <a:ext uri="{FF2B5EF4-FFF2-40B4-BE49-F238E27FC236}">
                  <a16:creationId xmlns:a16="http://schemas.microsoft.com/office/drawing/2014/main" id="{74707EF4-F905-BC57-5947-E10E88931B3A}"/>
                </a:ext>
              </a:extLst>
            </p:cNvPr>
            <p:cNvGrpSpPr/>
            <p:nvPr/>
          </p:nvGrpSpPr>
          <p:grpSpPr>
            <a:xfrm>
              <a:off x="3229327" y="5445016"/>
              <a:ext cx="1855302" cy="1412984"/>
              <a:chOff x="3229327" y="5445016"/>
              <a:chExt cx="1855302" cy="1412984"/>
            </a:xfrm>
          </p:grpSpPr>
          <p:sp>
            <p:nvSpPr>
              <p:cNvPr id="9" name="Freeform 8">
                <a:extLst>
                  <a:ext uri="{FF2B5EF4-FFF2-40B4-BE49-F238E27FC236}">
                    <a16:creationId xmlns:a16="http://schemas.microsoft.com/office/drawing/2014/main" id="{F24A80C6-E9EA-C36A-A275-E0024739649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13" name="TextBox 12">
                <a:extLst>
                  <a:ext uri="{FF2B5EF4-FFF2-40B4-BE49-F238E27FC236}">
                    <a16:creationId xmlns:a16="http://schemas.microsoft.com/office/drawing/2014/main" id="{2F782E1E-0922-A36A-2F9D-A3C93BF239CB}"/>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grpSp>
      <p:pic>
        <p:nvPicPr>
          <p:cNvPr id="3" name="Picture 2">
            <a:extLst>
              <a:ext uri="{FF2B5EF4-FFF2-40B4-BE49-F238E27FC236}">
                <a16:creationId xmlns:a16="http://schemas.microsoft.com/office/drawing/2014/main" id="{5629B76A-4789-A5F9-328B-713C24E7AA14}"/>
              </a:ext>
            </a:extLst>
          </p:cNvPr>
          <p:cNvPicPr>
            <a:picLocks noChangeAspect="1"/>
          </p:cNvPicPr>
          <p:nvPr/>
        </p:nvPicPr>
        <p:blipFill>
          <a:blip r:embed="rId3"/>
          <a:stretch>
            <a:fillRect/>
          </a:stretch>
        </p:blipFill>
        <p:spPr>
          <a:xfrm>
            <a:off x="3251083" y="934065"/>
            <a:ext cx="2550843" cy="3619309"/>
          </a:xfrm>
          <a:prstGeom prst="rect">
            <a:avLst/>
          </a:prstGeom>
        </p:spPr>
      </p:pic>
    </p:spTree>
    <p:extLst>
      <p:ext uri="{BB962C8B-B14F-4D97-AF65-F5344CB8AC3E}">
        <p14:creationId xmlns:p14="http://schemas.microsoft.com/office/powerpoint/2010/main" val="32175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746943"/>
            <a:ext cx="7880809" cy="247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The God who faithfully brings forth justice and breaks the oppressor’s rod       bless, strengthen, and uphold you, today and always.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59479C-D7EC-A1D0-8FA2-FB8809AE01CC}"/>
              </a:ext>
            </a:extLst>
          </p:cNvPr>
          <p:cNvSpPr txBox="1"/>
          <p:nvPr/>
        </p:nvSpPr>
        <p:spPr>
          <a:xfrm>
            <a:off x="2198299" y="2581089"/>
            <a:ext cx="509046" cy="707886"/>
          </a:xfrm>
          <a:prstGeom prst="rect">
            <a:avLst/>
          </a:prstGeom>
          <a:noFill/>
        </p:spPr>
        <p:txBody>
          <a:bodyPr wrap="square">
            <a:spAutoFit/>
          </a:bodyPr>
          <a:lstStyle/>
          <a:p>
            <a:r>
              <a:rPr lang="en-US" sz="40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3600" dirty="0">
              <a:solidFill>
                <a:srgbClr val="C00000"/>
              </a:solidFill>
            </a:endParaRPr>
          </a:p>
        </p:txBody>
      </p:sp>
      <p:grpSp>
        <p:nvGrpSpPr>
          <p:cNvPr id="3" name="Group 2">
            <a:extLst>
              <a:ext uri="{FF2B5EF4-FFF2-40B4-BE49-F238E27FC236}">
                <a16:creationId xmlns:a16="http://schemas.microsoft.com/office/drawing/2014/main" id="{E4E34416-126F-63EB-5B93-91DAA3219F78}"/>
              </a:ext>
            </a:extLst>
          </p:cNvPr>
          <p:cNvGrpSpPr/>
          <p:nvPr/>
        </p:nvGrpSpPr>
        <p:grpSpPr>
          <a:xfrm>
            <a:off x="7126680" y="5392772"/>
            <a:ext cx="1855302" cy="1358019"/>
            <a:chOff x="3229327" y="5445016"/>
            <a:chExt cx="1855302" cy="1412984"/>
          </a:xfrm>
        </p:grpSpPr>
        <p:sp>
          <p:nvSpPr>
            <p:cNvPr id="5" name="Freeform 8">
              <a:extLst>
                <a:ext uri="{FF2B5EF4-FFF2-40B4-BE49-F238E27FC236}">
                  <a16:creationId xmlns:a16="http://schemas.microsoft.com/office/drawing/2014/main" id="{59177F3F-5A0D-E0E4-9D11-467AE157345E}"/>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6" name="TextBox 5">
              <a:extLst>
                <a:ext uri="{FF2B5EF4-FFF2-40B4-BE49-F238E27FC236}">
                  <a16:creationId xmlns:a16="http://schemas.microsoft.com/office/drawing/2014/main" id="{FF94AB54-1B60-4364-6833-3232759E8726}"/>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3666552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1" y="197963"/>
            <a:ext cx="9144000" cy="6596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SENDING SONG</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
        <p:nvSpPr>
          <p:cNvPr id="3" name="Title 1">
            <a:extLst>
              <a:ext uri="{FF2B5EF4-FFF2-40B4-BE49-F238E27FC236}">
                <a16:creationId xmlns:a16="http://schemas.microsoft.com/office/drawing/2014/main" id="{D4F70416-2A11-1B4A-A3C9-507FBCADE430}"/>
              </a:ext>
            </a:extLst>
          </p:cNvPr>
          <p:cNvSpPr txBox="1">
            <a:spLocks/>
          </p:cNvSpPr>
          <p:nvPr/>
        </p:nvSpPr>
        <p:spPr bwMode="auto">
          <a:xfrm>
            <a:off x="-1" y="993059"/>
            <a:ext cx="9144000" cy="11403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“My Faith Looks Up to Thee”</a:t>
            </a:r>
          </a:p>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LBW 479</a:t>
            </a:r>
            <a:endParaRPr lang="en-US" altLang="en-US" sz="3600" i="1" dirty="0">
              <a:solidFill>
                <a:srgbClr val="C00000"/>
              </a:solidFill>
              <a:latin typeface="Arial Rounded MT Bold" panose="020F0704030504030204" pitchFamily="34" charset="0"/>
              <a:ea typeface="+mj-ea"/>
              <a:cs typeface="+mj-cs"/>
            </a:endParaRPr>
          </a:p>
        </p:txBody>
      </p:sp>
      <p:grpSp>
        <p:nvGrpSpPr>
          <p:cNvPr id="7" name="Group 6">
            <a:extLst>
              <a:ext uri="{FF2B5EF4-FFF2-40B4-BE49-F238E27FC236}">
                <a16:creationId xmlns:a16="http://schemas.microsoft.com/office/drawing/2014/main" id="{E72C9B07-74E5-6179-5336-E07327DD5EEF}"/>
              </a:ext>
            </a:extLst>
          </p:cNvPr>
          <p:cNvGrpSpPr/>
          <p:nvPr/>
        </p:nvGrpSpPr>
        <p:grpSpPr>
          <a:xfrm>
            <a:off x="7164298" y="5383818"/>
            <a:ext cx="1855302" cy="1358019"/>
            <a:chOff x="3229327" y="5445016"/>
            <a:chExt cx="1855302" cy="1412984"/>
          </a:xfrm>
        </p:grpSpPr>
        <p:sp>
          <p:nvSpPr>
            <p:cNvPr id="8" name="Freeform 8">
              <a:extLst>
                <a:ext uri="{FF2B5EF4-FFF2-40B4-BE49-F238E27FC236}">
                  <a16:creationId xmlns:a16="http://schemas.microsoft.com/office/drawing/2014/main" id="{1271A366-90F9-B4DC-2727-97ADF12C7B65}"/>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FD6992DB-1221-57E9-D8F4-530E772D2D2E}"/>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pic>
        <p:nvPicPr>
          <p:cNvPr id="5" name="Picture 4">
            <a:extLst>
              <a:ext uri="{FF2B5EF4-FFF2-40B4-BE49-F238E27FC236}">
                <a16:creationId xmlns:a16="http://schemas.microsoft.com/office/drawing/2014/main" id="{5CD3513A-A8AA-8B98-32D0-CFF73B97A889}"/>
              </a:ext>
            </a:extLst>
          </p:cNvPr>
          <p:cNvPicPr>
            <a:picLocks noChangeAspect="1"/>
          </p:cNvPicPr>
          <p:nvPr/>
        </p:nvPicPr>
        <p:blipFill>
          <a:blip r:embed="rId3"/>
          <a:stretch>
            <a:fillRect/>
          </a:stretch>
        </p:blipFill>
        <p:spPr>
          <a:xfrm>
            <a:off x="628650" y="2743719"/>
            <a:ext cx="2550843" cy="3619309"/>
          </a:xfrm>
          <a:prstGeom prst="rect">
            <a:avLst/>
          </a:prstGeom>
        </p:spPr>
      </p:pic>
    </p:spTree>
    <p:extLst>
      <p:ext uri="{BB962C8B-B14F-4D97-AF65-F5344CB8AC3E}">
        <p14:creationId xmlns:p14="http://schemas.microsoft.com/office/powerpoint/2010/main" val="3878479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My Faith Looks Up To Thee              LBW 479</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4" name="TextBox 3">
            <a:extLst>
              <a:ext uri="{FF2B5EF4-FFF2-40B4-BE49-F238E27FC236}">
                <a16:creationId xmlns:a16="http://schemas.microsoft.com/office/drawing/2014/main" id="{C9200F64-5D24-FA8F-0C9A-D210458E8F66}"/>
              </a:ext>
            </a:extLst>
          </p:cNvPr>
          <p:cNvSpPr txBox="1"/>
          <p:nvPr/>
        </p:nvSpPr>
        <p:spPr>
          <a:xfrm>
            <a:off x="1328163" y="1291441"/>
            <a:ext cx="6487673"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My faith looks up to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thou Lamb of Calvary,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Savior divine!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Now hear me while I pray,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take all my guilt away,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oh, let me from this day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be wholly thine!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095155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My Faith Looks Up To Thee              LBW 479</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4" name="TextBox 3">
            <a:extLst>
              <a:ext uri="{FF2B5EF4-FFF2-40B4-BE49-F238E27FC236}">
                <a16:creationId xmlns:a16="http://schemas.microsoft.com/office/drawing/2014/main" id="{C9200F64-5D24-FA8F-0C9A-D210458E8F66}"/>
              </a:ext>
            </a:extLst>
          </p:cNvPr>
          <p:cNvSpPr txBox="1"/>
          <p:nvPr/>
        </p:nvSpPr>
        <p:spPr>
          <a:xfrm>
            <a:off x="707983" y="1161116"/>
            <a:ext cx="7728033"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May thy rich grace impart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strength to my fainting heart,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my zeal inspire;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as thou hast died for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oh, may my love to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pure, warm, and changeless be,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 living fire!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6808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7117780" cy="577338"/>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
        <p:nvSpPr>
          <p:cNvPr id="9" name="TextBox 8">
            <a:extLst>
              <a:ext uri="{FF2B5EF4-FFF2-40B4-BE49-F238E27FC236}">
                <a16:creationId xmlns:a16="http://schemas.microsoft.com/office/drawing/2014/main" id="{C9223631-0F1D-19E7-D1D2-D5B1CB1E0653}"/>
              </a:ext>
            </a:extLst>
          </p:cNvPr>
          <p:cNvSpPr txBox="1"/>
          <p:nvPr/>
        </p:nvSpPr>
        <p:spPr>
          <a:xfrm>
            <a:off x="99798" y="1695235"/>
            <a:ext cx="8931186" cy="5016758"/>
          </a:xfrm>
          <a:prstGeom prst="rect">
            <a:avLst/>
          </a:prstGeom>
          <a:noFill/>
        </p:spPr>
        <p:txBody>
          <a:bodyPr wrap="square">
            <a:spAutoFit/>
          </a:bodyPr>
          <a:lstStyle/>
          <a:p>
            <a:pPr marL="688975" marR="0" indent="-6889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Through the sea you led your people Israel from slavery into freedom.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Tree>
    <p:extLst>
      <p:ext uri="{BB962C8B-B14F-4D97-AF65-F5344CB8AC3E}">
        <p14:creationId xmlns:p14="http://schemas.microsoft.com/office/powerpoint/2010/main" val="1532691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My Faith Looks Up To Thee              LBW 479</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4" name="TextBox 3">
            <a:extLst>
              <a:ext uri="{FF2B5EF4-FFF2-40B4-BE49-F238E27FC236}">
                <a16:creationId xmlns:a16="http://schemas.microsoft.com/office/drawing/2014/main" id="{C9200F64-5D24-FA8F-0C9A-D210458E8F66}"/>
              </a:ext>
            </a:extLst>
          </p:cNvPr>
          <p:cNvSpPr txBox="1"/>
          <p:nvPr/>
        </p:nvSpPr>
        <p:spPr>
          <a:xfrm>
            <a:off x="857908" y="1330953"/>
            <a:ext cx="7264421"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While life's dark maze I tread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and griefs around me spread,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be thou my guide;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bid darkness turn to day,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wipe sorrow's tears away,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nor let me ever stray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from thee aside.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73015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My Faith Looks Up To Thee              LBW 479</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4" name="TextBox 3">
            <a:extLst>
              <a:ext uri="{FF2B5EF4-FFF2-40B4-BE49-F238E27FC236}">
                <a16:creationId xmlns:a16="http://schemas.microsoft.com/office/drawing/2014/main" id="{C9200F64-5D24-FA8F-0C9A-D210458E8F66}"/>
              </a:ext>
            </a:extLst>
          </p:cNvPr>
          <p:cNvSpPr txBox="1"/>
          <p:nvPr/>
        </p:nvSpPr>
        <p:spPr>
          <a:xfrm>
            <a:off x="476465" y="1330953"/>
            <a:ext cx="8139492"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When ends life's transient dream,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when death's cold, sullen stream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shall o'er me roll;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blest Savior, then, in love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fear and distrust remove;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oh, bear me safe above,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 ransomed soul!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181550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50" y="5609991"/>
            <a:ext cx="6566016" cy="1200329"/>
          </a:xfrm>
          <a:prstGeom prst="rect">
            <a:avLst/>
          </a:prstGeom>
        </p:spPr>
        <p:txBody>
          <a:bodyPr wrap="square">
            <a:spAutoFit/>
          </a:bodyPr>
          <a:lstStyle/>
          <a:p>
            <a:pPr marL="0" marR="0">
              <a:spcBef>
                <a:spcPts val="0"/>
              </a:spcBef>
              <a:spcAft>
                <a:spcPts val="0"/>
              </a:spcAft>
            </a:pPr>
            <a:r>
              <a:rPr lang="en-US" sz="1200" dirty="0">
                <a:latin typeface="Times New Roman" panose="02020603050405020304" pitchFamily="18" charset="0"/>
                <a:ea typeface="Times New Roman" panose="02020603050405020304" pitchFamily="18" charset="0"/>
              </a:rPr>
              <a:t>From sundaysandseasons.com.  Copyright © 2023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400" dirty="0">
              <a:effectLst/>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DF2D0421-75E9-36B6-7605-57D5C05C5AF6}"/>
              </a:ext>
            </a:extLst>
          </p:cNvPr>
          <p:cNvGrpSpPr/>
          <p:nvPr/>
        </p:nvGrpSpPr>
        <p:grpSpPr>
          <a:xfrm>
            <a:off x="7823487" y="5754296"/>
            <a:ext cx="1320513" cy="976723"/>
            <a:chOff x="8316065" y="-2762237"/>
            <a:chExt cx="1897061" cy="1412984"/>
          </a:xfrm>
        </p:grpSpPr>
        <p:sp>
          <p:nvSpPr>
            <p:cNvPr id="4" name="Freeform 8">
              <a:extLst>
                <a:ext uri="{FF2B5EF4-FFF2-40B4-BE49-F238E27FC236}">
                  <a16:creationId xmlns:a16="http://schemas.microsoft.com/office/drawing/2014/main" id="{AFEA0752-0204-D010-67B3-BFB28D573557}"/>
                </a:ext>
              </a:extLst>
            </p:cNvPr>
            <p:cNvSpPr>
              <a:spLocks/>
            </p:cNvSpPr>
            <p:nvPr/>
          </p:nvSpPr>
          <p:spPr bwMode="auto">
            <a:xfrm>
              <a:off x="8316065" y="-2762237"/>
              <a:ext cx="1775291"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5" name="TextBox 4">
              <a:extLst>
                <a:ext uri="{FF2B5EF4-FFF2-40B4-BE49-F238E27FC236}">
                  <a16:creationId xmlns:a16="http://schemas.microsoft.com/office/drawing/2014/main" id="{C4D088F2-4B4A-4844-320E-8CA169835A04}"/>
                </a:ext>
              </a:extLst>
            </p:cNvPr>
            <p:cNvSpPr txBox="1"/>
            <p:nvPr/>
          </p:nvSpPr>
          <p:spPr>
            <a:xfrm>
              <a:off x="8794823" y="-237270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7117780" cy="577338"/>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
        <p:nvSpPr>
          <p:cNvPr id="9" name="TextBox 8">
            <a:extLst>
              <a:ext uri="{FF2B5EF4-FFF2-40B4-BE49-F238E27FC236}">
                <a16:creationId xmlns:a16="http://schemas.microsoft.com/office/drawing/2014/main" id="{C9223631-0F1D-19E7-D1D2-D5B1CB1E0653}"/>
              </a:ext>
            </a:extLst>
          </p:cNvPr>
          <p:cNvSpPr txBox="1"/>
          <p:nvPr/>
        </p:nvSpPr>
        <p:spPr>
          <a:xfrm>
            <a:off x="99798" y="1695235"/>
            <a:ext cx="8931186" cy="4893647"/>
          </a:xfrm>
          <a:prstGeom prst="rect">
            <a:avLst/>
          </a:prstGeom>
          <a:noFill/>
        </p:spPr>
        <p:txBody>
          <a:bodyPr wrap="square">
            <a:spAutoFit/>
          </a:bodyPr>
          <a:lstStyle/>
          <a:p>
            <a:pPr marL="688975" marR="0" indent="-6889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a:p>
            <a:pPr marL="688975" marR="0" indent="-688975">
              <a:spcBef>
                <a:spcPts val="0"/>
              </a:spcBef>
              <a:spcAft>
                <a:spcPts val="12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	Amen.</a:t>
            </a:r>
          </a:p>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The service continues with gathering song.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676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8297" y="114625"/>
            <a:ext cx="7242821" cy="651616"/>
          </a:xfrm>
        </p:spPr>
        <p:txBody>
          <a:bodyPr vert="horz" lIns="91440" tIns="45720" rIns="91440" bIns="45720" rtlCol="0" anchor="ctr">
            <a:normAutofit/>
          </a:bodyPr>
          <a:lstStyle/>
          <a:p>
            <a:pPr marL="571500" indent="-571500" eaLnBrk="1" hangingPunct="1">
              <a:buFont typeface="Symbol" panose="05050102010706020507" pitchFamily="18" charset="2"/>
              <a:buChar char="*"/>
            </a:pPr>
            <a:r>
              <a:rPr lang="en-US" sz="4000" b="1" dirty="0">
                <a:ea typeface="+mj-ea"/>
                <a:cs typeface="+mj-cs"/>
              </a:rPr>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20" y="5801031"/>
            <a:ext cx="9143961" cy="962345"/>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“Gather Us In” </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ELW 532</a:t>
            </a:r>
            <a:endParaRPr lang="en-US" sz="3200" i="1" dirty="0">
              <a:solidFill>
                <a:srgbClr val="C00000"/>
              </a:solidFill>
              <a:latin typeface="Arial Rounded MT Bold" panose="020F0704030504030204" pitchFamily="34" charset="0"/>
              <a:ea typeface="+mn-ea"/>
            </a:endParaRPr>
          </a:p>
        </p:txBody>
      </p:sp>
      <p:grpSp>
        <p:nvGrpSpPr>
          <p:cNvPr id="6" name="Group 5">
            <a:extLst>
              <a:ext uri="{FF2B5EF4-FFF2-40B4-BE49-F238E27FC236}">
                <a16:creationId xmlns:a16="http://schemas.microsoft.com/office/drawing/2014/main" id="{5AF5DDF7-9D35-580D-8B61-A68FBCB27F9C}"/>
              </a:ext>
            </a:extLst>
          </p:cNvPr>
          <p:cNvGrpSpPr/>
          <p:nvPr/>
        </p:nvGrpSpPr>
        <p:grpSpPr>
          <a:xfrm>
            <a:off x="42881" y="114625"/>
            <a:ext cx="1585451" cy="1396274"/>
            <a:chOff x="6044787" y="4508735"/>
            <a:chExt cx="1585451" cy="1396274"/>
          </a:xfrm>
        </p:grpSpPr>
        <p:sp>
          <p:nvSpPr>
            <p:cNvPr id="7" name="Freeform 5">
              <a:extLst>
                <a:ext uri="{FF2B5EF4-FFF2-40B4-BE49-F238E27FC236}">
                  <a16:creationId xmlns:a16="http://schemas.microsoft.com/office/drawing/2014/main" id="{E7B50D5D-1AAD-E2DE-8E52-8E6C6EA56366}"/>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8" name="TextBox 7">
              <a:extLst>
                <a:ext uri="{FF2B5EF4-FFF2-40B4-BE49-F238E27FC236}">
                  <a16:creationId xmlns:a16="http://schemas.microsoft.com/office/drawing/2014/main" id="{25667A10-6C59-7319-4E14-2B12D6A48B31}"/>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pic>
        <p:nvPicPr>
          <p:cNvPr id="3" name="Picture 2">
            <a:extLst>
              <a:ext uri="{FF2B5EF4-FFF2-40B4-BE49-F238E27FC236}">
                <a16:creationId xmlns:a16="http://schemas.microsoft.com/office/drawing/2014/main" id="{0B33C8A1-D9AD-7D94-900E-90767C1E2059}"/>
              </a:ext>
            </a:extLst>
          </p:cNvPr>
          <p:cNvPicPr>
            <a:picLocks noChangeAspect="1"/>
          </p:cNvPicPr>
          <p:nvPr/>
        </p:nvPicPr>
        <p:blipFill>
          <a:blip r:embed="rId3"/>
          <a:stretch>
            <a:fillRect/>
          </a:stretch>
        </p:blipFill>
        <p:spPr>
          <a:xfrm>
            <a:off x="2889358" y="857032"/>
            <a:ext cx="3365284" cy="4767485"/>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Gather Us In    ELW 532</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0A3E2AE2-6707-BEDE-A5CB-B76AF8E7CFD3}"/>
              </a:ext>
            </a:extLst>
          </p:cNvPr>
          <p:cNvSpPr txBox="1"/>
          <p:nvPr/>
        </p:nvSpPr>
        <p:spPr>
          <a:xfrm>
            <a:off x="1016407" y="1474839"/>
            <a:ext cx="7111185" cy="4787464"/>
          </a:xfrm>
          <a:prstGeom prst="rect">
            <a:avLst/>
          </a:prstGeom>
          <a:noFill/>
        </p:spPr>
        <p:txBody>
          <a:bodyPr wrap="square">
            <a:spAutoFit/>
          </a:bodyPr>
          <a:lstStyle/>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1	Here in this place                                            the new light is streaming,</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now is the darkness                               vanished away;</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see in this space                                                        our fears and our </a:t>
            </a:r>
            <a:r>
              <a:rPr lang="en-US" sz="3600" dirty="0" err="1">
                <a:effectLst/>
                <a:latin typeface="Arial Rounded MT Bold" panose="020F0704030504030204" pitchFamily="34" charset="0"/>
                <a:ea typeface="Times New Roman" panose="02020603050405020304" pitchFamily="18" charset="0"/>
                <a:cs typeface="TimesNewRomanPSMT"/>
              </a:rPr>
              <a:t>dreamings</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61963" marR="0" indent="-461963">
              <a:lnSpc>
                <a:spcPct val="107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NewRomanPSMT"/>
              </a:rPr>
              <a:t>	brought here to you                                                        in the light of this day.</a:t>
            </a:r>
            <a:endPar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5409</TotalTime>
  <Words>3883</Words>
  <Application>Microsoft Office PowerPoint</Application>
  <PresentationFormat>On-screen Show (4:3)</PresentationFormat>
  <Paragraphs>387</Paragraphs>
  <Slides>62</Slides>
  <Notes>39</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Arial Rounded MT Bold</vt:lpstr>
      <vt:lpstr>Calibri</vt:lpstr>
      <vt:lpstr>Calibri Light</vt:lpstr>
      <vt:lpstr>Symbol</vt:lpstr>
      <vt:lpstr>Times New Roman</vt:lpstr>
      <vt:lpstr>Office Theme</vt:lpstr>
      <vt:lpstr>Trinity Evangelical Lutheran Church February 12, 2023</vt:lpstr>
      <vt:lpstr>PowerPoint Presentation</vt:lpstr>
      <vt:lpstr>PowerPoint Presentation</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133</cp:revision>
  <dcterms:created xsi:type="dcterms:W3CDTF">2016-05-14T21:20:37Z</dcterms:created>
  <dcterms:modified xsi:type="dcterms:W3CDTF">2023-02-12T11:44:30Z</dcterms:modified>
</cp:coreProperties>
</file>