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6" r:id="rId2"/>
    <p:sldId id="258" r:id="rId3"/>
    <p:sldId id="267" r:id="rId4"/>
    <p:sldId id="268" r:id="rId5"/>
    <p:sldId id="269" r:id="rId6"/>
    <p:sldId id="270" r:id="rId7"/>
    <p:sldId id="271" r:id="rId8"/>
    <p:sldId id="274" r:id="rId9"/>
    <p:sldId id="275" r:id="rId10"/>
    <p:sldId id="276" r:id="rId11"/>
    <p:sldId id="273" r:id="rId12"/>
    <p:sldId id="272" r:id="rId13"/>
    <p:sldId id="277" r:id="rId14"/>
    <p:sldId id="266" r:id="rId15"/>
  </p:sldIdLst>
  <p:sldSz cx="18288000" cy="10287000"/>
  <p:notesSz cx="9144000" cy="6858000"/>
  <p:embeddedFontLst>
    <p:embeddedFont>
      <p:font typeface="Calibri" panose="020F0502020204030204" pitchFamily="34" charset="0"/>
      <p:regular r:id="rId17"/>
      <p:bold r:id="rId18"/>
      <p:italic r:id="rId19"/>
      <p:boldItalic r:id="rId20"/>
    </p:embeddedFont>
    <p:embeddedFont>
      <p:font typeface="Oswald" pitchFamily="2" charset="77"/>
      <p:regular r:id="rId21"/>
      <p:bold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22" autoAdjust="0"/>
    <p:restoredTop sz="94615" autoAdjust="0"/>
  </p:normalViewPr>
  <p:slideViewPr>
    <p:cSldViewPr>
      <p:cViewPr varScale="1">
        <p:scale>
          <a:sx n="70" d="100"/>
          <a:sy n="70" d="100"/>
        </p:scale>
        <p:origin x="1312"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417D9D66-16F6-F644-BAEE-4C675F54481C}" type="datetimeFigureOut">
              <a:rPr lang="en-US" smtClean="0"/>
              <a:t>2/28/23</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F6943B86-1500-4143-A752-9ED40C81D52D}" type="slidenum">
              <a:rPr lang="en-US" smtClean="0"/>
              <a:t>‹#›</a:t>
            </a:fld>
            <a:endParaRPr lang="en-US" dirty="0"/>
          </a:p>
        </p:txBody>
      </p:sp>
    </p:spTree>
    <p:extLst>
      <p:ext uri="{BB962C8B-B14F-4D97-AF65-F5344CB8AC3E}">
        <p14:creationId xmlns:p14="http://schemas.microsoft.com/office/powerpoint/2010/main" val="2915185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943B86-1500-4143-A752-9ED40C81D52D}" type="slidenum">
              <a:rPr lang="en-US" smtClean="0"/>
              <a:t>1</a:t>
            </a:fld>
            <a:endParaRPr lang="en-US" dirty="0"/>
          </a:p>
        </p:txBody>
      </p:sp>
    </p:spTree>
    <p:extLst>
      <p:ext uri="{BB962C8B-B14F-4D97-AF65-F5344CB8AC3E}">
        <p14:creationId xmlns:p14="http://schemas.microsoft.com/office/powerpoint/2010/main" val="3922816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943B86-1500-4143-A752-9ED40C81D52D}" type="slidenum">
              <a:rPr lang="en-US" smtClean="0"/>
              <a:t>10</a:t>
            </a:fld>
            <a:endParaRPr lang="en-US" dirty="0"/>
          </a:p>
        </p:txBody>
      </p:sp>
    </p:spTree>
    <p:extLst>
      <p:ext uri="{BB962C8B-B14F-4D97-AF65-F5344CB8AC3E}">
        <p14:creationId xmlns:p14="http://schemas.microsoft.com/office/powerpoint/2010/main" val="4188480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943B86-1500-4143-A752-9ED40C81D52D}" type="slidenum">
              <a:rPr lang="en-US" smtClean="0"/>
              <a:t>11</a:t>
            </a:fld>
            <a:endParaRPr lang="en-US" dirty="0"/>
          </a:p>
        </p:txBody>
      </p:sp>
    </p:spTree>
    <p:extLst>
      <p:ext uri="{BB962C8B-B14F-4D97-AF65-F5344CB8AC3E}">
        <p14:creationId xmlns:p14="http://schemas.microsoft.com/office/powerpoint/2010/main" val="4056002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943B86-1500-4143-A752-9ED40C81D52D}" type="slidenum">
              <a:rPr lang="en-US" smtClean="0"/>
              <a:t>12</a:t>
            </a:fld>
            <a:endParaRPr lang="en-US" dirty="0"/>
          </a:p>
        </p:txBody>
      </p:sp>
    </p:spTree>
    <p:extLst>
      <p:ext uri="{BB962C8B-B14F-4D97-AF65-F5344CB8AC3E}">
        <p14:creationId xmlns:p14="http://schemas.microsoft.com/office/powerpoint/2010/main" val="196643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943B86-1500-4143-A752-9ED40C81D52D}" type="slidenum">
              <a:rPr lang="en-US" smtClean="0"/>
              <a:t>13</a:t>
            </a:fld>
            <a:endParaRPr lang="en-US" dirty="0"/>
          </a:p>
        </p:txBody>
      </p:sp>
    </p:spTree>
    <p:extLst>
      <p:ext uri="{BB962C8B-B14F-4D97-AF65-F5344CB8AC3E}">
        <p14:creationId xmlns:p14="http://schemas.microsoft.com/office/powerpoint/2010/main" val="677242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943B86-1500-4143-A752-9ED40C81D52D}" type="slidenum">
              <a:rPr lang="en-US" smtClean="0"/>
              <a:t>14</a:t>
            </a:fld>
            <a:endParaRPr lang="en-US" dirty="0"/>
          </a:p>
        </p:txBody>
      </p:sp>
    </p:spTree>
    <p:extLst>
      <p:ext uri="{BB962C8B-B14F-4D97-AF65-F5344CB8AC3E}">
        <p14:creationId xmlns:p14="http://schemas.microsoft.com/office/powerpoint/2010/main" val="428560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943B86-1500-4143-A752-9ED40C81D52D}" type="slidenum">
              <a:rPr lang="en-US" smtClean="0"/>
              <a:t>2</a:t>
            </a:fld>
            <a:endParaRPr lang="en-US" dirty="0"/>
          </a:p>
        </p:txBody>
      </p:sp>
    </p:spTree>
    <p:extLst>
      <p:ext uri="{BB962C8B-B14F-4D97-AF65-F5344CB8AC3E}">
        <p14:creationId xmlns:p14="http://schemas.microsoft.com/office/powerpoint/2010/main" val="1647484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943B86-1500-4143-A752-9ED40C81D52D}" type="slidenum">
              <a:rPr lang="en-US" smtClean="0"/>
              <a:t>3</a:t>
            </a:fld>
            <a:endParaRPr lang="en-US" dirty="0"/>
          </a:p>
        </p:txBody>
      </p:sp>
    </p:spTree>
    <p:extLst>
      <p:ext uri="{BB962C8B-B14F-4D97-AF65-F5344CB8AC3E}">
        <p14:creationId xmlns:p14="http://schemas.microsoft.com/office/powerpoint/2010/main" val="3255593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943B86-1500-4143-A752-9ED40C81D52D}" type="slidenum">
              <a:rPr lang="en-US" smtClean="0"/>
              <a:t>4</a:t>
            </a:fld>
            <a:endParaRPr lang="en-US" dirty="0"/>
          </a:p>
        </p:txBody>
      </p:sp>
    </p:spTree>
    <p:extLst>
      <p:ext uri="{BB962C8B-B14F-4D97-AF65-F5344CB8AC3E}">
        <p14:creationId xmlns:p14="http://schemas.microsoft.com/office/powerpoint/2010/main" val="3716044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943B86-1500-4143-A752-9ED40C81D52D}" type="slidenum">
              <a:rPr lang="en-US" smtClean="0"/>
              <a:t>5</a:t>
            </a:fld>
            <a:endParaRPr lang="en-US" dirty="0"/>
          </a:p>
        </p:txBody>
      </p:sp>
    </p:spTree>
    <p:extLst>
      <p:ext uri="{BB962C8B-B14F-4D97-AF65-F5344CB8AC3E}">
        <p14:creationId xmlns:p14="http://schemas.microsoft.com/office/powerpoint/2010/main" val="3234000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943B86-1500-4143-A752-9ED40C81D52D}" type="slidenum">
              <a:rPr lang="en-US" smtClean="0"/>
              <a:t>6</a:t>
            </a:fld>
            <a:endParaRPr lang="en-US" dirty="0"/>
          </a:p>
        </p:txBody>
      </p:sp>
    </p:spTree>
    <p:extLst>
      <p:ext uri="{BB962C8B-B14F-4D97-AF65-F5344CB8AC3E}">
        <p14:creationId xmlns:p14="http://schemas.microsoft.com/office/powerpoint/2010/main" val="2658537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943B86-1500-4143-A752-9ED40C81D52D}" type="slidenum">
              <a:rPr lang="en-US" smtClean="0"/>
              <a:t>7</a:t>
            </a:fld>
            <a:endParaRPr lang="en-US" dirty="0"/>
          </a:p>
        </p:txBody>
      </p:sp>
    </p:spTree>
    <p:extLst>
      <p:ext uri="{BB962C8B-B14F-4D97-AF65-F5344CB8AC3E}">
        <p14:creationId xmlns:p14="http://schemas.microsoft.com/office/powerpoint/2010/main" val="1560475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943B86-1500-4143-A752-9ED40C81D52D}" type="slidenum">
              <a:rPr lang="en-US" smtClean="0"/>
              <a:t>8</a:t>
            </a:fld>
            <a:endParaRPr lang="en-US" dirty="0"/>
          </a:p>
        </p:txBody>
      </p:sp>
    </p:spTree>
    <p:extLst>
      <p:ext uri="{BB962C8B-B14F-4D97-AF65-F5344CB8AC3E}">
        <p14:creationId xmlns:p14="http://schemas.microsoft.com/office/powerpoint/2010/main" val="1266417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943B86-1500-4143-A752-9ED40C81D52D}" type="slidenum">
              <a:rPr lang="en-US" smtClean="0"/>
              <a:t>9</a:t>
            </a:fld>
            <a:endParaRPr lang="en-US" dirty="0"/>
          </a:p>
        </p:txBody>
      </p:sp>
    </p:spTree>
    <p:extLst>
      <p:ext uri="{BB962C8B-B14F-4D97-AF65-F5344CB8AC3E}">
        <p14:creationId xmlns:p14="http://schemas.microsoft.com/office/powerpoint/2010/main" val="150341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2/28/23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2/28/23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2/28/23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2/28/23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D2F4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773"/>
          <a:stretch>
            <a:fillRect/>
          </a:stretch>
        </p:blipFill>
        <p:spPr>
          <a:xfrm>
            <a:off x="5405355" y="1028700"/>
            <a:ext cx="7477289" cy="816081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D2F45"/>
        </a:solidFill>
        <a:effectLst/>
      </p:bgPr>
    </p:bg>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id="{8BEC7D09-24EA-AF3E-D234-E026167B1B7D}"/>
              </a:ext>
            </a:extLst>
          </p:cNvPr>
          <p:cNvSpPr txBox="1"/>
          <p:nvPr/>
        </p:nvSpPr>
        <p:spPr>
          <a:xfrm>
            <a:off x="4876800" y="213792"/>
            <a:ext cx="9050212" cy="1309205"/>
          </a:xfrm>
          <a:prstGeom prst="rect">
            <a:avLst/>
          </a:prstGeom>
        </p:spPr>
        <p:txBody>
          <a:bodyPr wrap="square" lIns="0" tIns="0" rIns="0" bIns="0" rtlCol="0" anchor="t">
            <a:spAutoFit/>
          </a:bodyPr>
          <a:lstStyle/>
          <a:p>
            <a:pPr algn="l">
              <a:lnSpc>
                <a:spcPts val="11474"/>
              </a:lnSpc>
            </a:pPr>
            <a:r>
              <a:rPr lang="en-US" sz="6000" dirty="0">
                <a:solidFill>
                  <a:srgbClr val="EDDB8F"/>
                </a:solidFill>
                <a:latin typeface="League Gothic Bold"/>
              </a:rPr>
              <a:t>How to Use Member Portal</a:t>
            </a:r>
          </a:p>
        </p:txBody>
      </p:sp>
      <p:pic>
        <p:nvPicPr>
          <p:cNvPr id="2" name="Picture 2">
            <a:extLst>
              <a:ext uri="{FF2B5EF4-FFF2-40B4-BE49-F238E27FC236}">
                <a16:creationId xmlns:a16="http://schemas.microsoft.com/office/drawing/2014/main" id="{A0D881CA-E3C9-DB61-56B9-0309DAF636F8}"/>
              </a:ext>
            </a:extLst>
          </p:cNvPr>
          <p:cNvPicPr>
            <a:picLocks noChangeAspect="1"/>
          </p:cNvPicPr>
          <p:nvPr/>
        </p:nvPicPr>
        <p:blipFill>
          <a:blip r:embed="rId3"/>
          <a:srcRect/>
          <a:stretch>
            <a:fillRect/>
          </a:stretch>
        </p:blipFill>
        <p:spPr>
          <a:xfrm>
            <a:off x="228600" y="38100"/>
            <a:ext cx="1764542" cy="2001371"/>
          </a:xfrm>
          <a:prstGeom prst="rect">
            <a:avLst/>
          </a:prstGeom>
        </p:spPr>
      </p:pic>
      <p:pic>
        <p:nvPicPr>
          <p:cNvPr id="6" name="Picture 5" descr="Graphical user interface, application, Teams&#10;&#10;Description automatically generated">
            <a:extLst>
              <a:ext uri="{FF2B5EF4-FFF2-40B4-BE49-F238E27FC236}">
                <a16:creationId xmlns:a16="http://schemas.microsoft.com/office/drawing/2014/main" id="{18A09E28-EE31-F435-2CF0-0EDBA2CB13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3214" y="2247900"/>
            <a:ext cx="14641571" cy="7086600"/>
          </a:xfrm>
          <a:prstGeom prst="rect">
            <a:avLst/>
          </a:prstGeom>
        </p:spPr>
      </p:pic>
    </p:spTree>
    <p:extLst>
      <p:ext uri="{BB962C8B-B14F-4D97-AF65-F5344CB8AC3E}">
        <p14:creationId xmlns:p14="http://schemas.microsoft.com/office/powerpoint/2010/main" val="3430174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D2F45"/>
        </a:solidFill>
        <a:effectLst/>
      </p:bgPr>
    </p:bg>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id="{8BEC7D09-24EA-AF3E-D234-E026167B1B7D}"/>
              </a:ext>
            </a:extLst>
          </p:cNvPr>
          <p:cNvSpPr txBox="1"/>
          <p:nvPr/>
        </p:nvSpPr>
        <p:spPr>
          <a:xfrm>
            <a:off x="4876800" y="213792"/>
            <a:ext cx="9050212" cy="1309205"/>
          </a:xfrm>
          <a:prstGeom prst="rect">
            <a:avLst/>
          </a:prstGeom>
        </p:spPr>
        <p:txBody>
          <a:bodyPr wrap="square" lIns="0" tIns="0" rIns="0" bIns="0" rtlCol="0" anchor="t">
            <a:spAutoFit/>
          </a:bodyPr>
          <a:lstStyle/>
          <a:p>
            <a:pPr algn="l">
              <a:lnSpc>
                <a:spcPts val="11474"/>
              </a:lnSpc>
            </a:pPr>
            <a:r>
              <a:rPr lang="en-US" sz="6000" dirty="0">
                <a:solidFill>
                  <a:srgbClr val="EDDB8F"/>
                </a:solidFill>
                <a:latin typeface="League Gothic Bold"/>
              </a:rPr>
              <a:t>How to Use Member Portal</a:t>
            </a:r>
          </a:p>
        </p:txBody>
      </p:sp>
      <p:pic>
        <p:nvPicPr>
          <p:cNvPr id="2" name="Picture 2">
            <a:extLst>
              <a:ext uri="{FF2B5EF4-FFF2-40B4-BE49-F238E27FC236}">
                <a16:creationId xmlns:a16="http://schemas.microsoft.com/office/drawing/2014/main" id="{A0D881CA-E3C9-DB61-56B9-0309DAF636F8}"/>
              </a:ext>
            </a:extLst>
          </p:cNvPr>
          <p:cNvPicPr>
            <a:picLocks noChangeAspect="1"/>
          </p:cNvPicPr>
          <p:nvPr/>
        </p:nvPicPr>
        <p:blipFill>
          <a:blip r:embed="rId3"/>
          <a:srcRect/>
          <a:stretch>
            <a:fillRect/>
          </a:stretch>
        </p:blipFill>
        <p:spPr>
          <a:xfrm>
            <a:off x="228600" y="38100"/>
            <a:ext cx="1764542" cy="2001371"/>
          </a:xfrm>
          <a:prstGeom prst="rect">
            <a:avLst/>
          </a:prstGeom>
        </p:spPr>
      </p:pic>
      <p:pic>
        <p:nvPicPr>
          <p:cNvPr id="16" name="Picture 15" descr="Graphical user interface, application&#10;&#10;Description automatically generated">
            <a:extLst>
              <a:ext uri="{FF2B5EF4-FFF2-40B4-BE49-F238E27FC236}">
                <a16:creationId xmlns:a16="http://schemas.microsoft.com/office/drawing/2014/main" id="{58290DD3-E5E0-5DFE-32D1-0E63F35B25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8700" y="1714500"/>
            <a:ext cx="8610600" cy="8084494"/>
          </a:xfrm>
          <a:prstGeom prst="rect">
            <a:avLst/>
          </a:prstGeom>
        </p:spPr>
      </p:pic>
    </p:spTree>
    <p:extLst>
      <p:ext uri="{BB962C8B-B14F-4D97-AF65-F5344CB8AC3E}">
        <p14:creationId xmlns:p14="http://schemas.microsoft.com/office/powerpoint/2010/main" val="244970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D2F45"/>
        </a:solidFill>
        <a:effectLst/>
      </p:bgPr>
    </p:bg>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id="{8BEC7D09-24EA-AF3E-D234-E026167B1B7D}"/>
              </a:ext>
            </a:extLst>
          </p:cNvPr>
          <p:cNvSpPr txBox="1"/>
          <p:nvPr/>
        </p:nvSpPr>
        <p:spPr>
          <a:xfrm>
            <a:off x="4876800" y="213792"/>
            <a:ext cx="9050212" cy="1309205"/>
          </a:xfrm>
          <a:prstGeom prst="rect">
            <a:avLst/>
          </a:prstGeom>
        </p:spPr>
        <p:txBody>
          <a:bodyPr wrap="square" lIns="0" tIns="0" rIns="0" bIns="0" rtlCol="0" anchor="t">
            <a:spAutoFit/>
          </a:bodyPr>
          <a:lstStyle/>
          <a:p>
            <a:pPr algn="l">
              <a:lnSpc>
                <a:spcPts val="11474"/>
              </a:lnSpc>
            </a:pPr>
            <a:r>
              <a:rPr lang="en-US" sz="6000" dirty="0">
                <a:solidFill>
                  <a:srgbClr val="EDDB8F"/>
                </a:solidFill>
                <a:latin typeface="League Gothic Bold"/>
              </a:rPr>
              <a:t>How to Use Member Portal</a:t>
            </a:r>
          </a:p>
        </p:txBody>
      </p:sp>
      <p:pic>
        <p:nvPicPr>
          <p:cNvPr id="2" name="Picture 2">
            <a:extLst>
              <a:ext uri="{FF2B5EF4-FFF2-40B4-BE49-F238E27FC236}">
                <a16:creationId xmlns:a16="http://schemas.microsoft.com/office/drawing/2014/main" id="{A0D881CA-E3C9-DB61-56B9-0309DAF636F8}"/>
              </a:ext>
            </a:extLst>
          </p:cNvPr>
          <p:cNvPicPr>
            <a:picLocks noChangeAspect="1"/>
          </p:cNvPicPr>
          <p:nvPr/>
        </p:nvPicPr>
        <p:blipFill>
          <a:blip r:embed="rId3"/>
          <a:srcRect/>
          <a:stretch>
            <a:fillRect/>
          </a:stretch>
        </p:blipFill>
        <p:spPr>
          <a:xfrm>
            <a:off x="228600" y="38100"/>
            <a:ext cx="1764542" cy="2001371"/>
          </a:xfrm>
          <a:prstGeom prst="rect">
            <a:avLst/>
          </a:prstGeom>
        </p:spPr>
      </p:pic>
      <p:pic>
        <p:nvPicPr>
          <p:cNvPr id="13" name="Picture 12" descr="Background pattern&#10;&#10;Description automatically generated with low confidence">
            <a:extLst>
              <a:ext uri="{FF2B5EF4-FFF2-40B4-BE49-F238E27FC236}">
                <a16:creationId xmlns:a16="http://schemas.microsoft.com/office/drawing/2014/main" id="{7B6744A9-4152-7B32-28D7-81CEFEF176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257" y="3639671"/>
            <a:ext cx="17765486" cy="3454400"/>
          </a:xfrm>
          <a:prstGeom prst="rect">
            <a:avLst/>
          </a:prstGeom>
        </p:spPr>
      </p:pic>
    </p:spTree>
    <p:extLst>
      <p:ext uri="{BB962C8B-B14F-4D97-AF65-F5344CB8AC3E}">
        <p14:creationId xmlns:p14="http://schemas.microsoft.com/office/powerpoint/2010/main" val="1878202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D2F45"/>
        </a:solidFill>
        <a:effectLst/>
      </p:bgPr>
    </p:bg>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id="{8BEC7D09-24EA-AF3E-D234-E026167B1B7D}"/>
              </a:ext>
            </a:extLst>
          </p:cNvPr>
          <p:cNvSpPr txBox="1"/>
          <p:nvPr/>
        </p:nvSpPr>
        <p:spPr>
          <a:xfrm>
            <a:off x="4876800" y="213792"/>
            <a:ext cx="9050212" cy="1309205"/>
          </a:xfrm>
          <a:prstGeom prst="rect">
            <a:avLst/>
          </a:prstGeom>
        </p:spPr>
        <p:txBody>
          <a:bodyPr wrap="square" lIns="0" tIns="0" rIns="0" bIns="0" rtlCol="0" anchor="t">
            <a:spAutoFit/>
          </a:bodyPr>
          <a:lstStyle/>
          <a:p>
            <a:pPr algn="l">
              <a:lnSpc>
                <a:spcPts val="11474"/>
              </a:lnSpc>
            </a:pPr>
            <a:r>
              <a:rPr lang="en-US" sz="6000" dirty="0">
                <a:solidFill>
                  <a:srgbClr val="EDDB8F"/>
                </a:solidFill>
                <a:latin typeface="League Gothic Bold"/>
              </a:rPr>
              <a:t>How to Use Member Portal</a:t>
            </a:r>
          </a:p>
        </p:txBody>
      </p:sp>
      <p:pic>
        <p:nvPicPr>
          <p:cNvPr id="2" name="Picture 2">
            <a:extLst>
              <a:ext uri="{FF2B5EF4-FFF2-40B4-BE49-F238E27FC236}">
                <a16:creationId xmlns:a16="http://schemas.microsoft.com/office/drawing/2014/main" id="{A0D881CA-E3C9-DB61-56B9-0309DAF636F8}"/>
              </a:ext>
            </a:extLst>
          </p:cNvPr>
          <p:cNvPicPr>
            <a:picLocks noChangeAspect="1"/>
          </p:cNvPicPr>
          <p:nvPr/>
        </p:nvPicPr>
        <p:blipFill>
          <a:blip r:embed="rId3"/>
          <a:srcRect/>
          <a:stretch>
            <a:fillRect/>
          </a:stretch>
        </p:blipFill>
        <p:spPr>
          <a:xfrm>
            <a:off x="228600" y="38100"/>
            <a:ext cx="1764542" cy="2001371"/>
          </a:xfrm>
          <a:prstGeom prst="rect">
            <a:avLst/>
          </a:prstGeom>
        </p:spPr>
      </p:pic>
      <p:pic>
        <p:nvPicPr>
          <p:cNvPr id="4" name="Picture 3" descr="Text&#10;&#10;Description automatically generated">
            <a:extLst>
              <a:ext uri="{FF2B5EF4-FFF2-40B4-BE49-F238E27FC236}">
                <a16:creationId xmlns:a16="http://schemas.microsoft.com/office/drawing/2014/main" id="{6BDA7764-08DE-F7EA-9A59-06CAA26485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111" y="2476500"/>
            <a:ext cx="17089777" cy="6477000"/>
          </a:xfrm>
          <a:prstGeom prst="rect">
            <a:avLst/>
          </a:prstGeom>
        </p:spPr>
      </p:pic>
    </p:spTree>
    <p:extLst>
      <p:ext uri="{BB962C8B-B14F-4D97-AF65-F5344CB8AC3E}">
        <p14:creationId xmlns:p14="http://schemas.microsoft.com/office/powerpoint/2010/main" val="3445191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D2F4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22"/>
          <a:stretch>
            <a:fillRect/>
          </a:stretch>
        </p:blipFill>
        <p:spPr>
          <a:xfrm>
            <a:off x="5934497" y="304022"/>
            <a:ext cx="6419006" cy="7075025"/>
          </a:xfrm>
          <a:prstGeom prst="rect">
            <a:avLst/>
          </a:prstGeom>
        </p:spPr>
      </p:pic>
      <p:sp>
        <p:nvSpPr>
          <p:cNvPr id="3" name="TextBox 3"/>
          <p:cNvSpPr txBox="1"/>
          <p:nvPr/>
        </p:nvSpPr>
        <p:spPr>
          <a:xfrm>
            <a:off x="6349686" y="7217122"/>
            <a:ext cx="5588627" cy="1415939"/>
          </a:xfrm>
          <a:prstGeom prst="rect">
            <a:avLst/>
          </a:prstGeom>
        </p:spPr>
        <p:txBody>
          <a:bodyPr lIns="0" tIns="0" rIns="0" bIns="0" rtlCol="0" anchor="t">
            <a:spAutoFit/>
          </a:bodyPr>
          <a:lstStyle/>
          <a:p>
            <a:pPr algn="ctr">
              <a:lnSpc>
                <a:spcPts val="11705"/>
              </a:lnSpc>
            </a:pPr>
            <a:r>
              <a:rPr lang="en-US" sz="8361" dirty="0">
                <a:solidFill>
                  <a:srgbClr val="FFFFFF"/>
                </a:solidFill>
                <a:latin typeface="Oswald"/>
              </a:rPr>
              <a:t>azcoalition.org</a:t>
            </a:r>
          </a:p>
        </p:txBody>
      </p:sp>
      <p:sp>
        <p:nvSpPr>
          <p:cNvPr id="4" name="TextBox 4"/>
          <p:cNvSpPr txBox="1"/>
          <p:nvPr/>
        </p:nvSpPr>
        <p:spPr>
          <a:xfrm>
            <a:off x="6551270" y="8700595"/>
            <a:ext cx="5185461" cy="1010635"/>
          </a:xfrm>
          <a:prstGeom prst="rect">
            <a:avLst/>
          </a:prstGeom>
        </p:spPr>
        <p:txBody>
          <a:bodyPr lIns="0" tIns="0" rIns="0" bIns="0" rtlCol="0" anchor="t">
            <a:spAutoFit/>
          </a:bodyPr>
          <a:lstStyle/>
          <a:p>
            <a:pPr algn="ctr">
              <a:lnSpc>
                <a:spcPts val="8345"/>
              </a:lnSpc>
            </a:pPr>
            <a:r>
              <a:rPr lang="en-US" sz="5961" dirty="0">
                <a:solidFill>
                  <a:srgbClr val="EDDB8F"/>
                </a:solidFill>
                <a:latin typeface="Oswald"/>
              </a:rPr>
              <a:t>@TheAZCoalition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D2F45"/>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5FDE150D-9FC6-51DB-73A1-A0818E98A837}"/>
              </a:ext>
            </a:extLst>
          </p:cNvPr>
          <p:cNvPicPr>
            <a:picLocks noChangeAspect="1"/>
          </p:cNvPicPr>
          <p:nvPr/>
        </p:nvPicPr>
        <p:blipFill>
          <a:blip r:embed="rId3"/>
          <a:srcRect/>
          <a:stretch>
            <a:fillRect/>
          </a:stretch>
        </p:blipFill>
        <p:spPr>
          <a:xfrm>
            <a:off x="216658" y="38100"/>
            <a:ext cx="1764542" cy="2001371"/>
          </a:xfrm>
          <a:prstGeom prst="rect">
            <a:avLst/>
          </a:prstGeom>
        </p:spPr>
      </p:pic>
      <p:sp>
        <p:nvSpPr>
          <p:cNvPr id="8" name="TextBox 3">
            <a:extLst>
              <a:ext uri="{FF2B5EF4-FFF2-40B4-BE49-F238E27FC236}">
                <a16:creationId xmlns:a16="http://schemas.microsoft.com/office/drawing/2014/main" id="{8BEC7D09-24EA-AF3E-D234-E026167B1B7D}"/>
              </a:ext>
            </a:extLst>
          </p:cNvPr>
          <p:cNvSpPr txBox="1"/>
          <p:nvPr/>
        </p:nvSpPr>
        <p:spPr>
          <a:xfrm>
            <a:off x="5943600" y="189840"/>
            <a:ext cx="8077199" cy="1309205"/>
          </a:xfrm>
          <a:prstGeom prst="rect">
            <a:avLst/>
          </a:prstGeom>
        </p:spPr>
        <p:txBody>
          <a:bodyPr wrap="square" lIns="0" tIns="0" rIns="0" bIns="0" rtlCol="0" anchor="t">
            <a:spAutoFit/>
          </a:bodyPr>
          <a:lstStyle/>
          <a:p>
            <a:pPr algn="l">
              <a:lnSpc>
                <a:spcPts val="11474"/>
              </a:lnSpc>
            </a:pPr>
            <a:r>
              <a:rPr lang="en-US" sz="6000" dirty="0">
                <a:solidFill>
                  <a:srgbClr val="EDDB8F"/>
                </a:solidFill>
                <a:latin typeface="League Gothic Bold"/>
              </a:rPr>
              <a:t>OPEN MEETING LAW</a:t>
            </a:r>
          </a:p>
        </p:txBody>
      </p:sp>
      <p:sp>
        <p:nvSpPr>
          <p:cNvPr id="10" name="TextBox 9">
            <a:extLst>
              <a:ext uri="{FF2B5EF4-FFF2-40B4-BE49-F238E27FC236}">
                <a16:creationId xmlns:a16="http://schemas.microsoft.com/office/drawing/2014/main" id="{1D1C4905-2683-5AC5-E7B5-8BBD01ACD40C}"/>
              </a:ext>
            </a:extLst>
          </p:cNvPr>
          <p:cNvSpPr txBox="1"/>
          <p:nvPr/>
        </p:nvSpPr>
        <p:spPr>
          <a:xfrm>
            <a:off x="1447800" y="2052303"/>
            <a:ext cx="10134598" cy="2308324"/>
          </a:xfrm>
          <a:prstGeom prst="rect">
            <a:avLst/>
          </a:prstGeom>
          <a:noFill/>
        </p:spPr>
        <p:txBody>
          <a:bodyPr wrap="square">
            <a:spAutoFit/>
          </a:bodyPr>
          <a:lstStyle/>
          <a:p>
            <a:pPr marL="342900" marR="0" lvl="0" indent="-342900">
              <a:spcBef>
                <a:spcPts val="0"/>
              </a:spcBef>
              <a:spcAft>
                <a:spcPts val="0"/>
              </a:spcAft>
              <a:buSzPts val="1000"/>
              <a:buFont typeface="Symbol" pitchFamily="2" charset="2"/>
              <a:buChar char=""/>
              <a:tabLst>
                <a:tab pos="457200" algn="l"/>
              </a:tabLst>
            </a:pPr>
            <a:r>
              <a:rPr lang="en-US" sz="2400" b="1" i="1" dirty="0">
                <a:solidFill>
                  <a:schemeClr val="bg1"/>
                </a:solidFill>
              </a:rPr>
              <a:t>HB2144 - Dunn open meetings; capacity; posting; violation</a:t>
            </a:r>
          </a:p>
          <a:p>
            <a:pPr marL="742950" marR="0" lvl="1" indent="-285750">
              <a:spcBef>
                <a:spcPts val="0"/>
              </a:spcBef>
              <a:spcAft>
                <a:spcPts val="0"/>
              </a:spcAft>
              <a:buSzPts val="1000"/>
              <a:buFont typeface="Courier New" panose="02070309020205020404" pitchFamily="49" charset="0"/>
              <a:buChar char="o"/>
              <a:tabLst>
                <a:tab pos="914400" algn="l"/>
              </a:tabLst>
            </a:pPr>
            <a:r>
              <a:rPr lang="en-US" sz="2400" dirty="0">
                <a:solidFill>
                  <a:schemeClr val="bg1"/>
                </a:solidFill>
              </a:rPr>
              <a:t>All public bodies are required to provide for an amount of seating sufficient to accommodate the reasonably anticipated attendance of all persons desiring to attend the deliberations and proceedings, when feasible. A head of a public body that violates this requirement is liable for a civil penalty as provided in statute for open meeting law violations.</a:t>
            </a:r>
          </a:p>
        </p:txBody>
      </p:sp>
      <p:sp>
        <p:nvSpPr>
          <p:cNvPr id="12" name="TextBox 11">
            <a:extLst>
              <a:ext uri="{FF2B5EF4-FFF2-40B4-BE49-F238E27FC236}">
                <a16:creationId xmlns:a16="http://schemas.microsoft.com/office/drawing/2014/main" id="{8607E792-4423-0050-CDFF-93A3029D56AB}"/>
              </a:ext>
            </a:extLst>
          </p:cNvPr>
          <p:cNvSpPr txBox="1"/>
          <p:nvPr/>
        </p:nvSpPr>
        <p:spPr>
          <a:xfrm>
            <a:off x="1408176" y="4772212"/>
            <a:ext cx="10134598" cy="2308324"/>
          </a:xfrm>
          <a:prstGeom prst="rect">
            <a:avLst/>
          </a:prstGeom>
          <a:noFill/>
        </p:spPr>
        <p:txBody>
          <a:bodyPr wrap="square">
            <a:spAutoFit/>
          </a:bodyPr>
          <a:lstStyle/>
          <a:p>
            <a:pPr marL="342900" marR="0" lvl="0" indent="-342900">
              <a:spcBef>
                <a:spcPts val="0"/>
              </a:spcBef>
              <a:spcAft>
                <a:spcPts val="0"/>
              </a:spcAft>
              <a:buSzPts val="1000"/>
              <a:buFont typeface="Symbol" pitchFamily="2" charset="2"/>
              <a:buChar char=""/>
              <a:tabLst>
                <a:tab pos="457200" algn="l"/>
              </a:tabLst>
            </a:pPr>
            <a:r>
              <a:rPr lang="en-US" sz="2400" b="1" i="1" dirty="0">
                <a:solidFill>
                  <a:schemeClr val="bg1"/>
                </a:solidFill>
                <a:effectLst/>
                <a:ea typeface="Times New Roman" panose="02020603050405020304" pitchFamily="18" charset="0"/>
                <a:cs typeface="Times New Roman" panose="02020603050405020304" pitchFamily="18" charset="0"/>
              </a:rPr>
              <a:t>SB1020 - Kavanagh open meetings; capacity; posting</a:t>
            </a:r>
            <a:endParaRPr lang="en-US" sz="2400" dirty="0">
              <a:solidFill>
                <a:schemeClr val="bg1"/>
              </a:solidFill>
              <a:effectLst/>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2400" dirty="0">
                <a:solidFill>
                  <a:schemeClr val="bg1"/>
                </a:solidFill>
                <a:effectLst/>
                <a:ea typeface="Times New Roman" panose="02020603050405020304" pitchFamily="18" charset="0"/>
                <a:cs typeface="Times New Roman" panose="02020603050405020304" pitchFamily="18" charset="0"/>
              </a:rPr>
              <a:t>All public bodies are required to provide for an amount of seating sufficient to accommodate the reasonably anticipated attendance of all persons desiring to attend the deliberations and proceedings, when feasible. The agenda for a public meeting is required to include notice of the time that the public will have physical access to the meeting place. </a:t>
            </a:r>
            <a:endParaRPr lang="en-US" sz="2400" dirty="0">
              <a:solidFill>
                <a:schemeClr val="bg1"/>
              </a:solidFill>
              <a:effectLst/>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CCF56AF9-A81C-D0DE-223A-7EDDCE90F385}"/>
              </a:ext>
            </a:extLst>
          </p:cNvPr>
          <p:cNvSpPr txBox="1"/>
          <p:nvPr/>
        </p:nvSpPr>
        <p:spPr>
          <a:xfrm>
            <a:off x="1447800" y="7653540"/>
            <a:ext cx="10134598" cy="2677656"/>
          </a:xfrm>
          <a:prstGeom prst="rect">
            <a:avLst/>
          </a:prstGeom>
          <a:noFill/>
        </p:spPr>
        <p:txBody>
          <a:bodyPr wrap="square">
            <a:spAutoFit/>
          </a:bodyPr>
          <a:lstStyle/>
          <a:p>
            <a:pPr marL="342900" marR="0" lvl="0" indent="-342900">
              <a:spcBef>
                <a:spcPts val="0"/>
              </a:spcBef>
              <a:spcAft>
                <a:spcPts val="0"/>
              </a:spcAft>
              <a:buSzPts val="1000"/>
              <a:buFont typeface="Symbol" pitchFamily="2" charset="2"/>
              <a:buChar char=""/>
              <a:tabLst>
                <a:tab pos="457200" algn="l"/>
              </a:tabLst>
            </a:pPr>
            <a:r>
              <a:rPr lang="en-US" sz="2400" b="1" i="1" dirty="0">
                <a:solidFill>
                  <a:schemeClr val="bg1"/>
                </a:solidFill>
                <a:effectLst/>
                <a:ea typeface="Times New Roman" panose="02020603050405020304" pitchFamily="18" charset="0"/>
                <a:cs typeface="Times New Roman" panose="02020603050405020304" pitchFamily="18" charset="0"/>
              </a:rPr>
              <a:t>SB1270 - Kavanagh open meetings; capacity</a:t>
            </a:r>
            <a:endParaRPr lang="en-US" sz="2400" dirty="0">
              <a:solidFill>
                <a:schemeClr val="bg1"/>
              </a:solidFill>
              <a:effectLst/>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2400" dirty="0">
                <a:solidFill>
                  <a:schemeClr val="bg1"/>
                </a:solidFill>
                <a:effectLst/>
                <a:ea typeface="Times New Roman" panose="02020603050405020304" pitchFamily="18" charset="0"/>
                <a:cs typeface="Times New Roman" panose="02020603050405020304" pitchFamily="18" charset="0"/>
              </a:rPr>
              <a:t>Schools, school boards, executive boards, and municipalities are required to provide for an amount of seating sufficient to accommodate the reasonably anticipated attendance of all persons desiring to attend the deliberations and proceedings, when feasible. The agenda for a public meeting is required to include notice of the time that the public will have physical access to the meeting place. </a:t>
            </a:r>
            <a:endParaRPr lang="en-US" sz="2400" dirty="0">
              <a:solidFill>
                <a:schemeClr val="bg1"/>
              </a:solidFill>
              <a:effectLst/>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3C5EEC87-E140-CAC4-66FC-6F98749299CE}"/>
              </a:ext>
            </a:extLst>
          </p:cNvPr>
          <p:cNvSpPr txBox="1"/>
          <p:nvPr/>
        </p:nvSpPr>
        <p:spPr>
          <a:xfrm>
            <a:off x="12268200" y="2781300"/>
            <a:ext cx="5029200" cy="830997"/>
          </a:xfrm>
          <a:prstGeom prst="rect">
            <a:avLst/>
          </a:prstGeom>
          <a:noFill/>
        </p:spPr>
        <p:txBody>
          <a:bodyPr wrap="square" rtlCol="0">
            <a:spAutoFit/>
          </a:bodyPr>
          <a:lstStyle/>
          <a:p>
            <a:r>
              <a:rPr lang="en-US" sz="2400" dirty="0">
                <a:solidFill>
                  <a:schemeClr val="bg1"/>
                </a:solidFill>
              </a:rPr>
              <a:t>Passed House Gov Committee; waiting on House Rules Committee hearing.</a:t>
            </a:r>
          </a:p>
        </p:txBody>
      </p:sp>
      <p:sp>
        <p:nvSpPr>
          <p:cNvPr id="16" name="TextBox 15">
            <a:extLst>
              <a:ext uri="{FF2B5EF4-FFF2-40B4-BE49-F238E27FC236}">
                <a16:creationId xmlns:a16="http://schemas.microsoft.com/office/drawing/2014/main" id="{E7E688AC-2E73-DB52-7C7B-1C9EA526A512}"/>
              </a:ext>
            </a:extLst>
          </p:cNvPr>
          <p:cNvSpPr txBox="1"/>
          <p:nvPr/>
        </p:nvSpPr>
        <p:spPr>
          <a:xfrm>
            <a:off x="12298680" y="5524500"/>
            <a:ext cx="4593336" cy="830997"/>
          </a:xfrm>
          <a:prstGeom prst="rect">
            <a:avLst/>
          </a:prstGeom>
          <a:noFill/>
        </p:spPr>
        <p:txBody>
          <a:bodyPr wrap="square" rtlCol="0">
            <a:spAutoFit/>
          </a:bodyPr>
          <a:lstStyle/>
          <a:p>
            <a:r>
              <a:rPr lang="en-US" sz="2400" dirty="0">
                <a:solidFill>
                  <a:schemeClr val="bg1"/>
                </a:solidFill>
                <a:effectLst/>
                <a:ea typeface="Times New Roman" panose="02020603050405020304" pitchFamily="18" charset="0"/>
              </a:rPr>
              <a:t>Introduced</a:t>
            </a:r>
            <a:r>
              <a:rPr lang="en-US" sz="2400" dirty="0">
                <a:solidFill>
                  <a:schemeClr val="bg1"/>
                </a:solidFill>
                <a:ea typeface="Times New Roman" panose="02020603050405020304" pitchFamily="18" charset="0"/>
              </a:rPr>
              <a:t>; Not assigned to any committees yet.</a:t>
            </a:r>
            <a:endParaRPr lang="en-US" sz="2400" dirty="0">
              <a:solidFill>
                <a:schemeClr val="bg1"/>
              </a:solidFill>
            </a:endParaRPr>
          </a:p>
        </p:txBody>
      </p:sp>
      <p:sp>
        <p:nvSpPr>
          <p:cNvPr id="17" name="TextBox 16">
            <a:extLst>
              <a:ext uri="{FF2B5EF4-FFF2-40B4-BE49-F238E27FC236}">
                <a16:creationId xmlns:a16="http://schemas.microsoft.com/office/drawing/2014/main" id="{DC922C9D-1190-6C6D-4336-C594DA2D9356}"/>
              </a:ext>
            </a:extLst>
          </p:cNvPr>
          <p:cNvSpPr txBox="1"/>
          <p:nvPr/>
        </p:nvSpPr>
        <p:spPr>
          <a:xfrm>
            <a:off x="12298680" y="8286571"/>
            <a:ext cx="5151120" cy="1200329"/>
          </a:xfrm>
          <a:prstGeom prst="rect">
            <a:avLst/>
          </a:prstGeom>
          <a:noFill/>
        </p:spPr>
        <p:txBody>
          <a:bodyPr wrap="square" rtlCol="0">
            <a:spAutoFit/>
          </a:bodyPr>
          <a:lstStyle/>
          <a:p>
            <a:r>
              <a:rPr lang="en-US" sz="2400" dirty="0">
                <a:solidFill>
                  <a:schemeClr val="bg1"/>
                </a:solidFill>
                <a:ea typeface="Times New Roman" panose="02020603050405020304" pitchFamily="18" charset="0"/>
                <a:cs typeface="Times New Roman" panose="02020603050405020304" pitchFamily="18" charset="0"/>
              </a:rPr>
              <a:t>Passed </a:t>
            </a:r>
            <a:r>
              <a:rPr lang="en-US" sz="2400" dirty="0">
                <a:solidFill>
                  <a:schemeClr val="bg1"/>
                </a:solidFill>
                <a:effectLst/>
                <a:ea typeface="Times New Roman" panose="02020603050405020304" pitchFamily="18" charset="0"/>
                <a:cs typeface="Times New Roman" panose="02020603050405020304" pitchFamily="18" charset="0"/>
              </a:rPr>
              <a:t>Senate Government Committee; waiting on Senate Rules Committee hearing.</a:t>
            </a:r>
            <a:endParaRPr lang="en-US" sz="2400" dirty="0">
              <a:solidFill>
                <a:schemeClr val="bg1"/>
              </a:solidFill>
              <a:effectLst/>
              <a:ea typeface="Calibri" panose="020F0502020204030204" pitchFamily="34"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D2F45"/>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5FDE150D-9FC6-51DB-73A1-A0818E98A837}"/>
              </a:ext>
            </a:extLst>
          </p:cNvPr>
          <p:cNvPicPr>
            <a:picLocks noChangeAspect="1"/>
          </p:cNvPicPr>
          <p:nvPr/>
        </p:nvPicPr>
        <p:blipFill>
          <a:blip r:embed="rId3"/>
          <a:srcRect/>
          <a:stretch>
            <a:fillRect/>
          </a:stretch>
        </p:blipFill>
        <p:spPr>
          <a:xfrm>
            <a:off x="216658" y="38100"/>
            <a:ext cx="1764542" cy="2001371"/>
          </a:xfrm>
          <a:prstGeom prst="rect">
            <a:avLst/>
          </a:prstGeom>
        </p:spPr>
      </p:pic>
      <p:sp>
        <p:nvSpPr>
          <p:cNvPr id="8" name="TextBox 3">
            <a:extLst>
              <a:ext uri="{FF2B5EF4-FFF2-40B4-BE49-F238E27FC236}">
                <a16:creationId xmlns:a16="http://schemas.microsoft.com/office/drawing/2014/main" id="{8BEC7D09-24EA-AF3E-D234-E026167B1B7D}"/>
              </a:ext>
            </a:extLst>
          </p:cNvPr>
          <p:cNvSpPr txBox="1"/>
          <p:nvPr/>
        </p:nvSpPr>
        <p:spPr>
          <a:xfrm>
            <a:off x="6799388" y="103657"/>
            <a:ext cx="8077199" cy="1309205"/>
          </a:xfrm>
          <a:prstGeom prst="rect">
            <a:avLst/>
          </a:prstGeom>
        </p:spPr>
        <p:txBody>
          <a:bodyPr wrap="square" lIns="0" tIns="0" rIns="0" bIns="0" rtlCol="0" anchor="t">
            <a:spAutoFit/>
          </a:bodyPr>
          <a:lstStyle/>
          <a:p>
            <a:pPr algn="l">
              <a:lnSpc>
                <a:spcPts val="11474"/>
              </a:lnSpc>
            </a:pPr>
            <a:r>
              <a:rPr lang="en-US" sz="6000" dirty="0">
                <a:solidFill>
                  <a:srgbClr val="EDDB8F"/>
                </a:solidFill>
                <a:latin typeface="League Gothic Bold"/>
              </a:rPr>
              <a:t>CURRICULUM</a:t>
            </a:r>
          </a:p>
        </p:txBody>
      </p:sp>
      <p:sp>
        <p:nvSpPr>
          <p:cNvPr id="16" name="TextBox 15">
            <a:extLst>
              <a:ext uri="{FF2B5EF4-FFF2-40B4-BE49-F238E27FC236}">
                <a16:creationId xmlns:a16="http://schemas.microsoft.com/office/drawing/2014/main" id="{E7E688AC-2E73-DB52-7C7B-1C9EA526A512}"/>
              </a:ext>
            </a:extLst>
          </p:cNvPr>
          <p:cNvSpPr txBox="1"/>
          <p:nvPr/>
        </p:nvSpPr>
        <p:spPr>
          <a:xfrm>
            <a:off x="12765024" y="3037487"/>
            <a:ext cx="5562600" cy="1107996"/>
          </a:xfrm>
          <a:prstGeom prst="rect">
            <a:avLst/>
          </a:prstGeom>
          <a:noFill/>
        </p:spPr>
        <p:txBody>
          <a:bodyPr wrap="square" rtlCol="0">
            <a:spAutoFit/>
          </a:bodyPr>
          <a:lstStyle/>
          <a:p>
            <a:pPr marR="0" lvl="1">
              <a:spcBef>
                <a:spcPts val="0"/>
              </a:spcBef>
              <a:spcAft>
                <a:spcPts val="0"/>
              </a:spcAft>
              <a:buSzPts val="1000"/>
              <a:tabLst>
                <a:tab pos="914400" algn="l"/>
              </a:tabLst>
            </a:pPr>
            <a:r>
              <a:rPr lang="en-US" sz="2200" dirty="0">
                <a:solidFill>
                  <a:schemeClr val="bg1"/>
                </a:solidFill>
                <a:effectLst/>
                <a:ea typeface="Times New Roman" panose="02020603050405020304" pitchFamily="18" charset="0"/>
                <a:cs typeface="Times New Roman" panose="02020603050405020304" pitchFamily="18" charset="0"/>
              </a:rPr>
              <a:t>Passed House Education Committee and House Rules Committee. Waiting on vote in COW.</a:t>
            </a:r>
            <a:endParaRPr lang="en-US" sz="2200" dirty="0">
              <a:solidFill>
                <a:schemeClr val="bg1"/>
              </a:solidFill>
              <a:effectLst/>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18D9DF77-AA84-2A66-93FE-E35C466D7DA4}"/>
              </a:ext>
            </a:extLst>
          </p:cNvPr>
          <p:cNvSpPr txBox="1"/>
          <p:nvPr/>
        </p:nvSpPr>
        <p:spPr>
          <a:xfrm>
            <a:off x="1008888" y="3037487"/>
            <a:ext cx="11538328" cy="1107996"/>
          </a:xfrm>
          <a:prstGeom prst="rect">
            <a:avLst/>
          </a:prstGeom>
          <a:noFill/>
        </p:spPr>
        <p:txBody>
          <a:bodyPr wrap="square" rtlCol="0">
            <a:spAutoFit/>
          </a:bodyPr>
          <a:lstStyle/>
          <a:p>
            <a:pPr marL="342900" marR="0" lvl="0" indent="-342900">
              <a:spcBef>
                <a:spcPts val="0"/>
              </a:spcBef>
              <a:spcAft>
                <a:spcPts val="0"/>
              </a:spcAft>
              <a:buSzPts val="1000"/>
              <a:buFont typeface="Symbol" pitchFamily="2" charset="2"/>
              <a:buChar char=""/>
              <a:tabLst>
                <a:tab pos="457200" algn="l"/>
              </a:tabLst>
            </a:pPr>
            <a:r>
              <a:rPr lang="en-US" sz="2200" b="1" i="1" dirty="0">
                <a:solidFill>
                  <a:schemeClr val="bg1"/>
                </a:solidFill>
                <a:effectLst/>
                <a:ea typeface="Times New Roman" panose="02020603050405020304" pitchFamily="18" charset="0"/>
                <a:cs typeface="Times New Roman" panose="02020603050405020304" pitchFamily="18" charset="0"/>
              </a:rPr>
              <a:t>HB2458 - Pingerelli race; ethnicity; prohibited instruction</a:t>
            </a:r>
            <a:endParaRPr lang="en-US" sz="2200" dirty="0">
              <a:solidFill>
                <a:schemeClr val="bg1"/>
              </a:solidFill>
              <a:effectLst/>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2200" dirty="0">
                <a:solidFill>
                  <a:schemeClr val="bg1"/>
                </a:solidFill>
                <a:effectLst/>
                <a:ea typeface="Times New Roman" panose="02020603050405020304" pitchFamily="18" charset="0"/>
                <a:cs typeface="Times New Roman" panose="02020603050405020304" pitchFamily="18" charset="0"/>
              </a:rPr>
              <a:t>Prohibits providing or allowing any person to provide instruction to students or employees that promotes or advocates for any of a list of concepts related to race and ethnicity.</a:t>
            </a:r>
            <a:endParaRPr lang="en-US" sz="2200" dirty="0">
              <a:solidFill>
                <a:schemeClr val="bg1"/>
              </a:solidFill>
            </a:endParaRPr>
          </a:p>
        </p:txBody>
      </p:sp>
      <p:sp>
        <p:nvSpPr>
          <p:cNvPr id="4" name="TextBox 3">
            <a:extLst>
              <a:ext uri="{FF2B5EF4-FFF2-40B4-BE49-F238E27FC236}">
                <a16:creationId xmlns:a16="http://schemas.microsoft.com/office/drawing/2014/main" id="{1D0CA6C5-AAC0-E5E8-75AC-84A24425AB34}"/>
              </a:ext>
            </a:extLst>
          </p:cNvPr>
          <p:cNvSpPr txBox="1"/>
          <p:nvPr/>
        </p:nvSpPr>
        <p:spPr>
          <a:xfrm>
            <a:off x="1030224" y="5143500"/>
            <a:ext cx="11734800" cy="1107996"/>
          </a:xfrm>
          <a:prstGeom prst="rect">
            <a:avLst/>
          </a:prstGeom>
          <a:noFill/>
        </p:spPr>
        <p:txBody>
          <a:bodyPr wrap="square">
            <a:spAutoFit/>
          </a:bodyPr>
          <a:lstStyle/>
          <a:p>
            <a:pPr marL="342900" marR="0" lvl="0" indent="-342900">
              <a:spcBef>
                <a:spcPts val="0"/>
              </a:spcBef>
              <a:spcAft>
                <a:spcPts val="0"/>
              </a:spcAft>
              <a:buSzPts val="1000"/>
              <a:buFont typeface="Arial" panose="020B0604020202020204" pitchFamily="34" charset="0"/>
              <a:buChar char="•"/>
              <a:tabLst>
                <a:tab pos="457200" algn="l"/>
              </a:tabLst>
            </a:pPr>
            <a:r>
              <a:rPr lang="en-US" sz="2200" b="1" i="1" dirty="0">
                <a:solidFill>
                  <a:schemeClr val="bg1"/>
                </a:solidFill>
                <a:effectLst/>
                <a:ea typeface="Times New Roman" panose="02020603050405020304" pitchFamily="18" charset="0"/>
                <a:cs typeface="Times New Roman" panose="02020603050405020304" pitchFamily="18" charset="0"/>
              </a:rPr>
              <a:t>SB1305 - Mesnard race; ethnicity; prohibited instruction</a:t>
            </a:r>
            <a:endParaRPr lang="en-US" sz="2200" dirty="0">
              <a:solidFill>
                <a:schemeClr val="bg1"/>
              </a:solidFill>
              <a:effectLst/>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2200" dirty="0">
                <a:solidFill>
                  <a:schemeClr val="bg1"/>
                </a:solidFill>
                <a:effectLst/>
                <a:ea typeface="Times New Roman" panose="02020603050405020304" pitchFamily="18" charset="0"/>
                <a:cs typeface="Times New Roman" panose="02020603050405020304" pitchFamily="18" charset="0"/>
              </a:rPr>
              <a:t>Prohibits providing or allowing any person to provide instruction to students or employees that promotes or advocates for any of a list of concepts related to race and ethnicity.</a:t>
            </a:r>
            <a:endParaRPr lang="en-US" sz="2200" dirty="0">
              <a:solidFill>
                <a:schemeClr val="bg1"/>
              </a:solidFill>
            </a:endParaRPr>
          </a:p>
        </p:txBody>
      </p:sp>
      <p:sp>
        <p:nvSpPr>
          <p:cNvPr id="6" name="TextBox 5">
            <a:extLst>
              <a:ext uri="{FF2B5EF4-FFF2-40B4-BE49-F238E27FC236}">
                <a16:creationId xmlns:a16="http://schemas.microsoft.com/office/drawing/2014/main" id="{096B6665-DB4E-2FC5-0B44-E11988C462AD}"/>
              </a:ext>
            </a:extLst>
          </p:cNvPr>
          <p:cNvSpPr txBox="1"/>
          <p:nvPr/>
        </p:nvSpPr>
        <p:spPr>
          <a:xfrm>
            <a:off x="13335000" y="5317470"/>
            <a:ext cx="4267200" cy="769441"/>
          </a:xfrm>
          <a:prstGeom prst="rect">
            <a:avLst/>
          </a:prstGeom>
          <a:noFill/>
        </p:spPr>
        <p:txBody>
          <a:bodyPr wrap="square" rtlCol="0">
            <a:spAutoFit/>
          </a:bodyPr>
          <a:lstStyle/>
          <a:p>
            <a:r>
              <a:rPr lang="en-US" sz="2200" dirty="0">
                <a:solidFill>
                  <a:schemeClr val="bg1"/>
                </a:solidFill>
                <a:effectLst/>
                <a:ea typeface="Times New Roman" panose="02020603050405020304" pitchFamily="18" charset="0"/>
                <a:cs typeface="Times New Roman" panose="02020603050405020304" pitchFamily="18" charset="0"/>
              </a:rPr>
              <a:t>Passed the Senate. Transferred to the House 2/16. </a:t>
            </a:r>
            <a:endParaRPr lang="en-US" sz="2200" dirty="0">
              <a:solidFill>
                <a:schemeClr val="bg1"/>
              </a:solidFill>
              <a:effectLst/>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CAE0F20A-0117-C3E2-F1B3-F5DD68B6C7B2}"/>
              </a:ext>
            </a:extLst>
          </p:cNvPr>
          <p:cNvSpPr txBox="1"/>
          <p:nvPr/>
        </p:nvSpPr>
        <p:spPr>
          <a:xfrm>
            <a:off x="1030224" y="7249513"/>
            <a:ext cx="11756136" cy="1446550"/>
          </a:xfrm>
          <a:prstGeom prst="rect">
            <a:avLst/>
          </a:prstGeom>
          <a:noFill/>
        </p:spPr>
        <p:txBody>
          <a:bodyPr wrap="square">
            <a:spAutoFit/>
          </a:bodyPr>
          <a:lstStyle/>
          <a:p>
            <a:pPr marL="342900" marR="0" lvl="0" indent="-342900">
              <a:spcBef>
                <a:spcPts val="0"/>
              </a:spcBef>
              <a:spcAft>
                <a:spcPts val="0"/>
              </a:spcAft>
              <a:buSzPts val="1000"/>
              <a:buFont typeface="Symbol" pitchFamily="2" charset="2"/>
              <a:buChar char=""/>
              <a:tabLst>
                <a:tab pos="457200" algn="l"/>
              </a:tabLst>
            </a:pPr>
            <a:r>
              <a:rPr lang="en-US" sz="2200" b="1" i="1" dirty="0">
                <a:solidFill>
                  <a:schemeClr val="bg1"/>
                </a:solidFill>
                <a:effectLst/>
                <a:ea typeface="Times New Roman" panose="02020603050405020304" pitchFamily="18" charset="0"/>
                <a:cs typeface="Times New Roman" panose="02020603050405020304" pitchFamily="18" charset="0"/>
              </a:rPr>
              <a:t>SB1323 - Hoffman schools; sexually explicit materials; classification</a:t>
            </a:r>
            <a:endParaRPr lang="en-US" sz="2200" dirty="0">
              <a:solidFill>
                <a:schemeClr val="bg1"/>
              </a:solidFill>
              <a:effectLst/>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2200" dirty="0">
                <a:solidFill>
                  <a:schemeClr val="bg1"/>
                </a:solidFill>
                <a:effectLst/>
                <a:ea typeface="Times New Roman" panose="02020603050405020304" pitchFamily="18" charset="0"/>
                <a:cs typeface="Times New Roman" panose="02020603050405020304" pitchFamily="18" charset="0"/>
              </a:rPr>
              <a:t>An employee or independent contractor of a public school who violates the prohibition on referring students to or using any sexually explicit material in public school is guilty of a class 5 (second lowest) felony. </a:t>
            </a:r>
            <a:endParaRPr lang="en-US" sz="2200" dirty="0">
              <a:solidFill>
                <a:schemeClr val="bg1"/>
              </a:solidFill>
              <a:effectLst/>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14719F8E-F5C1-1E2D-C99B-C87FA04022E9}"/>
              </a:ext>
            </a:extLst>
          </p:cNvPr>
          <p:cNvSpPr txBox="1"/>
          <p:nvPr/>
        </p:nvSpPr>
        <p:spPr>
          <a:xfrm>
            <a:off x="13335000" y="7418790"/>
            <a:ext cx="3810000" cy="1107996"/>
          </a:xfrm>
          <a:prstGeom prst="rect">
            <a:avLst/>
          </a:prstGeom>
          <a:noFill/>
        </p:spPr>
        <p:txBody>
          <a:bodyPr wrap="square" rtlCol="0">
            <a:spAutoFit/>
          </a:bodyPr>
          <a:lstStyle/>
          <a:p>
            <a:r>
              <a:rPr lang="en-US" sz="2200" dirty="0">
                <a:solidFill>
                  <a:schemeClr val="bg1"/>
                </a:solidFill>
                <a:effectLst/>
                <a:ea typeface="Times New Roman" panose="02020603050405020304" pitchFamily="18" charset="0"/>
                <a:cs typeface="Times New Roman" panose="02020603050405020304" pitchFamily="18" charset="0"/>
              </a:rPr>
              <a:t>Passed Senate Judiciary 2/16. Waiting Senate Rules Committee.</a:t>
            </a:r>
            <a:endParaRPr lang="en-US" sz="22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22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D2F45"/>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5FDE150D-9FC6-51DB-73A1-A0818E98A837}"/>
              </a:ext>
            </a:extLst>
          </p:cNvPr>
          <p:cNvPicPr>
            <a:picLocks noChangeAspect="1"/>
          </p:cNvPicPr>
          <p:nvPr/>
        </p:nvPicPr>
        <p:blipFill>
          <a:blip r:embed="rId3"/>
          <a:srcRect/>
          <a:stretch>
            <a:fillRect/>
          </a:stretch>
        </p:blipFill>
        <p:spPr>
          <a:xfrm>
            <a:off x="216658" y="38100"/>
            <a:ext cx="1764542" cy="2001371"/>
          </a:xfrm>
          <a:prstGeom prst="rect">
            <a:avLst/>
          </a:prstGeom>
        </p:spPr>
      </p:pic>
      <p:sp>
        <p:nvSpPr>
          <p:cNvPr id="8" name="TextBox 3">
            <a:extLst>
              <a:ext uri="{FF2B5EF4-FFF2-40B4-BE49-F238E27FC236}">
                <a16:creationId xmlns:a16="http://schemas.microsoft.com/office/drawing/2014/main" id="{8BEC7D09-24EA-AF3E-D234-E026167B1B7D}"/>
              </a:ext>
            </a:extLst>
          </p:cNvPr>
          <p:cNvSpPr txBox="1"/>
          <p:nvPr/>
        </p:nvSpPr>
        <p:spPr>
          <a:xfrm>
            <a:off x="6799388" y="103657"/>
            <a:ext cx="8077199" cy="1309205"/>
          </a:xfrm>
          <a:prstGeom prst="rect">
            <a:avLst/>
          </a:prstGeom>
        </p:spPr>
        <p:txBody>
          <a:bodyPr wrap="square" lIns="0" tIns="0" rIns="0" bIns="0" rtlCol="0" anchor="t">
            <a:spAutoFit/>
          </a:bodyPr>
          <a:lstStyle/>
          <a:p>
            <a:pPr algn="l">
              <a:lnSpc>
                <a:spcPts val="11474"/>
              </a:lnSpc>
            </a:pPr>
            <a:r>
              <a:rPr lang="en-US" sz="6000" dirty="0">
                <a:solidFill>
                  <a:srgbClr val="EDDB8F"/>
                </a:solidFill>
                <a:latin typeface="League Gothic Bold"/>
              </a:rPr>
              <a:t>TRANSPARENCY</a:t>
            </a:r>
          </a:p>
        </p:txBody>
      </p:sp>
      <p:sp>
        <p:nvSpPr>
          <p:cNvPr id="10" name="TextBox 9">
            <a:extLst>
              <a:ext uri="{FF2B5EF4-FFF2-40B4-BE49-F238E27FC236}">
                <a16:creationId xmlns:a16="http://schemas.microsoft.com/office/drawing/2014/main" id="{1D1C4905-2683-5AC5-E7B5-8BBD01ACD40C}"/>
              </a:ext>
            </a:extLst>
          </p:cNvPr>
          <p:cNvSpPr txBox="1"/>
          <p:nvPr/>
        </p:nvSpPr>
        <p:spPr>
          <a:xfrm>
            <a:off x="1008888" y="1957505"/>
            <a:ext cx="12021312" cy="2677656"/>
          </a:xfrm>
          <a:prstGeom prst="rect">
            <a:avLst/>
          </a:prstGeom>
          <a:noFill/>
        </p:spPr>
        <p:txBody>
          <a:bodyPr wrap="square">
            <a:spAutoFit/>
          </a:bodyPr>
          <a:lstStyle/>
          <a:p>
            <a:pPr marL="342900" marR="0" lvl="0" indent="-342900">
              <a:spcBef>
                <a:spcPts val="0"/>
              </a:spcBef>
              <a:spcAft>
                <a:spcPts val="0"/>
              </a:spcAft>
              <a:buSzPts val="1000"/>
              <a:buFont typeface="Symbol" pitchFamily="2" charset="2"/>
              <a:buChar char=""/>
              <a:tabLst>
                <a:tab pos="457200" algn="l"/>
              </a:tabLst>
            </a:pPr>
            <a:r>
              <a:rPr lang="en-US" sz="2400" b="1" i="1" dirty="0">
                <a:solidFill>
                  <a:schemeClr val="bg1"/>
                </a:solidFill>
                <a:effectLst/>
                <a:ea typeface="Times New Roman" panose="02020603050405020304" pitchFamily="18" charset="0"/>
                <a:cs typeface="Times New Roman" panose="02020603050405020304" pitchFamily="18" charset="0"/>
              </a:rPr>
              <a:t>HB2533 - </a:t>
            </a:r>
            <a:r>
              <a:rPr lang="en-US" sz="2400" b="1" i="1" dirty="0" err="1">
                <a:solidFill>
                  <a:schemeClr val="bg1"/>
                </a:solidFill>
                <a:effectLst/>
                <a:ea typeface="Times New Roman" panose="02020603050405020304" pitchFamily="18" charset="0"/>
                <a:cs typeface="Times New Roman" panose="02020603050405020304" pitchFamily="18" charset="0"/>
              </a:rPr>
              <a:t>Gilette</a:t>
            </a:r>
            <a:r>
              <a:rPr lang="en-US" sz="2400" b="1" i="1" dirty="0">
                <a:solidFill>
                  <a:schemeClr val="bg1"/>
                </a:solidFill>
                <a:effectLst/>
                <a:ea typeface="Times New Roman" panose="02020603050405020304" pitchFamily="18" charset="0"/>
                <a:cs typeface="Times New Roman" panose="02020603050405020304" pitchFamily="18" charset="0"/>
              </a:rPr>
              <a:t> classroom instruction; posting requirements</a:t>
            </a:r>
            <a:endParaRPr lang="en-US" sz="2400" dirty="0">
              <a:solidFill>
                <a:schemeClr val="bg1"/>
              </a:solidFill>
              <a:effectLst/>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2400" dirty="0">
                <a:solidFill>
                  <a:schemeClr val="bg1"/>
                </a:solidFill>
                <a:effectLst/>
                <a:ea typeface="Times New Roman" panose="02020603050405020304" pitchFamily="18" charset="0"/>
                <a:cs typeface="Times New Roman" panose="02020603050405020304" pitchFamily="18" charset="0"/>
              </a:rPr>
              <a:t>School districts and charter schools are required to post on their websites free of charge an electronic copy of each educational course of study offered by each school, a list of all learning materials, including the source of any supplemental educational materials, that are being used in each school, and each lesson plan that is being used or implemented in each school. </a:t>
            </a:r>
            <a:endParaRPr lang="en-US" sz="2400" dirty="0">
              <a:solidFill>
                <a:schemeClr val="bg1"/>
              </a:solidFill>
              <a:effectLst/>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endParaRPr lang="en-US" sz="2400" dirty="0">
              <a:solidFill>
                <a:schemeClr val="bg1"/>
              </a:solidFill>
              <a:effectLst/>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3C5EEC87-E140-CAC4-66FC-6F98749299CE}"/>
              </a:ext>
            </a:extLst>
          </p:cNvPr>
          <p:cNvSpPr txBox="1"/>
          <p:nvPr/>
        </p:nvSpPr>
        <p:spPr>
          <a:xfrm>
            <a:off x="13030200" y="2292853"/>
            <a:ext cx="5562600" cy="1200329"/>
          </a:xfrm>
          <a:prstGeom prst="rect">
            <a:avLst/>
          </a:prstGeom>
          <a:noFill/>
        </p:spPr>
        <p:txBody>
          <a:bodyPr wrap="square" rtlCol="0">
            <a:spAutoFit/>
          </a:bodyPr>
          <a:lstStyle/>
          <a:p>
            <a:pPr marR="0" lvl="1">
              <a:spcBef>
                <a:spcPts val="0"/>
              </a:spcBef>
              <a:spcAft>
                <a:spcPts val="0"/>
              </a:spcAft>
              <a:buSzPts val="1000"/>
              <a:tabLst>
                <a:tab pos="914400" algn="l"/>
              </a:tabLst>
            </a:pPr>
            <a:r>
              <a:rPr lang="en-US" sz="2400" dirty="0">
                <a:solidFill>
                  <a:schemeClr val="bg1"/>
                </a:solidFill>
                <a:ea typeface="Times New Roman" panose="02020603050405020304" pitchFamily="18" charset="0"/>
                <a:cs typeface="Times New Roman" panose="02020603050405020304" pitchFamily="18" charset="0"/>
              </a:rPr>
              <a:t>Passed </a:t>
            </a:r>
            <a:r>
              <a:rPr lang="en-US" sz="2400" dirty="0">
                <a:solidFill>
                  <a:schemeClr val="bg1"/>
                </a:solidFill>
                <a:effectLst/>
                <a:ea typeface="Times New Roman" panose="02020603050405020304" pitchFamily="18" charset="0"/>
                <a:cs typeface="Times New Roman" panose="02020603050405020304" pitchFamily="18" charset="0"/>
              </a:rPr>
              <a:t>House Education Committee 2/14. Waiting on House Rules Committee.</a:t>
            </a:r>
            <a:endParaRPr lang="en-US" sz="2400" dirty="0">
              <a:solidFill>
                <a:schemeClr val="bg1"/>
              </a:solidFill>
              <a:effectLst/>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E7E688AC-2E73-DB52-7C7B-1C9EA526A512}"/>
              </a:ext>
            </a:extLst>
          </p:cNvPr>
          <p:cNvSpPr txBox="1"/>
          <p:nvPr/>
        </p:nvSpPr>
        <p:spPr>
          <a:xfrm>
            <a:off x="13030200" y="4946766"/>
            <a:ext cx="5562600" cy="461665"/>
          </a:xfrm>
          <a:prstGeom prst="rect">
            <a:avLst/>
          </a:prstGeom>
          <a:noFill/>
        </p:spPr>
        <p:txBody>
          <a:bodyPr wrap="square" rtlCol="0">
            <a:spAutoFit/>
          </a:bodyPr>
          <a:lstStyle/>
          <a:p>
            <a:pPr marR="0" lvl="1">
              <a:spcBef>
                <a:spcPts val="0"/>
              </a:spcBef>
              <a:spcAft>
                <a:spcPts val="0"/>
              </a:spcAft>
              <a:buSzPts val="1000"/>
              <a:tabLst>
                <a:tab pos="914400" algn="l"/>
              </a:tabLst>
            </a:pPr>
            <a:r>
              <a:rPr lang="en-US" sz="2400" dirty="0">
                <a:solidFill>
                  <a:schemeClr val="bg1"/>
                </a:solidFill>
                <a:effectLst/>
                <a:ea typeface="Times New Roman" panose="02020603050405020304" pitchFamily="18" charset="0"/>
                <a:cs typeface="Times New Roman" panose="02020603050405020304" pitchFamily="18" charset="0"/>
              </a:rPr>
              <a:t>Referred to committees; no action.</a:t>
            </a:r>
            <a:endParaRPr lang="en-US" sz="2400" dirty="0">
              <a:solidFill>
                <a:schemeClr val="bg1"/>
              </a:solidFill>
              <a:effectLst/>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9C8E1C97-775C-5874-1064-FD35D3EB2675}"/>
              </a:ext>
            </a:extLst>
          </p:cNvPr>
          <p:cNvSpPr txBox="1"/>
          <p:nvPr/>
        </p:nvSpPr>
        <p:spPr>
          <a:xfrm>
            <a:off x="921320" y="4519039"/>
            <a:ext cx="11756135" cy="2308324"/>
          </a:xfrm>
          <a:prstGeom prst="rect">
            <a:avLst/>
          </a:prstGeom>
          <a:noFill/>
        </p:spPr>
        <p:txBody>
          <a:bodyPr wrap="square">
            <a:spAutoFit/>
          </a:bodyPr>
          <a:lstStyle/>
          <a:p>
            <a:pPr marL="342900" marR="0" lvl="0" indent="-342900">
              <a:spcBef>
                <a:spcPts val="0"/>
              </a:spcBef>
              <a:spcAft>
                <a:spcPts val="0"/>
              </a:spcAft>
              <a:buSzPts val="1000"/>
              <a:buFont typeface="Symbol" pitchFamily="2" charset="2"/>
              <a:buChar char=""/>
              <a:tabLst>
                <a:tab pos="457200" algn="l"/>
              </a:tabLst>
            </a:pPr>
            <a:r>
              <a:rPr lang="en-US" sz="2400" b="1" i="1" dirty="0">
                <a:solidFill>
                  <a:schemeClr val="bg1"/>
                </a:solidFill>
                <a:effectLst/>
                <a:ea typeface="Times New Roman" panose="02020603050405020304" pitchFamily="18" charset="0"/>
                <a:cs typeface="Times New Roman" panose="02020603050405020304" pitchFamily="18" charset="0"/>
              </a:rPr>
              <a:t>HB2699 - Chaplik districts; online database; educational materials</a:t>
            </a:r>
            <a:endParaRPr lang="en-US" sz="2400" dirty="0">
              <a:solidFill>
                <a:schemeClr val="bg1"/>
              </a:solidFill>
              <a:effectLst/>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2400" dirty="0">
                <a:solidFill>
                  <a:schemeClr val="bg1"/>
                </a:solidFill>
                <a:effectLst/>
                <a:ea typeface="Times New Roman" panose="02020603050405020304" pitchFamily="18" charset="0"/>
                <a:cs typeface="Times New Roman" panose="02020603050405020304" pitchFamily="18" charset="0"/>
              </a:rPr>
              <a:t>Beginning July 1, 2024, each school district is required to maintain an online database of all "educational materials" (defined) used by the school district and by each individual school operated by the school district. School districts are required to make the database accessible and electronically searchable by the public through the school district's website at no cost. Additional requirements for the database are specified. </a:t>
            </a:r>
            <a:endParaRPr lang="en-US" sz="2400" dirty="0">
              <a:solidFill>
                <a:schemeClr val="bg1"/>
              </a:solidFill>
              <a:effectLst/>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F78D22F2-CB83-2728-7528-B5EBFCA2BF9D}"/>
              </a:ext>
            </a:extLst>
          </p:cNvPr>
          <p:cNvSpPr txBox="1"/>
          <p:nvPr/>
        </p:nvSpPr>
        <p:spPr>
          <a:xfrm>
            <a:off x="932688" y="7138968"/>
            <a:ext cx="12173712" cy="2677656"/>
          </a:xfrm>
          <a:prstGeom prst="rect">
            <a:avLst/>
          </a:prstGeom>
          <a:noFill/>
        </p:spPr>
        <p:txBody>
          <a:bodyPr wrap="square">
            <a:spAutoFit/>
          </a:bodyPr>
          <a:lstStyle/>
          <a:p>
            <a:pPr marL="342900" marR="0" lvl="0" indent="-342900">
              <a:spcBef>
                <a:spcPts val="0"/>
              </a:spcBef>
              <a:spcAft>
                <a:spcPts val="0"/>
              </a:spcAft>
              <a:buSzPts val="1000"/>
              <a:buFont typeface="Symbol" pitchFamily="2" charset="2"/>
              <a:buChar char=""/>
              <a:tabLst>
                <a:tab pos="457200" algn="l"/>
              </a:tabLst>
            </a:pPr>
            <a:r>
              <a:rPr lang="en-US" sz="2400" b="1" i="1" dirty="0">
                <a:solidFill>
                  <a:schemeClr val="bg1"/>
                </a:solidFill>
                <a:effectLst/>
                <a:ea typeface="Times New Roman" panose="02020603050405020304" pitchFamily="18" charset="0"/>
                <a:cs typeface="Times New Roman" panose="02020603050405020304" pitchFamily="18" charset="0"/>
              </a:rPr>
              <a:t>HB2537 - Pingerelli school transparency portal; reporting; requirements</a:t>
            </a:r>
            <a:endParaRPr lang="en-US" sz="2400" dirty="0">
              <a:solidFill>
                <a:schemeClr val="bg1"/>
              </a:solidFill>
              <a:effectLst/>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2400" dirty="0">
                <a:solidFill>
                  <a:schemeClr val="bg1"/>
                </a:solidFill>
                <a:effectLst/>
                <a:ea typeface="Times New Roman" panose="02020603050405020304" pitchFamily="18" charset="0"/>
                <a:cs typeface="Times New Roman" panose="02020603050405020304" pitchFamily="18" charset="0"/>
              </a:rPr>
              <a:t>Expands the information that must be included in the school financial transparency portal to include the number of full-time equivalent positions at each school, the average salary range for each type of position, each entry into the school district's or charter school's general ledger, the amount allocated for each current and prospective capital project or facility expense and funding sources for each project or expense, and the school district's or charter school's proposed, adopted, and revised budget. </a:t>
            </a:r>
            <a:endParaRPr lang="en-US" sz="2400" dirty="0">
              <a:solidFill>
                <a:schemeClr val="bg1"/>
              </a:solidFill>
              <a:effectLst/>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C9251C0B-9BA2-7CD2-8C77-A506429F7A66}"/>
              </a:ext>
            </a:extLst>
          </p:cNvPr>
          <p:cNvSpPr txBox="1"/>
          <p:nvPr/>
        </p:nvSpPr>
        <p:spPr>
          <a:xfrm>
            <a:off x="13639800" y="7330976"/>
            <a:ext cx="4343400" cy="2308324"/>
          </a:xfrm>
          <a:prstGeom prst="rect">
            <a:avLst/>
          </a:prstGeom>
          <a:noFill/>
        </p:spPr>
        <p:txBody>
          <a:bodyPr wrap="square" rtlCol="0">
            <a:spAutoFit/>
          </a:bodyPr>
          <a:lstStyle/>
          <a:p>
            <a:r>
              <a:rPr lang="en-US" sz="2400" dirty="0">
                <a:solidFill>
                  <a:schemeClr val="bg1"/>
                </a:solidFill>
                <a:effectLst/>
                <a:ea typeface="Times New Roman" panose="02020603050405020304" pitchFamily="18" charset="0"/>
                <a:cs typeface="Times New Roman" panose="02020603050405020304" pitchFamily="18" charset="0"/>
              </a:rPr>
              <a:t>HELD from House Education Committee - A for AZ working on this bill, and they want to transparency portal live before the </a:t>
            </a:r>
            <a:r>
              <a:rPr lang="en-US" sz="2400" dirty="0">
                <a:solidFill>
                  <a:schemeClr val="bg1"/>
                </a:solidFill>
                <a:ea typeface="Times New Roman" panose="02020603050405020304" pitchFamily="18" charset="0"/>
                <a:cs typeface="Times New Roman" panose="02020603050405020304" pitchFamily="18" charset="0"/>
              </a:rPr>
              <a:t>bill is </a:t>
            </a:r>
            <a:r>
              <a:rPr lang="en-US" sz="2400" dirty="0">
                <a:solidFill>
                  <a:schemeClr val="bg1"/>
                </a:solidFill>
                <a:effectLst/>
                <a:ea typeface="Times New Roman" panose="02020603050405020304" pitchFamily="18" charset="0"/>
                <a:cs typeface="Times New Roman" panose="02020603050405020304" pitchFamily="18" charset="0"/>
              </a:rPr>
              <a:t>heard in committee.</a:t>
            </a:r>
            <a:endParaRPr lang="en-US" sz="2400" dirty="0">
              <a:solidFill>
                <a:schemeClr val="bg1"/>
              </a:solidFill>
              <a:effectLst/>
              <a:ea typeface="Calibri" panose="020F0502020204030204" pitchFamily="34" charset="0"/>
              <a:cs typeface="Times New Roman" panose="02020603050405020304" pitchFamily="18" charset="0"/>
            </a:endParaRPr>
          </a:p>
          <a:p>
            <a:endParaRPr lang="en-US" sz="2400" dirty="0"/>
          </a:p>
        </p:txBody>
      </p:sp>
    </p:spTree>
    <p:extLst>
      <p:ext uri="{BB962C8B-B14F-4D97-AF65-F5344CB8AC3E}">
        <p14:creationId xmlns:p14="http://schemas.microsoft.com/office/powerpoint/2010/main" val="3456636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D2F45"/>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5FDE150D-9FC6-51DB-73A1-A0818E98A837}"/>
              </a:ext>
            </a:extLst>
          </p:cNvPr>
          <p:cNvPicPr>
            <a:picLocks noChangeAspect="1"/>
          </p:cNvPicPr>
          <p:nvPr/>
        </p:nvPicPr>
        <p:blipFill>
          <a:blip r:embed="rId3"/>
          <a:srcRect/>
          <a:stretch>
            <a:fillRect/>
          </a:stretch>
        </p:blipFill>
        <p:spPr>
          <a:xfrm>
            <a:off x="216658" y="38100"/>
            <a:ext cx="1764542" cy="2001371"/>
          </a:xfrm>
          <a:prstGeom prst="rect">
            <a:avLst/>
          </a:prstGeom>
        </p:spPr>
      </p:pic>
      <p:sp>
        <p:nvSpPr>
          <p:cNvPr id="8" name="TextBox 3">
            <a:extLst>
              <a:ext uri="{FF2B5EF4-FFF2-40B4-BE49-F238E27FC236}">
                <a16:creationId xmlns:a16="http://schemas.microsoft.com/office/drawing/2014/main" id="{8BEC7D09-24EA-AF3E-D234-E026167B1B7D}"/>
              </a:ext>
            </a:extLst>
          </p:cNvPr>
          <p:cNvSpPr txBox="1"/>
          <p:nvPr/>
        </p:nvSpPr>
        <p:spPr>
          <a:xfrm>
            <a:off x="6799388" y="103657"/>
            <a:ext cx="8077199" cy="1309205"/>
          </a:xfrm>
          <a:prstGeom prst="rect">
            <a:avLst/>
          </a:prstGeom>
        </p:spPr>
        <p:txBody>
          <a:bodyPr wrap="square" lIns="0" tIns="0" rIns="0" bIns="0" rtlCol="0" anchor="t">
            <a:spAutoFit/>
          </a:bodyPr>
          <a:lstStyle/>
          <a:p>
            <a:pPr algn="l">
              <a:lnSpc>
                <a:spcPts val="11474"/>
              </a:lnSpc>
            </a:pPr>
            <a:r>
              <a:rPr lang="en-US" sz="6000" dirty="0">
                <a:solidFill>
                  <a:srgbClr val="EDDB8F"/>
                </a:solidFill>
                <a:latin typeface="League Gothic Bold"/>
              </a:rPr>
              <a:t>PARENTAL CONSENT</a:t>
            </a:r>
          </a:p>
        </p:txBody>
      </p:sp>
      <p:sp>
        <p:nvSpPr>
          <p:cNvPr id="10" name="TextBox 9">
            <a:extLst>
              <a:ext uri="{FF2B5EF4-FFF2-40B4-BE49-F238E27FC236}">
                <a16:creationId xmlns:a16="http://schemas.microsoft.com/office/drawing/2014/main" id="{1D1C4905-2683-5AC5-E7B5-8BBD01ACD40C}"/>
              </a:ext>
            </a:extLst>
          </p:cNvPr>
          <p:cNvSpPr txBox="1"/>
          <p:nvPr/>
        </p:nvSpPr>
        <p:spPr>
          <a:xfrm>
            <a:off x="1008888" y="1957505"/>
            <a:ext cx="12021312" cy="3139321"/>
          </a:xfrm>
          <a:prstGeom prst="rect">
            <a:avLst/>
          </a:prstGeom>
          <a:noFill/>
        </p:spPr>
        <p:txBody>
          <a:bodyPr wrap="square">
            <a:spAutoFit/>
          </a:bodyPr>
          <a:lstStyle/>
          <a:p>
            <a:pPr marL="342900" marR="0" lvl="0" indent="-342900">
              <a:spcBef>
                <a:spcPts val="0"/>
              </a:spcBef>
              <a:spcAft>
                <a:spcPts val="0"/>
              </a:spcAft>
              <a:buSzPts val="1000"/>
              <a:buFont typeface="Symbol" pitchFamily="2" charset="2"/>
              <a:buChar char=""/>
              <a:tabLst>
                <a:tab pos="457200" algn="l"/>
              </a:tabLst>
            </a:pPr>
            <a:r>
              <a:rPr lang="en-US" sz="2200" b="1" i="1" dirty="0">
                <a:solidFill>
                  <a:schemeClr val="bg1"/>
                </a:solidFill>
                <a:effectLst/>
                <a:ea typeface="Times New Roman" panose="02020603050405020304" pitchFamily="18" charset="0"/>
                <a:cs typeface="Times New Roman" panose="02020603050405020304" pitchFamily="18" charset="0"/>
              </a:rPr>
              <a:t>HB2317 - Jones school counselors; parental consent</a:t>
            </a:r>
            <a:endParaRPr lang="en-US" sz="2200" dirty="0">
              <a:solidFill>
                <a:schemeClr val="bg1"/>
              </a:solidFill>
              <a:effectLst/>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2200" dirty="0">
                <a:solidFill>
                  <a:schemeClr val="bg1"/>
                </a:solidFill>
                <a:effectLst/>
                <a:ea typeface="Times New Roman" panose="02020603050405020304" pitchFamily="18" charset="0"/>
                <a:cs typeface="Times New Roman" panose="02020603050405020304" pitchFamily="18" charset="0"/>
              </a:rPr>
              <a:t>At the beginning of each school year, each public school that offers the services of a school counselor is required to provide the parent of each student enrolled in the public school with a school counseling consent form. Each parent is allowed to indicate on the form any topic that the school counselor is prohibited from discussing with the parent's child. A school counselor may not discuss any topic with a student that the student's parent has indicated on the school counselor consent form. A parent cannot prohibit a school counselor from discussing any matter that the school counselor would be required to report as a mandatory reporter of abuse or neglect, or from discussing student safety concerns. </a:t>
            </a:r>
            <a:endParaRPr lang="en-US" sz="2200" dirty="0">
              <a:solidFill>
                <a:schemeClr val="bg1"/>
              </a:solidFill>
              <a:effectLst/>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3C5EEC87-E140-CAC4-66FC-6F98749299CE}"/>
              </a:ext>
            </a:extLst>
          </p:cNvPr>
          <p:cNvSpPr txBox="1"/>
          <p:nvPr/>
        </p:nvSpPr>
        <p:spPr>
          <a:xfrm>
            <a:off x="13030200" y="1982155"/>
            <a:ext cx="5562600" cy="430887"/>
          </a:xfrm>
          <a:prstGeom prst="rect">
            <a:avLst/>
          </a:prstGeom>
          <a:noFill/>
        </p:spPr>
        <p:txBody>
          <a:bodyPr wrap="square" rtlCol="0">
            <a:spAutoFit/>
          </a:bodyPr>
          <a:lstStyle/>
          <a:p>
            <a:pPr marR="0" lvl="1">
              <a:spcBef>
                <a:spcPts val="0"/>
              </a:spcBef>
              <a:spcAft>
                <a:spcPts val="0"/>
              </a:spcAft>
              <a:buSzPts val="1000"/>
              <a:tabLst>
                <a:tab pos="914400" algn="l"/>
              </a:tabLst>
            </a:pPr>
            <a:r>
              <a:rPr lang="en-US" sz="2200" dirty="0">
                <a:solidFill>
                  <a:schemeClr val="bg1"/>
                </a:solidFill>
                <a:effectLst/>
                <a:ea typeface="Times New Roman" panose="02020603050405020304" pitchFamily="18" charset="0"/>
                <a:cs typeface="Times New Roman" panose="02020603050405020304" pitchFamily="18" charset="0"/>
              </a:rPr>
              <a:t>Referred to committees; no action. </a:t>
            </a:r>
            <a:endParaRPr lang="en-US" sz="2200" dirty="0"/>
          </a:p>
        </p:txBody>
      </p:sp>
      <p:sp>
        <p:nvSpPr>
          <p:cNvPr id="3" name="TextBox 2">
            <a:extLst>
              <a:ext uri="{FF2B5EF4-FFF2-40B4-BE49-F238E27FC236}">
                <a16:creationId xmlns:a16="http://schemas.microsoft.com/office/drawing/2014/main" id="{DE2607F5-56BE-BE4A-B89F-65F6476031F1}"/>
              </a:ext>
            </a:extLst>
          </p:cNvPr>
          <p:cNvSpPr txBox="1"/>
          <p:nvPr/>
        </p:nvSpPr>
        <p:spPr>
          <a:xfrm>
            <a:off x="1028575" y="5222179"/>
            <a:ext cx="12021311" cy="5170646"/>
          </a:xfrm>
          <a:prstGeom prst="rect">
            <a:avLst/>
          </a:prstGeom>
          <a:noFill/>
        </p:spPr>
        <p:txBody>
          <a:bodyPr wrap="square">
            <a:spAutoFit/>
          </a:bodyPr>
          <a:lstStyle/>
          <a:p>
            <a:pPr marL="342900" marR="0" lvl="0" indent="-342900">
              <a:spcBef>
                <a:spcPts val="0"/>
              </a:spcBef>
              <a:spcAft>
                <a:spcPts val="0"/>
              </a:spcAft>
              <a:buSzPts val="1000"/>
              <a:buFont typeface="Symbol" pitchFamily="2" charset="2"/>
              <a:buChar char=""/>
              <a:tabLst>
                <a:tab pos="457200" algn="l"/>
              </a:tabLst>
            </a:pPr>
            <a:r>
              <a:rPr lang="en-US" sz="2200" b="1" i="1" dirty="0">
                <a:solidFill>
                  <a:schemeClr val="bg1"/>
                </a:solidFill>
                <a:effectLst/>
                <a:ea typeface="Times New Roman" panose="02020603050405020304" pitchFamily="18" charset="0"/>
                <a:cs typeface="Times New Roman" panose="02020603050405020304" pitchFamily="18" charset="0"/>
              </a:rPr>
              <a:t>HB2711 - </a:t>
            </a:r>
            <a:r>
              <a:rPr lang="en-US" sz="2200" b="1" i="1" dirty="0" err="1">
                <a:solidFill>
                  <a:schemeClr val="bg1"/>
                </a:solidFill>
                <a:effectLst/>
                <a:ea typeface="Times New Roman" panose="02020603050405020304" pitchFamily="18" charset="0"/>
                <a:cs typeface="Times New Roman" panose="02020603050405020304" pitchFamily="18" charset="0"/>
              </a:rPr>
              <a:t>Kolodin</a:t>
            </a:r>
            <a:r>
              <a:rPr lang="en-US" sz="2200" b="1" i="1" dirty="0">
                <a:solidFill>
                  <a:schemeClr val="bg1"/>
                </a:solidFill>
                <a:effectLst/>
                <a:ea typeface="Times New Roman" panose="02020603050405020304" pitchFamily="18" charset="0"/>
                <a:cs typeface="Times New Roman" panose="02020603050405020304" pitchFamily="18" charset="0"/>
              </a:rPr>
              <a:t> student information; parental notification; requirements</a:t>
            </a:r>
            <a:endParaRPr lang="en-US" sz="2200" dirty="0">
              <a:solidFill>
                <a:schemeClr val="bg1"/>
              </a:solidFill>
              <a:effectLst/>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2200" dirty="0">
                <a:solidFill>
                  <a:schemeClr val="bg1"/>
                </a:solidFill>
                <a:effectLst/>
                <a:ea typeface="Times New Roman" panose="02020603050405020304" pitchFamily="18" charset="0"/>
                <a:cs typeface="Times New Roman" panose="02020603050405020304" pitchFamily="18" charset="0"/>
              </a:rPr>
              <a:t>An employee or independent contractor of a school district who interacts with students is required to disclose to a student's parent any information that the employee or independent contractor learns about the student. For information relating to a student's gender, gender identity, gender pronouns, sexuality, sexual identity or similar topics, the employee or independent contractor is required to make the disclosure no later than 48 hours after learning the information. For any other information about the student, the employee or independent contractor is required to make the disclosure on request by the student's parent. School district governing boards are required to adopt policies to implement these requirements. </a:t>
            </a:r>
          </a:p>
          <a:p>
            <a:pPr marL="742950" marR="0" lvl="1" indent="-285750">
              <a:spcBef>
                <a:spcPts val="0"/>
              </a:spcBef>
              <a:spcAft>
                <a:spcPts val="0"/>
              </a:spcAft>
              <a:buSzPts val="1000"/>
              <a:buFont typeface="Courier New" panose="02070309020205020404" pitchFamily="49" charset="0"/>
              <a:buChar char="o"/>
              <a:tabLst>
                <a:tab pos="914400" algn="l"/>
              </a:tabLst>
            </a:pPr>
            <a:endParaRPr lang="en-US" sz="2200" dirty="0">
              <a:solidFill>
                <a:schemeClr val="bg1"/>
              </a:solidFill>
              <a:effectLst/>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2200" b="1" i="1" dirty="0">
                <a:solidFill>
                  <a:schemeClr val="bg1"/>
                </a:solidFill>
                <a:effectLst/>
                <a:ea typeface="Times New Roman" panose="02020603050405020304" pitchFamily="18" charset="0"/>
                <a:cs typeface="Times New Roman" panose="02020603050405020304" pitchFamily="18" charset="0"/>
              </a:rPr>
              <a:t>HB2786 - Heap teacher training; parental notification; requirements</a:t>
            </a:r>
            <a:endParaRPr lang="en-US" sz="2200" dirty="0">
              <a:solidFill>
                <a:schemeClr val="bg1"/>
              </a:solidFill>
              <a:effectLst/>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2200" dirty="0">
                <a:solidFill>
                  <a:schemeClr val="bg1"/>
                </a:solidFill>
                <a:effectLst/>
                <a:ea typeface="Times New Roman" panose="02020603050405020304" pitchFamily="18" charset="0"/>
                <a:cs typeface="Times New Roman" panose="02020603050405020304" pitchFamily="18" charset="0"/>
              </a:rPr>
              <a:t>Parental involvement policies adopted by school district governing boards are required to include procedures by which parents are notified of "training" (defined) for teachers or school administrators if the school district requires, endorses, recommends, encourages, funds, facilitates, or provides the training. </a:t>
            </a:r>
            <a:endParaRPr lang="en-US" sz="2200" dirty="0">
              <a:solidFill>
                <a:schemeClr val="bg1"/>
              </a:solidFill>
              <a:effectLst/>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14B4D4CB-867B-16A6-3D6B-BBE210AFC00D}"/>
              </a:ext>
            </a:extLst>
          </p:cNvPr>
          <p:cNvSpPr txBox="1"/>
          <p:nvPr/>
        </p:nvSpPr>
        <p:spPr>
          <a:xfrm>
            <a:off x="13055982" y="5006735"/>
            <a:ext cx="5562600" cy="430887"/>
          </a:xfrm>
          <a:prstGeom prst="rect">
            <a:avLst/>
          </a:prstGeom>
          <a:noFill/>
        </p:spPr>
        <p:txBody>
          <a:bodyPr wrap="square" rtlCol="0">
            <a:spAutoFit/>
          </a:bodyPr>
          <a:lstStyle/>
          <a:p>
            <a:pPr marR="0" lvl="1">
              <a:spcBef>
                <a:spcPts val="0"/>
              </a:spcBef>
              <a:spcAft>
                <a:spcPts val="0"/>
              </a:spcAft>
              <a:buSzPts val="1000"/>
              <a:tabLst>
                <a:tab pos="914400" algn="l"/>
              </a:tabLst>
            </a:pPr>
            <a:r>
              <a:rPr lang="en-US" sz="2200" dirty="0">
                <a:solidFill>
                  <a:schemeClr val="bg1"/>
                </a:solidFill>
                <a:effectLst/>
                <a:ea typeface="Times New Roman" panose="02020603050405020304" pitchFamily="18" charset="0"/>
                <a:cs typeface="Times New Roman" panose="02020603050405020304" pitchFamily="18" charset="0"/>
              </a:rPr>
              <a:t>Referred to committees; no action.</a:t>
            </a:r>
            <a:endParaRPr lang="en-US" sz="2200" dirty="0"/>
          </a:p>
        </p:txBody>
      </p:sp>
      <p:sp>
        <p:nvSpPr>
          <p:cNvPr id="5" name="TextBox 4">
            <a:extLst>
              <a:ext uri="{FF2B5EF4-FFF2-40B4-BE49-F238E27FC236}">
                <a16:creationId xmlns:a16="http://schemas.microsoft.com/office/drawing/2014/main" id="{E3DE0765-6C69-D47B-B8E1-90B02D216ED2}"/>
              </a:ext>
            </a:extLst>
          </p:cNvPr>
          <p:cNvSpPr txBox="1"/>
          <p:nvPr/>
        </p:nvSpPr>
        <p:spPr>
          <a:xfrm>
            <a:off x="13665582" y="8496300"/>
            <a:ext cx="4343400" cy="1107996"/>
          </a:xfrm>
          <a:prstGeom prst="rect">
            <a:avLst/>
          </a:prstGeom>
          <a:noFill/>
        </p:spPr>
        <p:txBody>
          <a:bodyPr wrap="square" rtlCol="0">
            <a:spAutoFit/>
          </a:bodyPr>
          <a:lstStyle/>
          <a:p>
            <a:r>
              <a:rPr lang="en-US" sz="2200" dirty="0">
                <a:solidFill>
                  <a:schemeClr val="bg1"/>
                </a:solidFill>
                <a:effectLst/>
                <a:ea typeface="Times New Roman" panose="02020603050405020304" pitchFamily="18" charset="0"/>
              </a:rPr>
              <a:t>Passed House Education Committee 2/14</a:t>
            </a:r>
            <a:r>
              <a:rPr lang="en-US" sz="2200" dirty="0">
                <a:solidFill>
                  <a:schemeClr val="bg1"/>
                </a:solidFill>
                <a:ea typeface="Times New Roman" panose="02020603050405020304" pitchFamily="18" charset="0"/>
              </a:rPr>
              <a:t>; Waiting House Rules Committee hearing. </a:t>
            </a:r>
            <a:endParaRPr lang="en-US" sz="2200" dirty="0">
              <a:solidFill>
                <a:schemeClr val="bg1"/>
              </a:solidFill>
            </a:endParaRPr>
          </a:p>
        </p:txBody>
      </p:sp>
    </p:spTree>
    <p:extLst>
      <p:ext uri="{BB962C8B-B14F-4D97-AF65-F5344CB8AC3E}">
        <p14:creationId xmlns:p14="http://schemas.microsoft.com/office/powerpoint/2010/main" val="3118997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D2F45"/>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5FDE150D-9FC6-51DB-73A1-A0818E98A837}"/>
              </a:ext>
            </a:extLst>
          </p:cNvPr>
          <p:cNvPicPr>
            <a:picLocks noChangeAspect="1"/>
          </p:cNvPicPr>
          <p:nvPr/>
        </p:nvPicPr>
        <p:blipFill>
          <a:blip r:embed="rId3"/>
          <a:srcRect/>
          <a:stretch>
            <a:fillRect/>
          </a:stretch>
        </p:blipFill>
        <p:spPr>
          <a:xfrm>
            <a:off x="228600" y="38100"/>
            <a:ext cx="1764542" cy="2001371"/>
          </a:xfrm>
          <a:prstGeom prst="rect">
            <a:avLst/>
          </a:prstGeom>
        </p:spPr>
      </p:pic>
      <p:sp>
        <p:nvSpPr>
          <p:cNvPr id="8" name="TextBox 3">
            <a:extLst>
              <a:ext uri="{FF2B5EF4-FFF2-40B4-BE49-F238E27FC236}">
                <a16:creationId xmlns:a16="http://schemas.microsoft.com/office/drawing/2014/main" id="{8BEC7D09-24EA-AF3E-D234-E026167B1B7D}"/>
              </a:ext>
            </a:extLst>
          </p:cNvPr>
          <p:cNvSpPr txBox="1"/>
          <p:nvPr/>
        </p:nvSpPr>
        <p:spPr>
          <a:xfrm>
            <a:off x="6799388" y="103657"/>
            <a:ext cx="8077199" cy="1309205"/>
          </a:xfrm>
          <a:prstGeom prst="rect">
            <a:avLst/>
          </a:prstGeom>
        </p:spPr>
        <p:txBody>
          <a:bodyPr wrap="square" lIns="0" tIns="0" rIns="0" bIns="0" rtlCol="0" anchor="t">
            <a:spAutoFit/>
          </a:bodyPr>
          <a:lstStyle/>
          <a:p>
            <a:pPr algn="l">
              <a:lnSpc>
                <a:spcPts val="11474"/>
              </a:lnSpc>
            </a:pPr>
            <a:r>
              <a:rPr lang="en-US" sz="6000" dirty="0">
                <a:solidFill>
                  <a:srgbClr val="EDDB8F"/>
                </a:solidFill>
                <a:latin typeface="League Gothic Bold"/>
              </a:rPr>
              <a:t>MISCELLANEOUS</a:t>
            </a:r>
          </a:p>
        </p:txBody>
      </p:sp>
      <p:sp>
        <p:nvSpPr>
          <p:cNvPr id="10" name="TextBox 9">
            <a:extLst>
              <a:ext uri="{FF2B5EF4-FFF2-40B4-BE49-F238E27FC236}">
                <a16:creationId xmlns:a16="http://schemas.microsoft.com/office/drawing/2014/main" id="{1D1C4905-2683-5AC5-E7B5-8BBD01ACD40C}"/>
              </a:ext>
            </a:extLst>
          </p:cNvPr>
          <p:cNvSpPr txBox="1"/>
          <p:nvPr/>
        </p:nvSpPr>
        <p:spPr>
          <a:xfrm>
            <a:off x="1008888" y="1957505"/>
            <a:ext cx="12249912" cy="2246769"/>
          </a:xfrm>
          <a:prstGeom prst="rect">
            <a:avLst/>
          </a:prstGeom>
          <a:noFill/>
        </p:spPr>
        <p:txBody>
          <a:bodyPr wrap="square">
            <a:spAutoFit/>
          </a:bodyPr>
          <a:lstStyle/>
          <a:p>
            <a:pPr marL="342900" marR="0" lvl="0" indent="-342900">
              <a:spcBef>
                <a:spcPts val="0"/>
              </a:spcBef>
              <a:spcAft>
                <a:spcPts val="0"/>
              </a:spcAft>
              <a:buSzPts val="1000"/>
              <a:buFont typeface="Symbol" pitchFamily="2" charset="2"/>
              <a:buChar char=""/>
              <a:tabLst>
                <a:tab pos="457200" algn="l"/>
              </a:tabLst>
            </a:pPr>
            <a:r>
              <a:rPr lang="en-US" sz="2000" b="1" i="1" dirty="0">
                <a:solidFill>
                  <a:schemeClr val="bg1"/>
                </a:solidFill>
                <a:effectLst/>
                <a:ea typeface="Times New Roman" panose="02020603050405020304" pitchFamily="18" charset="0"/>
                <a:cs typeface="Times New Roman" panose="02020603050405020304" pitchFamily="18" charset="0"/>
              </a:rPr>
              <a:t>HB2291 - Cook school districts; superintendents; contracts</a:t>
            </a:r>
            <a:endParaRPr lang="en-US" sz="2000" dirty="0">
              <a:solidFill>
                <a:schemeClr val="bg1"/>
              </a:solidFill>
              <a:effectLst/>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2000" dirty="0">
                <a:solidFill>
                  <a:schemeClr val="bg1"/>
                </a:solidFill>
                <a:effectLst/>
                <a:ea typeface="Times New Roman" panose="02020603050405020304" pitchFamily="18" charset="0"/>
                <a:cs typeface="Times New Roman" panose="02020603050405020304" pitchFamily="18" charset="0"/>
              </a:rPr>
              <a:t>A district governing board is authorized to rescind or terminate any employment contract between a superintendent and a school district if the board determines that the superintendent has violated a district policy prescribed by the board, or if one or more schools operated by the school district have been assigned a letter grade of D or F for at least three years…. the superintendent is not entitled to recover damages for the early termination of the contract or compensation for the remainder of the term of employment under the contract. </a:t>
            </a:r>
            <a:endParaRPr lang="en-US" sz="2000" dirty="0">
              <a:solidFill>
                <a:schemeClr val="bg1"/>
              </a:solidFill>
              <a:effectLst/>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3C5EEC87-E140-CAC4-66FC-6F98749299CE}"/>
              </a:ext>
            </a:extLst>
          </p:cNvPr>
          <p:cNvSpPr txBox="1"/>
          <p:nvPr/>
        </p:nvSpPr>
        <p:spPr>
          <a:xfrm>
            <a:off x="13563600" y="2069463"/>
            <a:ext cx="4724400" cy="1015663"/>
          </a:xfrm>
          <a:prstGeom prst="rect">
            <a:avLst/>
          </a:prstGeom>
          <a:noFill/>
        </p:spPr>
        <p:txBody>
          <a:bodyPr wrap="square" rtlCol="0">
            <a:spAutoFit/>
          </a:bodyPr>
          <a:lstStyle/>
          <a:p>
            <a:pPr marR="0" lvl="1">
              <a:spcBef>
                <a:spcPts val="0"/>
              </a:spcBef>
              <a:spcAft>
                <a:spcPts val="0"/>
              </a:spcAft>
              <a:buSzPts val="1000"/>
              <a:tabLst>
                <a:tab pos="914400" algn="l"/>
              </a:tabLst>
            </a:pPr>
            <a:r>
              <a:rPr lang="en-US" sz="2000" dirty="0">
                <a:solidFill>
                  <a:schemeClr val="bg1"/>
                </a:solidFill>
                <a:effectLst/>
                <a:ea typeface="Times New Roman" panose="02020603050405020304" pitchFamily="18" charset="0"/>
                <a:cs typeface="Times New Roman" panose="02020603050405020304" pitchFamily="18" charset="0"/>
              </a:rPr>
              <a:t>Passed House Education Committee and House Rules Committee; waiting on House COW. </a:t>
            </a:r>
            <a:endParaRPr lang="en-US" sz="2000" dirty="0">
              <a:solidFill>
                <a:schemeClr val="bg1"/>
              </a:solidFill>
              <a:effectLst/>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14B4D4CB-867B-16A6-3D6B-BBE210AFC00D}"/>
              </a:ext>
            </a:extLst>
          </p:cNvPr>
          <p:cNvSpPr txBox="1"/>
          <p:nvPr/>
        </p:nvSpPr>
        <p:spPr>
          <a:xfrm>
            <a:off x="13639800" y="4633289"/>
            <a:ext cx="3886200" cy="434011"/>
          </a:xfrm>
          <a:prstGeom prst="rect">
            <a:avLst/>
          </a:prstGeom>
          <a:noFill/>
        </p:spPr>
        <p:txBody>
          <a:bodyPr wrap="square" rtlCol="0">
            <a:spAutoFit/>
          </a:bodyPr>
          <a:lstStyle/>
          <a:p>
            <a:pPr marR="0" lvl="1">
              <a:spcBef>
                <a:spcPts val="0"/>
              </a:spcBef>
              <a:spcAft>
                <a:spcPts val="0"/>
              </a:spcAft>
              <a:buSzPts val="1000"/>
              <a:tabLst>
                <a:tab pos="914400" algn="l"/>
              </a:tabLst>
            </a:pPr>
            <a:r>
              <a:rPr lang="en-US" sz="2200" dirty="0">
                <a:solidFill>
                  <a:schemeClr val="bg1"/>
                </a:solidFill>
                <a:effectLst/>
                <a:ea typeface="Times New Roman" panose="02020603050405020304" pitchFamily="18" charset="0"/>
                <a:cs typeface="Times New Roman" panose="02020603050405020304" pitchFamily="18" charset="0"/>
              </a:rPr>
              <a:t>Referred to committees.</a:t>
            </a:r>
            <a:endParaRPr lang="en-US" sz="2200" dirty="0"/>
          </a:p>
        </p:txBody>
      </p:sp>
      <p:sp>
        <p:nvSpPr>
          <p:cNvPr id="5" name="TextBox 4">
            <a:extLst>
              <a:ext uri="{FF2B5EF4-FFF2-40B4-BE49-F238E27FC236}">
                <a16:creationId xmlns:a16="http://schemas.microsoft.com/office/drawing/2014/main" id="{E3DE0765-6C69-D47B-B8E1-90B02D216ED2}"/>
              </a:ext>
            </a:extLst>
          </p:cNvPr>
          <p:cNvSpPr txBox="1"/>
          <p:nvPr/>
        </p:nvSpPr>
        <p:spPr>
          <a:xfrm>
            <a:off x="13665582" y="8090237"/>
            <a:ext cx="4343400" cy="1015663"/>
          </a:xfrm>
          <a:prstGeom prst="rect">
            <a:avLst/>
          </a:prstGeom>
          <a:noFill/>
        </p:spPr>
        <p:txBody>
          <a:bodyPr wrap="square" rtlCol="0">
            <a:spAutoFit/>
          </a:bodyPr>
          <a:lstStyle/>
          <a:p>
            <a:pPr marR="0" lvl="1">
              <a:spcBef>
                <a:spcPts val="0"/>
              </a:spcBef>
              <a:spcAft>
                <a:spcPts val="0"/>
              </a:spcAft>
              <a:buSzPts val="1000"/>
              <a:tabLst>
                <a:tab pos="914400" algn="l"/>
              </a:tabLst>
            </a:pPr>
            <a:r>
              <a:rPr lang="en-US" sz="2000" dirty="0">
                <a:solidFill>
                  <a:schemeClr val="bg1"/>
                </a:solidFill>
                <a:effectLst/>
                <a:ea typeface="Times New Roman" panose="02020603050405020304" pitchFamily="18" charset="0"/>
                <a:cs typeface="Times New Roman" panose="02020603050405020304" pitchFamily="18" charset="0"/>
              </a:rPr>
              <a:t>Passed House Government Committee 2/15; waiting on House Rules Committee.</a:t>
            </a:r>
            <a:endParaRPr lang="en-US" sz="2000" dirty="0">
              <a:solidFill>
                <a:schemeClr val="bg1"/>
              </a:solidFill>
              <a:effectLs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3727BF9B-3F7B-F22C-D7D8-7EE677051515}"/>
              </a:ext>
            </a:extLst>
          </p:cNvPr>
          <p:cNvSpPr txBox="1"/>
          <p:nvPr/>
        </p:nvSpPr>
        <p:spPr>
          <a:xfrm>
            <a:off x="1134806" y="4345015"/>
            <a:ext cx="12111802" cy="1323439"/>
          </a:xfrm>
          <a:prstGeom prst="rect">
            <a:avLst/>
          </a:prstGeom>
          <a:noFill/>
        </p:spPr>
        <p:txBody>
          <a:bodyPr wrap="square">
            <a:spAutoFit/>
          </a:bodyPr>
          <a:lstStyle/>
          <a:p>
            <a:pPr marL="342900" marR="0" lvl="0" indent="-342900">
              <a:spcBef>
                <a:spcPts val="0"/>
              </a:spcBef>
              <a:spcAft>
                <a:spcPts val="0"/>
              </a:spcAft>
              <a:buSzPts val="1000"/>
              <a:buFont typeface="Symbol" pitchFamily="2" charset="2"/>
              <a:buChar char=""/>
              <a:tabLst>
                <a:tab pos="457200" algn="l"/>
              </a:tabLst>
            </a:pPr>
            <a:r>
              <a:rPr lang="en-US" sz="2000" b="1" i="1" dirty="0">
                <a:solidFill>
                  <a:schemeClr val="bg1"/>
                </a:solidFill>
                <a:effectLst/>
                <a:ea typeface="Times New Roman" panose="02020603050405020304" pitchFamily="18" charset="0"/>
                <a:cs typeface="Times New Roman" panose="02020603050405020304" pitchFamily="18" charset="0"/>
              </a:rPr>
              <a:t>HB2698 - Chaplik school districts; instructional time; requirements</a:t>
            </a:r>
            <a:endParaRPr lang="en-US" sz="2000" dirty="0">
              <a:solidFill>
                <a:schemeClr val="bg1"/>
              </a:solidFill>
              <a:effectLst/>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2000" dirty="0">
                <a:solidFill>
                  <a:schemeClr val="bg1"/>
                </a:solidFill>
                <a:effectLst/>
                <a:ea typeface="Times New Roman" panose="02020603050405020304" pitchFamily="18" charset="0"/>
                <a:cs typeface="Times New Roman" panose="02020603050405020304" pitchFamily="18" charset="0"/>
              </a:rPr>
              <a:t>Beginning July 1, 2024, notwithstanding any other law, a school district is required to use at least 80 percent of instructional time or instructional hours each school year to provide instruction in the areas of reading, writing, mathematics, science, and social studies. </a:t>
            </a:r>
            <a:endParaRPr lang="en-US" sz="2000" dirty="0">
              <a:solidFill>
                <a:schemeClr val="bg1"/>
              </a:solidFill>
              <a:effectLst/>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82765C67-7DDE-F192-E670-69102C4017E7}"/>
              </a:ext>
            </a:extLst>
          </p:cNvPr>
          <p:cNvSpPr txBox="1"/>
          <p:nvPr/>
        </p:nvSpPr>
        <p:spPr>
          <a:xfrm>
            <a:off x="1134806" y="5809195"/>
            <a:ext cx="12123994" cy="1938992"/>
          </a:xfrm>
          <a:prstGeom prst="rect">
            <a:avLst/>
          </a:prstGeom>
          <a:noFill/>
        </p:spPr>
        <p:txBody>
          <a:bodyPr wrap="square" rtlCol="0">
            <a:spAutoFit/>
          </a:bodyPr>
          <a:lstStyle/>
          <a:p>
            <a:pPr marL="342900" marR="0" lvl="0" indent="-342900">
              <a:spcBef>
                <a:spcPts val="0"/>
              </a:spcBef>
              <a:spcAft>
                <a:spcPts val="0"/>
              </a:spcAft>
              <a:buSzPts val="1000"/>
              <a:buFont typeface="Symbol" pitchFamily="2" charset="2"/>
              <a:buChar char=""/>
              <a:tabLst>
                <a:tab pos="457200" algn="l"/>
              </a:tabLst>
            </a:pPr>
            <a:r>
              <a:rPr lang="en-US" sz="2000" b="1" i="1" dirty="0">
                <a:solidFill>
                  <a:schemeClr val="bg1"/>
                </a:solidFill>
                <a:effectLst/>
                <a:ea typeface="Times New Roman" panose="02020603050405020304" pitchFamily="18" charset="0"/>
                <a:cs typeface="Times New Roman" panose="02020603050405020304" pitchFamily="18" charset="0"/>
              </a:rPr>
              <a:t>HB2808 - Carbone public records; time frame</a:t>
            </a:r>
            <a:endParaRPr lang="en-US" sz="2000" dirty="0">
              <a:solidFill>
                <a:schemeClr val="bg1"/>
              </a:solidFill>
              <a:effectLst/>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2000" dirty="0">
                <a:solidFill>
                  <a:schemeClr val="bg1"/>
                </a:solidFill>
                <a:effectLst/>
                <a:ea typeface="Times New Roman" panose="02020603050405020304" pitchFamily="18" charset="0"/>
                <a:cs typeface="Times New Roman" panose="02020603050405020304" pitchFamily="18" charset="0"/>
              </a:rPr>
              <a:t>A custodian of public records is required to furnish copies, printouts, or photographs within five business days after receiving a request for the records. Allows an entity to extend the time for a response for specified reasons. A public body in violation of public records request laws is subject to a civil penalty of $500 for each day the request is unfulfilled, for up to a total of $5,000. </a:t>
            </a:r>
            <a:endParaRPr lang="en-US" sz="2000" dirty="0">
              <a:solidFill>
                <a:schemeClr val="bg1"/>
              </a:solidFill>
              <a:effectLst/>
              <a:ea typeface="Calibri" panose="020F0502020204030204" pitchFamily="34" charset="0"/>
              <a:cs typeface="Times New Roman" panose="02020603050405020304" pitchFamily="18" charset="0"/>
            </a:endParaRPr>
          </a:p>
          <a:p>
            <a:endParaRPr lang="en-US" sz="2000" dirty="0">
              <a:solidFill>
                <a:schemeClr val="bg1"/>
              </a:solidFill>
            </a:endParaRPr>
          </a:p>
        </p:txBody>
      </p:sp>
      <p:sp>
        <p:nvSpPr>
          <p:cNvPr id="11" name="TextBox 10">
            <a:extLst>
              <a:ext uri="{FF2B5EF4-FFF2-40B4-BE49-F238E27FC236}">
                <a16:creationId xmlns:a16="http://schemas.microsoft.com/office/drawing/2014/main" id="{A56F13AC-45F6-F3F9-A505-AD38A8A9D814}"/>
              </a:ext>
            </a:extLst>
          </p:cNvPr>
          <p:cNvSpPr txBox="1"/>
          <p:nvPr/>
        </p:nvSpPr>
        <p:spPr>
          <a:xfrm>
            <a:off x="998095" y="7585827"/>
            <a:ext cx="12641705" cy="2246769"/>
          </a:xfrm>
          <a:prstGeom prst="rect">
            <a:avLst/>
          </a:prstGeom>
          <a:noFill/>
        </p:spPr>
        <p:txBody>
          <a:bodyPr wrap="square" rtlCol="0">
            <a:spAutoFit/>
          </a:bodyPr>
          <a:lstStyle/>
          <a:p>
            <a:pPr marL="342900" marR="0" lvl="0" indent="-342900">
              <a:spcBef>
                <a:spcPts val="0"/>
              </a:spcBef>
              <a:spcAft>
                <a:spcPts val="0"/>
              </a:spcAft>
              <a:buSzPts val="1000"/>
              <a:buFont typeface="Symbol" pitchFamily="2" charset="2"/>
              <a:buChar char=""/>
              <a:tabLst>
                <a:tab pos="457200" algn="l"/>
              </a:tabLst>
            </a:pPr>
            <a:r>
              <a:rPr lang="en-US" sz="2000" b="1" i="1" dirty="0">
                <a:solidFill>
                  <a:schemeClr val="bg1"/>
                </a:solidFill>
                <a:effectLst/>
                <a:ea typeface="Times New Roman" panose="02020603050405020304" pitchFamily="18" charset="0"/>
                <a:cs typeface="Times New Roman" panose="02020603050405020304" pitchFamily="18" charset="0"/>
              </a:rPr>
              <a:t>SB1410 - </a:t>
            </a:r>
            <a:r>
              <a:rPr lang="en-US" sz="2000" b="1" i="1" dirty="0" err="1">
                <a:solidFill>
                  <a:schemeClr val="bg1"/>
                </a:solidFill>
                <a:effectLst/>
                <a:ea typeface="Times New Roman" panose="02020603050405020304" pitchFamily="18" charset="0"/>
                <a:cs typeface="Times New Roman" panose="02020603050405020304" pitchFamily="18" charset="0"/>
              </a:rPr>
              <a:t>Wadsack</a:t>
            </a:r>
            <a:r>
              <a:rPr lang="en-US" sz="2000" b="1" i="1" dirty="0">
                <a:solidFill>
                  <a:schemeClr val="bg1"/>
                </a:solidFill>
                <a:effectLst/>
                <a:ea typeface="Times New Roman" panose="02020603050405020304" pitchFamily="18" charset="0"/>
                <a:cs typeface="Times New Roman" panose="02020603050405020304" pitchFamily="18" charset="0"/>
              </a:rPr>
              <a:t> violations of state law; schools</a:t>
            </a:r>
            <a:endParaRPr lang="en-US" sz="2000" dirty="0">
              <a:solidFill>
                <a:schemeClr val="bg1"/>
              </a:solidFill>
              <a:effectLst/>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2000" dirty="0">
                <a:solidFill>
                  <a:schemeClr val="bg1"/>
                </a:solidFill>
                <a:effectLst/>
                <a:ea typeface="Times New Roman" panose="02020603050405020304" pitchFamily="18" charset="0"/>
                <a:cs typeface="Times New Roman" panose="02020603050405020304" pitchFamily="18" charset="0"/>
              </a:rPr>
              <a:t>At the request of a member of the Legislature, the Attorney General is required to investigate any official action taken by a school district or charter school governing board that the member alleges violates state law or the state Constitution. If the school district or charter school fails to resolve the violation within 30 days, the Attorney General is required to notify the Arizona Department of Education (ADE), and ADE must withhold 10 percent of the monthly Classroom Site Fund monies that the school district or charter school is eligible to receive, with some exceptions, for each month the violation continues. </a:t>
            </a:r>
            <a:endParaRPr lang="en-US" sz="2000" dirty="0">
              <a:solidFill>
                <a:schemeClr val="bg1"/>
              </a:solidFill>
            </a:endParaRPr>
          </a:p>
        </p:txBody>
      </p:sp>
      <p:sp>
        <p:nvSpPr>
          <p:cNvPr id="12" name="TextBox 11">
            <a:extLst>
              <a:ext uri="{FF2B5EF4-FFF2-40B4-BE49-F238E27FC236}">
                <a16:creationId xmlns:a16="http://schemas.microsoft.com/office/drawing/2014/main" id="{43D59412-3D1F-2817-5458-4455119AA481}"/>
              </a:ext>
            </a:extLst>
          </p:cNvPr>
          <p:cNvSpPr txBox="1"/>
          <p:nvPr/>
        </p:nvSpPr>
        <p:spPr>
          <a:xfrm>
            <a:off x="13639800" y="6210300"/>
            <a:ext cx="4343400" cy="1015663"/>
          </a:xfrm>
          <a:prstGeom prst="rect">
            <a:avLst/>
          </a:prstGeom>
          <a:noFill/>
        </p:spPr>
        <p:txBody>
          <a:bodyPr wrap="square" rtlCol="0">
            <a:spAutoFit/>
          </a:bodyPr>
          <a:lstStyle/>
          <a:p>
            <a:pPr marR="0" lvl="1">
              <a:spcBef>
                <a:spcPts val="0"/>
              </a:spcBef>
              <a:spcAft>
                <a:spcPts val="0"/>
              </a:spcAft>
              <a:buSzPts val="1000"/>
              <a:tabLst>
                <a:tab pos="914400" algn="l"/>
              </a:tabLst>
            </a:pPr>
            <a:r>
              <a:rPr lang="en-US" sz="2000" dirty="0">
                <a:solidFill>
                  <a:schemeClr val="bg1"/>
                </a:solidFill>
                <a:effectLst/>
                <a:ea typeface="Times New Roman" panose="02020603050405020304" pitchFamily="18" charset="0"/>
                <a:cs typeface="Times New Roman" panose="02020603050405020304" pitchFamily="18" charset="0"/>
              </a:rPr>
              <a:t>Passed House Government Committee 2/15; waiting on House Rules Committee. </a:t>
            </a:r>
            <a:endParaRPr lang="en-US" sz="20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9610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D2F45"/>
        </a:solidFill>
        <a:effectLst/>
      </p:bgPr>
    </p:bg>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id="{8BEC7D09-24EA-AF3E-D234-E026167B1B7D}"/>
              </a:ext>
            </a:extLst>
          </p:cNvPr>
          <p:cNvSpPr txBox="1"/>
          <p:nvPr/>
        </p:nvSpPr>
        <p:spPr>
          <a:xfrm>
            <a:off x="4876800" y="213792"/>
            <a:ext cx="9050212" cy="1309205"/>
          </a:xfrm>
          <a:prstGeom prst="rect">
            <a:avLst/>
          </a:prstGeom>
        </p:spPr>
        <p:txBody>
          <a:bodyPr wrap="square" lIns="0" tIns="0" rIns="0" bIns="0" rtlCol="0" anchor="t">
            <a:spAutoFit/>
          </a:bodyPr>
          <a:lstStyle/>
          <a:p>
            <a:pPr algn="l">
              <a:lnSpc>
                <a:spcPts val="11474"/>
              </a:lnSpc>
            </a:pPr>
            <a:r>
              <a:rPr lang="en-US" sz="6000" dirty="0">
                <a:solidFill>
                  <a:srgbClr val="EDDB8F"/>
                </a:solidFill>
                <a:latin typeface="League Gothic Bold"/>
              </a:rPr>
              <a:t>How to Use Member Portal</a:t>
            </a:r>
          </a:p>
        </p:txBody>
      </p:sp>
      <p:pic>
        <p:nvPicPr>
          <p:cNvPr id="2" name="Picture 2">
            <a:extLst>
              <a:ext uri="{FF2B5EF4-FFF2-40B4-BE49-F238E27FC236}">
                <a16:creationId xmlns:a16="http://schemas.microsoft.com/office/drawing/2014/main" id="{A0D881CA-E3C9-DB61-56B9-0309DAF636F8}"/>
              </a:ext>
            </a:extLst>
          </p:cNvPr>
          <p:cNvPicPr>
            <a:picLocks noChangeAspect="1"/>
          </p:cNvPicPr>
          <p:nvPr/>
        </p:nvPicPr>
        <p:blipFill>
          <a:blip r:embed="rId3"/>
          <a:srcRect/>
          <a:stretch>
            <a:fillRect/>
          </a:stretch>
        </p:blipFill>
        <p:spPr>
          <a:xfrm>
            <a:off x="228600" y="38100"/>
            <a:ext cx="1764542" cy="2001371"/>
          </a:xfrm>
          <a:prstGeom prst="rect">
            <a:avLst/>
          </a:prstGeom>
        </p:spPr>
      </p:pic>
      <p:pic>
        <p:nvPicPr>
          <p:cNvPr id="18" name="Picture 17" descr="Graphical user interface, text, website&#10;&#10;Description automatically generated">
            <a:extLst>
              <a:ext uri="{FF2B5EF4-FFF2-40B4-BE49-F238E27FC236}">
                <a16:creationId xmlns:a16="http://schemas.microsoft.com/office/drawing/2014/main" id="{298EEB88-2093-8CF6-EB5C-18838AA2E7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3306" y="2171700"/>
            <a:ext cx="15286894" cy="7536991"/>
          </a:xfrm>
          <a:prstGeom prst="rect">
            <a:avLst/>
          </a:prstGeom>
        </p:spPr>
      </p:pic>
    </p:spTree>
    <p:extLst>
      <p:ext uri="{BB962C8B-B14F-4D97-AF65-F5344CB8AC3E}">
        <p14:creationId xmlns:p14="http://schemas.microsoft.com/office/powerpoint/2010/main" val="121737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D2F45"/>
        </a:solidFill>
        <a:effectLst/>
      </p:bgPr>
    </p:bg>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id="{8BEC7D09-24EA-AF3E-D234-E026167B1B7D}"/>
              </a:ext>
            </a:extLst>
          </p:cNvPr>
          <p:cNvSpPr txBox="1"/>
          <p:nvPr/>
        </p:nvSpPr>
        <p:spPr>
          <a:xfrm>
            <a:off x="4876800" y="213792"/>
            <a:ext cx="9050212" cy="1309205"/>
          </a:xfrm>
          <a:prstGeom prst="rect">
            <a:avLst/>
          </a:prstGeom>
        </p:spPr>
        <p:txBody>
          <a:bodyPr wrap="square" lIns="0" tIns="0" rIns="0" bIns="0" rtlCol="0" anchor="t">
            <a:spAutoFit/>
          </a:bodyPr>
          <a:lstStyle/>
          <a:p>
            <a:pPr algn="l">
              <a:lnSpc>
                <a:spcPts val="11474"/>
              </a:lnSpc>
            </a:pPr>
            <a:r>
              <a:rPr lang="en-US" sz="6000" dirty="0">
                <a:solidFill>
                  <a:srgbClr val="EDDB8F"/>
                </a:solidFill>
                <a:latin typeface="League Gothic Bold"/>
              </a:rPr>
              <a:t>How to Use Member Portal</a:t>
            </a:r>
          </a:p>
        </p:txBody>
      </p:sp>
      <p:pic>
        <p:nvPicPr>
          <p:cNvPr id="2" name="Picture 2">
            <a:extLst>
              <a:ext uri="{FF2B5EF4-FFF2-40B4-BE49-F238E27FC236}">
                <a16:creationId xmlns:a16="http://schemas.microsoft.com/office/drawing/2014/main" id="{A0D881CA-E3C9-DB61-56B9-0309DAF636F8}"/>
              </a:ext>
            </a:extLst>
          </p:cNvPr>
          <p:cNvPicPr>
            <a:picLocks noChangeAspect="1"/>
          </p:cNvPicPr>
          <p:nvPr/>
        </p:nvPicPr>
        <p:blipFill>
          <a:blip r:embed="rId3"/>
          <a:srcRect/>
          <a:stretch>
            <a:fillRect/>
          </a:stretch>
        </p:blipFill>
        <p:spPr>
          <a:xfrm>
            <a:off x="228600" y="38100"/>
            <a:ext cx="1764542" cy="2001371"/>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3273EFD4-0EDA-1076-BA32-D4D7D64274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0383" y="2039471"/>
            <a:ext cx="13943046" cy="6952129"/>
          </a:xfrm>
          <a:prstGeom prst="rect">
            <a:avLst/>
          </a:prstGeom>
        </p:spPr>
      </p:pic>
    </p:spTree>
    <p:extLst>
      <p:ext uri="{BB962C8B-B14F-4D97-AF65-F5344CB8AC3E}">
        <p14:creationId xmlns:p14="http://schemas.microsoft.com/office/powerpoint/2010/main" val="1254531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D2F45"/>
        </a:solidFill>
        <a:effectLst/>
      </p:bgPr>
    </p:bg>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id="{8BEC7D09-24EA-AF3E-D234-E026167B1B7D}"/>
              </a:ext>
            </a:extLst>
          </p:cNvPr>
          <p:cNvSpPr txBox="1"/>
          <p:nvPr/>
        </p:nvSpPr>
        <p:spPr>
          <a:xfrm>
            <a:off x="4876800" y="213792"/>
            <a:ext cx="9050212" cy="1309205"/>
          </a:xfrm>
          <a:prstGeom prst="rect">
            <a:avLst/>
          </a:prstGeom>
        </p:spPr>
        <p:txBody>
          <a:bodyPr wrap="square" lIns="0" tIns="0" rIns="0" bIns="0" rtlCol="0" anchor="t">
            <a:spAutoFit/>
          </a:bodyPr>
          <a:lstStyle/>
          <a:p>
            <a:pPr algn="l">
              <a:lnSpc>
                <a:spcPts val="11474"/>
              </a:lnSpc>
            </a:pPr>
            <a:r>
              <a:rPr lang="en-US" sz="6000" dirty="0">
                <a:solidFill>
                  <a:srgbClr val="EDDB8F"/>
                </a:solidFill>
                <a:latin typeface="League Gothic Bold"/>
              </a:rPr>
              <a:t>How to Use Member Portal</a:t>
            </a:r>
          </a:p>
        </p:txBody>
      </p:sp>
      <p:pic>
        <p:nvPicPr>
          <p:cNvPr id="2" name="Picture 2">
            <a:extLst>
              <a:ext uri="{FF2B5EF4-FFF2-40B4-BE49-F238E27FC236}">
                <a16:creationId xmlns:a16="http://schemas.microsoft.com/office/drawing/2014/main" id="{A0D881CA-E3C9-DB61-56B9-0309DAF636F8}"/>
              </a:ext>
            </a:extLst>
          </p:cNvPr>
          <p:cNvPicPr>
            <a:picLocks noChangeAspect="1"/>
          </p:cNvPicPr>
          <p:nvPr/>
        </p:nvPicPr>
        <p:blipFill>
          <a:blip r:embed="rId3"/>
          <a:srcRect/>
          <a:stretch>
            <a:fillRect/>
          </a:stretch>
        </p:blipFill>
        <p:spPr>
          <a:xfrm>
            <a:off x="228600" y="38100"/>
            <a:ext cx="1764542" cy="2001371"/>
          </a:xfrm>
          <a:prstGeom prst="rect">
            <a:avLst/>
          </a:prstGeom>
        </p:spPr>
      </p:pic>
      <p:pic>
        <p:nvPicPr>
          <p:cNvPr id="4" name="Picture 3" descr="A picture containing graphical user interface&#10;&#10;Description automatically generated">
            <a:extLst>
              <a:ext uri="{FF2B5EF4-FFF2-40B4-BE49-F238E27FC236}">
                <a16:creationId xmlns:a16="http://schemas.microsoft.com/office/drawing/2014/main" id="{7A5FEE94-5A72-5D4C-D796-3AD92DD7A6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7179" y="6210300"/>
            <a:ext cx="10363200" cy="2799503"/>
          </a:xfrm>
          <a:prstGeom prst="rect">
            <a:avLst/>
          </a:prstGeom>
        </p:spPr>
      </p:pic>
      <p:pic>
        <p:nvPicPr>
          <p:cNvPr id="6" name="Picture 5" descr="Graphical user interface, text, application&#10;&#10;Description automatically generated">
            <a:extLst>
              <a:ext uri="{FF2B5EF4-FFF2-40B4-BE49-F238E27FC236}">
                <a16:creationId xmlns:a16="http://schemas.microsoft.com/office/drawing/2014/main" id="{94DC68D0-C7AD-9AC8-F8C5-482A348116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6400" y="2247900"/>
            <a:ext cx="9652379" cy="3519096"/>
          </a:xfrm>
          <a:prstGeom prst="rect">
            <a:avLst/>
          </a:prstGeom>
        </p:spPr>
      </p:pic>
    </p:spTree>
    <p:extLst>
      <p:ext uri="{BB962C8B-B14F-4D97-AF65-F5344CB8AC3E}">
        <p14:creationId xmlns:p14="http://schemas.microsoft.com/office/powerpoint/2010/main" val="927590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1719</TotalTime>
  <Words>1521</Words>
  <Application>Microsoft Macintosh PowerPoint</Application>
  <PresentationFormat>Custom</PresentationFormat>
  <Paragraphs>77</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Calibri</vt:lpstr>
      <vt:lpstr>League Gothic Bold</vt:lpstr>
      <vt:lpstr>Courier New</vt:lpstr>
      <vt:lpstr>Symbol</vt:lpstr>
      <vt:lpstr>Oswald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AZ Coalition Slide Show</dc:title>
  <cp:lastModifiedBy>Katie Ward</cp:lastModifiedBy>
  <cp:revision>29</cp:revision>
  <cp:lastPrinted>2022-09-21T15:25:30Z</cp:lastPrinted>
  <dcterms:created xsi:type="dcterms:W3CDTF">2006-08-16T00:00:00Z</dcterms:created>
  <dcterms:modified xsi:type="dcterms:W3CDTF">2023-02-28T16:40:06Z</dcterms:modified>
  <dc:identifier>DAEuUI7_MkU</dc:identifier>
</cp:coreProperties>
</file>