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91" r:id="rId4"/>
    <p:sldId id="261" r:id="rId5"/>
    <p:sldId id="267" r:id="rId6"/>
    <p:sldId id="268" r:id="rId7"/>
    <p:sldId id="269" r:id="rId8"/>
    <p:sldId id="270" r:id="rId9"/>
    <p:sldId id="289" r:id="rId10"/>
    <p:sldId id="285" r:id="rId11"/>
    <p:sldId id="288" r:id="rId12"/>
    <p:sldId id="284" r:id="rId13"/>
    <p:sldId id="263" r:id="rId14"/>
    <p:sldId id="264" r:id="rId15"/>
    <p:sldId id="290" r:id="rId16"/>
    <p:sldId id="258" r:id="rId17"/>
    <p:sldId id="266" r:id="rId18"/>
  </p:sldIdLst>
  <p:sldSz cx="18288000" cy="10287000"/>
  <p:notesSz cx="9144000" cy="6858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swald" pitchFamily="2" charset="77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1" autoAdjust="0"/>
  </p:normalViewPr>
  <p:slideViewPr>
    <p:cSldViewPr>
      <p:cViewPr>
        <p:scale>
          <a:sx n="75" d="100"/>
          <a:sy n="75" d="100"/>
        </p:scale>
        <p:origin x="520" y="-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D9D66-16F6-F644-BAEE-4C675F54481C}" type="datetimeFigureOut">
              <a:rPr lang="en-US" smtClean="0"/>
              <a:t>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43B86-1500-4143-A752-9ED40C81D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8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16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43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95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74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2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13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35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84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5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86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1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74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76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70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79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43B86-1500-4143-A752-9ED40C81D52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6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773"/>
          <a:stretch>
            <a:fillRect/>
          </a:stretch>
        </p:blipFill>
        <p:spPr>
          <a:xfrm>
            <a:off x="5405355" y="1028700"/>
            <a:ext cx="7477289" cy="81608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5E8214-5DDE-9006-1C89-ED842C61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1F38346-41D9-0E19-9886-833EF40A74B6}"/>
              </a:ext>
            </a:extLst>
          </p:cNvPr>
          <p:cNvSpPr txBox="1"/>
          <p:nvPr/>
        </p:nvSpPr>
        <p:spPr>
          <a:xfrm>
            <a:off x="5486400" y="266219"/>
            <a:ext cx="9601199" cy="1309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74"/>
              </a:lnSpc>
            </a:pPr>
            <a:r>
              <a:rPr lang="en-US" sz="6000" dirty="0">
                <a:solidFill>
                  <a:srgbClr val="EDDB8F"/>
                </a:solidFill>
                <a:latin typeface="League Gothic Bold"/>
              </a:rPr>
              <a:t>BUDGETING FOR PEOPLE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39EC6-D632-C455-716E-375ED68868B7}"/>
              </a:ext>
            </a:extLst>
          </p:cNvPr>
          <p:cNvSpPr txBox="1"/>
          <p:nvPr/>
        </p:nvSpPr>
        <p:spPr>
          <a:xfrm>
            <a:off x="6858000" y="3052721"/>
            <a:ext cx="50344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Headcount x Rate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21F01-939D-BABB-8B92-3BCFE0009EA6}"/>
              </a:ext>
            </a:extLst>
          </p:cNvPr>
          <p:cNvSpPr txBox="1"/>
          <p:nvPr/>
        </p:nvSpPr>
        <p:spPr>
          <a:xfrm>
            <a:off x="7086600" y="2023772"/>
            <a:ext cx="457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FTE vs Employee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1CE05-F03B-1484-A31C-8189F77CB3F1}"/>
              </a:ext>
            </a:extLst>
          </p:cNvPr>
          <p:cNvSpPr txBox="1"/>
          <p:nvPr/>
        </p:nvSpPr>
        <p:spPr>
          <a:xfrm>
            <a:off x="3050615" y="4179202"/>
            <a:ext cx="12649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Assume PY Actuals = 1000 FTE x $50,000 = $50 million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BFCE2-B8D4-4339-C62D-CFE9BD719EFD}"/>
              </a:ext>
            </a:extLst>
          </p:cNvPr>
          <p:cNvSpPr txBox="1"/>
          <p:nvPr/>
        </p:nvSpPr>
        <p:spPr>
          <a:xfrm>
            <a:off x="5015043" y="5677671"/>
            <a:ext cx="82579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Assume: Budget = $55 million</a:t>
            </a:r>
          </a:p>
          <a:p>
            <a:pPr marL="742950" indent="-742950">
              <a:buFontTx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Salary increased by 10% ($5,000)</a:t>
            </a:r>
          </a:p>
          <a:p>
            <a:pPr marL="742950" indent="-742950"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FTE increased by 10% (100 FTEs)</a:t>
            </a:r>
          </a:p>
          <a:p>
            <a:pPr marL="742950" indent="-742950">
              <a:buAutoNum type="arabicPeriod"/>
            </a:pPr>
            <a:r>
              <a:rPr lang="en-US" sz="4000" b="1" dirty="0">
                <a:solidFill>
                  <a:srgbClr val="FF0000"/>
                </a:solidFill>
              </a:rPr>
              <a:t>Combination of both</a:t>
            </a:r>
          </a:p>
        </p:txBody>
      </p:sp>
    </p:spTree>
    <p:extLst>
      <p:ext uri="{BB962C8B-B14F-4D97-AF65-F5344CB8AC3E}">
        <p14:creationId xmlns:p14="http://schemas.microsoft.com/office/powerpoint/2010/main" val="223696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5E8214-5DDE-9006-1C89-ED842C61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1F38346-41D9-0E19-9886-833EF40A74B6}"/>
              </a:ext>
            </a:extLst>
          </p:cNvPr>
          <p:cNvSpPr txBox="1"/>
          <p:nvPr/>
        </p:nvSpPr>
        <p:spPr>
          <a:xfrm>
            <a:off x="5486400" y="266219"/>
            <a:ext cx="9601199" cy="1309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74"/>
              </a:lnSpc>
            </a:pPr>
            <a:r>
              <a:rPr lang="en-US" sz="6000" dirty="0">
                <a:solidFill>
                  <a:srgbClr val="EDDB8F"/>
                </a:solidFill>
                <a:latin typeface="League Gothic Bold"/>
              </a:rPr>
              <a:t>BUDGETING FOR PEOPLE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13741-A2EE-0AA0-6E96-C1B1D6181611}"/>
              </a:ext>
            </a:extLst>
          </p:cNvPr>
          <p:cNvSpPr txBox="1"/>
          <p:nvPr/>
        </p:nvSpPr>
        <p:spPr>
          <a:xfrm>
            <a:off x="6477000" y="2381873"/>
            <a:ext cx="58886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Budget = $55 million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5EBD7-231C-BC49-0EA7-C7FBC1ACB638}"/>
              </a:ext>
            </a:extLst>
          </p:cNvPr>
          <p:cNvSpPr txBox="1"/>
          <p:nvPr/>
        </p:nvSpPr>
        <p:spPr>
          <a:xfrm>
            <a:off x="4620732" y="3338203"/>
            <a:ext cx="960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Salary increased by 2% ($1,000) </a:t>
            </a:r>
            <a:r>
              <a:rPr lang="en-US" sz="4000" dirty="0">
                <a:solidFill>
                  <a:schemeClr val="bg1"/>
                </a:solidFill>
                <a:sym typeface="Wingdings" pitchFamily="2" charset="2"/>
              </a:rPr>
              <a:t> $51,000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91245-5BD1-D2B5-C572-A1F7280739E7}"/>
              </a:ext>
            </a:extLst>
          </p:cNvPr>
          <p:cNvSpPr txBox="1"/>
          <p:nvPr/>
        </p:nvSpPr>
        <p:spPr>
          <a:xfrm>
            <a:off x="5867400" y="4357308"/>
            <a:ext cx="102985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$55 million /$51,000 = 1,078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22F1E9-134D-D608-E8B8-D327B9F56CF1}"/>
              </a:ext>
            </a:extLst>
          </p:cNvPr>
          <p:cNvSpPr txBox="1"/>
          <p:nvPr/>
        </p:nvSpPr>
        <p:spPr>
          <a:xfrm>
            <a:off x="5449186" y="5454925"/>
            <a:ext cx="102985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1,078/1000 = 7.8% FTE increase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66CAE307-75B1-4B37-E2C1-78F035F91BF8}"/>
              </a:ext>
            </a:extLst>
          </p:cNvPr>
          <p:cNvSpPr txBox="1"/>
          <p:nvPr/>
        </p:nvSpPr>
        <p:spPr>
          <a:xfrm>
            <a:off x="458504" y="7179083"/>
            <a:ext cx="141732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Budgeting for FTEs should be a function of </a:t>
            </a:r>
          </a:p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ENROLLMENT</a:t>
            </a:r>
          </a:p>
        </p:txBody>
      </p:sp>
      <p:pic>
        <p:nvPicPr>
          <p:cNvPr id="14" name="Graphic 13" descr="Periodic Graph with solid fill">
            <a:extLst>
              <a:ext uri="{FF2B5EF4-FFF2-40B4-BE49-F238E27FC236}">
                <a16:creationId xmlns:a16="http://schemas.microsoft.com/office/drawing/2014/main" id="{9CC33284-A624-E38F-9126-A2B6D8641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31704" y="6981796"/>
            <a:ext cx="2241231" cy="224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02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21419EF-B072-D870-40AF-AB21D07579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089AB376-35A9-6053-FD72-C3EC67AB4536}"/>
              </a:ext>
            </a:extLst>
          </p:cNvPr>
          <p:cNvSpPr txBox="1"/>
          <p:nvPr/>
        </p:nvSpPr>
        <p:spPr>
          <a:xfrm>
            <a:off x="3505200" y="575372"/>
            <a:ext cx="960119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BUDGETS – ADE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B14A2D-BC46-C5D4-2B71-B05C1CD0B8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1" t="22077" r="8051" b="51251"/>
          <a:stretch/>
        </p:blipFill>
        <p:spPr>
          <a:xfrm>
            <a:off x="355437" y="2400300"/>
            <a:ext cx="17577125" cy="662583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993F847-198B-E4E5-0F7C-54A1FAEF3C10}"/>
              </a:ext>
            </a:extLst>
          </p:cNvPr>
          <p:cNvSpPr/>
          <p:nvPr/>
        </p:nvSpPr>
        <p:spPr>
          <a:xfrm rot="5400000">
            <a:off x="16287750" y="4591050"/>
            <a:ext cx="19431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733FFA6-B09A-5B60-DA26-3648BB707CEE}"/>
              </a:ext>
            </a:extLst>
          </p:cNvPr>
          <p:cNvSpPr/>
          <p:nvPr/>
        </p:nvSpPr>
        <p:spPr>
          <a:xfrm>
            <a:off x="-260729" y="6057900"/>
            <a:ext cx="25908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AFE126-F50D-FFF7-62E9-1971669B0063}"/>
              </a:ext>
            </a:extLst>
          </p:cNvPr>
          <p:cNvSpPr/>
          <p:nvPr/>
        </p:nvSpPr>
        <p:spPr>
          <a:xfrm>
            <a:off x="5334000" y="4112142"/>
            <a:ext cx="12954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4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F23DB47-97CC-E29E-EBBC-AA839C3276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00E63BF9-E280-7701-5E90-F19B3C2963D6}"/>
              </a:ext>
            </a:extLst>
          </p:cNvPr>
          <p:cNvSpPr txBox="1"/>
          <p:nvPr/>
        </p:nvSpPr>
        <p:spPr>
          <a:xfrm>
            <a:off x="4495800" y="306835"/>
            <a:ext cx="960119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AFR vs. BUDGETS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9DF63A-F25E-2097-61B2-8C9312A27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65694"/>
              </p:ext>
            </p:extLst>
          </p:nvPr>
        </p:nvGraphicFramePr>
        <p:xfrm>
          <a:off x="1916942" y="1498702"/>
          <a:ext cx="15532857" cy="8619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5873">
                  <a:extLst>
                    <a:ext uri="{9D8B030D-6E8A-4147-A177-3AD203B41FA5}">
                      <a16:colId xmlns:a16="http://schemas.microsoft.com/office/drawing/2014/main" val="3271787732"/>
                    </a:ext>
                  </a:extLst>
                </a:gridCol>
                <a:gridCol w="1725873">
                  <a:extLst>
                    <a:ext uri="{9D8B030D-6E8A-4147-A177-3AD203B41FA5}">
                      <a16:colId xmlns:a16="http://schemas.microsoft.com/office/drawing/2014/main" val="311258272"/>
                    </a:ext>
                  </a:extLst>
                </a:gridCol>
                <a:gridCol w="1725873">
                  <a:extLst>
                    <a:ext uri="{9D8B030D-6E8A-4147-A177-3AD203B41FA5}">
                      <a16:colId xmlns:a16="http://schemas.microsoft.com/office/drawing/2014/main" val="590924534"/>
                    </a:ext>
                  </a:extLst>
                </a:gridCol>
                <a:gridCol w="1725873">
                  <a:extLst>
                    <a:ext uri="{9D8B030D-6E8A-4147-A177-3AD203B41FA5}">
                      <a16:colId xmlns:a16="http://schemas.microsoft.com/office/drawing/2014/main" val="1612705303"/>
                    </a:ext>
                  </a:extLst>
                </a:gridCol>
                <a:gridCol w="1725873">
                  <a:extLst>
                    <a:ext uri="{9D8B030D-6E8A-4147-A177-3AD203B41FA5}">
                      <a16:colId xmlns:a16="http://schemas.microsoft.com/office/drawing/2014/main" val="1794005847"/>
                    </a:ext>
                  </a:extLst>
                </a:gridCol>
                <a:gridCol w="1725873">
                  <a:extLst>
                    <a:ext uri="{9D8B030D-6E8A-4147-A177-3AD203B41FA5}">
                      <a16:colId xmlns:a16="http://schemas.microsoft.com/office/drawing/2014/main" val="3764743994"/>
                    </a:ext>
                  </a:extLst>
                </a:gridCol>
                <a:gridCol w="1725873">
                  <a:extLst>
                    <a:ext uri="{9D8B030D-6E8A-4147-A177-3AD203B41FA5}">
                      <a16:colId xmlns:a16="http://schemas.microsoft.com/office/drawing/2014/main" val="3000968261"/>
                    </a:ext>
                  </a:extLst>
                </a:gridCol>
                <a:gridCol w="1725873">
                  <a:extLst>
                    <a:ext uri="{9D8B030D-6E8A-4147-A177-3AD203B41FA5}">
                      <a16:colId xmlns:a16="http://schemas.microsoft.com/office/drawing/2014/main" val="1035006965"/>
                    </a:ext>
                  </a:extLst>
                </a:gridCol>
                <a:gridCol w="1725873">
                  <a:extLst>
                    <a:ext uri="{9D8B030D-6E8A-4147-A177-3AD203B41FA5}">
                      <a16:colId xmlns:a16="http://schemas.microsoft.com/office/drawing/2014/main" val="732431029"/>
                    </a:ext>
                  </a:extLst>
                </a:gridCol>
              </a:tblGrid>
              <a:tr h="6911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Regular Education Instruction ($ 000s)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extLst>
                  <a:ext uri="{0D108BD9-81ED-4DB2-BD59-A6C34878D82A}">
                    <a16:rowId xmlns:a16="http://schemas.microsoft.com/office/drawing/2014/main" val="1834722651"/>
                  </a:ext>
                </a:extLst>
              </a:tr>
              <a:tr h="691129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2018 AFR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2019 AFR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2020 AFR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2021 AFR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2022 AFR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2023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2023 Budget vs.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% of 2022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extLst>
                  <a:ext uri="{0D108BD9-81ED-4DB2-BD59-A6C34878D82A}">
                    <a16:rowId xmlns:a16="http://schemas.microsoft.com/office/drawing/2014/main" val="1799856201"/>
                  </a:ext>
                </a:extLst>
              </a:tr>
              <a:tr h="518096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Actuals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Actuals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Actuals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Actuals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Actuals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Budget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2022 Actuals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Actuals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extLst>
                  <a:ext uri="{0D108BD9-81ED-4DB2-BD59-A6C34878D82A}">
                    <a16:rowId xmlns:a16="http://schemas.microsoft.com/office/drawing/2014/main" val="260136618"/>
                  </a:ext>
                </a:extLst>
              </a:tr>
              <a:tr h="691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Dysart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59,180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63,915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67,811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68,901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69,435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72,832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3,397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extLst>
                  <a:ext uri="{0D108BD9-81ED-4DB2-BD59-A6C34878D82A}">
                    <a16:rowId xmlns:a16="http://schemas.microsoft.com/office/drawing/2014/main" val="1525226006"/>
                  </a:ext>
                </a:extLst>
              </a:tr>
              <a:tr h="691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Fountain Hills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3,031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3,315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3,453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2,816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3,164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3,157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     (7)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extLst>
                  <a:ext uri="{0D108BD9-81ED-4DB2-BD59-A6C34878D82A}">
                    <a16:rowId xmlns:a16="http://schemas.microsoft.com/office/drawing/2014/main" val="140445474"/>
                  </a:ext>
                </a:extLst>
              </a:tr>
              <a:tr h="691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Higley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28,955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31,529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35,021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34,778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37,754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69,162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31,407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83%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extLst>
                  <a:ext uri="{0D108BD9-81ED-4DB2-BD59-A6C34878D82A}">
                    <a16:rowId xmlns:a16="http://schemas.microsoft.com/office/drawing/2014/main" val="3478263241"/>
                  </a:ext>
                </a:extLst>
              </a:tr>
              <a:tr h="691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JO Combs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8,599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8,970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9,009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9,491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9,646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10,109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   463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extLst>
                  <a:ext uri="{0D108BD9-81ED-4DB2-BD59-A6C34878D82A}">
                    <a16:rowId xmlns:a16="http://schemas.microsoft.com/office/drawing/2014/main" val="633919555"/>
                  </a:ext>
                </a:extLst>
              </a:tr>
              <a:tr h="691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Mesa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159,060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172,860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176,678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165,523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182,518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217,549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35,030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extLst>
                  <a:ext uri="{0D108BD9-81ED-4DB2-BD59-A6C34878D82A}">
                    <a16:rowId xmlns:a16="http://schemas.microsoft.com/office/drawing/2014/main" val="2461298897"/>
                  </a:ext>
                </a:extLst>
              </a:tr>
              <a:tr h="691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Peoria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84,332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91,233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92,329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97,536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102,090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120,337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18,247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extLst>
                  <a:ext uri="{0D108BD9-81ED-4DB2-BD59-A6C34878D82A}">
                    <a16:rowId xmlns:a16="http://schemas.microsoft.com/office/drawing/2014/main" val="1280602441"/>
                  </a:ext>
                </a:extLst>
              </a:tr>
              <a:tr h="691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Prescott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8,527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9,140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9,214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8,620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9,733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12,384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2,651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extLst>
                  <a:ext uri="{0D108BD9-81ED-4DB2-BD59-A6C34878D82A}">
                    <a16:rowId xmlns:a16="http://schemas.microsoft.com/office/drawing/2014/main" val="227643706"/>
                  </a:ext>
                </a:extLst>
              </a:tr>
              <a:tr h="691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PVUSD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78,687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79,634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81,285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72,365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95,842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95,720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 (122)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extLst>
                  <a:ext uri="{0D108BD9-81ED-4DB2-BD59-A6C34878D82A}">
                    <a16:rowId xmlns:a16="http://schemas.microsoft.com/office/drawing/2014/main" val="2447392282"/>
                  </a:ext>
                </a:extLst>
              </a:tr>
              <a:tr h="691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Scottsdale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58,944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59,979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62,329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62,641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66,746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72,134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5,388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006" marR="5006" marT="5006" marB="0" anchor="b"/>
                </a:tc>
                <a:extLst>
                  <a:ext uri="{0D108BD9-81ED-4DB2-BD59-A6C34878D82A}">
                    <a16:rowId xmlns:a16="http://schemas.microsoft.com/office/drawing/2014/main" val="1223389913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9B902B88-1063-7FBD-7CB9-F0AA591784B4}"/>
              </a:ext>
            </a:extLst>
          </p:cNvPr>
          <p:cNvSpPr/>
          <p:nvPr/>
        </p:nvSpPr>
        <p:spPr>
          <a:xfrm>
            <a:off x="1916942" y="5023872"/>
            <a:ext cx="16066258" cy="9578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1EC367F-D549-2BEA-5BC4-61EEE2247E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B7158A32-E885-9434-61E2-B272DA651A54}"/>
              </a:ext>
            </a:extLst>
          </p:cNvPr>
          <p:cNvSpPr txBox="1"/>
          <p:nvPr/>
        </p:nvSpPr>
        <p:spPr>
          <a:xfrm>
            <a:off x="4495800" y="306835"/>
            <a:ext cx="960119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SDER – ADE 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6F485A3-F087-C3D8-362B-78DC82132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33821"/>
            <a:ext cx="13639800" cy="837477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87488B-4477-429C-06FF-311FDC880A56}"/>
              </a:ext>
            </a:extLst>
          </p:cNvPr>
          <p:cNvCxnSpPr/>
          <p:nvPr/>
        </p:nvCxnSpPr>
        <p:spPr>
          <a:xfrm>
            <a:off x="1600200" y="7581900"/>
            <a:ext cx="1752600" cy="1676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1EC367F-D549-2BEA-5BC4-61EEE2247E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B7158A32-E885-9434-61E2-B272DA651A54}"/>
              </a:ext>
            </a:extLst>
          </p:cNvPr>
          <p:cNvSpPr txBox="1"/>
          <p:nvPr/>
        </p:nvSpPr>
        <p:spPr>
          <a:xfrm>
            <a:off x="4495800" y="306835"/>
            <a:ext cx="960119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HIGLEY – FY 2022 SDER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54613FE6-12EC-1E35-BC30-B2A9466B4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30165"/>
            <a:ext cx="13563600" cy="897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0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FDE150D-9FC6-51DB-73A1-A0818E98A8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BEC7D09-24EA-AF3E-D234-E026167B1B7D}"/>
              </a:ext>
            </a:extLst>
          </p:cNvPr>
          <p:cNvSpPr txBox="1"/>
          <p:nvPr/>
        </p:nvSpPr>
        <p:spPr>
          <a:xfrm>
            <a:off x="4572001" y="213792"/>
            <a:ext cx="1013459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ADE CONTACT INFORMATION</a:t>
            </a:r>
          </a:p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FINANCE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EA633-AF2B-24DB-1C64-E7EC85E49D4C}"/>
              </a:ext>
            </a:extLst>
          </p:cNvPr>
          <p:cNvSpPr txBox="1"/>
          <p:nvPr/>
        </p:nvSpPr>
        <p:spPr>
          <a:xfrm>
            <a:off x="1291401" y="3250674"/>
            <a:ext cx="1570519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AZ Department of Education School Finance </a:t>
            </a:r>
            <a:r>
              <a:rPr lang="en-US" sz="4800" b="1" dirty="0">
                <a:solidFill>
                  <a:schemeClr val="bg1"/>
                </a:solidFill>
              </a:rPr>
              <a:t>BUDGET</a:t>
            </a:r>
            <a:r>
              <a:rPr lang="en-US" sz="4800" dirty="0">
                <a:solidFill>
                  <a:schemeClr val="bg1"/>
                </a:solidFill>
              </a:rPr>
              <a:t> Team	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SFBudgetTeam@azed.gov </a:t>
            </a:r>
          </a:p>
          <a:p>
            <a:pPr algn="ctr"/>
            <a:endParaRPr lang="en-US" sz="4800" dirty="0">
              <a:solidFill>
                <a:schemeClr val="bg1"/>
              </a:solidFill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AZ Department of Education School Finance </a:t>
            </a:r>
            <a:r>
              <a:rPr lang="en-US" sz="4800" b="1" dirty="0">
                <a:solidFill>
                  <a:schemeClr val="bg1"/>
                </a:solidFill>
              </a:rPr>
              <a:t>REPORTING</a:t>
            </a:r>
            <a:r>
              <a:rPr lang="en-US" sz="4800" dirty="0">
                <a:solidFill>
                  <a:schemeClr val="bg1"/>
                </a:solidFill>
              </a:rPr>
              <a:t> Team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SchoolFinance@azed.gov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2822"/>
          <a:stretch>
            <a:fillRect/>
          </a:stretch>
        </p:blipFill>
        <p:spPr>
          <a:xfrm>
            <a:off x="5934497" y="304022"/>
            <a:ext cx="6419006" cy="70750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349686" y="7217122"/>
            <a:ext cx="5588627" cy="141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5"/>
              </a:lnSpc>
            </a:pPr>
            <a:r>
              <a:rPr lang="en-US" sz="8361" dirty="0">
                <a:solidFill>
                  <a:srgbClr val="FFFFFF"/>
                </a:solidFill>
                <a:latin typeface="Oswald"/>
              </a:rPr>
              <a:t>azcoalition.org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551270" y="8700595"/>
            <a:ext cx="5185461" cy="10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5"/>
              </a:lnSpc>
            </a:pPr>
            <a:r>
              <a:rPr lang="en-US" sz="5961" dirty="0">
                <a:solidFill>
                  <a:srgbClr val="EDDB8F"/>
                </a:solidFill>
                <a:latin typeface="Oswald"/>
              </a:rPr>
              <a:t>@TheAZCoalition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5E8214-5DDE-9006-1C89-ED842C61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1F38346-41D9-0E19-9886-833EF40A74B6}"/>
              </a:ext>
            </a:extLst>
          </p:cNvPr>
          <p:cNvSpPr txBox="1"/>
          <p:nvPr/>
        </p:nvSpPr>
        <p:spPr>
          <a:xfrm>
            <a:off x="4876801" y="182326"/>
            <a:ext cx="9601199" cy="1309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74"/>
              </a:lnSpc>
            </a:pPr>
            <a:r>
              <a:rPr lang="en-US" sz="6000" dirty="0">
                <a:solidFill>
                  <a:srgbClr val="EDDB8F"/>
                </a:solidFill>
                <a:latin typeface="League Gothic Bold"/>
              </a:rPr>
              <a:t>ADE FINANCIAL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39EC6-D632-C455-716E-375ED68868B7}"/>
              </a:ext>
            </a:extLst>
          </p:cNvPr>
          <p:cNvSpPr txBox="1"/>
          <p:nvPr/>
        </p:nvSpPr>
        <p:spPr>
          <a:xfrm>
            <a:off x="539372" y="2552700"/>
            <a:ext cx="10896598" cy="871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School District Budgets																</a:t>
            </a:r>
          </a:p>
          <a:p>
            <a:r>
              <a:rPr lang="en-US" sz="4000" dirty="0">
                <a:solidFill>
                  <a:schemeClr val="bg1"/>
                </a:solidFill>
              </a:rPr>
              <a:t>Comprehensive Annual Financial			</a:t>
            </a:r>
          </a:p>
          <a:p>
            <a:r>
              <a:rPr lang="en-US" sz="4000" dirty="0">
                <a:solidFill>
                  <a:schemeClr val="bg1"/>
                </a:solidFill>
              </a:rPr>
              <a:t>Report (CAFR) - External Auditor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Annual Financial Report  					</a:t>
            </a:r>
          </a:p>
          <a:p>
            <a:r>
              <a:rPr lang="en-US" sz="4000" dirty="0">
                <a:solidFill>
                  <a:schemeClr val="bg1"/>
                </a:solidFill>
              </a:rPr>
              <a:t>(AFR) – District Self Reported				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School District Employee Report				 </a:t>
            </a:r>
          </a:p>
          <a:p>
            <a:r>
              <a:rPr lang="en-US" sz="4000" dirty="0">
                <a:solidFill>
                  <a:schemeClr val="bg1"/>
                </a:solidFill>
              </a:rPr>
              <a:t>(SDER) – District Self Reported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USFR Compliance Questionnaire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13C1C27-334F-4DE1-F055-2B97DC04D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91564"/>
              </p:ext>
            </p:extLst>
          </p:nvPr>
        </p:nvGraphicFramePr>
        <p:xfrm>
          <a:off x="10046459" y="1460463"/>
          <a:ext cx="7391400" cy="802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val="13166480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478655448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416708553"/>
                    </a:ext>
                  </a:extLst>
                </a:gridCol>
              </a:tblGrid>
              <a:tr h="914704"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/>
                        <a:t>ADE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/>
                        <a:t>DISTRICT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/>
                        <a:t>EXTERNAL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885003"/>
                  </a:ext>
                </a:extLst>
              </a:tr>
              <a:tr h="1778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428250"/>
                  </a:ext>
                </a:extLst>
              </a:tr>
              <a:tr h="1778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768822"/>
                  </a:ext>
                </a:extLst>
              </a:tr>
              <a:tr h="1778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142041"/>
                  </a:ext>
                </a:extLst>
              </a:tr>
              <a:tr h="1778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173865"/>
                  </a:ext>
                </a:extLst>
              </a:tr>
            </a:tbl>
          </a:graphicData>
        </a:graphic>
      </p:graphicFrame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43D67FD8-474A-5404-36B1-1A12467EA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0946" y="2210930"/>
            <a:ext cx="914400" cy="914400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D3547795-D7F7-ED92-D23A-057C3D090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11200" y="2331906"/>
            <a:ext cx="914400" cy="914400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E9A0EB55-97DF-95BB-3E28-4ABA5EF07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64151" y="5538140"/>
            <a:ext cx="914400" cy="914400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8B4DB53A-C657-2B03-9A14-1C9AAB6D2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2085" y="5514233"/>
            <a:ext cx="914400" cy="914400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071228F2-C040-92CD-B3E3-07919DF0B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64151" y="3881585"/>
            <a:ext cx="914400" cy="914400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E5F43F53-D048-4683-2E2F-D2ED0394A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04111" y="3881585"/>
            <a:ext cx="914400" cy="914400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6A3D5BA8-EB5D-54F5-7D6B-CCE58A06B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2085" y="7312099"/>
            <a:ext cx="914400" cy="914400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60A15970-A8D7-D4AD-632A-346F32B6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12218" y="903077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5E8214-5DDE-9006-1C89-ED842C61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1F38346-41D9-0E19-9886-833EF40A74B6}"/>
              </a:ext>
            </a:extLst>
          </p:cNvPr>
          <p:cNvSpPr txBox="1"/>
          <p:nvPr/>
        </p:nvSpPr>
        <p:spPr>
          <a:xfrm>
            <a:off x="3048001" y="182326"/>
            <a:ext cx="11430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BOARD MEMBER RESPONSIBILITY RE: AUDITS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39EC6-D632-C455-716E-375ED68868B7}"/>
              </a:ext>
            </a:extLst>
          </p:cNvPr>
          <p:cNvSpPr txBox="1"/>
          <p:nvPr/>
        </p:nvSpPr>
        <p:spPr>
          <a:xfrm>
            <a:off x="570828" y="2979344"/>
            <a:ext cx="108965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u="none" strike="noStrike" dirty="0">
                <a:solidFill>
                  <a:schemeClr val="bg1"/>
                </a:solidFill>
                <a:effectLst/>
              </a:rPr>
              <a:t>15-914. </a:t>
            </a:r>
            <a:r>
              <a:rPr lang="en-US" sz="4000" b="0" i="0" u="sng" strike="noStrike" dirty="0">
                <a:solidFill>
                  <a:schemeClr val="bg1"/>
                </a:solidFill>
                <a:effectLst/>
              </a:rPr>
              <a:t>Financial and compliance audits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F018AB-3104-198A-A35A-FDB9E12A2854}"/>
              </a:ext>
            </a:extLst>
          </p:cNvPr>
          <p:cNvSpPr txBox="1"/>
          <p:nvPr/>
        </p:nvSpPr>
        <p:spPr>
          <a:xfrm>
            <a:off x="685800" y="3866227"/>
            <a:ext cx="15925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u="none" strike="noStrike" dirty="0">
                <a:solidFill>
                  <a:schemeClr val="bg1"/>
                </a:solidFill>
                <a:effectLst/>
              </a:rPr>
              <a:t>Requires school district governing boards to publicly accept all audits and compliance questionnaires by a roll call vote.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5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21419EF-B072-D870-40AF-AB21D07579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A49B0BD-089D-CE7C-7ED3-9BC4E1F84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9371"/>
            <a:ext cx="16116300" cy="7468529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089AB376-35A9-6053-FD72-C3EC67AB4536}"/>
              </a:ext>
            </a:extLst>
          </p:cNvPr>
          <p:cNvSpPr txBox="1"/>
          <p:nvPr/>
        </p:nvSpPr>
        <p:spPr>
          <a:xfrm>
            <a:off x="3505200" y="575372"/>
            <a:ext cx="960119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BUDGETS – ADE WEBSITE</a:t>
            </a:r>
          </a:p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www.azed.gov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2B51CB-E4D7-9A5D-0F22-9F56CA972B66}"/>
              </a:ext>
            </a:extLst>
          </p:cNvPr>
          <p:cNvSpPr/>
          <p:nvPr/>
        </p:nvSpPr>
        <p:spPr>
          <a:xfrm>
            <a:off x="9372600" y="4633370"/>
            <a:ext cx="25908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21419EF-B072-D870-40AF-AB21D07579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089AB376-35A9-6053-FD72-C3EC67AB4536}"/>
              </a:ext>
            </a:extLst>
          </p:cNvPr>
          <p:cNvSpPr txBox="1"/>
          <p:nvPr/>
        </p:nvSpPr>
        <p:spPr>
          <a:xfrm>
            <a:off x="3505200" y="575372"/>
            <a:ext cx="960119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BUDGETS – ADE WEBSITE</a:t>
            </a:r>
          </a:p>
        </p:txBody>
      </p:sp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4AA2EC7-FF51-4924-5BE3-EFD31CA8F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10570"/>
            <a:ext cx="16306800" cy="802902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80E82AA-764D-235B-A82D-337CC5342B40}"/>
              </a:ext>
            </a:extLst>
          </p:cNvPr>
          <p:cNvSpPr/>
          <p:nvPr/>
        </p:nvSpPr>
        <p:spPr>
          <a:xfrm>
            <a:off x="1676400" y="7429500"/>
            <a:ext cx="41148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7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21419EF-B072-D870-40AF-AB21D07579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089AB376-35A9-6053-FD72-C3EC67AB4536}"/>
              </a:ext>
            </a:extLst>
          </p:cNvPr>
          <p:cNvSpPr txBox="1"/>
          <p:nvPr/>
        </p:nvSpPr>
        <p:spPr>
          <a:xfrm>
            <a:off x="3505200" y="575372"/>
            <a:ext cx="960119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BUDGETS – ADE WEBSITE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2DE76E6-D495-EACB-D277-A8911F7F8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74290"/>
            <a:ext cx="16002000" cy="809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5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21419EF-B072-D870-40AF-AB21D07579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089AB376-35A9-6053-FD72-C3EC67AB4536}"/>
              </a:ext>
            </a:extLst>
          </p:cNvPr>
          <p:cNvSpPr txBox="1"/>
          <p:nvPr/>
        </p:nvSpPr>
        <p:spPr>
          <a:xfrm>
            <a:off x="3505200" y="575372"/>
            <a:ext cx="960119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BUDGETS – ADE WEBSITE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6791B0E-9F93-F2C2-39AC-E62AF9839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7" y="2181545"/>
            <a:ext cx="17722326" cy="803081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E81AFD8-80AA-0021-865B-256FCBE04CCC}"/>
              </a:ext>
            </a:extLst>
          </p:cNvPr>
          <p:cNvSpPr/>
          <p:nvPr/>
        </p:nvSpPr>
        <p:spPr>
          <a:xfrm>
            <a:off x="7696200" y="2971155"/>
            <a:ext cx="2590800" cy="990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5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21419EF-B072-D870-40AF-AB21D07579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089AB376-35A9-6053-FD72-C3EC67AB4536}"/>
              </a:ext>
            </a:extLst>
          </p:cNvPr>
          <p:cNvSpPr txBox="1"/>
          <p:nvPr/>
        </p:nvSpPr>
        <p:spPr>
          <a:xfrm>
            <a:off x="3505200" y="575372"/>
            <a:ext cx="960119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BUDGETS – ADE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B14A2D-BC46-C5D4-2B71-B05C1CD0B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498702"/>
            <a:ext cx="13716000" cy="857083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D4A3F93-D420-A2EA-C512-AFEF24C89F30}"/>
              </a:ext>
            </a:extLst>
          </p:cNvPr>
          <p:cNvSpPr/>
          <p:nvPr/>
        </p:nvSpPr>
        <p:spPr>
          <a:xfrm>
            <a:off x="3810000" y="3771900"/>
            <a:ext cx="25908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5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5E8214-5DDE-9006-1C89-ED842C61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3792"/>
            <a:ext cx="1764542" cy="2001371"/>
          </a:xfrm>
          <a:prstGeom prst="rect">
            <a:avLst/>
          </a:prstGeom>
        </p:spPr>
      </p:pic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6B1C0D-47BC-ECEB-63B1-A4553F9B2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54" y="1714500"/>
            <a:ext cx="16040100" cy="7935373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2550ECB6-D23B-E1FF-58EA-E2766261668D}"/>
              </a:ext>
            </a:extLst>
          </p:cNvPr>
          <p:cNvSpPr txBox="1"/>
          <p:nvPr/>
        </p:nvSpPr>
        <p:spPr>
          <a:xfrm>
            <a:off x="2362200" y="266219"/>
            <a:ext cx="14782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EDDB8F"/>
                </a:solidFill>
                <a:latin typeface="League Gothic Bold"/>
              </a:rPr>
              <a:t>CHART OF ACCOUNTS</a:t>
            </a:r>
          </a:p>
        </p:txBody>
      </p:sp>
    </p:spTree>
    <p:extLst>
      <p:ext uri="{BB962C8B-B14F-4D97-AF65-F5344CB8AC3E}">
        <p14:creationId xmlns:p14="http://schemas.microsoft.com/office/powerpoint/2010/main" val="3921729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5174</TotalTime>
  <Words>496</Words>
  <Application>Microsoft Macintosh PowerPoint</Application>
  <PresentationFormat>Custom</PresentationFormat>
  <Paragraphs>177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Oswald</vt:lpstr>
      <vt:lpstr>Arial</vt:lpstr>
      <vt:lpstr>Calibri</vt:lpstr>
      <vt:lpstr>League Gothic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Coalition Slide Show</dc:title>
  <cp:lastModifiedBy>Pam Kirby</cp:lastModifiedBy>
  <cp:revision>28</cp:revision>
  <cp:lastPrinted>2022-09-21T15:25:30Z</cp:lastPrinted>
  <dcterms:created xsi:type="dcterms:W3CDTF">2006-08-16T00:00:00Z</dcterms:created>
  <dcterms:modified xsi:type="dcterms:W3CDTF">2023-02-18T02:13:06Z</dcterms:modified>
  <dc:identifier>DAEuUI7_MkU</dc:identifier>
</cp:coreProperties>
</file>